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60" r:id="rId4"/>
    <p:sldId id="263" r:id="rId5"/>
    <p:sldId id="264" r:id="rId6"/>
    <p:sldId id="265" r:id="rId7"/>
    <p:sldId id="259" r:id="rId8"/>
    <p:sldId id="266" r:id="rId9"/>
    <p:sldId id="267" r:id="rId10"/>
    <p:sldId id="268" r:id="rId11"/>
    <p:sldId id="257" r:id="rId12"/>
    <p:sldId id="258" r:id="rId13"/>
    <p:sldId id="269" r:id="rId14"/>
    <p:sldId id="275" r:id="rId15"/>
    <p:sldId id="270" r:id="rId16"/>
    <p:sldId id="271" r:id="rId17"/>
    <p:sldId id="272" r:id="rId18"/>
    <p:sldId id="274"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7202FD-E053-4D85-B1F1-9D6998C82F3A}"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73CA16B-AE3B-4B5D-8B20-54D6A187752F}" type="slidenum">
              <a:rPr lang="en-US" smtClean="0"/>
              <a:t>‹#›</a:t>
            </a:fld>
            <a:endParaRPr lang="en-US"/>
          </a:p>
        </p:txBody>
      </p:sp>
    </p:spTree>
    <p:extLst>
      <p:ext uri="{BB962C8B-B14F-4D97-AF65-F5344CB8AC3E}">
        <p14:creationId xmlns:p14="http://schemas.microsoft.com/office/powerpoint/2010/main" val="4210784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7202FD-E053-4D85-B1F1-9D6998C82F3A}"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CA16B-AE3B-4B5D-8B20-54D6A187752F}" type="slidenum">
              <a:rPr lang="en-US" smtClean="0"/>
              <a:t>‹#›</a:t>
            </a:fld>
            <a:endParaRPr lang="en-US"/>
          </a:p>
        </p:txBody>
      </p:sp>
    </p:spTree>
    <p:extLst>
      <p:ext uri="{BB962C8B-B14F-4D97-AF65-F5344CB8AC3E}">
        <p14:creationId xmlns:p14="http://schemas.microsoft.com/office/powerpoint/2010/main" val="4639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7202FD-E053-4D85-B1F1-9D6998C82F3A}"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CA16B-AE3B-4B5D-8B20-54D6A187752F}" type="slidenum">
              <a:rPr lang="en-US" smtClean="0"/>
              <a:t>‹#›</a:t>
            </a:fld>
            <a:endParaRPr lang="en-US"/>
          </a:p>
        </p:txBody>
      </p:sp>
    </p:spTree>
    <p:extLst>
      <p:ext uri="{BB962C8B-B14F-4D97-AF65-F5344CB8AC3E}">
        <p14:creationId xmlns:p14="http://schemas.microsoft.com/office/powerpoint/2010/main" val="8757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7202FD-E053-4D85-B1F1-9D6998C82F3A}"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CA16B-AE3B-4B5D-8B20-54D6A187752F}" type="slidenum">
              <a:rPr lang="en-US" smtClean="0"/>
              <a:t>‹#›</a:t>
            </a:fld>
            <a:endParaRPr lang="en-US"/>
          </a:p>
        </p:txBody>
      </p:sp>
    </p:spTree>
    <p:extLst>
      <p:ext uri="{BB962C8B-B14F-4D97-AF65-F5344CB8AC3E}">
        <p14:creationId xmlns:p14="http://schemas.microsoft.com/office/powerpoint/2010/main" val="1936277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F27202FD-E053-4D85-B1F1-9D6998C82F3A}" type="datetimeFigureOut">
              <a:rPr lang="en-US" smtClean="0"/>
              <a:t>5/14/2017</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73CA16B-AE3B-4B5D-8B20-54D6A187752F}" type="slidenum">
              <a:rPr lang="en-US" smtClean="0"/>
              <a:t>‹#›</a:t>
            </a:fld>
            <a:endParaRPr lang="en-US"/>
          </a:p>
        </p:txBody>
      </p:sp>
    </p:spTree>
    <p:extLst>
      <p:ext uri="{BB962C8B-B14F-4D97-AF65-F5344CB8AC3E}">
        <p14:creationId xmlns:p14="http://schemas.microsoft.com/office/powerpoint/2010/main" val="2088153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7202FD-E053-4D85-B1F1-9D6998C82F3A}" type="datetimeFigureOut">
              <a:rPr lang="en-US" smtClean="0"/>
              <a:t>5/14/2017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3CA16B-AE3B-4B5D-8B20-54D6A187752F}" type="slidenum">
              <a:rPr lang="en-US" smtClean="0"/>
              <a:t>‹#›</a:t>
            </a:fld>
            <a:endParaRPr lang="en-US"/>
          </a:p>
        </p:txBody>
      </p:sp>
    </p:spTree>
    <p:extLst>
      <p:ext uri="{BB962C8B-B14F-4D97-AF65-F5344CB8AC3E}">
        <p14:creationId xmlns:p14="http://schemas.microsoft.com/office/powerpoint/2010/main" val="1604767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7202FD-E053-4D85-B1F1-9D6998C82F3A}" type="datetimeFigureOut">
              <a:rPr lang="en-US" smtClean="0"/>
              <a:t>5/14/2017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3CA16B-AE3B-4B5D-8B20-54D6A187752F}" type="slidenum">
              <a:rPr lang="en-US" smtClean="0"/>
              <a:t>‹#›</a:t>
            </a:fld>
            <a:endParaRPr lang="en-US"/>
          </a:p>
        </p:txBody>
      </p:sp>
    </p:spTree>
    <p:extLst>
      <p:ext uri="{BB962C8B-B14F-4D97-AF65-F5344CB8AC3E}">
        <p14:creationId xmlns:p14="http://schemas.microsoft.com/office/powerpoint/2010/main" val="1403916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7202FD-E053-4D85-B1F1-9D6998C82F3A}" type="datetimeFigureOut">
              <a:rPr lang="en-US" smtClean="0"/>
              <a:t>5/14/2017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3CA16B-AE3B-4B5D-8B20-54D6A187752F}" type="slidenum">
              <a:rPr lang="en-US" smtClean="0"/>
              <a:t>‹#›</a:t>
            </a:fld>
            <a:endParaRPr lang="en-US"/>
          </a:p>
        </p:txBody>
      </p:sp>
    </p:spTree>
    <p:extLst>
      <p:ext uri="{BB962C8B-B14F-4D97-AF65-F5344CB8AC3E}">
        <p14:creationId xmlns:p14="http://schemas.microsoft.com/office/powerpoint/2010/main" val="183243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202FD-E053-4D85-B1F1-9D6998C82F3A}" type="datetimeFigureOut">
              <a:rPr lang="en-US" smtClean="0"/>
              <a:t>5/14/2017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3CA16B-AE3B-4B5D-8B20-54D6A187752F}" type="slidenum">
              <a:rPr lang="en-US" smtClean="0"/>
              <a:t>‹#›</a:t>
            </a:fld>
            <a:endParaRPr lang="en-US"/>
          </a:p>
        </p:txBody>
      </p:sp>
    </p:spTree>
    <p:extLst>
      <p:ext uri="{BB962C8B-B14F-4D97-AF65-F5344CB8AC3E}">
        <p14:creationId xmlns:p14="http://schemas.microsoft.com/office/powerpoint/2010/main" val="46237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27202FD-E053-4D85-B1F1-9D6998C82F3A}" type="datetimeFigureOut">
              <a:rPr lang="en-US" smtClean="0"/>
              <a:t>5/14/2017</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3CA16B-AE3B-4B5D-8B20-54D6A187752F}" type="slidenum">
              <a:rPr lang="en-US" smtClean="0"/>
              <a:t>‹#›</a:t>
            </a:fld>
            <a:endParaRPr lang="en-US"/>
          </a:p>
        </p:txBody>
      </p:sp>
    </p:spTree>
    <p:extLst>
      <p:ext uri="{BB962C8B-B14F-4D97-AF65-F5344CB8AC3E}">
        <p14:creationId xmlns:p14="http://schemas.microsoft.com/office/powerpoint/2010/main" val="325067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27202FD-E053-4D85-B1F1-9D6998C82F3A}" type="datetimeFigureOut">
              <a:rPr lang="en-US" smtClean="0"/>
              <a:t>5/14/2017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3CA16B-AE3B-4B5D-8B20-54D6A187752F}" type="slidenum">
              <a:rPr lang="en-US" smtClean="0"/>
              <a:t>‹#›</a:t>
            </a:fld>
            <a:endParaRPr lang="en-US"/>
          </a:p>
        </p:txBody>
      </p:sp>
    </p:spTree>
    <p:extLst>
      <p:ext uri="{BB962C8B-B14F-4D97-AF65-F5344CB8AC3E}">
        <p14:creationId xmlns:p14="http://schemas.microsoft.com/office/powerpoint/2010/main" val="2919026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27202FD-E053-4D85-B1F1-9D6998C82F3A}" type="datetimeFigureOut">
              <a:rPr lang="en-US" smtClean="0"/>
              <a:t>5/14/2017</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73CA16B-AE3B-4B5D-8B20-54D6A187752F}" type="slidenum">
              <a:rPr lang="en-US" smtClean="0"/>
              <a:t>‹#›</a:t>
            </a:fld>
            <a:endParaRPr lang="en-US"/>
          </a:p>
        </p:txBody>
      </p:sp>
    </p:spTree>
    <p:extLst>
      <p:ext uri="{BB962C8B-B14F-4D97-AF65-F5344CB8AC3E}">
        <p14:creationId xmlns:p14="http://schemas.microsoft.com/office/powerpoint/2010/main" val="33330006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Recommender Systems</a:t>
            </a:r>
            <a:endParaRPr lang="en-US" dirty="0"/>
          </a:p>
        </p:txBody>
      </p:sp>
      <p:sp>
        <p:nvSpPr>
          <p:cNvPr id="3" name="Subtitle 2"/>
          <p:cNvSpPr>
            <a:spLocks noGrp="1"/>
          </p:cNvSpPr>
          <p:nvPr>
            <p:ph type="subTitle" idx="1"/>
          </p:nvPr>
        </p:nvSpPr>
        <p:spPr/>
        <p:txBody>
          <a:bodyPr/>
          <a:lstStyle/>
          <a:p>
            <a:r>
              <a:rPr lang="en-US" dirty="0" smtClean="0"/>
              <a:t>By Christopher </a:t>
            </a:r>
            <a:r>
              <a:rPr lang="en-US" dirty="0" err="1" smtClean="0"/>
              <a:t>Brossman</a:t>
            </a:r>
            <a:endParaRPr lang="en-US" dirty="0" smtClean="0"/>
          </a:p>
          <a:p>
            <a:r>
              <a:rPr lang="en-US" dirty="0" smtClean="0"/>
              <a:t>2017-05-16</a:t>
            </a:r>
            <a:endParaRPr lang="en-US" dirty="0"/>
          </a:p>
        </p:txBody>
      </p:sp>
    </p:spTree>
    <p:extLst>
      <p:ext uri="{BB962C8B-B14F-4D97-AF65-F5344CB8AC3E}">
        <p14:creationId xmlns:p14="http://schemas.microsoft.com/office/powerpoint/2010/main" val="1438971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data</a:t>
            </a:r>
            <a:endParaRPr lang="en-US" dirty="0"/>
          </a:p>
        </p:txBody>
      </p:sp>
      <p:pic>
        <p:nvPicPr>
          <p:cNvPr id="4" name="Content Placeholder 3"/>
          <p:cNvPicPr>
            <a:picLocks noGrp="1" noChangeAspect="1"/>
          </p:cNvPicPr>
          <p:nvPr>
            <p:ph idx="1"/>
          </p:nvPr>
        </p:nvPicPr>
        <p:blipFill>
          <a:blip r:embed="rId2"/>
          <a:stretch>
            <a:fillRect/>
          </a:stretch>
        </p:blipFill>
        <p:spPr>
          <a:xfrm>
            <a:off x="1740685" y="1764854"/>
            <a:ext cx="8716726" cy="4808324"/>
          </a:xfrm>
          <a:prstGeom prst="rect">
            <a:avLst/>
          </a:prstGeom>
        </p:spPr>
      </p:pic>
    </p:spTree>
    <p:extLst>
      <p:ext uri="{BB962C8B-B14F-4D97-AF65-F5344CB8AC3E}">
        <p14:creationId xmlns:p14="http://schemas.microsoft.com/office/powerpoint/2010/main" val="1075924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Sparsity of matrix – highly sparse</a:t>
            </a:r>
            <a:endParaRPr lang="en-US" dirty="0"/>
          </a:p>
        </p:txBody>
      </p:sp>
      <p:pic>
        <p:nvPicPr>
          <p:cNvPr id="5" name="Picture 4"/>
          <p:cNvPicPr>
            <a:picLocks noChangeAspect="1"/>
          </p:cNvPicPr>
          <p:nvPr/>
        </p:nvPicPr>
        <p:blipFill>
          <a:blip r:embed="rId2"/>
          <a:stretch>
            <a:fillRect/>
          </a:stretch>
        </p:blipFill>
        <p:spPr>
          <a:xfrm>
            <a:off x="4649990" y="2436205"/>
            <a:ext cx="2114772" cy="4393523"/>
          </a:xfrm>
          <a:prstGeom prst="rect">
            <a:avLst/>
          </a:prstGeom>
        </p:spPr>
      </p:pic>
      <p:pic>
        <p:nvPicPr>
          <p:cNvPr id="6" name="Picture 5"/>
          <p:cNvPicPr>
            <a:picLocks noChangeAspect="1"/>
          </p:cNvPicPr>
          <p:nvPr/>
        </p:nvPicPr>
        <p:blipFill>
          <a:blip r:embed="rId3"/>
          <a:stretch>
            <a:fillRect/>
          </a:stretch>
        </p:blipFill>
        <p:spPr>
          <a:xfrm>
            <a:off x="8286644" y="2436205"/>
            <a:ext cx="2079807" cy="4397871"/>
          </a:xfrm>
          <a:prstGeom prst="rect">
            <a:avLst/>
          </a:prstGeom>
        </p:spPr>
      </p:pic>
      <p:pic>
        <p:nvPicPr>
          <p:cNvPr id="8" name="Picture 7"/>
          <p:cNvPicPr>
            <a:picLocks noChangeAspect="1"/>
          </p:cNvPicPr>
          <p:nvPr/>
        </p:nvPicPr>
        <p:blipFill>
          <a:blip r:embed="rId4"/>
          <a:stretch>
            <a:fillRect/>
          </a:stretch>
        </p:blipFill>
        <p:spPr>
          <a:xfrm>
            <a:off x="1232526" y="2436206"/>
            <a:ext cx="2084252" cy="4397871"/>
          </a:xfrm>
          <a:prstGeom prst="rect">
            <a:avLst/>
          </a:prstGeom>
        </p:spPr>
      </p:pic>
      <p:sp>
        <p:nvSpPr>
          <p:cNvPr id="9" name="TextBox 8"/>
          <p:cNvSpPr txBox="1"/>
          <p:nvPr/>
        </p:nvSpPr>
        <p:spPr>
          <a:xfrm>
            <a:off x="1870364" y="2066873"/>
            <a:ext cx="1072341" cy="369332"/>
          </a:xfrm>
          <a:prstGeom prst="rect">
            <a:avLst/>
          </a:prstGeom>
          <a:noFill/>
        </p:spPr>
        <p:txBody>
          <a:bodyPr wrap="square" rtlCol="0">
            <a:spAutoFit/>
          </a:bodyPr>
          <a:lstStyle/>
          <a:p>
            <a:r>
              <a:rPr lang="en-US" smtClean="0"/>
              <a:t>All Data</a:t>
            </a:r>
            <a:endParaRPr lang="en-US"/>
          </a:p>
        </p:txBody>
      </p:sp>
      <p:sp>
        <p:nvSpPr>
          <p:cNvPr id="10" name="TextBox 9"/>
          <p:cNvSpPr txBox="1"/>
          <p:nvPr/>
        </p:nvSpPr>
        <p:spPr>
          <a:xfrm>
            <a:off x="4292951" y="2100702"/>
            <a:ext cx="3017520" cy="369332"/>
          </a:xfrm>
          <a:prstGeom prst="rect">
            <a:avLst/>
          </a:prstGeom>
          <a:noFill/>
        </p:spPr>
        <p:txBody>
          <a:bodyPr wrap="square" rtlCol="0">
            <a:spAutoFit/>
          </a:bodyPr>
          <a:lstStyle/>
          <a:p>
            <a:r>
              <a:rPr lang="en-US" dirty="0" smtClean="0"/>
              <a:t>Top 5% Customer/Product</a:t>
            </a:r>
            <a:endParaRPr lang="en-US" dirty="0"/>
          </a:p>
        </p:txBody>
      </p:sp>
      <p:sp>
        <p:nvSpPr>
          <p:cNvPr id="11" name="TextBox 10"/>
          <p:cNvSpPr txBox="1"/>
          <p:nvPr/>
        </p:nvSpPr>
        <p:spPr>
          <a:xfrm>
            <a:off x="7556270" y="2066873"/>
            <a:ext cx="3905024" cy="369332"/>
          </a:xfrm>
          <a:prstGeom prst="rect">
            <a:avLst/>
          </a:prstGeom>
          <a:noFill/>
        </p:spPr>
        <p:txBody>
          <a:bodyPr wrap="square" rtlCol="0">
            <a:spAutoFit/>
          </a:bodyPr>
          <a:lstStyle/>
          <a:p>
            <a:r>
              <a:rPr lang="en-US" dirty="0" smtClean="0"/>
              <a:t>Customer/Product &gt;=5 interactions</a:t>
            </a:r>
            <a:endParaRPr lang="en-US" dirty="0"/>
          </a:p>
        </p:txBody>
      </p:sp>
    </p:spTree>
    <p:extLst>
      <p:ext uri="{BB962C8B-B14F-4D97-AF65-F5344CB8AC3E}">
        <p14:creationId xmlns:p14="http://schemas.microsoft.com/office/powerpoint/2010/main" val="2748500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per customer/Product</a:t>
            </a:r>
            <a:endParaRPr lang="en-US" dirty="0"/>
          </a:p>
        </p:txBody>
      </p:sp>
      <p:pic>
        <p:nvPicPr>
          <p:cNvPr id="4" name="Picture 3"/>
          <p:cNvPicPr>
            <a:picLocks noChangeAspect="1"/>
          </p:cNvPicPr>
          <p:nvPr/>
        </p:nvPicPr>
        <p:blipFill>
          <a:blip r:embed="rId2"/>
          <a:stretch>
            <a:fillRect/>
          </a:stretch>
        </p:blipFill>
        <p:spPr>
          <a:xfrm>
            <a:off x="9225534" y="2302625"/>
            <a:ext cx="2800510" cy="3632661"/>
          </a:xfrm>
          <a:prstGeom prst="rect">
            <a:avLst/>
          </a:prstGeom>
        </p:spPr>
      </p:pic>
      <p:pic>
        <p:nvPicPr>
          <p:cNvPr id="5" name="Picture 4"/>
          <p:cNvPicPr>
            <a:picLocks noChangeAspect="1"/>
          </p:cNvPicPr>
          <p:nvPr/>
        </p:nvPicPr>
        <p:blipFill>
          <a:blip r:embed="rId3"/>
          <a:stretch>
            <a:fillRect/>
          </a:stretch>
        </p:blipFill>
        <p:spPr>
          <a:xfrm>
            <a:off x="2955691" y="2302625"/>
            <a:ext cx="2869767" cy="3708308"/>
          </a:xfrm>
          <a:prstGeom prst="rect">
            <a:avLst/>
          </a:prstGeom>
        </p:spPr>
      </p:pic>
      <p:pic>
        <p:nvPicPr>
          <p:cNvPr id="6" name="Picture 5"/>
          <p:cNvPicPr>
            <a:picLocks noChangeAspect="1"/>
          </p:cNvPicPr>
          <p:nvPr/>
        </p:nvPicPr>
        <p:blipFill>
          <a:blip r:embed="rId4"/>
          <a:stretch>
            <a:fillRect/>
          </a:stretch>
        </p:blipFill>
        <p:spPr>
          <a:xfrm>
            <a:off x="166255" y="2332551"/>
            <a:ext cx="2789436" cy="3632661"/>
          </a:xfrm>
          <a:prstGeom prst="rect">
            <a:avLst/>
          </a:prstGeom>
        </p:spPr>
      </p:pic>
      <p:pic>
        <p:nvPicPr>
          <p:cNvPr id="7" name="Picture 6"/>
          <p:cNvPicPr>
            <a:picLocks noChangeAspect="1"/>
          </p:cNvPicPr>
          <p:nvPr/>
        </p:nvPicPr>
        <p:blipFill>
          <a:blip r:embed="rId5"/>
          <a:stretch>
            <a:fillRect/>
          </a:stretch>
        </p:blipFill>
        <p:spPr>
          <a:xfrm>
            <a:off x="6423746" y="2302625"/>
            <a:ext cx="2801788" cy="3638736"/>
          </a:xfrm>
          <a:prstGeom prst="rect">
            <a:avLst/>
          </a:prstGeom>
        </p:spPr>
      </p:pic>
    </p:spTree>
    <p:extLst>
      <p:ext uri="{BB962C8B-B14F-4D97-AF65-F5344CB8AC3E}">
        <p14:creationId xmlns:p14="http://schemas.microsoft.com/office/powerpoint/2010/main" val="1276162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models</a:t>
            </a:r>
            <a:endParaRPr lang="en-US" dirty="0"/>
          </a:p>
        </p:txBody>
      </p:sp>
      <p:pic>
        <p:nvPicPr>
          <p:cNvPr id="5" name="Picture 4"/>
          <p:cNvPicPr>
            <a:picLocks noChangeAspect="1"/>
          </p:cNvPicPr>
          <p:nvPr/>
        </p:nvPicPr>
        <p:blipFill>
          <a:blip r:embed="rId2"/>
          <a:stretch>
            <a:fillRect/>
          </a:stretch>
        </p:blipFill>
        <p:spPr>
          <a:xfrm>
            <a:off x="1069848" y="2006484"/>
            <a:ext cx="5762625" cy="1714500"/>
          </a:xfrm>
          <a:prstGeom prst="rect">
            <a:avLst/>
          </a:prstGeom>
        </p:spPr>
      </p:pic>
      <p:pic>
        <p:nvPicPr>
          <p:cNvPr id="6" name="Picture 5"/>
          <p:cNvPicPr>
            <a:picLocks noChangeAspect="1"/>
          </p:cNvPicPr>
          <p:nvPr/>
        </p:nvPicPr>
        <p:blipFill>
          <a:blip r:embed="rId3"/>
          <a:stretch>
            <a:fillRect/>
          </a:stretch>
        </p:blipFill>
        <p:spPr>
          <a:xfrm>
            <a:off x="1069848" y="3981277"/>
            <a:ext cx="7924800" cy="1771650"/>
          </a:xfrm>
          <a:prstGeom prst="rect">
            <a:avLst/>
          </a:prstGeom>
        </p:spPr>
      </p:pic>
    </p:spTree>
    <p:extLst>
      <p:ext uri="{BB962C8B-B14F-4D97-AF65-F5344CB8AC3E}">
        <p14:creationId xmlns:p14="http://schemas.microsoft.com/office/powerpoint/2010/main" val="356276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Prediction/history of purchases</a:t>
            </a:r>
            <a:endParaRPr lang="en-US" dirty="0"/>
          </a:p>
        </p:txBody>
      </p:sp>
      <p:pic>
        <p:nvPicPr>
          <p:cNvPr id="7" name="Picture 6"/>
          <p:cNvPicPr>
            <a:picLocks noChangeAspect="1"/>
          </p:cNvPicPr>
          <p:nvPr/>
        </p:nvPicPr>
        <p:blipFill>
          <a:blip r:embed="rId2"/>
          <a:stretch>
            <a:fillRect/>
          </a:stretch>
        </p:blipFill>
        <p:spPr>
          <a:xfrm>
            <a:off x="6194843" y="2670544"/>
            <a:ext cx="5311094" cy="1370605"/>
          </a:xfrm>
          <a:prstGeom prst="rect">
            <a:avLst/>
          </a:prstGeom>
        </p:spPr>
      </p:pic>
      <p:pic>
        <p:nvPicPr>
          <p:cNvPr id="8" name="Picture 7"/>
          <p:cNvPicPr>
            <a:picLocks noChangeAspect="1"/>
          </p:cNvPicPr>
          <p:nvPr/>
        </p:nvPicPr>
        <p:blipFill>
          <a:blip r:embed="rId3"/>
          <a:stretch>
            <a:fillRect/>
          </a:stretch>
        </p:blipFill>
        <p:spPr>
          <a:xfrm>
            <a:off x="969553" y="4746781"/>
            <a:ext cx="9416578" cy="1951660"/>
          </a:xfrm>
          <a:prstGeom prst="rect">
            <a:avLst/>
          </a:prstGeom>
        </p:spPr>
      </p:pic>
      <p:sp>
        <p:nvSpPr>
          <p:cNvPr id="9" name="TextBox 8"/>
          <p:cNvSpPr txBox="1"/>
          <p:nvPr/>
        </p:nvSpPr>
        <p:spPr>
          <a:xfrm>
            <a:off x="969553" y="4377449"/>
            <a:ext cx="5300617" cy="369332"/>
          </a:xfrm>
          <a:prstGeom prst="rect">
            <a:avLst/>
          </a:prstGeom>
          <a:noFill/>
        </p:spPr>
        <p:txBody>
          <a:bodyPr wrap="square" rtlCol="0">
            <a:spAutoFit/>
          </a:bodyPr>
          <a:lstStyle/>
          <a:p>
            <a:r>
              <a:rPr lang="en-US" smtClean="0"/>
              <a:t>Historic </a:t>
            </a:r>
            <a:r>
              <a:rPr lang="en-US" smtClean="0"/>
              <a:t>purchases </a:t>
            </a:r>
            <a:r>
              <a:rPr lang="en-US" dirty="0" smtClean="0"/>
              <a:t>of customer #200077422</a:t>
            </a:r>
            <a:endParaRPr lang="en-US" dirty="0"/>
          </a:p>
        </p:txBody>
      </p:sp>
      <p:sp>
        <p:nvSpPr>
          <p:cNvPr id="10" name="TextBox 9"/>
          <p:cNvSpPr txBox="1"/>
          <p:nvPr/>
        </p:nvSpPr>
        <p:spPr>
          <a:xfrm>
            <a:off x="6099048" y="2236633"/>
            <a:ext cx="5300617" cy="369332"/>
          </a:xfrm>
          <a:prstGeom prst="rect">
            <a:avLst/>
          </a:prstGeom>
          <a:noFill/>
        </p:spPr>
        <p:txBody>
          <a:bodyPr wrap="square" rtlCol="0">
            <a:spAutoFit/>
          </a:bodyPr>
          <a:lstStyle/>
          <a:p>
            <a:r>
              <a:rPr lang="en-US" dirty="0" smtClean="0"/>
              <a:t>Top 5 product rec. for customer #200077422</a:t>
            </a:r>
            <a:endParaRPr lang="en-US" dirty="0"/>
          </a:p>
        </p:txBody>
      </p:sp>
      <p:pic>
        <p:nvPicPr>
          <p:cNvPr id="12" name="Content Placeholder 11"/>
          <p:cNvPicPr>
            <a:picLocks noGrp="1" noChangeAspect="1"/>
          </p:cNvPicPr>
          <p:nvPr>
            <p:ph idx="1"/>
          </p:nvPr>
        </p:nvPicPr>
        <p:blipFill>
          <a:blip r:embed="rId4"/>
          <a:stretch>
            <a:fillRect/>
          </a:stretch>
        </p:blipFill>
        <p:spPr>
          <a:xfrm>
            <a:off x="969553" y="2670544"/>
            <a:ext cx="4368801" cy="1370605"/>
          </a:xfrm>
          <a:prstGeom prst="rect">
            <a:avLst/>
          </a:prstGeom>
        </p:spPr>
      </p:pic>
      <p:sp>
        <p:nvSpPr>
          <p:cNvPr id="13" name="TextBox 12"/>
          <p:cNvSpPr txBox="1"/>
          <p:nvPr/>
        </p:nvSpPr>
        <p:spPr>
          <a:xfrm>
            <a:off x="969553" y="2197594"/>
            <a:ext cx="5300617" cy="369332"/>
          </a:xfrm>
          <a:prstGeom prst="rect">
            <a:avLst/>
          </a:prstGeom>
          <a:noFill/>
        </p:spPr>
        <p:txBody>
          <a:bodyPr wrap="square" rtlCol="0">
            <a:spAutoFit/>
          </a:bodyPr>
          <a:lstStyle/>
          <a:p>
            <a:r>
              <a:rPr lang="en-US" dirty="0" smtClean="0"/>
              <a:t>Build UBCF model and make predictions</a:t>
            </a:r>
            <a:endParaRPr lang="en-US" dirty="0"/>
          </a:p>
        </p:txBody>
      </p:sp>
    </p:spTree>
    <p:extLst>
      <p:ext uri="{BB962C8B-B14F-4D97-AF65-F5344CB8AC3E}">
        <p14:creationId xmlns:p14="http://schemas.microsoft.com/office/powerpoint/2010/main" val="1342713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model - </a:t>
            </a:r>
            <a:r>
              <a:rPr lang="en-US" dirty="0" err="1" smtClean="0"/>
              <a:t>ibcf</a:t>
            </a:r>
            <a:endParaRPr lang="en-US" dirty="0"/>
          </a:p>
        </p:txBody>
      </p:sp>
      <p:pic>
        <p:nvPicPr>
          <p:cNvPr id="4" name="Content Placeholder 3"/>
          <p:cNvPicPr>
            <a:picLocks noGrp="1" noChangeAspect="1"/>
          </p:cNvPicPr>
          <p:nvPr>
            <p:ph idx="1"/>
          </p:nvPr>
        </p:nvPicPr>
        <p:blipFill>
          <a:blip r:embed="rId2"/>
          <a:stretch>
            <a:fillRect/>
          </a:stretch>
        </p:blipFill>
        <p:spPr>
          <a:xfrm>
            <a:off x="1069848" y="2093976"/>
            <a:ext cx="5680173" cy="4051300"/>
          </a:xfrm>
          <a:prstGeom prst="rect">
            <a:avLst/>
          </a:prstGeom>
        </p:spPr>
      </p:pic>
      <p:sp>
        <p:nvSpPr>
          <p:cNvPr id="5" name="Content Placeholder 2"/>
          <p:cNvSpPr txBox="1">
            <a:spLocks/>
          </p:cNvSpPr>
          <p:nvPr/>
        </p:nvSpPr>
        <p:spPr>
          <a:xfrm>
            <a:off x="6750020" y="2093976"/>
            <a:ext cx="3998335"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smtClean="0"/>
              <a:t>IBCF creates similarity matrix between all products.</a:t>
            </a:r>
          </a:p>
          <a:p>
            <a:r>
              <a:rPr lang="en-US" dirty="0" smtClean="0"/>
              <a:t>We can integrate other dimensional information about products as long as they conform to the same matrix dimensions</a:t>
            </a:r>
          </a:p>
          <a:p>
            <a:r>
              <a:rPr lang="en-US" dirty="0" smtClean="0"/>
              <a:t>Here we create a binary matrix if two products are in the same product category</a:t>
            </a:r>
          </a:p>
          <a:p>
            <a:r>
              <a:rPr lang="en-US" dirty="0" smtClean="0"/>
              <a:t>Then integrate this information in the similarity matrix</a:t>
            </a:r>
            <a:endParaRPr lang="en-US" dirty="0"/>
          </a:p>
        </p:txBody>
      </p:sp>
    </p:spTree>
    <p:extLst>
      <p:ext uri="{BB962C8B-B14F-4D97-AF65-F5344CB8AC3E}">
        <p14:creationId xmlns:p14="http://schemas.microsoft.com/office/powerpoint/2010/main" val="875482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model</a:t>
            </a:r>
            <a:endParaRPr lang="en-US" dirty="0"/>
          </a:p>
        </p:txBody>
      </p:sp>
      <p:pic>
        <p:nvPicPr>
          <p:cNvPr id="7" name="Content Placeholder 6"/>
          <p:cNvPicPr>
            <a:picLocks noGrp="1" noChangeAspect="1"/>
          </p:cNvPicPr>
          <p:nvPr>
            <p:ph idx="1"/>
          </p:nvPr>
        </p:nvPicPr>
        <p:blipFill>
          <a:blip r:embed="rId2"/>
          <a:stretch>
            <a:fillRect/>
          </a:stretch>
        </p:blipFill>
        <p:spPr>
          <a:xfrm>
            <a:off x="1069848" y="2093976"/>
            <a:ext cx="5401733" cy="4051300"/>
          </a:xfrm>
          <a:prstGeom prst="rect">
            <a:avLst/>
          </a:prstGeom>
        </p:spPr>
      </p:pic>
      <p:sp>
        <p:nvSpPr>
          <p:cNvPr id="8" name="Content Placeholder 2"/>
          <p:cNvSpPr txBox="1">
            <a:spLocks/>
          </p:cNvSpPr>
          <p:nvPr/>
        </p:nvSpPr>
        <p:spPr>
          <a:xfrm>
            <a:off x="6750020" y="2093976"/>
            <a:ext cx="3998335"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smtClean="0"/>
              <a:t>Evaluation scheme handles split or cross validation</a:t>
            </a:r>
          </a:p>
          <a:p>
            <a:r>
              <a:rPr lang="en-US" dirty="0" smtClean="0"/>
              <a:t>New models are created here due to evaluation scheme, although earlier models could be modified to this format.</a:t>
            </a:r>
          </a:p>
          <a:p>
            <a:r>
              <a:rPr lang="en-US" dirty="0" smtClean="0"/>
              <a:t>Can create grid using “evaluate” to determine optimal </a:t>
            </a:r>
            <a:r>
              <a:rPr lang="en-US" smtClean="0"/>
              <a:t>params</a:t>
            </a:r>
          </a:p>
          <a:p>
            <a:r>
              <a:rPr lang="en-US" dirty="0" smtClean="0"/>
              <a:t>Can obtain confusion matrix using code below</a:t>
            </a:r>
            <a:endParaRPr lang="en-US" dirty="0"/>
          </a:p>
        </p:txBody>
      </p:sp>
    </p:spTree>
    <p:extLst>
      <p:ext uri="{BB962C8B-B14F-4D97-AF65-F5344CB8AC3E}">
        <p14:creationId xmlns:p14="http://schemas.microsoft.com/office/powerpoint/2010/main" val="2735420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model</a:t>
            </a:r>
            <a:endParaRPr lang="en-US" dirty="0"/>
          </a:p>
        </p:txBody>
      </p:sp>
      <p:pic>
        <p:nvPicPr>
          <p:cNvPr id="4" name="Content Placeholder 3"/>
          <p:cNvPicPr>
            <a:picLocks noGrp="1" noChangeAspect="1"/>
          </p:cNvPicPr>
          <p:nvPr>
            <p:ph idx="1"/>
          </p:nvPr>
        </p:nvPicPr>
        <p:blipFill>
          <a:blip r:embed="rId2"/>
          <a:stretch>
            <a:fillRect/>
          </a:stretch>
        </p:blipFill>
        <p:spPr>
          <a:xfrm>
            <a:off x="956055" y="2093976"/>
            <a:ext cx="3145212" cy="4051300"/>
          </a:xfrm>
          <a:prstGeom prst="rect">
            <a:avLst/>
          </a:prstGeom>
        </p:spPr>
      </p:pic>
      <p:pic>
        <p:nvPicPr>
          <p:cNvPr id="5" name="Content Placeholder 3"/>
          <p:cNvPicPr>
            <a:picLocks noChangeAspect="1"/>
          </p:cNvPicPr>
          <p:nvPr/>
        </p:nvPicPr>
        <p:blipFill>
          <a:blip r:embed="rId3"/>
          <a:stretch>
            <a:fillRect/>
          </a:stretch>
        </p:blipFill>
        <p:spPr>
          <a:xfrm>
            <a:off x="4749482" y="2819577"/>
            <a:ext cx="6600825" cy="1028700"/>
          </a:xfrm>
          <a:prstGeom prst="rect">
            <a:avLst/>
          </a:prstGeom>
        </p:spPr>
      </p:pic>
      <p:pic>
        <p:nvPicPr>
          <p:cNvPr id="6" name="Picture 5"/>
          <p:cNvPicPr>
            <a:picLocks noChangeAspect="1"/>
          </p:cNvPicPr>
          <p:nvPr/>
        </p:nvPicPr>
        <p:blipFill>
          <a:blip r:embed="rId4"/>
          <a:stretch>
            <a:fillRect/>
          </a:stretch>
        </p:blipFill>
        <p:spPr>
          <a:xfrm>
            <a:off x="5055870" y="2544939"/>
            <a:ext cx="5981700" cy="142875"/>
          </a:xfrm>
          <a:prstGeom prst="rect">
            <a:avLst/>
          </a:prstGeom>
        </p:spPr>
      </p:pic>
      <p:pic>
        <p:nvPicPr>
          <p:cNvPr id="7" name="Content Placeholder 3"/>
          <p:cNvPicPr>
            <a:picLocks noChangeAspect="1"/>
          </p:cNvPicPr>
          <p:nvPr/>
        </p:nvPicPr>
        <p:blipFill>
          <a:blip r:embed="rId5"/>
          <a:stretch>
            <a:fillRect/>
          </a:stretch>
        </p:blipFill>
        <p:spPr>
          <a:xfrm>
            <a:off x="6666049" y="4135387"/>
            <a:ext cx="3028950" cy="1009650"/>
          </a:xfrm>
          <a:prstGeom prst="rect">
            <a:avLst/>
          </a:prstGeom>
        </p:spPr>
      </p:pic>
    </p:spTree>
    <p:extLst>
      <p:ext uri="{BB962C8B-B14F-4D97-AF65-F5344CB8AC3E}">
        <p14:creationId xmlns:p14="http://schemas.microsoft.com/office/powerpoint/2010/main" val="3906544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search to optimize parameters</a:t>
            </a:r>
            <a:endParaRPr lang="en-US" dirty="0"/>
          </a:p>
        </p:txBody>
      </p:sp>
      <p:pic>
        <p:nvPicPr>
          <p:cNvPr id="3" name="Content Placeholder 2"/>
          <p:cNvPicPr>
            <a:picLocks noGrp="1" noChangeAspect="1"/>
          </p:cNvPicPr>
          <p:nvPr>
            <p:ph idx="1"/>
          </p:nvPr>
        </p:nvPicPr>
        <p:blipFill>
          <a:blip r:embed="rId2"/>
          <a:stretch>
            <a:fillRect/>
          </a:stretch>
        </p:blipFill>
        <p:spPr>
          <a:xfrm>
            <a:off x="1589087" y="2260600"/>
            <a:ext cx="9020175" cy="3771900"/>
          </a:xfrm>
          <a:prstGeom prst="rect">
            <a:avLst/>
          </a:prstGeom>
        </p:spPr>
      </p:pic>
    </p:spTree>
    <p:extLst>
      <p:ext uri="{BB962C8B-B14F-4D97-AF65-F5344CB8AC3E}">
        <p14:creationId xmlns:p14="http://schemas.microsoft.com/office/powerpoint/2010/main" val="2538081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search to optimize parameters</a:t>
            </a:r>
          </a:p>
        </p:txBody>
      </p:sp>
      <p:pic>
        <p:nvPicPr>
          <p:cNvPr id="4" name="Content Placeholder 3"/>
          <p:cNvPicPr>
            <a:picLocks noGrp="1" noChangeAspect="1"/>
          </p:cNvPicPr>
          <p:nvPr>
            <p:ph idx="1"/>
          </p:nvPr>
        </p:nvPicPr>
        <p:blipFill>
          <a:blip r:embed="rId2"/>
          <a:stretch>
            <a:fillRect/>
          </a:stretch>
        </p:blipFill>
        <p:spPr>
          <a:xfrm>
            <a:off x="2097459" y="2093976"/>
            <a:ext cx="3169454" cy="4051300"/>
          </a:xfrm>
          <a:prstGeom prst="rect">
            <a:avLst/>
          </a:prstGeom>
        </p:spPr>
      </p:pic>
      <p:pic>
        <p:nvPicPr>
          <p:cNvPr id="5" name="Picture 4"/>
          <p:cNvPicPr>
            <a:picLocks noChangeAspect="1"/>
          </p:cNvPicPr>
          <p:nvPr/>
        </p:nvPicPr>
        <p:blipFill>
          <a:blip r:embed="rId3"/>
          <a:stretch>
            <a:fillRect/>
          </a:stretch>
        </p:blipFill>
        <p:spPr>
          <a:xfrm>
            <a:off x="6273626" y="2102053"/>
            <a:ext cx="3149048" cy="4043223"/>
          </a:xfrm>
          <a:prstGeom prst="rect">
            <a:avLst/>
          </a:prstGeom>
        </p:spPr>
      </p:pic>
    </p:spTree>
    <p:extLst>
      <p:ext uri="{BB962C8B-B14F-4D97-AF65-F5344CB8AC3E}">
        <p14:creationId xmlns:p14="http://schemas.microsoft.com/office/powerpoint/2010/main" val="4256353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Recommender Overview</a:t>
            </a:r>
          </a:p>
          <a:p>
            <a:r>
              <a:rPr lang="en-US" dirty="0" smtClean="0"/>
              <a:t>Recommender lab in R</a:t>
            </a:r>
          </a:p>
          <a:p>
            <a:r>
              <a:rPr lang="en-US" dirty="0" smtClean="0"/>
              <a:t>Example using behavioral data instead of rating data</a:t>
            </a:r>
          </a:p>
          <a:p>
            <a:pPr lvl="1"/>
            <a:r>
              <a:rPr lang="en-US" dirty="0" smtClean="0"/>
              <a:t>Recommenders were designed for rating data, but most data isn't rated.</a:t>
            </a:r>
          </a:p>
          <a:p>
            <a:pPr lvl="1"/>
            <a:r>
              <a:rPr lang="en-US" dirty="0" smtClean="0"/>
              <a:t>It can be extended to behavioral data – views, transactions, etc.</a:t>
            </a:r>
          </a:p>
        </p:txBody>
      </p:sp>
    </p:spTree>
    <p:extLst>
      <p:ext uri="{BB962C8B-B14F-4D97-AF65-F5344CB8AC3E}">
        <p14:creationId xmlns:p14="http://schemas.microsoft.com/office/powerpoint/2010/main" val="27125100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idx="1"/>
          </p:nvPr>
        </p:nvSpPr>
        <p:spPr/>
        <p:txBody>
          <a:bodyPr/>
          <a:lstStyle/>
          <a:p>
            <a:r>
              <a:rPr lang="en-US" dirty="0" smtClean="0"/>
              <a:t>In most real world scenarios recommenders will have data too large to analyze on a local machine.</a:t>
            </a:r>
          </a:p>
          <a:p>
            <a:r>
              <a:rPr lang="en-US" dirty="0" smtClean="0"/>
              <a:t>Way to get around…</a:t>
            </a:r>
          </a:p>
          <a:p>
            <a:pPr lvl="1"/>
            <a:r>
              <a:rPr lang="en-US" dirty="0" smtClean="0"/>
              <a:t>Incremental – use small program and database to loop through and generates counts of all products uploading in database as you go…</a:t>
            </a:r>
          </a:p>
          <a:p>
            <a:pPr lvl="1"/>
            <a:r>
              <a:rPr lang="en-US" dirty="0" smtClean="0"/>
              <a:t>More ad-hoc</a:t>
            </a:r>
          </a:p>
          <a:p>
            <a:pPr lvl="1"/>
            <a:r>
              <a:rPr lang="en-US" dirty="0" smtClean="0"/>
              <a:t>Use big data tools!!!</a:t>
            </a:r>
          </a:p>
          <a:p>
            <a:pPr lvl="2"/>
            <a:r>
              <a:rPr lang="en-US" dirty="0" smtClean="0"/>
              <a:t>Spark</a:t>
            </a:r>
          </a:p>
          <a:p>
            <a:pPr lvl="2"/>
            <a:r>
              <a:rPr lang="en-US" dirty="0" smtClean="0"/>
              <a:t>Mahout</a:t>
            </a:r>
          </a:p>
          <a:p>
            <a:pPr lvl="2"/>
            <a:r>
              <a:rPr lang="en-US" dirty="0" smtClean="0"/>
              <a:t>Neo4j</a:t>
            </a:r>
          </a:p>
          <a:p>
            <a:pPr lvl="2"/>
            <a:r>
              <a:rPr lang="en-US" dirty="0" err="1" smtClean="0"/>
              <a:t>etc</a:t>
            </a:r>
            <a:endParaRPr lang="en-US" dirty="0"/>
          </a:p>
        </p:txBody>
      </p:sp>
    </p:spTree>
    <p:extLst>
      <p:ext uri="{BB962C8B-B14F-4D97-AF65-F5344CB8AC3E}">
        <p14:creationId xmlns:p14="http://schemas.microsoft.com/office/powerpoint/2010/main" val="2792347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recommender 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Recommendation engines, a branch of information retrieval and artificial intelligence, are powerful tools and techniques to analyze huge volumes of data, especially product information and user information, and then provide relevant suggestions based on data mining approaches</a:t>
            </a:r>
          </a:p>
          <a:p>
            <a:r>
              <a:rPr lang="en-US" dirty="0" smtClean="0"/>
              <a:t>Types</a:t>
            </a:r>
          </a:p>
          <a:p>
            <a:pPr lvl="1"/>
            <a:r>
              <a:rPr lang="en-US" dirty="0" smtClean="0"/>
              <a:t>Collaborative filtering</a:t>
            </a:r>
          </a:p>
          <a:p>
            <a:pPr lvl="1"/>
            <a:r>
              <a:rPr lang="en-US" dirty="0" smtClean="0"/>
              <a:t>Content based</a:t>
            </a:r>
          </a:p>
          <a:p>
            <a:pPr lvl="1"/>
            <a:r>
              <a:rPr lang="en-US" dirty="0" smtClean="0"/>
              <a:t>Hybrid</a:t>
            </a:r>
          </a:p>
          <a:p>
            <a:pPr lvl="1"/>
            <a:r>
              <a:rPr lang="en-US" dirty="0" smtClean="0"/>
              <a:t>Context-aware</a:t>
            </a:r>
          </a:p>
          <a:p>
            <a:pPr lvl="1"/>
            <a:r>
              <a:rPr lang="en-US" dirty="0" smtClean="0"/>
              <a:t>Probably more – new advances every day</a:t>
            </a:r>
          </a:p>
          <a:p>
            <a:r>
              <a:rPr lang="en-US" dirty="0" smtClean="0"/>
              <a:t>Some useful tools for recommender systems – some examples of each in repo!</a:t>
            </a:r>
          </a:p>
          <a:p>
            <a:pPr lvl="1"/>
            <a:r>
              <a:rPr lang="en-US" dirty="0" smtClean="0"/>
              <a:t>R</a:t>
            </a:r>
          </a:p>
          <a:p>
            <a:pPr lvl="1"/>
            <a:r>
              <a:rPr lang="en-US" dirty="0" smtClean="0"/>
              <a:t>Python</a:t>
            </a:r>
          </a:p>
          <a:p>
            <a:pPr lvl="1"/>
            <a:r>
              <a:rPr lang="en-US" dirty="0" smtClean="0"/>
              <a:t>Spark</a:t>
            </a:r>
          </a:p>
          <a:p>
            <a:pPr lvl="1"/>
            <a:r>
              <a:rPr lang="en-US" dirty="0" smtClean="0"/>
              <a:t>Neo4j</a:t>
            </a:r>
          </a:p>
          <a:p>
            <a:pPr lvl="1"/>
            <a:endParaRPr lang="en-US" dirty="0" smtClean="0"/>
          </a:p>
          <a:p>
            <a:pPr lvl="1"/>
            <a:endParaRPr lang="en-US" dirty="0"/>
          </a:p>
        </p:txBody>
      </p:sp>
    </p:spTree>
    <p:extLst>
      <p:ext uri="{BB962C8B-B14F-4D97-AF65-F5344CB8AC3E}">
        <p14:creationId xmlns:p14="http://schemas.microsoft.com/office/powerpoint/2010/main" val="4154479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Collaborative filtering</a:t>
            </a:r>
            <a:endParaRPr lang="en-US" dirty="0"/>
          </a:p>
        </p:txBody>
      </p:sp>
      <p:sp>
        <p:nvSpPr>
          <p:cNvPr id="3" name="Content Placeholder 2"/>
          <p:cNvSpPr>
            <a:spLocks noGrp="1"/>
          </p:cNvSpPr>
          <p:nvPr>
            <p:ph idx="1"/>
          </p:nvPr>
        </p:nvSpPr>
        <p:spPr/>
        <p:txBody>
          <a:bodyPr>
            <a:normAutofit lnSpcReduction="10000"/>
          </a:bodyPr>
          <a:lstStyle/>
          <a:p>
            <a:r>
              <a:rPr lang="en-US" dirty="0" smtClean="0"/>
              <a:t>Basic form of recommender systems, by filtering items from a large set of alternatives is done collaboratively by users’ preferences</a:t>
            </a:r>
          </a:p>
          <a:p>
            <a:r>
              <a:rPr lang="en-US" dirty="0" smtClean="0"/>
              <a:t>Assumes…</a:t>
            </a:r>
          </a:p>
          <a:p>
            <a:pPr lvl="1"/>
            <a:r>
              <a:rPr lang="en-US" dirty="0" smtClean="0"/>
              <a:t>If two users share the same interests in past, this will continue in future</a:t>
            </a:r>
          </a:p>
          <a:p>
            <a:r>
              <a:rPr lang="en-US" dirty="0" smtClean="0"/>
              <a:t>Types</a:t>
            </a:r>
          </a:p>
          <a:p>
            <a:pPr lvl="1"/>
            <a:r>
              <a:rPr lang="en-US" dirty="0" smtClean="0"/>
              <a:t>User based</a:t>
            </a:r>
          </a:p>
          <a:p>
            <a:pPr lvl="2"/>
            <a:r>
              <a:rPr lang="en-US" dirty="0" smtClean="0"/>
              <a:t>Calculate similarity matrix between all users. Recommend new items to an active user based on the rating given by similar users on the items not rated by the active user</a:t>
            </a:r>
          </a:p>
          <a:p>
            <a:pPr lvl="1"/>
            <a:r>
              <a:rPr lang="en-US" dirty="0" smtClean="0"/>
              <a:t>Item based</a:t>
            </a:r>
          </a:p>
          <a:p>
            <a:pPr lvl="2"/>
            <a:r>
              <a:rPr lang="en-US" dirty="0"/>
              <a:t>Calculate similarity matrix between all </a:t>
            </a:r>
            <a:r>
              <a:rPr lang="en-US" dirty="0" smtClean="0"/>
              <a:t>items. Find the top similar items to the non-rated items by active user and recommend them. </a:t>
            </a:r>
            <a:endParaRPr lang="en-US" dirty="0"/>
          </a:p>
          <a:p>
            <a:pPr lvl="1"/>
            <a:r>
              <a:rPr lang="en-US" dirty="0" smtClean="0"/>
              <a:t>ALS (alternating least squares)</a:t>
            </a:r>
          </a:p>
          <a:p>
            <a:pPr lvl="2"/>
            <a:r>
              <a:rPr lang="en-US" dirty="0" smtClean="0"/>
              <a:t>Used in distributed systems. Estimate matrix factorization of user-item matrix into a user matrix and item matrix with latent factors</a:t>
            </a:r>
            <a:endParaRPr lang="en-US" dirty="0"/>
          </a:p>
        </p:txBody>
      </p:sp>
    </p:spTree>
    <p:extLst>
      <p:ext uri="{BB962C8B-B14F-4D97-AF65-F5344CB8AC3E}">
        <p14:creationId xmlns:p14="http://schemas.microsoft.com/office/powerpoint/2010/main" val="3057489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collaborative filtering – user/item</a:t>
            </a:r>
            <a:endParaRPr lang="en-US" dirty="0"/>
          </a:p>
        </p:txBody>
      </p:sp>
      <p:pic>
        <p:nvPicPr>
          <p:cNvPr id="4" name="Content Placeholder 3"/>
          <p:cNvPicPr>
            <a:picLocks noGrp="1" noChangeAspect="1"/>
          </p:cNvPicPr>
          <p:nvPr>
            <p:ph idx="1"/>
          </p:nvPr>
        </p:nvPicPr>
        <p:blipFill>
          <a:blip r:embed="rId2"/>
          <a:stretch>
            <a:fillRect/>
          </a:stretch>
        </p:blipFill>
        <p:spPr>
          <a:xfrm>
            <a:off x="1022223" y="1967576"/>
            <a:ext cx="5076825" cy="3543300"/>
          </a:xfrm>
          <a:prstGeom prst="rect">
            <a:avLst/>
          </a:prstGeom>
        </p:spPr>
      </p:pic>
      <p:pic>
        <p:nvPicPr>
          <p:cNvPr id="6" name="Picture 5"/>
          <p:cNvPicPr>
            <a:picLocks noChangeAspect="1"/>
          </p:cNvPicPr>
          <p:nvPr/>
        </p:nvPicPr>
        <p:blipFill>
          <a:blip r:embed="rId3"/>
          <a:stretch>
            <a:fillRect/>
          </a:stretch>
        </p:blipFill>
        <p:spPr>
          <a:xfrm>
            <a:off x="6522720" y="2093976"/>
            <a:ext cx="5181600" cy="2609850"/>
          </a:xfrm>
          <a:prstGeom prst="rect">
            <a:avLst/>
          </a:prstGeom>
        </p:spPr>
      </p:pic>
      <p:pic>
        <p:nvPicPr>
          <p:cNvPr id="7" name="Picture 6"/>
          <p:cNvPicPr>
            <a:picLocks noChangeAspect="1"/>
          </p:cNvPicPr>
          <p:nvPr/>
        </p:nvPicPr>
        <p:blipFill>
          <a:blip r:embed="rId4"/>
          <a:stretch>
            <a:fillRect/>
          </a:stretch>
        </p:blipFill>
        <p:spPr>
          <a:xfrm>
            <a:off x="6522720" y="4899487"/>
            <a:ext cx="5438966" cy="998046"/>
          </a:xfrm>
          <a:prstGeom prst="rect">
            <a:avLst/>
          </a:prstGeom>
        </p:spPr>
      </p:pic>
      <p:pic>
        <p:nvPicPr>
          <p:cNvPr id="8" name="Picture 7"/>
          <p:cNvPicPr>
            <a:picLocks noChangeAspect="1"/>
          </p:cNvPicPr>
          <p:nvPr/>
        </p:nvPicPr>
        <p:blipFill>
          <a:blip r:embed="rId5"/>
          <a:stretch>
            <a:fillRect/>
          </a:stretch>
        </p:blipFill>
        <p:spPr>
          <a:xfrm>
            <a:off x="6522720" y="6093194"/>
            <a:ext cx="1752600" cy="485775"/>
          </a:xfrm>
          <a:prstGeom prst="rect">
            <a:avLst/>
          </a:prstGeom>
        </p:spPr>
      </p:pic>
    </p:spTree>
    <p:extLst>
      <p:ext uri="{BB962C8B-B14F-4D97-AF65-F5344CB8AC3E}">
        <p14:creationId xmlns:p14="http://schemas.microsoft.com/office/powerpoint/2010/main" val="3028323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Collaborative filtering - </a:t>
            </a:r>
            <a:r>
              <a:rPr lang="en-US" dirty="0" err="1" smtClean="0"/>
              <a:t>als</a:t>
            </a:r>
            <a:endParaRPr lang="en-US" dirty="0"/>
          </a:p>
        </p:txBody>
      </p:sp>
      <p:pic>
        <p:nvPicPr>
          <p:cNvPr id="6" name="Content Placeholder 5"/>
          <p:cNvPicPr>
            <a:picLocks noGrp="1" noChangeAspect="1"/>
          </p:cNvPicPr>
          <p:nvPr>
            <p:ph idx="1"/>
          </p:nvPr>
        </p:nvPicPr>
        <p:blipFill>
          <a:blip r:embed="rId2"/>
          <a:stretch>
            <a:fillRect/>
          </a:stretch>
        </p:blipFill>
        <p:spPr>
          <a:xfrm>
            <a:off x="1069848" y="2093976"/>
            <a:ext cx="7970702" cy="2908050"/>
          </a:xfrm>
          <a:prstGeom prst="rect">
            <a:avLst/>
          </a:prstGeom>
        </p:spPr>
      </p:pic>
      <p:sp>
        <p:nvSpPr>
          <p:cNvPr id="4" name="Right Arrow 3"/>
          <p:cNvSpPr/>
          <p:nvPr/>
        </p:nvSpPr>
        <p:spPr>
          <a:xfrm>
            <a:off x="5271733" y="5483002"/>
            <a:ext cx="801189" cy="5312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1069848" y="5162827"/>
            <a:ext cx="3638550" cy="1171575"/>
          </a:xfrm>
          <a:prstGeom prst="rect">
            <a:avLst/>
          </a:prstGeom>
        </p:spPr>
      </p:pic>
      <p:pic>
        <p:nvPicPr>
          <p:cNvPr id="8" name="Picture 7"/>
          <p:cNvPicPr>
            <a:picLocks noChangeAspect="1"/>
          </p:cNvPicPr>
          <p:nvPr/>
        </p:nvPicPr>
        <p:blipFill>
          <a:blip r:embed="rId4"/>
          <a:stretch>
            <a:fillRect/>
          </a:stretch>
        </p:blipFill>
        <p:spPr>
          <a:xfrm>
            <a:off x="6549390" y="5121052"/>
            <a:ext cx="3384608" cy="1213350"/>
          </a:xfrm>
          <a:prstGeom prst="rect">
            <a:avLst/>
          </a:prstGeom>
        </p:spPr>
      </p:pic>
    </p:spTree>
    <p:extLst>
      <p:ext uri="{BB962C8B-B14F-4D97-AF65-F5344CB8AC3E}">
        <p14:creationId xmlns:p14="http://schemas.microsoft.com/office/powerpoint/2010/main" val="1370204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Recommender in r</a:t>
            </a:r>
            <a:endParaRPr lang="en-US" dirty="0"/>
          </a:p>
        </p:txBody>
      </p:sp>
      <p:sp>
        <p:nvSpPr>
          <p:cNvPr id="3" name="Content Placeholder 2"/>
          <p:cNvSpPr>
            <a:spLocks noGrp="1"/>
          </p:cNvSpPr>
          <p:nvPr>
            <p:ph idx="1"/>
          </p:nvPr>
        </p:nvSpPr>
        <p:spPr/>
        <p:txBody>
          <a:bodyPr>
            <a:normAutofit/>
          </a:bodyPr>
          <a:lstStyle/>
          <a:p>
            <a:r>
              <a:rPr lang="en-US" dirty="0" err="1"/>
              <a:t>recommenderlab</a:t>
            </a:r>
            <a:r>
              <a:rPr lang="en-US" dirty="0"/>
              <a:t>: A Framework for Developing and Testing Recommendation </a:t>
            </a:r>
            <a:r>
              <a:rPr lang="en-US" dirty="0" smtClean="0"/>
              <a:t>Algorithms</a:t>
            </a:r>
          </a:p>
          <a:p>
            <a:r>
              <a:rPr lang="en-US" dirty="0" err="1"/>
              <a:t>recommenderlab</a:t>
            </a:r>
            <a:r>
              <a:rPr lang="en-US" dirty="0"/>
              <a:t> is implemented using formal classes in the S4 class system</a:t>
            </a:r>
            <a:r>
              <a:rPr lang="en-US" dirty="0" smtClean="0"/>
              <a:t>.</a:t>
            </a:r>
          </a:p>
          <a:p>
            <a:pPr lvl="1"/>
            <a:r>
              <a:rPr lang="en-US" dirty="0"/>
              <a:t>R has three object oriented (OO) systems: [[S3]], [[S4]] and [[R5]]. This page describes S4.</a:t>
            </a:r>
          </a:p>
          <a:p>
            <a:pPr lvl="1"/>
            <a:r>
              <a:rPr lang="en-US" dirty="0"/>
              <a:t>Compared to S3, the S4 object system is much stricter, and much closer to other OO systems. </a:t>
            </a:r>
            <a:r>
              <a:rPr lang="en-US" dirty="0" smtClean="0"/>
              <a:t>There </a:t>
            </a:r>
            <a:r>
              <a:rPr lang="en-US" dirty="0"/>
              <a:t>are two major differences from S3:</a:t>
            </a:r>
          </a:p>
          <a:p>
            <a:pPr lvl="2"/>
            <a:r>
              <a:rPr lang="en-US" dirty="0"/>
              <a:t>formal class definitions: unlike S3, S4 formally defines the representation and inheritance for each class</a:t>
            </a:r>
          </a:p>
          <a:p>
            <a:pPr lvl="2"/>
            <a:r>
              <a:rPr lang="en-US" dirty="0"/>
              <a:t>multiple dispatch: the generic function can be dispatched to a method based on the class of any number of argument, not just </a:t>
            </a:r>
            <a:r>
              <a:rPr lang="en-US" dirty="0" smtClean="0"/>
              <a:t>one</a:t>
            </a:r>
          </a:p>
          <a:p>
            <a:pPr lvl="1"/>
            <a:r>
              <a:rPr lang="en-US" dirty="0" smtClean="0"/>
              <a:t>They use “slots” accessed via “@” symbol. Similar to named lists accessed via “$”</a:t>
            </a:r>
            <a:endParaRPr lang="en-US" dirty="0"/>
          </a:p>
          <a:p>
            <a:endParaRPr lang="en-US" dirty="0"/>
          </a:p>
        </p:txBody>
      </p:sp>
    </p:spTree>
    <p:extLst>
      <p:ext uri="{BB962C8B-B14F-4D97-AF65-F5344CB8AC3E}">
        <p14:creationId xmlns:p14="http://schemas.microsoft.com/office/powerpoint/2010/main" val="1315707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store transactions</a:t>
            </a:r>
            <a:endParaRPr lang="en-US" dirty="0"/>
          </a:p>
        </p:txBody>
      </p:sp>
      <p:pic>
        <p:nvPicPr>
          <p:cNvPr id="4" name="Content Placeholder 3"/>
          <p:cNvPicPr>
            <a:picLocks noGrp="1" noChangeAspect="1"/>
          </p:cNvPicPr>
          <p:nvPr>
            <p:ph idx="1"/>
          </p:nvPr>
        </p:nvPicPr>
        <p:blipFill>
          <a:blip r:embed="rId2"/>
          <a:stretch>
            <a:fillRect/>
          </a:stretch>
        </p:blipFill>
        <p:spPr>
          <a:xfrm>
            <a:off x="1069848" y="1986123"/>
            <a:ext cx="5678085" cy="1807310"/>
          </a:xfrm>
          <a:prstGeom prst="rect">
            <a:avLst/>
          </a:prstGeom>
        </p:spPr>
      </p:pic>
      <p:pic>
        <p:nvPicPr>
          <p:cNvPr id="5" name="Picture 4"/>
          <p:cNvPicPr>
            <a:picLocks noChangeAspect="1"/>
          </p:cNvPicPr>
          <p:nvPr/>
        </p:nvPicPr>
        <p:blipFill>
          <a:blip r:embed="rId3"/>
          <a:stretch>
            <a:fillRect/>
          </a:stretch>
        </p:blipFill>
        <p:spPr>
          <a:xfrm>
            <a:off x="1069848" y="4196458"/>
            <a:ext cx="10046937" cy="1963849"/>
          </a:xfrm>
          <a:prstGeom prst="rect">
            <a:avLst/>
          </a:prstGeom>
        </p:spPr>
      </p:pic>
      <p:sp>
        <p:nvSpPr>
          <p:cNvPr id="6" name="TextBox 5"/>
          <p:cNvSpPr txBox="1"/>
          <p:nvPr/>
        </p:nvSpPr>
        <p:spPr>
          <a:xfrm>
            <a:off x="6747933" y="1986123"/>
            <a:ext cx="3649287" cy="369332"/>
          </a:xfrm>
          <a:prstGeom prst="rect">
            <a:avLst/>
          </a:prstGeom>
          <a:noFill/>
        </p:spPr>
        <p:txBody>
          <a:bodyPr wrap="square" rtlCol="0">
            <a:spAutoFit/>
          </a:bodyPr>
          <a:lstStyle/>
          <a:p>
            <a:r>
              <a:rPr lang="en-US" dirty="0" smtClean="0"/>
              <a:t>Transactions: 464,047 rows</a:t>
            </a:r>
            <a:endParaRPr lang="en-US" dirty="0"/>
          </a:p>
        </p:txBody>
      </p:sp>
      <p:sp>
        <p:nvSpPr>
          <p:cNvPr id="7" name="TextBox 6"/>
          <p:cNvSpPr txBox="1"/>
          <p:nvPr/>
        </p:nvSpPr>
        <p:spPr>
          <a:xfrm>
            <a:off x="7162421" y="3793433"/>
            <a:ext cx="3954364" cy="369332"/>
          </a:xfrm>
          <a:prstGeom prst="rect">
            <a:avLst/>
          </a:prstGeom>
          <a:noFill/>
        </p:spPr>
        <p:txBody>
          <a:bodyPr wrap="square" rtlCol="0">
            <a:spAutoFit/>
          </a:bodyPr>
          <a:lstStyle/>
          <a:p>
            <a:r>
              <a:rPr lang="en-US" dirty="0" smtClean="0"/>
              <a:t>Attributes of products: 28,528 rows </a:t>
            </a:r>
            <a:endParaRPr lang="en-US" dirty="0"/>
          </a:p>
        </p:txBody>
      </p:sp>
    </p:spTree>
    <p:extLst>
      <p:ext uri="{BB962C8B-B14F-4D97-AF65-F5344CB8AC3E}">
        <p14:creationId xmlns:p14="http://schemas.microsoft.com/office/powerpoint/2010/main" val="3751405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 data – create binary matrix</a:t>
            </a:r>
            <a:endParaRPr lang="en-US" dirty="0"/>
          </a:p>
        </p:txBody>
      </p:sp>
      <p:pic>
        <p:nvPicPr>
          <p:cNvPr id="4" name="Content Placeholder 3"/>
          <p:cNvPicPr>
            <a:picLocks noGrp="1" noChangeAspect="1"/>
          </p:cNvPicPr>
          <p:nvPr>
            <p:ph idx="1"/>
          </p:nvPr>
        </p:nvPicPr>
        <p:blipFill>
          <a:blip r:embed="rId2"/>
          <a:stretch>
            <a:fillRect/>
          </a:stretch>
        </p:blipFill>
        <p:spPr>
          <a:xfrm>
            <a:off x="1069848" y="2573582"/>
            <a:ext cx="10058400" cy="2165036"/>
          </a:xfrm>
          <a:prstGeom prst="rect">
            <a:avLst/>
          </a:prstGeom>
        </p:spPr>
      </p:pic>
      <p:pic>
        <p:nvPicPr>
          <p:cNvPr id="5" name="Picture 4"/>
          <p:cNvPicPr>
            <a:picLocks noChangeAspect="1"/>
          </p:cNvPicPr>
          <p:nvPr/>
        </p:nvPicPr>
        <p:blipFill>
          <a:blip r:embed="rId3"/>
          <a:stretch>
            <a:fillRect/>
          </a:stretch>
        </p:blipFill>
        <p:spPr>
          <a:xfrm>
            <a:off x="1069848" y="4952216"/>
            <a:ext cx="10058400" cy="1362339"/>
          </a:xfrm>
          <a:prstGeom prst="rect">
            <a:avLst/>
          </a:prstGeom>
        </p:spPr>
      </p:pic>
    </p:spTree>
    <p:extLst>
      <p:ext uri="{BB962C8B-B14F-4D97-AF65-F5344CB8AC3E}">
        <p14:creationId xmlns:p14="http://schemas.microsoft.com/office/powerpoint/2010/main" val="31313491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2035</TotalTime>
  <Words>636</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Rockwell</vt:lpstr>
      <vt:lpstr>Rockwell Condensed</vt:lpstr>
      <vt:lpstr>Wingdings</vt:lpstr>
      <vt:lpstr>Wood Type</vt:lpstr>
      <vt:lpstr>Recommender Systems</vt:lpstr>
      <vt:lpstr>contents</vt:lpstr>
      <vt:lpstr>What is a recommender system</vt:lpstr>
      <vt:lpstr>Collaborative filtering</vt:lpstr>
      <vt:lpstr>collaborative filtering – user/item</vt:lpstr>
      <vt:lpstr>Collaborative filtering - als</vt:lpstr>
      <vt:lpstr>Recommender in r</vt:lpstr>
      <vt:lpstr>Example using store transactions</vt:lpstr>
      <vt:lpstr>prep data – create binary matrix</vt:lpstr>
      <vt:lpstr>Examine data</vt:lpstr>
      <vt:lpstr>Sparsity of matrix – highly sparse</vt:lpstr>
      <vt:lpstr>transactions per customer/Product</vt:lpstr>
      <vt:lpstr>Create models</vt:lpstr>
      <vt:lpstr>Prediction/history of purchases</vt:lpstr>
      <vt:lpstr>Hybrid model - ibcf</vt:lpstr>
      <vt:lpstr>Evaluate model</vt:lpstr>
      <vt:lpstr>Evaluate model</vt:lpstr>
      <vt:lpstr>grid search to optimize parameters</vt:lpstr>
      <vt:lpstr>grid search to optimize parameters</vt:lpstr>
      <vt:lpstr>Big data</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Systems</dc:title>
  <dc:creator>christopher.brossman</dc:creator>
  <cp:lastModifiedBy>christopher.brossman</cp:lastModifiedBy>
  <cp:revision>28</cp:revision>
  <dcterms:created xsi:type="dcterms:W3CDTF">2017-05-05T19:21:13Z</dcterms:created>
  <dcterms:modified xsi:type="dcterms:W3CDTF">2017-05-15T00:39:46Z</dcterms:modified>
</cp:coreProperties>
</file>