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63" r:id="rId4"/>
    <p:sldId id="288" r:id="rId5"/>
    <p:sldId id="267" r:id="rId6"/>
    <p:sldId id="289" r:id="rId7"/>
    <p:sldId id="276" r:id="rId8"/>
    <p:sldId id="277" r:id="rId9"/>
    <p:sldId id="278" r:id="rId10"/>
    <p:sldId id="269" r:id="rId11"/>
    <p:sldId id="270" r:id="rId12"/>
    <p:sldId id="284" r:id="rId13"/>
    <p:sldId id="285" r:id="rId14"/>
    <p:sldId id="287" r:id="rId15"/>
    <p:sldId id="279" r:id="rId16"/>
    <p:sldId id="264" r:id="rId17"/>
    <p:sldId id="273" r:id="rId18"/>
    <p:sldId id="274" r:id="rId19"/>
    <p:sldId id="290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BF80F-5478-4E5B-8908-1A6E7BE313A5}">
          <p14:sldIdLst>
            <p14:sldId id="256"/>
            <p14:sldId id="275"/>
            <p14:sldId id="263"/>
            <p14:sldId id="288"/>
            <p14:sldId id="267"/>
            <p14:sldId id="289"/>
            <p14:sldId id="276"/>
            <p14:sldId id="277"/>
            <p14:sldId id="278"/>
            <p14:sldId id="269"/>
            <p14:sldId id="270"/>
            <p14:sldId id="284"/>
            <p14:sldId id="285"/>
            <p14:sldId id="287"/>
            <p14:sldId id="279"/>
            <p14:sldId id="264"/>
            <p14:sldId id="273"/>
            <p14:sldId id="274"/>
            <p14:sldId id="290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1"/>
            <a:ext cx="9160282" cy="1268759"/>
            <a:chOff x="0" y="1"/>
            <a:chExt cx="9144000" cy="1268759"/>
          </a:xfrm>
        </p:grpSpPr>
        <p:pic>
          <p:nvPicPr>
            <p:cNvPr id="10" name="Picture 9" descr="DEHeader10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1"/>
              <a:ext cx="9144000" cy="1222588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 userDrawn="1"/>
          </p:nvSpPr>
          <p:spPr>
            <a:xfrm>
              <a:off x="72008" y="620688"/>
              <a:ext cx="2627784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DMM Logo 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66860"/>
            <a:ext cx="2448272" cy="6019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5834248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74821"/>
            <a:ext cx="9162408" cy="42032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56626" y="6192648"/>
            <a:ext cx="378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6B5D1"/>
                </a:solidFill>
              </a:rPr>
              <a:t>Driving boat sales globally.</a:t>
            </a:r>
            <a:endParaRPr lang="en-US" dirty="0">
              <a:solidFill>
                <a:srgbClr val="36B5D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12825" y="5822373"/>
            <a:ext cx="6311726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6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271015"/>
            <a:ext cx="8229600" cy="4638667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6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32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28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MM Logo bl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waterdrops gray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-19050"/>
            <a:ext cx="9144000" cy="12414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4" y="1513"/>
            <a:ext cx="8631576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terdrops gray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9944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MM Logo 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" y="3108960"/>
            <a:ext cx="8229600" cy="1143000"/>
          </a:xfrm>
        </p:spPr>
        <p:txBody>
          <a:bodyPr>
            <a:normAutofit/>
          </a:bodyPr>
          <a:lstStyle>
            <a:lvl1pPr algn="l">
              <a:defRPr sz="29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2376"/>
            <a:ext cx="4038600" cy="4687307"/>
          </a:xfr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2376"/>
            <a:ext cx="4038600" cy="4687307"/>
          </a:xfr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MM Logo bl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waterdrops gray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-19050"/>
            <a:ext cx="9144000" cy="12414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5224" y="1513"/>
            <a:ext cx="8631576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6363"/>
            <a:ext cx="4040188" cy="6547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6B5D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66125"/>
            <a:ext cx="4040188" cy="4043558"/>
          </a:xfrm>
        </p:spPr>
        <p:txBody>
          <a:bodyPr/>
          <a:lstStyle>
            <a:lvl1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6363"/>
            <a:ext cx="4041775" cy="6547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6B5D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66125"/>
            <a:ext cx="4041775" cy="4043558"/>
          </a:xfrm>
        </p:spPr>
        <p:txBody>
          <a:bodyPr/>
          <a:lstStyle>
            <a:lvl1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MM Logo bl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waterdrops gray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-19050"/>
            <a:ext cx="9144000" cy="12414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5224" y="1513"/>
            <a:ext cx="8631576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4813-96EF-4150-B403-5C337C5D1094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3F5D-018F-4CBF-9E0E-CACE0552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4813-96EF-4150-B403-5C337C5D1094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3F5D-018F-4CBF-9E0E-CACE055211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Banner Sales &amp; Opportunities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to sell more impressions – YW x21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7620000" cy="3638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800100" cy="55245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1066800" y="5181600"/>
            <a:ext cx="7141464" cy="7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YW x21 is large area of opportunity for BCG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6248400" y="1771650"/>
            <a:ext cx="762000" cy="249555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667" y="1564050"/>
            <a:ext cx="5987884" cy="35829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to sell more </a:t>
            </a:r>
            <a:r>
              <a:rPr lang="en-US" dirty="0" smtClean="0"/>
              <a:t>impressions – YW x21 Details pages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6" y="1752600"/>
            <a:ext cx="800100" cy="55245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1066800" y="5181600"/>
            <a:ext cx="7141464" cy="7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YW x21 has the most opportunity to be sold for BCG group on the details pages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2870103" y="1752600"/>
            <a:ext cx="1524000" cy="2867025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By State (top 25) – all portals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5218546"/>
            <a:ext cx="9144000" cy="7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Best Penetration </a:t>
            </a:r>
            <a:r>
              <a:rPr lang="en-US" sz="3200" dirty="0"/>
              <a:t>in FL; Lots of Opportunity in every geography.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64" y="1398834"/>
            <a:ext cx="8229600" cy="35653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886200"/>
            <a:ext cx="800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34315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By DMA (top 25) – </a:t>
            </a:r>
            <a:r>
              <a:rPr lang="en-US" dirty="0" err="1" smtClean="0"/>
              <a:t>BoatTrader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5224" y="5181600"/>
            <a:ext cx="9164616" cy="7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Best Penetration in </a:t>
            </a:r>
            <a:r>
              <a:rPr lang="en-US" sz="3200" dirty="0" smtClean="0"/>
              <a:t>Miami; </a:t>
            </a:r>
            <a:r>
              <a:rPr lang="en-US" sz="3200" dirty="0"/>
              <a:t>Lots of Opportunity in every </a:t>
            </a:r>
            <a:r>
              <a:rPr lang="en-US" sz="3200" dirty="0" smtClean="0"/>
              <a:t>DMA.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810000"/>
            <a:ext cx="800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Challenge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1271015"/>
            <a:ext cx="8174736" cy="4638667"/>
          </a:xfrm>
        </p:spPr>
        <p:txBody>
          <a:bodyPr/>
          <a:lstStyle/>
          <a:p>
            <a:r>
              <a:rPr lang="en-US" dirty="0"/>
              <a:t>Who can sell the most x22, x23 and x25 impressions?</a:t>
            </a:r>
          </a:p>
          <a:p>
            <a:pPr lvl="1"/>
            <a:r>
              <a:rPr lang="en-US" dirty="0" smtClean="0"/>
              <a:t>What are the best ways to frame the conversation to sell non x21 positions?</a:t>
            </a:r>
          </a:p>
          <a:p>
            <a:r>
              <a:rPr lang="en-US" dirty="0" smtClean="0"/>
              <a:t>Who in the BCG group can sell the most YW-x21 Details?</a:t>
            </a:r>
          </a:p>
        </p:txBody>
      </p:sp>
    </p:spTree>
    <p:extLst>
      <p:ext uri="{BB962C8B-B14F-4D97-AF65-F5344CB8AC3E}">
        <p14:creationId xmlns:p14="http://schemas.microsoft.com/office/powerpoint/2010/main" val="23192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n-lt"/>
              </a:rPr>
              <a:t>Roadblocks to Success – High Targeting</a:t>
            </a:r>
            <a:endParaRPr 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47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Targeted banners restrict impressions to less than 5% of what would have been available for geo only</a:t>
            </a:r>
          </a:p>
          <a:p>
            <a:r>
              <a:rPr lang="en-US" sz="2800" dirty="0" smtClean="0"/>
              <a:t>Since 2015-01 roughly 41% of all ads contain some highly targeted component</a:t>
            </a:r>
          </a:p>
          <a:p>
            <a:pPr marL="0" indent="0">
              <a:buNone/>
            </a:pPr>
            <a:endParaRPr lang="en-US" sz="2000" dirty="0" smtClean="0"/>
          </a:p>
          <a:p>
            <a:pPr marL="742950" indent="-742950">
              <a:buAutoNum type="arabicPeriod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Targeted Banners Constrict Our Ability to Sell Inventory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28" y="3403579"/>
            <a:ext cx="4462272" cy="23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the change in quantity sold affects revenue: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742950" indent="-742950">
              <a:buAutoNum type="arabicPeriod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Targeted Banners Constrict Our Ability to Sell Inventory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99484"/>
            <a:ext cx="47244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48685"/>
            <a:ext cx="5219700" cy="122872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096000" y="2328866"/>
            <a:ext cx="2798064" cy="1261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Additional targeting significantly restricts our ability to make revenue due to significant reduction in availability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  <a:p>
            <a:pPr marL="742950" indent="-742950">
              <a:buFont typeface="Arial" pitchFamily="34" charset="0"/>
              <a:buAutoNum type="arabicPeriod"/>
            </a:pPr>
            <a:endParaRPr lang="en-US" sz="2800" dirty="0" smtClean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96000" y="4343400"/>
            <a:ext cx="2798064" cy="1261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To make the same revenue CPM would need to increase by 20 times!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  <a:p>
            <a:pPr marL="742950" indent="-742950">
              <a:buFont typeface="Arial" pitchFamily="34" charset="0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280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(+) More relevant consumers</a:t>
            </a:r>
          </a:p>
          <a:p>
            <a:r>
              <a:rPr lang="en-US" sz="2800" dirty="0" smtClean="0"/>
              <a:t>(-) Less Audience: Many consumers browse for many makes and models</a:t>
            </a:r>
          </a:p>
          <a:p>
            <a:r>
              <a:rPr lang="en-US" sz="2800" dirty="0" smtClean="0"/>
              <a:t>What is the effect of high targeting on Click Through Rate (CTR)?</a:t>
            </a:r>
          </a:p>
          <a:p>
            <a:pPr lvl="1"/>
            <a:r>
              <a:rPr lang="en-US" sz="2400" b="1" dirty="0" smtClean="0"/>
              <a:t>NONE!</a:t>
            </a:r>
          </a:p>
          <a:p>
            <a:pPr lvl="2"/>
            <a:r>
              <a:rPr lang="en-US" sz="2000" dirty="0" smtClean="0"/>
              <a:t>After controlling for length of campaign, portal, site section, device type and position… highly targeted ads are found to be highly insignificant to contributing to CTR </a:t>
            </a:r>
          </a:p>
          <a:p>
            <a:pPr lvl="3"/>
            <a:r>
              <a:rPr lang="en-US" sz="1600" dirty="0" smtClean="0"/>
              <a:t>(</a:t>
            </a:r>
            <a:r>
              <a:rPr lang="en-US" sz="1600" dirty="0" err="1" smtClean="0"/>
              <a:t>pvalue</a:t>
            </a:r>
            <a:r>
              <a:rPr lang="en-US" sz="1600" dirty="0" smtClean="0"/>
              <a:t> always greater than 0.5 in many specifications)</a:t>
            </a:r>
          </a:p>
          <a:p>
            <a:pPr lvl="1"/>
            <a:r>
              <a:rPr lang="en-US" sz="2200" dirty="0" smtClean="0"/>
              <a:t>If you want to sell a position with high CTR – sell HERO ads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Conclusion: Targeting is bad for Revenue &amp; the Customer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742950" indent="-742950">
              <a:buAutoNum type="arabicPeriod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Highly Targeted Ads Benefit the Customer?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Challenge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1271015"/>
            <a:ext cx="8174736" cy="4638667"/>
          </a:xfrm>
        </p:spPr>
        <p:txBody>
          <a:bodyPr/>
          <a:lstStyle/>
          <a:p>
            <a:r>
              <a:rPr lang="en-US" dirty="0" smtClean="0"/>
              <a:t>Who can sell the most inventory with Geo only targeting?</a:t>
            </a:r>
          </a:p>
          <a:p>
            <a:pPr lvl="1"/>
            <a:r>
              <a:rPr lang="en-US" dirty="0" smtClean="0"/>
              <a:t>How does the conversation change for </a:t>
            </a:r>
            <a:r>
              <a:rPr lang="en-US" i="1" dirty="0" smtClean="0"/>
              <a:t>selling</a:t>
            </a:r>
            <a:r>
              <a:rPr lang="en-US" dirty="0" smtClean="0"/>
              <a:t> your customer geo only?</a:t>
            </a:r>
          </a:p>
          <a:p>
            <a:pPr lvl="1"/>
            <a:r>
              <a:rPr lang="en-US" dirty="0" smtClean="0"/>
              <a:t>Is your customer looking to sell a boat? Or increase its brand in the market?</a:t>
            </a:r>
          </a:p>
          <a:p>
            <a:pPr lvl="2"/>
            <a:r>
              <a:rPr lang="en-US" dirty="0" smtClean="0"/>
              <a:t>If selling a boat, banner sales are probably not the best</a:t>
            </a:r>
          </a:p>
        </p:txBody>
      </p:sp>
    </p:spTree>
    <p:extLst>
      <p:ext uri="{BB962C8B-B14F-4D97-AF65-F5344CB8AC3E}">
        <p14:creationId xmlns:p14="http://schemas.microsoft.com/office/powerpoint/2010/main" val="14218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+mn-lt"/>
              </a:rPr>
              <a:t>Overview of Revenue &amp; Drivers</a:t>
            </a:r>
            <a:endParaRPr 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80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Dashboard Updates</a:t>
            </a:r>
            <a:endParaRPr lang="en-US" sz="2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3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1271015"/>
            <a:ext cx="3983736" cy="46386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Now includes DMA!</a:t>
            </a:r>
          </a:p>
          <a:p>
            <a:r>
              <a:rPr lang="en-US" sz="2800" dirty="0" smtClean="0"/>
              <a:t>As well as…</a:t>
            </a:r>
          </a:p>
          <a:p>
            <a:pPr lvl="1"/>
            <a:r>
              <a:rPr lang="en-US" sz="2000" dirty="0" smtClean="0"/>
              <a:t>State-Country</a:t>
            </a:r>
          </a:p>
          <a:p>
            <a:pPr lvl="1"/>
            <a:r>
              <a:rPr lang="en-US" sz="2000" dirty="0" smtClean="0"/>
              <a:t>Website Specific to get avails on</a:t>
            </a:r>
          </a:p>
          <a:p>
            <a:pPr lvl="2"/>
            <a:r>
              <a:rPr lang="en-US" sz="1600" dirty="0" smtClean="0"/>
              <a:t>YWEUR &amp; YWAU</a:t>
            </a:r>
          </a:p>
          <a:p>
            <a:r>
              <a:rPr lang="en-US" sz="2400" dirty="0" smtClean="0"/>
              <a:t>Get comfortable using dashboard as a tool to understand </a:t>
            </a:r>
            <a:r>
              <a:rPr lang="en-US" sz="2400" i="1" dirty="0" smtClean="0"/>
              <a:t>where we have the most inventory to sell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742950" indent="-742950">
              <a:buAutoNum type="arabicPeriod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Dashboard - Availability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012" y="1693538"/>
            <a:ext cx="4694216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2656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Reach out to your sales-planner to learn more about how to use the Availability Dashboard to increase your business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Appendix – CTR analysis</a:t>
            </a:r>
            <a:endParaRPr lang="en-US" sz="2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4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098" y="1271588"/>
            <a:ext cx="3974929" cy="4638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targeted ads effect on CTR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Sales Associates Display Revenue 2016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762000" y="5333999"/>
            <a:ext cx="8763000" cy="457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Congratulations to our top sales associates this year!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08790"/>
            <a:ext cx="7467602" cy="38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Total Sales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943600" y="1945780"/>
            <a:ext cx="2950464" cy="32891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Revenue contracted by our sales team continues a slow climb in recent months driven by higher CPM</a:t>
            </a:r>
            <a:endParaRPr lang="en-US" sz="32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41" y="1271015"/>
            <a:ext cx="5629459" cy="46386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505200" y="4495800"/>
            <a:ext cx="1752600" cy="381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Total Sales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19800" y="2057400"/>
            <a:ext cx="2950464" cy="328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Marine sold impressions continues to remain flat and is a large area of opportunity.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4" y="1219200"/>
            <a:ext cx="5632143" cy="46386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76600" y="4876800"/>
            <a:ext cx="19984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362200"/>
            <a:ext cx="2686050" cy="2705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Total Sales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6275"/>
            <a:ext cx="781050" cy="581025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019800" y="2057400"/>
            <a:ext cx="2950464" cy="328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Marine sold impressions continues to remain flat and is a large area of opportunity.</a:t>
            </a:r>
            <a:endParaRPr lang="en-US" sz="32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5800" y="1447800"/>
            <a:ext cx="4694682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The Marine sales group sold ~20.52% of total impressions sold in 2016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84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+mn-lt"/>
              </a:rPr>
              <a:t>Opportunities to sell more impressions</a:t>
            </a:r>
            <a:br>
              <a:rPr lang="en-US" sz="5400" dirty="0" smtClean="0">
                <a:latin typeface="+mn-lt"/>
              </a:rPr>
            </a:br>
            <a:r>
              <a:rPr lang="en-US" sz="5400" dirty="0">
                <a:latin typeface="+mn-lt"/>
              </a:rPr>
              <a:t>	</a:t>
            </a:r>
            <a:r>
              <a:rPr lang="en-US" sz="2700" dirty="0" smtClean="0">
                <a:latin typeface="+mn-lt"/>
              </a:rPr>
              <a:t>data: 2016 impressions by marine vs </a:t>
            </a:r>
            <a:r>
              <a:rPr lang="en-US" sz="2700" dirty="0" err="1" smtClean="0">
                <a:latin typeface="+mn-lt"/>
              </a:rPr>
              <a:t>ddm</a:t>
            </a:r>
            <a:r>
              <a:rPr lang="en-US" sz="2700" dirty="0" smtClean="0">
                <a:latin typeface="+mn-lt"/>
              </a:rPr>
              <a:t> (network) sold</a:t>
            </a:r>
            <a:endParaRPr lang="en-US" sz="2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15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to sell more </a:t>
            </a:r>
            <a:r>
              <a:rPr lang="en-US" dirty="0" smtClean="0"/>
              <a:t>impressions – NOT x21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7620000" cy="3638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800100" cy="55245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70512" y="5382593"/>
            <a:ext cx="9012576" cy="63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High opportunity – Lots of availability in x22, x23 &amp; x25 across all portals.</a:t>
            </a:r>
            <a:endParaRPr lang="en-US" sz="3200" b="1" dirty="0"/>
          </a:p>
        </p:txBody>
      </p:sp>
      <p:sp>
        <p:nvSpPr>
          <p:cNvPr id="10" name="Oval 9"/>
          <p:cNvSpPr/>
          <p:nvPr/>
        </p:nvSpPr>
        <p:spPr>
          <a:xfrm>
            <a:off x="4876800" y="3505200"/>
            <a:ext cx="1524000" cy="121920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0" y="3048000"/>
            <a:ext cx="1524000" cy="144780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19300" y="4523389"/>
            <a:ext cx="1524000" cy="22860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77926"/>
            <a:ext cx="8229600" cy="3903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to sell more impressions – NOT </a:t>
            </a:r>
            <a:r>
              <a:rPr lang="en-US" dirty="0" smtClean="0"/>
              <a:t>x21 Miami Market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0100" cy="55245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228600" y="5181600"/>
            <a:ext cx="8817864" cy="7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This phenomenon is seen </a:t>
            </a:r>
            <a:r>
              <a:rPr lang="en-US" sz="3200" i="1" dirty="0" smtClean="0"/>
              <a:t>everywhere</a:t>
            </a:r>
            <a:r>
              <a:rPr lang="en-US" sz="3200" dirty="0" smtClean="0"/>
              <a:t> even in tight markets such as Miami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410200" y="2025428"/>
            <a:ext cx="1524000" cy="2314575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67600" y="3124200"/>
            <a:ext cx="1524000" cy="144780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0" y="4648200"/>
            <a:ext cx="1524000" cy="22860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Summit_2014_11_kwr">
  <a:themeElements>
    <a:clrScheme name="DMM">
      <a:dk1>
        <a:srgbClr val="ACACAC"/>
      </a:dk1>
      <a:lt1>
        <a:sysClr val="window" lastClr="FFFFFF"/>
      </a:lt1>
      <a:dk2>
        <a:srgbClr val="ACACAC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64A2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B5D1"/>
        </a:solidFill>
        <a:ln>
          <a:solidFill>
            <a:srgbClr val="72A0C7"/>
          </a:solidFill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MarketingSummit_2014_11_kwr</Template>
  <TotalTime>1992</TotalTime>
  <Words>598</Words>
  <Application>Microsoft Office PowerPoint</Application>
  <PresentationFormat>On-screen Show (4:3)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MarketingSummit_2014_11_kwr</vt:lpstr>
      <vt:lpstr>Banner Sales &amp; Opportunities</vt:lpstr>
      <vt:lpstr>Overview of Revenue &amp; Drivers</vt:lpstr>
      <vt:lpstr>Top 10 Sales Associates Display Revenue 2016</vt:lpstr>
      <vt:lpstr>Overview – Total Sales</vt:lpstr>
      <vt:lpstr>Overview – Total Sales</vt:lpstr>
      <vt:lpstr>Overview – Total Sales</vt:lpstr>
      <vt:lpstr>Opportunities to sell more impressions  data: 2016 impressions by marine vs ddm (network) sold</vt:lpstr>
      <vt:lpstr>Opportunities to sell more impressions – NOT x21</vt:lpstr>
      <vt:lpstr>Opportunities to sell more impressions – NOT x21 Miami Market</vt:lpstr>
      <vt:lpstr>Opportunities to sell more impressions – YW x21</vt:lpstr>
      <vt:lpstr>Opportunities to sell more impressions – YW x21 Details pages</vt:lpstr>
      <vt:lpstr>Traffic By State (top 25) – all portals</vt:lpstr>
      <vt:lpstr>Traffic By DMA (top 25) – BoatTrader</vt:lpstr>
      <vt:lpstr>Sales Challenge</vt:lpstr>
      <vt:lpstr>Roadblocks to Success – High Targeting</vt:lpstr>
      <vt:lpstr>Highly Targeted Banners Constrict Our Ability to Sell Inventory</vt:lpstr>
      <vt:lpstr>Highly Targeted Banners Constrict Our Ability to Sell Inventory</vt:lpstr>
      <vt:lpstr>Do Highly Targeted Ads Benefit the Customer?</vt:lpstr>
      <vt:lpstr>Sales Challenge</vt:lpstr>
      <vt:lpstr>Dashboard Updates</vt:lpstr>
      <vt:lpstr>New Dashboard - Availability</vt:lpstr>
      <vt:lpstr>Appendix – CTR analysis</vt:lpstr>
      <vt:lpstr>Highly targeted ads effect on CTR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SiteCatalyst Campaign Tracking Codes</dc:title>
  <dc:creator>kramsey</dc:creator>
  <cp:lastModifiedBy>christopher.brossman</cp:lastModifiedBy>
  <cp:revision>98</cp:revision>
  <dcterms:created xsi:type="dcterms:W3CDTF">2014-03-19T15:57:16Z</dcterms:created>
  <dcterms:modified xsi:type="dcterms:W3CDTF">2016-11-01T19:06:50Z</dcterms:modified>
</cp:coreProperties>
</file>