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5"/>
    <p:sldMasterId id="2147483780" r:id="rId6"/>
  </p:sldMasterIdLst>
  <p:notesMasterIdLst>
    <p:notesMasterId r:id="rId20"/>
  </p:notesMasterIdLst>
  <p:handoutMasterIdLst>
    <p:handoutMasterId r:id="rId21"/>
  </p:handoutMasterIdLst>
  <p:sldIdLst>
    <p:sldId id="256" r:id="rId7"/>
    <p:sldId id="283" r:id="rId8"/>
    <p:sldId id="281" r:id="rId9"/>
    <p:sldId id="282" r:id="rId10"/>
    <p:sldId id="285" r:id="rId11"/>
    <p:sldId id="284" r:id="rId12"/>
    <p:sldId id="286" r:id="rId13"/>
    <p:sldId id="257" r:id="rId14"/>
    <p:sldId id="273" r:id="rId15"/>
    <p:sldId id="277" r:id="rId16"/>
    <p:sldId id="278" r:id="rId17"/>
    <p:sldId id="289" r:id="rId18"/>
    <p:sldId id="287" r:id="rId19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1"/>
    <a:srgbClr val="467086"/>
    <a:srgbClr val="036186"/>
    <a:srgbClr val="D1D2D4"/>
    <a:srgbClr val="24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INC%20SLS%20TREND\trend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39542064"/>
        <c:axId val="239542624"/>
      </c:barChart>
      <c:catAx>
        <c:axId val="23954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542624"/>
        <c:crosses val="autoZero"/>
        <c:auto val="1"/>
        <c:lblAlgn val="ctr"/>
        <c:lblOffset val="100"/>
        <c:noMultiLvlLbl val="0"/>
      </c:catAx>
      <c:valAx>
        <c:axId val="2395426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23954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1" i="0" u="none" strike="noStrike" cap="all" normalizeH="0" baseline="0" dirty="0">
                <a:solidFill>
                  <a:schemeClr val="tx2">
                    <a:lumMod val="50000"/>
                  </a:schemeClr>
                </a:solidFill>
                <a:effectLst/>
              </a:rPr>
              <a:t>eBusiness Effect on Incremental Sales by Month from Initial Ordering Month 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Sheet1!$F$2:$F$25</c:f>
              <c:numCache>
                <c:formatCode>0%</c:formatCode>
                <c:ptCount val="24"/>
                <c:pt idx="0">
                  <c:v>0.55057480000000003</c:v>
                </c:pt>
                <c:pt idx="1">
                  <c:v>0.34065000000000001</c:v>
                </c:pt>
                <c:pt idx="2">
                  <c:v>0.31487999999999999</c:v>
                </c:pt>
                <c:pt idx="3">
                  <c:v>0.28039049999999999</c:v>
                </c:pt>
                <c:pt idx="4">
                  <c:v>0.25969999999999999</c:v>
                </c:pt>
                <c:pt idx="5">
                  <c:v>0.24086630000000001</c:v>
                </c:pt>
                <c:pt idx="6">
                  <c:v>0.20916699999999999</c:v>
                </c:pt>
                <c:pt idx="7">
                  <c:v>0.18105460000000001</c:v>
                </c:pt>
                <c:pt idx="8">
                  <c:v>0.19760713999999999</c:v>
                </c:pt>
                <c:pt idx="9">
                  <c:v>0.15338330999999999</c:v>
                </c:pt>
                <c:pt idx="10">
                  <c:v>0.14304</c:v>
                </c:pt>
                <c:pt idx="11">
                  <c:v>0.16763</c:v>
                </c:pt>
                <c:pt idx="12">
                  <c:v>0.15907969999999999</c:v>
                </c:pt>
                <c:pt idx="13">
                  <c:v>0.15125</c:v>
                </c:pt>
                <c:pt idx="14">
                  <c:v>0.12578</c:v>
                </c:pt>
                <c:pt idx="15">
                  <c:v>0.1237214</c:v>
                </c:pt>
                <c:pt idx="16">
                  <c:v>0.1270309</c:v>
                </c:pt>
                <c:pt idx="17">
                  <c:v>0.10588</c:v>
                </c:pt>
                <c:pt idx="18">
                  <c:v>0.11475</c:v>
                </c:pt>
                <c:pt idx="19">
                  <c:v>0.13267229999999999</c:v>
                </c:pt>
                <c:pt idx="20">
                  <c:v>0.11447069999999999</c:v>
                </c:pt>
                <c:pt idx="21">
                  <c:v>0.10993</c:v>
                </c:pt>
                <c:pt idx="22">
                  <c:v>7.9984700000000006E-2</c:v>
                </c:pt>
                <c:pt idx="23">
                  <c:v>6.4332899999999998E-2</c:v>
                </c:pt>
              </c:numCache>
            </c:numRef>
          </c:val>
          <c:smooth val="0"/>
        </c:ser>
        <c:ser>
          <c:idx val="1"/>
          <c:order val="1"/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Sheet1!$G$2:$G$25</c:f>
              <c:numCache>
                <c:formatCode>0%</c:formatCode>
                <c:ptCount val="24"/>
                <c:pt idx="0">
                  <c:v>0.21510000000000001</c:v>
                </c:pt>
                <c:pt idx="1">
                  <c:v>0.21510000000000001</c:v>
                </c:pt>
                <c:pt idx="2">
                  <c:v>0.21510000000000001</c:v>
                </c:pt>
                <c:pt idx="3">
                  <c:v>0.21510000000000001</c:v>
                </c:pt>
                <c:pt idx="4">
                  <c:v>0.21510000000000001</c:v>
                </c:pt>
                <c:pt idx="5">
                  <c:v>0.21510000000000001</c:v>
                </c:pt>
                <c:pt idx="6">
                  <c:v>0.21510000000000001</c:v>
                </c:pt>
                <c:pt idx="7">
                  <c:v>0.21510000000000001</c:v>
                </c:pt>
                <c:pt idx="8">
                  <c:v>0.21510000000000001</c:v>
                </c:pt>
                <c:pt idx="9">
                  <c:v>0.21510000000000001</c:v>
                </c:pt>
                <c:pt idx="10">
                  <c:v>0.21510000000000001</c:v>
                </c:pt>
                <c:pt idx="11">
                  <c:v>0.21510000000000001</c:v>
                </c:pt>
                <c:pt idx="12">
                  <c:v>0.21510000000000001</c:v>
                </c:pt>
                <c:pt idx="13">
                  <c:v>0.21510000000000001</c:v>
                </c:pt>
                <c:pt idx="14">
                  <c:v>0.21510000000000001</c:v>
                </c:pt>
                <c:pt idx="15">
                  <c:v>0.21510000000000001</c:v>
                </c:pt>
                <c:pt idx="16">
                  <c:v>0.21510000000000001</c:v>
                </c:pt>
                <c:pt idx="17">
                  <c:v>0.21510000000000001</c:v>
                </c:pt>
                <c:pt idx="18">
                  <c:v>0.21510000000000001</c:v>
                </c:pt>
                <c:pt idx="19">
                  <c:v>0.21510000000000001</c:v>
                </c:pt>
                <c:pt idx="20">
                  <c:v>0.21510000000000001</c:v>
                </c:pt>
                <c:pt idx="21">
                  <c:v>0.21510000000000001</c:v>
                </c:pt>
                <c:pt idx="22">
                  <c:v>0.21510000000000001</c:v>
                </c:pt>
                <c:pt idx="23">
                  <c:v>0.21510000000000001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1280128"/>
        <c:axId val="241280688"/>
      </c:lineChart>
      <c:catAx>
        <c:axId val="24128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80688"/>
        <c:crosses val="autoZero"/>
        <c:auto val="1"/>
        <c:lblAlgn val="ctr"/>
        <c:lblOffset val="100"/>
        <c:noMultiLvlLbl val="0"/>
      </c:catAx>
      <c:valAx>
        <c:axId val="24128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801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Sheet2!$I$1</c:f>
              <c:strCache>
                <c:ptCount val="1"/>
                <c:pt idx="0">
                  <c:v>Sls Effect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Sheet2!$I$2:$I$25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Sheet2!$J$1</c:f>
              <c:strCache>
                <c:ptCount val="1"/>
                <c:pt idx="0">
                  <c:v>GP effect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Sheet2!$J$2:$J$25</c:f>
              <c:numCache>
                <c:formatCode>0%</c:formatCode>
                <c:ptCount val="24"/>
                <c:pt idx="0">
                  <c:v>0.492012016</c:v>
                </c:pt>
                <c:pt idx="1">
                  <c:v>0.29827078800000001</c:v>
                </c:pt>
                <c:pt idx="2">
                  <c:v>0.28244861199999999</c:v>
                </c:pt>
                <c:pt idx="3">
                  <c:v>0.25363272800000003</c:v>
                </c:pt>
                <c:pt idx="4">
                  <c:v>0.24694497600000004</c:v>
                </c:pt>
                <c:pt idx="5">
                  <c:v>0.22452860599999996</c:v>
                </c:pt>
                <c:pt idx="6">
                  <c:v>0.19349792599999999</c:v>
                </c:pt>
                <c:pt idx="7">
                  <c:v>0.176106702</c:v>
                </c:pt>
                <c:pt idx="8">
                  <c:v>0.18526718999999997</c:v>
                </c:pt>
                <c:pt idx="9">
                  <c:v>0.15795321400000001</c:v>
                </c:pt>
                <c:pt idx="10">
                  <c:v>0.13584858399999999</c:v>
                </c:pt>
                <c:pt idx="11">
                  <c:v>0.13361336799999998</c:v>
                </c:pt>
                <c:pt idx="12">
                  <c:v>0.133560756</c:v>
                </c:pt>
                <c:pt idx="13">
                  <c:v>0.12493997800000001</c:v>
                </c:pt>
                <c:pt idx="14">
                  <c:v>0.11523027800000001</c:v>
                </c:pt>
                <c:pt idx="15">
                  <c:v>0.10982187400000001</c:v>
                </c:pt>
                <c:pt idx="16">
                  <c:v>0.10026518799999999</c:v>
                </c:pt>
                <c:pt idx="17">
                  <c:v>0.101849166</c:v>
                </c:pt>
                <c:pt idx="18">
                  <c:v>0.10582817</c:v>
                </c:pt>
                <c:pt idx="19">
                  <c:v>0.103552958</c:v>
                </c:pt>
                <c:pt idx="20">
                  <c:v>9.2753166000000012E-2</c:v>
                </c:pt>
                <c:pt idx="21">
                  <c:v>0.10894789200000002</c:v>
                </c:pt>
                <c:pt idx="22">
                  <c:v>7.0173723999999993E-2</c:v>
                </c:pt>
                <c:pt idx="23">
                  <c:v>6.1215261999999993E-2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c:spPr>
        </c:hiLowLines>
        <c:smooth val="0"/>
        <c:axId val="241283488"/>
        <c:axId val="241284048"/>
      </c:lineChart>
      <c:catAx>
        <c:axId val="241283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84048"/>
        <c:crosses val="autoZero"/>
        <c:auto val="1"/>
        <c:lblAlgn val="ctr"/>
        <c:lblOffset val="100"/>
        <c:noMultiLvlLbl val="0"/>
      </c:catAx>
      <c:valAx>
        <c:axId val="24128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8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overallGP!$G$1:$G$2</c:f>
              <c:strCache>
                <c:ptCount val="2"/>
                <c:pt idx="0">
                  <c:v>eBus Effect Inc Sls</c:v>
                </c:pt>
                <c:pt idx="1">
                  <c:v>eBus Effect Inc GP</c:v>
                </c:pt>
              </c:strCache>
            </c:strRef>
          </c:cat>
          <c:val>
            <c:numRef>
              <c:f>overallGP!$H$1:$H$2</c:f>
              <c:numCache>
                <c:formatCode>0%</c:formatCode>
                <c:ptCount val="2"/>
                <c:pt idx="0">
                  <c:v>0.21510000000000001</c:v>
                </c:pt>
                <c:pt idx="1">
                  <c:v>0.18196039999999999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42374768"/>
        <c:axId val="242375328"/>
      </c:barChart>
      <c:catAx>
        <c:axId val="242374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375328"/>
        <c:crosses val="autoZero"/>
        <c:auto val="1"/>
        <c:lblAlgn val="ctr"/>
        <c:lblOffset val="100"/>
        <c:noMultiLvlLbl val="0"/>
      </c:catAx>
      <c:valAx>
        <c:axId val="2423753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3747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Bronze</c:v>
          </c:tx>
          <c:spPr>
            <a:ln w="22225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'Trend Compare'!$A$2:$A$25</c:f>
              <c:numCache>
                <c:formatCode>0%</c:formatCode>
                <c:ptCount val="24"/>
                <c:pt idx="0">
                  <c:v>0.47557800000000006</c:v>
                </c:pt>
                <c:pt idx="1">
                  <c:v>0.23869650000000001</c:v>
                </c:pt>
                <c:pt idx="2">
                  <c:v>0.20450731999999999</c:v>
                </c:pt>
                <c:pt idx="3">
                  <c:v>0.16525956000000003</c:v>
                </c:pt>
                <c:pt idx="4">
                  <c:v>0.16259836</c:v>
                </c:pt>
                <c:pt idx="5">
                  <c:v>0.14408170000000001</c:v>
                </c:pt>
                <c:pt idx="6">
                  <c:v>0.12182134</c:v>
                </c:pt>
                <c:pt idx="7">
                  <c:v>7.2641040000000004E-2</c:v>
                </c:pt>
                <c:pt idx="8">
                  <c:v>8.7736000000000008E-2</c:v>
                </c:pt>
                <c:pt idx="9">
                  <c:v>5.5469180000000007E-2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</c:numCache>
            </c:numRef>
          </c:val>
          <c:smooth val="0"/>
        </c:ser>
        <c:ser>
          <c:idx val="1"/>
          <c:order val="1"/>
          <c:spPr>
            <a:ln w="22225" cap="rnd">
              <a:solidFill>
                <a:schemeClr val="tx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'Trend Compare'!$B$2:$B$25</c:f>
              <c:numCache>
                <c:formatCode>0%</c:formatCode>
                <c:ptCount val="2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5.5469180000000007E-2</c:v>
                </c:pt>
                <c:pt idx="10">
                  <c:v>2.565332E-2</c:v>
                </c:pt>
                <c:pt idx="11">
                  <c:v>9.8113200000000001E-3</c:v>
                </c:pt>
                <c:pt idx="12">
                  <c:v>8.1932600000000008E-3</c:v>
                </c:pt>
                <c:pt idx="13">
                  <c:v>-9.6915000000000005E-3</c:v>
                </c:pt>
                <c:pt idx="14">
                  <c:v>-2.487118E-2</c:v>
                </c:pt>
                <c:pt idx="15">
                  <c:v>-2.741118E-2</c:v>
                </c:pt>
                <c:pt idx="16">
                  <c:v>-1.046186E-2</c:v>
                </c:pt>
                <c:pt idx="17">
                  <c:v>-3.919272E-2</c:v>
                </c:pt>
                <c:pt idx="18">
                  <c:v>-3.2461500000000004E-2</c:v>
                </c:pt>
                <c:pt idx="19">
                  <c:v>-3.7572480000000005E-2</c:v>
                </c:pt>
                <c:pt idx="20">
                  <c:v>-6.5903479999999987E-2</c:v>
                </c:pt>
                <c:pt idx="21">
                  <c:v>-1.086906E-2</c:v>
                </c:pt>
                <c:pt idx="22">
                  <c:v>-6.804694E-2</c:v>
                </c:pt>
                <c:pt idx="23">
                  <c:v>-8.9024799999999987E-2</c:v>
                </c:pt>
              </c:numCache>
            </c:numRef>
          </c:val>
          <c:smooth val="0"/>
        </c:ser>
        <c:ser>
          <c:idx val="2"/>
          <c:order val="2"/>
          <c:tx>
            <c:v>Silver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'Trend Compare'!$C$2:$C$25</c:f>
              <c:numCache>
                <c:formatCode>0%</c:formatCode>
                <c:ptCount val="24"/>
                <c:pt idx="0">
                  <c:v>0.59231637000000004</c:v>
                </c:pt>
                <c:pt idx="1">
                  <c:v>0.39648924599999996</c:v>
                </c:pt>
                <c:pt idx="2">
                  <c:v>0.34341917399999999</c:v>
                </c:pt>
                <c:pt idx="3">
                  <c:v>0.32096546999999997</c:v>
                </c:pt>
                <c:pt idx="4">
                  <c:v>0.30319754399999999</c:v>
                </c:pt>
                <c:pt idx="5">
                  <c:v>0.29638680400000006</c:v>
                </c:pt>
                <c:pt idx="6">
                  <c:v>0.270756306</c:v>
                </c:pt>
                <c:pt idx="7">
                  <c:v>0.26672433000000001</c:v>
                </c:pt>
                <c:pt idx="8">
                  <c:v>0.23674241799999995</c:v>
                </c:pt>
                <c:pt idx="9">
                  <c:v>0.19817039</c:v>
                </c:pt>
                <c:pt idx="10">
                  <c:v>0.18812263000000001</c:v>
                </c:pt>
                <c:pt idx="11">
                  <c:v>0.18410479400000002</c:v>
                </c:pt>
                <c:pt idx="12">
                  <c:v>0.19000928199999997</c:v>
                </c:pt>
                <c:pt idx="13">
                  <c:v>0.17950248199999999</c:v>
                </c:pt>
                <c:pt idx="14">
                  <c:v>0.16103356799999999</c:v>
                </c:pt>
                <c:pt idx="15">
                  <c:v>0.15701737600000001</c:v>
                </c:pt>
                <c:pt idx="16">
                  <c:v>0.15788843</c:v>
                </c:pt>
                <c:pt idx="17">
                  <c:v>0.149661404</c:v>
                </c:pt>
                <c:pt idx="18">
                  <c:v>0.13851692799999998</c:v>
                </c:pt>
                <c:pt idx="19">
                  <c:v>0.14349274400000001</c:v>
                </c:pt>
                <c:pt idx="20">
                  <c:v>0.14148397400000001</c:v>
                </c:pt>
                <c:pt idx="21">
                  <c:v>0.14354027799999999</c:v>
                </c:pt>
                <c:pt idx="22">
                  <c:v>9.271301400000001E-2</c:v>
                </c:pt>
                <c:pt idx="23">
                  <c:v>8.7178164000000002E-2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172960"/>
        <c:axId val="242173520"/>
      </c:lineChart>
      <c:catAx>
        <c:axId val="24217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73520"/>
        <c:crosses val="autoZero"/>
        <c:auto val="1"/>
        <c:lblAlgn val="ctr"/>
        <c:lblOffset val="100"/>
        <c:noMultiLvlLbl val="0"/>
      </c:catAx>
      <c:valAx>
        <c:axId val="24217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729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'overallEffect Compare'!$A$1:$A$2</c:f>
              <c:strCache>
                <c:ptCount val="2"/>
                <c:pt idx="0">
                  <c:v>Bronze</c:v>
                </c:pt>
                <c:pt idx="1">
                  <c:v>Silver</c:v>
                </c:pt>
              </c:strCache>
            </c:strRef>
          </c:cat>
          <c:val>
            <c:numRef>
              <c:f>'overallEffect Compare'!$B$1:$B$2</c:f>
              <c:numCache>
                <c:formatCode>0%</c:formatCode>
                <c:ptCount val="2"/>
                <c:pt idx="0">
                  <c:v>0.11567222800000002</c:v>
                </c:pt>
                <c:pt idx="1">
                  <c:v>0.26219549200000003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1"/>
        <c:overlap val="-43"/>
        <c:axId val="242175760"/>
        <c:axId val="242176320"/>
      </c:barChart>
      <c:catAx>
        <c:axId val="24217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76320"/>
        <c:crosses val="autoZero"/>
        <c:auto val="1"/>
        <c:lblAlgn val="ctr"/>
        <c:lblOffset val="100"/>
        <c:noMultiLvlLbl val="0"/>
      </c:catAx>
      <c:valAx>
        <c:axId val="2421763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421757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/>
              <a:t>Estimated</a:t>
            </a:r>
            <a:r>
              <a:rPr lang="en-US" sz="1400" baseline="0" dirty="0"/>
              <a:t> Sales Without eBusiness Effect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58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graphs!$B$2:$B$19</c:f>
              <c:numCache>
                <c:formatCode>_("$"* #,##0_);_("$"* \(#,##0\);_("$"* "-"??_);_(@_)</c:formatCode>
                <c:ptCount val="18"/>
                <c:pt idx="0">
                  <c:v>2263680863.46</c:v>
                </c:pt>
                <c:pt idx="1">
                  <c:v>2058706798.8099999</c:v>
                </c:pt>
                <c:pt idx="2">
                  <c:v>2206240772.5799999</c:v>
                </c:pt>
                <c:pt idx="3">
                  <c:v>2455656050.1599998</c:v>
                </c:pt>
                <c:pt idx="4">
                  <c:v>2460940137.3899999</c:v>
                </c:pt>
                <c:pt idx="5">
                  <c:v>2272407217.0900002</c:v>
                </c:pt>
                <c:pt idx="6">
                  <c:v>2437471234.6500001</c:v>
                </c:pt>
                <c:pt idx="7">
                  <c:v>2818284814.3899999</c:v>
                </c:pt>
                <c:pt idx="8">
                  <c:v>2753815192.1199999</c:v>
                </c:pt>
                <c:pt idx="9">
                  <c:v>2469686599.1900001</c:v>
                </c:pt>
                <c:pt idx="10">
                  <c:v>2672263499.96</c:v>
                </c:pt>
                <c:pt idx="11">
                  <c:v>3083981515.6199999</c:v>
                </c:pt>
                <c:pt idx="12">
                  <c:v>3087472731.3100004</c:v>
                </c:pt>
                <c:pt idx="13">
                  <c:v>2732563945.0799999</c:v>
                </c:pt>
                <c:pt idx="14">
                  <c:v>2961063209.5300002</c:v>
                </c:pt>
                <c:pt idx="15">
                  <c:v>3340173721.2200003</c:v>
                </c:pt>
                <c:pt idx="16">
                  <c:v>3237526802.54</c:v>
                </c:pt>
                <c:pt idx="17">
                  <c:v>2883371906.0799999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graphs!$D$1</c:f>
              <c:strCache>
                <c:ptCount val="1"/>
                <c:pt idx="0">
                  <c:v>Sales W/O eBusiness</c:v>
                </c:pt>
              </c:strCache>
            </c:strRef>
          </c:tx>
          <c:spPr>
            <a:ln w="15875" cap="rnd">
              <a:solidFill>
                <a:schemeClr val="accent6">
                  <a:lumMod val="75000"/>
                  <a:lumOff val="2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graphs!$D$2:$D$19</c:f>
              <c:numCache>
                <c:formatCode>_("$"* #,##0_);_("$"* \(#,##0\);_("$"* "-"??_);_(@_)</c:formatCode>
                <c:ptCount val="18"/>
                <c:pt idx="0">
                  <c:v>2219430632.46</c:v>
                </c:pt>
                <c:pt idx="1">
                  <c:v>2016595771.8099999</c:v>
                </c:pt>
                <c:pt idx="2">
                  <c:v>2158009642.5799999</c:v>
                </c:pt>
                <c:pt idx="3">
                  <c:v>2398549901.1599998</c:v>
                </c:pt>
                <c:pt idx="4">
                  <c:v>2403902650.3899999</c:v>
                </c:pt>
                <c:pt idx="5">
                  <c:v>2208153447.0900002</c:v>
                </c:pt>
                <c:pt idx="6">
                  <c:v>2355569075.6500001</c:v>
                </c:pt>
                <c:pt idx="7">
                  <c:v>2727949525.3899999</c:v>
                </c:pt>
                <c:pt idx="8">
                  <c:v>2667370156.1199999</c:v>
                </c:pt>
                <c:pt idx="9">
                  <c:v>2393090863.1900001</c:v>
                </c:pt>
                <c:pt idx="10">
                  <c:v>2592508545.96</c:v>
                </c:pt>
                <c:pt idx="11">
                  <c:v>2998255322.6199999</c:v>
                </c:pt>
                <c:pt idx="12">
                  <c:v>3010389403.3100004</c:v>
                </c:pt>
                <c:pt idx="13">
                  <c:v>2670427582.0799999</c:v>
                </c:pt>
                <c:pt idx="14">
                  <c:v>2897135949.5300002</c:v>
                </c:pt>
                <c:pt idx="15">
                  <c:v>3271476386.2200003</c:v>
                </c:pt>
                <c:pt idx="16">
                  <c:v>3177686155.54</c:v>
                </c:pt>
                <c:pt idx="17">
                  <c:v>2833256140.0799999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hiLowLines>
        <c:smooth val="0"/>
        <c:axId val="242545680"/>
        <c:axId val="242546240"/>
      </c:lineChart>
      <c:catAx>
        <c:axId val="2425456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242546240"/>
        <c:crosses val="autoZero"/>
        <c:auto val="1"/>
        <c:lblAlgn val="ctr"/>
        <c:lblOffset val="100"/>
        <c:noMultiLvlLbl val="0"/>
      </c:catAx>
      <c:valAx>
        <c:axId val="242546240"/>
        <c:scaling>
          <c:orientation val="minMax"/>
          <c:max val="3400000000"/>
          <c:min val="200000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4568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1" i="0" baseline="0" dirty="0">
                <a:effectLst/>
              </a:rPr>
              <a:t>eBusiness Effect on </a:t>
            </a:r>
            <a:r>
              <a:rPr lang="en-US" sz="1400" b="1" i="0" baseline="0" dirty="0" err="1">
                <a:effectLst/>
              </a:rPr>
              <a:t>Inc</a:t>
            </a:r>
            <a:r>
              <a:rPr lang="en-US" sz="1400" b="1" i="0" baseline="0" dirty="0">
                <a:effectLst/>
              </a:rPr>
              <a:t> Sales</a:t>
            </a:r>
            <a:endParaRPr lang="en-US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graphs!$C$2:$C$19</c:f>
              <c:numCache>
                <c:formatCode>_("$"* #,##0_);_("$"* \(#,##0\);_("$"* "-"??_);_(@_)</c:formatCode>
                <c:ptCount val="18"/>
                <c:pt idx="0">
                  <c:v>44250231</c:v>
                </c:pt>
                <c:pt idx="1">
                  <c:v>42111027</c:v>
                </c:pt>
                <c:pt idx="2">
                  <c:v>48231130</c:v>
                </c:pt>
                <c:pt idx="3">
                  <c:v>57106149</c:v>
                </c:pt>
                <c:pt idx="4">
                  <c:v>57037487</c:v>
                </c:pt>
                <c:pt idx="5">
                  <c:v>64253770</c:v>
                </c:pt>
                <c:pt idx="6">
                  <c:v>81902159</c:v>
                </c:pt>
                <c:pt idx="7">
                  <c:v>90335289</c:v>
                </c:pt>
                <c:pt idx="8">
                  <c:v>86445036</c:v>
                </c:pt>
                <c:pt idx="9">
                  <c:v>76595736</c:v>
                </c:pt>
                <c:pt idx="10">
                  <c:v>79754954</c:v>
                </c:pt>
                <c:pt idx="11">
                  <c:v>85726193</c:v>
                </c:pt>
                <c:pt idx="12">
                  <c:v>77083328</c:v>
                </c:pt>
                <c:pt idx="13">
                  <c:v>62136363</c:v>
                </c:pt>
                <c:pt idx="14">
                  <c:v>63927260</c:v>
                </c:pt>
                <c:pt idx="15">
                  <c:v>68697335</c:v>
                </c:pt>
                <c:pt idx="16">
                  <c:v>59840647</c:v>
                </c:pt>
                <c:pt idx="17">
                  <c:v>50115766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42548480"/>
        <c:axId val="242549040"/>
      </c:barChart>
      <c:catAx>
        <c:axId val="24254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49040"/>
        <c:crosses val="autoZero"/>
        <c:auto val="1"/>
        <c:lblAlgn val="ctr"/>
        <c:lblOffset val="100"/>
        <c:noMultiLvlLbl val="0"/>
      </c:catAx>
      <c:valAx>
        <c:axId val="24254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4848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0.14616</cdr:x>
      <cdr:y>0.26389</cdr:y>
    </cdr:from>
    <cdr:to>
      <cdr:x>0.37502</cdr:x>
      <cdr:y>0.43218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1265211" y="1447800"/>
          <a:ext cx="1981200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is strongest in early months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0.37502</cdr:x>
      <cdr:y>0.48614</cdr:y>
    </cdr:from>
    <cdr:to>
      <cdr:x>0.65348</cdr:x>
      <cdr:y>0.65443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246411" y="2481944"/>
          <a:ext cx="2410520" cy="8591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falls by ~13% each period (log trend line)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EBC6E8-BD40-4AF9-A8A9-5446ED45F146}" type="datetimeFigureOut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EC5D0B9-D20E-4F22-86E7-D7204E20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3612C2-462B-4082-8CD5-5F0FECA087CB}" type="datetimeFigureOut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05369E7-27F5-460A-8A19-AFCFC3EA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49" y="15240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2080372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968612"/>
            <a:ext cx="4666489" cy="443218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4478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0386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223794"/>
            <a:ext cx="48950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002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250944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8950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788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3616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371600"/>
            <a:ext cx="3919221" cy="50292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67072" y="1371600"/>
            <a:ext cx="3919728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24400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219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828800"/>
            <a:ext cx="4056889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0006" y="1828800"/>
            <a:ext cx="4066794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600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06873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810512"/>
            <a:ext cx="5199888" cy="4666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350901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627188"/>
            <a:ext cx="826617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190551"/>
            <a:ext cx="6113781" cy="428644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 userDrawn="1"/>
        </p:nvGrpSpPr>
        <p:grpSpPr bwMode="auto">
          <a:xfrm>
            <a:off x="1084263" y="1581150"/>
            <a:ext cx="7024687" cy="4572000"/>
            <a:chOff x="696252" y="1406207"/>
            <a:chExt cx="7717409" cy="5022405"/>
          </a:xfrm>
        </p:grpSpPr>
        <p:sp>
          <p:nvSpPr>
            <p:cNvPr id="5" name="object 3"/>
            <p:cNvSpPr>
              <a:spLocks noChangeArrowheads="1"/>
            </p:cNvSpPr>
            <p:nvPr/>
          </p:nvSpPr>
          <p:spPr bwMode="auto">
            <a:xfrm>
              <a:off x="2344376" y="6025774"/>
              <a:ext cx="4433368" cy="402838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object 4"/>
            <p:cNvSpPr>
              <a:spLocks noChangeArrowheads="1"/>
            </p:cNvSpPr>
            <p:nvPr/>
          </p:nvSpPr>
          <p:spPr bwMode="auto">
            <a:xfrm>
              <a:off x="696252" y="1407951"/>
              <a:ext cx="7717409" cy="4623053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7526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1096963" y="1754188"/>
            <a:ext cx="7024687" cy="4572000"/>
            <a:chOff x="696252" y="1406207"/>
            <a:chExt cx="7717409" cy="5022405"/>
          </a:xfrm>
        </p:grpSpPr>
        <p:sp>
          <p:nvSpPr>
            <p:cNvPr id="6" name="object 3"/>
            <p:cNvSpPr>
              <a:spLocks noChangeArrowheads="1"/>
            </p:cNvSpPr>
            <p:nvPr/>
          </p:nvSpPr>
          <p:spPr bwMode="auto">
            <a:xfrm>
              <a:off x="2344376" y="6025773"/>
              <a:ext cx="4433368" cy="402839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bject 4"/>
            <p:cNvSpPr>
              <a:spLocks noChangeArrowheads="1"/>
            </p:cNvSpPr>
            <p:nvPr/>
          </p:nvSpPr>
          <p:spPr bwMode="auto">
            <a:xfrm>
              <a:off x="696252" y="1407950"/>
              <a:ext cx="7717409" cy="4623055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9050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600200"/>
            <a:ext cx="833755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59300" y="1127125"/>
            <a:ext cx="0" cy="5394325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4614863" y="-320675"/>
            <a:ext cx="0" cy="8229600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776413" y="3324225"/>
            <a:ext cx="2782887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STRENGTHS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776413" y="3838575"/>
            <a:ext cx="2782887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559300" y="3324225"/>
            <a:ext cx="2782888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WEAKNESSES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559300" y="3838575"/>
            <a:ext cx="2782888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THREATS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425450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44279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2"/>
          </p:nvPr>
        </p:nvSpPr>
        <p:spPr>
          <a:xfrm>
            <a:off x="4744279" y="4362848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3"/>
          </p:nvPr>
        </p:nvSpPr>
        <p:spPr>
          <a:xfrm>
            <a:off x="425450" y="4362847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159358"/>
            <a:ext cx="86868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0" y="27035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42999" y="4722178"/>
            <a:ext cx="6858000" cy="3077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23284"/>
            <a:ext cx="8686799" cy="15439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2535"/>
            <a:ext cx="8686799" cy="1477328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15875" y="41767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228600" y="4176819"/>
            <a:ext cx="8686800" cy="1517904"/>
          </a:xfrm>
          <a:prstGeom prst="rect">
            <a:avLst/>
          </a:prstGeom>
          <a:solidFill>
            <a:srgbClr val="356C8A"/>
          </a:solidFill>
        </p:spPr>
        <p:txBody>
          <a:bodyPr wrap="square" lIns="0" tIns="0" rIns="0" bIns="0" rtlCol="0" anchor="ctr" anchorCtr="0">
            <a:noAutofit/>
          </a:bodyPr>
          <a:lstStyle>
            <a:lvl1pPr>
              <a:defRPr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600200"/>
            <a:ext cx="4361689" cy="48006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246924"/>
            <a:ext cx="3760123" cy="53824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0" y="1143000"/>
            <a:ext cx="3886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676400"/>
            <a:ext cx="3760123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48200" y="1676400"/>
            <a:ext cx="4114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246188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1752600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876696"/>
            <a:ext cx="4666489" cy="4524104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71" r:id="rId21"/>
    <p:sldLayoutId id="2147483972" r:id="rId22"/>
    <p:sldLayoutId id="2147483967" r:id="rId23"/>
    <p:sldLayoutId id="2147483973" r:id="rId24"/>
    <p:sldLayoutId id="2147483975" r:id="rId25"/>
    <p:sldLayoutId id="2147483976" r:id="rId26"/>
    <p:sldLayoutId id="2147483968" r:id="rId2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cap="all" dirty="0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7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69" r:id="rId3"/>
    <p:sldLayoutId id="2147483979" r:id="rId4"/>
    <p:sldLayoutId id="2147483970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133600"/>
            <a:ext cx="6096000" cy="1524000"/>
          </a:xfrm>
        </p:spPr>
        <p:txBody>
          <a:bodyPr/>
          <a:lstStyle/>
          <a:p>
            <a:pPr algn="ctr"/>
            <a:r>
              <a:rPr lang="en-US" sz="4400" dirty="0" smtClean="0"/>
              <a:t>Effect of being an ebusiness customer on </a:t>
            </a:r>
            <a:r>
              <a:rPr lang="en-US" sz="4400" dirty="0" smtClean="0"/>
              <a:t>incremental total </a:t>
            </a:r>
            <a:r>
              <a:rPr lang="en-US" sz="4400" dirty="0" smtClean="0"/>
              <a:t>sales</a:t>
            </a:r>
            <a:endParaRPr lang="en-US" sz="4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0" y="3810000"/>
            <a:ext cx="6096000" cy="17526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ctr"/>
            <a:endParaRPr lang="en-US" sz="20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on gross profit &amp; Margin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017920"/>
              </p:ext>
            </p:extLst>
          </p:nvPr>
        </p:nvGraphicFramePr>
        <p:xfrm>
          <a:off x="685800" y="3275083"/>
          <a:ext cx="7772400" cy="297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703153"/>
              </p:ext>
            </p:extLst>
          </p:nvPr>
        </p:nvGraphicFramePr>
        <p:xfrm>
          <a:off x="685800" y="1447800"/>
          <a:ext cx="7772400" cy="182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ight Brace 5"/>
          <p:cNvSpPr/>
          <p:nvPr/>
        </p:nvSpPr>
        <p:spPr>
          <a:xfrm>
            <a:off x="7010400" y="1828800"/>
            <a:ext cx="152400" cy="137348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157430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Slight GM% decrease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4260852"/>
            <a:ext cx="2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Gap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ndicates slight GM% decrease, but difference is small</a:t>
            </a:r>
          </a:p>
        </p:txBody>
      </p:sp>
    </p:spTree>
    <p:extLst>
      <p:ext uri="{BB962C8B-B14F-4D97-AF65-F5344CB8AC3E}">
        <p14:creationId xmlns:p14="http://schemas.microsoft.com/office/powerpoint/2010/main" val="28842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</a:t>
            </a:r>
            <a:r>
              <a:rPr lang="en-US" dirty="0" err="1" smtClean="0"/>
              <a:t>proplus</a:t>
            </a:r>
            <a:r>
              <a:rPr lang="en-US" dirty="0" smtClean="0"/>
              <a:t> engagement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990909"/>
              </p:ext>
            </p:extLst>
          </p:nvPr>
        </p:nvGraphicFramePr>
        <p:xfrm>
          <a:off x="426212" y="3124200"/>
          <a:ext cx="826058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731062"/>
              </p:ext>
            </p:extLst>
          </p:nvPr>
        </p:nvGraphicFramePr>
        <p:xfrm>
          <a:off x="426212" y="1676400"/>
          <a:ext cx="8260587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87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2" y="416052"/>
            <a:ext cx="6279388" cy="498348"/>
          </a:xfrm>
        </p:spPr>
        <p:txBody>
          <a:bodyPr/>
          <a:lstStyle/>
          <a:p>
            <a:r>
              <a:rPr lang="en-US" dirty="0" smtClean="0"/>
              <a:t>EBUS effect over time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426212" y="1143000"/>
          <a:ext cx="8260588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201199"/>
              </p:ext>
            </p:extLst>
          </p:nvPr>
        </p:nvGraphicFramePr>
        <p:xfrm>
          <a:off x="426212" y="4038600"/>
          <a:ext cx="8260588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66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610600" cy="568960"/>
          </a:xfrm>
        </p:spPr>
        <p:txBody>
          <a:bodyPr/>
          <a:lstStyle/>
          <a:p>
            <a:pPr algn="ctr"/>
            <a:r>
              <a:rPr lang="en-US" sz="5400" dirty="0" smtClean="0"/>
              <a:t>questions</a:t>
            </a:r>
            <a:endParaRPr lang="en-US" sz="48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610600" cy="568960"/>
          </a:xfrm>
        </p:spPr>
        <p:txBody>
          <a:bodyPr/>
          <a:lstStyle/>
          <a:p>
            <a:pPr algn="ctr"/>
            <a:r>
              <a:rPr lang="en-US" sz="4400" dirty="0" smtClean="0"/>
              <a:t>Quick</a:t>
            </a:r>
            <a:br>
              <a:rPr lang="en-US" sz="4400" dirty="0" smtClean="0"/>
            </a:br>
            <a:r>
              <a:rPr lang="en-US" sz="4400" dirty="0" smtClean="0"/>
              <a:t>overview</a:t>
            </a:r>
            <a:br>
              <a:rPr lang="en-US" sz="4400" dirty="0" smtClean="0"/>
            </a:br>
            <a:r>
              <a:rPr lang="en-US" sz="4400" dirty="0" smtClean="0"/>
              <a:t>of</a:t>
            </a:r>
            <a:br>
              <a:rPr lang="en-US" sz="4400" dirty="0" smtClean="0"/>
            </a:br>
            <a:r>
              <a:rPr lang="en-US" sz="4400" dirty="0" smtClean="0"/>
              <a:t>Methodology</a:t>
            </a:r>
            <a:br>
              <a:rPr lang="en-US" sz="4400" dirty="0" smtClean="0"/>
            </a:br>
            <a:endParaRPr lang="en-US" sz="40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57" y="3647044"/>
            <a:ext cx="1275980" cy="16259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3050"/>
            <a:ext cx="1275980" cy="16259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33" y="3742825"/>
            <a:ext cx="1747900" cy="19931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1" y="1735861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233" y="2293407"/>
            <a:ext cx="1047750" cy="1196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161966"/>
            <a:ext cx="1047750" cy="119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164" y="4288948"/>
            <a:ext cx="1047750" cy="1196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34" y="3909393"/>
            <a:ext cx="1047750" cy="1196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633" y="3489483"/>
            <a:ext cx="1047750" cy="1196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37" y="4558939"/>
            <a:ext cx="1047750" cy="11960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752" y="4318843"/>
            <a:ext cx="1047750" cy="1196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67" y="4425236"/>
            <a:ext cx="1047750" cy="1196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0" y="2660123"/>
            <a:ext cx="1047750" cy="11960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841" y="4508278"/>
            <a:ext cx="1047750" cy="11960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22" y="2593159"/>
            <a:ext cx="1047750" cy="1196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674" y="1300105"/>
            <a:ext cx="461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44" y="3481025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127" y="428150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70" y="4276112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89361" y="1679213"/>
            <a:ext cx="3470526" cy="1395590"/>
          </a:xfrm>
          <a:prstGeom prst="round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 Comparable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334" y="5962343"/>
            <a:ext cx="845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Samples are not comparable because treatment is non random causing samples to be very different – eBusiness sought after most desirable FEI customers for FOL</a:t>
            </a:r>
          </a:p>
        </p:txBody>
      </p:sp>
    </p:spTree>
    <p:extLst>
      <p:ext uri="{BB962C8B-B14F-4D97-AF65-F5344CB8AC3E}">
        <p14:creationId xmlns:p14="http://schemas.microsoft.com/office/powerpoint/2010/main" val="37352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674" y="1300105"/>
            <a:ext cx="461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matching</a:t>
            </a:r>
            <a:endParaRPr lang="en-US" sz="20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090" y="3517302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53" y="433634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50" y="4244358"/>
            <a:ext cx="1047750" cy="11960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55" y="2109386"/>
            <a:ext cx="1863896" cy="27022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5" y="1825498"/>
            <a:ext cx="1863896" cy="27022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18" y="3338939"/>
            <a:ext cx="1275980" cy="16259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12" y="3759864"/>
            <a:ext cx="1275980" cy="1625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3" y="2262613"/>
            <a:ext cx="1863896" cy="27022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35" y="3472219"/>
            <a:ext cx="1747900" cy="1993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098" y="4291259"/>
            <a:ext cx="1047750" cy="11960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995" y="4199275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6007" y="1772103"/>
            <a:ext cx="3680788" cy="988794"/>
          </a:xfrm>
          <a:prstGeom prst="roundRect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Comparable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656" y="5858225"/>
            <a:ext cx="83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Matched samples will greatly reduce bias. We still need to control for differences within each population. Regression will help.</a:t>
            </a:r>
          </a:p>
        </p:txBody>
      </p:sp>
    </p:spTree>
    <p:extLst>
      <p:ext uri="{BB962C8B-B14F-4D97-AF65-F5344CB8AC3E}">
        <p14:creationId xmlns:p14="http://schemas.microsoft.com/office/powerpoint/2010/main" val="13252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800" dirty="0" smtClean="0"/>
              <a:t>Still need to control for other “stuff”…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4759" y="1524000"/>
            <a:ext cx="8305800" cy="3931476"/>
          </a:xfrm>
        </p:spPr>
        <p:txBody>
          <a:bodyPr/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Anything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else that can explain sales changes will contaminate the “eBusiness” effect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We need to control for this to isolate “eBusiness” effect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Things held constant in analysis using Fixed Effects Regression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Fixed Effects (things that don’t change over time)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Such as type of customer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Macro Economic Effects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US)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Micro Economic Effects at Branch level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MSA)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Tenure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Individual time – loosens assumption of design</a:t>
            </a:r>
          </a:p>
        </p:txBody>
      </p:sp>
    </p:spTree>
    <p:extLst>
      <p:ext uri="{BB962C8B-B14F-4D97-AF65-F5344CB8AC3E}">
        <p14:creationId xmlns:p14="http://schemas.microsoft.com/office/powerpoint/2010/main" val="39317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400" dirty="0" smtClean="0"/>
              <a:t>difference in difference: </a:t>
            </a:r>
            <a:r>
              <a:rPr lang="en-US" sz="2400" dirty="0" smtClean="0">
                <a:solidFill>
                  <a:srgbClr val="FF0000"/>
                </a:solidFill>
              </a:rPr>
              <a:t>after </a:t>
            </a:r>
            <a:r>
              <a:rPr lang="en-US" sz="2400" dirty="0" smtClean="0"/>
              <a:t>isolation of </a:t>
            </a:r>
            <a:r>
              <a:rPr lang="en-US" sz="2400" dirty="0" err="1" smtClean="0"/>
              <a:t>ebus</a:t>
            </a:r>
            <a:r>
              <a:rPr lang="en-US" sz="2400" dirty="0" smtClean="0"/>
              <a:t> effect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1" y="1524000"/>
            <a:ext cx="79585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610600" cy="568960"/>
          </a:xfrm>
        </p:spPr>
        <p:txBody>
          <a:bodyPr/>
          <a:lstStyle/>
          <a:p>
            <a:pPr algn="ctr"/>
            <a:r>
              <a:rPr lang="en-US" sz="5400" dirty="0" smtClean="0"/>
              <a:t>Findings</a:t>
            </a:r>
            <a:br>
              <a:rPr lang="en-US" sz="5400" dirty="0" smtClean="0"/>
            </a:br>
            <a:r>
              <a:rPr lang="en-US" sz="5400" dirty="0" smtClean="0"/>
              <a:t>of</a:t>
            </a:r>
            <a:br>
              <a:rPr lang="en-US" sz="5400" dirty="0" smtClean="0"/>
            </a:br>
            <a:r>
              <a:rPr lang="en-US" sz="5400" dirty="0" smtClean="0"/>
              <a:t>analysis</a:t>
            </a:r>
            <a:endParaRPr lang="en-US" sz="48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04800" y="5257800"/>
            <a:ext cx="8686800" cy="1219200"/>
          </a:xfrm>
        </p:spPr>
        <p:txBody>
          <a:bodyPr/>
          <a:lstStyle/>
          <a:p>
            <a:pPr lvl="0"/>
            <a:r>
              <a:rPr lang="en-US" sz="1400" b="1" dirty="0" smtClean="0"/>
              <a:t>FEI customers increase their sales by </a:t>
            </a:r>
            <a:r>
              <a:rPr lang="en-US" sz="1400" b="1" dirty="0" smtClean="0">
                <a:solidFill>
                  <a:srgbClr val="FF0000"/>
                </a:solidFill>
              </a:rPr>
              <a:t>~21.57%  </a:t>
            </a:r>
            <a:r>
              <a:rPr lang="en-US" sz="1400" b="1" dirty="0" smtClean="0"/>
              <a:t>after becoming an FOL customer. </a:t>
            </a:r>
          </a:p>
          <a:p>
            <a:pPr lvl="0"/>
            <a:r>
              <a:rPr lang="en-US" sz="1400" b="1" dirty="0" smtClean="0"/>
              <a:t>FEI customer increase their sales by </a:t>
            </a:r>
            <a:r>
              <a:rPr lang="en-US" sz="1400" b="1" dirty="0" smtClean="0">
                <a:solidFill>
                  <a:srgbClr val="FF0000"/>
                </a:solidFill>
              </a:rPr>
              <a:t>~12.59% </a:t>
            </a:r>
            <a:r>
              <a:rPr lang="en-US" sz="1400" b="1" dirty="0" smtClean="0"/>
              <a:t>after becoming a S2S customer</a:t>
            </a:r>
          </a:p>
          <a:p>
            <a:pPr lvl="0"/>
            <a:r>
              <a:rPr lang="en-US" sz="1400" b="1" dirty="0" smtClean="0"/>
              <a:t>FEI customer increase their sales by </a:t>
            </a:r>
            <a:r>
              <a:rPr lang="en-US" sz="1400" b="1" dirty="0" smtClean="0">
                <a:solidFill>
                  <a:srgbClr val="FF0000"/>
                </a:solidFill>
              </a:rPr>
              <a:t>~21.51% </a:t>
            </a:r>
            <a:r>
              <a:rPr lang="en-US" sz="1400" b="1" dirty="0" smtClean="0"/>
              <a:t>after becoming an eBusiness customer (either S2S or FOL)</a:t>
            </a:r>
          </a:p>
          <a:p>
            <a:endParaRPr lang="en-US" sz="105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823689"/>
              </p:ext>
            </p:extLst>
          </p:nvPr>
        </p:nvGraphicFramePr>
        <p:xfrm>
          <a:off x="1066800" y="1412824"/>
          <a:ext cx="6705600" cy="369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88" y="381000"/>
            <a:ext cx="8275612" cy="568960"/>
          </a:xfrm>
        </p:spPr>
        <p:txBody>
          <a:bodyPr/>
          <a:lstStyle/>
          <a:p>
            <a:r>
              <a:rPr lang="en-US" dirty="0" smtClean="0"/>
              <a:t>EBUSINESS EFFECT - TREND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42467"/>
              </p:ext>
            </p:extLst>
          </p:nvPr>
        </p:nvGraphicFramePr>
        <p:xfrm>
          <a:off x="258789" y="1143000"/>
          <a:ext cx="865661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4114800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AVG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8179" y="5297390"/>
            <a:ext cx="385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Effect is statistically insignificant after 24 months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019800" y="5638800"/>
            <a:ext cx="2362200" cy="2172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Ferguson Blues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Ferguson Standa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126BD820-0EA8-4236-AD7B-62E0B8B7351D}"/>
    </a:ext>
  </a:extLst>
</a:theme>
</file>

<file path=ppt/theme/theme2.xml><?xml version="1.0" encoding="utf-8"?>
<a:theme xmlns:a="http://schemas.openxmlformats.org/drawingml/2006/main" name="1_Custom Design">
  <a:themeElements>
    <a:clrScheme name="Ferguson Brand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EC750E6E-4D3C-4812-9055-34C3CB0532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>
  <LongProp xmlns="" name="TaxCatchAll"><![CDATA[3107;#Powerpoint Presentations|fe79f4ed-006f-47a1-944f-99eb5f2d96b3;#1159;#Template|26e24fb2-877a-4687-aeda-6006e609665d;#46;#Corporate Communications|045918b5-9275-4ac1-ab21-864f6a8a7cf7;#9497;#PowerPoint Template|044f7618-48e2-48ac-a400-df6f6d3e056a;#22;#All Business Groups|19460337-43eb-4565-a33c-f9711548ee92]]></LongProp>
</Long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tranet Document" ma:contentTypeID="0x010100214926E15E24E848B80697CF3F791E0600060271B8F6D0634CB9DCFE5BCB73C686" ma:contentTypeVersion="23" ma:contentTypeDescription="" ma:contentTypeScope="" ma:versionID="b9d37d612d8c4507e70237a2e0b0159f">
  <xsd:schema xmlns:xsd="http://www.w3.org/2001/XMLSchema" xmlns:xs="http://www.w3.org/2001/XMLSchema" xmlns:p="http://schemas.microsoft.com/office/2006/metadata/properties" xmlns:ns2="fabe2e1b-77c9-44f6-8033-f16e2391ef89" targetNamespace="http://schemas.microsoft.com/office/2006/metadata/properties" ma:root="true" ma:fieldsID="f235b3b3e69c8d4c769d98f0b8463013" ns2:_="">
    <xsd:import namespace="fabe2e1b-77c9-44f6-8033-f16e2391ef89"/>
    <xsd:element name="properties">
      <xsd:complexType>
        <xsd:sequence>
          <xsd:element name="documentManagement">
            <xsd:complexType>
              <xsd:all>
                <xsd:element ref="ns2:m76d55f63f6a43b992e1a2b0a3228923" minOccurs="0"/>
                <xsd:element ref="ns2:TaxCatchAll" minOccurs="0"/>
                <xsd:element ref="ns2:TaxCatchAllLabel" minOccurs="0"/>
                <xsd:element ref="ns2:jaabdde56a454570b6094e4dd6cc6f93" minOccurs="0"/>
                <xsd:element ref="ns2:cbc81d6df7724e5da745ce806440f7a3" minOccurs="0"/>
                <xsd:element ref="ns2:TaxKeywordTaxHTField" minOccurs="0"/>
                <xsd:element ref="ns2:e64d30cca7124610851f8a29b02ce3c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e2e1b-77c9-44f6-8033-f16e2391ef89" elementFormDefault="qualified">
    <xsd:import namespace="http://schemas.microsoft.com/office/2006/documentManagement/types"/>
    <xsd:import namespace="http://schemas.microsoft.com/office/infopath/2007/PartnerControls"/>
    <xsd:element name="m76d55f63f6a43b992e1a2b0a3228923" ma:index="8" ma:taxonomy="true" ma:internalName="m76d55f63f6a43b992e1a2b0a3228923" ma:taxonomyFieldName="IntranetDepartment" ma:displayName="Intranet Departments" ma:readOnly="false" ma:default="23;#All Departments|1899d6b7-4093-4ffa-a7f1-59240cd80bd5" ma:fieldId="{676d55f6-3f6a-43b9-92e1-a2b0a3228923}" ma:taxonomyMulti="true" ma:sspId="b7c2c500-6a74-46e4-a7d5-e21df13cc48b" ma:termSetId="25e59c24-16a2-4d14-b115-67525e728348" ma:anchorId="74bf7653-abff-4fb0-aa5e-8c2d9c064de6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f89023a-b367-4424-b2aa-20149bd6ab03}" ma:internalName="TaxCatchAll" ma:readOnly="false" ma:showField="CatchAllData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f89023a-b367-4424-b2aa-20149bd6ab03}" ma:internalName="TaxCatchAllLabel" ma:readOnly="true" ma:showField="CatchAllDataLabel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abdde56a454570b6094e4dd6cc6f93" ma:index="12" ma:taxonomy="true" ma:internalName="jaabdde56a454570b6094e4dd6cc6f93" ma:taxonomyFieldName="DocumentType" ma:displayName="Document Type" ma:readOnly="false" ma:default="" ma:fieldId="{3aabdde5-6a45-4570-b609-4e4dd6cc6f93}" ma:sspId="b7c2c500-6a74-46e4-a7d5-e21df13cc48b" ma:termSetId="d86896a4-81fb-4196-8116-c962d89350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c81d6df7724e5da745ce806440f7a3" ma:index="14" nillable="true" ma:taxonomy="true" ma:internalName="cbc81d6df7724e5da745ce806440f7a3" ma:taxonomyFieldName="IntranetLocations" ma:displayName="Intranet Location Types" ma:readOnly="false" ma:fieldId="{cbc81d6d-f772-4e5d-a745-ce806440f7a3}" ma:taxonomyMulti="true" ma:sspId="b7c2c500-6a74-46e4-a7d5-e21df13cc48b" ma:termSetId="9cc34817-118a-446f-a5eb-4df78be493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b7c2c500-6a74-46e4-a7d5-e21df13cc48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64d30cca7124610851f8a29b02ce3c0" ma:index="19" ma:taxonomy="true" ma:internalName="e64d30cca7124610851f8a29b02ce3c0" ma:taxonomyFieldName="IntranetBusinessGroups" ma:displayName="Intranet Business Groups" ma:readOnly="false" ma:fieldId="{e64d30cc-a712-4610-851f-8a29b02ce3c0}" ma:sspId="b7c2c500-6a74-46e4-a7d5-e21df13cc48b" ma:termSetId="25e59c24-16a2-4d14-b115-67525e728348" ma:anchorId="2afb773e-0ff2-448c-9147-665d43a847b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1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e64d30cca7124610851f8a29b02ce3c0 xmlns="fabe2e1b-77c9-44f6-8033-f16e2391ef89"/>
    <m76d55f63f6a43b992e1a2b0a3228923 xmlns="fabe2e1b-77c9-44f6-8033-f16e2391ef89"/>
    <jaabdde56a454570b6094e4dd6cc6f93 xmlns="fabe2e1b-77c9-44f6-8033-f16e2391ef89"/>
    <TaxCatchAll xmlns="fabe2e1b-77c9-44f6-8033-f16e2391ef89"/>
    <TaxKeywordTaxHTField xmlns="fabe2e1b-77c9-44f6-8033-f16e2391ef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11111111-1111-1111-1111-111111111111</TermId>
        </TermInfo>
        <TermInfo xmlns="http://schemas.microsoft.com/office/infopath/2007/PartnerControls">
          <TermName xmlns="http://schemas.microsoft.com/office/infopath/2007/PartnerControls">Powerpoint Presentations</TermName>
          <TermId xmlns="http://schemas.microsoft.com/office/infopath/2007/PartnerControls">11111111-1111-1111-1111-111111111111</TermId>
        </TermInfo>
      </Terms>
    </TaxKeywordTaxHTField>
    <cbc81d6df7724e5da745ce806440f7a3 xmlns="fabe2e1b-77c9-44f6-8033-f16e2391ef89" xsi:nil="true"/>
  </documentManagement>
</p:properties>
</file>

<file path=customXml/itemProps1.xml><?xml version="1.0" encoding="utf-8"?>
<ds:datastoreItem xmlns:ds="http://schemas.openxmlformats.org/officeDocument/2006/customXml" ds:itemID="{7DAFC401-711D-4D52-A9B0-F656954F0832}">
  <ds:schemaRefs>
    <ds:schemaRef ds:uri="http://schemas.microsoft.com/office/2006/metadata/longProperties"/>
    <ds:schemaRef ds:uri=""/>
  </ds:schemaRefs>
</ds:datastoreItem>
</file>

<file path=customXml/itemProps2.xml><?xml version="1.0" encoding="utf-8"?>
<ds:datastoreItem xmlns:ds="http://schemas.openxmlformats.org/officeDocument/2006/customXml" ds:itemID="{A676387A-46FA-414E-8855-CF8B99E3E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e2e1b-77c9-44f6-8033-f16e2391e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3C5366-30F2-4A4E-B584-2C96F2C8C75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8C0A803-5F60-47C3-9A44-4089F127BECF}">
  <ds:schemaRefs>
    <ds:schemaRef ds:uri="fabe2e1b-77c9-44f6-8033-f16e2391ef89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Ferguson PowerPoint Template_White Background (1)</Template>
  <TotalTime>0</TotalTime>
  <Words>325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Frutiger LT Std 45 Light</vt:lpstr>
      <vt:lpstr>Frutiger LT Std 55 Roman</vt:lpstr>
      <vt:lpstr>Verdana</vt:lpstr>
      <vt:lpstr>Custom Design</vt:lpstr>
      <vt:lpstr>1_Custom Design</vt:lpstr>
      <vt:lpstr>Effect of being an ebusiness customer on incremental total sales</vt:lpstr>
      <vt:lpstr>Quick overview of Methodology </vt:lpstr>
      <vt:lpstr>The need for matching</vt:lpstr>
      <vt:lpstr>The need for matching</vt:lpstr>
      <vt:lpstr>Still need to control for other “stuff”…</vt:lpstr>
      <vt:lpstr>difference in difference: after isolation of ebus effect</vt:lpstr>
      <vt:lpstr>Findings of analysis</vt:lpstr>
      <vt:lpstr>Overall findings</vt:lpstr>
      <vt:lpstr>EBUSINESS EFFECT - TREND</vt:lpstr>
      <vt:lpstr>Ebusiness Effect on gross profit &amp; Margin</vt:lpstr>
      <vt:lpstr>Ebusiness effect by proplus engagement</vt:lpstr>
      <vt:lpstr>EBUS effect over time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- White</dc:title>
  <dc:creator/>
  <cp:keywords>PowerPoint Template; Powerpoint Presentations</cp:keywords>
  <cp:lastModifiedBy/>
  <cp:revision>1</cp:revision>
  <dcterms:created xsi:type="dcterms:W3CDTF">2014-12-15T15:59:41Z</dcterms:created>
  <dcterms:modified xsi:type="dcterms:W3CDTF">2016-02-26T18:37:13Z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ranetDepartment">
    <vt:lpwstr>46;#Corporate Communications|045918b5-9275-4ac1-ab21-864f6a8a7cf7</vt:lpwstr>
  </property>
  <property fmtid="{D5CDD505-2E9C-101B-9397-08002B2CF9AE}" pid="3" name="IntranetLocations">
    <vt:lpwstr/>
  </property>
  <property fmtid="{D5CDD505-2E9C-101B-9397-08002B2CF9AE}" pid="4" name="DocumentType">
    <vt:lpwstr>1159;#Template|26e24fb2-877a-4687-aeda-6006e609665d</vt:lpwstr>
  </property>
  <property fmtid="{D5CDD505-2E9C-101B-9397-08002B2CF9AE}" pid="5" name="TaxKeyword">
    <vt:lpwstr>9497;#PowerPoint Template|044f7618-48e2-48ac-a400-df6f6d3e056a;#3107;#Powerpoint Presentations|fe79f4ed-006f-47a1-944f-99eb5f2d96b3</vt:lpwstr>
  </property>
  <property fmtid="{D5CDD505-2E9C-101B-9397-08002B2CF9AE}" pid="6" name="IntranetBusinessGroups">
    <vt:lpwstr>22;#All Business Groups|19460337-43eb-4565-a33c-f9711548ee92</vt:lpwstr>
  </property>
</Properties>
</file>