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35"/>
  </p:notesMasterIdLst>
  <p:handoutMasterIdLst>
    <p:handoutMasterId r:id="rId36"/>
  </p:handoutMasterIdLst>
  <p:sldIdLst>
    <p:sldId id="279" r:id="rId7"/>
    <p:sldId id="257" r:id="rId8"/>
    <p:sldId id="270" r:id="rId9"/>
    <p:sldId id="272" r:id="rId10"/>
    <p:sldId id="278" r:id="rId11"/>
    <p:sldId id="274" r:id="rId12"/>
    <p:sldId id="275" r:id="rId13"/>
    <p:sldId id="280" r:id="rId14"/>
    <p:sldId id="281" r:id="rId15"/>
    <p:sldId id="282" r:id="rId16"/>
    <p:sldId id="276" r:id="rId17"/>
    <p:sldId id="277" r:id="rId18"/>
    <p:sldId id="283" r:id="rId19"/>
    <p:sldId id="27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186"/>
    <a:srgbClr val="005481"/>
    <a:srgbClr val="D1D2D4"/>
    <a:srgbClr val="24698A"/>
    <a:srgbClr val="467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59" autoAdjust="0"/>
  </p:normalViewPr>
  <p:slideViewPr>
    <p:cSldViewPr>
      <p:cViewPr varScale="1">
        <p:scale>
          <a:sx n="95" d="100"/>
          <a:sy n="95" d="100"/>
        </p:scale>
        <p:origin x="46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41986544"/>
        <c:axId val="341984864"/>
      </c:barChart>
      <c:catAx>
        <c:axId val="34198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84864"/>
        <c:crosses val="autoZero"/>
        <c:auto val="1"/>
        <c:lblAlgn val="ctr"/>
        <c:lblOffset val="100"/>
        <c:noMultiLvlLbl val="0"/>
      </c:catAx>
      <c:valAx>
        <c:axId val="34198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8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194224132764719"/>
          <c:y val="2.5210084033613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Incremental Sales Increase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eBusiness Customer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0.21510000000000001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993824"/>
        <c:axId val="341991024"/>
      </c:barChart>
      <c:catAx>
        <c:axId val="34199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91024"/>
        <c:crosses val="autoZero"/>
        <c:auto val="1"/>
        <c:lblAlgn val="ctr"/>
        <c:lblOffset val="100"/>
        <c:noMultiLvlLbl val="0"/>
      </c:catAx>
      <c:valAx>
        <c:axId val="34199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9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researched the effect of becoming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ebusiness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on total sales. It seems there is a statistically and economically significant increase occurring. After holding constant many differences between customers and across time, using a couple different econometric methodologies,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arrived at the following conclusions” Chris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Brossman – eBusiness Analytics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369E7-27F5-460A-8A19-AFCFC3EA7B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mbest/8_-_Panel_Data-Fixed_Effects_and_Differences_in_Differences.pdf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eBusiness Customers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Incremental sales growth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857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- west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1" y="1752600"/>
            <a:ext cx="821125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- </a:t>
            </a:r>
            <a:r>
              <a:rPr lang="en-US" dirty="0" err="1" smtClean="0"/>
              <a:t>hvac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7" y="2057399"/>
            <a:ext cx="8384586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5822187" cy="568960"/>
          </a:xfrm>
        </p:spPr>
        <p:txBody>
          <a:bodyPr/>
          <a:lstStyle/>
          <a:p>
            <a:r>
              <a:rPr lang="en-US" dirty="0" smtClean="0"/>
              <a:t>District - waterworks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4" y="1904999"/>
            <a:ext cx="8568112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5822187" cy="568960"/>
          </a:xfrm>
        </p:spPr>
        <p:txBody>
          <a:bodyPr/>
          <a:lstStyle/>
          <a:p>
            <a:r>
              <a:rPr lang="en-US" dirty="0" smtClean="0"/>
              <a:t>District - </a:t>
            </a:r>
            <a:r>
              <a:rPr lang="en-US" dirty="0" err="1" smtClean="0"/>
              <a:t>indust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4" y="2209799"/>
            <a:ext cx="8242692" cy="24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8305800" cy="5047488"/>
          </a:xfrm>
        </p:spPr>
        <p:txBody>
          <a:bodyPr/>
          <a:lstStyle/>
          <a:p>
            <a:r>
              <a:rPr lang="en-US" dirty="0" smtClean="0"/>
              <a:t>How we got here:</a:t>
            </a:r>
          </a:p>
          <a:p>
            <a:pPr lvl="1"/>
            <a:r>
              <a:rPr lang="en-US" dirty="0" smtClean="0"/>
              <a:t>eBusiness BDMs &amp; Specialists in the Field </a:t>
            </a:r>
          </a:p>
          <a:p>
            <a:pPr lvl="2"/>
            <a:r>
              <a:rPr lang="en-US" dirty="0" smtClean="0"/>
              <a:t>Sales Calls with OS Reps Leveraging Relationships</a:t>
            </a:r>
          </a:p>
          <a:p>
            <a:pPr lvl="2"/>
            <a:r>
              <a:rPr lang="en-US" dirty="0" smtClean="0"/>
              <a:t>Adoption Rate Increase</a:t>
            </a:r>
          </a:p>
          <a:p>
            <a:pPr lvl="2"/>
            <a:r>
              <a:rPr lang="en-US" dirty="0" smtClean="0"/>
              <a:t>Drive Change</a:t>
            </a:r>
          </a:p>
          <a:p>
            <a:pPr lvl="1"/>
            <a:r>
              <a:rPr lang="en-US" dirty="0" smtClean="0"/>
              <a:t>eBusiness HQ</a:t>
            </a:r>
          </a:p>
          <a:p>
            <a:pPr lvl="2"/>
            <a:r>
              <a:rPr lang="en-US" dirty="0" smtClean="0"/>
              <a:t>System to System implementing faster system integrations</a:t>
            </a:r>
          </a:p>
          <a:p>
            <a:pPr lvl="2"/>
            <a:r>
              <a:rPr lang="en-US" dirty="0" smtClean="0"/>
              <a:t>Merchandising specific to Business Group product strategy</a:t>
            </a:r>
          </a:p>
          <a:p>
            <a:pPr lvl="2"/>
            <a:r>
              <a:rPr lang="en-US" dirty="0" smtClean="0"/>
              <a:t>Email marketing aligned with Business Group message</a:t>
            </a:r>
          </a:p>
          <a:p>
            <a:pPr lvl="2"/>
            <a:r>
              <a:rPr lang="en-US" dirty="0" smtClean="0"/>
              <a:t>User Experience deliver on customer functionality expectations</a:t>
            </a:r>
          </a:p>
          <a:p>
            <a:pPr lvl="2"/>
            <a:r>
              <a:rPr lang="en-US" dirty="0" smtClean="0"/>
              <a:t>Analytics team delivering actionable insight for sales focus</a:t>
            </a:r>
          </a:p>
          <a:p>
            <a:r>
              <a:rPr lang="en-US" dirty="0" smtClean="0"/>
              <a:t>How we grow faster:</a:t>
            </a:r>
          </a:p>
          <a:p>
            <a:pPr lvl="1"/>
            <a:r>
              <a:rPr lang="en-US" dirty="0" smtClean="0"/>
              <a:t>Phase 2 Platform successfully implemented </a:t>
            </a:r>
            <a:endParaRPr lang="en-US" dirty="0"/>
          </a:p>
          <a:p>
            <a:pPr lvl="1"/>
            <a:r>
              <a:rPr lang="en-US" dirty="0" smtClean="0"/>
              <a:t>Mobile App lineup increased, enhanced</a:t>
            </a:r>
          </a:p>
          <a:p>
            <a:pPr lvl="1"/>
            <a:r>
              <a:rPr lang="en-US" dirty="0" smtClean="0"/>
              <a:t>Continued resource support </a:t>
            </a:r>
          </a:p>
          <a:p>
            <a:r>
              <a:rPr lang="en-US" dirty="0" smtClean="0"/>
              <a:t>Ferguson’s </a:t>
            </a:r>
            <a:r>
              <a:rPr lang="en-US" dirty="0"/>
              <a:t>ability to enhance our customer’s business process has grown wallet </a:t>
            </a:r>
            <a:r>
              <a:rPr lang="en-US" dirty="0" smtClean="0"/>
              <a:t>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Fixed effects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for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smtClean="0">
                <a:solidFill>
                  <a:schemeClr val="bg2">
                    <a:lumMod val="65000"/>
                  </a:schemeClr>
                </a:solidFill>
              </a:rPr>
              <a:t>non </a:t>
            </a:r>
            <a:r>
              <a:rPr lang="en-US" sz="2000" smtClean="0">
                <a:solidFill>
                  <a:schemeClr val="bg2">
                    <a:lumMod val="65000"/>
                  </a:schemeClr>
                </a:solidFill>
              </a:rPr>
              <a:t>technical audience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See detailed explanation if desired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57" y="3647044"/>
            <a:ext cx="1275980" cy="1625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3050"/>
            <a:ext cx="1275980" cy="1625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33" y="3742825"/>
            <a:ext cx="1747900" cy="19931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1" y="1735861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33" y="2293407"/>
            <a:ext cx="1047750" cy="1196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161966"/>
            <a:ext cx="1047750" cy="119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64" y="4288948"/>
            <a:ext cx="1047750" cy="1196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" y="3909393"/>
            <a:ext cx="1047750" cy="1196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33" y="3489483"/>
            <a:ext cx="1047750" cy="1196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7" y="4558939"/>
            <a:ext cx="1047750" cy="1196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52" y="4318843"/>
            <a:ext cx="1047750" cy="1196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67" y="4425236"/>
            <a:ext cx="1047750" cy="1196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0" y="2660123"/>
            <a:ext cx="1047750" cy="119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41" y="4508278"/>
            <a:ext cx="1047750" cy="119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2" y="2593159"/>
            <a:ext cx="1047750" cy="119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74" y="1300105"/>
            <a:ext cx="461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44" y="3481025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127" y="428150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70" y="4276112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89361" y="1679213"/>
            <a:ext cx="3470526" cy="1395590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Comparable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213" y="5962343"/>
            <a:ext cx="837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Samples are not consistent because treatment is non random – eBusiness sought after most desirable FEI customers for FOL</a:t>
            </a:r>
          </a:p>
        </p:txBody>
      </p:sp>
    </p:spTree>
    <p:extLst>
      <p:ext uri="{BB962C8B-B14F-4D97-AF65-F5344CB8AC3E}">
        <p14:creationId xmlns:p14="http://schemas.microsoft.com/office/powerpoint/2010/main" val="4202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74" y="1300105"/>
            <a:ext cx="46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90" y="3517302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53" y="433634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50" y="4244358"/>
            <a:ext cx="1047750" cy="11960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5" y="2109386"/>
            <a:ext cx="1863896" cy="2702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5" y="1825498"/>
            <a:ext cx="1863896" cy="2702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18" y="3338939"/>
            <a:ext cx="1275980" cy="1625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12" y="3759864"/>
            <a:ext cx="1275980" cy="1625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" y="2262613"/>
            <a:ext cx="1863896" cy="27022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" y="3472219"/>
            <a:ext cx="1747900" cy="1993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98" y="4291259"/>
            <a:ext cx="1047750" cy="11960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95" y="4199275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6007" y="1772103"/>
            <a:ext cx="3680788" cy="988794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Comparable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656" y="5858225"/>
            <a:ext cx="83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  <p:extLst>
      <p:ext uri="{BB962C8B-B14F-4D97-AF65-F5344CB8AC3E}">
        <p14:creationId xmlns:p14="http://schemas.microsoft.com/office/powerpoint/2010/main" val="37294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800" dirty="0" smtClean="0"/>
              <a:t>Still need to hold control for other “stuff” that explains differences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26213" y="1905000"/>
            <a:ext cx="8305800" cy="3931476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Anything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else that can explain sales changes will contaminate the “eBusiness” effect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“eBusiness” effect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Regression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5894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400" dirty="0" smtClean="0"/>
              <a:t>difference in difference: </a:t>
            </a: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smtClean="0"/>
              <a:t>isolation of </a:t>
            </a:r>
            <a:r>
              <a:rPr lang="en-US" sz="2400" dirty="0" err="1" smtClean="0"/>
              <a:t>ebus</a:t>
            </a:r>
            <a:r>
              <a:rPr lang="en-US" sz="2400" dirty="0" smtClean="0"/>
              <a:t> effect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" y="1524000"/>
            <a:ext cx="79585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85800" y="4953000"/>
            <a:ext cx="8229600" cy="1087412"/>
          </a:xfrm>
        </p:spPr>
        <p:txBody>
          <a:bodyPr/>
          <a:lstStyle/>
          <a:p>
            <a:pPr marL="0" lvl="0" indent="0">
              <a:buNone/>
            </a:pPr>
            <a:r>
              <a:rPr lang="en-US" sz="1200" b="1" dirty="0" smtClean="0"/>
              <a:t>FEI </a:t>
            </a:r>
            <a:r>
              <a:rPr lang="en-US" sz="1200" b="1" dirty="0"/>
              <a:t>customer increase their </a:t>
            </a:r>
            <a:r>
              <a:rPr lang="en-US" sz="1200" b="1" dirty="0" smtClean="0"/>
              <a:t>sales by </a:t>
            </a:r>
            <a:r>
              <a:rPr lang="en-US" sz="1200" b="1" dirty="0">
                <a:solidFill>
                  <a:srgbClr val="FF0000"/>
                </a:solidFill>
              </a:rPr>
              <a:t>~21.51% </a:t>
            </a:r>
            <a:r>
              <a:rPr lang="en-US" sz="1200" b="1" dirty="0"/>
              <a:t>after becoming </a:t>
            </a:r>
            <a:r>
              <a:rPr lang="en-US" sz="1200" b="1" dirty="0" smtClean="0"/>
              <a:t>an </a:t>
            </a:r>
            <a:r>
              <a:rPr lang="en-US" sz="1200" b="1" dirty="0"/>
              <a:t>eBusiness </a:t>
            </a:r>
            <a:r>
              <a:rPr lang="en-US" sz="1200" b="1" dirty="0" smtClean="0"/>
              <a:t>customer</a:t>
            </a:r>
          </a:p>
          <a:p>
            <a:pPr marL="0" indent="0">
              <a:buNone/>
            </a:pPr>
            <a:r>
              <a:rPr lang="en-US" sz="1050" b="1" dirty="0" smtClean="0"/>
              <a:t>Since </a:t>
            </a:r>
            <a:r>
              <a:rPr lang="en-US" sz="1050" b="1" dirty="0"/>
              <a:t>average historical sales per month of this group is roughly $18,059, we realize incremental sales of </a:t>
            </a:r>
            <a:r>
              <a:rPr lang="en-US" sz="1050" b="1" dirty="0">
                <a:solidFill>
                  <a:srgbClr val="FF0000"/>
                </a:solidFill>
              </a:rPr>
              <a:t>$3,884</a:t>
            </a:r>
            <a:r>
              <a:rPr lang="en-US" sz="1050" b="1" dirty="0"/>
              <a:t> per customer per month ($46,614 annual)</a:t>
            </a:r>
          </a:p>
          <a:p>
            <a:pPr marL="0" lvl="0" indent="0">
              <a:buNone/>
            </a:pPr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526793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 details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773819681"/>
              </p:ext>
            </p:extLst>
          </p:nvPr>
        </p:nvGraphicFramePr>
        <p:xfrm>
          <a:off x="2133600" y="1447800"/>
          <a:ext cx="50292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Fixed effects</a:t>
            </a:r>
            <a:br>
              <a:rPr lang="en-US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more detailed explanation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matching?</a:t>
            </a:r>
          </a:p>
          <a:p>
            <a:pPr lvl="1"/>
            <a:r>
              <a:rPr lang="en-US" dirty="0" smtClean="0"/>
              <a:t>Matching is a technique to match the treated group with those not treated in the population but who are similar to emulate a suitable control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Matching reduces bias, when the treated group differs greatly from the overall population, or if the treatment is non-random.</a:t>
            </a:r>
          </a:p>
          <a:p>
            <a:pPr lvl="2"/>
            <a:r>
              <a:rPr lang="en-US" dirty="0" smtClean="0"/>
              <a:t>FOL or S2S customers are much larger than the average FEI customer for example. Treatment is non-random</a:t>
            </a:r>
          </a:p>
          <a:p>
            <a:r>
              <a:rPr lang="en-US" dirty="0" smtClean="0"/>
              <a:t>See here for more details:</a:t>
            </a:r>
          </a:p>
          <a:p>
            <a:pPr lvl="1"/>
            <a:r>
              <a:rPr lang="en-US" dirty="0"/>
              <a:t>https://en.wikipedia.org/wiki/Matching_(statistics)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Who was included </a:t>
            </a:r>
            <a:r>
              <a:rPr lang="en-US" i="1" dirty="0" smtClean="0"/>
              <a:t>prior</a:t>
            </a:r>
            <a:r>
              <a:rPr lang="en-US" dirty="0" smtClean="0"/>
              <a:t> to matching?</a:t>
            </a:r>
          </a:p>
          <a:p>
            <a:pPr lvl="1"/>
            <a:r>
              <a:rPr lang="en-US" dirty="0" smtClean="0"/>
              <a:t>Customers with 6 months or more of FEI data</a:t>
            </a:r>
            <a:endParaRPr lang="en-US" dirty="0"/>
          </a:p>
          <a:p>
            <a:pPr lvl="1"/>
            <a:r>
              <a:rPr lang="en-US" dirty="0" smtClean="0"/>
              <a:t>Customers with greater than 10,000 in total lifetime spend</a:t>
            </a:r>
          </a:p>
          <a:p>
            <a:pPr lvl="1"/>
            <a:r>
              <a:rPr lang="en-US" dirty="0" smtClean="0"/>
              <a:t>Customers with greater than 10 lifetime orders</a:t>
            </a:r>
          </a:p>
          <a:p>
            <a:pPr lvl="1"/>
            <a:r>
              <a:rPr lang="en-US" dirty="0" smtClean="0"/>
              <a:t>Customers with greater than 50 lifetime lines items.</a:t>
            </a:r>
          </a:p>
          <a:p>
            <a:r>
              <a:rPr lang="en-US" dirty="0" smtClean="0"/>
              <a:t>What type of Matching was used?</a:t>
            </a:r>
          </a:p>
          <a:p>
            <a:pPr lvl="1"/>
            <a:r>
              <a:rPr lang="en-US" dirty="0" smtClean="0"/>
              <a:t>Distance = Logit, method =Nearest Neighbor, 1-1 matching, with replacement</a:t>
            </a:r>
          </a:p>
          <a:p>
            <a:pPr lvl="1"/>
            <a:r>
              <a:rPr lang="en-US" dirty="0" smtClean="0"/>
              <a:t>Example Logit Formula:</a:t>
            </a:r>
          </a:p>
          <a:p>
            <a:pPr marL="457200" lvl="1" indent="0">
              <a:buNone/>
            </a:pPr>
            <a:r>
              <a:rPr lang="en-US" sz="1000" dirty="0" smtClean="0"/>
              <a:t>EVER_EBIZ_CUST ~ DOM_TYPE_II + OS_HA + CREDIT_BIN + CNT_YM + I(log(SLS_PER_MONTH)) + I(log(SLS_PER_ORDER)) + I(log(SLS_PER_MONTH*SLS_PER_ORDER)) + PCT_JOB_SLS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– ebusiness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105276" cy="52883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52600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not similar prior to matching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6353176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900" y="28194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much more similar after matching</a:t>
            </a:r>
          </a:p>
        </p:txBody>
      </p:sp>
    </p:spTree>
    <p:extLst>
      <p:ext uri="{BB962C8B-B14F-4D97-AF65-F5344CB8AC3E}">
        <p14:creationId xmlns:p14="http://schemas.microsoft.com/office/powerpoint/2010/main" val="28502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Data used came from data warehouse/</a:t>
            </a:r>
            <a:r>
              <a:rPr lang="en-US" dirty="0" err="1" smtClean="0"/>
              <a:t>Appex</a:t>
            </a:r>
            <a:r>
              <a:rPr lang="en-US" dirty="0" smtClean="0"/>
              <a:t> tables:</a:t>
            </a:r>
          </a:p>
          <a:p>
            <a:pPr lvl="1"/>
            <a:r>
              <a:rPr lang="en-US" dirty="0" smtClean="0"/>
              <a:t>Branch customer history</a:t>
            </a:r>
          </a:p>
          <a:p>
            <a:pPr lvl="1"/>
            <a:r>
              <a:rPr lang="en-US" dirty="0" smtClean="0"/>
              <a:t>Ferguson customers</a:t>
            </a:r>
          </a:p>
          <a:p>
            <a:pPr lvl="1"/>
            <a:r>
              <a:rPr lang="en-US" dirty="0" smtClean="0"/>
              <a:t>Matched Customers described earlier</a:t>
            </a:r>
          </a:p>
          <a:p>
            <a:r>
              <a:rPr lang="en-US" dirty="0" smtClean="0"/>
              <a:t>Data was setup as panel</a:t>
            </a:r>
          </a:p>
          <a:p>
            <a:pPr lvl="1"/>
            <a:r>
              <a:rPr lang="en-US" dirty="0" smtClean="0"/>
              <a:t>Each row represents a customer at a particular month</a:t>
            </a:r>
          </a:p>
          <a:p>
            <a:pPr lvl="1"/>
            <a:r>
              <a:rPr lang="en-US" dirty="0" smtClean="0"/>
              <a:t>Each column represents variable of interest</a:t>
            </a:r>
          </a:p>
          <a:p>
            <a:pPr lvl="1"/>
            <a:r>
              <a:rPr lang="en-US" dirty="0" smtClean="0"/>
              <a:t>Since this resulted in millions of rows, which became computationally difficult, roughly 25% of the customers were sampled</a:t>
            </a:r>
          </a:p>
          <a:p>
            <a:pPr lvl="2"/>
            <a:r>
              <a:rPr lang="en-US" dirty="0" smtClean="0"/>
              <a:t>Robustness checks ensured a robust estimator.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4361689" cy="4845876"/>
          </a:xfrm>
        </p:spPr>
        <p:txBody>
          <a:bodyPr/>
          <a:lstStyle/>
          <a:p>
            <a:r>
              <a:rPr lang="en-US" sz="2400" dirty="0" smtClean="0"/>
              <a:t>Difference in Difference Fixed Effects model</a:t>
            </a:r>
          </a:p>
          <a:p>
            <a:pPr lvl="1"/>
            <a:r>
              <a:rPr lang="en-US" sz="2000" dirty="0" smtClean="0"/>
              <a:t>This model holds constant time invariant effects and uses the variation over time.</a:t>
            </a:r>
          </a:p>
          <a:p>
            <a:pPr lvl="2"/>
            <a:r>
              <a:rPr lang="en-US" dirty="0" smtClean="0"/>
              <a:t>Example: being a plumber doesn’t change over time. All variables which don’t change over time were held constant</a:t>
            </a:r>
          </a:p>
          <a:p>
            <a:pPr lvl="1"/>
            <a:r>
              <a:rPr lang="en-US" sz="1600" dirty="0" smtClean="0"/>
              <a:t>For more information go here</a:t>
            </a:r>
          </a:p>
          <a:p>
            <a:pPr lvl="2"/>
            <a:r>
              <a:rPr lang="en-US" dirty="0">
                <a:hlinkClick r:id="rId2"/>
              </a:rPr>
              <a:t>https://web.stanford.edu/~mbest/8_-_</a:t>
            </a:r>
            <a:r>
              <a:rPr lang="en-US" dirty="0" smtClean="0">
                <a:hlinkClick r:id="rId2"/>
              </a:rPr>
              <a:t>Panel_Data-Fixed_Effects_and_Differences_in_Differences.pdf</a:t>
            </a:r>
            <a:endParaRPr lang="en-US" dirty="0" smtClean="0"/>
          </a:p>
          <a:p>
            <a:endParaRPr lang="en-US" sz="1400" dirty="0"/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4201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</p:spPr>
            <p:txBody>
              <a:bodyPr/>
              <a:lstStyle/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𝑖𝑡𝑏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𝐸𝐵𝐶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400" i="1" dirty="0" err="1" smtClean="0"/>
                  <a:t>i</a:t>
                </a:r>
                <a:r>
                  <a:rPr lang="en-US" sz="1400" i="1" dirty="0" smtClean="0"/>
                  <a:t> </a:t>
                </a:r>
                <a:r>
                  <a:rPr lang="en-US" sz="1400" dirty="0" smtClean="0"/>
                  <a:t>indexes customer, </a:t>
                </a:r>
                <a:r>
                  <a:rPr lang="en-US" sz="1400" i="1" dirty="0" smtClean="0"/>
                  <a:t>t </a:t>
                </a:r>
                <a:r>
                  <a:rPr lang="en-US" sz="1400" dirty="0" smtClean="0"/>
                  <a:t>indexes time, </a:t>
                </a:r>
                <a:r>
                  <a:rPr lang="en-US" sz="1400" i="1" dirty="0" smtClean="0"/>
                  <a:t>b</a:t>
                </a:r>
                <a:r>
                  <a:rPr lang="en-US" sz="1400" dirty="0" smtClean="0"/>
                  <a:t> indexes the branch</a:t>
                </a:r>
              </a:p>
              <a:p>
                <a:pPr lvl="2"/>
                <a:r>
                  <a:rPr lang="en-US" sz="1400" i="1" dirty="0" smtClean="0"/>
                  <a:t>Sales</a:t>
                </a:r>
                <a:r>
                  <a:rPr lang="en-US" sz="1400" dirty="0" smtClean="0"/>
                  <a:t> is the sales of customer</a:t>
                </a:r>
              </a:p>
              <a:p>
                <a:pPr lvl="2"/>
                <a:r>
                  <a:rPr lang="en-US" sz="1400" i="1" dirty="0" smtClean="0"/>
                  <a:t>EBC</a:t>
                </a:r>
                <a:r>
                  <a:rPr lang="en-US" sz="1400" dirty="0" smtClean="0"/>
                  <a:t> is a dummy variable = 1 if customer is an </a:t>
                </a:r>
                <a:r>
                  <a:rPr lang="en-US" sz="1400" dirty="0" err="1" smtClean="0"/>
                  <a:t>ebiz</a:t>
                </a:r>
                <a:r>
                  <a:rPr lang="en-US" sz="1400" dirty="0" smtClean="0"/>
                  <a:t> customer at that point in time. This is the variable of interest.</a:t>
                </a:r>
              </a:p>
              <a:p>
                <a:pPr lvl="2"/>
                <a:r>
                  <a:rPr lang="en-US" sz="1400" i="1" dirty="0" smtClean="0"/>
                  <a:t>TEN</a:t>
                </a:r>
                <a:r>
                  <a:rPr lang="en-US" sz="1400" dirty="0" smtClean="0"/>
                  <a:t> is the count of months with an FEI purchase</a:t>
                </a:r>
              </a:p>
              <a:p>
                <a:pPr lvl="2"/>
                <a:r>
                  <a:rPr lang="en-US" sz="1400" i="1" dirty="0" smtClean="0"/>
                  <a:t>ACNT</a:t>
                </a:r>
                <a:r>
                  <a:rPr lang="en-US" sz="1400" dirty="0" smtClean="0"/>
                  <a:t> is the branch</a:t>
                </a:r>
              </a:p>
              <a:p>
                <a:r>
                  <a:rPr lang="en-US" sz="2000" dirty="0" smtClean="0"/>
                  <a:t>Standard Errors</a:t>
                </a:r>
              </a:p>
              <a:p>
                <a:pPr lvl="1"/>
                <a:r>
                  <a:rPr lang="en-US" sz="1800" dirty="0" smtClean="0"/>
                  <a:t>To correct for serial correlation, the standard errors were clustered at the branch level.</a:t>
                </a:r>
              </a:p>
              <a:p>
                <a:pPr lvl="1"/>
                <a:r>
                  <a:rPr lang="en-US" sz="1800" dirty="0" smtClean="0"/>
                  <a:t>For more information go here:</a:t>
                </a:r>
              </a:p>
              <a:p>
                <a:pPr lvl="2"/>
                <a:r>
                  <a:rPr lang="en-US" sz="1400" dirty="0"/>
                  <a:t>http://cameron.econ.ucdavis.edu/research/Cameron_Miller_Cluster_Robust_October152013.pdf</a:t>
                </a:r>
                <a:endParaRPr lang="en-US" sz="1400" dirty="0" smtClean="0"/>
              </a:p>
              <a:p>
                <a:pPr lvl="1"/>
                <a:endParaRPr lang="en-US" sz="2400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  <a:blipFill rotWithShape="0">
                <a:blip r:embed="rId2"/>
                <a:stretch>
                  <a:fillRect l="-632" t="-130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04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  <a:t>More Details/Explanation</a:t>
                </a:r>
              </a:p>
              <a:p>
                <a:pPr lvl="1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 to analysis, matching linked similar customers together.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fixed effects. Things that don’t change over time. Such as the type of customer.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Branch level effects which affect all customers of that branch. Such as local market forces.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This allows for different pre-existing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trends and holds constant the effect of spending more due to having higher tenure.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this holds constant macro-economic effects, such as bad good economic climate which affect all customers.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EBC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is the variable of interest, which is analyzed after controlling for the effects listed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error left unexplained by the model</a:t>
                </a:r>
              </a:p>
              <a:p>
                <a:pPr lvl="1"/>
                <a:endParaRPr lang="ar-AE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  <a:blipFill rotWithShape="0">
                <a:blip r:embed="rId2"/>
                <a:stretch>
                  <a:fillRect l="-1029" t="-1430" r="-800" b="-5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80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Data &amp; analysis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6172200" cy="4845876"/>
          </a:xfrm>
        </p:spPr>
        <p:txBody>
          <a:bodyPr/>
          <a:lstStyle/>
          <a:p>
            <a:r>
              <a:rPr lang="en-US" dirty="0" smtClean="0"/>
              <a:t>All data and analysis documents to recreate the analysis can be found here</a:t>
            </a:r>
          </a:p>
          <a:p>
            <a:pPr lvl="1"/>
            <a:r>
              <a:rPr lang="en-US" dirty="0"/>
              <a:t>S:\eCommerce\E-Commerce\Analysis &amp; Reporting\Omni-Channel\</a:t>
            </a:r>
            <a:r>
              <a:rPr lang="en-US" dirty="0" err="1"/>
              <a:t>eBiz</a:t>
            </a:r>
            <a:r>
              <a:rPr lang="en-US" dirty="0"/>
              <a:t> effect on FEI </a:t>
            </a:r>
            <a:r>
              <a:rPr lang="en-US" dirty="0" err="1"/>
              <a:t>sls</a:t>
            </a:r>
            <a:endParaRPr lang="en-US" dirty="0" smtClean="0"/>
          </a:p>
          <a:p>
            <a:r>
              <a:rPr lang="en-US" dirty="0" smtClean="0"/>
              <a:t>Programs used:</a:t>
            </a:r>
          </a:p>
          <a:p>
            <a:pPr lvl="1"/>
            <a:r>
              <a:rPr lang="en-US" dirty="0" smtClean="0"/>
              <a:t>Oracle 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322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813" y="1129923"/>
            <a:ext cx="10894979" cy="57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400813" y="3625849"/>
            <a:ext cx="10894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213" y="4343400"/>
            <a:ext cx="826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eBusiness added $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268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million in Incremental Sales in FY15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FEI FY15 Sales ~ $11.72B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Without eBusiness FY15 Sales = $11.45B or 2.3% decline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08" y="1129923"/>
            <a:ext cx="6247396" cy="27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if all customers were eBusiness customers?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Ferguson FY15 Sales = $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11.72B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Faster growth towards a $25B Company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Enhance ability to become #1 in every KOB in every market we serve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34000"/>
            <a:ext cx="810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$1.8B in sales were left on the 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FY15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(21.5%)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82" y="2743200"/>
            <a:ext cx="65336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2" y="1219199"/>
            <a:ext cx="7849976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breakout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1295399"/>
            <a:ext cx="7611762" cy="42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- east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2" y="1524000"/>
            <a:ext cx="786911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- </a:t>
            </a:r>
            <a:r>
              <a:rPr lang="en-US" dirty="0" err="1" smtClean="0"/>
              <a:t>nc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4" y="2133600"/>
            <a:ext cx="845281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8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- </a:t>
            </a:r>
            <a:r>
              <a:rPr lang="en-US" dirty="0" err="1" smtClean="0"/>
              <a:t>sc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3" y="2209799"/>
            <a:ext cx="8567714" cy="24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Props1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8C0A803-5F60-47C3-9A44-4089F127BECF}">
  <ds:schemaRefs>
    <ds:schemaRef ds:uri="http://purl.org/dc/terms/"/>
    <ds:schemaRef ds:uri="http://purl.org/dc/elements/1.1/"/>
    <ds:schemaRef ds:uri="fabe2e1b-77c9-44f6-8033-f16e2391ef8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855</Words>
  <Application>Microsoft Office PowerPoint</Application>
  <PresentationFormat>On-screen Show (4:3)</PresentationFormat>
  <Paragraphs>136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Frutiger LT Std 45 Light</vt:lpstr>
      <vt:lpstr>Frutiger LT Std 55 Roman</vt:lpstr>
      <vt:lpstr>Verdana</vt:lpstr>
      <vt:lpstr>Wingdings</vt:lpstr>
      <vt:lpstr>Custom Design</vt:lpstr>
      <vt:lpstr>1_Custom Design</vt:lpstr>
      <vt:lpstr>Incremental sales growth</vt:lpstr>
      <vt:lpstr>Overall findings</vt:lpstr>
      <vt:lpstr>overall</vt:lpstr>
      <vt:lpstr>What if…</vt:lpstr>
      <vt:lpstr>Business group</vt:lpstr>
      <vt:lpstr>Region breakout</vt:lpstr>
      <vt:lpstr>District - east</vt:lpstr>
      <vt:lpstr>District - nc</vt:lpstr>
      <vt:lpstr>District - sc</vt:lpstr>
      <vt:lpstr>District - west</vt:lpstr>
      <vt:lpstr>District - hvac</vt:lpstr>
      <vt:lpstr>District - waterworks</vt:lpstr>
      <vt:lpstr>District - indust</vt:lpstr>
      <vt:lpstr>Conclusion </vt:lpstr>
      <vt:lpstr>Appendix Methodology Matching &amp; D.I.D. Fixed effects for non technical audience --------------------------------------------- See detailed explanation if desired ---------------------------------------------</vt:lpstr>
      <vt:lpstr>The need for matching</vt:lpstr>
      <vt:lpstr>The need for matching</vt:lpstr>
      <vt:lpstr>Still need to hold control for other “stuff” that explains differences</vt:lpstr>
      <vt:lpstr>difference in difference: after isolation of ebus effect</vt:lpstr>
      <vt:lpstr>Appendix Methodology Matching &amp; D.I.D. Fixed effects --------------------------------------------- more detailed explanation ---------------------------------------------</vt:lpstr>
      <vt:lpstr>Matching</vt:lpstr>
      <vt:lpstr>Matching</vt:lpstr>
      <vt:lpstr>Matching – ebusiness</vt:lpstr>
      <vt:lpstr>data</vt:lpstr>
      <vt:lpstr>Identification strategy</vt:lpstr>
      <vt:lpstr>Identification strategy</vt:lpstr>
      <vt:lpstr>Identification strategy</vt:lpstr>
      <vt:lpstr>All Data &amp; analysis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2016-03-25T13:32:16Z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