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1"/>
    <p:sldMasterId id="2147483780" r:id="rId2"/>
  </p:sldMasterIdLst>
  <p:notesMasterIdLst>
    <p:notesMasterId r:id="rId35"/>
  </p:notesMasterIdLst>
  <p:handoutMasterIdLst>
    <p:handoutMasterId r:id="rId36"/>
  </p:handoutMasterIdLst>
  <p:sldIdLst>
    <p:sldId id="279" r:id="rId3"/>
    <p:sldId id="280" r:id="rId4"/>
    <p:sldId id="282" r:id="rId5"/>
    <p:sldId id="274" r:id="rId6"/>
    <p:sldId id="275" r:id="rId7"/>
    <p:sldId id="311" r:id="rId8"/>
    <p:sldId id="273" r:id="rId9"/>
    <p:sldId id="276" r:id="rId10"/>
    <p:sldId id="283" r:id="rId11"/>
    <p:sldId id="305" r:id="rId12"/>
    <p:sldId id="286" r:id="rId13"/>
    <p:sldId id="261" r:id="rId14"/>
    <p:sldId id="262" r:id="rId15"/>
    <p:sldId id="287" r:id="rId16"/>
    <p:sldId id="263" r:id="rId17"/>
    <p:sldId id="264" r:id="rId18"/>
    <p:sldId id="306" r:id="rId19"/>
    <p:sldId id="307" r:id="rId20"/>
    <p:sldId id="309" r:id="rId21"/>
    <p:sldId id="284" r:id="rId22"/>
    <p:sldId id="266" r:id="rId23"/>
    <p:sldId id="310" r:id="rId24"/>
    <p:sldId id="296" r:id="rId25"/>
    <p:sldId id="297" r:id="rId26"/>
    <p:sldId id="300" r:id="rId27"/>
    <p:sldId id="301" r:id="rId28"/>
    <p:sldId id="298" r:id="rId29"/>
    <p:sldId id="299" r:id="rId30"/>
    <p:sldId id="304" r:id="rId31"/>
    <p:sldId id="302" r:id="rId32"/>
    <p:sldId id="285" r:id="rId33"/>
    <p:sldId id="292" r:id="rId3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1"/>
    <a:srgbClr val="036186"/>
    <a:srgbClr val="D1D2D4"/>
    <a:srgbClr val="24698A"/>
    <a:srgbClr val="467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96" y="8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Sls%20by%20BG\byBS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highLevel_effect_2016022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Increased Spend Caused From Becoming an </a:t>
            </a:r>
            <a:r>
              <a:rPr lang="en-US" dirty="0" err="1"/>
              <a:t>eBusiness</a:t>
            </a:r>
            <a:r>
              <a:rPr lang="en-US" dirty="0"/>
              <a:t>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D-4B03-AD3B-695067E1A4A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43"/>
        <c:axId val="347889280"/>
        <c:axId val="347889840"/>
      </c:barChart>
      <c:catAx>
        <c:axId val="34788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89840"/>
        <c:crosses val="autoZero"/>
        <c:auto val="1"/>
        <c:lblAlgn val="ctr"/>
        <c:lblOffset val="100"/>
        <c:noMultiLvlLbl val="0"/>
      </c:catAx>
      <c:valAx>
        <c:axId val="34788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347889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1" i="0" baseline="0" dirty="0" err="1">
                <a:effectLst/>
              </a:rPr>
              <a:t>eBusiness</a:t>
            </a:r>
            <a:r>
              <a:rPr lang="en-US" sz="1400" b="1" i="0" baseline="0" dirty="0">
                <a:effectLst/>
              </a:rPr>
              <a:t> Effect on </a:t>
            </a:r>
            <a:r>
              <a:rPr lang="en-US" sz="1400" b="1" i="0" baseline="0" dirty="0" smtClean="0">
                <a:effectLst/>
              </a:rPr>
              <a:t>Incremental </a:t>
            </a:r>
            <a:r>
              <a:rPr lang="en-US" sz="1400" b="1" i="0" baseline="0" dirty="0">
                <a:effectLst/>
              </a:rPr>
              <a:t>Sales</a:t>
            </a:r>
            <a:endParaRPr lang="en-US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graphs!$C$1</c:f>
              <c:strCache>
                <c:ptCount val="1"/>
                <c:pt idx="0">
                  <c:v>effect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4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graphs!$C$2:$C$19</c:f>
              <c:numCache>
                <c:formatCode>_("$"* #,##0_);_("$"* \(#,##0\);_("$"* "-"??_);_(@_)</c:formatCode>
                <c:ptCount val="18"/>
                <c:pt idx="0">
                  <c:v>44250231</c:v>
                </c:pt>
                <c:pt idx="1">
                  <c:v>42111027</c:v>
                </c:pt>
                <c:pt idx="2">
                  <c:v>48231130</c:v>
                </c:pt>
                <c:pt idx="3">
                  <c:v>57106149</c:v>
                </c:pt>
                <c:pt idx="4">
                  <c:v>57037487</c:v>
                </c:pt>
                <c:pt idx="5">
                  <c:v>64253770</c:v>
                </c:pt>
                <c:pt idx="6">
                  <c:v>81902159</c:v>
                </c:pt>
                <c:pt idx="7">
                  <c:v>90335289</c:v>
                </c:pt>
                <c:pt idx="8">
                  <c:v>86445036</c:v>
                </c:pt>
                <c:pt idx="9">
                  <c:v>76595736</c:v>
                </c:pt>
                <c:pt idx="10">
                  <c:v>79754954</c:v>
                </c:pt>
                <c:pt idx="11">
                  <c:v>85726193</c:v>
                </c:pt>
                <c:pt idx="12">
                  <c:v>77083328</c:v>
                </c:pt>
                <c:pt idx="13">
                  <c:v>62136363</c:v>
                </c:pt>
                <c:pt idx="14">
                  <c:v>63927260</c:v>
                </c:pt>
                <c:pt idx="15">
                  <c:v>68697335</c:v>
                </c:pt>
                <c:pt idx="16">
                  <c:v>59840647</c:v>
                </c:pt>
                <c:pt idx="17">
                  <c:v>50115766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AF-4927-BF91-EA9A7F52C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69627040"/>
        <c:axId val="269627600"/>
      </c:barChart>
      <c:catAx>
        <c:axId val="26962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27600"/>
        <c:crosses val="autoZero"/>
        <c:auto val="1"/>
        <c:lblAlgn val="ctr"/>
        <c:lblOffset val="100"/>
        <c:noMultiLvlLbl val="0"/>
      </c:catAx>
      <c:valAx>
        <c:axId val="26962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2704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Increased Spend Caused From Becoming an </a:t>
            </a:r>
            <a:r>
              <a:rPr lang="en-US" dirty="0" err="1"/>
              <a:t>eBusiness</a:t>
            </a:r>
            <a:r>
              <a:rPr lang="en-US" dirty="0"/>
              <a:t>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27-436B-94FF-DF76ED26433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43"/>
        <c:axId val="347889280"/>
        <c:axId val="347889840"/>
      </c:barChart>
      <c:catAx>
        <c:axId val="34788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89840"/>
        <c:crosses val="autoZero"/>
        <c:auto val="1"/>
        <c:lblAlgn val="ctr"/>
        <c:lblOffset val="100"/>
        <c:noMultiLvlLbl val="0"/>
      </c:catAx>
      <c:valAx>
        <c:axId val="34788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crossAx val="347889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21-498E-AD8F-163B37E363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MECHANICAL</c:v>
                </c:pt>
                <c:pt idx="1">
                  <c:v>PLUMBER</c:v>
                </c:pt>
                <c:pt idx="2">
                  <c:v>HFM</c:v>
                </c:pt>
                <c:pt idx="3">
                  <c:v>HVAC</c:v>
                </c:pt>
                <c:pt idx="4">
                  <c:v>WW</c:v>
                </c:pt>
                <c:pt idx="5">
                  <c:v>INDUST_FF</c:v>
                </c:pt>
                <c:pt idx="6">
                  <c:v>BUILDER</c:v>
                </c:pt>
                <c:pt idx="7">
                  <c:v>OTHER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0.16769999999999999</c:v>
                </c:pt>
                <c:pt idx="1">
                  <c:v>0.18260000000000001</c:v>
                </c:pt>
                <c:pt idx="2">
                  <c:v>0.16980000000000001</c:v>
                </c:pt>
                <c:pt idx="3">
                  <c:v>0.23710000000000001</c:v>
                </c:pt>
                <c:pt idx="4">
                  <c:v>0.28199999999999997</c:v>
                </c:pt>
                <c:pt idx="5">
                  <c:v>9.0499999999999997E-2</c:v>
                </c:pt>
                <c:pt idx="6">
                  <c:v>0.1154</c:v>
                </c:pt>
                <c:pt idx="7">
                  <c:v>0.13489999999999999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21-498E-AD8F-163B37E3634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4"/>
        <c:overlap val="-43"/>
        <c:axId val="269210768"/>
        <c:axId val="269211328"/>
      </c:barChart>
      <c:catAx>
        <c:axId val="269210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211328"/>
        <c:crosses val="autoZero"/>
        <c:auto val="1"/>
        <c:lblAlgn val="ctr"/>
        <c:lblOffset val="100"/>
        <c:noMultiLvlLbl val="0"/>
      </c:catAx>
      <c:valAx>
        <c:axId val="269211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692107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1" i="0" u="none" strike="noStrike" cap="all" normalizeH="0" baseline="0" dirty="0" err="1">
                <a:solidFill>
                  <a:schemeClr val="tx2">
                    <a:lumMod val="50000"/>
                  </a:schemeClr>
                </a:solidFill>
                <a:effectLst/>
              </a:rPr>
              <a:t>eBusiness</a:t>
            </a:r>
            <a:r>
              <a:rPr lang="en-US" sz="2000" b="1" i="0" u="none" strike="noStrike" cap="all" normalizeH="0" baseline="0" dirty="0">
                <a:solidFill>
                  <a:schemeClr val="tx2">
                    <a:lumMod val="50000"/>
                  </a:schemeClr>
                </a:solidFill>
                <a:effectLst/>
              </a:rPr>
              <a:t> Effect on Incremental Sales by Month from Initial Ordering Month 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2225" cap="rnd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  <a:effectLst/>
            </c:spPr>
            <c:trendlineType val="log"/>
            <c:dispRSqr val="0"/>
            <c:dispEq val="0"/>
          </c:trendline>
          <c:val>
            <c:numRef>
              <c:f>Sheet1!$F$2:$F$25</c:f>
              <c:numCache>
                <c:formatCode>0%</c:formatCode>
                <c:ptCount val="24"/>
                <c:pt idx="0">
                  <c:v>0.55057480000000003</c:v>
                </c:pt>
                <c:pt idx="1">
                  <c:v>0.34065000000000001</c:v>
                </c:pt>
                <c:pt idx="2">
                  <c:v>0.31487999999999999</c:v>
                </c:pt>
                <c:pt idx="3">
                  <c:v>0.28039049999999999</c:v>
                </c:pt>
                <c:pt idx="4">
                  <c:v>0.25969999999999999</c:v>
                </c:pt>
                <c:pt idx="5">
                  <c:v>0.24086630000000001</c:v>
                </c:pt>
                <c:pt idx="6">
                  <c:v>0.20916699999999999</c:v>
                </c:pt>
                <c:pt idx="7">
                  <c:v>0.18105460000000001</c:v>
                </c:pt>
                <c:pt idx="8">
                  <c:v>0.19760713999999999</c:v>
                </c:pt>
                <c:pt idx="9">
                  <c:v>0.15338330999999999</c:v>
                </c:pt>
                <c:pt idx="10">
                  <c:v>0.14304</c:v>
                </c:pt>
                <c:pt idx="11">
                  <c:v>0.16763</c:v>
                </c:pt>
                <c:pt idx="12">
                  <c:v>0.15907969999999999</c:v>
                </c:pt>
                <c:pt idx="13">
                  <c:v>0.15125</c:v>
                </c:pt>
                <c:pt idx="14">
                  <c:v>0.12578</c:v>
                </c:pt>
                <c:pt idx="15">
                  <c:v>0.1237214</c:v>
                </c:pt>
                <c:pt idx="16">
                  <c:v>0.1270309</c:v>
                </c:pt>
                <c:pt idx="17">
                  <c:v>0.10588</c:v>
                </c:pt>
                <c:pt idx="18">
                  <c:v>0.11475</c:v>
                </c:pt>
                <c:pt idx="19">
                  <c:v>0.13267229999999999</c:v>
                </c:pt>
                <c:pt idx="20">
                  <c:v>0.11447069999999999</c:v>
                </c:pt>
                <c:pt idx="21">
                  <c:v>0.10993</c:v>
                </c:pt>
                <c:pt idx="22">
                  <c:v>7.9984700000000006E-2</c:v>
                </c:pt>
                <c:pt idx="23">
                  <c:v>6.4332899999999998E-2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4D-44B6-9236-2205B458CEA0}"/>
            </c:ext>
          </c:extLst>
        </c:ser>
        <c:ser>
          <c:idx val="1"/>
          <c:order val="1"/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Sheet1!$G$2:$G$25</c:f>
              <c:numCache>
                <c:formatCode>0%</c:formatCode>
                <c:ptCount val="24"/>
                <c:pt idx="0">
                  <c:v>0.21510000000000001</c:v>
                </c:pt>
                <c:pt idx="1">
                  <c:v>0.21510000000000001</c:v>
                </c:pt>
                <c:pt idx="2">
                  <c:v>0.21510000000000001</c:v>
                </c:pt>
                <c:pt idx="3">
                  <c:v>0.21510000000000001</c:v>
                </c:pt>
                <c:pt idx="4">
                  <c:v>0.21510000000000001</c:v>
                </c:pt>
                <c:pt idx="5">
                  <c:v>0.21510000000000001</c:v>
                </c:pt>
                <c:pt idx="6">
                  <c:v>0.21510000000000001</c:v>
                </c:pt>
                <c:pt idx="7">
                  <c:v>0.21510000000000001</c:v>
                </c:pt>
                <c:pt idx="8">
                  <c:v>0.21510000000000001</c:v>
                </c:pt>
                <c:pt idx="9">
                  <c:v>0.21510000000000001</c:v>
                </c:pt>
                <c:pt idx="10">
                  <c:v>0.21510000000000001</c:v>
                </c:pt>
                <c:pt idx="11">
                  <c:v>0.21510000000000001</c:v>
                </c:pt>
                <c:pt idx="12">
                  <c:v>0.21510000000000001</c:v>
                </c:pt>
                <c:pt idx="13">
                  <c:v>0.21510000000000001</c:v>
                </c:pt>
                <c:pt idx="14">
                  <c:v>0.21510000000000001</c:v>
                </c:pt>
                <c:pt idx="15">
                  <c:v>0.21510000000000001</c:v>
                </c:pt>
                <c:pt idx="16">
                  <c:v>0.21510000000000001</c:v>
                </c:pt>
                <c:pt idx="17">
                  <c:v>0.21510000000000001</c:v>
                </c:pt>
                <c:pt idx="18">
                  <c:v>0.21510000000000001</c:v>
                </c:pt>
                <c:pt idx="19">
                  <c:v>0.21510000000000001</c:v>
                </c:pt>
                <c:pt idx="20">
                  <c:v>0.21510000000000001</c:v>
                </c:pt>
                <c:pt idx="21">
                  <c:v>0.21510000000000001</c:v>
                </c:pt>
                <c:pt idx="22">
                  <c:v>0.21510000000000001</c:v>
                </c:pt>
                <c:pt idx="23">
                  <c:v>0.21510000000000001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4D-44B6-9236-2205B458C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8782400"/>
        <c:axId val="268782960"/>
      </c:lineChart>
      <c:catAx>
        <c:axId val="26878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782960"/>
        <c:crosses val="autoZero"/>
        <c:auto val="1"/>
        <c:lblAlgn val="ctr"/>
        <c:lblOffset val="100"/>
        <c:noMultiLvlLbl val="0"/>
      </c:catAx>
      <c:valAx>
        <c:axId val="2687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782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Sheet2!$I$1</c:f>
              <c:strCache>
                <c:ptCount val="1"/>
                <c:pt idx="0">
                  <c:v>Sls Effect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Sheet2!$I$2:$I$25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D0-4D4F-BEEE-F443145BEB77}"/>
            </c:ext>
          </c:extLst>
        </c:ser>
        <c:ser>
          <c:idx val="1"/>
          <c:order val="1"/>
          <c:tx>
            <c:strRef>
              <c:f>Sheet2!$J$1</c:f>
              <c:strCache>
                <c:ptCount val="1"/>
                <c:pt idx="0">
                  <c:v>GP effect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Sheet2!$J$2:$J$25</c:f>
              <c:numCache>
                <c:formatCode>0%</c:formatCode>
                <c:ptCount val="24"/>
                <c:pt idx="0">
                  <c:v>0.492012016</c:v>
                </c:pt>
                <c:pt idx="1">
                  <c:v>0.29827078800000001</c:v>
                </c:pt>
                <c:pt idx="2">
                  <c:v>0.28244861199999999</c:v>
                </c:pt>
                <c:pt idx="3">
                  <c:v>0.25363272800000003</c:v>
                </c:pt>
                <c:pt idx="4">
                  <c:v>0.24694497600000004</c:v>
                </c:pt>
                <c:pt idx="5">
                  <c:v>0.22452860599999996</c:v>
                </c:pt>
                <c:pt idx="6">
                  <c:v>0.19349792599999999</c:v>
                </c:pt>
                <c:pt idx="7">
                  <c:v>0.176106702</c:v>
                </c:pt>
                <c:pt idx="8">
                  <c:v>0.18526718999999997</c:v>
                </c:pt>
                <c:pt idx="9">
                  <c:v>0.15795321400000001</c:v>
                </c:pt>
                <c:pt idx="10">
                  <c:v>0.13584858399999999</c:v>
                </c:pt>
                <c:pt idx="11">
                  <c:v>0.13361336799999998</c:v>
                </c:pt>
                <c:pt idx="12">
                  <c:v>0.133560756</c:v>
                </c:pt>
                <c:pt idx="13">
                  <c:v>0.12493997800000001</c:v>
                </c:pt>
                <c:pt idx="14">
                  <c:v>0.11523027800000001</c:v>
                </c:pt>
                <c:pt idx="15">
                  <c:v>0.10982187400000001</c:v>
                </c:pt>
                <c:pt idx="16">
                  <c:v>0.10026518799999999</c:v>
                </c:pt>
                <c:pt idx="17">
                  <c:v>0.101849166</c:v>
                </c:pt>
                <c:pt idx="18">
                  <c:v>0.10582817</c:v>
                </c:pt>
                <c:pt idx="19">
                  <c:v>0.103552958</c:v>
                </c:pt>
                <c:pt idx="20">
                  <c:v>9.2753166000000012E-2</c:v>
                </c:pt>
                <c:pt idx="21">
                  <c:v>0.10894789200000002</c:v>
                </c:pt>
                <c:pt idx="22">
                  <c:v>7.0173723999999993E-2</c:v>
                </c:pt>
                <c:pt idx="23">
                  <c:v>6.1215261999999993E-2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D0-4D4F-BEEE-F443145BE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269630400"/>
        <c:axId val="269630960"/>
      </c:lineChart>
      <c:catAx>
        <c:axId val="26963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0960"/>
        <c:crosses val="autoZero"/>
        <c:auto val="1"/>
        <c:lblAlgn val="ctr"/>
        <c:lblOffset val="100"/>
        <c:noMultiLvlLbl val="0"/>
      </c:catAx>
      <c:valAx>
        <c:axId val="26963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0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overallGP!$G$1:$G$2</c:f>
              <c:strCache>
                <c:ptCount val="2"/>
                <c:pt idx="0">
                  <c:v>eBus Effect Inc Sls</c:v>
                </c:pt>
                <c:pt idx="1">
                  <c:v>eBus Effect Inc GP</c:v>
                </c:pt>
              </c:strCache>
            </c:strRef>
          </c:cat>
          <c:val>
            <c:numRef>
              <c:f>overallGP!$H$1:$H$2</c:f>
              <c:numCache>
                <c:formatCode>0%</c:formatCode>
                <c:ptCount val="2"/>
                <c:pt idx="0">
                  <c:v>0.21510000000000001</c:v>
                </c:pt>
                <c:pt idx="1">
                  <c:v>0.18196039999999999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2-4135-B106-10F1A0F9575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69633200"/>
        <c:axId val="269633760"/>
      </c:barChart>
      <c:catAx>
        <c:axId val="26963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3760"/>
        <c:crosses val="autoZero"/>
        <c:auto val="1"/>
        <c:lblAlgn val="ctr"/>
        <c:lblOffset val="100"/>
        <c:noMultiLvlLbl val="0"/>
      </c:catAx>
      <c:valAx>
        <c:axId val="2696337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6332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Bronze</c:v>
          </c:tx>
          <c:spPr>
            <a:ln w="2222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'Trend Compare'!$A$2:$A$25</c:f>
              <c:numCache>
                <c:formatCode>0%</c:formatCode>
                <c:ptCount val="24"/>
                <c:pt idx="0">
                  <c:v>0.47557800000000006</c:v>
                </c:pt>
                <c:pt idx="1">
                  <c:v>0.23869650000000001</c:v>
                </c:pt>
                <c:pt idx="2">
                  <c:v>0.20450731999999999</c:v>
                </c:pt>
                <c:pt idx="3">
                  <c:v>0.16525956000000003</c:v>
                </c:pt>
                <c:pt idx="4">
                  <c:v>0.16259836</c:v>
                </c:pt>
                <c:pt idx="5">
                  <c:v>0.14408170000000001</c:v>
                </c:pt>
                <c:pt idx="6">
                  <c:v>0.12182134</c:v>
                </c:pt>
                <c:pt idx="7">
                  <c:v>7.2641040000000004E-2</c:v>
                </c:pt>
                <c:pt idx="8">
                  <c:v>8.7736000000000008E-2</c:v>
                </c:pt>
                <c:pt idx="9">
                  <c:v>5.5469180000000007E-2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4B-4B7A-B8C4-412909CAEC89}"/>
            </c:ext>
          </c:extLst>
        </c:ser>
        <c:ser>
          <c:idx val="1"/>
          <c:order val="1"/>
          <c:spPr>
            <a:ln w="22225" cap="rnd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'Trend Compare'!$B$2:$B$25</c:f>
              <c:numCache>
                <c:formatCode>0%</c:formatCode>
                <c:ptCount val="2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5.5469180000000007E-2</c:v>
                </c:pt>
                <c:pt idx="10">
                  <c:v>2.565332E-2</c:v>
                </c:pt>
                <c:pt idx="11">
                  <c:v>9.8113200000000001E-3</c:v>
                </c:pt>
                <c:pt idx="12">
                  <c:v>8.1932600000000008E-3</c:v>
                </c:pt>
                <c:pt idx="13">
                  <c:v>-9.6915000000000005E-3</c:v>
                </c:pt>
                <c:pt idx="14">
                  <c:v>-2.487118E-2</c:v>
                </c:pt>
                <c:pt idx="15">
                  <c:v>-2.741118E-2</c:v>
                </c:pt>
                <c:pt idx="16">
                  <c:v>-1.046186E-2</c:v>
                </c:pt>
                <c:pt idx="17">
                  <c:v>-3.919272E-2</c:v>
                </c:pt>
                <c:pt idx="18">
                  <c:v>-3.2461500000000004E-2</c:v>
                </c:pt>
                <c:pt idx="19">
                  <c:v>-3.7572480000000005E-2</c:v>
                </c:pt>
                <c:pt idx="20">
                  <c:v>-6.5903479999999987E-2</c:v>
                </c:pt>
                <c:pt idx="21">
                  <c:v>-1.086906E-2</c:v>
                </c:pt>
                <c:pt idx="22">
                  <c:v>-6.804694E-2</c:v>
                </c:pt>
                <c:pt idx="23">
                  <c:v>-8.9024799999999987E-2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4B-4B7A-B8C4-412909CAEC89}"/>
            </c:ext>
          </c:extLst>
        </c:ser>
        <c:ser>
          <c:idx val="2"/>
          <c:order val="2"/>
          <c:tx>
            <c:v>Silver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'Trend Compare'!$C$2:$C$25</c:f>
              <c:numCache>
                <c:formatCode>0%</c:formatCode>
                <c:ptCount val="24"/>
                <c:pt idx="0">
                  <c:v>0.59231637000000004</c:v>
                </c:pt>
                <c:pt idx="1">
                  <c:v>0.39648924599999996</c:v>
                </c:pt>
                <c:pt idx="2">
                  <c:v>0.34341917399999999</c:v>
                </c:pt>
                <c:pt idx="3">
                  <c:v>0.32096546999999997</c:v>
                </c:pt>
                <c:pt idx="4">
                  <c:v>0.30319754399999999</c:v>
                </c:pt>
                <c:pt idx="5">
                  <c:v>0.29638680400000006</c:v>
                </c:pt>
                <c:pt idx="6">
                  <c:v>0.270756306</c:v>
                </c:pt>
                <c:pt idx="7">
                  <c:v>0.26672433000000001</c:v>
                </c:pt>
                <c:pt idx="8">
                  <c:v>0.23674241799999995</c:v>
                </c:pt>
                <c:pt idx="9">
                  <c:v>0.19817039</c:v>
                </c:pt>
                <c:pt idx="10">
                  <c:v>0.18812263000000001</c:v>
                </c:pt>
                <c:pt idx="11">
                  <c:v>0.18410479400000002</c:v>
                </c:pt>
                <c:pt idx="12">
                  <c:v>0.19000928199999997</c:v>
                </c:pt>
                <c:pt idx="13">
                  <c:v>0.17950248199999999</c:v>
                </c:pt>
                <c:pt idx="14">
                  <c:v>0.16103356799999999</c:v>
                </c:pt>
                <c:pt idx="15">
                  <c:v>0.15701737600000001</c:v>
                </c:pt>
                <c:pt idx="16">
                  <c:v>0.15788843</c:v>
                </c:pt>
                <c:pt idx="17">
                  <c:v>0.149661404</c:v>
                </c:pt>
                <c:pt idx="18">
                  <c:v>0.13851692799999998</c:v>
                </c:pt>
                <c:pt idx="19">
                  <c:v>0.14349274400000001</c:v>
                </c:pt>
                <c:pt idx="20">
                  <c:v>0.14148397400000001</c:v>
                </c:pt>
                <c:pt idx="21">
                  <c:v>0.14354027799999999</c:v>
                </c:pt>
                <c:pt idx="22">
                  <c:v>9.271301400000001E-2</c:v>
                </c:pt>
                <c:pt idx="23">
                  <c:v>8.7178164000000002E-2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4B-4B7A-B8C4-412909CAE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083584"/>
        <c:axId val="270084144"/>
      </c:lineChart>
      <c:catAx>
        <c:axId val="27008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84144"/>
        <c:crosses val="autoZero"/>
        <c:auto val="1"/>
        <c:lblAlgn val="ctr"/>
        <c:lblOffset val="100"/>
        <c:noMultiLvlLbl val="0"/>
      </c:catAx>
      <c:valAx>
        <c:axId val="27008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835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'overallEffect Compare'!$A$1:$A$2</c:f>
              <c:strCache>
                <c:ptCount val="2"/>
                <c:pt idx="0">
                  <c:v>Bronze</c:v>
                </c:pt>
                <c:pt idx="1">
                  <c:v>Silver</c:v>
                </c:pt>
              </c:strCache>
            </c:strRef>
          </c:cat>
          <c:val>
            <c:numRef>
              <c:f>'overallEffect Compare'!$B$1:$B$2</c:f>
              <c:numCache>
                <c:formatCode>0%</c:formatCode>
                <c:ptCount val="2"/>
                <c:pt idx="0">
                  <c:v>0.11567222800000002</c:v>
                </c:pt>
                <c:pt idx="1">
                  <c:v>0.26219549200000003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A-44A8-8785-8820BD6A32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1"/>
        <c:overlap val="-43"/>
        <c:axId val="270086384"/>
        <c:axId val="270086944"/>
      </c:barChart>
      <c:catAx>
        <c:axId val="270086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86944"/>
        <c:crosses val="autoZero"/>
        <c:auto val="1"/>
        <c:lblAlgn val="ctr"/>
        <c:lblOffset val="100"/>
        <c:noMultiLvlLbl val="0"/>
      </c:catAx>
      <c:valAx>
        <c:axId val="270086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700863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/>
              <a:t>Estimated</a:t>
            </a:r>
            <a:r>
              <a:rPr lang="en-US" sz="1400" baseline="0" dirty="0"/>
              <a:t> Sales Without </a:t>
            </a:r>
            <a:r>
              <a:rPr lang="en-US" sz="1400" baseline="0" dirty="0" err="1"/>
              <a:t>eBusiness</a:t>
            </a:r>
            <a:r>
              <a:rPr lang="en-US" sz="1400" baseline="0" dirty="0"/>
              <a:t> Effect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58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graphs!$B$2:$B$19</c:f>
              <c:numCache>
                <c:formatCode>_("$"* #,##0_);_("$"* \(#,##0\);_("$"* "-"??_);_(@_)</c:formatCode>
                <c:ptCount val="18"/>
                <c:pt idx="0">
                  <c:v>2263680863.46</c:v>
                </c:pt>
                <c:pt idx="1">
                  <c:v>2058706798.8099999</c:v>
                </c:pt>
                <c:pt idx="2">
                  <c:v>2206240772.5799999</c:v>
                </c:pt>
                <c:pt idx="3">
                  <c:v>2455656050.1599998</c:v>
                </c:pt>
                <c:pt idx="4">
                  <c:v>2460940137.3899999</c:v>
                </c:pt>
                <c:pt idx="5">
                  <c:v>2272407217.0900002</c:v>
                </c:pt>
                <c:pt idx="6">
                  <c:v>2437471234.6500001</c:v>
                </c:pt>
                <c:pt idx="7">
                  <c:v>2818284814.3899999</c:v>
                </c:pt>
                <c:pt idx="8">
                  <c:v>2753815192.1199999</c:v>
                </c:pt>
                <c:pt idx="9">
                  <c:v>2469686599.1900001</c:v>
                </c:pt>
                <c:pt idx="10">
                  <c:v>2672263499.96</c:v>
                </c:pt>
                <c:pt idx="11">
                  <c:v>3083981515.6199999</c:v>
                </c:pt>
                <c:pt idx="12">
                  <c:v>3087472731.3100004</c:v>
                </c:pt>
                <c:pt idx="13">
                  <c:v>2732563945.0799999</c:v>
                </c:pt>
                <c:pt idx="14">
                  <c:v>2961063209.5300002</c:v>
                </c:pt>
                <c:pt idx="15">
                  <c:v>3340173721.2200003</c:v>
                </c:pt>
                <c:pt idx="16">
                  <c:v>3237526802.54</c:v>
                </c:pt>
                <c:pt idx="17">
                  <c:v>2883371906.0799999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E8-42FA-9A83-01CEADDEFD89}"/>
            </c:ext>
          </c:extLst>
        </c:ser>
        <c:ser>
          <c:idx val="1"/>
          <c:order val="1"/>
          <c:tx>
            <c:strRef>
              <c:f>graphs!$D$1</c:f>
              <c:strCache>
                <c:ptCount val="1"/>
                <c:pt idx="0">
                  <c:v>Sales W/O eBusiness</c:v>
                </c:pt>
              </c:strCache>
            </c:strRef>
          </c:tx>
          <c:spPr>
            <a:ln w="15875" cap="rnd">
              <a:solidFill>
                <a:schemeClr val="accent6">
                  <a:lumMod val="75000"/>
                  <a:lumOff val="2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graphs!$A$2:$A$19</c:f>
              <c:strCache>
                <c:ptCount val="18"/>
                <c:pt idx="0">
                  <c:v>2012Q1</c:v>
                </c:pt>
                <c:pt idx="1">
                  <c:v>2012Q2</c:v>
                </c:pt>
                <c:pt idx="2">
                  <c:v>2012Q3</c:v>
                </c:pt>
                <c:pt idx="3">
                  <c:v>2012Q4</c:v>
                </c:pt>
                <c:pt idx="4">
                  <c:v>2013Q1</c:v>
                </c:pt>
                <c:pt idx="5">
                  <c:v>2013Q2</c:v>
                </c:pt>
                <c:pt idx="6">
                  <c:v>2013Q3</c:v>
                </c:pt>
                <c:pt idx="7">
                  <c:v>2013Q4</c:v>
                </c:pt>
                <c:pt idx="8">
                  <c:v>2014Q1</c:v>
                </c:pt>
                <c:pt idx="9">
                  <c:v>2014Q2</c:v>
                </c:pt>
                <c:pt idx="10">
                  <c:v>2014Q3</c:v>
                </c:pt>
                <c:pt idx="11">
                  <c:v>2014Q4</c:v>
                </c:pt>
                <c:pt idx="12">
                  <c:v>2015Q1</c:v>
                </c:pt>
                <c:pt idx="13">
                  <c:v>2015Q2</c:v>
                </c:pt>
                <c:pt idx="14">
                  <c:v>2015Q3</c:v>
                </c:pt>
                <c:pt idx="15">
                  <c:v>2015Q4</c:v>
                </c:pt>
                <c:pt idx="16">
                  <c:v>2016Q1</c:v>
                </c:pt>
                <c:pt idx="17">
                  <c:v>2016Q2</c:v>
                </c:pt>
              </c:strCache>
            </c:strRef>
          </c:cat>
          <c:val>
            <c:numRef>
              <c:f>graphs!$D$2:$D$19</c:f>
              <c:numCache>
                <c:formatCode>_("$"* #,##0_);_("$"* \(#,##0\);_("$"* "-"??_);_(@_)</c:formatCode>
                <c:ptCount val="18"/>
                <c:pt idx="0">
                  <c:v>2219430632.46</c:v>
                </c:pt>
                <c:pt idx="1">
                  <c:v>2016595771.8099999</c:v>
                </c:pt>
                <c:pt idx="2">
                  <c:v>2158009642.5799999</c:v>
                </c:pt>
                <c:pt idx="3">
                  <c:v>2398549901.1599998</c:v>
                </c:pt>
                <c:pt idx="4">
                  <c:v>2403902650.3899999</c:v>
                </c:pt>
                <c:pt idx="5">
                  <c:v>2208153447.0900002</c:v>
                </c:pt>
                <c:pt idx="6">
                  <c:v>2355569075.6500001</c:v>
                </c:pt>
                <c:pt idx="7">
                  <c:v>2727949525.3899999</c:v>
                </c:pt>
                <c:pt idx="8">
                  <c:v>2667370156.1199999</c:v>
                </c:pt>
                <c:pt idx="9">
                  <c:v>2393090863.1900001</c:v>
                </c:pt>
                <c:pt idx="10">
                  <c:v>2592508545.96</c:v>
                </c:pt>
                <c:pt idx="11">
                  <c:v>2998255322.6199999</c:v>
                </c:pt>
                <c:pt idx="12">
                  <c:v>3010389403.3100004</c:v>
                </c:pt>
                <c:pt idx="13">
                  <c:v>2670427582.0799999</c:v>
                </c:pt>
                <c:pt idx="14">
                  <c:v>2897135949.5300002</c:v>
                </c:pt>
                <c:pt idx="15">
                  <c:v>3271476386.2200003</c:v>
                </c:pt>
                <c:pt idx="16">
                  <c:v>3177686155.54</c:v>
                </c:pt>
                <c:pt idx="17">
                  <c:v>2833256140.0799999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E8-42FA-9A83-01CEADDEF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hiLowLines>
        <c:smooth val="0"/>
        <c:axId val="268785760"/>
        <c:axId val="268786320"/>
      </c:lineChart>
      <c:catAx>
        <c:axId val="2687857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268786320"/>
        <c:crosses val="autoZero"/>
        <c:auto val="1"/>
        <c:lblAlgn val="ctr"/>
        <c:lblOffset val="100"/>
        <c:noMultiLvlLbl val="0"/>
      </c:catAx>
      <c:valAx>
        <c:axId val="268786320"/>
        <c:scaling>
          <c:orientation val="minMax"/>
          <c:max val="3400000000"/>
          <c:min val="20000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78576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A7498-61CC-4F16-B0B1-9B1D222CB22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196C08B1-9901-4A8A-AEFC-611E0D6A1D31}">
      <dgm:prSet phldrT="[Text]"/>
      <dgm:spPr/>
      <dgm:t>
        <a:bodyPr/>
        <a:lstStyle/>
        <a:p>
          <a:r>
            <a:rPr lang="en-US" dirty="0" smtClean="0"/>
            <a:t>Create Synthetic Control to FOL customers</a:t>
          </a:r>
          <a:endParaRPr lang="en-US" dirty="0"/>
        </a:p>
      </dgm:t>
    </dgm:pt>
    <dgm:pt modelId="{A76B7D84-34D9-4590-AB9B-A6EDE7FA2AFB}" type="parTrans" cxnId="{EBEC17DB-5397-444C-B396-93802EB2E5A1}">
      <dgm:prSet/>
      <dgm:spPr/>
      <dgm:t>
        <a:bodyPr/>
        <a:lstStyle/>
        <a:p>
          <a:endParaRPr lang="en-US"/>
        </a:p>
      </dgm:t>
    </dgm:pt>
    <dgm:pt modelId="{14BA8D8B-DB21-4742-9A20-85297E617C8A}" type="sibTrans" cxnId="{EBEC17DB-5397-444C-B396-93802EB2E5A1}">
      <dgm:prSet/>
      <dgm:spPr/>
      <dgm:t>
        <a:bodyPr/>
        <a:lstStyle/>
        <a:p>
          <a:endParaRPr lang="en-US"/>
        </a:p>
      </dgm:t>
    </dgm:pt>
    <dgm:pt modelId="{06379FA9-4867-40F1-9FEA-54634F8EB08C}">
      <dgm:prSet phldrT="[Text]"/>
      <dgm:spPr/>
      <dgm:t>
        <a:bodyPr/>
        <a:lstStyle/>
        <a:p>
          <a:r>
            <a:rPr lang="en-US" dirty="0" smtClean="0"/>
            <a:t>Fixed Effects Regression Model</a:t>
          </a:r>
          <a:endParaRPr lang="en-US" dirty="0"/>
        </a:p>
      </dgm:t>
    </dgm:pt>
    <dgm:pt modelId="{9F59615C-3858-4EA5-A1B7-67893B986113}" type="parTrans" cxnId="{B0B31EBB-7590-499B-9F72-CB2BAB646EC7}">
      <dgm:prSet/>
      <dgm:spPr/>
      <dgm:t>
        <a:bodyPr/>
        <a:lstStyle/>
        <a:p>
          <a:endParaRPr lang="en-US"/>
        </a:p>
      </dgm:t>
    </dgm:pt>
    <dgm:pt modelId="{F226790F-770B-4C31-8C80-55DFAFC6547F}" type="sibTrans" cxnId="{B0B31EBB-7590-499B-9F72-CB2BAB646EC7}">
      <dgm:prSet/>
      <dgm:spPr/>
      <dgm:t>
        <a:bodyPr/>
        <a:lstStyle/>
        <a:p>
          <a:endParaRPr lang="en-US"/>
        </a:p>
      </dgm:t>
    </dgm:pt>
    <dgm:pt modelId="{631492B9-BD3E-4000-9009-72D3CF194EAA}">
      <dgm:prSet phldrT="[Text]"/>
      <dgm:spPr/>
      <dgm:t>
        <a:bodyPr/>
        <a:lstStyle/>
        <a:p>
          <a:r>
            <a:rPr lang="en-US" dirty="0" smtClean="0"/>
            <a:t>Interpret Coefficient of Interest</a:t>
          </a:r>
          <a:endParaRPr lang="en-US" dirty="0"/>
        </a:p>
      </dgm:t>
    </dgm:pt>
    <dgm:pt modelId="{A7EFD296-8182-4F0C-A546-C295A7D9D2F6}" type="parTrans" cxnId="{34171DF1-45F7-45B2-9D30-6E38927F2F4B}">
      <dgm:prSet/>
      <dgm:spPr/>
      <dgm:t>
        <a:bodyPr/>
        <a:lstStyle/>
        <a:p>
          <a:endParaRPr lang="en-US"/>
        </a:p>
      </dgm:t>
    </dgm:pt>
    <dgm:pt modelId="{ECFA85B1-7626-4933-8373-42946B9FD0CF}" type="sibTrans" cxnId="{34171DF1-45F7-45B2-9D30-6E38927F2F4B}">
      <dgm:prSet/>
      <dgm:spPr/>
      <dgm:t>
        <a:bodyPr/>
        <a:lstStyle/>
        <a:p>
          <a:endParaRPr lang="en-US"/>
        </a:p>
      </dgm:t>
    </dgm:pt>
    <dgm:pt modelId="{40E94B85-24C0-49AC-BB97-12DCB32CBAFF}">
      <dgm:prSet phldrT="[Text]"/>
      <dgm:spPr/>
      <dgm:t>
        <a:bodyPr/>
        <a:lstStyle/>
        <a:p>
          <a:r>
            <a:rPr lang="en-US" dirty="0" smtClean="0"/>
            <a:t>1:1 propensity score matching method</a:t>
          </a:r>
          <a:endParaRPr lang="en-US" dirty="0"/>
        </a:p>
      </dgm:t>
    </dgm:pt>
    <dgm:pt modelId="{D04F1724-FAC9-4279-8EB3-1F8AA08FA041}" type="parTrans" cxnId="{3DF7C84C-FF4B-464D-A265-A4FC1AF1214B}">
      <dgm:prSet/>
      <dgm:spPr/>
      <dgm:t>
        <a:bodyPr/>
        <a:lstStyle/>
        <a:p>
          <a:endParaRPr lang="en-US"/>
        </a:p>
      </dgm:t>
    </dgm:pt>
    <dgm:pt modelId="{B37A6D74-91D8-4FE9-BB33-0A034FAC6E23}" type="sibTrans" cxnId="{3DF7C84C-FF4B-464D-A265-A4FC1AF1214B}">
      <dgm:prSet/>
      <dgm:spPr/>
      <dgm:t>
        <a:bodyPr/>
        <a:lstStyle/>
        <a:p>
          <a:endParaRPr lang="en-US"/>
        </a:p>
      </dgm:t>
    </dgm:pt>
    <dgm:pt modelId="{8227E8A9-E211-4D37-83EC-00780C66FAF4}">
      <dgm:prSet phldrT="[Text]"/>
      <dgm:spPr/>
      <dgm:t>
        <a:bodyPr/>
        <a:lstStyle/>
        <a:p>
          <a:r>
            <a:rPr lang="en-US" dirty="0" smtClean="0"/>
            <a:t>Control for time invariant effects and certain time variant effects</a:t>
          </a:r>
          <a:endParaRPr lang="en-US" dirty="0"/>
        </a:p>
      </dgm:t>
    </dgm:pt>
    <dgm:pt modelId="{A192B626-F6BF-448C-9CEA-034DEEE7F7B0}" type="parTrans" cxnId="{CDAEAB56-BFF4-4DD6-9D49-4180394DE247}">
      <dgm:prSet/>
      <dgm:spPr/>
      <dgm:t>
        <a:bodyPr/>
        <a:lstStyle/>
        <a:p>
          <a:endParaRPr lang="en-US"/>
        </a:p>
      </dgm:t>
    </dgm:pt>
    <dgm:pt modelId="{6C1A8CB2-89C4-4F43-963F-3FEB82A8332D}" type="sibTrans" cxnId="{CDAEAB56-BFF4-4DD6-9D49-4180394DE247}">
      <dgm:prSet/>
      <dgm:spPr/>
      <dgm:t>
        <a:bodyPr/>
        <a:lstStyle/>
        <a:p>
          <a:endParaRPr lang="en-US"/>
        </a:p>
      </dgm:t>
    </dgm:pt>
    <dgm:pt modelId="{EB3F3D2B-8C2C-4793-9D70-438D56C7BE06}">
      <dgm:prSet phldrT="[Text]"/>
      <dgm:spPr/>
      <dgm:t>
        <a:bodyPr/>
        <a:lstStyle/>
        <a:p>
          <a:r>
            <a:rPr lang="en-US" dirty="0" smtClean="0"/>
            <a:t>Used to reduce bias</a:t>
          </a:r>
          <a:endParaRPr lang="en-US" dirty="0"/>
        </a:p>
      </dgm:t>
    </dgm:pt>
    <dgm:pt modelId="{6CAD4965-911E-4331-9C85-948C0B275316}" type="parTrans" cxnId="{5E3D7089-9C6B-4F96-9042-A760B2695A81}">
      <dgm:prSet/>
      <dgm:spPr/>
      <dgm:t>
        <a:bodyPr/>
        <a:lstStyle/>
        <a:p>
          <a:endParaRPr lang="en-US"/>
        </a:p>
      </dgm:t>
    </dgm:pt>
    <dgm:pt modelId="{5D91D3C9-A626-4AF0-9C79-4A39FE4A80C8}" type="sibTrans" cxnId="{5E3D7089-9C6B-4F96-9042-A760B2695A81}">
      <dgm:prSet/>
      <dgm:spPr/>
      <dgm:t>
        <a:bodyPr/>
        <a:lstStyle/>
        <a:p>
          <a:endParaRPr lang="en-US"/>
        </a:p>
      </dgm:t>
    </dgm:pt>
    <dgm:pt modelId="{4A721B82-3B6B-40CC-BD23-9A1C6FEBA131}">
      <dgm:prSet phldrT="[Text]"/>
      <dgm:spPr/>
      <dgm:t>
        <a:bodyPr/>
        <a:lstStyle/>
        <a:p>
          <a:endParaRPr lang="en-US" dirty="0"/>
        </a:p>
      </dgm:t>
    </dgm:pt>
    <dgm:pt modelId="{18792624-808C-4E97-B1E6-F3F981303150}" type="parTrans" cxnId="{717033A7-485A-4C15-A2C4-3002FD62CF45}">
      <dgm:prSet/>
      <dgm:spPr/>
      <dgm:t>
        <a:bodyPr/>
        <a:lstStyle/>
        <a:p>
          <a:endParaRPr lang="en-US"/>
        </a:p>
      </dgm:t>
    </dgm:pt>
    <dgm:pt modelId="{89F58E6E-EAF6-40BE-B693-68A8062B1BB5}" type="sibTrans" cxnId="{717033A7-485A-4C15-A2C4-3002FD62CF45}">
      <dgm:prSet/>
      <dgm:spPr/>
      <dgm:t>
        <a:bodyPr/>
        <a:lstStyle/>
        <a:p>
          <a:endParaRPr lang="en-US"/>
        </a:p>
      </dgm:t>
    </dgm:pt>
    <dgm:pt modelId="{D7400284-2792-4C31-9459-EA3AC862B262}" type="pres">
      <dgm:prSet presAssocID="{2ECA7498-61CC-4F16-B0B1-9B1D222CB22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039E0F3-9B13-4264-A1CA-AC2FE7CB70C5}" type="pres">
      <dgm:prSet presAssocID="{631492B9-BD3E-4000-9009-72D3CF194EAA}" presName="Accent3" presStyleCnt="0"/>
      <dgm:spPr/>
    </dgm:pt>
    <dgm:pt modelId="{3806C26A-FFE8-43C4-AEE9-0C87E585CADD}" type="pres">
      <dgm:prSet presAssocID="{631492B9-BD3E-4000-9009-72D3CF194EAA}" presName="Accent" presStyleLbl="node1" presStyleIdx="0" presStyleCnt="3"/>
      <dgm:spPr/>
    </dgm:pt>
    <dgm:pt modelId="{77D7F365-E3A7-4030-A895-B3F41DB8E7DB}" type="pres">
      <dgm:prSet presAssocID="{631492B9-BD3E-4000-9009-72D3CF194EAA}" presName="ParentBackground3" presStyleCnt="0"/>
      <dgm:spPr/>
    </dgm:pt>
    <dgm:pt modelId="{2D7838BB-B15E-4648-AFF7-7F8C349BD240}" type="pres">
      <dgm:prSet presAssocID="{631492B9-BD3E-4000-9009-72D3CF194EAA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85717A5E-D48F-4EC5-8A1A-5B72C5C3DE6C}" type="pres">
      <dgm:prSet presAssocID="{631492B9-BD3E-4000-9009-72D3CF194EAA}" presName="Parent3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77018-7282-44D5-8FAA-DC6FD1E56243}" type="pres">
      <dgm:prSet presAssocID="{06379FA9-4867-40F1-9FEA-54634F8EB08C}" presName="Accent2" presStyleCnt="0"/>
      <dgm:spPr/>
    </dgm:pt>
    <dgm:pt modelId="{81AFCD3E-7B9A-4BD5-9FC1-44996B135775}" type="pres">
      <dgm:prSet presAssocID="{06379FA9-4867-40F1-9FEA-54634F8EB08C}" presName="Accent" presStyleLbl="node1" presStyleIdx="1" presStyleCnt="3"/>
      <dgm:spPr/>
    </dgm:pt>
    <dgm:pt modelId="{10392F75-C591-482D-A224-546BAACE2D97}" type="pres">
      <dgm:prSet presAssocID="{06379FA9-4867-40F1-9FEA-54634F8EB08C}" presName="ParentBackground2" presStyleCnt="0"/>
      <dgm:spPr/>
    </dgm:pt>
    <dgm:pt modelId="{3F98D34A-95F8-46BD-A43B-4EEC0545754E}" type="pres">
      <dgm:prSet presAssocID="{06379FA9-4867-40F1-9FEA-54634F8EB08C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D28400EF-6963-499D-9683-39E7D73C1741}" type="pres">
      <dgm:prSet presAssocID="{06379FA9-4867-40F1-9FEA-54634F8EB08C}" presName="Child2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ED685-052C-4698-82A9-A6B7CAD8B9B7}" type="pres">
      <dgm:prSet presAssocID="{06379FA9-4867-40F1-9FEA-54634F8EB08C}" presName="Parent2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51E75-D149-481C-83C0-345E2135454A}" type="pres">
      <dgm:prSet presAssocID="{196C08B1-9901-4A8A-AEFC-611E0D6A1D31}" presName="Accent1" presStyleCnt="0"/>
      <dgm:spPr/>
    </dgm:pt>
    <dgm:pt modelId="{8AAD8A51-F2F8-4CBC-A59A-90CB87D81640}" type="pres">
      <dgm:prSet presAssocID="{196C08B1-9901-4A8A-AEFC-611E0D6A1D31}" presName="Accent" presStyleLbl="node1" presStyleIdx="2" presStyleCnt="3"/>
      <dgm:spPr/>
    </dgm:pt>
    <dgm:pt modelId="{BB5EA953-E3D9-4D0B-958F-3CBC6E5ED613}" type="pres">
      <dgm:prSet presAssocID="{196C08B1-9901-4A8A-AEFC-611E0D6A1D31}" presName="ParentBackground1" presStyleCnt="0"/>
      <dgm:spPr/>
    </dgm:pt>
    <dgm:pt modelId="{70E9B900-2CCC-43D7-92F5-88704D39AFD1}" type="pres">
      <dgm:prSet presAssocID="{196C08B1-9901-4A8A-AEFC-611E0D6A1D31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330095D6-E06A-4846-915D-64E736F334A2}" type="pres">
      <dgm:prSet presAssocID="{196C08B1-9901-4A8A-AEFC-611E0D6A1D31}" presName="Child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8B134-B66A-44E9-A789-B703E89B7565}" type="pres">
      <dgm:prSet presAssocID="{196C08B1-9901-4A8A-AEFC-611E0D6A1D31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8C0186-A038-44BC-97D3-CAF86B2C1434}" type="presOf" srcId="{631492B9-BD3E-4000-9009-72D3CF194EAA}" destId="{2D7838BB-B15E-4648-AFF7-7F8C349BD240}" srcOrd="0" destOrd="0" presId="urn:microsoft.com/office/officeart/2011/layout/CircleProcess"/>
    <dgm:cxn modelId="{4DA65904-6502-4535-A63A-6A2EE08A562D}" type="presOf" srcId="{196C08B1-9901-4A8A-AEFC-611E0D6A1D31}" destId="{F2A8B134-B66A-44E9-A789-B703E89B7565}" srcOrd="1" destOrd="0" presId="urn:microsoft.com/office/officeart/2011/layout/CircleProcess"/>
    <dgm:cxn modelId="{9D42B79E-DE2A-46AC-9FC5-4F54F390D703}" type="presOf" srcId="{06379FA9-4867-40F1-9FEA-54634F8EB08C}" destId="{3F98D34A-95F8-46BD-A43B-4EEC0545754E}" srcOrd="0" destOrd="0" presId="urn:microsoft.com/office/officeart/2011/layout/CircleProcess"/>
    <dgm:cxn modelId="{4C47D369-95C8-4447-9FA5-E610CBA3A77F}" type="presOf" srcId="{06379FA9-4867-40F1-9FEA-54634F8EB08C}" destId="{4E1ED685-052C-4698-82A9-A6B7CAD8B9B7}" srcOrd="1" destOrd="0" presId="urn:microsoft.com/office/officeart/2011/layout/CircleProcess"/>
    <dgm:cxn modelId="{CDAEAB56-BFF4-4DD6-9D49-4180394DE247}" srcId="{06379FA9-4867-40F1-9FEA-54634F8EB08C}" destId="{8227E8A9-E211-4D37-83EC-00780C66FAF4}" srcOrd="0" destOrd="0" parTransId="{A192B626-F6BF-448C-9CEA-034DEEE7F7B0}" sibTransId="{6C1A8CB2-89C4-4F43-963F-3FEB82A8332D}"/>
    <dgm:cxn modelId="{4AE9AD60-3CE3-43EB-AD36-4A1100A1705D}" type="presOf" srcId="{EB3F3D2B-8C2C-4793-9D70-438D56C7BE06}" destId="{330095D6-E06A-4846-915D-64E736F334A2}" srcOrd="0" destOrd="1" presId="urn:microsoft.com/office/officeart/2011/layout/CircleProcess"/>
    <dgm:cxn modelId="{3DF7C84C-FF4B-464D-A265-A4FC1AF1214B}" srcId="{196C08B1-9901-4A8A-AEFC-611E0D6A1D31}" destId="{40E94B85-24C0-49AC-BB97-12DCB32CBAFF}" srcOrd="0" destOrd="0" parTransId="{D04F1724-FAC9-4279-8EB3-1F8AA08FA041}" sibTransId="{B37A6D74-91D8-4FE9-BB33-0A034FAC6E23}"/>
    <dgm:cxn modelId="{5E3D7089-9C6B-4F96-9042-A760B2695A81}" srcId="{196C08B1-9901-4A8A-AEFC-611E0D6A1D31}" destId="{EB3F3D2B-8C2C-4793-9D70-438D56C7BE06}" srcOrd="1" destOrd="0" parTransId="{6CAD4965-911E-4331-9C85-948C0B275316}" sibTransId="{5D91D3C9-A626-4AF0-9C79-4A39FE4A80C8}"/>
    <dgm:cxn modelId="{EBEC17DB-5397-444C-B396-93802EB2E5A1}" srcId="{2ECA7498-61CC-4F16-B0B1-9B1D222CB225}" destId="{196C08B1-9901-4A8A-AEFC-611E0D6A1D31}" srcOrd="0" destOrd="0" parTransId="{A76B7D84-34D9-4590-AB9B-A6EDE7FA2AFB}" sibTransId="{14BA8D8B-DB21-4742-9A20-85297E617C8A}"/>
    <dgm:cxn modelId="{41BA0812-8E8D-4593-8805-422F395BC44E}" type="presOf" srcId="{2ECA7498-61CC-4F16-B0B1-9B1D222CB225}" destId="{D7400284-2792-4C31-9459-EA3AC862B262}" srcOrd="0" destOrd="0" presId="urn:microsoft.com/office/officeart/2011/layout/CircleProcess"/>
    <dgm:cxn modelId="{B26270C2-C919-428C-86A7-10993F038D5E}" type="presOf" srcId="{631492B9-BD3E-4000-9009-72D3CF194EAA}" destId="{85717A5E-D48F-4EC5-8A1A-5B72C5C3DE6C}" srcOrd="1" destOrd="0" presId="urn:microsoft.com/office/officeart/2011/layout/CircleProcess"/>
    <dgm:cxn modelId="{4C0468D4-F0AB-4960-B114-9BD7A0026D5D}" type="presOf" srcId="{196C08B1-9901-4A8A-AEFC-611E0D6A1D31}" destId="{70E9B900-2CCC-43D7-92F5-88704D39AFD1}" srcOrd="0" destOrd="0" presId="urn:microsoft.com/office/officeart/2011/layout/CircleProcess"/>
    <dgm:cxn modelId="{D738303E-5813-428E-BBAD-B1122BF7434E}" type="presOf" srcId="{8227E8A9-E211-4D37-83EC-00780C66FAF4}" destId="{D28400EF-6963-499D-9683-39E7D73C1741}" srcOrd="0" destOrd="0" presId="urn:microsoft.com/office/officeart/2011/layout/CircleProcess"/>
    <dgm:cxn modelId="{70431FCC-1544-494D-BD5C-DAED43C87155}" type="presOf" srcId="{40E94B85-24C0-49AC-BB97-12DCB32CBAFF}" destId="{330095D6-E06A-4846-915D-64E736F334A2}" srcOrd="0" destOrd="0" presId="urn:microsoft.com/office/officeart/2011/layout/CircleProcess"/>
    <dgm:cxn modelId="{34171DF1-45F7-45B2-9D30-6E38927F2F4B}" srcId="{2ECA7498-61CC-4F16-B0B1-9B1D222CB225}" destId="{631492B9-BD3E-4000-9009-72D3CF194EAA}" srcOrd="2" destOrd="0" parTransId="{A7EFD296-8182-4F0C-A546-C295A7D9D2F6}" sibTransId="{ECFA85B1-7626-4933-8373-42946B9FD0CF}"/>
    <dgm:cxn modelId="{96F97123-DAAF-4139-9241-284F4FF792AD}" type="presOf" srcId="{4A721B82-3B6B-40CC-BD23-9A1C6FEBA131}" destId="{D28400EF-6963-499D-9683-39E7D73C1741}" srcOrd="0" destOrd="1" presId="urn:microsoft.com/office/officeart/2011/layout/CircleProcess"/>
    <dgm:cxn modelId="{B0B31EBB-7590-499B-9F72-CB2BAB646EC7}" srcId="{2ECA7498-61CC-4F16-B0B1-9B1D222CB225}" destId="{06379FA9-4867-40F1-9FEA-54634F8EB08C}" srcOrd="1" destOrd="0" parTransId="{9F59615C-3858-4EA5-A1B7-67893B986113}" sibTransId="{F226790F-770B-4C31-8C80-55DFAFC6547F}"/>
    <dgm:cxn modelId="{717033A7-485A-4C15-A2C4-3002FD62CF45}" srcId="{06379FA9-4867-40F1-9FEA-54634F8EB08C}" destId="{4A721B82-3B6B-40CC-BD23-9A1C6FEBA131}" srcOrd="1" destOrd="0" parTransId="{18792624-808C-4E97-B1E6-F3F981303150}" sibTransId="{89F58E6E-EAF6-40BE-B693-68A8062B1BB5}"/>
    <dgm:cxn modelId="{ED0B3445-41E2-418C-93B2-7634A093C896}" type="presParOf" srcId="{D7400284-2792-4C31-9459-EA3AC862B262}" destId="{E039E0F3-9B13-4264-A1CA-AC2FE7CB70C5}" srcOrd="0" destOrd="0" presId="urn:microsoft.com/office/officeart/2011/layout/CircleProcess"/>
    <dgm:cxn modelId="{24B8B1FF-6672-4610-A6B1-0782D622D146}" type="presParOf" srcId="{E039E0F3-9B13-4264-A1CA-AC2FE7CB70C5}" destId="{3806C26A-FFE8-43C4-AEE9-0C87E585CADD}" srcOrd="0" destOrd="0" presId="urn:microsoft.com/office/officeart/2011/layout/CircleProcess"/>
    <dgm:cxn modelId="{7C9CED55-6B4C-476E-87B5-83E48E670896}" type="presParOf" srcId="{D7400284-2792-4C31-9459-EA3AC862B262}" destId="{77D7F365-E3A7-4030-A895-B3F41DB8E7DB}" srcOrd="1" destOrd="0" presId="urn:microsoft.com/office/officeart/2011/layout/CircleProcess"/>
    <dgm:cxn modelId="{C5DD5553-D306-48DA-AE1B-841DCA0EA700}" type="presParOf" srcId="{77D7F365-E3A7-4030-A895-B3F41DB8E7DB}" destId="{2D7838BB-B15E-4648-AFF7-7F8C349BD240}" srcOrd="0" destOrd="0" presId="urn:microsoft.com/office/officeart/2011/layout/CircleProcess"/>
    <dgm:cxn modelId="{FD9E02A3-1CD1-4553-97C4-17A5CC175209}" type="presParOf" srcId="{D7400284-2792-4C31-9459-EA3AC862B262}" destId="{85717A5E-D48F-4EC5-8A1A-5B72C5C3DE6C}" srcOrd="2" destOrd="0" presId="urn:microsoft.com/office/officeart/2011/layout/CircleProcess"/>
    <dgm:cxn modelId="{5BB06B5C-194C-43B3-AA01-9D3F91BB2A67}" type="presParOf" srcId="{D7400284-2792-4C31-9459-EA3AC862B262}" destId="{6F677018-7282-44D5-8FAA-DC6FD1E56243}" srcOrd="3" destOrd="0" presId="urn:microsoft.com/office/officeart/2011/layout/CircleProcess"/>
    <dgm:cxn modelId="{4A8A2BBF-D2CF-44D1-AEBF-F078914C6156}" type="presParOf" srcId="{6F677018-7282-44D5-8FAA-DC6FD1E56243}" destId="{81AFCD3E-7B9A-4BD5-9FC1-44996B135775}" srcOrd="0" destOrd="0" presId="urn:microsoft.com/office/officeart/2011/layout/CircleProcess"/>
    <dgm:cxn modelId="{A5931D3C-FCA8-4BA7-A3A4-41CA843C8543}" type="presParOf" srcId="{D7400284-2792-4C31-9459-EA3AC862B262}" destId="{10392F75-C591-482D-A224-546BAACE2D97}" srcOrd="4" destOrd="0" presId="urn:microsoft.com/office/officeart/2011/layout/CircleProcess"/>
    <dgm:cxn modelId="{B54DF7DF-48F5-4E46-BCD5-131C4BC2AC6C}" type="presParOf" srcId="{10392F75-C591-482D-A224-546BAACE2D97}" destId="{3F98D34A-95F8-46BD-A43B-4EEC0545754E}" srcOrd="0" destOrd="0" presId="urn:microsoft.com/office/officeart/2011/layout/CircleProcess"/>
    <dgm:cxn modelId="{4B1542B0-CAA2-4A67-BD71-8087B8F856B8}" type="presParOf" srcId="{D7400284-2792-4C31-9459-EA3AC862B262}" destId="{D28400EF-6963-499D-9683-39E7D73C1741}" srcOrd="5" destOrd="0" presId="urn:microsoft.com/office/officeart/2011/layout/CircleProcess"/>
    <dgm:cxn modelId="{D51A82F9-7A8D-4601-A8F0-BF7726F816CA}" type="presParOf" srcId="{D7400284-2792-4C31-9459-EA3AC862B262}" destId="{4E1ED685-052C-4698-82A9-A6B7CAD8B9B7}" srcOrd="6" destOrd="0" presId="urn:microsoft.com/office/officeart/2011/layout/CircleProcess"/>
    <dgm:cxn modelId="{11A9BF98-F476-46D9-8423-4A046BA56F4B}" type="presParOf" srcId="{D7400284-2792-4C31-9459-EA3AC862B262}" destId="{A3F51E75-D149-481C-83C0-345E2135454A}" srcOrd="7" destOrd="0" presId="urn:microsoft.com/office/officeart/2011/layout/CircleProcess"/>
    <dgm:cxn modelId="{F2C32F25-4549-43C6-A82D-F18A988C2139}" type="presParOf" srcId="{A3F51E75-D149-481C-83C0-345E2135454A}" destId="{8AAD8A51-F2F8-4CBC-A59A-90CB87D81640}" srcOrd="0" destOrd="0" presId="urn:microsoft.com/office/officeart/2011/layout/CircleProcess"/>
    <dgm:cxn modelId="{1781783B-0AD0-4D2A-9638-AF48E0DA23F2}" type="presParOf" srcId="{D7400284-2792-4C31-9459-EA3AC862B262}" destId="{BB5EA953-E3D9-4D0B-958F-3CBC6E5ED613}" srcOrd="8" destOrd="0" presId="urn:microsoft.com/office/officeart/2011/layout/CircleProcess"/>
    <dgm:cxn modelId="{46FCD2DD-D340-477C-A26C-73B8D90557FA}" type="presParOf" srcId="{BB5EA953-E3D9-4D0B-958F-3CBC6E5ED613}" destId="{70E9B900-2CCC-43D7-92F5-88704D39AFD1}" srcOrd="0" destOrd="0" presId="urn:microsoft.com/office/officeart/2011/layout/CircleProcess"/>
    <dgm:cxn modelId="{62227837-D955-448B-A3E9-D46A1A41F522}" type="presParOf" srcId="{D7400284-2792-4C31-9459-EA3AC862B262}" destId="{330095D6-E06A-4846-915D-64E736F334A2}" srcOrd="9" destOrd="0" presId="urn:microsoft.com/office/officeart/2011/layout/CircleProcess"/>
    <dgm:cxn modelId="{15FD0462-F37E-499B-839E-9DD777079469}" type="presParOf" srcId="{D7400284-2792-4C31-9459-EA3AC862B262}" destId="{F2A8B134-B66A-44E9-A789-B703E89B7565}" srcOrd="1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3D458-79D0-40AC-ABDC-7E350A258E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C47B59-87C2-44C8-927B-A898947FE52B}">
      <dgm:prSet phldrT="[Text]"/>
      <dgm:spPr/>
      <dgm:t>
        <a:bodyPr/>
        <a:lstStyle/>
        <a:p>
          <a:r>
            <a:rPr lang="en-US" dirty="0" smtClean="0"/>
            <a:t>Invest in </a:t>
          </a:r>
          <a:r>
            <a:rPr lang="en-US" dirty="0" err="1" smtClean="0"/>
            <a:t>eBusiness</a:t>
          </a:r>
          <a:r>
            <a:rPr lang="en-US" dirty="0" smtClean="0"/>
            <a:t> Customer Onboarding</a:t>
          </a:r>
          <a:endParaRPr lang="en-US" dirty="0"/>
        </a:p>
      </dgm:t>
    </dgm:pt>
    <dgm:pt modelId="{A4C97F56-F140-4975-A33F-82D4F6732ECA}" type="parTrans" cxnId="{BDFD55C0-FEF0-46F1-AC34-3AA8FAC597DE}">
      <dgm:prSet/>
      <dgm:spPr/>
      <dgm:t>
        <a:bodyPr/>
        <a:lstStyle/>
        <a:p>
          <a:endParaRPr lang="en-US"/>
        </a:p>
      </dgm:t>
    </dgm:pt>
    <dgm:pt modelId="{14169865-2358-46A9-BE43-36DB36364E71}" type="sibTrans" cxnId="{BDFD55C0-FEF0-46F1-AC34-3AA8FAC597DE}">
      <dgm:prSet/>
      <dgm:spPr/>
      <dgm:t>
        <a:bodyPr/>
        <a:lstStyle/>
        <a:p>
          <a:endParaRPr lang="en-US"/>
        </a:p>
      </dgm:t>
    </dgm:pt>
    <dgm:pt modelId="{2EE8EA06-B6B0-485A-A44B-E0FCA5717760}">
      <dgm:prSet phldrT="[Text]"/>
      <dgm:spPr/>
      <dgm:t>
        <a:bodyPr/>
        <a:lstStyle/>
        <a:p>
          <a:r>
            <a:rPr lang="en-US" dirty="0" smtClean="0"/>
            <a:t>Overall effect is 21.51% higher sales</a:t>
          </a:r>
          <a:endParaRPr lang="en-US" dirty="0"/>
        </a:p>
      </dgm:t>
    </dgm:pt>
    <dgm:pt modelId="{D021E377-C5B5-4337-8A3B-05A7E0649479}" type="parTrans" cxnId="{C016CF02-803F-452B-961F-A154FBF6AAED}">
      <dgm:prSet/>
      <dgm:spPr/>
      <dgm:t>
        <a:bodyPr/>
        <a:lstStyle/>
        <a:p>
          <a:endParaRPr lang="en-US"/>
        </a:p>
      </dgm:t>
    </dgm:pt>
    <dgm:pt modelId="{2105872A-B7BA-4162-AFB3-1A54CAA7C6B5}" type="sibTrans" cxnId="{C016CF02-803F-452B-961F-A154FBF6AAED}">
      <dgm:prSet/>
      <dgm:spPr/>
      <dgm:t>
        <a:bodyPr/>
        <a:lstStyle/>
        <a:p>
          <a:endParaRPr lang="en-US"/>
        </a:p>
      </dgm:t>
    </dgm:pt>
    <dgm:pt modelId="{78E1E37F-5573-4E2B-B5AC-BE830F243077}">
      <dgm:prSet phldrT="[Text]"/>
      <dgm:spPr/>
      <dgm:t>
        <a:bodyPr/>
        <a:lstStyle/>
        <a:p>
          <a:r>
            <a:rPr lang="en-US" dirty="0" smtClean="0"/>
            <a:t>The </a:t>
          </a:r>
          <a:r>
            <a:rPr lang="en-US" dirty="0" err="1" smtClean="0"/>
            <a:t>eBusiness</a:t>
          </a:r>
          <a:r>
            <a:rPr lang="en-US" dirty="0" smtClean="0"/>
            <a:t> solution has caused a lift in incremental sales by 2-3% of total sales each year since FY12</a:t>
          </a:r>
          <a:endParaRPr lang="en-US" dirty="0"/>
        </a:p>
      </dgm:t>
    </dgm:pt>
    <dgm:pt modelId="{80417434-38CE-45F3-82F1-7C19BDE37245}" type="parTrans" cxnId="{ABE3FB56-BE74-45FC-A96D-74C56B0FC41F}">
      <dgm:prSet/>
      <dgm:spPr/>
      <dgm:t>
        <a:bodyPr/>
        <a:lstStyle/>
        <a:p>
          <a:endParaRPr lang="en-US"/>
        </a:p>
      </dgm:t>
    </dgm:pt>
    <dgm:pt modelId="{472DA617-ABC6-4C1B-BEAD-75664E30468C}" type="sibTrans" cxnId="{ABE3FB56-BE74-45FC-A96D-74C56B0FC41F}">
      <dgm:prSet/>
      <dgm:spPr/>
      <dgm:t>
        <a:bodyPr/>
        <a:lstStyle/>
        <a:p>
          <a:endParaRPr lang="en-US"/>
        </a:p>
      </dgm:t>
    </dgm:pt>
    <dgm:pt modelId="{30556363-69F5-4486-A580-7CDD52C14F0E}">
      <dgm:prSet phldrT="[Text]"/>
      <dgm:spPr/>
      <dgm:t>
        <a:bodyPr/>
        <a:lstStyle/>
        <a:p>
          <a:r>
            <a:rPr lang="en-US" dirty="0" smtClean="0"/>
            <a:t>Increase the Onboarding Process &amp; Reduce Churn</a:t>
          </a:r>
          <a:endParaRPr lang="en-US" dirty="0"/>
        </a:p>
      </dgm:t>
    </dgm:pt>
    <dgm:pt modelId="{D5E1D917-FF8E-4F92-BB92-0E73B64B8764}" type="parTrans" cxnId="{47764883-6EE3-43F2-8851-A33DA6B6E851}">
      <dgm:prSet/>
      <dgm:spPr/>
      <dgm:t>
        <a:bodyPr/>
        <a:lstStyle/>
        <a:p>
          <a:endParaRPr lang="en-US"/>
        </a:p>
      </dgm:t>
    </dgm:pt>
    <dgm:pt modelId="{40EA21C1-C5C8-4151-923B-5AAC3DCE5C7B}" type="sibTrans" cxnId="{47764883-6EE3-43F2-8851-A33DA6B6E851}">
      <dgm:prSet/>
      <dgm:spPr/>
      <dgm:t>
        <a:bodyPr/>
        <a:lstStyle/>
        <a:p>
          <a:endParaRPr lang="en-US"/>
        </a:p>
      </dgm:t>
    </dgm:pt>
    <dgm:pt modelId="{6704D899-5F74-42B8-BDE6-6AB4ACF970B2}">
      <dgm:prSet phldrT="[Text]"/>
      <dgm:spPr/>
      <dgm:t>
        <a:bodyPr/>
        <a:lstStyle/>
        <a:p>
          <a:r>
            <a:rPr lang="en-US" dirty="0" smtClean="0"/>
            <a:t>Churn is a drag on sales and the </a:t>
          </a:r>
          <a:r>
            <a:rPr lang="en-US" dirty="0" err="1" smtClean="0"/>
            <a:t>eBusiness</a:t>
          </a:r>
          <a:r>
            <a:rPr lang="en-US" dirty="0" smtClean="0"/>
            <a:t> effect. As churn reduces the </a:t>
          </a:r>
          <a:r>
            <a:rPr lang="en-US" dirty="0" err="1" smtClean="0"/>
            <a:t>eBusiness</a:t>
          </a:r>
          <a:r>
            <a:rPr lang="en-US" dirty="0" smtClean="0"/>
            <a:t> effect grows.</a:t>
          </a:r>
          <a:endParaRPr lang="en-US" dirty="0"/>
        </a:p>
      </dgm:t>
    </dgm:pt>
    <dgm:pt modelId="{796DED24-7BF8-4A72-AEF7-7C2FCA42D52F}" type="parTrans" cxnId="{4F1B5991-D9CF-44CE-AE16-4E432BB2A3D5}">
      <dgm:prSet/>
      <dgm:spPr/>
      <dgm:t>
        <a:bodyPr/>
        <a:lstStyle/>
        <a:p>
          <a:endParaRPr lang="en-US"/>
        </a:p>
      </dgm:t>
    </dgm:pt>
    <dgm:pt modelId="{22F193D1-4319-4F8A-8EE4-A2F79C60B01E}" type="sibTrans" cxnId="{4F1B5991-D9CF-44CE-AE16-4E432BB2A3D5}">
      <dgm:prSet/>
      <dgm:spPr/>
      <dgm:t>
        <a:bodyPr/>
        <a:lstStyle/>
        <a:p>
          <a:endParaRPr lang="en-US"/>
        </a:p>
      </dgm:t>
    </dgm:pt>
    <dgm:pt modelId="{D4295A49-3860-419A-9B4E-771B0895728B}">
      <dgm:prSet phldrT="[Text]"/>
      <dgm:spPr/>
      <dgm:t>
        <a:bodyPr/>
        <a:lstStyle/>
        <a:p>
          <a:r>
            <a:rPr lang="en-US" dirty="0" smtClean="0"/>
            <a:t>Promote the Pro-Plus </a:t>
          </a:r>
          <a:r>
            <a:rPr lang="en-US" dirty="0" smtClean="0"/>
            <a:t>Loyalty Program</a:t>
          </a:r>
          <a:endParaRPr lang="en-US" dirty="0"/>
        </a:p>
      </dgm:t>
    </dgm:pt>
    <dgm:pt modelId="{C3D02241-C600-4841-902F-E26A2E19C178}" type="parTrans" cxnId="{71CCAEE2-EE4F-4FC9-84B1-2BFFB986D9B4}">
      <dgm:prSet/>
      <dgm:spPr/>
      <dgm:t>
        <a:bodyPr/>
        <a:lstStyle/>
        <a:p>
          <a:endParaRPr lang="en-US"/>
        </a:p>
      </dgm:t>
    </dgm:pt>
    <dgm:pt modelId="{3CDE427C-CF86-4EC5-BC60-B7B14A7CD69D}" type="sibTrans" cxnId="{71CCAEE2-EE4F-4FC9-84B1-2BFFB986D9B4}">
      <dgm:prSet/>
      <dgm:spPr/>
      <dgm:t>
        <a:bodyPr/>
        <a:lstStyle/>
        <a:p>
          <a:endParaRPr lang="en-US"/>
        </a:p>
      </dgm:t>
    </dgm:pt>
    <dgm:pt modelId="{1D659078-FC86-4B0D-8510-B60C15867690}">
      <dgm:prSet phldrT="[Text]"/>
      <dgm:spPr/>
      <dgm:t>
        <a:bodyPr/>
        <a:lstStyle/>
        <a:p>
          <a:r>
            <a:rPr lang="en-US" dirty="0" smtClean="0"/>
            <a:t>Customers who engage in </a:t>
          </a:r>
          <a:r>
            <a:rPr lang="en-US" dirty="0" err="1" smtClean="0"/>
            <a:t>Proplus</a:t>
          </a:r>
          <a:r>
            <a:rPr lang="en-US" dirty="0" smtClean="0"/>
            <a:t> grow incremental sales faster than their Bronze counterparts</a:t>
          </a:r>
          <a:endParaRPr lang="en-US" dirty="0"/>
        </a:p>
      </dgm:t>
    </dgm:pt>
    <dgm:pt modelId="{06118A4B-5C9F-48CE-8E94-C0D66A16A606}" type="parTrans" cxnId="{4CFCED07-2176-4B84-A2F6-FB63C292C7F2}">
      <dgm:prSet/>
      <dgm:spPr/>
      <dgm:t>
        <a:bodyPr/>
        <a:lstStyle/>
        <a:p>
          <a:endParaRPr lang="en-US"/>
        </a:p>
      </dgm:t>
    </dgm:pt>
    <dgm:pt modelId="{75B05ADA-856B-41C1-A7D3-43AB21C3CB70}" type="sibTrans" cxnId="{4CFCED07-2176-4B84-A2F6-FB63C292C7F2}">
      <dgm:prSet/>
      <dgm:spPr/>
      <dgm:t>
        <a:bodyPr/>
        <a:lstStyle/>
        <a:p>
          <a:endParaRPr lang="en-US"/>
        </a:p>
      </dgm:t>
    </dgm:pt>
    <dgm:pt modelId="{A30F21FC-1BD4-4793-B9C8-F5910B0884BD}">
      <dgm:prSet phldrT="[Text]"/>
      <dgm:spPr/>
      <dgm:t>
        <a:bodyPr/>
        <a:lstStyle/>
        <a:p>
          <a:r>
            <a:rPr lang="en-US" dirty="0" err="1" smtClean="0"/>
            <a:t>Proplus</a:t>
          </a:r>
          <a:r>
            <a:rPr lang="en-US" dirty="0" smtClean="0"/>
            <a:t> customers churn less frequently from </a:t>
          </a:r>
          <a:r>
            <a:rPr lang="en-US" dirty="0" err="1" smtClean="0"/>
            <a:t>eBusiness</a:t>
          </a:r>
          <a:r>
            <a:rPr lang="en-US" dirty="0" smtClean="0"/>
            <a:t>.</a:t>
          </a:r>
          <a:endParaRPr lang="en-US" dirty="0"/>
        </a:p>
      </dgm:t>
    </dgm:pt>
    <dgm:pt modelId="{D52FD21C-24AF-41E7-8514-A7D4ECB6449D}" type="parTrans" cxnId="{965205BE-C7DE-484C-9A89-BBA060DFAC28}">
      <dgm:prSet/>
      <dgm:spPr/>
      <dgm:t>
        <a:bodyPr/>
        <a:lstStyle/>
        <a:p>
          <a:endParaRPr lang="en-US"/>
        </a:p>
      </dgm:t>
    </dgm:pt>
    <dgm:pt modelId="{C0465BE6-94C0-4B7A-A710-6EEA6EDED4F5}" type="sibTrans" cxnId="{965205BE-C7DE-484C-9A89-BBA060DFAC28}">
      <dgm:prSet/>
      <dgm:spPr/>
      <dgm:t>
        <a:bodyPr/>
        <a:lstStyle/>
        <a:p>
          <a:endParaRPr lang="en-US"/>
        </a:p>
      </dgm:t>
    </dgm:pt>
    <dgm:pt modelId="{7C2485B6-5866-48BF-AA5A-6033B2EFDD86}">
      <dgm:prSet phldrT="[Text]"/>
      <dgm:spPr/>
      <dgm:t>
        <a:bodyPr/>
        <a:lstStyle/>
        <a:p>
          <a:endParaRPr lang="en-US" dirty="0"/>
        </a:p>
      </dgm:t>
    </dgm:pt>
    <dgm:pt modelId="{3DA9CA7D-9E17-44A2-BB67-0F96F75589CE}" type="parTrans" cxnId="{345A4D31-89E2-46B8-8E8D-ACC7EA3E176E}">
      <dgm:prSet/>
      <dgm:spPr/>
      <dgm:t>
        <a:bodyPr/>
        <a:lstStyle/>
        <a:p>
          <a:endParaRPr lang="en-US"/>
        </a:p>
      </dgm:t>
    </dgm:pt>
    <dgm:pt modelId="{37F50361-532D-478C-A857-7F44B4BF90B0}" type="sibTrans" cxnId="{345A4D31-89E2-46B8-8E8D-ACC7EA3E176E}">
      <dgm:prSet/>
      <dgm:spPr/>
      <dgm:t>
        <a:bodyPr/>
        <a:lstStyle/>
        <a:p>
          <a:endParaRPr lang="en-US"/>
        </a:p>
      </dgm:t>
    </dgm:pt>
    <dgm:pt modelId="{1E240BFB-44B1-42E7-985A-5D5E002FE6A1}">
      <dgm:prSet phldrT="[Text]"/>
      <dgm:spPr/>
      <dgm:t>
        <a:bodyPr/>
        <a:lstStyle/>
        <a:p>
          <a:r>
            <a:rPr lang="en-US" dirty="0" smtClean="0"/>
            <a:t>Invest more to understand customer churn &amp; customer onboarding.</a:t>
          </a:r>
          <a:endParaRPr lang="en-US" dirty="0"/>
        </a:p>
      </dgm:t>
    </dgm:pt>
    <dgm:pt modelId="{A5E7FB16-F209-4A08-8D25-96A6DD152016}" type="parTrans" cxnId="{F0D8FE98-CBBC-4A64-A720-D078B58A1ADA}">
      <dgm:prSet/>
      <dgm:spPr/>
      <dgm:t>
        <a:bodyPr/>
        <a:lstStyle/>
        <a:p>
          <a:endParaRPr lang="en-US"/>
        </a:p>
      </dgm:t>
    </dgm:pt>
    <dgm:pt modelId="{E2D5D0E1-FC4E-4B90-9986-187F22BB2C5D}" type="sibTrans" cxnId="{F0D8FE98-CBBC-4A64-A720-D078B58A1ADA}">
      <dgm:prSet/>
      <dgm:spPr/>
      <dgm:t>
        <a:bodyPr/>
        <a:lstStyle/>
        <a:p>
          <a:endParaRPr lang="en-US"/>
        </a:p>
      </dgm:t>
    </dgm:pt>
    <dgm:pt modelId="{26BB3CBD-0700-4EA6-B2C0-C486DBCFC8E2}">
      <dgm:prSet phldrT="[Text]"/>
      <dgm:spPr/>
      <dgm:t>
        <a:bodyPr/>
        <a:lstStyle/>
        <a:p>
          <a:r>
            <a:rPr lang="en-US" dirty="0" smtClean="0"/>
            <a:t>Use existing tools to reduce churn: Customer Action Report/Pipeline MGMT/CRM</a:t>
          </a:r>
          <a:endParaRPr lang="en-US" dirty="0"/>
        </a:p>
      </dgm:t>
    </dgm:pt>
    <dgm:pt modelId="{E9F0ADF0-D62E-43F5-AA09-08025BF87464}" type="parTrans" cxnId="{D150676E-3E4D-4740-84D8-7FFD5D9AAD84}">
      <dgm:prSet/>
      <dgm:spPr/>
      <dgm:t>
        <a:bodyPr/>
        <a:lstStyle/>
        <a:p>
          <a:endParaRPr lang="en-US"/>
        </a:p>
      </dgm:t>
    </dgm:pt>
    <dgm:pt modelId="{55CC0157-3BBE-43B5-9FB7-E44FE4FC1D6A}" type="sibTrans" cxnId="{D150676E-3E4D-4740-84D8-7FFD5D9AAD84}">
      <dgm:prSet/>
      <dgm:spPr/>
      <dgm:t>
        <a:bodyPr/>
        <a:lstStyle/>
        <a:p>
          <a:endParaRPr lang="en-US"/>
        </a:p>
      </dgm:t>
    </dgm:pt>
    <dgm:pt modelId="{9269F789-16FB-4619-A7C8-AC9CF379B83A}">
      <dgm:prSet phldrT="[Text]"/>
      <dgm:spPr/>
      <dgm:t>
        <a:bodyPr/>
        <a:lstStyle/>
        <a:p>
          <a:r>
            <a:rPr lang="en-US" dirty="0" smtClean="0"/>
            <a:t>Gross profit is growing nearly as fast as sales, indicating we are growing profitability as well as top line sales.</a:t>
          </a:r>
          <a:endParaRPr lang="en-US" dirty="0"/>
        </a:p>
      </dgm:t>
    </dgm:pt>
    <dgm:pt modelId="{56987967-343F-4D1D-98E9-FEE3582EC7D6}" type="parTrans" cxnId="{DF6DC026-3342-489B-BEDF-F7468DCDDC2C}">
      <dgm:prSet/>
      <dgm:spPr/>
      <dgm:t>
        <a:bodyPr/>
        <a:lstStyle/>
        <a:p>
          <a:endParaRPr lang="en-US"/>
        </a:p>
      </dgm:t>
    </dgm:pt>
    <dgm:pt modelId="{83914C3B-627C-4922-9EC7-AA5E4F75C2B7}" type="sibTrans" cxnId="{DF6DC026-3342-489B-BEDF-F7468DCDDC2C}">
      <dgm:prSet/>
      <dgm:spPr/>
      <dgm:t>
        <a:bodyPr/>
        <a:lstStyle/>
        <a:p>
          <a:endParaRPr lang="en-US"/>
        </a:p>
      </dgm:t>
    </dgm:pt>
    <dgm:pt modelId="{30931FC1-2563-4C58-8958-956219DC93B6}" type="pres">
      <dgm:prSet presAssocID="{1983D458-79D0-40AC-ABDC-7E350A258E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D40A7-8C7F-4B31-8DC9-6E42AA3F2783}" type="pres">
      <dgm:prSet presAssocID="{9CC47B59-87C2-44C8-927B-A898947FE52B}" presName="linNode" presStyleCnt="0"/>
      <dgm:spPr/>
    </dgm:pt>
    <dgm:pt modelId="{1C70D8D5-9373-4178-8877-8E39FA143C4B}" type="pres">
      <dgm:prSet presAssocID="{9CC47B59-87C2-44C8-927B-A898947FE52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C482B-293F-4299-B84A-98348270ADCA}" type="pres">
      <dgm:prSet presAssocID="{9CC47B59-87C2-44C8-927B-A898947FE52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EE5AF-30F1-44F1-A2E0-D7DC8EF3761B}" type="pres">
      <dgm:prSet presAssocID="{14169865-2358-46A9-BE43-36DB36364E71}" presName="sp" presStyleCnt="0"/>
      <dgm:spPr/>
    </dgm:pt>
    <dgm:pt modelId="{3878A2E6-AFE1-427E-A027-3BC49F1CC377}" type="pres">
      <dgm:prSet presAssocID="{30556363-69F5-4486-A580-7CDD52C14F0E}" presName="linNode" presStyleCnt="0"/>
      <dgm:spPr/>
    </dgm:pt>
    <dgm:pt modelId="{01EC937D-F179-4E52-874C-E2D4CAE35E2C}" type="pres">
      <dgm:prSet presAssocID="{30556363-69F5-4486-A580-7CDD52C14F0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160D0-5602-4389-90E4-744979E083A2}" type="pres">
      <dgm:prSet presAssocID="{30556363-69F5-4486-A580-7CDD52C14F0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56652-08BC-4226-BF37-EBCC98BA734D}" type="pres">
      <dgm:prSet presAssocID="{40EA21C1-C5C8-4151-923B-5AAC3DCE5C7B}" presName="sp" presStyleCnt="0"/>
      <dgm:spPr/>
    </dgm:pt>
    <dgm:pt modelId="{23069810-7A03-41A9-BE2D-6EF3A7B09B35}" type="pres">
      <dgm:prSet presAssocID="{D4295A49-3860-419A-9B4E-771B0895728B}" presName="linNode" presStyleCnt="0"/>
      <dgm:spPr/>
    </dgm:pt>
    <dgm:pt modelId="{F8881299-D608-4012-872E-A22E549F0561}" type="pres">
      <dgm:prSet presAssocID="{D4295A49-3860-419A-9B4E-771B0895728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43EFD-2C61-44CF-96DC-9C3B9ED1F38D}" type="pres">
      <dgm:prSet presAssocID="{D4295A49-3860-419A-9B4E-771B0895728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B5991-D9CF-44CE-AE16-4E432BB2A3D5}" srcId="{30556363-69F5-4486-A580-7CDD52C14F0E}" destId="{6704D899-5F74-42B8-BDE6-6AB4ACF970B2}" srcOrd="0" destOrd="0" parTransId="{796DED24-7BF8-4A72-AEF7-7C2FCA42D52F}" sibTransId="{22F193D1-4319-4F8A-8EE4-A2F79C60B01E}"/>
    <dgm:cxn modelId="{71CCAEE2-EE4F-4FC9-84B1-2BFFB986D9B4}" srcId="{1983D458-79D0-40AC-ABDC-7E350A258E71}" destId="{D4295A49-3860-419A-9B4E-771B0895728B}" srcOrd="2" destOrd="0" parTransId="{C3D02241-C600-4841-902F-E26A2E19C178}" sibTransId="{3CDE427C-CF86-4EC5-BC60-B7B14A7CD69D}"/>
    <dgm:cxn modelId="{4E3820D3-6E6C-4C08-AF9E-EF8DC35313BC}" type="presOf" srcId="{1D659078-FC86-4B0D-8510-B60C15867690}" destId="{EAD43EFD-2C61-44CF-96DC-9C3B9ED1F38D}" srcOrd="0" destOrd="0" presId="urn:microsoft.com/office/officeart/2005/8/layout/vList5"/>
    <dgm:cxn modelId="{F0D8FE98-CBBC-4A64-A720-D078B58A1ADA}" srcId="{30556363-69F5-4486-A580-7CDD52C14F0E}" destId="{1E240BFB-44B1-42E7-985A-5D5E002FE6A1}" srcOrd="1" destOrd="0" parTransId="{A5E7FB16-F209-4A08-8D25-96A6DD152016}" sibTransId="{E2D5D0E1-FC4E-4B90-9986-187F22BB2C5D}"/>
    <dgm:cxn modelId="{5C61F952-30F5-4208-9D0A-21E020F997A7}" type="presOf" srcId="{D4295A49-3860-419A-9B4E-771B0895728B}" destId="{F8881299-D608-4012-872E-A22E549F0561}" srcOrd="0" destOrd="0" presId="urn:microsoft.com/office/officeart/2005/8/layout/vList5"/>
    <dgm:cxn modelId="{345A4D31-89E2-46B8-8E8D-ACC7EA3E176E}" srcId="{30556363-69F5-4486-A580-7CDD52C14F0E}" destId="{7C2485B6-5866-48BF-AA5A-6033B2EFDD86}" srcOrd="3" destOrd="0" parTransId="{3DA9CA7D-9E17-44A2-BB67-0F96F75589CE}" sibTransId="{37F50361-532D-478C-A857-7F44B4BF90B0}"/>
    <dgm:cxn modelId="{318AE890-271F-4632-87BA-791FDE397E0B}" type="presOf" srcId="{1983D458-79D0-40AC-ABDC-7E350A258E71}" destId="{30931FC1-2563-4C58-8958-956219DC93B6}" srcOrd="0" destOrd="0" presId="urn:microsoft.com/office/officeart/2005/8/layout/vList5"/>
    <dgm:cxn modelId="{A8DC5023-A622-416D-A3EB-8616B6847F8A}" type="presOf" srcId="{7C2485B6-5866-48BF-AA5A-6033B2EFDD86}" destId="{117160D0-5602-4389-90E4-744979E083A2}" srcOrd="0" destOrd="3" presId="urn:microsoft.com/office/officeart/2005/8/layout/vList5"/>
    <dgm:cxn modelId="{D150676E-3E4D-4740-84D8-7FFD5D9AAD84}" srcId="{30556363-69F5-4486-A580-7CDD52C14F0E}" destId="{26BB3CBD-0700-4EA6-B2C0-C486DBCFC8E2}" srcOrd="2" destOrd="0" parTransId="{E9F0ADF0-D62E-43F5-AA09-08025BF87464}" sibTransId="{55CC0157-3BBE-43B5-9FB7-E44FE4FC1D6A}"/>
    <dgm:cxn modelId="{334FB24C-A905-4551-97C9-E162962180E9}" type="presOf" srcId="{2EE8EA06-B6B0-485A-A44B-E0FCA5717760}" destId="{4CDC482B-293F-4299-B84A-98348270ADCA}" srcOrd="0" destOrd="0" presId="urn:microsoft.com/office/officeart/2005/8/layout/vList5"/>
    <dgm:cxn modelId="{3227DEBB-F815-4DFD-AC64-F73CDA7B4BA8}" type="presOf" srcId="{A30F21FC-1BD4-4793-B9C8-F5910B0884BD}" destId="{EAD43EFD-2C61-44CF-96DC-9C3B9ED1F38D}" srcOrd="0" destOrd="1" presId="urn:microsoft.com/office/officeart/2005/8/layout/vList5"/>
    <dgm:cxn modelId="{A412C4BA-C34B-4B25-AD64-A78EC4C1459B}" type="presOf" srcId="{26BB3CBD-0700-4EA6-B2C0-C486DBCFC8E2}" destId="{117160D0-5602-4389-90E4-744979E083A2}" srcOrd="0" destOrd="2" presId="urn:microsoft.com/office/officeart/2005/8/layout/vList5"/>
    <dgm:cxn modelId="{4CFCED07-2176-4B84-A2F6-FB63C292C7F2}" srcId="{D4295A49-3860-419A-9B4E-771B0895728B}" destId="{1D659078-FC86-4B0D-8510-B60C15867690}" srcOrd="0" destOrd="0" parTransId="{06118A4B-5C9F-48CE-8E94-C0D66A16A606}" sibTransId="{75B05ADA-856B-41C1-A7D3-43AB21C3CB70}"/>
    <dgm:cxn modelId="{47764883-6EE3-43F2-8851-A33DA6B6E851}" srcId="{1983D458-79D0-40AC-ABDC-7E350A258E71}" destId="{30556363-69F5-4486-A580-7CDD52C14F0E}" srcOrd="1" destOrd="0" parTransId="{D5E1D917-FF8E-4F92-BB92-0E73B64B8764}" sibTransId="{40EA21C1-C5C8-4151-923B-5AAC3DCE5C7B}"/>
    <dgm:cxn modelId="{DCCF35F5-66E8-4864-8DBD-4070F5DD4E10}" type="presOf" srcId="{1E240BFB-44B1-42E7-985A-5D5E002FE6A1}" destId="{117160D0-5602-4389-90E4-744979E083A2}" srcOrd="0" destOrd="1" presId="urn:microsoft.com/office/officeart/2005/8/layout/vList5"/>
    <dgm:cxn modelId="{DF92B4D1-5935-443F-ABD2-4AB4BC534E3F}" type="presOf" srcId="{30556363-69F5-4486-A580-7CDD52C14F0E}" destId="{01EC937D-F179-4E52-874C-E2D4CAE35E2C}" srcOrd="0" destOrd="0" presId="urn:microsoft.com/office/officeart/2005/8/layout/vList5"/>
    <dgm:cxn modelId="{DF6DC026-3342-489B-BEDF-F7468DCDDC2C}" srcId="{9CC47B59-87C2-44C8-927B-A898947FE52B}" destId="{9269F789-16FB-4619-A7C8-AC9CF379B83A}" srcOrd="2" destOrd="0" parTransId="{56987967-343F-4D1D-98E9-FEE3582EC7D6}" sibTransId="{83914C3B-627C-4922-9EC7-AA5E4F75C2B7}"/>
    <dgm:cxn modelId="{ABE3FB56-BE74-45FC-A96D-74C56B0FC41F}" srcId="{9CC47B59-87C2-44C8-927B-A898947FE52B}" destId="{78E1E37F-5573-4E2B-B5AC-BE830F243077}" srcOrd="1" destOrd="0" parTransId="{80417434-38CE-45F3-82F1-7C19BDE37245}" sibTransId="{472DA617-ABC6-4C1B-BEAD-75664E30468C}"/>
    <dgm:cxn modelId="{E27ACF2D-EB36-49D5-A878-8FA2A737B16C}" type="presOf" srcId="{78E1E37F-5573-4E2B-B5AC-BE830F243077}" destId="{4CDC482B-293F-4299-B84A-98348270ADCA}" srcOrd="0" destOrd="1" presId="urn:microsoft.com/office/officeart/2005/8/layout/vList5"/>
    <dgm:cxn modelId="{693230D1-CEAE-44D2-A26C-4E0F595AF437}" type="presOf" srcId="{9CC47B59-87C2-44C8-927B-A898947FE52B}" destId="{1C70D8D5-9373-4178-8877-8E39FA143C4B}" srcOrd="0" destOrd="0" presId="urn:microsoft.com/office/officeart/2005/8/layout/vList5"/>
    <dgm:cxn modelId="{C016CF02-803F-452B-961F-A154FBF6AAED}" srcId="{9CC47B59-87C2-44C8-927B-A898947FE52B}" destId="{2EE8EA06-B6B0-485A-A44B-E0FCA5717760}" srcOrd="0" destOrd="0" parTransId="{D021E377-C5B5-4337-8A3B-05A7E0649479}" sibTransId="{2105872A-B7BA-4162-AFB3-1A54CAA7C6B5}"/>
    <dgm:cxn modelId="{BDFD55C0-FEF0-46F1-AC34-3AA8FAC597DE}" srcId="{1983D458-79D0-40AC-ABDC-7E350A258E71}" destId="{9CC47B59-87C2-44C8-927B-A898947FE52B}" srcOrd="0" destOrd="0" parTransId="{A4C97F56-F140-4975-A33F-82D4F6732ECA}" sibTransId="{14169865-2358-46A9-BE43-36DB36364E71}"/>
    <dgm:cxn modelId="{0C9DE68A-AFD3-489F-851A-1D3365B1C7E0}" type="presOf" srcId="{9269F789-16FB-4619-A7C8-AC9CF379B83A}" destId="{4CDC482B-293F-4299-B84A-98348270ADCA}" srcOrd="0" destOrd="2" presId="urn:microsoft.com/office/officeart/2005/8/layout/vList5"/>
    <dgm:cxn modelId="{84D10535-F22E-4A59-AD7E-92038933CD02}" type="presOf" srcId="{6704D899-5F74-42B8-BDE6-6AB4ACF970B2}" destId="{117160D0-5602-4389-90E4-744979E083A2}" srcOrd="0" destOrd="0" presId="urn:microsoft.com/office/officeart/2005/8/layout/vList5"/>
    <dgm:cxn modelId="{965205BE-C7DE-484C-9A89-BBA060DFAC28}" srcId="{D4295A49-3860-419A-9B4E-771B0895728B}" destId="{A30F21FC-1BD4-4793-B9C8-F5910B0884BD}" srcOrd="1" destOrd="0" parTransId="{D52FD21C-24AF-41E7-8514-A7D4ECB6449D}" sibTransId="{C0465BE6-94C0-4B7A-A710-6EEA6EDED4F5}"/>
    <dgm:cxn modelId="{87E7F371-1BC2-496F-8506-CA375A441434}" type="presParOf" srcId="{30931FC1-2563-4C58-8958-956219DC93B6}" destId="{77CD40A7-8C7F-4B31-8DC9-6E42AA3F2783}" srcOrd="0" destOrd="0" presId="urn:microsoft.com/office/officeart/2005/8/layout/vList5"/>
    <dgm:cxn modelId="{C8D83954-0F39-4E57-9000-C018E3ACCC7C}" type="presParOf" srcId="{77CD40A7-8C7F-4B31-8DC9-6E42AA3F2783}" destId="{1C70D8D5-9373-4178-8877-8E39FA143C4B}" srcOrd="0" destOrd="0" presId="urn:microsoft.com/office/officeart/2005/8/layout/vList5"/>
    <dgm:cxn modelId="{666FDB25-B030-42DD-AAF5-6B67D6453D05}" type="presParOf" srcId="{77CD40A7-8C7F-4B31-8DC9-6E42AA3F2783}" destId="{4CDC482B-293F-4299-B84A-98348270ADCA}" srcOrd="1" destOrd="0" presId="urn:microsoft.com/office/officeart/2005/8/layout/vList5"/>
    <dgm:cxn modelId="{8BB21339-00DF-4AF7-9CFF-8F8DD03614B4}" type="presParOf" srcId="{30931FC1-2563-4C58-8958-956219DC93B6}" destId="{276EE5AF-30F1-44F1-A2E0-D7DC8EF3761B}" srcOrd="1" destOrd="0" presId="urn:microsoft.com/office/officeart/2005/8/layout/vList5"/>
    <dgm:cxn modelId="{19221E3D-71E7-4A29-BB68-769A8671D5C6}" type="presParOf" srcId="{30931FC1-2563-4C58-8958-956219DC93B6}" destId="{3878A2E6-AFE1-427E-A027-3BC49F1CC377}" srcOrd="2" destOrd="0" presId="urn:microsoft.com/office/officeart/2005/8/layout/vList5"/>
    <dgm:cxn modelId="{B0CEC12B-37CA-4B67-8FD0-84ED5A33CF22}" type="presParOf" srcId="{3878A2E6-AFE1-427E-A027-3BC49F1CC377}" destId="{01EC937D-F179-4E52-874C-E2D4CAE35E2C}" srcOrd="0" destOrd="0" presId="urn:microsoft.com/office/officeart/2005/8/layout/vList5"/>
    <dgm:cxn modelId="{80A6BE7E-50C1-4472-BF1C-31ED34852302}" type="presParOf" srcId="{3878A2E6-AFE1-427E-A027-3BC49F1CC377}" destId="{117160D0-5602-4389-90E4-744979E083A2}" srcOrd="1" destOrd="0" presId="urn:microsoft.com/office/officeart/2005/8/layout/vList5"/>
    <dgm:cxn modelId="{41E9D964-FEA4-4364-A306-FD7897FB6383}" type="presParOf" srcId="{30931FC1-2563-4C58-8958-956219DC93B6}" destId="{FC856652-08BC-4226-BF37-EBCC98BA734D}" srcOrd="3" destOrd="0" presId="urn:microsoft.com/office/officeart/2005/8/layout/vList5"/>
    <dgm:cxn modelId="{B5F375C5-5775-4DD9-8776-A7AAFC440DC6}" type="presParOf" srcId="{30931FC1-2563-4C58-8958-956219DC93B6}" destId="{23069810-7A03-41A9-BE2D-6EF3A7B09B35}" srcOrd="4" destOrd="0" presId="urn:microsoft.com/office/officeart/2005/8/layout/vList5"/>
    <dgm:cxn modelId="{FCBA42DB-E4FE-4D47-9A9E-3ED07F929AD7}" type="presParOf" srcId="{23069810-7A03-41A9-BE2D-6EF3A7B09B35}" destId="{F8881299-D608-4012-872E-A22E549F0561}" srcOrd="0" destOrd="0" presId="urn:microsoft.com/office/officeart/2005/8/layout/vList5"/>
    <dgm:cxn modelId="{FBA4A617-55F2-4CD0-A66B-77F54FE92B56}" type="presParOf" srcId="{23069810-7A03-41A9-BE2D-6EF3A7B09B35}" destId="{EAD43EFD-2C61-44CF-96DC-9C3B9ED1F3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C26A-FFE8-43C4-AEE9-0C87E585CADD}">
      <dsp:nvSpPr>
        <dsp:cNvPr id="0" name=""/>
        <dsp:cNvSpPr/>
      </dsp:nvSpPr>
      <dsp:spPr>
        <a:xfrm>
          <a:off x="6055429" y="1041489"/>
          <a:ext cx="2631011" cy="2631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838BB-B15E-4648-AFF7-7F8C349BD240}">
      <dsp:nvSpPr>
        <dsp:cNvPr id="0" name=""/>
        <dsp:cNvSpPr/>
      </dsp:nvSpPr>
      <dsp:spPr>
        <a:xfrm>
          <a:off x="6142787" y="1129221"/>
          <a:ext cx="2456295" cy="2456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Interpret Coefficient of Interest</a:t>
          </a:r>
          <a:endParaRPr lang="en-US" sz="2400" kern="1200" dirty="0"/>
        </a:p>
      </dsp:txBody>
      <dsp:txXfrm>
        <a:off x="6493931" y="1480149"/>
        <a:ext cx="1754007" cy="1754178"/>
      </dsp:txXfrm>
    </dsp:sp>
    <dsp:sp modelId="{81AFCD3E-7B9A-4BD5-9FC1-44996B135775}">
      <dsp:nvSpPr>
        <dsp:cNvPr id="0" name=""/>
        <dsp:cNvSpPr/>
      </dsp:nvSpPr>
      <dsp:spPr>
        <a:xfrm rot="2700000">
          <a:off x="3339372" y="1044670"/>
          <a:ext cx="2624674" cy="262467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8D34A-95F8-46BD-A43B-4EEC0545754E}">
      <dsp:nvSpPr>
        <dsp:cNvPr id="0" name=""/>
        <dsp:cNvSpPr/>
      </dsp:nvSpPr>
      <dsp:spPr>
        <a:xfrm>
          <a:off x="3423561" y="1129221"/>
          <a:ext cx="2456295" cy="2456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Fixed Effects Regression Model</a:t>
          </a:r>
          <a:endParaRPr lang="en-US" sz="2400" kern="1200" dirty="0"/>
        </a:p>
      </dsp:txBody>
      <dsp:txXfrm>
        <a:off x="3774705" y="1480149"/>
        <a:ext cx="1754007" cy="1754178"/>
      </dsp:txXfrm>
    </dsp:sp>
    <dsp:sp modelId="{D28400EF-6963-499D-9683-39E7D73C1741}">
      <dsp:nvSpPr>
        <dsp:cNvPr id="0" name=""/>
        <dsp:cNvSpPr/>
      </dsp:nvSpPr>
      <dsp:spPr>
        <a:xfrm>
          <a:off x="3423561" y="3721471"/>
          <a:ext cx="2456295" cy="14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Control for time invariant effects and certain time variant effects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3423561" y="3721471"/>
        <a:ext cx="2456295" cy="1442498"/>
      </dsp:txXfrm>
    </dsp:sp>
    <dsp:sp modelId="{8AAD8A51-F2F8-4CBC-A59A-90CB87D81640}">
      <dsp:nvSpPr>
        <dsp:cNvPr id="0" name=""/>
        <dsp:cNvSpPr/>
      </dsp:nvSpPr>
      <dsp:spPr>
        <a:xfrm rot="2700000">
          <a:off x="620147" y="1044670"/>
          <a:ext cx="2624674" cy="262467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9B900-2CCC-43D7-92F5-88704D39AFD1}">
      <dsp:nvSpPr>
        <dsp:cNvPr id="0" name=""/>
        <dsp:cNvSpPr/>
      </dsp:nvSpPr>
      <dsp:spPr>
        <a:xfrm>
          <a:off x="704336" y="1129221"/>
          <a:ext cx="2456295" cy="24560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Synthetic Control to FOL customers</a:t>
          </a:r>
          <a:endParaRPr lang="en-US" sz="2400" kern="1200" dirty="0"/>
        </a:p>
      </dsp:txBody>
      <dsp:txXfrm>
        <a:off x="1055480" y="1480149"/>
        <a:ext cx="1754007" cy="1754178"/>
      </dsp:txXfrm>
    </dsp:sp>
    <dsp:sp modelId="{330095D6-E06A-4846-915D-64E736F334A2}">
      <dsp:nvSpPr>
        <dsp:cNvPr id="0" name=""/>
        <dsp:cNvSpPr/>
      </dsp:nvSpPr>
      <dsp:spPr>
        <a:xfrm>
          <a:off x="704336" y="3721471"/>
          <a:ext cx="2456295" cy="14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1:1 propensity score matching method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Used to reduce bias</a:t>
          </a:r>
          <a:endParaRPr lang="en-US" sz="1700" kern="1200" dirty="0"/>
        </a:p>
      </dsp:txBody>
      <dsp:txXfrm>
        <a:off x="704336" y="3721471"/>
        <a:ext cx="2456295" cy="1442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C482B-293F-4299-B84A-98348270ADCA}">
      <dsp:nvSpPr>
        <dsp:cNvPr id="0" name=""/>
        <dsp:cNvSpPr/>
      </dsp:nvSpPr>
      <dsp:spPr>
        <a:xfrm rot="5400000">
          <a:off x="4617291" y="-1649712"/>
          <a:ext cx="1335881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Overall effect is 21.51% higher sales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</a:t>
          </a:r>
          <a:r>
            <a:rPr lang="en-US" sz="1100" kern="1200" dirty="0" err="1" smtClean="0"/>
            <a:t>eBusiness</a:t>
          </a:r>
          <a:r>
            <a:rPr lang="en-US" sz="1100" kern="1200" dirty="0" smtClean="0"/>
            <a:t> solution has caused a lift in incremental sales by 2-3% of total sales each year since FY12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Gross profit is growing nearly as fast as sales, indicating we are growing profitability as well as top line sales.</a:t>
          </a:r>
          <a:endParaRPr lang="en-US" sz="1100" kern="1200" dirty="0"/>
        </a:p>
      </dsp:txBody>
      <dsp:txXfrm rot="-5400000">
        <a:off x="2798064" y="234727"/>
        <a:ext cx="4909124" cy="1205457"/>
      </dsp:txXfrm>
    </dsp:sp>
    <dsp:sp modelId="{1C70D8D5-9373-4178-8877-8E39FA143C4B}">
      <dsp:nvSpPr>
        <dsp:cNvPr id="0" name=""/>
        <dsp:cNvSpPr/>
      </dsp:nvSpPr>
      <dsp:spPr>
        <a:xfrm>
          <a:off x="0" y="2530"/>
          <a:ext cx="2798064" cy="1669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Invest in </a:t>
          </a:r>
          <a:r>
            <a:rPr lang="en-US" sz="2500" kern="1200" dirty="0" err="1" smtClean="0"/>
            <a:t>eBusiness</a:t>
          </a:r>
          <a:r>
            <a:rPr lang="en-US" sz="2500" kern="1200" dirty="0" smtClean="0"/>
            <a:t> Customer Onboarding</a:t>
          </a:r>
          <a:endParaRPr lang="en-US" sz="2500" kern="1200" dirty="0"/>
        </a:p>
      </dsp:txBody>
      <dsp:txXfrm>
        <a:off x="81515" y="84045"/>
        <a:ext cx="2635034" cy="1506821"/>
      </dsp:txXfrm>
    </dsp:sp>
    <dsp:sp modelId="{117160D0-5602-4389-90E4-744979E083A2}">
      <dsp:nvSpPr>
        <dsp:cNvPr id="0" name=""/>
        <dsp:cNvSpPr/>
      </dsp:nvSpPr>
      <dsp:spPr>
        <a:xfrm rot="5400000">
          <a:off x="4617291" y="103631"/>
          <a:ext cx="1335881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Churn is a drag on sales and the </a:t>
          </a:r>
          <a:r>
            <a:rPr lang="en-US" sz="1100" kern="1200" dirty="0" err="1" smtClean="0"/>
            <a:t>eBusiness</a:t>
          </a:r>
          <a:r>
            <a:rPr lang="en-US" sz="1100" kern="1200" dirty="0" smtClean="0"/>
            <a:t> effect. As churn reduces the </a:t>
          </a:r>
          <a:r>
            <a:rPr lang="en-US" sz="1100" kern="1200" dirty="0" err="1" smtClean="0"/>
            <a:t>eBusiness</a:t>
          </a:r>
          <a:r>
            <a:rPr lang="en-US" sz="1100" kern="1200" dirty="0" smtClean="0"/>
            <a:t> effect grows.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Invest more to understand customer churn &amp; customer onboarding.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 existing tools to reduce churn: Customer Action Report/Pipeline MGMT/CRM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-5400000">
        <a:off x="2798064" y="1988070"/>
        <a:ext cx="4909124" cy="1205457"/>
      </dsp:txXfrm>
    </dsp:sp>
    <dsp:sp modelId="{01EC937D-F179-4E52-874C-E2D4CAE35E2C}">
      <dsp:nvSpPr>
        <dsp:cNvPr id="0" name=""/>
        <dsp:cNvSpPr/>
      </dsp:nvSpPr>
      <dsp:spPr>
        <a:xfrm>
          <a:off x="0" y="1755874"/>
          <a:ext cx="2798064" cy="1669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Increase the Onboarding Process &amp; Reduce Churn</a:t>
          </a:r>
          <a:endParaRPr lang="en-US" sz="2500" kern="1200" dirty="0"/>
        </a:p>
      </dsp:txBody>
      <dsp:txXfrm>
        <a:off x="81515" y="1837389"/>
        <a:ext cx="2635034" cy="1506821"/>
      </dsp:txXfrm>
    </dsp:sp>
    <dsp:sp modelId="{EAD43EFD-2C61-44CF-96DC-9C3B9ED1F38D}">
      <dsp:nvSpPr>
        <dsp:cNvPr id="0" name=""/>
        <dsp:cNvSpPr/>
      </dsp:nvSpPr>
      <dsp:spPr>
        <a:xfrm rot="5400000">
          <a:off x="4617291" y="1856976"/>
          <a:ext cx="1335881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Customers who engage in </a:t>
          </a:r>
          <a:r>
            <a:rPr lang="en-US" sz="1100" kern="1200" dirty="0" err="1" smtClean="0"/>
            <a:t>Proplus</a:t>
          </a:r>
          <a:r>
            <a:rPr lang="en-US" sz="1100" kern="1200" dirty="0" smtClean="0"/>
            <a:t> grow incremental sales faster than their Bronze counterparts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Proplus</a:t>
          </a:r>
          <a:r>
            <a:rPr lang="en-US" sz="1100" kern="1200" dirty="0" smtClean="0"/>
            <a:t> customers churn less frequently from </a:t>
          </a:r>
          <a:r>
            <a:rPr lang="en-US" sz="1100" kern="1200" dirty="0" err="1" smtClean="0"/>
            <a:t>eBusiness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 rot="-5400000">
        <a:off x="2798064" y="3741415"/>
        <a:ext cx="4909124" cy="1205457"/>
      </dsp:txXfrm>
    </dsp:sp>
    <dsp:sp modelId="{F8881299-D608-4012-872E-A22E549F0561}">
      <dsp:nvSpPr>
        <dsp:cNvPr id="0" name=""/>
        <dsp:cNvSpPr/>
      </dsp:nvSpPr>
      <dsp:spPr>
        <a:xfrm>
          <a:off x="0" y="3509218"/>
          <a:ext cx="2798064" cy="16698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Promote the Pro-Plus </a:t>
          </a:r>
          <a:r>
            <a:rPr lang="en-US" sz="2500" kern="1200" dirty="0" smtClean="0"/>
            <a:t>Loyalty Program</a:t>
          </a:r>
          <a:endParaRPr lang="en-US" sz="2500" kern="1200" dirty="0"/>
        </a:p>
      </dsp:txBody>
      <dsp:txXfrm>
        <a:off x="81515" y="3590733"/>
        <a:ext cx="2635034" cy="150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0.09334</cdr:x>
      <cdr:y>0.22958</cdr:y>
    </cdr:from>
    <cdr:to>
      <cdr:x>0.3222</cdr:x>
      <cdr:y>0.39787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808011" y="1172096"/>
          <a:ext cx="1981153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is strongest in early months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0.37502</cdr:x>
      <cdr:y>0.48614</cdr:y>
    </cdr:from>
    <cdr:to>
      <cdr:x>0.65348</cdr:x>
      <cdr:y>0.65443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246411" y="2481944"/>
          <a:ext cx="2410520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falls by ~13% each period (log trend line)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0.38382</cdr:x>
      <cdr:y>0.17206</cdr:y>
    </cdr:from>
    <cdr:to>
      <cdr:x>0.98376</cdr:x>
      <cdr:y>0.35894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3322581" y="878435"/>
          <a:ext cx="5193448" cy="95410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1" dirty="0" smtClean="0">
              <a:solidFill>
                <a:schemeClr val="tx1"/>
              </a:solidFill>
            </a:rPr>
            <a:t>Every period (1-24) is compared to the “before/control” </a:t>
          </a:r>
          <a:r>
            <a:rPr lang="en-US" sz="800" b="1" dirty="0" err="1" smtClean="0">
              <a:solidFill>
                <a:schemeClr val="tx1"/>
              </a:solidFill>
            </a:rPr>
            <a:t>ebusiness</a:t>
          </a:r>
          <a:r>
            <a:rPr lang="en-US" sz="800" b="1" dirty="0" smtClean="0">
              <a:solidFill>
                <a:schemeClr val="tx1"/>
              </a:solidFill>
            </a:rPr>
            <a:t> ordering period. For example, the first month of ordering is ~ 55% higher than average sales before becoming an </a:t>
          </a:r>
          <a:r>
            <a:rPr lang="en-US" sz="800" b="1" dirty="0" err="1" smtClean="0">
              <a:solidFill>
                <a:schemeClr val="tx1"/>
              </a:solidFill>
            </a:rPr>
            <a:t>ebusiness</a:t>
          </a:r>
          <a:r>
            <a:rPr lang="en-US" sz="800" b="1" dirty="0" smtClean="0">
              <a:solidFill>
                <a:schemeClr val="tx1"/>
              </a:solidFill>
            </a:rPr>
            <a:t> customer (all else constant). Similarly, the 24 month after ordering is ~ 8% higher than Average sales before becoming an </a:t>
          </a:r>
          <a:r>
            <a:rPr lang="en-US" sz="800" b="1" dirty="0" err="1" smtClean="0">
              <a:solidFill>
                <a:schemeClr val="tx1"/>
              </a:solidFill>
            </a:rPr>
            <a:t>ebusiness</a:t>
          </a:r>
          <a:r>
            <a:rPr lang="en-US" sz="800" b="1" dirty="0" smtClean="0">
              <a:solidFill>
                <a:schemeClr val="tx1"/>
              </a:solidFill>
            </a:rPr>
            <a:t> customer (all else constant). If we multiply through the overall average is roughly 21.5% higher compared to the “before/control” period (all else constant). The effect is strong but tapers due to outside factors such as churn.</a:t>
          </a:r>
          <a:endParaRPr lang="en-US" sz="80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1DEE3F-8430-468B-90ED-4CAC91C1F347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099B28-4236-4994-B764-7B9AA7828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457A7-BE56-497C-9A95-AACE61B56D55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3521EC-42DD-462B-8EA9-2ED033B65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52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4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2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0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5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0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22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82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741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12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4366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384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386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7121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13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93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644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76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9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97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965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5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8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6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3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2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4" r:id="rId21"/>
    <p:sldLayoutId id="2147484095" r:id="rId22"/>
    <p:sldLayoutId id="2147484090" r:id="rId23"/>
    <p:sldLayoutId id="2147484096" r:id="rId24"/>
    <p:sldLayoutId id="2147484097" r:id="rId25"/>
    <p:sldLayoutId id="2147484098" r:id="rId26"/>
    <p:sldLayoutId id="2147484091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092" r:id="rId3"/>
    <p:sldLayoutId id="2147484101" r:id="rId4"/>
    <p:sldLayoutId id="214748409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Christopher </a:t>
            </a:r>
            <a:r>
              <a:rPr lang="en-US" dirty="0" err="1" smtClean="0"/>
              <a:t>Brossman</a:t>
            </a:r>
            <a:endParaRPr lang="en-US" dirty="0" smtClean="0"/>
          </a:p>
          <a:p>
            <a:r>
              <a:rPr lang="en-US" dirty="0" smtClean="0"/>
              <a:t>2/26/2016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e-business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2465924"/>
              </p:ext>
            </p:extLst>
          </p:nvPr>
        </p:nvGraphicFramePr>
        <p:xfrm>
          <a:off x="-152400" y="838200"/>
          <a:ext cx="8763000" cy="566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60960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All data used was obtained from internal databases. All data was transformed from dimensional and transactional data tables. All transformations &amp; statistics were preformed using SQL &amp; R.</a:t>
            </a:r>
          </a:p>
        </p:txBody>
      </p:sp>
    </p:spTree>
    <p:extLst>
      <p:ext uri="{BB962C8B-B14F-4D97-AF65-F5344CB8AC3E}">
        <p14:creationId xmlns:p14="http://schemas.microsoft.com/office/powerpoint/2010/main" val="708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is matching?</a:t>
            </a:r>
          </a:p>
          <a:p>
            <a:pPr lvl="1"/>
            <a:r>
              <a:rPr lang="en-US" dirty="0"/>
              <a:t>Matching is a technique to match the treated group with those not treated in the population but who are similar to emulate a suitable control</a:t>
            </a:r>
          </a:p>
          <a:p>
            <a:r>
              <a:rPr lang="en-US" dirty="0"/>
              <a:t>Why is it important?</a:t>
            </a:r>
          </a:p>
          <a:p>
            <a:pPr lvl="1"/>
            <a:r>
              <a:rPr lang="en-US" dirty="0"/>
              <a:t>Matching reduces bias, when the treated group differs greatly from the overall population, or if the treatment is non-random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was matching done?</a:t>
            </a:r>
          </a:p>
          <a:p>
            <a:pPr lvl="1"/>
            <a:r>
              <a:rPr lang="en-US" dirty="0" smtClean="0"/>
              <a:t>1:1 propensity score matching</a:t>
            </a:r>
          </a:p>
          <a:p>
            <a:r>
              <a:rPr lang="en-US" dirty="0" smtClean="0"/>
              <a:t>How is it used</a:t>
            </a:r>
          </a:p>
          <a:p>
            <a:pPr lvl="1"/>
            <a:r>
              <a:rPr lang="en-US" dirty="0" smtClean="0"/>
              <a:t>Just for pre-processing for regression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46488"/>
            <a:ext cx="12763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2154238"/>
            <a:ext cx="1863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33750"/>
            <a:ext cx="12763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3743325"/>
            <a:ext cx="1747837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735138"/>
            <a:ext cx="18637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15925"/>
            <a:ext cx="5670550" cy="568325"/>
          </a:xfrm>
        </p:spPr>
        <p:txBody>
          <a:bodyPr/>
          <a:lstStyle/>
          <a:p>
            <a:pPr>
              <a:defRPr/>
            </a:pPr>
            <a:r>
              <a:rPr dirty="0" smtClean="0"/>
              <a:t>The need for matching</a:t>
            </a:r>
            <a:endParaRPr dirty="0"/>
          </a:p>
        </p:txBody>
      </p:sp>
      <p:pic>
        <p:nvPicPr>
          <p:cNvPr id="13320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293938"/>
            <a:ext cx="104775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2175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4289425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910013"/>
            <a:ext cx="104775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3489325"/>
            <a:ext cx="1047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559300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4319588"/>
            <a:ext cx="104775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4425950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660650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508500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592388"/>
            <a:ext cx="1047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463" y="1300163"/>
            <a:ext cx="46101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FEI Customer 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7775" y="1298575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3333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70075"/>
            <a:ext cx="18637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3384550"/>
            <a:ext cx="12763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3805238"/>
            <a:ext cx="12763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308225"/>
            <a:ext cx="1863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481388"/>
            <a:ext cx="1747837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4281488"/>
            <a:ext cx="104775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4276725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689225" y="1679575"/>
            <a:ext cx="3470275" cy="1395413"/>
          </a:xfrm>
          <a:prstGeom prst="round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Not Comparable</a:t>
            </a:r>
          </a:p>
        </p:txBody>
      </p:sp>
      <p:sp>
        <p:nvSpPr>
          <p:cNvPr id="13341" name="TextBox 31"/>
          <p:cNvSpPr txBox="1">
            <a:spLocks noChangeArrowheads="1"/>
          </p:cNvSpPr>
          <p:nvPr/>
        </p:nvSpPr>
        <p:spPr bwMode="auto">
          <a:xfrm>
            <a:off x="342900" y="5962650"/>
            <a:ext cx="8458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 dirty="0">
                <a:ea typeface="Verdana" panose="020B0604030504040204" pitchFamily="34" charset="0"/>
                <a:cs typeface="Verdana" panose="020B0604030504040204" pitchFamily="34" charset="0"/>
              </a:rPr>
              <a:t>Samples are not comparable because treatment is non random causing samples to be very different – </a:t>
            </a:r>
            <a:r>
              <a:rPr lang="en-US" altLang="en-US" sz="1400" b="1" dirty="0" err="1">
                <a:ea typeface="Verdana" panose="020B0604030504040204" pitchFamily="34" charset="0"/>
                <a:cs typeface="Verdana" panose="020B0604030504040204" pitchFamily="34" charset="0"/>
              </a:rPr>
              <a:t>eBusiness</a:t>
            </a:r>
            <a:r>
              <a:rPr lang="en-US" altLang="en-US" sz="1400" b="1" dirty="0">
                <a:ea typeface="Verdana" panose="020B0604030504040204" pitchFamily="34" charset="0"/>
                <a:cs typeface="Verdana" panose="020B0604030504040204" pitchFamily="34" charset="0"/>
              </a:rPr>
              <a:t> sought after most desirable FEI customers for FOL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2154238"/>
            <a:ext cx="1863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15925"/>
            <a:ext cx="5670550" cy="568325"/>
          </a:xfrm>
        </p:spPr>
        <p:txBody>
          <a:bodyPr/>
          <a:lstStyle/>
          <a:p>
            <a:pPr>
              <a:defRPr/>
            </a:pPr>
            <a:r>
              <a:rPr dirty="0" smtClean="0"/>
              <a:t>The need for matching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1463" y="1300163"/>
            <a:ext cx="46101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FEI Customer Population </a:t>
            </a:r>
            <a:r>
              <a:rPr lang="en-US" sz="2000" i="1" u="sng" dirty="0">
                <a:ea typeface="Verdana" panose="020B0604030504040204" pitchFamily="34" charset="0"/>
                <a:cs typeface="Verdana" panose="020B0604030504040204" pitchFamily="34" charset="0"/>
              </a:rPr>
              <a:t>after matching</a:t>
            </a:r>
            <a:endParaRPr lang="en-US" sz="2000" u="sng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775" y="1298575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4342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70075"/>
            <a:ext cx="18637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3384550"/>
            <a:ext cx="12763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3805238"/>
            <a:ext cx="12763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308225"/>
            <a:ext cx="1863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517900"/>
            <a:ext cx="1747837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4337050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244975"/>
            <a:ext cx="104775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2109788"/>
            <a:ext cx="1863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825625"/>
            <a:ext cx="1865312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3338513"/>
            <a:ext cx="127476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3759200"/>
            <a:ext cx="1274762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262188"/>
            <a:ext cx="1863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3471863"/>
            <a:ext cx="1747837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291013"/>
            <a:ext cx="1047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4198938"/>
            <a:ext cx="1047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635250" y="1771650"/>
            <a:ext cx="3681413" cy="989013"/>
          </a:xfrm>
          <a:prstGeom prst="roundRect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Comparable</a:t>
            </a:r>
          </a:p>
        </p:txBody>
      </p:sp>
      <p:sp>
        <p:nvSpPr>
          <p:cNvPr id="14358" name="TextBox 39"/>
          <p:cNvSpPr txBox="1">
            <a:spLocks noChangeArrowheads="1"/>
          </p:cNvSpPr>
          <p:nvPr/>
        </p:nvSpPr>
        <p:spPr bwMode="auto">
          <a:xfrm>
            <a:off x="386744" y="5949950"/>
            <a:ext cx="8374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 b="1" dirty="0">
                <a:ea typeface="Verdana" panose="020B0604030504040204" pitchFamily="34" charset="0"/>
                <a:cs typeface="Verdana" panose="020B0604030504040204" pitchFamily="34" charset="0"/>
              </a:rPr>
              <a:t>Matched samples will greatly reduce bias. We still need to control for differences within each population. Regression will help.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evaluation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4105276" cy="52883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752600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194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not similar prior to matching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6353176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900" y="2819400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much more similar after matching</a:t>
            </a:r>
          </a:p>
        </p:txBody>
      </p:sp>
    </p:spTree>
    <p:extLst>
      <p:ext uri="{BB962C8B-B14F-4D97-AF65-F5344CB8AC3E}">
        <p14:creationId xmlns:p14="http://schemas.microsoft.com/office/powerpoint/2010/main" val="4353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15925"/>
            <a:ext cx="6203950" cy="568325"/>
          </a:xfrm>
        </p:spPr>
        <p:txBody>
          <a:bodyPr/>
          <a:lstStyle/>
          <a:p>
            <a:pPr>
              <a:defRPr/>
            </a:pPr>
            <a:r>
              <a:rPr sz="2800" dirty="0" smtClean="0"/>
              <a:t>Still need to control for other variables</a:t>
            </a:r>
            <a:r>
              <a:rPr lang="en-US" sz="2800" dirty="0" smtClean="0"/>
              <a:t>…</a:t>
            </a:r>
            <a:endParaRPr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04813" y="1524000"/>
            <a:ext cx="8305800" cy="3932238"/>
          </a:xfrm>
        </p:spPr>
        <p:txBody>
          <a:bodyPr/>
          <a:lstStyle/>
          <a:p>
            <a:pPr>
              <a:defRPr/>
            </a:pPr>
            <a:r>
              <a:rPr lang="en-US" sz="2000" i="1" u="sng" dirty="0" smtClean="0">
                <a:solidFill>
                  <a:schemeClr val="bg2">
                    <a:lumMod val="50000"/>
                  </a:schemeClr>
                </a:solidFill>
              </a:rPr>
              <a:t>Anything</a:t>
            </a:r>
            <a:r>
              <a:rPr sz="2000" dirty="0" smtClean="0">
                <a:solidFill>
                  <a:srgbClr val="00B050"/>
                </a:solidFill>
              </a:rPr>
              <a:t> </a:t>
            </a:r>
            <a:r>
              <a:rPr sz="2000" dirty="0" smtClean="0">
                <a:solidFill>
                  <a:schemeClr val="bg2">
                    <a:lumMod val="50000"/>
                  </a:schemeClr>
                </a:solidFill>
              </a:rPr>
              <a:t>else that can explain sales changes will contaminate the “</a:t>
            </a:r>
            <a:r>
              <a:rPr sz="2000" dirty="0" err="1" smtClean="0">
                <a:solidFill>
                  <a:schemeClr val="bg2">
                    <a:lumMod val="50000"/>
                  </a:schemeClr>
                </a:solidFill>
              </a:rPr>
              <a:t>eBusiness</a:t>
            </a:r>
            <a:r>
              <a:rPr sz="2000" dirty="0" smtClean="0">
                <a:solidFill>
                  <a:schemeClr val="bg2">
                    <a:lumMod val="50000"/>
                  </a:schemeClr>
                </a:solidFill>
              </a:rPr>
              <a:t>” effect</a:t>
            </a:r>
          </a:p>
          <a:p>
            <a:pPr lvl="1">
              <a:defRPr/>
            </a:pPr>
            <a:r>
              <a:rPr sz="1900" dirty="0" smtClean="0">
                <a:solidFill>
                  <a:schemeClr val="bg2">
                    <a:lumMod val="50000"/>
                  </a:schemeClr>
                </a:solidFill>
              </a:rPr>
              <a:t>We need to control for this to isolate “</a:t>
            </a:r>
            <a:r>
              <a:rPr sz="1900" dirty="0" err="1" smtClean="0">
                <a:solidFill>
                  <a:schemeClr val="bg2">
                    <a:lumMod val="50000"/>
                  </a:schemeClr>
                </a:solidFill>
              </a:rPr>
              <a:t>eBusiness</a:t>
            </a:r>
            <a:r>
              <a:rPr sz="1900" dirty="0" smtClean="0">
                <a:solidFill>
                  <a:schemeClr val="bg2">
                    <a:lumMod val="50000"/>
                  </a:schemeClr>
                </a:solidFill>
              </a:rPr>
              <a:t>” effect</a:t>
            </a:r>
          </a:p>
          <a:p>
            <a:pPr>
              <a:defRPr/>
            </a:pPr>
            <a:r>
              <a:rPr sz="2000" dirty="0" smtClean="0">
                <a:solidFill>
                  <a:schemeClr val="bg2">
                    <a:lumMod val="50000"/>
                  </a:schemeClr>
                </a:solidFill>
              </a:rPr>
              <a:t>Things held constant in analysis using Fixed Effects / </a:t>
            </a:r>
            <a:r>
              <a:rPr sz="2000" dirty="0" err="1" smtClean="0">
                <a:solidFill>
                  <a:schemeClr val="bg2">
                    <a:lumMod val="50000"/>
                  </a:schemeClr>
                </a:solidFill>
              </a:rPr>
              <a:t>DiD</a:t>
            </a:r>
            <a:r>
              <a:rPr sz="2000" dirty="0" smtClean="0">
                <a:solidFill>
                  <a:schemeClr val="bg2">
                    <a:lumMod val="50000"/>
                  </a:schemeClr>
                </a:solidFill>
              </a:rPr>
              <a:t> Regression</a:t>
            </a:r>
          </a:p>
          <a:p>
            <a:pPr lvl="1">
              <a:defRPr/>
            </a:pPr>
            <a:r>
              <a:rPr sz="1900" dirty="0" smtClean="0">
                <a:solidFill>
                  <a:schemeClr val="bg2">
                    <a:lumMod val="50000"/>
                  </a:schemeClr>
                </a:solidFill>
              </a:rPr>
              <a:t>Fixed Effects (things that don’t change over time)</a:t>
            </a:r>
          </a:p>
          <a:p>
            <a:pPr lvl="2">
              <a:defRPr/>
            </a:pPr>
            <a:r>
              <a:rPr sz="1800" dirty="0" smtClean="0">
                <a:solidFill>
                  <a:schemeClr val="bg2">
                    <a:lumMod val="50000"/>
                  </a:schemeClr>
                </a:solidFill>
              </a:rPr>
              <a:t>Such as type of customer</a:t>
            </a:r>
          </a:p>
          <a:p>
            <a:pPr lvl="1">
              <a:defRPr/>
            </a:pPr>
            <a:r>
              <a:rPr sz="1900" dirty="0" smtClean="0">
                <a:solidFill>
                  <a:schemeClr val="bg2">
                    <a:lumMod val="50000"/>
                  </a:schemeClr>
                </a:solidFill>
              </a:rPr>
              <a:t>Macro Economic Effects </a:t>
            </a:r>
          </a:p>
          <a:p>
            <a:pPr lvl="2">
              <a:defRPr/>
            </a:pPr>
            <a:r>
              <a:rPr sz="1800" dirty="0" smtClean="0">
                <a:solidFill>
                  <a:schemeClr val="bg2">
                    <a:lumMod val="50000"/>
                  </a:schemeClr>
                </a:solidFill>
              </a:rPr>
              <a:t>(economic changes in US)</a:t>
            </a:r>
          </a:p>
          <a:p>
            <a:pPr lvl="1">
              <a:defRPr/>
            </a:pPr>
            <a:r>
              <a:rPr sz="1900" dirty="0" smtClean="0">
                <a:solidFill>
                  <a:schemeClr val="bg2">
                    <a:lumMod val="50000"/>
                  </a:schemeClr>
                </a:solidFill>
              </a:rPr>
              <a:t>Micro Economic Effects at Branch level </a:t>
            </a:r>
          </a:p>
          <a:p>
            <a:pPr lvl="2">
              <a:defRPr/>
            </a:pPr>
            <a:r>
              <a:rPr sz="1800" dirty="0" smtClean="0">
                <a:solidFill>
                  <a:schemeClr val="bg2">
                    <a:lumMod val="50000"/>
                  </a:schemeClr>
                </a:solidFill>
              </a:rPr>
              <a:t>(economic changes in MSA)</a:t>
            </a:r>
          </a:p>
          <a:p>
            <a:pPr lvl="1">
              <a:defRPr/>
            </a:pPr>
            <a:r>
              <a:rPr sz="1900" dirty="0" smtClean="0">
                <a:solidFill>
                  <a:schemeClr val="bg2">
                    <a:lumMod val="50000"/>
                  </a:schemeClr>
                </a:solidFill>
              </a:rPr>
              <a:t>Tenure</a:t>
            </a:r>
          </a:p>
          <a:p>
            <a:pPr lvl="2">
              <a:defRPr/>
            </a:pPr>
            <a:r>
              <a:rPr sz="1800" dirty="0" smtClean="0">
                <a:solidFill>
                  <a:schemeClr val="bg2">
                    <a:lumMod val="50000"/>
                  </a:schemeClr>
                </a:solidFill>
              </a:rPr>
              <a:t>Individual time – loosens assumption of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15925"/>
            <a:ext cx="6203950" cy="568325"/>
          </a:xfrm>
        </p:spPr>
        <p:txBody>
          <a:bodyPr/>
          <a:lstStyle/>
          <a:p>
            <a:pPr>
              <a:defRPr/>
            </a:pPr>
            <a:r>
              <a:rPr sz="2400" dirty="0" smtClean="0"/>
              <a:t>Difference in difference intuition</a:t>
            </a:r>
            <a:endParaRPr sz="2400" dirty="0"/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524000"/>
            <a:ext cx="795813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dirty="0" smtClean="0"/>
              <a:t>Identification strategy did regression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81940" y="3810000"/>
            <a:ext cx="8686800" cy="2178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 smtClean="0"/>
              <a:t>Variables</a:t>
            </a:r>
            <a:r>
              <a:rPr lang="en-US" sz="1600" i="1" dirty="0" smtClean="0"/>
              <a:t>: </a:t>
            </a:r>
            <a:r>
              <a:rPr lang="en-US" sz="1600" b="1" i="1" dirty="0" err="1" smtClean="0"/>
              <a:t>i</a:t>
            </a:r>
            <a:r>
              <a:rPr lang="en-US" sz="1600" i="1" dirty="0" smtClean="0"/>
              <a:t> </a:t>
            </a:r>
            <a:r>
              <a:rPr lang="en-US" sz="1600" dirty="0" smtClean="0"/>
              <a:t>indexes customer, </a:t>
            </a:r>
            <a:r>
              <a:rPr lang="en-US" sz="1600" b="1" i="1" dirty="0" smtClean="0"/>
              <a:t>t</a:t>
            </a:r>
            <a:r>
              <a:rPr lang="en-US" sz="1600" i="1" dirty="0" smtClean="0"/>
              <a:t> </a:t>
            </a:r>
            <a:r>
              <a:rPr lang="en-US" sz="1600" dirty="0" smtClean="0"/>
              <a:t>indexes time (year-month), </a:t>
            </a:r>
            <a:r>
              <a:rPr lang="en-US" sz="1600" b="1" i="1" dirty="0" smtClean="0"/>
              <a:t>b</a:t>
            </a:r>
            <a:r>
              <a:rPr lang="en-US" sz="1600" dirty="0" smtClean="0"/>
              <a:t> indexes the branch of the customer</a:t>
            </a:r>
          </a:p>
          <a:p>
            <a:pPr lvl="1">
              <a:lnSpc>
                <a:spcPct val="100000"/>
              </a:lnSpc>
            </a:pPr>
            <a:r>
              <a:rPr lang="en-US" sz="1600" i="1" dirty="0" smtClean="0"/>
              <a:t>Sales</a:t>
            </a:r>
            <a:r>
              <a:rPr lang="en-US" sz="1600" dirty="0" smtClean="0"/>
              <a:t> is the sales of customer </a:t>
            </a:r>
          </a:p>
          <a:p>
            <a:pPr lvl="1">
              <a:lnSpc>
                <a:spcPct val="100000"/>
              </a:lnSpc>
            </a:pPr>
            <a:r>
              <a:rPr lang="en-US" sz="1600" i="1" dirty="0" smtClean="0"/>
              <a:t>EBC</a:t>
            </a:r>
            <a:r>
              <a:rPr lang="en-US" sz="1600" dirty="0" smtClean="0"/>
              <a:t> is a dummy variable = 1 if customer is an e-Business customer at that point in time and 0 otherwise. This is the variable of interest.</a:t>
            </a:r>
          </a:p>
          <a:p>
            <a:pPr lvl="1">
              <a:lnSpc>
                <a:spcPct val="100000"/>
              </a:lnSpc>
            </a:pPr>
            <a:r>
              <a:rPr lang="en-US" sz="1600" i="1" dirty="0" smtClean="0"/>
              <a:t>TEN</a:t>
            </a:r>
            <a:r>
              <a:rPr lang="en-US" sz="1600" dirty="0" smtClean="0"/>
              <a:t> is the count of months with any Ferguson purchase</a:t>
            </a:r>
          </a:p>
          <a:p>
            <a:pPr lvl="1">
              <a:lnSpc>
                <a:spcPct val="100000"/>
              </a:lnSpc>
            </a:pPr>
            <a:r>
              <a:rPr lang="en-US" sz="1600" i="1" dirty="0" smtClean="0"/>
              <a:t>ACNT</a:t>
            </a:r>
            <a:r>
              <a:rPr lang="en-US" sz="1600" dirty="0" smtClean="0"/>
              <a:t> is the branch of the customer</a:t>
            </a: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76200" y="2667000"/>
                <a:ext cx="92202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en-US" sz="1900" b="1" i="1">
                                  <a:solidFill>
                                    <a:srgbClr val="0054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𝑺𝒂𝒍𝒆𝒔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𝒊𝒕𝒃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𝑬𝑩𝑪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𝑻𝑬𝑵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𝑰𝑻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en-US" sz="1900" b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𝑨𝑪𝑵𝑻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𝑺𝒂𝒍𝒆𝒔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𝒕𝒃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𝒊𝒕𝒃</m:t>
                          </m:r>
                        </m:sub>
                      </m:sSub>
                    </m:oMath>
                  </m:oMathPara>
                </a14:m>
                <a:endParaRPr lang="en-US" sz="1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667000"/>
                <a:ext cx="9220200" cy="384721"/>
              </a:xfrm>
              <a:prstGeom prst="rect">
                <a:avLst/>
              </a:prstGeom>
              <a:blipFill>
                <a:blip r:embed="rId2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0500" y="3810000"/>
            <a:ext cx="8686800" cy="255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 smtClean="0"/>
              <a:t>Parameters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𝜶</a:t>
            </a:r>
            <a:r>
              <a:rPr lang="en-US" sz="1600" dirty="0"/>
              <a:t> </a:t>
            </a:r>
            <a:r>
              <a:rPr lang="en-US" sz="1600" dirty="0" smtClean="0"/>
              <a:t>holds constant time invariant effects such as customer type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𝛽</a:t>
            </a:r>
            <a:r>
              <a:rPr lang="en-US" sz="1600" dirty="0" smtClean="0"/>
              <a:t> </a:t>
            </a:r>
            <a:r>
              <a:rPr lang="en-US" sz="1600" dirty="0"/>
              <a:t>is the variable of </a:t>
            </a:r>
            <a:r>
              <a:rPr lang="en-US" sz="1600" dirty="0" smtClean="0"/>
              <a:t>interest (the e-business effect on sales)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𝛾</a:t>
            </a:r>
            <a:r>
              <a:rPr lang="en-US" sz="1600" dirty="0" smtClean="0"/>
              <a:t> </a:t>
            </a:r>
            <a:r>
              <a:rPr lang="en-US" sz="1600" dirty="0"/>
              <a:t>This allows for different pre-existing trends and holds constant the effect of spending more due to having higher tenure.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θ</a:t>
            </a:r>
            <a:r>
              <a:rPr lang="en-US" sz="1600" dirty="0" smtClean="0"/>
              <a:t> </a:t>
            </a:r>
            <a:r>
              <a:rPr lang="en-US" sz="1600" dirty="0"/>
              <a:t>holds constant </a:t>
            </a:r>
            <a:r>
              <a:rPr lang="en-US" sz="1600" dirty="0" smtClean="0"/>
              <a:t>branch </a:t>
            </a:r>
            <a:r>
              <a:rPr lang="en-US" sz="1600" dirty="0"/>
              <a:t>level </a:t>
            </a:r>
            <a:r>
              <a:rPr lang="en-US" sz="1600" dirty="0" smtClean="0"/>
              <a:t>effects such </a:t>
            </a:r>
            <a:r>
              <a:rPr lang="en-US" sz="1600" dirty="0"/>
              <a:t>as local market forces</a:t>
            </a:r>
            <a:r>
              <a:rPr lang="en-US" sz="1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𝜹</a:t>
            </a:r>
            <a:r>
              <a:rPr lang="en-US" sz="1600" dirty="0"/>
              <a:t> </a:t>
            </a:r>
            <a:r>
              <a:rPr lang="en-US" sz="1600" dirty="0" smtClean="0"/>
              <a:t>holds constant effects over time constant to all customers – macro economic effects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𝜀 </a:t>
            </a:r>
            <a:r>
              <a:rPr lang="en-US" sz="1600" dirty="0" smtClean="0"/>
              <a:t>Is </a:t>
            </a:r>
            <a:r>
              <a:rPr lang="en-US" sz="1600" dirty="0"/>
              <a:t>the error left unexplained by the </a:t>
            </a:r>
            <a:r>
              <a:rPr lang="en-US" sz="1600" dirty="0" smtClean="0"/>
              <a:t>model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76200" y="2667000"/>
                <a:ext cx="92202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en-US" sz="1900" b="1" i="1">
                                  <a:solidFill>
                                    <a:srgbClr val="0054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𝑺𝒂𝒍𝒆𝒔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𝒊𝒕𝒃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𝑬𝑩𝑪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𝑻𝑬𝑵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𝑰𝑻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en-US" sz="1900" b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𝑨𝑪𝑵𝑻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𝑺𝒂𝒍𝒆𝒔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𝒕𝒃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𝒊𝒕𝒃</m:t>
                          </m:r>
                        </m:sub>
                      </m:sSub>
                    </m:oMath>
                  </m:oMathPara>
                </a14:m>
                <a:endParaRPr lang="en-US" sz="1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667000"/>
                <a:ext cx="9220200" cy="384721"/>
              </a:xfrm>
              <a:prstGeom prst="rect">
                <a:avLst/>
              </a:prstGeom>
              <a:blipFill>
                <a:blip r:embed="rId2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dirty="0" smtClean="0"/>
              <a:t>Identification strategy did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0500" y="3810000"/>
            <a:ext cx="8686800" cy="2559876"/>
          </a:xfrm>
        </p:spPr>
        <p:txBody>
          <a:bodyPr/>
          <a:lstStyle/>
          <a:p>
            <a:r>
              <a:rPr lang="en-US" sz="1600" b="1" dirty="0"/>
              <a:t>Standard Errors</a:t>
            </a:r>
          </a:p>
          <a:p>
            <a:pPr lvl="1"/>
            <a:r>
              <a:rPr lang="en-US" sz="1600" dirty="0"/>
              <a:t>To correct for serial correlation, the standard errors were clustered at the branch level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Done to not overstate significance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76200" y="2667000"/>
                <a:ext cx="92202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en-US" sz="1900" b="1" i="1">
                                  <a:solidFill>
                                    <a:srgbClr val="00548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𝑺𝒂𝒍𝒆𝒔</m:t>
                                  </m:r>
                                </m:e>
                                <m:sub>
                                  <m:r>
                                    <a:rPr lang="en-US" sz="1900" b="1" i="1">
                                      <a:solidFill>
                                        <a:srgbClr val="00548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𝒊𝒕𝒃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𝑬𝑩𝑪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𝑻𝑬𝑵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𝑰𝑻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en-US" sz="1900" b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𝑨𝑪𝑵𝑻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𝑺𝒂𝒍𝒆𝒔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𝒕𝒃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900" b="1" i="1">
                          <a:solidFill>
                            <a:srgbClr val="00548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1900" b="1" i="1">
                              <a:solidFill>
                                <a:srgbClr val="005481"/>
                              </a:solidFill>
                              <a:latin typeface="Cambria Math" panose="02040503050406030204" pitchFamily="18" charset="0"/>
                            </a:rPr>
                            <m:t>𝒊𝒕𝒃</m:t>
                          </m:r>
                        </m:sub>
                      </m:sSub>
                    </m:oMath>
                  </m:oMathPara>
                </a14:m>
                <a:endParaRPr lang="en-US" sz="1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667000"/>
                <a:ext cx="9220200" cy="384721"/>
              </a:xfrm>
              <a:prstGeom prst="rect">
                <a:avLst/>
              </a:prstGeom>
              <a:blipFill>
                <a:blip r:embed="rId2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dirty="0" smtClean="0"/>
              <a:t>Identification strategy did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</a:p>
          <a:p>
            <a:r>
              <a:rPr lang="en-US" dirty="0" smtClean="0"/>
              <a:t>Overview of Methodology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Recommendations to Ferguson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Findings of Analysis</a:t>
            </a:r>
            <a:b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</a:schemeClr>
                </a:solidFill>
              </a:rPr>
              <a:t>(all findings were statistically </a:t>
            </a:r>
            <a:r>
              <a:rPr lang="en-US" sz="1800" b="1" dirty="0" smtClean="0">
                <a:solidFill>
                  <a:schemeClr val="tx1">
                    <a:lumMod val="75000"/>
                  </a:schemeClr>
                </a:solidFill>
              </a:rPr>
              <a:t>significant unless otherwise noted)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15925"/>
            <a:ext cx="5670550" cy="568325"/>
          </a:xfrm>
        </p:spPr>
        <p:txBody>
          <a:bodyPr/>
          <a:lstStyle/>
          <a:p>
            <a:pPr>
              <a:defRPr/>
            </a:pPr>
            <a:r>
              <a:rPr dirty="0" smtClean="0"/>
              <a:t>Overall findings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04800" y="5257800"/>
            <a:ext cx="8686800" cy="1219200"/>
          </a:xfrm>
        </p:spPr>
        <p:txBody>
          <a:bodyPr/>
          <a:lstStyle/>
          <a:p>
            <a:pPr>
              <a:defRPr/>
            </a:pPr>
            <a:r>
              <a:rPr sz="1400" dirty="0" smtClean="0"/>
              <a:t>FEI customers increase their sales by </a:t>
            </a:r>
            <a:r>
              <a:rPr lang="en-US" sz="1400" dirty="0" smtClean="0"/>
              <a:t>21.57% </a:t>
            </a:r>
            <a:r>
              <a:rPr sz="1400" dirty="0" smtClean="0"/>
              <a:t>after becoming an FOL customer all else equal</a:t>
            </a:r>
          </a:p>
          <a:p>
            <a:pPr>
              <a:defRPr/>
            </a:pPr>
            <a:r>
              <a:rPr sz="1400" dirty="0" smtClean="0"/>
              <a:t>FEI customers increase their sales by </a:t>
            </a:r>
            <a:r>
              <a:rPr lang="en-US" sz="1400" dirty="0" smtClean="0"/>
              <a:t>12.59% </a:t>
            </a:r>
            <a:r>
              <a:rPr sz="1400" dirty="0" smtClean="0"/>
              <a:t>after becoming a S2S customer all else equal</a:t>
            </a:r>
          </a:p>
          <a:p>
            <a:pPr>
              <a:defRPr/>
            </a:pPr>
            <a:r>
              <a:rPr sz="1400" dirty="0" smtClean="0"/>
              <a:t>FEI customers increase their sales by </a:t>
            </a:r>
            <a:r>
              <a:rPr lang="en-US" sz="1400" dirty="0" smtClean="0"/>
              <a:t>21.51% </a:t>
            </a:r>
            <a:r>
              <a:rPr sz="1400" dirty="0" smtClean="0"/>
              <a:t>after becoming an </a:t>
            </a:r>
            <a:r>
              <a:rPr sz="1400" dirty="0" err="1" smtClean="0"/>
              <a:t>eBusiness</a:t>
            </a:r>
            <a:r>
              <a:rPr sz="1400" dirty="0" smtClean="0"/>
              <a:t> customer (either S2S or FOL) all else equal</a:t>
            </a:r>
          </a:p>
          <a:p>
            <a:pPr>
              <a:defRPr/>
            </a:pPr>
            <a:endParaRPr sz="1050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483601"/>
              </p:ext>
            </p:extLst>
          </p:nvPr>
        </p:nvGraphicFramePr>
        <p:xfrm>
          <a:off x="1066800" y="1412824"/>
          <a:ext cx="6705600" cy="36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415925"/>
            <a:ext cx="5670550" cy="568325"/>
          </a:xfrm>
        </p:spPr>
        <p:txBody>
          <a:bodyPr/>
          <a:lstStyle/>
          <a:p>
            <a:pPr>
              <a:defRPr/>
            </a:pPr>
            <a:r>
              <a:rPr dirty="0" smtClean="0"/>
              <a:t>Overall findings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04800" y="5257800"/>
            <a:ext cx="8686800" cy="1219200"/>
          </a:xfrm>
        </p:spPr>
        <p:txBody>
          <a:bodyPr/>
          <a:lstStyle/>
          <a:p>
            <a:r>
              <a:rPr lang="en-US" sz="1400" dirty="0"/>
              <a:t>Since average historical sales per month of the FOL group is roughly $17,252, we realize incremental sales </a:t>
            </a:r>
            <a:r>
              <a:rPr lang="en-US" sz="1400" dirty="0" smtClean="0"/>
              <a:t>of $3,721 per </a:t>
            </a:r>
            <a:r>
              <a:rPr lang="en-US" sz="1400" dirty="0"/>
              <a:t>customer per </a:t>
            </a:r>
            <a:r>
              <a:rPr lang="en-US" sz="1400" dirty="0" smtClean="0"/>
              <a:t>month</a:t>
            </a:r>
            <a:endParaRPr lang="en-US" sz="1400" dirty="0"/>
          </a:p>
          <a:p>
            <a:r>
              <a:rPr lang="en-US" sz="1400" dirty="0"/>
              <a:t>Since average historical sales per month of the S2S group is roughly $51,793, we realize incremental sales </a:t>
            </a:r>
            <a:r>
              <a:rPr lang="en-US" sz="1400" dirty="0" smtClean="0"/>
              <a:t>of $6,521 per </a:t>
            </a:r>
            <a:r>
              <a:rPr lang="en-US" sz="1400" dirty="0"/>
              <a:t>customer per </a:t>
            </a:r>
            <a:r>
              <a:rPr lang="en-US" sz="1400" dirty="0" smtClean="0"/>
              <a:t>month</a:t>
            </a:r>
            <a:endParaRPr lang="en-US" sz="800" dirty="0"/>
          </a:p>
          <a:p>
            <a:pPr>
              <a:defRPr/>
            </a:pPr>
            <a:endParaRPr sz="105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002364"/>
              </p:ext>
            </p:extLst>
          </p:nvPr>
        </p:nvGraphicFramePr>
        <p:xfrm>
          <a:off x="1066800" y="1412824"/>
          <a:ext cx="6705600" cy="3692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8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BUSINESS GROUP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26213" y="1752600"/>
          <a:ext cx="803198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7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88" y="381000"/>
            <a:ext cx="8275612" cy="568960"/>
          </a:xfrm>
        </p:spPr>
        <p:txBody>
          <a:bodyPr/>
          <a:lstStyle/>
          <a:p>
            <a:r>
              <a:rPr lang="en-US" dirty="0" smtClean="0"/>
              <a:t>EBUSINESS EFFECT - TREND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565435"/>
              </p:ext>
            </p:extLst>
          </p:nvPr>
        </p:nvGraphicFramePr>
        <p:xfrm>
          <a:off x="258789" y="1143000"/>
          <a:ext cx="865661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114800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AVG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8179" y="5297390"/>
            <a:ext cx="38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Effect is statistically insignificant after 24 months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019800" y="5638800"/>
            <a:ext cx="2362200" cy="2172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on gross profit &amp; Margin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825794"/>
              </p:ext>
            </p:extLst>
          </p:nvPr>
        </p:nvGraphicFramePr>
        <p:xfrm>
          <a:off x="685800" y="3275083"/>
          <a:ext cx="7772400" cy="297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685800" y="1447800"/>
          <a:ext cx="7772400" cy="182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4038600"/>
            <a:ext cx="225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Gross profit gross nearly as quickly as sales indicating nearly identical profit margins</a:t>
            </a:r>
          </a:p>
        </p:txBody>
      </p:sp>
    </p:spTree>
    <p:extLst>
      <p:ext uri="{BB962C8B-B14F-4D97-AF65-F5344CB8AC3E}">
        <p14:creationId xmlns:p14="http://schemas.microsoft.com/office/powerpoint/2010/main" val="35320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</a:t>
            </a:r>
            <a:r>
              <a:rPr lang="en-US" dirty="0" smtClean="0"/>
              <a:t>pro plus </a:t>
            </a:r>
            <a:r>
              <a:rPr lang="en-US" dirty="0" smtClean="0"/>
              <a:t>engagement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26212" y="3124200"/>
          <a:ext cx="826058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426212" y="1676400"/>
          <a:ext cx="8260587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3276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Silver customers grow incremental sales faster and have higher engagemen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 levels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than Bronze customers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58" y="5186065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significantly different from zero</a:t>
            </a:r>
          </a:p>
        </p:txBody>
      </p:sp>
    </p:spTree>
    <p:extLst>
      <p:ext uri="{BB962C8B-B14F-4D97-AF65-F5344CB8AC3E}">
        <p14:creationId xmlns:p14="http://schemas.microsoft.com/office/powerpoint/2010/main" val="14556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4800600"/>
            <a:ext cx="8077200" cy="1493076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eBusiness</a:t>
            </a:r>
            <a:r>
              <a:rPr lang="en-US" dirty="0" smtClean="0"/>
              <a:t> effect” increased total FEI sales by 2-3% each year.</a:t>
            </a:r>
          </a:p>
          <a:p>
            <a:r>
              <a:rPr lang="en-US" dirty="0" smtClean="0"/>
              <a:t>The far right column highlights what sales are estimated to be if no customer had ever been an </a:t>
            </a:r>
            <a:r>
              <a:rPr lang="en-US" dirty="0" err="1" smtClean="0"/>
              <a:t>ebusiness</a:t>
            </a:r>
            <a:r>
              <a:rPr lang="en-US" dirty="0" smtClean="0"/>
              <a:t> customer</a:t>
            </a:r>
            <a:r>
              <a:rPr lang="en-US" i="1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8881"/>
            <a:ext cx="6553200" cy="31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2" y="416052"/>
            <a:ext cx="6279388" cy="498348"/>
          </a:xfrm>
        </p:spPr>
        <p:txBody>
          <a:bodyPr/>
          <a:lstStyle/>
          <a:p>
            <a:r>
              <a:rPr lang="en-US" dirty="0" smtClean="0"/>
              <a:t>Inc. sales over </a:t>
            </a:r>
            <a:r>
              <a:rPr lang="en-US" dirty="0" smtClean="0"/>
              <a:t>time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426212" y="1143000"/>
          <a:ext cx="8260588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582836"/>
              </p:ext>
            </p:extLst>
          </p:nvPr>
        </p:nvGraphicFramePr>
        <p:xfrm>
          <a:off x="426212" y="4038600"/>
          <a:ext cx="8260588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18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Recommendations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Project Background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dirty="0" err="1" smtClean="0"/>
              <a:t>fei</a:t>
            </a:r>
            <a:r>
              <a:rPr lang="en-US" dirty="0" smtClean="0"/>
              <a:t> to $25B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0707525"/>
              </p:ext>
            </p:extLst>
          </p:nvPr>
        </p:nvGraphicFramePr>
        <p:xfrm>
          <a:off x="609600" y="12192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5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Questions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reproducibility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6172200" cy="4845876"/>
          </a:xfrm>
        </p:spPr>
        <p:txBody>
          <a:bodyPr/>
          <a:lstStyle/>
          <a:p>
            <a:r>
              <a:rPr lang="en-US" dirty="0" smtClean="0"/>
              <a:t>All data and analysis documents to recreate the analysis can be found here</a:t>
            </a:r>
          </a:p>
          <a:p>
            <a:pPr lvl="1"/>
            <a:r>
              <a:rPr lang="en-US" dirty="0"/>
              <a:t>S:\eCommerce\E-Commerce\Analysis &amp; Reporting\Omni-Channel\</a:t>
            </a:r>
            <a:r>
              <a:rPr lang="en-US" dirty="0" err="1"/>
              <a:t>eBiz</a:t>
            </a:r>
            <a:r>
              <a:rPr lang="en-US" dirty="0"/>
              <a:t> effect on FEI </a:t>
            </a:r>
            <a:r>
              <a:rPr lang="en-US" dirty="0" err="1" smtClean="0"/>
              <a:t>sls</a:t>
            </a:r>
            <a:endParaRPr lang="en-US" dirty="0" smtClean="0"/>
          </a:p>
          <a:p>
            <a:r>
              <a:rPr lang="en-US" dirty="0" smtClean="0"/>
              <a:t>Programs used:</a:t>
            </a:r>
          </a:p>
          <a:p>
            <a:pPr lvl="1"/>
            <a:r>
              <a:rPr lang="en-US" dirty="0" smtClean="0"/>
              <a:t>Oracle SQL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368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Ferguson?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85012"/>
            <a:ext cx="7239000" cy="303847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85800" y="4343400"/>
            <a:ext cx="7239000" cy="1981200"/>
          </a:xfrm>
        </p:spPr>
        <p:txBody>
          <a:bodyPr/>
          <a:lstStyle/>
          <a:p>
            <a:r>
              <a:rPr lang="en-US" dirty="0" smtClean="0"/>
              <a:t>Plumbing, HVAC, Waterworks, and Industrial wholesaler. </a:t>
            </a:r>
          </a:p>
          <a:p>
            <a:r>
              <a:rPr lang="en-US" dirty="0"/>
              <a:t>Most of revenue comes from large (B2B) customers, contracting large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Ferguson also has a B2C side where they focus on selling kitchen and bath items directly to consumers. </a:t>
            </a:r>
          </a:p>
          <a:p>
            <a:r>
              <a:rPr lang="en-US" dirty="0" smtClean="0"/>
              <a:t>Ferguson is the largest firm in its market – but many firms</a:t>
            </a:r>
          </a:p>
        </p:txBody>
      </p:sp>
    </p:spTree>
    <p:extLst>
      <p:ext uri="{BB962C8B-B14F-4D97-AF65-F5344CB8AC3E}">
        <p14:creationId xmlns:p14="http://schemas.microsoft.com/office/powerpoint/2010/main" val="27184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FOl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26214" y="4191000"/>
            <a:ext cx="7803386" cy="2133600"/>
          </a:xfrm>
        </p:spPr>
        <p:txBody>
          <a:bodyPr/>
          <a:lstStyle/>
          <a:p>
            <a:r>
              <a:rPr lang="en-US" sz="1250" dirty="0" smtClean="0"/>
              <a:t>Ferguson Online (FOL) is Ferguson’s Online Store.</a:t>
            </a:r>
          </a:p>
          <a:p>
            <a:r>
              <a:rPr lang="en-US" sz="1250" dirty="0" smtClean="0"/>
              <a:t>Similar to a bank’s online store</a:t>
            </a:r>
          </a:p>
          <a:p>
            <a:pPr lvl="1"/>
            <a:r>
              <a:rPr lang="en-US" sz="1250" dirty="0" smtClean="0"/>
              <a:t>Primary purpose is to reduce labor needs of branch</a:t>
            </a:r>
          </a:p>
          <a:p>
            <a:pPr lvl="1"/>
            <a:r>
              <a:rPr lang="en-US" sz="1250" dirty="0" smtClean="0"/>
              <a:t>A customer can make orders, check bills and perform a number of self-service events</a:t>
            </a:r>
          </a:p>
          <a:p>
            <a:r>
              <a:rPr lang="en-US" sz="1250" dirty="0" smtClean="0"/>
              <a:t>The online store is used mostly by top Ferguson customers, but can be used by any customer</a:t>
            </a:r>
          </a:p>
          <a:p>
            <a:r>
              <a:rPr lang="en-US" sz="1250" dirty="0" smtClean="0"/>
              <a:t>Sales is incentivized to target largest customers for onboarding</a:t>
            </a:r>
          </a:p>
          <a:p>
            <a:r>
              <a:rPr lang="en-US" sz="1250" dirty="0" smtClean="0"/>
              <a:t>Some customers are system to system – which is counted as FOL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2394"/>
            <a:ext cx="6858000" cy="28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 plus?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33595"/>
            <a:ext cx="6800850" cy="32368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8200" y="4800600"/>
            <a:ext cx="7677150" cy="1374620"/>
          </a:xfrm>
        </p:spPr>
        <p:txBody>
          <a:bodyPr/>
          <a:lstStyle/>
          <a:p>
            <a:r>
              <a:rPr lang="en-US" sz="1400" dirty="0" smtClean="0"/>
              <a:t>Loyalty Program to incentivize sales on FOL</a:t>
            </a:r>
          </a:p>
          <a:p>
            <a:r>
              <a:rPr lang="en-US" sz="1400" dirty="0" smtClean="0"/>
              <a:t>All customers are entered into Bronze when joining FOL</a:t>
            </a:r>
          </a:p>
          <a:p>
            <a:r>
              <a:rPr lang="en-US" sz="1400" dirty="0" smtClean="0"/>
              <a:t>FOL customers can opt into Silver by accepting terms</a:t>
            </a:r>
          </a:p>
          <a:p>
            <a:r>
              <a:rPr lang="en-US" sz="1400" dirty="0" smtClean="0"/>
              <a:t>Generate points from sales, which can be used to buy reward products. </a:t>
            </a:r>
            <a:endParaRPr lang="en-US" sz="1400" dirty="0"/>
          </a:p>
          <a:p>
            <a:pPr lvl="1"/>
            <a:r>
              <a:rPr lang="en-US" sz="1300" dirty="0" smtClean="0"/>
              <a:t>Points required for some purchases can only be leveraged by larger customers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6182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customer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942740" cy="5047488"/>
          </a:xfrm>
        </p:spPr>
        <p:txBody>
          <a:bodyPr/>
          <a:lstStyle/>
          <a:p>
            <a:r>
              <a:rPr lang="en-US" dirty="0" smtClean="0"/>
              <a:t>The typical contactor has relationships with many suppliers.</a:t>
            </a:r>
          </a:p>
          <a:p>
            <a:pPr lvl="1"/>
            <a:r>
              <a:rPr lang="en-US" dirty="0" smtClean="0"/>
              <a:t>Several physical locations aid in picking something up close to the job</a:t>
            </a:r>
          </a:p>
          <a:p>
            <a:pPr lvl="1"/>
            <a:r>
              <a:rPr lang="en-US" dirty="0" smtClean="0"/>
              <a:t>Can leverage for best price</a:t>
            </a:r>
          </a:p>
          <a:p>
            <a:pPr lvl="1"/>
            <a:r>
              <a:rPr lang="en-US" dirty="0" smtClean="0"/>
              <a:t>Make sure item is in stock</a:t>
            </a:r>
          </a:p>
          <a:p>
            <a:r>
              <a:rPr lang="en-US" dirty="0" smtClean="0"/>
              <a:t>Business is heavily relationship based</a:t>
            </a:r>
          </a:p>
          <a:p>
            <a:pPr lvl="1"/>
            <a:r>
              <a:rPr lang="en-US" dirty="0" smtClean="0"/>
              <a:t>Like to “spread-out” sales</a:t>
            </a:r>
          </a:p>
          <a:p>
            <a:r>
              <a:rPr lang="en-US" dirty="0" smtClean="0"/>
              <a:t>Contractors come in many sizes</a:t>
            </a:r>
          </a:p>
          <a:p>
            <a:pPr lvl="1"/>
            <a:r>
              <a:rPr lang="en-US" dirty="0" smtClean="0"/>
              <a:t>Repair and Remodel plumbers are numerous and typically small businesses (a few employees)</a:t>
            </a:r>
          </a:p>
          <a:p>
            <a:pPr lvl="1"/>
            <a:r>
              <a:rPr lang="en-US" dirty="0" smtClean="0"/>
              <a:t>HVAC &amp; Mechanical contractors are typically larger and have many employees and entire departments</a:t>
            </a:r>
            <a:endParaRPr lang="en-US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76" y="2438400"/>
            <a:ext cx="2763595" cy="35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7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524000"/>
            <a:ext cx="8305800" cy="4769676"/>
          </a:xfrm>
        </p:spPr>
        <p:txBody>
          <a:bodyPr/>
          <a:lstStyle/>
          <a:p>
            <a:r>
              <a:rPr lang="en-US" sz="2000" b="1" dirty="0" smtClean="0"/>
              <a:t>When a Ferguson customer uses the </a:t>
            </a:r>
            <a:r>
              <a:rPr lang="en-US" sz="2000" b="1" dirty="0" err="1" smtClean="0"/>
              <a:t>eBusiness</a:t>
            </a:r>
            <a:r>
              <a:rPr lang="en-US" sz="2000" b="1" dirty="0"/>
              <a:t> </a:t>
            </a:r>
            <a:r>
              <a:rPr lang="en-US" sz="2000" b="1" dirty="0" smtClean="0"/>
              <a:t>solution do their sales increase? If so, by how much?</a:t>
            </a:r>
          </a:p>
          <a:p>
            <a:endParaRPr lang="en-US" sz="1000" dirty="0" smtClean="0"/>
          </a:p>
          <a:p>
            <a:r>
              <a:rPr lang="en-US" dirty="0" smtClean="0"/>
              <a:t>Why this may be true</a:t>
            </a:r>
          </a:p>
          <a:p>
            <a:pPr lvl="1"/>
            <a:r>
              <a:rPr lang="en-US" dirty="0" smtClean="0"/>
              <a:t>If customers likes FOL they may use for all orders instead of “spreading” out business </a:t>
            </a:r>
          </a:p>
          <a:p>
            <a:pPr lvl="1"/>
            <a:r>
              <a:rPr lang="en-US" dirty="0" smtClean="0"/>
              <a:t>The solution is unique to Ferguson and maybe a few other larger wholesalers. </a:t>
            </a:r>
            <a:endParaRPr lang="en-US" sz="1000" dirty="0" smtClean="0"/>
          </a:p>
          <a:p>
            <a:r>
              <a:rPr lang="en-US" dirty="0" smtClean="0"/>
              <a:t>Why this may not be true</a:t>
            </a:r>
          </a:p>
          <a:p>
            <a:pPr lvl="1"/>
            <a:r>
              <a:rPr lang="en-US" dirty="0" smtClean="0"/>
              <a:t>Customers don’t want do their “own” ordering</a:t>
            </a:r>
          </a:p>
          <a:p>
            <a:pPr lvl="1"/>
            <a:r>
              <a:rPr lang="en-US" dirty="0" smtClean="0"/>
              <a:t>Customers cant find what they need</a:t>
            </a:r>
          </a:p>
          <a:p>
            <a:pPr lvl="1"/>
            <a:r>
              <a:rPr lang="en-US" dirty="0" smtClean="0"/>
              <a:t>Customers like the relationship with salesperson</a:t>
            </a:r>
          </a:p>
          <a:p>
            <a:pPr lvl="1"/>
            <a:r>
              <a:rPr lang="en-US" dirty="0" smtClean="0"/>
              <a:t>Customers suspect worse pricing.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4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Methodology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1455</Words>
  <Application>Microsoft Office PowerPoint</Application>
  <PresentationFormat>On-screen Show (4:3)</PresentationFormat>
  <Paragraphs>166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Frutiger LT Std 45 Light</vt:lpstr>
      <vt:lpstr>Frutiger LT Std 55 Roman</vt:lpstr>
      <vt:lpstr>Verdana</vt:lpstr>
      <vt:lpstr>Custom Design</vt:lpstr>
      <vt:lpstr>1_Custom Design</vt:lpstr>
      <vt:lpstr>The e-business effect</vt:lpstr>
      <vt:lpstr>Contents</vt:lpstr>
      <vt:lpstr>Project Background</vt:lpstr>
      <vt:lpstr>What is Ferguson?</vt:lpstr>
      <vt:lpstr>What is FOl?</vt:lpstr>
      <vt:lpstr>What is pro plus?</vt:lpstr>
      <vt:lpstr>about the customer</vt:lpstr>
      <vt:lpstr>The question</vt:lpstr>
      <vt:lpstr>Methodology</vt:lpstr>
      <vt:lpstr>Methodology Overview</vt:lpstr>
      <vt:lpstr>What is matching</vt:lpstr>
      <vt:lpstr>The need for matching</vt:lpstr>
      <vt:lpstr>The need for matching</vt:lpstr>
      <vt:lpstr>Matching evaluation</vt:lpstr>
      <vt:lpstr>Still need to control for other variables…</vt:lpstr>
      <vt:lpstr>Difference in difference intuition</vt:lpstr>
      <vt:lpstr>Identification strategy did regression model</vt:lpstr>
      <vt:lpstr>Identification strategy did regression model</vt:lpstr>
      <vt:lpstr>Identification strategy did regression model</vt:lpstr>
      <vt:lpstr>Findings of Analysis (all findings were statistically significant unless otherwise noted)</vt:lpstr>
      <vt:lpstr>Overall findings</vt:lpstr>
      <vt:lpstr>Overall findings</vt:lpstr>
      <vt:lpstr>EBUSINESS EFFECT BY BUSINESS GROUP</vt:lpstr>
      <vt:lpstr>EBUSINESS EFFECT - TREND</vt:lpstr>
      <vt:lpstr>Ebusiness Effect on gross profit &amp; Margin</vt:lpstr>
      <vt:lpstr>Ebusiness effect by pro plus engagement</vt:lpstr>
      <vt:lpstr>INCREMENTAL SALES</vt:lpstr>
      <vt:lpstr>Inc. sales over time</vt:lpstr>
      <vt:lpstr>Recommendations</vt:lpstr>
      <vt:lpstr>how to get fei to $25B</vt:lpstr>
      <vt:lpstr>Questions</vt:lpstr>
      <vt:lpstr>Analysis reproducibility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2014-12-15T15:59:41Z</dcterms:created>
  <dcterms:modified xsi:type="dcterms:W3CDTF">2017-05-24T15:44:01Z</dcterms:modified>
</cp:coreProperties>
</file>