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8" r:id="rId5"/>
    <p:sldMasterId id="2147483780" r:id="rId6"/>
  </p:sldMasterIdLst>
  <p:notesMasterIdLst>
    <p:notesMasterId r:id="rId13"/>
  </p:notesMasterIdLst>
  <p:handoutMasterIdLst>
    <p:handoutMasterId r:id="rId14"/>
  </p:handoutMasterIdLst>
  <p:sldIdLst>
    <p:sldId id="256" r:id="rId7"/>
    <p:sldId id="257" r:id="rId8"/>
    <p:sldId id="269" r:id="rId9"/>
    <p:sldId id="273" r:id="rId10"/>
    <p:sldId id="270" r:id="rId11"/>
    <p:sldId id="274" r:id="rId12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81"/>
    <a:srgbClr val="467086"/>
    <a:srgbClr val="036186"/>
    <a:srgbClr val="D1D2D4"/>
    <a:srgbClr val="24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INC%20SLS%20TREND\trend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highLevel_effect_2016022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highLevel_effect_20160226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dirty="0" smtClean="0"/>
              <a:t>Increased </a:t>
            </a:r>
            <a:r>
              <a:rPr lang="en-US" b="1" dirty="0"/>
              <a:t>Spend Caused From Becoming an eBusiness Customer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Sheet1!$A$1:$A$3</c:f>
              <c:strCache>
                <c:ptCount val="3"/>
                <c:pt idx="0">
                  <c:v>FOL</c:v>
                </c:pt>
                <c:pt idx="1">
                  <c:v>S2S</c:v>
                </c:pt>
                <c:pt idx="2">
                  <c:v>Overall eBiz</c:v>
                </c:pt>
              </c:strCache>
            </c:strRef>
          </c:cat>
          <c:val>
            <c:numRef>
              <c:f>Sheet1!$B$1:$B$3</c:f>
              <c:numCache>
                <c:formatCode>0.00%</c:formatCode>
                <c:ptCount val="3"/>
                <c:pt idx="0">
                  <c:v>0.2157</c:v>
                </c:pt>
                <c:pt idx="1">
                  <c:v>0.12590000000000001</c:v>
                </c:pt>
                <c:pt idx="2">
                  <c:v>0.21510000000000001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31094720"/>
        <c:axId val="131090800"/>
      </c:barChart>
      <c:catAx>
        <c:axId val="13109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90800"/>
        <c:crosses val="autoZero"/>
        <c:auto val="1"/>
        <c:lblAlgn val="ctr"/>
        <c:lblOffset val="100"/>
        <c:noMultiLvlLbl val="0"/>
      </c:catAx>
      <c:valAx>
        <c:axId val="13109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9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dirty="0" smtClean="0"/>
              <a:t>Increased </a:t>
            </a:r>
            <a:r>
              <a:rPr lang="en-US" b="1" dirty="0"/>
              <a:t>Spend Caused From Becoming an eBusiness Customer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Sheet1!$A$1:$A$3</c:f>
              <c:strCache>
                <c:ptCount val="3"/>
                <c:pt idx="0">
                  <c:v>FOL</c:v>
                </c:pt>
                <c:pt idx="1">
                  <c:v>S2S</c:v>
                </c:pt>
                <c:pt idx="2">
                  <c:v>Overall eBiz</c:v>
                </c:pt>
              </c:strCache>
            </c:strRef>
          </c:cat>
          <c:val>
            <c:numRef>
              <c:f>Sheet1!$B$1:$B$3</c:f>
              <c:numCache>
                <c:formatCode>0.00%</c:formatCode>
                <c:ptCount val="3"/>
                <c:pt idx="0">
                  <c:v>0.2157</c:v>
                </c:pt>
                <c:pt idx="1">
                  <c:v>0.12590000000000001</c:v>
                </c:pt>
                <c:pt idx="2">
                  <c:v>0.21510000000000001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61661984"/>
        <c:axId val="261662544"/>
      </c:barChart>
      <c:catAx>
        <c:axId val="26166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662544"/>
        <c:crosses val="autoZero"/>
        <c:auto val="1"/>
        <c:lblAlgn val="ctr"/>
        <c:lblOffset val="100"/>
        <c:noMultiLvlLbl val="0"/>
      </c:catAx>
      <c:valAx>
        <c:axId val="26166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66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000" b="1" i="0" u="none" strike="noStrike" cap="all" normalizeH="0" baseline="0" dirty="0">
                <a:solidFill>
                  <a:schemeClr val="tx2">
                    <a:lumMod val="50000"/>
                  </a:schemeClr>
                </a:solidFill>
                <a:effectLst/>
              </a:rPr>
              <a:t>eBusiness Effect on Incremental Sales by Month from Initial Ordering Month 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Sheet1!$F$2:$F$25</c:f>
              <c:numCache>
                <c:formatCode>0%</c:formatCode>
                <c:ptCount val="24"/>
                <c:pt idx="0">
                  <c:v>0.55057480000000003</c:v>
                </c:pt>
                <c:pt idx="1">
                  <c:v>0.34065000000000001</c:v>
                </c:pt>
                <c:pt idx="2">
                  <c:v>0.31487999999999999</c:v>
                </c:pt>
                <c:pt idx="3">
                  <c:v>0.28039049999999999</c:v>
                </c:pt>
                <c:pt idx="4">
                  <c:v>0.25969999999999999</c:v>
                </c:pt>
                <c:pt idx="5">
                  <c:v>0.24086630000000001</c:v>
                </c:pt>
                <c:pt idx="6">
                  <c:v>0.20916699999999999</c:v>
                </c:pt>
                <c:pt idx="7">
                  <c:v>0.18105460000000001</c:v>
                </c:pt>
                <c:pt idx="8">
                  <c:v>0.19760713999999999</c:v>
                </c:pt>
                <c:pt idx="9">
                  <c:v>0.15338330999999999</c:v>
                </c:pt>
                <c:pt idx="10">
                  <c:v>0.14304</c:v>
                </c:pt>
                <c:pt idx="11">
                  <c:v>0.16763</c:v>
                </c:pt>
                <c:pt idx="12">
                  <c:v>0.15907969999999999</c:v>
                </c:pt>
                <c:pt idx="13">
                  <c:v>0.15125</c:v>
                </c:pt>
                <c:pt idx="14">
                  <c:v>0.12578</c:v>
                </c:pt>
                <c:pt idx="15">
                  <c:v>0.1237214</c:v>
                </c:pt>
                <c:pt idx="16">
                  <c:v>0.1270309</c:v>
                </c:pt>
                <c:pt idx="17">
                  <c:v>0.10588</c:v>
                </c:pt>
                <c:pt idx="18">
                  <c:v>0.11475</c:v>
                </c:pt>
                <c:pt idx="19">
                  <c:v>0.13267229999999999</c:v>
                </c:pt>
                <c:pt idx="20">
                  <c:v>0.11447069999999999</c:v>
                </c:pt>
                <c:pt idx="21">
                  <c:v>0.10993</c:v>
                </c:pt>
                <c:pt idx="22">
                  <c:v>7.9984700000000006E-2</c:v>
                </c:pt>
                <c:pt idx="23">
                  <c:v>6.4332899999999998E-2</c:v>
                </c:pt>
              </c:numCache>
            </c:numRef>
          </c:val>
          <c:smooth val="0"/>
        </c:ser>
        <c:ser>
          <c:idx val="1"/>
          <c:order val="1"/>
          <c:spPr>
            <a:ln w="12700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Sheet1!$G$2:$G$25</c:f>
              <c:numCache>
                <c:formatCode>0%</c:formatCode>
                <c:ptCount val="24"/>
                <c:pt idx="0">
                  <c:v>0.21510000000000001</c:v>
                </c:pt>
                <c:pt idx="1">
                  <c:v>0.21510000000000001</c:v>
                </c:pt>
                <c:pt idx="2">
                  <c:v>0.21510000000000001</c:v>
                </c:pt>
                <c:pt idx="3">
                  <c:v>0.21510000000000001</c:v>
                </c:pt>
                <c:pt idx="4">
                  <c:v>0.21510000000000001</c:v>
                </c:pt>
                <c:pt idx="5">
                  <c:v>0.21510000000000001</c:v>
                </c:pt>
                <c:pt idx="6">
                  <c:v>0.21510000000000001</c:v>
                </c:pt>
                <c:pt idx="7">
                  <c:v>0.21510000000000001</c:v>
                </c:pt>
                <c:pt idx="8">
                  <c:v>0.21510000000000001</c:v>
                </c:pt>
                <c:pt idx="9">
                  <c:v>0.21510000000000001</c:v>
                </c:pt>
                <c:pt idx="10">
                  <c:v>0.21510000000000001</c:v>
                </c:pt>
                <c:pt idx="11">
                  <c:v>0.21510000000000001</c:v>
                </c:pt>
                <c:pt idx="12">
                  <c:v>0.21510000000000001</c:v>
                </c:pt>
                <c:pt idx="13">
                  <c:v>0.21510000000000001</c:v>
                </c:pt>
                <c:pt idx="14">
                  <c:v>0.21510000000000001</c:v>
                </c:pt>
                <c:pt idx="15">
                  <c:v>0.21510000000000001</c:v>
                </c:pt>
                <c:pt idx="16">
                  <c:v>0.21510000000000001</c:v>
                </c:pt>
                <c:pt idx="17">
                  <c:v>0.21510000000000001</c:v>
                </c:pt>
                <c:pt idx="18">
                  <c:v>0.21510000000000001</c:v>
                </c:pt>
                <c:pt idx="19">
                  <c:v>0.21510000000000001</c:v>
                </c:pt>
                <c:pt idx="20">
                  <c:v>0.21510000000000001</c:v>
                </c:pt>
                <c:pt idx="21">
                  <c:v>0.21510000000000001</c:v>
                </c:pt>
                <c:pt idx="22">
                  <c:v>0.21510000000000001</c:v>
                </c:pt>
                <c:pt idx="23">
                  <c:v>0.21510000000000001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1930544"/>
        <c:axId val="261931104"/>
      </c:lineChart>
      <c:catAx>
        <c:axId val="261930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931104"/>
        <c:crosses val="autoZero"/>
        <c:auto val="1"/>
        <c:lblAlgn val="ctr"/>
        <c:lblOffset val="100"/>
        <c:noMultiLvlLbl val="0"/>
      </c:catAx>
      <c:valAx>
        <c:axId val="26193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9305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 dirty="0"/>
              <a:t>Estimated</a:t>
            </a:r>
            <a:r>
              <a:rPr lang="en-US" sz="1400" baseline="0" dirty="0"/>
              <a:t> Sales Without eBusiness Effect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graphs!$B$1</c:f>
              <c:strCache>
                <c:ptCount val="1"/>
                <c:pt idx="0">
                  <c:v>Total Sales</c:v>
                </c:pt>
              </c:strCache>
            </c:strRef>
          </c:tx>
          <c:spPr>
            <a:ln w="158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graphs!$A$2:$A$19</c:f>
              <c:strCache>
                <c:ptCount val="18"/>
                <c:pt idx="0">
                  <c:v>2012Q1</c:v>
                </c:pt>
                <c:pt idx="1">
                  <c:v>2012Q2</c:v>
                </c:pt>
                <c:pt idx="2">
                  <c:v>2012Q3</c:v>
                </c:pt>
                <c:pt idx="3">
                  <c:v>2012Q4</c:v>
                </c:pt>
                <c:pt idx="4">
                  <c:v>2013Q1</c:v>
                </c:pt>
                <c:pt idx="5">
                  <c:v>2013Q2</c:v>
                </c:pt>
                <c:pt idx="6">
                  <c:v>2013Q3</c:v>
                </c:pt>
                <c:pt idx="7">
                  <c:v>2013Q4</c:v>
                </c:pt>
                <c:pt idx="8">
                  <c:v>2014Q1</c:v>
                </c:pt>
                <c:pt idx="9">
                  <c:v>2014Q2</c:v>
                </c:pt>
                <c:pt idx="10">
                  <c:v>2014Q3</c:v>
                </c:pt>
                <c:pt idx="11">
                  <c:v>2014Q4</c:v>
                </c:pt>
                <c:pt idx="12">
                  <c:v>2015Q1</c:v>
                </c:pt>
                <c:pt idx="13">
                  <c:v>2015Q2</c:v>
                </c:pt>
                <c:pt idx="14">
                  <c:v>2015Q3</c:v>
                </c:pt>
                <c:pt idx="15">
                  <c:v>2015Q4</c:v>
                </c:pt>
                <c:pt idx="16">
                  <c:v>2016Q1</c:v>
                </c:pt>
                <c:pt idx="17">
                  <c:v>2016Q2</c:v>
                </c:pt>
              </c:strCache>
            </c:strRef>
          </c:cat>
          <c:val>
            <c:numRef>
              <c:f>graphs!$B$2:$B$19</c:f>
              <c:numCache>
                <c:formatCode>_("$"* #,##0_);_("$"* \(#,##0\);_("$"* "-"??_);_(@_)</c:formatCode>
                <c:ptCount val="18"/>
                <c:pt idx="0">
                  <c:v>2263680863.46</c:v>
                </c:pt>
                <c:pt idx="1">
                  <c:v>2058706798.8099999</c:v>
                </c:pt>
                <c:pt idx="2">
                  <c:v>2206240772.5799999</c:v>
                </c:pt>
                <c:pt idx="3">
                  <c:v>2455656050.1599998</c:v>
                </c:pt>
                <c:pt idx="4">
                  <c:v>2460940137.3899999</c:v>
                </c:pt>
                <c:pt idx="5">
                  <c:v>2272407217.0900002</c:v>
                </c:pt>
                <c:pt idx="6">
                  <c:v>2437471234.6500001</c:v>
                </c:pt>
                <c:pt idx="7">
                  <c:v>2818284814.3899999</c:v>
                </c:pt>
                <c:pt idx="8">
                  <c:v>2753815192.1199999</c:v>
                </c:pt>
                <c:pt idx="9">
                  <c:v>2469686599.1900001</c:v>
                </c:pt>
                <c:pt idx="10">
                  <c:v>2672263499.96</c:v>
                </c:pt>
                <c:pt idx="11">
                  <c:v>3083981515.6199999</c:v>
                </c:pt>
                <c:pt idx="12">
                  <c:v>3087472731.3100004</c:v>
                </c:pt>
                <c:pt idx="13">
                  <c:v>2732563945.0799999</c:v>
                </c:pt>
                <c:pt idx="14">
                  <c:v>2961063209.5300002</c:v>
                </c:pt>
                <c:pt idx="15">
                  <c:v>3340173721.2200003</c:v>
                </c:pt>
                <c:pt idx="16">
                  <c:v>3237526802.54</c:v>
                </c:pt>
                <c:pt idx="17">
                  <c:v>2883371906.0799999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graphs!$D$1</c:f>
              <c:strCache>
                <c:ptCount val="1"/>
                <c:pt idx="0">
                  <c:v>Sales W/O eBusiness</c:v>
                </c:pt>
              </c:strCache>
            </c:strRef>
          </c:tx>
          <c:spPr>
            <a:ln w="15875" cap="rnd">
              <a:solidFill>
                <a:schemeClr val="accent6">
                  <a:lumMod val="75000"/>
                  <a:lumOff val="2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graphs!$A$2:$A$19</c:f>
              <c:strCache>
                <c:ptCount val="18"/>
                <c:pt idx="0">
                  <c:v>2012Q1</c:v>
                </c:pt>
                <c:pt idx="1">
                  <c:v>2012Q2</c:v>
                </c:pt>
                <c:pt idx="2">
                  <c:v>2012Q3</c:v>
                </c:pt>
                <c:pt idx="3">
                  <c:v>2012Q4</c:v>
                </c:pt>
                <c:pt idx="4">
                  <c:v>2013Q1</c:v>
                </c:pt>
                <c:pt idx="5">
                  <c:v>2013Q2</c:v>
                </c:pt>
                <c:pt idx="6">
                  <c:v>2013Q3</c:v>
                </c:pt>
                <c:pt idx="7">
                  <c:v>2013Q4</c:v>
                </c:pt>
                <c:pt idx="8">
                  <c:v>2014Q1</c:v>
                </c:pt>
                <c:pt idx="9">
                  <c:v>2014Q2</c:v>
                </c:pt>
                <c:pt idx="10">
                  <c:v>2014Q3</c:v>
                </c:pt>
                <c:pt idx="11">
                  <c:v>2014Q4</c:v>
                </c:pt>
                <c:pt idx="12">
                  <c:v>2015Q1</c:v>
                </c:pt>
                <c:pt idx="13">
                  <c:v>2015Q2</c:v>
                </c:pt>
                <c:pt idx="14">
                  <c:v>2015Q3</c:v>
                </c:pt>
                <c:pt idx="15">
                  <c:v>2015Q4</c:v>
                </c:pt>
                <c:pt idx="16">
                  <c:v>2016Q1</c:v>
                </c:pt>
                <c:pt idx="17">
                  <c:v>2016Q2</c:v>
                </c:pt>
              </c:strCache>
            </c:strRef>
          </c:cat>
          <c:val>
            <c:numRef>
              <c:f>graphs!$D$2:$D$19</c:f>
              <c:numCache>
                <c:formatCode>_("$"* #,##0_);_("$"* \(#,##0\);_("$"* "-"??_);_(@_)</c:formatCode>
                <c:ptCount val="18"/>
                <c:pt idx="0">
                  <c:v>2219430632.46</c:v>
                </c:pt>
                <c:pt idx="1">
                  <c:v>2016595771.8099999</c:v>
                </c:pt>
                <c:pt idx="2">
                  <c:v>2158009642.5799999</c:v>
                </c:pt>
                <c:pt idx="3">
                  <c:v>2398549901.1599998</c:v>
                </c:pt>
                <c:pt idx="4">
                  <c:v>2403902650.3899999</c:v>
                </c:pt>
                <c:pt idx="5">
                  <c:v>2208153447.0900002</c:v>
                </c:pt>
                <c:pt idx="6">
                  <c:v>2355569075.6500001</c:v>
                </c:pt>
                <c:pt idx="7">
                  <c:v>2727949525.3899999</c:v>
                </c:pt>
                <c:pt idx="8">
                  <c:v>2667370156.1199999</c:v>
                </c:pt>
                <c:pt idx="9">
                  <c:v>2393090863.1900001</c:v>
                </c:pt>
                <c:pt idx="10">
                  <c:v>2592508545.96</c:v>
                </c:pt>
                <c:pt idx="11">
                  <c:v>2998255322.6199999</c:v>
                </c:pt>
                <c:pt idx="12">
                  <c:v>3010389403.3100004</c:v>
                </c:pt>
                <c:pt idx="13">
                  <c:v>2670427582.0799999</c:v>
                </c:pt>
                <c:pt idx="14">
                  <c:v>2897135949.5300002</c:v>
                </c:pt>
                <c:pt idx="15">
                  <c:v>3271476386.2200003</c:v>
                </c:pt>
                <c:pt idx="16">
                  <c:v>3177686155.54</c:v>
                </c:pt>
                <c:pt idx="17">
                  <c:v>2833256140.0799999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hiLowLines>
        <c:smooth val="0"/>
        <c:axId val="261933904"/>
        <c:axId val="261934464"/>
      </c:lineChart>
      <c:catAx>
        <c:axId val="26193390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261934464"/>
        <c:crosses val="autoZero"/>
        <c:auto val="1"/>
        <c:lblAlgn val="ctr"/>
        <c:lblOffset val="100"/>
        <c:noMultiLvlLbl val="0"/>
      </c:catAx>
      <c:valAx>
        <c:axId val="261934464"/>
        <c:scaling>
          <c:orientation val="minMax"/>
          <c:max val="3400000000"/>
          <c:min val="20000000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933904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 b="1" i="0" baseline="0" dirty="0">
                <a:effectLst/>
              </a:rPr>
              <a:t>eBusiness Effect on </a:t>
            </a:r>
            <a:r>
              <a:rPr lang="en-US" sz="1400" b="1" i="0" baseline="0" dirty="0" err="1">
                <a:effectLst/>
              </a:rPr>
              <a:t>Inc</a:t>
            </a:r>
            <a:r>
              <a:rPr lang="en-US" sz="1400" b="1" i="0" baseline="0" dirty="0">
                <a:effectLst/>
              </a:rPr>
              <a:t> Sales</a:t>
            </a:r>
            <a:endParaRPr lang="en-US" sz="12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graphs!$C$1</c:f>
              <c:strCache>
                <c:ptCount val="1"/>
                <c:pt idx="0">
                  <c:v>effect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4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graphs!$A$2:$A$19</c:f>
              <c:strCache>
                <c:ptCount val="18"/>
                <c:pt idx="0">
                  <c:v>2012Q1</c:v>
                </c:pt>
                <c:pt idx="1">
                  <c:v>2012Q2</c:v>
                </c:pt>
                <c:pt idx="2">
                  <c:v>2012Q3</c:v>
                </c:pt>
                <c:pt idx="3">
                  <c:v>2012Q4</c:v>
                </c:pt>
                <c:pt idx="4">
                  <c:v>2013Q1</c:v>
                </c:pt>
                <c:pt idx="5">
                  <c:v>2013Q2</c:v>
                </c:pt>
                <c:pt idx="6">
                  <c:v>2013Q3</c:v>
                </c:pt>
                <c:pt idx="7">
                  <c:v>2013Q4</c:v>
                </c:pt>
                <c:pt idx="8">
                  <c:v>2014Q1</c:v>
                </c:pt>
                <c:pt idx="9">
                  <c:v>2014Q2</c:v>
                </c:pt>
                <c:pt idx="10">
                  <c:v>2014Q3</c:v>
                </c:pt>
                <c:pt idx="11">
                  <c:v>2014Q4</c:v>
                </c:pt>
                <c:pt idx="12">
                  <c:v>2015Q1</c:v>
                </c:pt>
                <c:pt idx="13">
                  <c:v>2015Q2</c:v>
                </c:pt>
                <c:pt idx="14">
                  <c:v>2015Q3</c:v>
                </c:pt>
                <c:pt idx="15">
                  <c:v>2015Q4</c:v>
                </c:pt>
                <c:pt idx="16">
                  <c:v>2016Q1</c:v>
                </c:pt>
                <c:pt idx="17">
                  <c:v>2016Q2</c:v>
                </c:pt>
              </c:strCache>
            </c:strRef>
          </c:cat>
          <c:val>
            <c:numRef>
              <c:f>graphs!$C$2:$C$19</c:f>
              <c:numCache>
                <c:formatCode>_("$"* #,##0_);_("$"* \(#,##0\);_("$"* "-"??_);_(@_)</c:formatCode>
                <c:ptCount val="18"/>
                <c:pt idx="0">
                  <c:v>44250231</c:v>
                </c:pt>
                <c:pt idx="1">
                  <c:v>42111027</c:v>
                </c:pt>
                <c:pt idx="2">
                  <c:v>48231130</c:v>
                </c:pt>
                <c:pt idx="3">
                  <c:v>57106149</c:v>
                </c:pt>
                <c:pt idx="4">
                  <c:v>57037487</c:v>
                </c:pt>
                <c:pt idx="5">
                  <c:v>64253770</c:v>
                </c:pt>
                <c:pt idx="6">
                  <c:v>81902159</c:v>
                </c:pt>
                <c:pt idx="7">
                  <c:v>90335289</c:v>
                </c:pt>
                <c:pt idx="8">
                  <c:v>86445036</c:v>
                </c:pt>
                <c:pt idx="9">
                  <c:v>76595736</c:v>
                </c:pt>
                <c:pt idx="10">
                  <c:v>79754954</c:v>
                </c:pt>
                <c:pt idx="11">
                  <c:v>85726193</c:v>
                </c:pt>
                <c:pt idx="12">
                  <c:v>77083328</c:v>
                </c:pt>
                <c:pt idx="13">
                  <c:v>62136363</c:v>
                </c:pt>
                <c:pt idx="14">
                  <c:v>63927260</c:v>
                </c:pt>
                <c:pt idx="15">
                  <c:v>68697335</c:v>
                </c:pt>
                <c:pt idx="16">
                  <c:v>59840647</c:v>
                </c:pt>
                <c:pt idx="17">
                  <c:v>50115766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61936704"/>
        <c:axId val="261937264"/>
      </c:barChart>
      <c:catAx>
        <c:axId val="26193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937264"/>
        <c:crosses val="autoZero"/>
        <c:auto val="1"/>
        <c:lblAlgn val="ctr"/>
        <c:lblOffset val="100"/>
        <c:noMultiLvlLbl val="0"/>
      </c:catAx>
      <c:valAx>
        <c:axId val="26193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936704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0.14616</cdr:x>
      <cdr:y>0.26389</cdr:y>
    </cdr:from>
    <cdr:to>
      <cdr:x>0.37502</cdr:x>
      <cdr:y>0.43218</cdr:y>
    </cdr:to>
    <cdr:sp macro="" textlink="">
      <cdr:nvSpPr>
        <cdr:cNvPr id="2" name="TextBox 6"/>
        <cdr:cNvSpPr txBox="1"/>
      </cdr:nvSpPr>
      <cdr:spPr>
        <a:xfrm xmlns:a="http://schemas.openxmlformats.org/drawingml/2006/main">
          <a:off x="1265211" y="1447800"/>
          <a:ext cx="1981200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tx1">
                  <a:lumMod val="60000"/>
                  <a:lumOff val="40000"/>
                </a:schemeClr>
              </a:solidFill>
            </a:rPr>
            <a:t>Effect is strongest in early months</a:t>
          </a:r>
          <a:endParaRPr lang="en-US" dirty="0">
            <a:solidFill>
              <a:schemeClr val="tx1">
                <a:lumMod val="60000"/>
                <a:lumOff val="4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0.37502</cdr:x>
      <cdr:y>0.48614</cdr:y>
    </cdr:from>
    <cdr:to>
      <cdr:x>0.65348</cdr:x>
      <cdr:y>0.65443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3246411" y="2481944"/>
          <a:ext cx="2410520" cy="85918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tx1">
                  <a:lumMod val="60000"/>
                  <a:lumOff val="40000"/>
                </a:schemeClr>
              </a:solidFill>
            </a:rPr>
            <a:t>Effect falls by ~13% each period (log trend line)</a:t>
          </a:r>
          <a:endParaRPr lang="en-US" dirty="0">
            <a:solidFill>
              <a:schemeClr val="tx1">
                <a:lumMod val="60000"/>
                <a:lumOff val="40000"/>
              </a:schemeClr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9EBC6E8-BD40-4AF9-A8A9-5446ED45F146}" type="datetimeFigureOut">
              <a:rPr lang="en-US"/>
              <a:pPr>
                <a:defRPr/>
              </a:pPr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7975"/>
            <a:ext cx="4029075" cy="3524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EC5D0B9-D20E-4F22-86E7-D7204E208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84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93612C2-462B-4082-8CD5-5F0FECA087CB}" type="datetimeFigureOut">
              <a:rPr lang="en-US"/>
              <a:pPr>
                <a:defRPr/>
              </a:pPr>
              <a:t>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805369E7-27F5-460A-8A19-AFCFC3EA7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4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+ 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49" y="15240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10200" y="2080372"/>
            <a:ext cx="3581400" cy="44469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228600" indent="-228600">
              <a:buNone/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968612"/>
            <a:ext cx="4666489" cy="4432187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4478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40386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223794"/>
            <a:ext cx="48950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002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4250944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524000"/>
            <a:ext cx="4895089" cy="48768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788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65288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3378021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572125" y="5105400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57200" y="1246188"/>
            <a:ext cx="43616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65288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3378021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572125" y="5105400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524000"/>
            <a:ext cx="4361689" cy="48768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371600"/>
            <a:ext cx="3919221" cy="50292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767072" y="1371600"/>
            <a:ext cx="3919728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676400"/>
            <a:ext cx="3980689" cy="47426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724400" y="1676400"/>
            <a:ext cx="3980689" cy="47426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escription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2192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828800"/>
            <a:ext cx="4056889" cy="429156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20006" y="1828800"/>
            <a:ext cx="4066794" cy="429156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6002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2185432"/>
            <a:ext cx="3980689" cy="4233656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706873" y="2185432"/>
            <a:ext cx="3980689" cy="4233656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Description +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1810512"/>
            <a:ext cx="5199888" cy="4666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350901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70551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 +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50" y="1627188"/>
            <a:ext cx="826617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2190551"/>
            <a:ext cx="6113781" cy="4286447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 noChangeAspect="1"/>
          </p:cNvGrpSpPr>
          <p:nvPr userDrawn="1"/>
        </p:nvGrpSpPr>
        <p:grpSpPr bwMode="auto">
          <a:xfrm>
            <a:off x="1084263" y="1581150"/>
            <a:ext cx="7024687" cy="4572000"/>
            <a:chOff x="696252" y="1406207"/>
            <a:chExt cx="7717409" cy="5022405"/>
          </a:xfrm>
        </p:grpSpPr>
        <p:sp>
          <p:nvSpPr>
            <p:cNvPr id="5" name="object 3"/>
            <p:cNvSpPr>
              <a:spLocks noChangeArrowheads="1"/>
            </p:cNvSpPr>
            <p:nvPr/>
          </p:nvSpPr>
          <p:spPr bwMode="auto">
            <a:xfrm>
              <a:off x="2344376" y="6025774"/>
              <a:ext cx="4433368" cy="402838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6" name="object 4"/>
            <p:cNvSpPr>
              <a:spLocks noChangeArrowheads="1"/>
            </p:cNvSpPr>
            <p:nvPr/>
          </p:nvSpPr>
          <p:spPr bwMode="auto">
            <a:xfrm>
              <a:off x="696252" y="1407951"/>
              <a:ext cx="7717409" cy="4623053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object 5"/>
            <p:cNvSpPr>
              <a:spLocks noChangeArrowheads="1"/>
            </p:cNvSpPr>
            <p:nvPr/>
          </p:nvSpPr>
          <p:spPr bwMode="auto">
            <a:xfrm>
              <a:off x="7459668" y="1406207"/>
              <a:ext cx="875512" cy="461084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8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1295400" y="1752600"/>
            <a:ext cx="6629400" cy="3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 noChangeAspect="1"/>
          </p:cNvGrpSpPr>
          <p:nvPr userDrawn="1"/>
        </p:nvGrpSpPr>
        <p:grpSpPr bwMode="auto">
          <a:xfrm>
            <a:off x="1096963" y="1754188"/>
            <a:ext cx="7024687" cy="4572000"/>
            <a:chOff x="696252" y="1406207"/>
            <a:chExt cx="7717409" cy="5022405"/>
          </a:xfrm>
        </p:grpSpPr>
        <p:sp>
          <p:nvSpPr>
            <p:cNvPr id="6" name="object 3"/>
            <p:cNvSpPr>
              <a:spLocks noChangeArrowheads="1"/>
            </p:cNvSpPr>
            <p:nvPr/>
          </p:nvSpPr>
          <p:spPr bwMode="auto">
            <a:xfrm>
              <a:off x="2344376" y="6025773"/>
              <a:ext cx="4433368" cy="402839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7" name="object 4"/>
            <p:cNvSpPr>
              <a:spLocks noChangeArrowheads="1"/>
            </p:cNvSpPr>
            <p:nvPr/>
          </p:nvSpPr>
          <p:spPr bwMode="auto">
            <a:xfrm>
              <a:off x="696252" y="1407950"/>
              <a:ext cx="7717409" cy="4623055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object 5"/>
            <p:cNvSpPr>
              <a:spLocks noChangeArrowheads="1"/>
            </p:cNvSpPr>
            <p:nvPr/>
          </p:nvSpPr>
          <p:spPr bwMode="auto">
            <a:xfrm>
              <a:off x="7459668" y="1406207"/>
              <a:ext cx="875512" cy="461084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1295400" y="1905000"/>
            <a:ext cx="6629400" cy="3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25450" y="1600200"/>
            <a:ext cx="833755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59300" y="1127125"/>
            <a:ext cx="0" cy="5394325"/>
          </a:xfrm>
          <a:prstGeom prst="line">
            <a:avLst/>
          </a:prstGeom>
          <a:ln w="38100">
            <a:solidFill>
              <a:srgbClr val="003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16200000">
            <a:off x="4614863" y="-320675"/>
            <a:ext cx="0" cy="8229600"/>
          </a:xfrm>
          <a:prstGeom prst="line">
            <a:avLst/>
          </a:prstGeom>
          <a:ln w="38100">
            <a:solidFill>
              <a:srgbClr val="003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776413" y="3324225"/>
            <a:ext cx="2782887" cy="4143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STRENGTHS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776413" y="3838575"/>
            <a:ext cx="2782887" cy="4159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OPPORTUNITIES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4559300" y="3324225"/>
            <a:ext cx="2782888" cy="4143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WEAKNESSES</a:t>
            </a: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4559300" y="3838575"/>
            <a:ext cx="2782888" cy="4159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THREATS</a:t>
            </a: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/>
          </p:nvPr>
        </p:nvSpPr>
        <p:spPr>
          <a:xfrm>
            <a:off x="425450" y="1205946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1"/>
          </p:nvPr>
        </p:nvSpPr>
        <p:spPr>
          <a:xfrm>
            <a:off x="4744279" y="1205946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9"/>
          <p:cNvSpPr>
            <a:spLocks noGrp="1"/>
          </p:cNvSpPr>
          <p:nvPr>
            <p:ph sz="quarter" idx="12"/>
          </p:nvPr>
        </p:nvSpPr>
        <p:spPr>
          <a:xfrm>
            <a:off x="4744279" y="4362848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19"/>
          <p:cNvSpPr>
            <a:spLocks noGrp="1"/>
          </p:cNvSpPr>
          <p:nvPr>
            <p:ph sz="quarter" idx="13"/>
          </p:nvPr>
        </p:nvSpPr>
        <p:spPr>
          <a:xfrm>
            <a:off x="425450" y="4362847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ection Slide -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0084" y="2231136"/>
            <a:ext cx="3518956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749040" y="2231136"/>
            <a:ext cx="2697480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446520" y="2231136"/>
            <a:ext cx="2468880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159358"/>
            <a:ext cx="91440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ection Slide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33400" y="1295400"/>
            <a:ext cx="8153400" cy="5029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4159358"/>
            <a:ext cx="86868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0" y="2703513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142999" y="4722178"/>
            <a:ext cx="6858000" cy="3077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23284"/>
            <a:ext cx="8686799" cy="15439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0084" y="2231136"/>
            <a:ext cx="3518956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749040" y="2231136"/>
            <a:ext cx="2697480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446520" y="2231136"/>
            <a:ext cx="2468880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0" y="4159358"/>
            <a:ext cx="91440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845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57200" y="1246188"/>
            <a:ext cx="43616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662535"/>
            <a:ext cx="8686799" cy="1477328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15875" y="4176713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62000" y="1219200"/>
            <a:ext cx="7772400" cy="50292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228600" y="4176819"/>
            <a:ext cx="8686800" cy="1517904"/>
          </a:xfrm>
          <a:prstGeom prst="rect">
            <a:avLst/>
          </a:prstGeom>
          <a:solidFill>
            <a:srgbClr val="356C8A"/>
          </a:solidFill>
        </p:spPr>
        <p:txBody>
          <a:bodyPr wrap="square" lIns="0" tIns="0" rIns="0" bIns="0" rtlCol="0" anchor="ctr" anchorCtr="0">
            <a:noAutofit/>
          </a:bodyPr>
          <a:lstStyle>
            <a:lvl1pPr>
              <a:defRPr sz="4200" b="1" kern="1200" cap="all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 Heading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70551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845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600200"/>
            <a:ext cx="4361689" cy="48006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dirty="0">
                <a:solidFill>
                  <a:srgbClr val="00558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00599" y="1246924"/>
            <a:ext cx="3760123" cy="53824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295400"/>
            <a:ext cx="4209289" cy="5105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dirty="0">
                <a:solidFill>
                  <a:srgbClr val="00558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295400"/>
            <a:ext cx="4209289" cy="5105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876800" y="1143000"/>
            <a:ext cx="3886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00599" y="1676400"/>
            <a:ext cx="3760123" cy="5105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676400"/>
            <a:ext cx="3919221" cy="4724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Content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676400"/>
            <a:ext cx="3919221" cy="4724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648200" y="1676400"/>
            <a:ext cx="41148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Description +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50" y="1246188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10200" y="1752600"/>
            <a:ext cx="3581400" cy="44469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876696"/>
            <a:ext cx="4666489" cy="4524104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  <p:sldLayoutId id="2147483964" r:id="rId18"/>
    <p:sldLayoutId id="2147483965" r:id="rId19"/>
    <p:sldLayoutId id="2147483966" r:id="rId20"/>
    <p:sldLayoutId id="2147483971" r:id="rId21"/>
    <p:sldLayoutId id="2147483972" r:id="rId22"/>
    <p:sldLayoutId id="2147483967" r:id="rId23"/>
    <p:sldLayoutId id="2147483973" r:id="rId24"/>
    <p:sldLayoutId id="2147483975" r:id="rId25"/>
    <p:sldLayoutId id="2147483976" r:id="rId26"/>
    <p:sldLayoutId id="2147483968" r:id="rId2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000" b="1" kern="1200" cap="all" dirty="0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7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69" r:id="rId3"/>
    <p:sldLayoutId id="2147483979" r:id="rId4"/>
    <p:sldLayoutId id="2147483970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133600"/>
            <a:ext cx="6096000" cy="1524000"/>
          </a:xfrm>
        </p:spPr>
        <p:txBody>
          <a:bodyPr/>
          <a:lstStyle/>
          <a:p>
            <a:pPr algn="ctr"/>
            <a:r>
              <a:rPr lang="en-US" dirty="0" smtClean="0"/>
              <a:t>Effect of being an ebusiness customer on </a:t>
            </a:r>
            <a:r>
              <a:rPr lang="en-US" dirty="0" err="1" smtClean="0"/>
              <a:t>fei</a:t>
            </a:r>
            <a:r>
              <a:rPr lang="en-US" dirty="0" smtClean="0"/>
              <a:t> sales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52600" y="3810000"/>
            <a:ext cx="6096000" cy="175260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By</a:t>
            </a:r>
            <a:endParaRPr lang="en-US" sz="20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Christopher Brossman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Ebusiness analytics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/26/2016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3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findings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28600" y="4821212"/>
            <a:ext cx="8686800" cy="1219200"/>
          </a:xfrm>
        </p:spPr>
        <p:txBody>
          <a:bodyPr/>
          <a:lstStyle/>
          <a:p>
            <a:pPr lvl="0"/>
            <a:r>
              <a:rPr lang="en-US" sz="1400" b="1" dirty="0"/>
              <a:t>FEI customers increase their </a:t>
            </a:r>
            <a:r>
              <a:rPr lang="en-US" sz="1400" b="1" dirty="0" smtClean="0"/>
              <a:t>sales by </a:t>
            </a:r>
            <a:r>
              <a:rPr lang="en-US" sz="1400" b="1" dirty="0">
                <a:solidFill>
                  <a:srgbClr val="FF0000"/>
                </a:solidFill>
              </a:rPr>
              <a:t>~21.57%  </a:t>
            </a:r>
            <a:r>
              <a:rPr lang="en-US" sz="1400" b="1" dirty="0"/>
              <a:t>after becoming an FOL customer. </a:t>
            </a:r>
          </a:p>
          <a:p>
            <a:pPr lvl="0"/>
            <a:r>
              <a:rPr lang="en-US" sz="1400" b="1" dirty="0" smtClean="0"/>
              <a:t>FEI </a:t>
            </a:r>
            <a:r>
              <a:rPr lang="en-US" sz="1400" b="1" dirty="0"/>
              <a:t>customer increase their </a:t>
            </a:r>
            <a:r>
              <a:rPr lang="en-US" sz="1400" b="1" dirty="0" smtClean="0"/>
              <a:t>sales by </a:t>
            </a:r>
            <a:r>
              <a:rPr lang="en-US" sz="1400" b="1" dirty="0">
                <a:solidFill>
                  <a:srgbClr val="FF0000"/>
                </a:solidFill>
              </a:rPr>
              <a:t>~12.59% </a:t>
            </a:r>
            <a:r>
              <a:rPr lang="en-US" sz="1400" b="1" dirty="0"/>
              <a:t>after becoming a S2S customer</a:t>
            </a:r>
          </a:p>
          <a:p>
            <a:pPr lvl="0"/>
            <a:r>
              <a:rPr lang="en-US" sz="1400" b="1" dirty="0" smtClean="0"/>
              <a:t>FEI </a:t>
            </a:r>
            <a:r>
              <a:rPr lang="en-US" sz="1400" b="1" dirty="0"/>
              <a:t>customer increase their </a:t>
            </a:r>
            <a:r>
              <a:rPr lang="en-US" sz="1400" b="1" dirty="0" smtClean="0"/>
              <a:t>sales by </a:t>
            </a:r>
            <a:r>
              <a:rPr lang="en-US" sz="1400" b="1" dirty="0">
                <a:solidFill>
                  <a:srgbClr val="FF0000"/>
                </a:solidFill>
              </a:rPr>
              <a:t>~21.51% </a:t>
            </a:r>
            <a:r>
              <a:rPr lang="en-US" sz="1400" b="1" dirty="0"/>
              <a:t>after becoming </a:t>
            </a:r>
            <a:r>
              <a:rPr lang="en-US" sz="1400" b="1" dirty="0" smtClean="0"/>
              <a:t>an </a:t>
            </a:r>
            <a:r>
              <a:rPr lang="en-US" sz="1400" b="1" dirty="0"/>
              <a:t>eBusiness customer (either S2S or FOL)</a:t>
            </a:r>
          </a:p>
          <a:p>
            <a:endParaRPr lang="en-US" sz="1050" b="1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190115"/>
              </p:ext>
            </p:extLst>
          </p:nvPr>
        </p:nvGraphicFramePr>
        <p:xfrm>
          <a:off x="1676400" y="1412824"/>
          <a:ext cx="5334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80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sales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28600" y="4873595"/>
            <a:ext cx="8686800" cy="1219200"/>
          </a:xfrm>
        </p:spPr>
        <p:txBody>
          <a:bodyPr/>
          <a:lstStyle/>
          <a:p>
            <a:r>
              <a:rPr lang="en-US" sz="1400" b="1" dirty="0"/>
              <a:t>Since average historical sales per month of </a:t>
            </a:r>
            <a:r>
              <a:rPr lang="en-US" sz="1400" b="1" dirty="0" smtClean="0"/>
              <a:t>the FOL group is </a:t>
            </a:r>
            <a:r>
              <a:rPr lang="en-US" sz="1400" b="1" dirty="0"/>
              <a:t>roughly $17,252, we realize incremental sales of </a:t>
            </a:r>
            <a:r>
              <a:rPr lang="en-US" sz="1400" b="1" dirty="0">
                <a:solidFill>
                  <a:srgbClr val="FF0000"/>
                </a:solidFill>
              </a:rPr>
              <a:t>$3,721</a:t>
            </a:r>
            <a:r>
              <a:rPr lang="en-US" sz="1400" b="1" dirty="0"/>
              <a:t> per customer per month ($44,654 annual)</a:t>
            </a:r>
          </a:p>
          <a:p>
            <a:r>
              <a:rPr lang="en-US" sz="1400" b="1" dirty="0"/>
              <a:t>Since average historical sales per month of </a:t>
            </a:r>
            <a:r>
              <a:rPr lang="en-US" sz="1400" b="1" dirty="0" smtClean="0"/>
              <a:t>the S2S group </a:t>
            </a:r>
            <a:r>
              <a:rPr lang="en-US" sz="1400" b="1" dirty="0"/>
              <a:t>is roughly $51,793, we realize incremental sales of </a:t>
            </a:r>
            <a:r>
              <a:rPr lang="en-US" sz="1400" b="1" dirty="0">
                <a:solidFill>
                  <a:srgbClr val="FF0000"/>
                </a:solidFill>
              </a:rPr>
              <a:t>$6,521 </a:t>
            </a:r>
            <a:r>
              <a:rPr lang="en-US" sz="1400" b="1" dirty="0"/>
              <a:t>per customer per month ($78,250 annual</a:t>
            </a:r>
            <a:r>
              <a:rPr lang="en-US" sz="1400" b="1" dirty="0" smtClean="0"/>
              <a:t>)</a:t>
            </a:r>
            <a:endParaRPr lang="en-US" sz="800" b="1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691094"/>
              </p:ext>
            </p:extLst>
          </p:nvPr>
        </p:nvGraphicFramePr>
        <p:xfrm>
          <a:off x="1676400" y="1412824"/>
          <a:ext cx="5334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934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88" y="381000"/>
            <a:ext cx="8275612" cy="568960"/>
          </a:xfrm>
        </p:spPr>
        <p:txBody>
          <a:bodyPr/>
          <a:lstStyle/>
          <a:p>
            <a:r>
              <a:rPr lang="en-US" dirty="0" smtClean="0"/>
              <a:t>EBUSINESS EFFECT - TREND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42467"/>
              </p:ext>
            </p:extLst>
          </p:nvPr>
        </p:nvGraphicFramePr>
        <p:xfrm>
          <a:off x="258789" y="1143000"/>
          <a:ext cx="8656612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10400" y="4114800"/>
            <a:ext cx="176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Overall AVG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78179" y="5297390"/>
            <a:ext cx="385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Effect is statistically insignificant after 24 months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019800" y="5638800"/>
            <a:ext cx="2362200" cy="21729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SALES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7200" y="4800600"/>
            <a:ext cx="8077200" cy="1493076"/>
          </a:xfrm>
        </p:spPr>
        <p:txBody>
          <a:bodyPr/>
          <a:lstStyle/>
          <a:p>
            <a:r>
              <a:rPr lang="en-US" dirty="0" smtClean="0"/>
              <a:t>The total impact of the past 4.5 years is ~1.2 billion in Incremental Sales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“eBusiness effect” increased total FEI sales by 2-3% each year.</a:t>
            </a:r>
          </a:p>
          <a:p>
            <a:r>
              <a:rPr lang="en-US" dirty="0" smtClean="0"/>
              <a:t>The far right column highlights what sales were estimated to be if no customer had ever been an ebusiness customer</a:t>
            </a:r>
            <a:r>
              <a:rPr lang="en-US" i="1" dirty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47" y="1216405"/>
            <a:ext cx="7069706" cy="33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12" y="416052"/>
            <a:ext cx="6279388" cy="498348"/>
          </a:xfrm>
        </p:spPr>
        <p:txBody>
          <a:bodyPr/>
          <a:lstStyle/>
          <a:p>
            <a:r>
              <a:rPr lang="en-US" dirty="0" smtClean="0"/>
              <a:t>EBUS effect over time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211768"/>
              </p:ext>
            </p:extLst>
          </p:nvPr>
        </p:nvGraphicFramePr>
        <p:xfrm>
          <a:off x="426212" y="1143000"/>
          <a:ext cx="8260588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751729"/>
              </p:ext>
            </p:extLst>
          </p:nvPr>
        </p:nvGraphicFramePr>
        <p:xfrm>
          <a:off x="426212" y="4038600"/>
          <a:ext cx="8260588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0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Ferguson Blues">
      <a:dk1>
        <a:srgbClr val="323436"/>
      </a:dk1>
      <a:lt1>
        <a:srgbClr val="FFFFFF"/>
      </a:lt1>
      <a:dk2>
        <a:srgbClr val="D1D2D4"/>
      </a:dk2>
      <a:lt2>
        <a:srgbClr val="FFFFFF"/>
      </a:lt2>
      <a:accent1>
        <a:srgbClr val="B6CDDF"/>
      </a:accent1>
      <a:accent2>
        <a:srgbClr val="8CB5D6"/>
      </a:accent2>
      <a:accent3>
        <a:srgbClr val="3184AD"/>
      </a:accent3>
      <a:accent4>
        <a:srgbClr val="005B8E"/>
      </a:accent4>
      <a:accent5>
        <a:srgbClr val="00466B"/>
      </a:accent5>
      <a:accent6>
        <a:srgbClr val="002F46"/>
      </a:accent6>
      <a:hlink>
        <a:srgbClr val="0563C1"/>
      </a:hlink>
      <a:folHlink>
        <a:srgbClr val="954F72"/>
      </a:folHlink>
    </a:clrScheme>
    <a:fontScheme name="Ferguson Standard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65000"/>
                <a:lumOff val="35000"/>
              </a:schemeClr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erguson PowerPoint Template_Grey Background.potx" id="{1230597C-5BF1-4C34-A7F1-C8CDC1E48FF8}" vid="{126BD820-0EA8-4236-AD7B-62E0B8B7351D}"/>
    </a:ext>
  </a:extLst>
</a:theme>
</file>

<file path=ppt/theme/theme2.xml><?xml version="1.0" encoding="utf-8"?>
<a:theme xmlns:a="http://schemas.openxmlformats.org/drawingml/2006/main" name="1_Custom Design">
  <a:themeElements>
    <a:clrScheme name="Ferguson Brand">
      <a:dk1>
        <a:srgbClr val="323436"/>
      </a:dk1>
      <a:lt1>
        <a:srgbClr val="FFFFFF"/>
      </a:lt1>
      <a:dk2>
        <a:srgbClr val="D1D2D4"/>
      </a:dk2>
      <a:lt2>
        <a:srgbClr val="FFFFFF"/>
      </a:lt2>
      <a:accent1>
        <a:srgbClr val="B6CDDF"/>
      </a:accent1>
      <a:accent2>
        <a:srgbClr val="8CB5D6"/>
      </a:accent2>
      <a:accent3>
        <a:srgbClr val="3184AD"/>
      </a:accent3>
      <a:accent4>
        <a:srgbClr val="005B8E"/>
      </a:accent4>
      <a:accent5>
        <a:srgbClr val="00466B"/>
      </a:accent5>
      <a:accent6>
        <a:srgbClr val="002F4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rguson PowerPoint Template_Grey Background.potx" id="{1230597C-5BF1-4C34-A7F1-C8CDC1E48FF8}" vid="{EC750E6E-4D3C-4812-9055-34C3CB0532C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ntranet Document" ma:contentTypeID="0x010100214926E15E24E848B80697CF3F791E0600060271B8F6D0634CB9DCFE5BCB73C686" ma:contentTypeVersion="23" ma:contentTypeDescription="" ma:contentTypeScope="" ma:versionID="b9d37d612d8c4507e70237a2e0b0159f">
  <xsd:schema xmlns:xsd="http://www.w3.org/2001/XMLSchema" xmlns:xs="http://www.w3.org/2001/XMLSchema" xmlns:p="http://schemas.microsoft.com/office/2006/metadata/properties" xmlns:ns2="fabe2e1b-77c9-44f6-8033-f16e2391ef89" targetNamespace="http://schemas.microsoft.com/office/2006/metadata/properties" ma:root="true" ma:fieldsID="f235b3b3e69c8d4c769d98f0b8463013" ns2:_="">
    <xsd:import namespace="fabe2e1b-77c9-44f6-8033-f16e2391ef89"/>
    <xsd:element name="properties">
      <xsd:complexType>
        <xsd:sequence>
          <xsd:element name="documentManagement">
            <xsd:complexType>
              <xsd:all>
                <xsd:element ref="ns2:m76d55f63f6a43b992e1a2b0a3228923" minOccurs="0"/>
                <xsd:element ref="ns2:TaxCatchAll" minOccurs="0"/>
                <xsd:element ref="ns2:TaxCatchAllLabel" minOccurs="0"/>
                <xsd:element ref="ns2:jaabdde56a454570b6094e4dd6cc6f93" minOccurs="0"/>
                <xsd:element ref="ns2:cbc81d6df7724e5da745ce806440f7a3" minOccurs="0"/>
                <xsd:element ref="ns2:TaxKeywordTaxHTField" minOccurs="0"/>
                <xsd:element ref="ns2:e64d30cca7124610851f8a29b02ce3c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be2e1b-77c9-44f6-8033-f16e2391ef89" elementFormDefault="qualified">
    <xsd:import namespace="http://schemas.microsoft.com/office/2006/documentManagement/types"/>
    <xsd:import namespace="http://schemas.microsoft.com/office/infopath/2007/PartnerControls"/>
    <xsd:element name="m76d55f63f6a43b992e1a2b0a3228923" ma:index="8" ma:taxonomy="true" ma:internalName="m76d55f63f6a43b992e1a2b0a3228923" ma:taxonomyFieldName="IntranetDepartment" ma:displayName="Intranet Departments" ma:readOnly="false" ma:default="23;#All Departments|1899d6b7-4093-4ffa-a7f1-59240cd80bd5" ma:fieldId="{676d55f6-3f6a-43b9-92e1-a2b0a3228923}" ma:taxonomyMulti="true" ma:sspId="b7c2c500-6a74-46e4-a7d5-e21df13cc48b" ma:termSetId="25e59c24-16a2-4d14-b115-67525e728348" ma:anchorId="74bf7653-abff-4fb0-aa5e-8c2d9c064de6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1f89023a-b367-4424-b2aa-20149bd6ab03}" ma:internalName="TaxCatchAll" ma:readOnly="false" ma:showField="CatchAllData" ma:web="fabe2e1b-77c9-44f6-8033-f16e2391ef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1f89023a-b367-4424-b2aa-20149bd6ab03}" ma:internalName="TaxCatchAllLabel" ma:readOnly="true" ma:showField="CatchAllDataLabel" ma:web="fabe2e1b-77c9-44f6-8033-f16e2391ef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aabdde56a454570b6094e4dd6cc6f93" ma:index="12" ma:taxonomy="true" ma:internalName="jaabdde56a454570b6094e4dd6cc6f93" ma:taxonomyFieldName="DocumentType" ma:displayName="Document Type" ma:readOnly="false" ma:default="" ma:fieldId="{3aabdde5-6a45-4570-b609-4e4dd6cc6f93}" ma:sspId="b7c2c500-6a74-46e4-a7d5-e21df13cc48b" ma:termSetId="d86896a4-81fb-4196-8116-c962d893505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c81d6df7724e5da745ce806440f7a3" ma:index="14" nillable="true" ma:taxonomy="true" ma:internalName="cbc81d6df7724e5da745ce806440f7a3" ma:taxonomyFieldName="IntranetLocations" ma:displayName="Intranet Location Types" ma:readOnly="false" ma:fieldId="{cbc81d6d-f772-4e5d-a745-ce806440f7a3}" ma:taxonomyMulti="true" ma:sspId="b7c2c500-6a74-46e4-a7d5-e21df13cc48b" ma:termSetId="9cc34817-118a-446f-a5eb-4df78be493c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6" nillable="true" ma:taxonomy="true" ma:internalName="TaxKeywordTaxHTField" ma:taxonomyFieldName="TaxKeyword" ma:displayName="Enterprise Keywords" ma:fieldId="{23f27201-bee3-471e-b2e7-b64fd8b7ca38}" ma:taxonomyMulti="true" ma:sspId="b7c2c500-6a74-46e4-a7d5-e21df13cc48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64d30cca7124610851f8a29b02ce3c0" ma:index="19" ma:taxonomy="true" ma:internalName="e64d30cca7124610851f8a29b02ce3c0" ma:taxonomyFieldName="IntranetBusinessGroups" ma:displayName="Intranet Business Groups" ma:readOnly="false" ma:fieldId="{e64d30cc-a712-4610-851f-8a29b02ce3c0}" ma:sspId="b7c2c500-6a74-46e4-a7d5-e21df13cc48b" ma:termSetId="25e59c24-16a2-4d14-b115-67525e728348" ma:anchorId="2afb773e-0ff2-448c-9147-665d43a847b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axOccurs="1" ma:index="1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e64d30cca7124610851f8a29b02ce3c0 xmlns="fabe2e1b-77c9-44f6-8033-f16e2391ef89"/>
    <m76d55f63f6a43b992e1a2b0a3228923 xmlns="fabe2e1b-77c9-44f6-8033-f16e2391ef89"/>
    <jaabdde56a454570b6094e4dd6cc6f93 xmlns="fabe2e1b-77c9-44f6-8033-f16e2391ef89"/>
    <TaxCatchAll xmlns="fabe2e1b-77c9-44f6-8033-f16e2391ef89"/>
    <TaxKeywordTaxHTField xmlns="fabe2e1b-77c9-44f6-8033-f16e2391ef8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11111111-1111-1111-1111-111111111111</TermId>
        </TermInfo>
        <TermInfo xmlns="http://schemas.microsoft.com/office/infopath/2007/PartnerControls">
          <TermName xmlns="http://schemas.microsoft.com/office/infopath/2007/PartnerControls">Powerpoint Presentations</TermName>
          <TermId xmlns="http://schemas.microsoft.com/office/infopath/2007/PartnerControls">11111111-1111-1111-1111-111111111111</TermId>
        </TermInfo>
      </Terms>
    </TaxKeywordTaxHTField>
    <cbc81d6df7724e5da745ce806440f7a3 xmlns="fabe2e1b-77c9-44f6-8033-f16e2391ef89" xsi:nil="true"/>
  </documentManagement>
</p:properties>
</file>

<file path=customXml/item4.xml><?xml version="1.0" encoding="utf-8"?>
<LongProperties xmlns="http://schemas.microsoft.com/office/2006/metadata/longProperties">
  <LongProp xmlns="" name="TaxCatchAll"><![CDATA[3107;#Powerpoint Presentations|fe79f4ed-006f-47a1-944f-99eb5f2d96b3;#1159;#Template|26e24fb2-877a-4687-aeda-6006e609665d;#46;#Corporate Communications|045918b5-9275-4ac1-ab21-864f6a8a7cf7;#9497;#PowerPoint Template|044f7618-48e2-48ac-a400-df6f6d3e056a;#22;#All Business Groups|19460337-43eb-4565-a33c-f9711548ee92]]></LongProp>
</LongProperties>
</file>

<file path=customXml/itemProps1.xml><?xml version="1.0" encoding="utf-8"?>
<ds:datastoreItem xmlns:ds="http://schemas.openxmlformats.org/officeDocument/2006/customXml" ds:itemID="{A676387A-46FA-414E-8855-CF8B99E3E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be2e1b-77c9-44f6-8033-f16e2391ef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3C5366-30F2-4A4E-B584-2C96F2C8C7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C0A803-5F60-47C3-9A44-4089F127BECF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fabe2e1b-77c9-44f6-8033-f16e2391ef89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7DAFC401-711D-4D52-A9B0-F656954F0832}">
  <ds:schemaRefs>
    <ds:schemaRef ds:uri="http://schemas.microsoft.com/office/2006/metadata/longProperties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Ferguson PowerPoint Template_White Background (1)</Template>
  <TotalTime>0</TotalTime>
  <Words>254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Frutiger LT Std 45 Light</vt:lpstr>
      <vt:lpstr>Frutiger LT Std 55 Roman</vt:lpstr>
      <vt:lpstr>Verdana</vt:lpstr>
      <vt:lpstr>Custom Design</vt:lpstr>
      <vt:lpstr>1_Custom Design</vt:lpstr>
      <vt:lpstr>Effect of being an ebusiness customer on fei sales</vt:lpstr>
      <vt:lpstr>Overall findings</vt:lpstr>
      <vt:lpstr>Incremental sales</vt:lpstr>
      <vt:lpstr>EBUSINESS EFFECT - TREND</vt:lpstr>
      <vt:lpstr>INCREMENTAL SALES</vt:lpstr>
      <vt:lpstr>EBUS effect over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- White</dc:title>
  <dc:creator/>
  <cp:keywords>PowerPoint Template; Powerpoint Presentations</cp:keywords>
  <cp:lastModifiedBy/>
  <cp:revision>1</cp:revision>
  <dcterms:created xsi:type="dcterms:W3CDTF">2014-12-15T15:59:41Z</dcterms:created>
  <dcterms:modified xsi:type="dcterms:W3CDTF">2016-02-26T18:12:00Z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ranetDepartment">
    <vt:lpwstr>46;#Corporate Communications|045918b5-9275-4ac1-ab21-864f6a8a7cf7</vt:lpwstr>
  </property>
  <property fmtid="{D5CDD505-2E9C-101B-9397-08002B2CF9AE}" pid="3" name="IntranetLocations">
    <vt:lpwstr/>
  </property>
  <property fmtid="{D5CDD505-2E9C-101B-9397-08002B2CF9AE}" pid="4" name="DocumentType">
    <vt:lpwstr>1159;#Template|26e24fb2-877a-4687-aeda-6006e609665d</vt:lpwstr>
  </property>
  <property fmtid="{D5CDD505-2E9C-101B-9397-08002B2CF9AE}" pid="5" name="TaxKeyword">
    <vt:lpwstr>9497;#PowerPoint Template|044f7618-48e2-48ac-a400-df6f6d3e056a;#3107;#Powerpoint Presentations|fe79f4ed-006f-47a1-944f-99eb5f2d96b3</vt:lpwstr>
  </property>
  <property fmtid="{D5CDD505-2E9C-101B-9397-08002B2CF9AE}" pid="6" name="IntranetBusinessGroups">
    <vt:lpwstr>22;#All Business Groups|19460337-43eb-4565-a33c-f9711548ee92</vt:lpwstr>
  </property>
</Properties>
</file>