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1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8" r:id="rId5"/>
    <p:sldMasterId id="2147483780" r:id="rId6"/>
  </p:sldMasterIdLst>
  <p:notesMasterIdLst>
    <p:notesMasterId r:id="rId35"/>
  </p:notesMasterIdLst>
  <p:handoutMasterIdLst>
    <p:handoutMasterId r:id="rId36"/>
  </p:handoutMasterIdLst>
  <p:sldIdLst>
    <p:sldId id="256" r:id="rId7"/>
    <p:sldId id="257" r:id="rId8"/>
    <p:sldId id="269" r:id="rId9"/>
    <p:sldId id="275" r:id="rId10"/>
    <p:sldId id="273" r:id="rId11"/>
    <p:sldId id="270" r:id="rId12"/>
    <p:sldId id="274" r:id="rId13"/>
    <p:sldId id="290" r:id="rId14"/>
    <p:sldId id="271" r:id="rId15"/>
    <p:sldId id="277" r:id="rId16"/>
    <p:sldId id="278" r:id="rId17"/>
    <p:sldId id="276" r:id="rId18"/>
    <p:sldId id="283" r:id="rId19"/>
    <p:sldId id="281" r:id="rId20"/>
    <p:sldId id="282" r:id="rId21"/>
    <p:sldId id="285" r:id="rId22"/>
    <p:sldId id="284" r:id="rId23"/>
    <p:sldId id="286" r:id="rId24"/>
    <p:sldId id="259" r:id="rId25"/>
    <p:sldId id="260" r:id="rId26"/>
    <p:sldId id="261" r:id="rId27"/>
    <p:sldId id="264" r:id="rId28"/>
    <p:sldId id="265" r:id="rId29"/>
    <p:sldId id="266" r:id="rId30"/>
    <p:sldId id="272" r:id="rId31"/>
    <p:sldId id="267" r:id="rId32"/>
    <p:sldId id="289" r:id="rId33"/>
    <p:sldId id="288" r:id="rId34"/>
  </p:sldIdLst>
  <p:sldSz cx="9144000" cy="6858000" type="screen4x3"/>
  <p:notesSz cx="9296400" cy="7010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81"/>
    <a:srgbClr val="467086"/>
    <a:srgbClr val="036186"/>
    <a:srgbClr val="D1D2D4"/>
    <a:srgbClr val="2469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83" d="100"/>
          <a:sy n="83" d="100"/>
        </p:scale>
        <p:origin x="102" y="6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theme" Target="theme/theme1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\\wosnpntcfs001.sys.ds.wolseley.com\common\hq\eCommerce\E-Commerce\Analysis%20&amp;%20Reporting\Omni-Channel\eBiz%20effect%20on%20FEI%20sls\Effect%20on%20GP\GP_EFFECT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\\wosnpntcfs001.sys.ds.wolseley.com\common\hq\eCommerce\E-Commerce\Analysis%20&amp;%20Reporting\Omni-Channel\eBiz%20effect%20on%20FEI%20sls\effect%20of%20silver_bronze\comparison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\\wosnpntcfs001.sys.ds.wolseley.com\common\hq\eCommerce\E-Commerce\Analysis%20&amp;%20Reporting\Omni-Channel\eBiz%20effect%20on%20FEI%20sls\effect%20of%20silver_bronze\comparison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\\wosnpntcfs001.sys.ds.wolseley.com\common\hq\eCommerce\E-Commerce\Analysis%20&amp;%20Reporting\Omni-Channel\eBiz%20effect%20on%20FEI%20sls\Effect%20on%20HVAC_STANDalone\effects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\\wosnpntcfs001.sys.ds.wolseley.com\common\hq\eCommerce\E-Commerce\Analysis%20&amp;%20Reporting\Omni-Channel\eBiz%20effect%20on%20FEI%20sls\Effect%20on%20HVAC_STANDalone\effects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wosnpntcfs001.sys.ds.wolseley.com\common\hq\eCommerce\E-Commerce\Analysis%20&amp;%20Reporting\Omni-Channel\eBiz%20effect%20on%20FEI%20sls\effect%20on%20Sls%20by%20BG\byBSG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wosnpntcfs001.sys.ds.wolseley.com\common\hq\eCommerce\E-Commerce\Analysis%20&amp;%20Reporting\Omni-Channel\eBiz%20effect%20on%20FEI%20sls\EFFECT%20INC%20SLS%20TREND\trend.xlsx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1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wosnpntcfs001.sys.ds.wolseley.com\common\hq\eCommerce\E-Commerce\Analysis%20&amp;%20Reporting\Omni-Channel\eBiz%20effect%20on%20FEI%20sls\eBizEffect_20160120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\\wosnpntcfs001.sys.ds.wolseley.com\common\hq\eCommerce\E-Commerce\Analysis%20&amp;%20Reporting\Omni-Channel\eBiz%20effect%20on%20FEI%20sls\eBizEffect_20160120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\\wosnpntcfs001.sys.ds.wolseley.com\common\hq\eCommerce\E-Commerce\Analysis%20&amp;%20Reporting\Omni-Channel\eBiz%20effect%20on%20FEI%20sls\EFFECT%20INC%20SLS%20TREND\trend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\\wosnpntcfs001.sys.ds.wolseley.com\common\hq\eCommerce\E-Commerce\Analysis%20&amp;%20Reporting\Omni-Channel\eBiz%20effect%20on%20FEI%20sls\EFFECT%20INC%20SLS%20TREND\trend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\\wosnpntcfs001.sys.ds.wolseley.com\common\hq\eCommerce\E-Commerce\Analysis%20&amp;%20Reporting\Omni-Channel\eBiz%20effect%20on%20FEI%20sls\Effect%20on%20GP\GP_EFFECT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b="1" dirty="0" smtClean="0"/>
              <a:t>Increased </a:t>
            </a:r>
            <a:r>
              <a:rPr lang="en-US" b="1" dirty="0"/>
              <a:t>Spend Caused From Becoming an eBusiness Customer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alpha val="70000"/>
              </a:schemeClr>
            </a:solidFill>
            <a:ln>
              <a:solidFill>
                <a:schemeClr val="tx1">
                  <a:lumMod val="60000"/>
                  <a:lumOff val="4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Sheet1!$A$1:$A$3</c:f>
              <c:strCache>
                <c:ptCount val="3"/>
                <c:pt idx="0">
                  <c:v>FOL</c:v>
                </c:pt>
                <c:pt idx="1">
                  <c:v>S2S</c:v>
                </c:pt>
                <c:pt idx="2">
                  <c:v>Overall eBiz</c:v>
                </c:pt>
              </c:strCache>
            </c:strRef>
          </c:cat>
          <c:val>
            <c:numRef>
              <c:f>Sheet1!$B$1:$B$3</c:f>
              <c:numCache>
                <c:formatCode>0.00%</c:formatCode>
                <c:ptCount val="3"/>
                <c:pt idx="0">
                  <c:v>0.2157</c:v>
                </c:pt>
                <c:pt idx="1">
                  <c:v>0.12590000000000001</c:v>
                </c:pt>
                <c:pt idx="2">
                  <c:v>0.21510000000000001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246989296"/>
        <c:axId val="246987056"/>
      </c:barChart>
      <c:catAx>
        <c:axId val="246989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6987056"/>
        <c:crosses val="autoZero"/>
        <c:auto val="1"/>
        <c:lblAlgn val="ctr"/>
        <c:lblOffset val="100"/>
        <c:noMultiLvlLbl val="0"/>
      </c:catAx>
      <c:valAx>
        <c:axId val="246987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6989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overallGP!$G$1:$G$2</c:f>
              <c:strCache>
                <c:ptCount val="2"/>
                <c:pt idx="0">
                  <c:v>eBus Effect Inc Sls</c:v>
                </c:pt>
                <c:pt idx="1">
                  <c:v>eBus Effect Inc GP</c:v>
                </c:pt>
              </c:strCache>
            </c:strRef>
          </c:cat>
          <c:val>
            <c:numRef>
              <c:f>overallGP!$H$1:$H$2</c:f>
              <c:numCache>
                <c:formatCode>0%</c:formatCode>
                <c:ptCount val="2"/>
                <c:pt idx="0">
                  <c:v>0.21510000000000001</c:v>
                </c:pt>
                <c:pt idx="1">
                  <c:v>0.18196039999999999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395683600"/>
        <c:axId val="395684160"/>
      </c:barChart>
      <c:catAx>
        <c:axId val="3956836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5684160"/>
        <c:crosses val="autoZero"/>
        <c:auto val="1"/>
        <c:lblAlgn val="ctr"/>
        <c:lblOffset val="100"/>
        <c:noMultiLvlLbl val="0"/>
      </c:catAx>
      <c:valAx>
        <c:axId val="395684160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5683600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Bronze</c:v>
          </c:tx>
          <c:spPr>
            <a:ln w="22225" cap="rnd">
              <a:solidFill>
                <a:schemeClr val="tx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'Trend Compare'!$A$2:$A$25</c:f>
              <c:numCache>
                <c:formatCode>0%</c:formatCode>
                <c:ptCount val="24"/>
                <c:pt idx="0">
                  <c:v>0.47557800000000006</c:v>
                </c:pt>
                <c:pt idx="1">
                  <c:v>0.23869650000000001</c:v>
                </c:pt>
                <c:pt idx="2">
                  <c:v>0.20450731999999999</c:v>
                </c:pt>
                <c:pt idx="3">
                  <c:v>0.16525956000000003</c:v>
                </c:pt>
                <c:pt idx="4">
                  <c:v>0.16259836</c:v>
                </c:pt>
                <c:pt idx="5">
                  <c:v>0.14408170000000001</c:v>
                </c:pt>
                <c:pt idx="6">
                  <c:v>0.12182134</c:v>
                </c:pt>
                <c:pt idx="7">
                  <c:v>7.2641040000000004E-2</c:v>
                </c:pt>
                <c:pt idx="8">
                  <c:v>8.7736000000000008E-2</c:v>
                </c:pt>
                <c:pt idx="9">
                  <c:v>5.5469180000000007E-2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</c:numCache>
            </c:numRef>
          </c:val>
          <c:smooth val="0"/>
        </c:ser>
        <c:ser>
          <c:idx val="1"/>
          <c:order val="1"/>
          <c:spPr>
            <a:ln w="22225" cap="rnd">
              <a:solidFill>
                <a:schemeClr val="tx2">
                  <a:lumMod val="5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val>
            <c:numRef>
              <c:f>'Trend Compare'!$B$2:$B$25</c:f>
              <c:numCache>
                <c:formatCode>0%</c:formatCode>
                <c:ptCount val="24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5.5469180000000007E-2</c:v>
                </c:pt>
                <c:pt idx="10">
                  <c:v>2.565332E-2</c:v>
                </c:pt>
                <c:pt idx="11">
                  <c:v>9.8113200000000001E-3</c:v>
                </c:pt>
                <c:pt idx="12">
                  <c:v>8.1932600000000008E-3</c:v>
                </c:pt>
                <c:pt idx="13">
                  <c:v>-9.6915000000000005E-3</c:v>
                </c:pt>
                <c:pt idx="14">
                  <c:v>-2.487118E-2</c:v>
                </c:pt>
                <c:pt idx="15">
                  <c:v>-2.741118E-2</c:v>
                </c:pt>
                <c:pt idx="16">
                  <c:v>-1.046186E-2</c:v>
                </c:pt>
                <c:pt idx="17">
                  <c:v>-3.919272E-2</c:v>
                </c:pt>
                <c:pt idx="18">
                  <c:v>-3.2461500000000004E-2</c:v>
                </c:pt>
                <c:pt idx="19">
                  <c:v>-3.7572480000000005E-2</c:v>
                </c:pt>
                <c:pt idx="20">
                  <c:v>-6.5903479999999987E-2</c:v>
                </c:pt>
                <c:pt idx="21">
                  <c:v>-1.086906E-2</c:v>
                </c:pt>
                <c:pt idx="22">
                  <c:v>-6.804694E-2</c:v>
                </c:pt>
                <c:pt idx="23">
                  <c:v>-8.9024799999999987E-2</c:v>
                </c:pt>
              </c:numCache>
            </c:numRef>
          </c:val>
          <c:smooth val="0"/>
        </c:ser>
        <c:ser>
          <c:idx val="2"/>
          <c:order val="2"/>
          <c:tx>
            <c:v>Silver</c:v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'Trend Compare'!$C$2:$C$25</c:f>
              <c:numCache>
                <c:formatCode>0%</c:formatCode>
                <c:ptCount val="24"/>
                <c:pt idx="0">
                  <c:v>0.59231637000000004</c:v>
                </c:pt>
                <c:pt idx="1">
                  <c:v>0.39648924599999996</c:v>
                </c:pt>
                <c:pt idx="2">
                  <c:v>0.34341917399999999</c:v>
                </c:pt>
                <c:pt idx="3">
                  <c:v>0.32096546999999997</c:v>
                </c:pt>
                <c:pt idx="4">
                  <c:v>0.30319754399999999</c:v>
                </c:pt>
                <c:pt idx="5">
                  <c:v>0.29638680400000006</c:v>
                </c:pt>
                <c:pt idx="6">
                  <c:v>0.270756306</c:v>
                </c:pt>
                <c:pt idx="7">
                  <c:v>0.26672433000000001</c:v>
                </c:pt>
                <c:pt idx="8">
                  <c:v>0.23674241799999995</c:v>
                </c:pt>
                <c:pt idx="9">
                  <c:v>0.19817039</c:v>
                </c:pt>
                <c:pt idx="10">
                  <c:v>0.18812263000000001</c:v>
                </c:pt>
                <c:pt idx="11">
                  <c:v>0.18410479400000002</c:v>
                </c:pt>
                <c:pt idx="12">
                  <c:v>0.19000928199999997</c:v>
                </c:pt>
                <c:pt idx="13">
                  <c:v>0.17950248199999999</c:v>
                </c:pt>
                <c:pt idx="14">
                  <c:v>0.16103356799999999</c:v>
                </c:pt>
                <c:pt idx="15">
                  <c:v>0.15701737600000001</c:v>
                </c:pt>
                <c:pt idx="16">
                  <c:v>0.15788843</c:v>
                </c:pt>
                <c:pt idx="17">
                  <c:v>0.149661404</c:v>
                </c:pt>
                <c:pt idx="18">
                  <c:v>0.13851692799999998</c:v>
                </c:pt>
                <c:pt idx="19">
                  <c:v>0.14349274400000001</c:v>
                </c:pt>
                <c:pt idx="20">
                  <c:v>0.14148397400000001</c:v>
                </c:pt>
                <c:pt idx="21">
                  <c:v>0.14354027799999999</c:v>
                </c:pt>
                <c:pt idx="22">
                  <c:v>9.271301400000001E-2</c:v>
                </c:pt>
                <c:pt idx="23">
                  <c:v>8.7178164000000002E-2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95582736"/>
        <c:axId val="395583296"/>
      </c:lineChart>
      <c:catAx>
        <c:axId val="3955827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majorTickMark val="none"/>
        <c:minorTickMark val="none"/>
        <c:tickLblPos val="low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5583296"/>
        <c:crosses val="autoZero"/>
        <c:auto val="1"/>
        <c:lblAlgn val="ctr"/>
        <c:lblOffset val="100"/>
        <c:noMultiLvlLbl val="0"/>
      </c:catAx>
      <c:valAx>
        <c:axId val="395583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5582736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egendEntry>
        <c:idx val="1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'overallEffect Compare'!$A$1:$A$2</c:f>
              <c:strCache>
                <c:ptCount val="2"/>
                <c:pt idx="0">
                  <c:v>Bronze</c:v>
                </c:pt>
                <c:pt idx="1">
                  <c:v>Silver</c:v>
                </c:pt>
              </c:strCache>
            </c:strRef>
          </c:cat>
          <c:val>
            <c:numRef>
              <c:f>'overallEffect Compare'!$B$1:$B$2</c:f>
              <c:numCache>
                <c:formatCode>0%</c:formatCode>
                <c:ptCount val="2"/>
                <c:pt idx="0">
                  <c:v>0.11567222800000002</c:v>
                </c:pt>
                <c:pt idx="1">
                  <c:v>0.26219549200000003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71"/>
        <c:overlap val="-43"/>
        <c:axId val="395585536"/>
        <c:axId val="395586096"/>
      </c:barChart>
      <c:catAx>
        <c:axId val="3955855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5586096"/>
        <c:crosses val="autoZero"/>
        <c:auto val="1"/>
        <c:lblAlgn val="ctr"/>
        <c:lblOffset val="100"/>
        <c:noMultiLvlLbl val="0"/>
      </c:catAx>
      <c:valAx>
        <c:axId val="3955860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395585536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'TREND COMPARISON'!$A$1</c:f>
              <c:strCache>
                <c:ptCount val="1"/>
                <c:pt idx="0">
                  <c:v>EBUS TOT</c:v>
                </c:pt>
              </c:strCache>
            </c:strRef>
          </c:tx>
          <c:spPr>
            <a:ln w="2540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'TREND COMPARISON'!$A$2:$A$25</c:f>
              <c:numCache>
                <c:formatCode>0%</c:formatCode>
                <c:ptCount val="24"/>
                <c:pt idx="0">
                  <c:v>0.55220070600000004</c:v>
                </c:pt>
                <c:pt idx="1">
                  <c:v>0.34067329400000002</c:v>
                </c:pt>
                <c:pt idx="2">
                  <c:v>0.31299958799999994</c:v>
                </c:pt>
                <c:pt idx="3">
                  <c:v>0.285018412</c:v>
                </c:pt>
                <c:pt idx="4">
                  <c:v>0.26751760000000002</c:v>
                </c:pt>
                <c:pt idx="5">
                  <c:v>0.245778884</c:v>
                </c:pt>
                <c:pt idx="6">
                  <c:v>0.21118268400000001</c:v>
                </c:pt>
                <c:pt idx="7">
                  <c:v>0.19473039399999997</c:v>
                </c:pt>
                <c:pt idx="8">
                  <c:v>0.201774222</c:v>
                </c:pt>
                <c:pt idx="9">
                  <c:v>0.16566916599999998</c:v>
                </c:pt>
                <c:pt idx="10">
                  <c:v>0.15097871000000002</c:v>
                </c:pt>
                <c:pt idx="11">
                  <c:v>0.15329140399999999</c:v>
                </c:pt>
                <c:pt idx="12">
                  <c:v>0.15210274400000001</c:v>
                </c:pt>
                <c:pt idx="13">
                  <c:v>0.14611819799999998</c:v>
                </c:pt>
                <c:pt idx="14">
                  <c:v>0.13469094799999998</c:v>
                </c:pt>
                <c:pt idx="15">
                  <c:v>0.119598914</c:v>
                </c:pt>
                <c:pt idx="16">
                  <c:v>0.11924863199999999</c:v>
                </c:pt>
                <c:pt idx="17">
                  <c:v>0.113511578</c:v>
                </c:pt>
                <c:pt idx="18">
                  <c:v>0.10177334600000001</c:v>
                </c:pt>
                <c:pt idx="19">
                  <c:v>0.11535170399999999</c:v>
                </c:pt>
                <c:pt idx="20">
                  <c:v>0.110715194</c:v>
                </c:pt>
                <c:pt idx="21">
                  <c:v>0.12131341399999999</c:v>
                </c:pt>
                <c:pt idx="22">
                  <c:v>8.6415926000000004E-2</c:v>
                </c:pt>
                <c:pt idx="23">
                  <c:v>6.1773648E-2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'TREND COMPARISON'!$B$1</c:f>
              <c:strCache>
                <c:ptCount val="1"/>
                <c:pt idx="0">
                  <c:v>HVAC - SA</c:v>
                </c:pt>
              </c:strCache>
            </c:strRef>
          </c:tx>
          <c:spPr>
            <a:ln w="31750" cap="rnd">
              <a:solidFill>
                <a:schemeClr val="accent5">
                  <a:lumMod val="60000"/>
                  <a:lumOff val="40000"/>
                </a:schemeClr>
              </a:solidFill>
              <a:prstDash val="sysDot"/>
              <a:round/>
            </a:ln>
            <a:effectLst/>
          </c:spPr>
          <c:marker>
            <c:symbol val="none"/>
          </c:marker>
          <c:val>
            <c:numRef>
              <c:f>'TREND COMPARISON'!$B$2:$B$25</c:f>
              <c:numCache>
                <c:formatCode>0%</c:formatCode>
                <c:ptCount val="24"/>
                <c:pt idx="0">
                  <c:v>0.6857299</c:v>
                </c:pt>
                <c:pt idx="1">
                  <c:v>0.43889250000000002</c:v>
                </c:pt>
                <c:pt idx="2">
                  <c:v>0.40009899999999998</c:v>
                </c:pt>
                <c:pt idx="3">
                  <c:v>0.3746411</c:v>
                </c:pt>
                <c:pt idx="4">
                  <c:v>0.31439600000000001</c:v>
                </c:pt>
                <c:pt idx="5">
                  <c:v>0.3008055</c:v>
                </c:pt>
                <c:pt idx="6">
                  <c:v>0.32366260000000002</c:v>
                </c:pt>
                <c:pt idx="7">
                  <c:v>0.29846099999999998</c:v>
                </c:pt>
                <c:pt idx="8">
                  <c:v>0.26727960000000001</c:v>
                </c:pt>
                <c:pt idx="9">
                  <c:v>0.24316769999999999</c:v>
                </c:pt>
                <c:pt idx="10">
                  <c:v>0.25901590000000002</c:v>
                </c:pt>
                <c:pt idx="11">
                  <c:v>0.21735019999999999</c:v>
                </c:pt>
                <c:pt idx="12">
                  <c:v>0.236565</c:v>
                </c:pt>
                <c:pt idx="13">
                  <c:v>0.15115200000000001</c:v>
                </c:pt>
                <c:pt idx="14">
                  <c:v>0.17375070000000001</c:v>
                </c:pt>
                <c:pt idx="15">
                  <c:v>0.14237949999999999</c:v>
                </c:pt>
                <c:pt idx="16">
                  <c:v>0.1618655</c:v>
                </c:pt>
                <c:pt idx="17">
                  <c:v>0.1104512</c:v>
                </c:pt>
                <c:pt idx="18">
                  <c:v>0.1182073</c:v>
                </c:pt>
                <c:pt idx="19">
                  <c:v>0.1277877</c:v>
                </c:pt>
                <c:pt idx="20">
                  <c:v>0.1090454</c:v>
                </c:pt>
                <c:pt idx="21">
                  <c:v>0.19273390000000001</c:v>
                </c:pt>
                <c:pt idx="22">
                  <c:v>9.2186599999999994E-2</c:v>
                </c:pt>
                <c:pt idx="23">
                  <c:v>0.1396452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'TREND COMPARISON'!$C$1</c:f>
              <c:strCache>
                <c:ptCount val="1"/>
                <c:pt idx="0">
                  <c:v>LYON - SA</c:v>
                </c:pt>
              </c:strCache>
            </c:strRef>
          </c:tx>
          <c:spPr>
            <a:ln w="31750" cap="rnd">
              <a:solidFill>
                <a:schemeClr val="accent3"/>
              </a:solidFill>
              <a:prstDash val="lgDash"/>
              <a:round/>
            </a:ln>
            <a:effectLst/>
          </c:spPr>
          <c:marker>
            <c:symbol val="none"/>
          </c:marker>
          <c:val>
            <c:numRef>
              <c:f>'TREND COMPARISON'!$C$2:$C$25</c:f>
              <c:numCache>
                <c:formatCode>0%</c:formatCode>
                <c:ptCount val="24"/>
                <c:pt idx="0">
                  <c:v>0.63608169999999997</c:v>
                </c:pt>
                <c:pt idx="1">
                  <c:v>0.43971349999999998</c:v>
                </c:pt>
                <c:pt idx="2">
                  <c:v>0.42477429999999999</c:v>
                </c:pt>
                <c:pt idx="3">
                  <c:v>0.38540799999999997</c:v>
                </c:pt>
                <c:pt idx="4">
                  <c:v>0.31141679999999999</c:v>
                </c:pt>
                <c:pt idx="5">
                  <c:v>0.30599749999999998</c:v>
                </c:pt>
                <c:pt idx="6">
                  <c:v>0.36305330000000002</c:v>
                </c:pt>
                <c:pt idx="7">
                  <c:v>0.38039489999999998</c:v>
                </c:pt>
                <c:pt idx="8">
                  <c:v>0.25694630000000002</c:v>
                </c:pt>
                <c:pt idx="9">
                  <c:v>0.26072269999999997</c:v>
                </c:pt>
                <c:pt idx="10">
                  <c:v>0.27954200000000001</c:v>
                </c:pt>
                <c:pt idx="11">
                  <c:v>0.29605809999999999</c:v>
                </c:pt>
                <c:pt idx="12">
                  <c:v>0.36602760000000001</c:v>
                </c:pt>
                <c:pt idx="13">
                  <c:v>0.25494289999999997</c:v>
                </c:pt>
                <c:pt idx="14">
                  <c:v>0.23277729999999999</c:v>
                </c:pt>
                <c:pt idx="15">
                  <c:v>0.209561</c:v>
                </c:pt>
                <c:pt idx="16">
                  <c:v>0.2666655</c:v>
                </c:pt>
                <c:pt idx="17">
                  <c:v>0.2070997</c:v>
                </c:pt>
                <c:pt idx="18">
                  <c:v>0.21738540000000001</c:v>
                </c:pt>
                <c:pt idx="19">
                  <c:v>0.19588520000000001</c:v>
                </c:pt>
                <c:pt idx="20">
                  <c:v>0.18693080000000001</c:v>
                </c:pt>
                <c:pt idx="21">
                  <c:v>0.2947495</c:v>
                </c:pt>
                <c:pt idx="22">
                  <c:v>0.19697419999999999</c:v>
                </c:pt>
                <c:pt idx="23">
                  <c:v>0.17224619999999999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95589456"/>
        <c:axId val="394025616"/>
      </c:lineChart>
      <c:catAx>
        <c:axId val="3955894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4025616"/>
        <c:crosses val="autoZero"/>
        <c:auto val="1"/>
        <c:lblAlgn val="ctr"/>
        <c:lblOffset val="100"/>
        <c:noMultiLvlLbl val="0"/>
      </c:catAx>
      <c:valAx>
        <c:axId val="394025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5589456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'OVERALL COMPARISON'!$A$1:$A$3</c:f>
              <c:strCache>
                <c:ptCount val="3"/>
                <c:pt idx="0">
                  <c:v>Total eBusiness Effect</c:v>
                </c:pt>
                <c:pt idx="1">
                  <c:v>HVAC Stand Alone</c:v>
                </c:pt>
                <c:pt idx="2">
                  <c:v>HVAC Lyon</c:v>
                </c:pt>
              </c:strCache>
            </c:strRef>
          </c:cat>
          <c:val>
            <c:numRef>
              <c:f>'OVERALL COMPARISON'!$B$1:$B$3</c:f>
              <c:numCache>
                <c:formatCode>0.0%</c:formatCode>
                <c:ptCount val="3"/>
                <c:pt idx="0">
                  <c:v>0.21510000000000001</c:v>
                </c:pt>
                <c:pt idx="1">
                  <c:v>0.28194000000000002</c:v>
                </c:pt>
                <c:pt idx="2">
                  <c:v>0.32594400000000001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394027856"/>
        <c:axId val="394028416"/>
      </c:barChart>
      <c:catAx>
        <c:axId val="3940278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4028416"/>
        <c:crosses val="autoZero"/>
        <c:auto val="1"/>
        <c:lblAlgn val="ctr"/>
        <c:lblOffset val="100"/>
        <c:noMultiLvlLbl val="0"/>
      </c:catAx>
      <c:valAx>
        <c:axId val="39402841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crossAx val="394027856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b="1" dirty="0" smtClean="0"/>
              <a:t>Increased </a:t>
            </a:r>
            <a:r>
              <a:rPr lang="en-US" b="1" dirty="0"/>
              <a:t>Spend Caused From Becoming an eBusiness Customer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alpha val="70000"/>
              </a:schemeClr>
            </a:solidFill>
            <a:ln>
              <a:solidFill>
                <a:schemeClr val="tx1">
                  <a:lumMod val="60000"/>
                  <a:lumOff val="4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Sheet1!$A$1:$A$3</c:f>
              <c:strCache>
                <c:ptCount val="3"/>
                <c:pt idx="0">
                  <c:v>FOL</c:v>
                </c:pt>
                <c:pt idx="1">
                  <c:v>S2S</c:v>
                </c:pt>
                <c:pt idx="2">
                  <c:v>Overall eBiz</c:v>
                </c:pt>
              </c:strCache>
            </c:strRef>
          </c:cat>
          <c:val>
            <c:numRef>
              <c:f>Sheet1!$B$1:$B$3</c:f>
              <c:numCache>
                <c:formatCode>0.00%</c:formatCode>
                <c:ptCount val="3"/>
                <c:pt idx="0">
                  <c:v>0.2157</c:v>
                </c:pt>
                <c:pt idx="1">
                  <c:v>0.12590000000000001</c:v>
                </c:pt>
                <c:pt idx="2">
                  <c:v>0.21510000000000001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394493744"/>
        <c:axId val="394494304"/>
      </c:barChart>
      <c:catAx>
        <c:axId val="394493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4494304"/>
        <c:crosses val="autoZero"/>
        <c:auto val="1"/>
        <c:lblAlgn val="ctr"/>
        <c:lblOffset val="100"/>
        <c:noMultiLvlLbl val="0"/>
      </c:catAx>
      <c:valAx>
        <c:axId val="394494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4493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solidFill>
                <a:schemeClr val="tx1">
                  <a:lumMod val="60000"/>
                  <a:lumOff val="40000"/>
                </a:schemeClr>
              </a:solidFill>
            </a:ln>
            <a:effectLst/>
          </c:spPr>
          <c:invertIfNegative val="0"/>
          <c:dPt>
            <c:idx val="7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tx1">
                    <a:lumMod val="60000"/>
                    <a:lumOff val="40000"/>
                  </a:schemeClr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Sheet1!$A$1:$A$8</c:f>
              <c:strCache>
                <c:ptCount val="8"/>
                <c:pt idx="0">
                  <c:v>MECHANICAL</c:v>
                </c:pt>
                <c:pt idx="1">
                  <c:v>PLUMBER</c:v>
                </c:pt>
                <c:pt idx="2">
                  <c:v>HFM</c:v>
                </c:pt>
                <c:pt idx="3">
                  <c:v>HVAC</c:v>
                </c:pt>
                <c:pt idx="4">
                  <c:v>WW</c:v>
                </c:pt>
                <c:pt idx="5">
                  <c:v>INDUST_FF</c:v>
                </c:pt>
                <c:pt idx="6">
                  <c:v>BUILDER</c:v>
                </c:pt>
                <c:pt idx="7">
                  <c:v>OTHER</c:v>
                </c:pt>
              </c:strCache>
            </c:strRef>
          </c:cat>
          <c:val>
            <c:numRef>
              <c:f>Sheet1!$B$1:$B$8</c:f>
              <c:numCache>
                <c:formatCode>0%</c:formatCode>
                <c:ptCount val="8"/>
                <c:pt idx="0">
                  <c:v>0.16769999999999999</c:v>
                </c:pt>
                <c:pt idx="1">
                  <c:v>0.18260000000000001</c:v>
                </c:pt>
                <c:pt idx="2">
                  <c:v>0.16980000000000001</c:v>
                </c:pt>
                <c:pt idx="3">
                  <c:v>0.23710000000000001</c:v>
                </c:pt>
                <c:pt idx="4">
                  <c:v>0.28199999999999997</c:v>
                </c:pt>
                <c:pt idx="5">
                  <c:v>9.0499999999999997E-2</c:v>
                </c:pt>
                <c:pt idx="6">
                  <c:v>0.1154</c:v>
                </c:pt>
                <c:pt idx="7">
                  <c:v>0.13489999999999999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4"/>
        <c:overlap val="-43"/>
        <c:axId val="394496544"/>
        <c:axId val="394497104"/>
      </c:barChart>
      <c:catAx>
        <c:axId val="3944965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4497104"/>
        <c:crosses val="autoZero"/>
        <c:auto val="1"/>
        <c:lblAlgn val="ctr"/>
        <c:lblOffset val="100"/>
        <c:noMultiLvlLbl val="0"/>
      </c:catAx>
      <c:valAx>
        <c:axId val="39449710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394496544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000" b="1" i="0" u="none" strike="noStrike" cap="all" normalizeH="0" baseline="0" dirty="0">
                <a:solidFill>
                  <a:schemeClr val="tx2">
                    <a:lumMod val="50000"/>
                  </a:schemeClr>
                </a:solidFill>
                <a:effectLst/>
              </a:rPr>
              <a:t>eBusiness Effect on Incremental Sales by Month from Initial Ordering Month </a:t>
            </a:r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trendline>
            <c:spPr>
              <a:ln w="22225" cap="rnd">
                <a:solidFill>
                  <a:schemeClr val="tx2">
                    <a:lumMod val="50000"/>
                  </a:schemeClr>
                </a:solidFill>
                <a:prstDash val="sysDot"/>
              </a:ln>
              <a:effectLst/>
            </c:spPr>
            <c:trendlineType val="log"/>
            <c:dispRSqr val="0"/>
            <c:dispEq val="1"/>
            <c:trendlineLbl>
              <c:layout>
                <c:manualLayout>
                  <c:x val="7.6889577443793157E-3"/>
                  <c:y val="-0.54085156022163894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00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val>
            <c:numRef>
              <c:f>Sheet1!$F$2:$F$25</c:f>
              <c:numCache>
                <c:formatCode>0%</c:formatCode>
                <c:ptCount val="24"/>
                <c:pt idx="0">
                  <c:v>0.55057480000000003</c:v>
                </c:pt>
                <c:pt idx="1">
                  <c:v>0.34065000000000001</c:v>
                </c:pt>
                <c:pt idx="2">
                  <c:v>0.31487999999999999</c:v>
                </c:pt>
                <c:pt idx="3">
                  <c:v>0.28039049999999999</c:v>
                </c:pt>
                <c:pt idx="4">
                  <c:v>0.25969999999999999</c:v>
                </c:pt>
                <c:pt idx="5">
                  <c:v>0.24086630000000001</c:v>
                </c:pt>
                <c:pt idx="6">
                  <c:v>0.20916699999999999</c:v>
                </c:pt>
                <c:pt idx="7">
                  <c:v>0.18105460000000001</c:v>
                </c:pt>
                <c:pt idx="8">
                  <c:v>0.19760713999999999</c:v>
                </c:pt>
                <c:pt idx="9">
                  <c:v>0.15338330999999999</c:v>
                </c:pt>
                <c:pt idx="10">
                  <c:v>0.14304</c:v>
                </c:pt>
                <c:pt idx="11">
                  <c:v>0.16763</c:v>
                </c:pt>
                <c:pt idx="12">
                  <c:v>0.15907969999999999</c:v>
                </c:pt>
                <c:pt idx="13">
                  <c:v>0.15125</c:v>
                </c:pt>
                <c:pt idx="14">
                  <c:v>0.12578</c:v>
                </c:pt>
                <c:pt idx="15">
                  <c:v>0.1237214</c:v>
                </c:pt>
                <c:pt idx="16">
                  <c:v>0.1270309</c:v>
                </c:pt>
                <c:pt idx="17">
                  <c:v>0.10588</c:v>
                </c:pt>
                <c:pt idx="18">
                  <c:v>0.11475</c:v>
                </c:pt>
                <c:pt idx="19">
                  <c:v>0.13267229999999999</c:v>
                </c:pt>
                <c:pt idx="20">
                  <c:v>0.11447069999999999</c:v>
                </c:pt>
                <c:pt idx="21">
                  <c:v>0.10993</c:v>
                </c:pt>
                <c:pt idx="22">
                  <c:v>7.9984700000000006E-2</c:v>
                </c:pt>
                <c:pt idx="23">
                  <c:v>6.4332899999999998E-2</c:v>
                </c:pt>
              </c:numCache>
            </c:numRef>
          </c:val>
          <c:smooth val="0"/>
        </c:ser>
        <c:ser>
          <c:idx val="1"/>
          <c:order val="1"/>
          <c:spPr>
            <a:ln w="12700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val>
            <c:numRef>
              <c:f>Sheet1!$G$2:$G$25</c:f>
              <c:numCache>
                <c:formatCode>0%</c:formatCode>
                <c:ptCount val="24"/>
                <c:pt idx="0">
                  <c:v>0.21510000000000001</c:v>
                </c:pt>
                <c:pt idx="1">
                  <c:v>0.21510000000000001</c:v>
                </c:pt>
                <c:pt idx="2">
                  <c:v>0.21510000000000001</c:v>
                </c:pt>
                <c:pt idx="3">
                  <c:v>0.21510000000000001</c:v>
                </c:pt>
                <c:pt idx="4">
                  <c:v>0.21510000000000001</c:v>
                </c:pt>
                <c:pt idx="5">
                  <c:v>0.21510000000000001</c:v>
                </c:pt>
                <c:pt idx="6">
                  <c:v>0.21510000000000001</c:v>
                </c:pt>
                <c:pt idx="7">
                  <c:v>0.21510000000000001</c:v>
                </c:pt>
                <c:pt idx="8">
                  <c:v>0.21510000000000001</c:v>
                </c:pt>
                <c:pt idx="9">
                  <c:v>0.21510000000000001</c:v>
                </c:pt>
                <c:pt idx="10">
                  <c:v>0.21510000000000001</c:v>
                </c:pt>
                <c:pt idx="11">
                  <c:v>0.21510000000000001</c:v>
                </c:pt>
                <c:pt idx="12">
                  <c:v>0.21510000000000001</c:v>
                </c:pt>
                <c:pt idx="13">
                  <c:v>0.21510000000000001</c:v>
                </c:pt>
                <c:pt idx="14">
                  <c:v>0.21510000000000001</c:v>
                </c:pt>
                <c:pt idx="15">
                  <c:v>0.21510000000000001</c:v>
                </c:pt>
                <c:pt idx="16">
                  <c:v>0.21510000000000001</c:v>
                </c:pt>
                <c:pt idx="17">
                  <c:v>0.21510000000000001</c:v>
                </c:pt>
                <c:pt idx="18">
                  <c:v>0.21510000000000001</c:v>
                </c:pt>
                <c:pt idx="19">
                  <c:v>0.21510000000000001</c:v>
                </c:pt>
                <c:pt idx="20">
                  <c:v>0.21510000000000001</c:v>
                </c:pt>
                <c:pt idx="21">
                  <c:v>0.21510000000000001</c:v>
                </c:pt>
                <c:pt idx="22">
                  <c:v>0.21510000000000001</c:v>
                </c:pt>
                <c:pt idx="23">
                  <c:v>0.21510000000000001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94499904"/>
        <c:axId val="394839632"/>
      </c:lineChart>
      <c:catAx>
        <c:axId val="3944999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4839632"/>
        <c:crosses val="autoZero"/>
        <c:auto val="1"/>
        <c:lblAlgn val="ctr"/>
        <c:lblOffset val="100"/>
        <c:noMultiLvlLbl val="0"/>
      </c:catAx>
      <c:valAx>
        <c:axId val="394839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4499904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 b="1"/>
      </a:pPr>
      <a:endParaRPr lang="en-US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dirty="0" smtClean="0"/>
              <a:t>Estimated FEI</a:t>
            </a:r>
            <a:r>
              <a:rPr lang="en-US" baseline="0" dirty="0" smtClean="0"/>
              <a:t> </a:t>
            </a:r>
            <a:r>
              <a:rPr lang="en-US" baseline="0" dirty="0"/>
              <a:t>Sales Without eBusiness Effect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Sheet2!$C$1</c:f>
              <c:strCache>
                <c:ptCount val="1"/>
                <c:pt idx="0">
                  <c:v>Total Sales</c:v>
                </c:pt>
              </c:strCache>
            </c:strRef>
          </c:tx>
          <c:spPr>
            <a:ln w="22225" cap="rnd">
              <a:solidFill>
                <a:schemeClr val="tx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Sheet2!$A$2:$A$55</c:f>
              <c:numCache>
                <c:formatCode>General</c:formatCode>
                <c:ptCount val="54"/>
                <c:pt idx="0">
                  <c:v>201108</c:v>
                </c:pt>
                <c:pt idx="1">
                  <c:v>201109</c:v>
                </c:pt>
                <c:pt idx="2">
                  <c:v>201110</c:v>
                </c:pt>
                <c:pt idx="3">
                  <c:v>201111</c:v>
                </c:pt>
                <c:pt idx="4">
                  <c:v>201112</c:v>
                </c:pt>
                <c:pt idx="5">
                  <c:v>201201</c:v>
                </c:pt>
                <c:pt idx="6">
                  <c:v>201202</c:v>
                </c:pt>
                <c:pt idx="7">
                  <c:v>201203</c:v>
                </c:pt>
                <c:pt idx="8">
                  <c:v>201204</c:v>
                </c:pt>
                <c:pt idx="9">
                  <c:v>201205</c:v>
                </c:pt>
                <c:pt idx="10">
                  <c:v>201206</c:v>
                </c:pt>
                <c:pt idx="11">
                  <c:v>201207</c:v>
                </c:pt>
                <c:pt idx="12">
                  <c:v>201208</c:v>
                </c:pt>
                <c:pt idx="13">
                  <c:v>201209</c:v>
                </c:pt>
                <c:pt idx="14">
                  <c:v>201210</c:v>
                </c:pt>
                <c:pt idx="15">
                  <c:v>201211</c:v>
                </c:pt>
                <c:pt idx="16">
                  <c:v>201212</c:v>
                </c:pt>
                <c:pt idx="17">
                  <c:v>201301</c:v>
                </c:pt>
                <c:pt idx="18">
                  <c:v>201302</c:v>
                </c:pt>
                <c:pt idx="19">
                  <c:v>201303</c:v>
                </c:pt>
                <c:pt idx="20">
                  <c:v>201304</c:v>
                </c:pt>
                <c:pt idx="21">
                  <c:v>201305</c:v>
                </c:pt>
                <c:pt idx="22">
                  <c:v>201306</c:v>
                </c:pt>
                <c:pt idx="23">
                  <c:v>201307</c:v>
                </c:pt>
                <c:pt idx="24">
                  <c:v>201308</c:v>
                </c:pt>
                <c:pt idx="25">
                  <c:v>201309</c:v>
                </c:pt>
                <c:pt idx="26">
                  <c:v>201310</c:v>
                </c:pt>
                <c:pt idx="27">
                  <c:v>201311</c:v>
                </c:pt>
                <c:pt idx="28">
                  <c:v>201312</c:v>
                </c:pt>
                <c:pt idx="29">
                  <c:v>201401</c:v>
                </c:pt>
                <c:pt idx="30">
                  <c:v>201402</c:v>
                </c:pt>
                <c:pt idx="31">
                  <c:v>201403</c:v>
                </c:pt>
                <c:pt idx="32">
                  <c:v>201404</c:v>
                </c:pt>
                <c:pt idx="33">
                  <c:v>201405</c:v>
                </c:pt>
                <c:pt idx="34">
                  <c:v>201406</c:v>
                </c:pt>
                <c:pt idx="35">
                  <c:v>201407</c:v>
                </c:pt>
                <c:pt idx="36">
                  <c:v>201408</c:v>
                </c:pt>
                <c:pt idx="37">
                  <c:v>201409</c:v>
                </c:pt>
                <c:pt idx="38">
                  <c:v>201410</c:v>
                </c:pt>
                <c:pt idx="39">
                  <c:v>201411</c:v>
                </c:pt>
                <c:pt idx="40">
                  <c:v>201412</c:v>
                </c:pt>
                <c:pt idx="41">
                  <c:v>201501</c:v>
                </c:pt>
                <c:pt idx="42">
                  <c:v>201502</c:v>
                </c:pt>
                <c:pt idx="43">
                  <c:v>201503</c:v>
                </c:pt>
                <c:pt idx="44">
                  <c:v>201504</c:v>
                </c:pt>
                <c:pt idx="45">
                  <c:v>201505</c:v>
                </c:pt>
                <c:pt idx="46">
                  <c:v>201506</c:v>
                </c:pt>
                <c:pt idx="47">
                  <c:v>201507</c:v>
                </c:pt>
                <c:pt idx="48">
                  <c:v>201508</c:v>
                </c:pt>
                <c:pt idx="49">
                  <c:v>201509</c:v>
                </c:pt>
                <c:pt idx="50">
                  <c:v>201510</c:v>
                </c:pt>
                <c:pt idx="51">
                  <c:v>201511</c:v>
                </c:pt>
                <c:pt idx="52">
                  <c:v>201512</c:v>
                </c:pt>
                <c:pt idx="53">
                  <c:v>201601</c:v>
                </c:pt>
              </c:numCache>
            </c:numRef>
          </c:cat>
          <c:val>
            <c:numRef>
              <c:f>Sheet2!$C$2:$C$55</c:f>
              <c:numCache>
                <c:formatCode>_("$"* #,##0_);_("$"* \(#,##0\);_("$"* "-"??_);_(@_)</c:formatCode>
                <c:ptCount val="54"/>
                <c:pt idx="0">
                  <c:v>802244656.55000007</c:v>
                </c:pt>
                <c:pt idx="1">
                  <c:v>743449680.00999999</c:v>
                </c:pt>
                <c:pt idx="2">
                  <c:v>731695084.53999996</c:v>
                </c:pt>
                <c:pt idx="3">
                  <c:v>694095689.46000004</c:v>
                </c:pt>
                <c:pt idx="4">
                  <c:v>684615948.88</c:v>
                </c:pt>
                <c:pt idx="5">
                  <c:v>695079725.14999998</c:v>
                </c:pt>
                <c:pt idx="6">
                  <c:v>695242062.09000003</c:v>
                </c:pt>
                <c:pt idx="7">
                  <c:v>773535664.97000003</c:v>
                </c:pt>
                <c:pt idx="8">
                  <c:v>759243669.23000002</c:v>
                </c:pt>
                <c:pt idx="9">
                  <c:v>828991705.46000004</c:v>
                </c:pt>
                <c:pt idx="10">
                  <c:v>825215333.40999997</c:v>
                </c:pt>
                <c:pt idx="11">
                  <c:v>815008855.71000004</c:v>
                </c:pt>
                <c:pt idx="12">
                  <c:v>861439646.92999995</c:v>
                </c:pt>
                <c:pt idx="13">
                  <c:v>744979662.49000001</c:v>
                </c:pt>
                <c:pt idx="14">
                  <c:v>867858101.99000001</c:v>
                </c:pt>
                <c:pt idx="15">
                  <c:v>785715850.92000008</c:v>
                </c:pt>
                <c:pt idx="16">
                  <c:v>692092668.17000008</c:v>
                </c:pt>
                <c:pt idx="17">
                  <c:v>811962684.20000005</c:v>
                </c:pt>
                <c:pt idx="18">
                  <c:v>736141961.80999994</c:v>
                </c:pt>
                <c:pt idx="19">
                  <c:v>816295482.26999998</c:v>
                </c:pt>
                <c:pt idx="20">
                  <c:v>899741281.93000007</c:v>
                </c:pt>
                <c:pt idx="21">
                  <c:v>947661665.63999999</c:v>
                </c:pt>
                <c:pt idx="22">
                  <c:v>921161356.34000003</c:v>
                </c:pt>
                <c:pt idx="23">
                  <c:v>965437903.45000005</c:v>
                </c:pt>
                <c:pt idx="24">
                  <c:v>928116227.57999992</c:v>
                </c:pt>
                <c:pt idx="25">
                  <c:v>863106974.06000006</c:v>
                </c:pt>
                <c:pt idx="26">
                  <c:v>977748921.33999991</c:v>
                </c:pt>
                <c:pt idx="27">
                  <c:v>838475721.96000004</c:v>
                </c:pt>
                <c:pt idx="28">
                  <c:v>792303835.61000001</c:v>
                </c:pt>
                <c:pt idx="29">
                  <c:v>857066839.30999994</c:v>
                </c:pt>
                <c:pt idx="30">
                  <c:v>801292408.28999996</c:v>
                </c:pt>
                <c:pt idx="31">
                  <c:v>896192233.03999996</c:v>
                </c:pt>
                <c:pt idx="32">
                  <c:v>990594890.60000002</c:v>
                </c:pt>
                <c:pt idx="33">
                  <c:v>1000664716.25</c:v>
                </c:pt>
                <c:pt idx="34">
                  <c:v>1037284363.05</c:v>
                </c:pt>
                <c:pt idx="35">
                  <c:v>1061580533.61</c:v>
                </c:pt>
                <c:pt idx="36">
                  <c:v>982431948.18999994</c:v>
                </c:pt>
                <c:pt idx="37">
                  <c:v>1028328750.1799999</c:v>
                </c:pt>
                <c:pt idx="38">
                  <c:v>1093124449.0999999</c:v>
                </c:pt>
                <c:pt idx="39">
                  <c:v>894083494.76999998</c:v>
                </c:pt>
                <c:pt idx="40">
                  <c:v>933763677.50999999</c:v>
                </c:pt>
                <c:pt idx="41">
                  <c:v>923609194.69000006</c:v>
                </c:pt>
                <c:pt idx="42">
                  <c:v>874653317.18999994</c:v>
                </c:pt>
                <c:pt idx="43">
                  <c:v>1020204669.6600001</c:v>
                </c:pt>
                <c:pt idx="44">
                  <c:v>1083545674.4400001</c:v>
                </c:pt>
                <c:pt idx="45">
                  <c:v>1039556520.1899999</c:v>
                </c:pt>
                <c:pt idx="46">
                  <c:v>1168252614.97</c:v>
                </c:pt>
                <c:pt idx="47">
                  <c:v>1151263016.54</c:v>
                </c:pt>
                <c:pt idx="48">
                  <c:v>1058660379.38</c:v>
                </c:pt>
                <c:pt idx="49">
                  <c:v>1078566727.0799999</c:v>
                </c:pt>
                <c:pt idx="50">
                  <c:v>1120114671.5699999</c:v>
                </c:pt>
                <c:pt idx="51">
                  <c:v>971708123.28000009</c:v>
                </c:pt>
                <c:pt idx="52">
                  <c:v>999346826.88999999</c:v>
                </c:pt>
                <c:pt idx="53">
                  <c:v>932345722.88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Sheet2!$D$1</c:f>
              <c:strCache>
                <c:ptCount val="1"/>
                <c:pt idx="0">
                  <c:v>Total Sales W/O Ebusiness</c:v>
                </c:pt>
              </c:strCache>
            </c:strRef>
          </c:tx>
          <c:spPr>
            <a:ln w="22225" cap="rnd">
              <a:solidFill>
                <a:schemeClr val="accent5">
                  <a:lumMod val="60000"/>
                  <a:lumOff val="40000"/>
                </a:schemeClr>
              </a:solidFill>
              <a:prstDash val="lgDash"/>
              <a:round/>
            </a:ln>
            <a:effectLst/>
          </c:spPr>
          <c:marker>
            <c:symbol val="none"/>
          </c:marker>
          <c:cat>
            <c:numRef>
              <c:f>Sheet2!$A$2:$A$55</c:f>
              <c:numCache>
                <c:formatCode>General</c:formatCode>
                <c:ptCount val="54"/>
                <c:pt idx="0">
                  <c:v>201108</c:v>
                </c:pt>
                <c:pt idx="1">
                  <c:v>201109</c:v>
                </c:pt>
                <c:pt idx="2">
                  <c:v>201110</c:v>
                </c:pt>
                <c:pt idx="3">
                  <c:v>201111</c:v>
                </c:pt>
                <c:pt idx="4">
                  <c:v>201112</c:v>
                </c:pt>
                <c:pt idx="5">
                  <c:v>201201</c:v>
                </c:pt>
                <c:pt idx="6">
                  <c:v>201202</c:v>
                </c:pt>
                <c:pt idx="7">
                  <c:v>201203</c:v>
                </c:pt>
                <c:pt idx="8">
                  <c:v>201204</c:v>
                </c:pt>
                <c:pt idx="9">
                  <c:v>201205</c:v>
                </c:pt>
                <c:pt idx="10">
                  <c:v>201206</c:v>
                </c:pt>
                <c:pt idx="11">
                  <c:v>201207</c:v>
                </c:pt>
                <c:pt idx="12">
                  <c:v>201208</c:v>
                </c:pt>
                <c:pt idx="13">
                  <c:v>201209</c:v>
                </c:pt>
                <c:pt idx="14">
                  <c:v>201210</c:v>
                </c:pt>
                <c:pt idx="15">
                  <c:v>201211</c:v>
                </c:pt>
                <c:pt idx="16">
                  <c:v>201212</c:v>
                </c:pt>
                <c:pt idx="17">
                  <c:v>201301</c:v>
                </c:pt>
                <c:pt idx="18">
                  <c:v>201302</c:v>
                </c:pt>
                <c:pt idx="19">
                  <c:v>201303</c:v>
                </c:pt>
                <c:pt idx="20">
                  <c:v>201304</c:v>
                </c:pt>
                <c:pt idx="21">
                  <c:v>201305</c:v>
                </c:pt>
                <c:pt idx="22">
                  <c:v>201306</c:v>
                </c:pt>
                <c:pt idx="23">
                  <c:v>201307</c:v>
                </c:pt>
                <c:pt idx="24">
                  <c:v>201308</c:v>
                </c:pt>
                <c:pt idx="25">
                  <c:v>201309</c:v>
                </c:pt>
                <c:pt idx="26">
                  <c:v>201310</c:v>
                </c:pt>
                <c:pt idx="27">
                  <c:v>201311</c:v>
                </c:pt>
                <c:pt idx="28">
                  <c:v>201312</c:v>
                </c:pt>
                <c:pt idx="29">
                  <c:v>201401</c:v>
                </c:pt>
                <c:pt idx="30">
                  <c:v>201402</c:v>
                </c:pt>
                <c:pt idx="31">
                  <c:v>201403</c:v>
                </c:pt>
                <c:pt idx="32">
                  <c:v>201404</c:v>
                </c:pt>
                <c:pt idx="33">
                  <c:v>201405</c:v>
                </c:pt>
                <c:pt idx="34">
                  <c:v>201406</c:v>
                </c:pt>
                <c:pt idx="35">
                  <c:v>201407</c:v>
                </c:pt>
                <c:pt idx="36">
                  <c:v>201408</c:v>
                </c:pt>
                <c:pt idx="37">
                  <c:v>201409</c:v>
                </c:pt>
                <c:pt idx="38">
                  <c:v>201410</c:v>
                </c:pt>
                <c:pt idx="39">
                  <c:v>201411</c:v>
                </c:pt>
                <c:pt idx="40">
                  <c:v>201412</c:v>
                </c:pt>
                <c:pt idx="41">
                  <c:v>201501</c:v>
                </c:pt>
                <c:pt idx="42">
                  <c:v>201502</c:v>
                </c:pt>
                <c:pt idx="43">
                  <c:v>201503</c:v>
                </c:pt>
                <c:pt idx="44">
                  <c:v>201504</c:v>
                </c:pt>
                <c:pt idx="45">
                  <c:v>201505</c:v>
                </c:pt>
                <c:pt idx="46">
                  <c:v>201506</c:v>
                </c:pt>
                <c:pt idx="47">
                  <c:v>201507</c:v>
                </c:pt>
                <c:pt idx="48">
                  <c:v>201508</c:v>
                </c:pt>
                <c:pt idx="49">
                  <c:v>201509</c:v>
                </c:pt>
                <c:pt idx="50">
                  <c:v>201510</c:v>
                </c:pt>
                <c:pt idx="51">
                  <c:v>201511</c:v>
                </c:pt>
                <c:pt idx="52">
                  <c:v>201512</c:v>
                </c:pt>
                <c:pt idx="53">
                  <c:v>201601</c:v>
                </c:pt>
              </c:numCache>
            </c:numRef>
          </c:cat>
          <c:val>
            <c:numRef>
              <c:f>Sheet2!$D$2:$D$55</c:f>
              <c:numCache>
                <c:formatCode>_("$"* #,##0_);_("$"* \(#,##0\);_("$"* "-"??_);_(@_)</c:formatCode>
                <c:ptCount val="54"/>
                <c:pt idx="0">
                  <c:v>788718063.08593106</c:v>
                </c:pt>
                <c:pt idx="1">
                  <c:v>730754130.78448701</c:v>
                </c:pt>
                <c:pt idx="2">
                  <c:v>718375557.914855</c:v>
                </c:pt>
                <c:pt idx="3">
                  <c:v>681362202.74756694</c:v>
                </c:pt>
                <c:pt idx="4">
                  <c:v>671813160.73715401</c:v>
                </c:pt>
                <c:pt idx="5">
                  <c:v>681462080.70899498</c:v>
                </c:pt>
                <c:pt idx="6">
                  <c:v>680375969.99237502</c:v>
                </c:pt>
                <c:pt idx="7">
                  <c:v>756540647.25078905</c:v>
                </c:pt>
                <c:pt idx="8">
                  <c:v>741830357.86603606</c:v>
                </c:pt>
                <c:pt idx="9">
                  <c:v>808704702.59743011</c:v>
                </c:pt>
                <c:pt idx="10">
                  <c:v>803825644.17540193</c:v>
                </c:pt>
                <c:pt idx="11">
                  <c:v>793494518.63698196</c:v>
                </c:pt>
                <c:pt idx="12">
                  <c:v>838091637.99035299</c:v>
                </c:pt>
                <c:pt idx="13">
                  <c:v>724557807.96531498</c:v>
                </c:pt>
                <c:pt idx="14">
                  <c:v>843654051.19667912</c:v>
                </c:pt>
                <c:pt idx="15">
                  <c:v>762074658.14488697</c:v>
                </c:pt>
                <c:pt idx="16">
                  <c:v>669549020.73865998</c:v>
                </c:pt>
                <c:pt idx="17">
                  <c:v>783814405.27230906</c:v>
                </c:pt>
                <c:pt idx="18">
                  <c:v>709284253.18586898</c:v>
                </c:pt>
                <c:pt idx="19">
                  <c:v>784868049.49643898</c:v>
                </c:pt>
                <c:pt idx="20">
                  <c:v>863219571.78627205</c:v>
                </c:pt>
                <c:pt idx="21">
                  <c:v>908795857.30359101</c:v>
                </c:pt>
                <c:pt idx="22">
                  <c:v>882309515.66846204</c:v>
                </c:pt>
                <c:pt idx="23">
                  <c:v>922087086.93540716</c:v>
                </c:pt>
                <c:pt idx="24">
                  <c:v>885377059.05474091</c:v>
                </c:pt>
                <c:pt idx="25">
                  <c:v>823761497.76765203</c:v>
                </c:pt>
                <c:pt idx="26">
                  <c:v>932375115.51560998</c:v>
                </c:pt>
                <c:pt idx="27">
                  <c:v>798345294.00478792</c:v>
                </c:pt>
                <c:pt idx="28">
                  <c:v>752823541.25233603</c:v>
                </c:pt>
                <c:pt idx="29">
                  <c:v>813059524.97183692</c:v>
                </c:pt>
                <c:pt idx="30">
                  <c:v>759341178.40329802</c:v>
                </c:pt>
                <c:pt idx="31">
                  <c:v>848535286.08625197</c:v>
                </c:pt>
                <c:pt idx="32">
                  <c:v>937117734.00943398</c:v>
                </c:pt>
                <c:pt idx="33">
                  <c:v>945343837.33213699</c:v>
                </c:pt>
                <c:pt idx="34">
                  <c:v>979419795.60841095</c:v>
                </c:pt>
                <c:pt idx="35">
                  <c:v>1001720987.0114651</c:v>
                </c:pt>
                <c:pt idx="36">
                  <c:v>927226151.95128608</c:v>
                </c:pt>
                <c:pt idx="37">
                  <c:v>972544159.24062002</c:v>
                </c:pt>
                <c:pt idx="38">
                  <c:v>1031500748.835982</c:v>
                </c:pt>
                <c:pt idx="39">
                  <c:v>843004235.65992904</c:v>
                </c:pt>
                <c:pt idx="40">
                  <c:v>880766069.60514498</c:v>
                </c:pt>
                <c:pt idx="41">
                  <c:v>869559269.95844197</c:v>
                </c:pt>
                <c:pt idx="42">
                  <c:v>824318214.46399391</c:v>
                </c:pt>
                <c:pt idx="43">
                  <c:v>960664280.94902802</c:v>
                </c:pt>
                <c:pt idx="44">
                  <c:v>1018090466.7132491</c:v>
                </c:pt>
                <c:pt idx="45">
                  <c:v>975847884.65912592</c:v>
                </c:pt>
                <c:pt idx="46">
                  <c:v>1096970756.4464209</c:v>
                </c:pt>
                <c:pt idx="47">
                  <c:v>1079043581.0977721</c:v>
                </c:pt>
                <c:pt idx="48">
                  <c:v>992773631.88034701</c:v>
                </c:pt>
                <c:pt idx="49">
                  <c:v>1012015111.976179</c:v>
                </c:pt>
                <c:pt idx="50">
                  <c:v>1050502421.451946</c:v>
                </c:pt>
                <c:pt idx="51">
                  <c:v>912110129.59778607</c:v>
                </c:pt>
                <c:pt idx="52">
                  <c:v>936256405.40883601</c:v>
                </c:pt>
                <c:pt idx="53">
                  <c:v>871796512.86544895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dk1">
                  <a:lumMod val="35000"/>
                  <a:lumOff val="65000"/>
                </a:schemeClr>
              </a:solidFill>
              <a:round/>
            </a:ln>
            <a:effectLst/>
          </c:spPr>
        </c:hiLowLines>
        <c:smooth val="0"/>
        <c:axId val="394842432"/>
        <c:axId val="394842992"/>
      </c:lineChart>
      <c:catAx>
        <c:axId val="394842432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crossAx val="394842992"/>
        <c:crosses val="autoZero"/>
        <c:auto val="1"/>
        <c:lblAlgn val="ctr"/>
        <c:lblOffset val="100"/>
        <c:noMultiLvlLbl val="0"/>
      </c:catAx>
      <c:valAx>
        <c:axId val="394842992"/>
        <c:scaling>
          <c:orientation val="minMax"/>
          <c:min val="600000000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4842432"/>
        <c:crosses val="autoZero"/>
        <c:crossBetween val="between"/>
        <c:dispUnits>
          <c:builtInUnit val="millions"/>
          <c:dispUnitsLbl>
            <c:layout/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dirty="0"/>
              <a:t>eBusiness </a:t>
            </a:r>
            <a:r>
              <a:rPr lang="en-US" dirty="0" smtClean="0"/>
              <a:t>Effect on </a:t>
            </a:r>
            <a:r>
              <a:rPr lang="en-US" dirty="0" err="1" smtClean="0"/>
              <a:t>Inc</a:t>
            </a:r>
            <a:r>
              <a:rPr lang="en-US" dirty="0" smtClean="0"/>
              <a:t> Sales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Sheet2!$E$1</c:f>
              <c:strCache>
                <c:ptCount val="1"/>
                <c:pt idx="0">
                  <c:v>eBusiness Effect</c:v>
                </c:pt>
              </c:strCache>
            </c:strRef>
          </c:tx>
          <c:spPr>
            <a:ln w="22225" cap="rnd">
              <a:solidFill>
                <a:schemeClr val="accent5"/>
              </a:solidFill>
              <a:prstDash val="lgDash"/>
              <a:round/>
            </a:ln>
            <a:effectLst/>
          </c:spPr>
          <c:marker>
            <c:symbol val="none"/>
          </c:marker>
          <c:cat>
            <c:numRef>
              <c:f>Sheet2!$A$2:$A$55</c:f>
              <c:numCache>
                <c:formatCode>General</c:formatCode>
                <c:ptCount val="54"/>
                <c:pt idx="0">
                  <c:v>201108</c:v>
                </c:pt>
                <c:pt idx="1">
                  <c:v>201109</c:v>
                </c:pt>
                <c:pt idx="2">
                  <c:v>201110</c:v>
                </c:pt>
                <c:pt idx="3">
                  <c:v>201111</c:v>
                </c:pt>
                <c:pt idx="4">
                  <c:v>201112</c:v>
                </c:pt>
                <c:pt idx="5">
                  <c:v>201201</c:v>
                </c:pt>
                <c:pt idx="6">
                  <c:v>201202</c:v>
                </c:pt>
                <c:pt idx="7">
                  <c:v>201203</c:v>
                </c:pt>
                <c:pt idx="8">
                  <c:v>201204</c:v>
                </c:pt>
                <c:pt idx="9">
                  <c:v>201205</c:v>
                </c:pt>
                <c:pt idx="10">
                  <c:v>201206</c:v>
                </c:pt>
                <c:pt idx="11">
                  <c:v>201207</c:v>
                </c:pt>
                <c:pt idx="12">
                  <c:v>201208</c:v>
                </c:pt>
                <c:pt idx="13">
                  <c:v>201209</c:v>
                </c:pt>
                <c:pt idx="14">
                  <c:v>201210</c:v>
                </c:pt>
                <c:pt idx="15">
                  <c:v>201211</c:v>
                </c:pt>
                <c:pt idx="16">
                  <c:v>201212</c:v>
                </c:pt>
                <c:pt idx="17">
                  <c:v>201301</c:v>
                </c:pt>
                <c:pt idx="18">
                  <c:v>201302</c:v>
                </c:pt>
                <c:pt idx="19">
                  <c:v>201303</c:v>
                </c:pt>
                <c:pt idx="20">
                  <c:v>201304</c:v>
                </c:pt>
                <c:pt idx="21">
                  <c:v>201305</c:v>
                </c:pt>
                <c:pt idx="22">
                  <c:v>201306</c:v>
                </c:pt>
                <c:pt idx="23">
                  <c:v>201307</c:v>
                </c:pt>
                <c:pt idx="24">
                  <c:v>201308</c:v>
                </c:pt>
                <c:pt idx="25">
                  <c:v>201309</c:v>
                </c:pt>
                <c:pt idx="26">
                  <c:v>201310</c:v>
                </c:pt>
                <c:pt idx="27">
                  <c:v>201311</c:v>
                </c:pt>
                <c:pt idx="28">
                  <c:v>201312</c:v>
                </c:pt>
                <c:pt idx="29">
                  <c:v>201401</c:v>
                </c:pt>
                <c:pt idx="30">
                  <c:v>201402</c:v>
                </c:pt>
                <c:pt idx="31">
                  <c:v>201403</c:v>
                </c:pt>
                <c:pt idx="32">
                  <c:v>201404</c:v>
                </c:pt>
                <c:pt idx="33">
                  <c:v>201405</c:v>
                </c:pt>
                <c:pt idx="34">
                  <c:v>201406</c:v>
                </c:pt>
                <c:pt idx="35">
                  <c:v>201407</c:v>
                </c:pt>
                <c:pt idx="36">
                  <c:v>201408</c:v>
                </c:pt>
                <c:pt idx="37">
                  <c:v>201409</c:v>
                </c:pt>
                <c:pt idx="38">
                  <c:v>201410</c:v>
                </c:pt>
                <c:pt idx="39">
                  <c:v>201411</c:v>
                </c:pt>
                <c:pt idx="40">
                  <c:v>201412</c:v>
                </c:pt>
                <c:pt idx="41">
                  <c:v>201501</c:v>
                </c:pt>
                <c:pt idx="42">
                  <c:v>201502</c:v>
                </c:pt>
                <c:pt idx="43">
                  <c:v>201503</c:v>
                </c:pt>
                <c:pt idx="44">
                  <c:v>201504</c:v>
                </c:pt>
                <c:pt idx="45">
                  <c:v>201505</c:v>
                </c:pt>
                <c:pt idx="46">
                  <c:v>201506</c:v>
                </c:pt>
                <c:pt idx="47">
                  <c:v>201507</c:v>
                </c:pt>
                <c:pt idx="48">
                  <c:v>201508</c:v>
                </c:pt>
                <c:pt idx="49">
                  <c:v>201509</c:v>
                </c:pt>
                <c:pt idx="50">
                  <c:v>201510</c:v>
                </c:pt>
                <c:pt idx="51">
                  <c:v>201511</c:v>
                </c:pt>
                <c:pt idx="52">
                  <c:v>201512</c:v>
                </c:pt>
                <c:pt idx="53">
                  <c:v>201601</c:v>
                </c:pt>
              </c:numCache>
            </c:numRef>
          </c:cat>
          <c:val>
            <c:numRef>
              <c:f>Sheet2!$E$2:$E$55</c:f>
              <c:numCache>
                <c:formatCode>_("$"* #,##0_);_("$"* \(#,##0\);_("$"* "-"??_);_(@_)</c:formatCode>
                <c:ptCount val="54"/>
                <c:pt idx="0">
                  <c:v>13526593.464069</c:v>
                </c:pt>
                <c:pt idx="1">
                  <c:v>12695549.225513</c:v>
                </c:pt>
                <c:pt idx="2">
                  <c:v>13319526.625145001</c:v>
                </c:pt>
                <c:pt idx="3">
                  <c:v>12733486.712433001</c:v>
                </c:pt>
                <c:pt idx="4">
                  <c:v>12802788.142845999</c:v>
                </c:pt>
                <c:pt idx="5">
                  <c:v>13617644.441004999</c:v>
                </c:pt>
                <c:pt idx="6">
                  <c:v>14866092.097625</c:v>
                </c:pt>
                <c:pt idx="7">
                  <c:v>16995017.719211001</c:v>
                </c:pt>
                <c:pt idx="8">
                  <c:v>17413311.363964003</c:v>
                </c:pt>
                <c:pt idx="9">
                  <c:v>20287002.862569999</c:v>
                </c:pt>
                <c:pt idx="10">
                  <c:v>21389689.234598</c:v>
                </c:pt>
                <c:pt idx="11">
                  <c:v>21514337.073018</c:v>
                </c:pt>
                <c:pt idx="12">
                  <c:v>23348008.939647004</c:v>
                </c:pt>
                <c:pt idx="13">
                  <c:v>20421854.524684999</c:v>
                </c:pt>
                <c:pt idx="14">
                  <c:v>24204050.793320999</c:v>
                </c:pt>
                <c:pt idx="15">
                  <c:v>23641192.775112998</c:v>
                </c:pt>
                <c:pt idx="16">
                  <c:v>22543647.431339998</c:v>
                </c:pt>
                <c:pt idx="17">
                  <c:v>28148278.927691001</c:v>
                </c:pt>
                <c:pt idx="18">
                  <c:v>26857708.624131002</c:v>
                </c:pt>
                <c:pt idx="19">
                  <c:v>31427432.773561001</c:v>
                </c:pt>
                <c:pt idx="20">
                  <c:v>36521710.143728003</c:v>
                </c:pt>
                <c:pt idx="21">
                  <c:v>38865808.336409003</c:v>
                </c:pt>
                <c:pt idx="22">
                  <c:v>38851840.671537995</c:v>
                </c:pt>
                <c:pt idx="23">
                  <c:v>43350816.514593005</c:v>
                </c:pt>
                <c:pt idx="24">
                  <c:v>42739168.525259003</c:v>
                </c:pt>
                <c:pt idx="25">
                  <c:v>39345476.292348005</c:v>
                </c:pt>
                <c:pt idx="26">
                  <c:v>45373805.824390002</c:v>
                </c:pt>
                <c:pt idx="27">
                  <c:v>40130427.955212004</c:v>
                </c:pt>
                <c:pt idx="28">
                  <c:v>39480294.357664004</c:v>
                </c:pt>
                <c:pt idx="29">
                  <c:v>44007314.338163003</c:v>
                </c:pt>
                <c:pt idx="30">
                  <c:v>41951229.886702001</c:v>
                </c:pt>
                <c:pt idx="31">
                  <c:v>47656946.953747995</c:v>
                </c:pt>
                <c:pt idx="32">
                  <c:v>53477156.590566002</c:v>
                </c:pt>
                <c:pt idx="33">
                  <c:v>55320878.917862996</c:v>
                </c:pt>
                <c:pt idx="34">
                  <c:v>57864567.441589005</c:v>
                </c:pt>
                <c:pt idx="35">
                  <c:v>59859546.598535001</c:v>
                </c:pt>
                <c:pt idx="36">
                  <c:v>55205796.238714002</c:v>
                </c:pt>
                <c:pt idx="37">
                  <c:v>55784590.939379998</c:v>
                </c:pt>
                <c:pt idx="38">
                  <c:v>61623700.264017999</c:v>
                </c:pt>
                <c:pt idx="39">
                  <c:v>51079259.110071003</c:v>
                </c:pt>
                <c:pt idx="40">
                  <c:v>52997607.904855005</c:v>
                </c:pt>
                <c:pt idx="41">
                  <c:v>54049924.731558003</c:v>
                </c:pt>
                <c:pt idx="42">
                  <c:v>50335102.726006001</c:v>
                </c:pt>
                <c:pt idx="43">
                  <c:v>59540388.710972004</c:v>
                </c:pt>
                <c:pt idx="44">
                  <c:v>65455207.726751</c:v>
                </c:pt>
                <c:pt idx="45">
                  <c:v>63708635.530874006</c:v>
                </c:pt>
                <c:pt idx="46">
                  <c:v>71281858.523579001</c:v>
                </c:pt>
                <c:pt idx="47">
                  <c:v>72219435.442228004</c:v>
                </c:pt>
                <c:pt idx="48">
                  <c:v>65886747.499652997</c:v>
                </c:pt>
                <c:pt idx="49">
                  <c:v>66551615.103821002</c:v>
                </c:pt>
                <c:pt idx="50">
                  <c:v>69612250.118054003</c:v>
                </c:pt>
                <c:pt idx="51">
                  <c:v>59597993.682213999</c:v>
                </c:pt>
                <c:pt idx="52">
                  <c:v>63090421.481163993</c:v>
                </c:pt>
                <c:pt idx="53">
                  <c:v>60549210.014550999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</a:schemeClr>
              </a:solidFill>
              <a:round/>
            </a:ln>
            <a:effectLst/>
          </c:spPr>
        </c:dropLines>
        <c:smooth val="0"/>
        <c:axId val="394845232"/>
        <c:axId val="394845792"/>
      </c:lineChart>
      <c:catAx>
        <c:axId val="3948452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1680000" spcFirstLastPara="1" vertOverflow="ellipsis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4845792"/>
        <c:crosses val="autoZero"/>
        <c:auto val="1"/>
        <c:lblAlgn val="ctr"/>
        <c:lblOffset val="100"/>
        <c:noMultiLvlLbl val="0"/>
      </c:catAx>
      <c:valAx>
        <c:axId val="394845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4845232"/>
        <c:crosses val="autoZero"/>
        <c:crossBetween val="between"/>
        <c:dispUnits>
          <c:builtInUnit val="millions"/>
          <c:dispUnitsLbl>
            <c:layout/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1400"/>
              <a:t>eBusiness Effect on Incremental</a:t>
            </a:r>
            <a:r>
              <a:rPr lang="en-US" sz="1400" baseline="0"/>
              <a:t> Sales</a:t>
            </a:r>
            <a:endParaRPr lang="en-US" sz="14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Sheet2!$Q$1</c:f>
              <c:strCache>
                <c:ptCount val="1"/>
                <c:pt idx="0">
                  <c:v>SLS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Sheet2!$P$2:$P$55</c:f>
              <c:numCache>
                <c:formatCode>General</c:formatCode>
                <c:ptCount val="54"/>
                <c:pt idx="0">
                  <c:v>201108</c:v>
                </c:pt>
                <c:pt idx="1">
                  <c:v>201109</c:v>
                </c:pt>
                <c:pt idx="2">
                  <c:v>201110</c:v>
                </c:pt>
                <c:pt idx="3">
                  <c:v>201111</c:v>
                </c:pt>
                <c:pt idx="4">
                  <c:v>201112</c:v>
                </c:pt>
                <c:pt idx="5">
                  <c:v>201201</c:v>
                </c:pt>
                <c:pt idx="6">
                  <c:v>201202</c:v>
                </c:pt>
                <c:pt idx="7">
                  <c:v>201203</c:v>
                </c:pt>
                <c:pt idx="8">
                  <c:v>201204</c:v>
                </c:pt>
                <c:pt idx="9">
                  <c:v>201205</c:v>
                </c:pt>
                <c:pt idx="10">
                  <c:v>201206</c:v>
                </c:pt>
                <c:pt idx="11">
                  <c:v>201207</c:v>
                </c:pt>
                <c:pt idx="12">
                  <c:v>201208</c:v>
                </c:pt>
                <c:pt idx="13">
                  <c:v>201209</c:v>
                </c:pt>
                <c:pt idx="14">
                  <c:v>201210</c:v>
                </c:pt>
                <c:pt idx="15">
                  <c:v>201211</c:v>
                </c:pt>
                <c:pt idx="16">
                  <c:v>201212</c:v>
                </c:pt>
                <c:pt idx="17">
                  <c:v>201301</c:v>
                </c:pt>
                <c:pt idx="18">
                  <c:v>201302</c:v>
                </c:pt>
                <c:pt idx="19">
                  <c:v>201303</c:v>
                </c:pt>
                <c:pt idx="20">
                  <c:v>201304</c:v>
                </c:pt>
                <c:pt idx="21">
                  <c:v>201305</c:v>
                </c:pt>
                <c:pt idx="22">
                  <c:v>201306</c:v>
                </c:pt>
                <c:pt idx="23">
                  <c:v>201307</c:v>
                </c:pt>
                <c:pt idx="24">
                  <c:v>201308</c:v>
                </c:pt>
                <c:pt idx="25">
                  <c:v>201309</c:v>
                </c:pt>
                <c:pt idx="26">
                  <c:v>201310</c:v>
                </c:pt>
                <c:pt idx="27">
                  <c:v>201311</c:v>
                </c:pt>
                <c:pt idx="28">
                  <c:v>201312</c:v>
                </c:pt>
                <c:pt idx="29">
                  <c:v>201401</c:v>
                </c:pt>
                <c:pt idx="30">
                  <c:v>201402</c:v>
                </c:pt>
                <c:pt idx="31">
                  <c:v>201403</c:v>
                </c:pt>
                <c:pt idx="32">
                  <c:v>201404</c:v>
                </c:pt>
                <c:pt idx="33">
                  <c:v>201405</c:v>
                </c:pt>
                <c:pt idx="34">
                  <c:v>201406</c:v>
                </c:pt>
                <c:pt idx="35">
                  <c:v>201407</c:v>
                </c:pt>
                <c:pt idx="36">
                  <c:v>201408</c:v>
                </c:pt>
                <c:pt idx="37">
                  <c:v>201409</c:v>
                </c:pt>
                <c:pt idx="38">
                  <c:v>201410</c:v>
                </c:pt>
                <c:pt idx="39">
                  <c:v>201411</c:v>
                </c:pt>
                <c:pt idx="40">
                  <c:v>201412</c:v>
                </c:pt>
                <c:pt idx="41">
                  <c:v>201501</c:v>
                </c:pt>
                <c:pt idx="42">
                  <c:v>201502</c:v>
                </c:pt>
                <c:pt idx="43">
                  <c:v>201503</c:v>
                </c:pt>
                <c:pt idx="44">
                  <c:v>201504</c:v>
                </c:pt>
                <c:pt idx="45">
                  <c:v>201505</c:v>
                </c:pt>
                <c:pt idx="46">
                  <c:v>201506</c:v>
                </c:pt>
                <c:pt idx="47">
                  <c:v>201507</c:v>
                </c:pt>
                <c:pt idx="48">
                  <c:v>201508</c:v>
                </c:pt>
                <c:pt idx="49">
                  <c:v>201509</c:v>
                </c:pt>
                <c:pt idx="50">
                  <c:v>201510</c:v>
                </c:pt>
                <c:pt idx="51">
                  <c:v>201511</c:v>
                </c:pt>
                <c:pt idx="52">
                  <c:v>201512</c:v>
                </c:pt>
                <c:pt idx="53">
                  <c:v>201601</c:v>
                </c:pt>
              </c:numCache>
            </c:numRef>
          </c:cat>
          <c:val>
            <c:numRef>
              <c:f>Sheet2!$Q$2:$Q$55</c:f>
              <c:numCache>
                <c:formatCode>_("$"* #,##0_);_("$"* \(#,##0\);_("$"* "-"??_);_(@_)</c:formatCode>
                <c:ptCount val="54"/>
                <c:pt idx="0">
                  <c:v>797877135.19000006</c:v>
                </c:pt>
                <c:pt idx="1">
                  <c:v>738799806.92999995</c:v>
                </c:pt>
                <c:pt idx="2">
                  <c:v>727003921.34000003</c:v>
                </c:pt>
                <c:pt idx="3">
                  <c:v>689738517.09000003</c:v>
                </c:pt>
                <c:pt idx="4">
                  <c:v>680264451.38</c:v>
                </c:pt>
                <c:pt idx="5">
                  <c:v>688703830.34000003</c:v>
                </c:pt>
                <c:pt idx="6">
                  <c:v>682779551.34000003</c:v>
                </c:pt>
                <c:pt idx="7">
                  <c:v>768860164.70000005</c:v>
                </c:pt>
                <c:pt idx="8">
                  <c:v>754601056.53999996</c:v>
                </c:pt>
                <c:pt idx="9">
                  <c:v>824927479.48000002</c:v>
                </c:pt>
                <c:pt idx="10">
                  <c:v>820238085.14999998</c:v>
                </c:pt>
                <c:pt idx="11">
                  <c:v>810490485.52999997</c:v>
                </c:pt>
                <c:pt idx="12">
                  <c:v>857035369.41999996</c:v>
                </c:pt>
                <c:pt idx="13">
                  <c:v>740631090.33000004</c:v>
                </c:pt>
                <c:pt idx="14">
                  <c:v>863273677.63999999</c:v>
                </c:pt>
                <c:pt idx="15">
                  <c:v>780072107.63999999</c:v>
                </c:pt>
                <c:pt idx="16">
                  <c:v>687092940.50999999</c:v>
                </c:pt>
                <c:pt idx="17">
                  <c:v>805242168.94000006</c:v>
                </c:pt>
                <c:pt idx="18">
                  <c:v>731311658.58000004</c:v>
                </c:pt>
                <c:pt idx="19">
                  <c:v>810955481.54999995</c:v>
                </c:pt>
                <c:pt idx="20">
                  <c:v>895204094.51999998</c:v>
                </c:pt>
                <c:pt idx="21">
                  <c:v>943320375.62</c:v>
                </c:pt>
                <c:pt idx="22">
                  <c:v>915477087.01999998</c:v>
                </c:pt>
                <c:pt idx="23">
                  <c:v>959487351.75</c:v>
                </c:pt>
                <c:pt idx="24">
                  <c:v>923514402.80999994</c:v>
                </c:pt>
                <c:pt idx="25">
                  <c:v>857984385</c:v>
                </c:pt>
                <c:pt idx="26">
                  <c:v>972316404.30999994</c:v>
                </c:pt>
                <c:pt idx="27">
                  <c:v>832667479.26999998</c:v>
                </c:pt>
                <c:pt idx="28">
                  <c:v>786624397.22000003</c:v>
                </c:pt>
                <c:pt idx="29">
                  <c:v>850394722.70000005</c:v>
                </c:pt>
                <c:pt idx="30">
                  <c:v>796177986.07000005</c:v>
                </c:pt>
                <c:pt idx="31">
                  <c:v>891429209.46000004</c:v>
                </c:pt>
                <c:pt idx="32">
                  <c:v>984656304.42999995</c:v>
                </c:pt>
                <c:pt idx="33">
                  <c:v>995973075.79999995</c:v>
                </c:pt>
                <c:pt idx="34">
                  <c:v>1032334834.36</c:v>
                </c:pt>
                <c:pt idx="35">
                  <c:v>1055673605.46</c:v>
                </c:pt>
                <c:pt idx="36">
                  <c:v>977656692.70000005</c:v>
                </c:pt>
                <c:pt idx="37">
                  <c:v>1022829901.1</c:v>
                </c:pt>
                <c:pt idx="38">
                  <c:v>1086986137.51</c:v>
                </c:pt>
                <c:pt idx="39">
                  <c:v>887997745.27999997</c:v>
                </c:pt>
                <c:pt idx="40">
                  <c:v>927556289.30999994</c:v>
                </c:pt>
                <c:pt idx="41">
                  <c:v>917009910.49000001</c:v>
                </c:pt>
                <c:pt idx="42">
                  <c:v>868136857.38</c:v>
                </c:pt>
                <c:pt idx="43">
                  <c:v>1015376725.75</c:v>
                </c:pt>
                <c:pt idx="44">
                  <c:v>1077549626.4000001</c:v>
                </c:pt>
                <c:pt idx="45">
                  <c:v>1033924219.14</c:v>
                </c:pt>
                <c:pt idx="46">
                  <c:v>1162316284.0899999</c:v>
                </c:pt>
                <c:pt idx="47">
                  <c:v>1143933217.99</c:v>
                </c:pt>
                <c:pt idx="48">
                  <c:v>1052527434.6900001</c:v>
                </c:pt>
                <c:pt idx="49">
                  <c:v>1072029858.24</c:v>
                </c:pt>
                <c:pt idx="50">
                  <c:v>1112969509.6099999</c:v>
                </c:pt>
                <c:pt idx="51">
                  <c:v>965085316.13999999</c:v>
                </c:pt>
                <c:pt idx="52">
                  <c:v>992815359.83000004</c:v>
                </c:pt>
                <c:pt idx="53">
                  <c:v>925471230.11000001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Sheet2!$T$1</c:f>
              <c:strCache>
                <c:ptCount val="1"/>
                <c:pt idx="0">
                  <c:v>Total Sales W/O eBusiness</c:v>
                </c:pt>
              </c:strCache>
            </c:strRef>
          </c:tx>
          <c:spPr>
            <a:ln w="19050" cap="rnd">
              <a:solidFill>
                <a:schemeClr val="accent6">
                  <a:lumMod val="50000"/>
                  <a:lumOff val="5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Sheet2!$P$2:$P$55</c:f>
              <c:numCache>
                <c:formatCode>General</c:formatCode>
                <c:ptCount val="54"/>
                <c:pt idx="0">
                  <c:v>201108</c:v>
                </c:pt>
                <c:pt idx="1">
                  <c:v>201109</c:v>
                </c:pt>
                <c:pt idx="2">
                  <c:v>201110</c:v>
                </c:pt>
                <c:pt idx="3">
                  <c:v>201111</c:v>
                </c:pt>
                <c:pt idx="4">
                  <c:v>201112</c:v>
                </c:pt>
                <c:pt idx="5">
                  <c:v>201201</c:v>
                </c:pt>
                <c:pt idx="6">
                  <c:v>201202</c:v>
                </c:pt>
                <c:pt idx="7">
                  <c:v>201203</c:v>
                </c:pt>
                <c:pt idx="8">
                  <c:v>201204</c:v>
                </c:pt>
                <c:pt idx="9">
                  <c:v>201205</c:v>
                </c:pt>
                <c:pt idx="10">
                  <c:v>201206</c:v>
                </c:pt>
                <c:pt idx="11">
                  <c:v>201207</c:v>
                </c:pt>
                <c:pt idx="12">
                  <c:v>201208</c:v>
                </c:pt>
                <c:pt idx="13">
                  <c:v>201209</c:v>
                </c:pt>
                <c:pt idx="14">
                  <c:v>201210</c:v>
                </c:pt>
                <c:pt idx="15">
                  <c:v>201211</c:v>
                </c:pt>
                <c:pt idx="16">
                  <c:v>201212</c:v>
                </c:pt>
                <c:pt idx="17">
                  <c:v>201301</c:v>
                </c:pt>
                <c:pt idx="18">
                  <c:v>201302</c:v>
                </c:pt>
                <c:pt idx="19">
                  <c:v>201303</c:v>
                </c:pt>
                <c:pt idx="20">
                  <c:v>201304</c:v>
                </c:pt>
                <c:pt idx="21">
                  <c:v>201305</c:v>
                </c:pt>
                <c:pt idx="22">
                  <c:v>201306</c:v>
                </c:pt>
                <c:pt idx="23">
                  <c:v>201307</c:v>
                </c:pt>
                <c:pt idx="24">
                  <c:v>201308</c:v>
                </c:pt>
                <c:pt idx="25">
                  <c:v>201309</c:v>
                </c:pt>
                <c:pt idx="26">
                  <c:v>201310</c:v>
                </c:pt>
                <c:pt idx="27">
                  <c:v>201311</c:v>
                </c:pt>
                <c:pt idx="28">
                  <c:v>201312</c:v>
                </c:pt>
                <c:pt idx="29">
                  <c:v>201401</c:v>
                </c:pt>
                <c:pt idx="30">
                  <c:v>201402</c:v>
                </c:pt>
                <c:pt idx="31">
                  <c:v>201403</c:v>
                </c:pt>
                <c:pt idx="32">
                  <c:v>201404</c:v>
                </c:pt>
                <c:pt idx="33">
                  <c:v>201405</c:v>
                </c:pt>
                <c:pt idx="34">
                  <c:v>201406</c:v>
                </c:pt>
                <c:pt idx="35">
                  <c:v>201407</c:v>
                </c:pt>
                <c:pt idx="36">
                  <c:v>201408</c:v>
                </c:pt>
                <c:pt idx="37">
                  <c:v>201409</c:v>
                </c:pt>
                <c:pt idx="38">
                  <c:v>201410</c:v>
                </c:pt>
                <c:pt idx="39">
                  <c:v>201411</c:v>
                </c:pt>
                <c:pt idx="40">
                  <c:v>201412</c:v>
                </c:pt>
                <c:pt idx="41">
                  <c:v>201501</c:v>
                </c:pt>
                <c:pt idx="42">
                  <c:v>201502</c:v>
                </c:pt>
                <c:pt idx="43">
                  <c:v>201503</c:v>
                </c:pt>
                <c:pt idx="44">
                  <c:v>201504</c:v>
                </c:pt>
                <c:pt idx="45">
                  <c:v>201505</c:v>
                </c:pt>
                <c:pt idx="46">
                  <c:v>201506</c:v>
                </c:pt>
                <c:pt idx="47">
                  <c:v>201507</c:v>
                </c:pt>
                <c:pt idx="48">
                  <c:v>201508</c:v>
                </c:pt>
                <c:pt idx="49">
                  <c:v>201509</c:v>
                </c:pt>
                <c:pt idx="50">
                  <c:v>201510</c:v>
                </c:pt>
                <c:pt idx="51">
                  <c:v>201511</c:v>
                </c:pt>
                <c:pt idx="52">
                  <c:v>201512</c:v>
                </c:pt>
                <c:pt idx="53">
                  <c:v>201601</c:v>
                </c:pt>
              </c:numCache>
            </c:numRef>
          </c:cat>
          <c:val>
            <c:numRef>
              <c:f>Sheet2!$T$2:$T$55</c:f>
              <c:numCache>
                <c:formatCode>_("$"* #,##0_);_("$"* \(#,##0\);_("$"* "-"??_);_(@_)</c:formatCode>
                <c:ptCount val="54"/>
                <c:pt idx="0">
                  <c:v>782769918.19000006</c:v>
                </c:pt>
                <c:pt idx="1">
                  <c:v>724108169.92999995</c:v>
                </c:pt>
                <c:pt idx="2">
                  <c:v>712552544.34000003</c:v>
                </c:pt>
                <c:pt idx="3">
                  <c:v>676029079.09000003</c:v>
                </c:pt>
                <c:pt idx="4">
                  <c:v>666710149.38</c:v>
                </c:pt>
                <c:pt idx="5">
                  <c:v>673856543.34000003</c:v>
                </c:pt>
                <c:pt idx="6">
                  <c:v>668455429.34000003</c:v>
                </c:pt>
                <c:pt idx="7">
                  <c:v>752143058.70000005</c:v>
                </c:pt>
                <c:pt idx="8">
                  <c:v>737411154.53999996</c:v>
                </c:pt>
                <c:pt idx="9">
                  <c:v>804562482.48000002</c:v>
                </c:pt>
                <c:pt idx="10">
                  <c:v>802281688.14999998</c:v>
                </c:pt>
                <c:pt idx="11">
                  <c:v>791705730.52999997</c:v>
                </c:pt>
                <c:pt idx="12">
                  <c:v>838837214.41999996</c:v>
                </c:pt>
                <c:pt idx="13">
                  <c:v>724150235.33000004</c:v>
                </c:pt>
                <c:pt idx="14">
                  <c:v>840915200.63999999</c:v>
                </c:pt>
                <c:pt idx="15">
                  <c:v>758191761.63999999</c:v>
                </c:pt>
                <c:pt idx="16">
                  <c:v>668101261.50999999</c:v>
                </c:pt>
                <c:pt idx="17">
                  <c:v>781860423.94000006</c:v>
                </c:pt>
                <c:pt idx="18">
                  <c:v>707555716.58000004</c:v>
                </c:pt>
                <c:pt idx="19">
                  <c:v>783377862.54999995</c:v>
                </c:pt>
                <c:pt idx="20">
                  <c:v>864635496.51999998</c:v>
                </c:pt>
                <c:pt idx="21">
                  <c:v>913398847.62</c:v>
                </c:pt>
                <c:pt idx="22">
                  <c:v>886149512.01999998</c:v>
                </c:pt>
                <c:pt idx="23">
                  <c:v>928401165.75</c:v>
                </c:pt>
                <c:pt idx="24">
                  <c:v>893715121.80999994</c:v>
                </c:pt>
                <c:pt idx="25">
                  <c:v>832478159</c:v>
                </c:pt>
                <c:pt idx="26">
                  <c:v>941176875.30999994</c:v>
                </c:pt>
                <c:pt idx="27">
                  <c:v>805881122.26999998</c:v>
                </c:pt>
                <c:pt idx="28">
                  <c:v>762471694.22000003</c:v>
                </c:pt>
                <c:pt idx="29">
                  <c:v>824738046.70000005</c:v>
                </c:pt>
                <c:pt idx="30">
                  <c:v>771446331.07000005</c:v>
                </c:pt>
                <c:pt idx="31">
                  <c:v>864991578.46000004</c:v>
                </c:pt>
                <c:pt idx="32">
                  <c:v>956070636.42999995</c:v>
                </c:pt>
                <c:pt idx="33">
                  <c:v>967238626.79999995</c:v>
                </c:pt>
                <c:pt idx="34">
                  <c:v>1003974598.36</c:v>
                </c:pt>
                <c:pt idx="35">
                  <c:v>1027042097.46</c:v>
                </c:pt>
                <c:pt idx="36">
                  <c:v>952993098.70000005</c:v>
                </c:pt>
                <c:pt idx="37">
                  <c:v>997470169.10000002</c:v>
                </c:pt>
                <c:pt idx="38">
                  <c:v>1059926135.51</c:v>
                </c:pt>
                <c:pt idx="39">
                  <c:v>867703931.27999997</c:v>
                </c:pt>
                <c:pt idx="40">
                  <c:v>906167241.30999994</c:v>
                </c:pt>
                <c:pt idx="41">
                  <c:v>896556409.49000001</c:v>
                </c:pt>
                <c:pt idx="42">
                  <c:v>849588536.38</c:v>
                </c:pt>
                <c:pt idx="43">
                  <c:v>993773962.75</c:v>
                </c:pt>
                <c:pt idx="44">
                  <c:v>1053773450.4000001</c:v>
                </c:pt>
                <c:pt idx="45">
                  <c:v>1011800441.14</c:v>
                </c:pt>
                <c:pt idx="46">
                  <c:v>1139559822.0899999</c:v>
                </c:pt>
                <c:pt idx="47">
                  <c:v>1120116122.99</c:v>
                </c:pt>
                <c:pt idx="48">
                  <c:v>1032239666.6900001</c:v>
                </c:pt>
                <c:pt idx="49">
                  <c:v>1052339680.24</c:v>
                </c:pt>
                <c:pt idx="50">
                  <c:v>1093106808.6099999</c:v>
                </c:pt>
                <c:pt idx="51">
                  <c:v>948431324.13999999</c:v>
                </c:pt>
                <c:pt idx="52">
                  <c:v>975326843.83000004</c:v>
                </c:pt>
                <c:pt idx="53">
                  <c:v>909497972.11000001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hiLowLines>
        <c:smooth val="0"/>
        <c:axId val="446322384"/>
        <c:axId val="438007792"/>
      </c:lineChart>
      <c:catAx>
        <c:axId val="446322384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crossAx val="438007792"/>
        <c:crosses val="autoZero"/>
        <c:auto val="1"/>
        <c:lblAlgn val="ctr"/>
        <c:lblOffset val="100"/>
        <c:noMultiLvlLbl val="0"/>
      </c:catAx>
      <c:valAx>
        <c:axId val="438007792"/>
        <c:scaling>
          <c:orientation val="minMax"/>
          <c:min val="600000000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6322384"/>
        <c:crosses val="autoZero"/>
        <c:crossBetween val="between"/>
        <c:dispUnits>
          <c:builtInUnit val="millions"/>
          <c:dispUnitsLbl>
            <c:layout/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1400" b="1" i="0" baseline="0">
                <a:effectLst/>
              </a:rPr>
              <a:t>eBusiness Effect on Inc Sales</a:t>
            </a:r>
            <a:endParaRPr lang="en-US" sz="140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Sheet2!$R$1</c:f>
              <c:strCache>
                <c:ptCount val="1"/>
                <c:pt idx="0">
                  <c:v>EBIZ_INC</c:v>
                </c:pt>
              </c:strCache>
            </c:strRef>
          </c:tx>
          <c:spPr>
            <a:ln w="22225" cap="rnd">
              <a:solidFill>
                <a:schemeClr val="accent4">
                  <a:lumMod val="60000"/>
                  <a:lumOff val="4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Sheet2!$P$2:$P$55</c:f>
              <c:numCache>
                <c:formatCode>General</c:formatCode>
                <c:ptCount val="54"/>
                <c:pt idx="0">
                  <c:v>201108</c:v>
                </c:pt>
                <c:pt idx="1">
                  <c:v>201109</c:v>
                </c:pt>
                <c:pt idx="2">
                  <c:v>201110</c:v>
                </c:pt>
                <c:pt idx="3">
                  <c:v>201111</c:v>
                </c:pt>
                <c:pt idx="4">
                  <c:v>201112</c:v>
                </c:pt>
                <c:pt idx="5">
                  <c:v>201201</c:v>
                </c:pt>
                <c:pt idx="6">
                  <c:v>201202</c:v>
                </c:pt>
                <c:pt idx="7">
                  <c:v>201203</c:v>
                </c:pt>
                <c:pt idx="8">
                  <c:v>201204</c:v>
                </c:pt>
                <c:pt idx="9">
                  <c:v>201205</c:v>
                </c:pt>
                <c:pt idx="10">
                  <c:v>201206</c:v>
                </c:pt>
                <c:pt idx="11">
                  <c:v>201207</c:v>
                </c:pt>
                <c:pt idx="12">
                  <c:v>201208</c:v>
                </c:pt>
                <c:pt idx="13">
                  <c:v>201209</c:v>
                </c:pt>
                <c:pt idx="14">
                  <c:v>201210</c:v>
                </c:pt>
                <c:pt idx="15">
                  <c:v>201211</c:v>
                </c:pt>
                <c:pt idx="16">
                  <c:v>201212</c:v>
                </c:pt>
                <c:pt idx="17">
                  <c:v>201301</c:v>
                </c:pt>
                <c:pt idx="18">
                  <c:v>201302</c:v>
                </c:pt>
                <c:pt idx="19">
                  <c:v>201303</c:v>
                </c:pt>
                <c:pt idx="20">
                  <c:v>201304</c:v>
                </c:pt>
                <c:pt idx="21">
                  <c:v>201305</c:v>
                </c:pt>
                <c:pt idx="22">
                  <c:v>201306</c:v>
                </c:pt>
                <c:pt idx="23">
                  <c:v>201307</c:v>
                </c:pt>
                <c:pt idx="24">
                  <c:v>201308</c:v>
                </c:pt>
                <c:pt idx="25">
                  <c:v>201309</c:v>
                </c:pt>
                <c:pt idx="26">
                  <c:v>201310</c:v>
                </c:pt>
                <c:pt idx="27">
                  <c:v>201311</c:v>
                </c:pt>
                <c:pt idx="28">
                  <c:v>201312</c:v>
                </c:pt>
                <c:pt idx="29">
                  <c:v>201401</c:v>
                </c:pt>
                <c:pt idx="30">
                  <c:v>201402</c:v>
                </c:pt>
                <c:pt idx="31">
                  <c:v>201403</c:v>
                </c:pt>
                <c:pt idx="32">
                  <c:v>201404</c:v>
                </c:pt>
                <c:pt idx="33">
                  <c:v>201405</c:v>
                </c:pt>
                <c:pt idx="34">
                  <c:v>201406</c:v>
                </c:pt>
                <c:pt idx="35">
                  <c:v>201407</c:v>
                </c:pt>
                <c:pt idx="36">
                  <c:v>201408</c:v>
                </c:pt>
                <c:pt idx="37">
                  <c:v>201409</c:v>
                </c:pt>
                <c:pt idx="38">
                  <c:v>201410</c:v>
                </c:pt>
                <c:pt idx="39">
                  <c:v>201411</c:v>
                </c:pt>
                <c:pt idx="40">
                  <c:v>201412</c:v>
                </c:pt>
                <c:pt idx="41">
                  <c:v>201501</c:v>
                </c:pt>
                <c:pt idx="42">
                  <c:v>201502</c:v>
                </c:pt>
                <c:pt idx="43">
                  <c:v>201503</c:v>
                </c:pt>
                <c:pt idx="44">
                  <c:v>201504</c:v>
                </c:pt>
                <c:pt idx="45">
                  <c:v>201505</c:v>
                </c:pt>
                <c:pt idx="46">
                  <c:v>201506</c:v>
                </c:pt>
                <c:pt idx="47">
                  <c:v>201507</c:v>
                </c:pt>
                <c:pt idx="48">
                  <c:v>201508</c:v>
                </c:pt>
                <c:pt idx="49">
                  <c:v>201509</c:v>
                </c:pt>
                <c:pt idx="50">
                  <c:v>201510</c:v>
                </c:pt>
                <c:pt idx="51">
                  <c:v>201511</c:v>
                </c:pt>
                <c:pt idx="52">
                  <c:v>201512</c:v>
                </c:pt>
                <c:pt idx="53">
                  <c:v>201601</c:v>
                </c:pt>
              </c:numCache>
            </c:numRef>
          </c:cat>
          <c:val>
            <c:numRef>
              <c:f>Sheet2!$R$2:$R$55</c:f>
              <c:numCache>
                <c:formatCode>_("$"* #,##0_);_("$"* \(#,##0\);_("$"* "-"??_);_(@_)</c:formatCode>
                <c:ptCount val="54"/>
                <c:pt idx="0">
                  <c:v>15107217</c:v>
                </c:pt>
                <c:pt idx="1">
                  <c:v>14691637</c:v>
                </c:pt>
                <c:pt idx="2">
                  <c:v>14451377</c:v>
                </c:pt>
                <c:pt idx="3">
                  <c:v>13709438</c:v>
                </c:pt>
                <c:pt idx="4">
                  <c:v>13554302</c:v>
                </c:pt>
                <c:pt idx="5">
                  <c:v>14847287</c:v>
                </c:pt>
                <c:pt idx="6">
                  <c:v>14324122</c:v>
                </c:pt>
                <c:pt idx="7">
                  <c:v>16717106</c:v>
                </c:pt>
                <c:pt idx="8">
                  <c:v>17189902</c:v>
                </c:pt>
                <c:pt idx="9">
                  <c:v>20364997</c:v>
                </c:pt>
                <c:pt idx="10">
                  <c:v>17956397</c:v>
                </c:pt>
                <c:pt idx="11">
                  <c:v>18784755</c:v>
                </c:pt>
                <c:pt idx="12">
                  <c:v>18198155</c:v>
                </c:pt>
                <c:pt idx="13">
                  <c:v>16480855</c:v>
                </c:pt>
                <c:pt idx="14">
                  <c:v>22358477</c:v>
                </c:pt>
                <c:pt idx="15">
                  <c:v>21880346</c:v>
                </c:pt>
                <c:pt idx="16">
                  <c:v>18991679</c:v>
                </c:pt>
                <c:pt idx="17">
                  <c:v>23381745</c:v>
                </c:pt>
                <c:pt idx="18">
                  <c:v>23755942</c:v>
                </c:pt>
                <c:pt idx="19">
                  <c:v>27577619</c:v>
                </c:pt>
                <c:pt idx="20">
                  <c:v>30568598</c:v>
                </c:pt>
                <c:pt idx="21">
                  <c:v>29921528</c:v>
                </c:pt>
                <c:pt idx="22">
                  <c:v>29327575</c:v>
                </c:pt>
                <c:pt idx="23">
                  <c:v>31086186</c:v>
                </c:pt>
                <c:pt idx="24">
                  <c:v>29799281</c:v>
                </c:pt>
                <c:pt idx="25">
                  <c:v>25506226</c:v>
                </c:pt>
                <c:pt idx="26">
                  <c:v>31139529</c:v>
                </c:pt>
                <c:pt idx="27">
                  <c:v>26786357</c:v>
                </c:pt>
                <c:pt idx="28">
                  <c:v>24152703</c:v>
                </c:pt>
                <c:pt idx="29">
                  <c:v>25656676</c:v>
                </c:pt>
                <c:pt idx="30">
                  <c:v>24731655</c:v>
                </c:pt>
                <c:pt idx="31">
                  <c:v>26437631</c:v>
                </c:pt>
                <c:pt idx="32">
                  <c:v>28585668</c:v>
                </c:pt>
                <c:pt idx="33">
                  <c:v>28734449</c:v>
                </c:pt>
                <c:pt idx="34">
                  <c:v>28360236</c:v>
                </c:pt>
                <c:pt idx="35">
                  <c:v>28631508</c:v>
                </c:pt>
                <c:pt idx="36">
                  <c:v>24663594</c:v>
                </c:pt>
                <c:pt idx="37">
                  <c:v>25359732</c:v>
                </c:pt>
                <c:pt idx="38">
                  <c:v>27060002</c:v>
                </c:pt>
                <c:pt idx="39">
                  <c:v>20293814</c:v>
                </c:pt>
                <c:pt idx="40">
                  <c:v>21389048</c:v>
                </c:pt>
                <c:pt idx="41">
                  <c:v>20453501</c:v>
                </c:pt>
                <c:pt idx="42">
                  <c:v>18548321</c:v>
                </c:pt>
                <c:pt idx="43">
                  <c:v>21602763</c:v>
                </c:pt>
                <c:pt idx="44">
                  <c:v>23776176</c:v>
                </c:pt>
                <c:pt idx="45">
                  <c:v>22123778</c:v>
                </c:pt>
                <c:pt idx="46">
                  <c:v>22756462</c:v>
                </c:pt>
                <c:pt idx="47">
                  <c:v>23817095</c:v>
                </c:pt>
                <c:pt idx="48">
                  <c:v>20287768</c:v>
                </c:pt>
                <c:pt idx="49">
                  <c:v>19690178</c:v>
                </c:pt>
                <c:pt idx="50">
                  <c:v>19862701</c:v>
                </c:pt>
                <c:pt idx="51">
                  <c:v>16653992</c:v>
                </c:pt>
                <c:pt idx="52">
                  <c:v>17488516</c:v>
                </c:pt>
                <c:pt idx="53">
                  <c:v>15973258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</a:schemeClr>
              </a:solidFill>
              <a:prstDash val="sysDash"/>
              <a:round/>
            </a:ln>
            <a:effectLst/>
          </c:spPr>
        </c:dropLines>
        <c:smooth val="0"/>
        <c:axId val="398057952"/>
        <c:axId val="398056832"/>
      </c:lineChart>
      <c:catAx>
        <c:axId val="3980579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056832"/>
        <c:crosses val="autoZero"/>
        <c:auto val="1"/>
        <c:lblAlgn val="ctr"/>
        <c:lblOffset val="100"/>
        <c:noMultiLvlLbl val="0"/>
      </c:catAx>
      <c:valAx>
        <c:axId val="398056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057952"/>
        <c:crosses val="autoZero"/>
        <c:crossBetween val="between"/>
        <c:dispUnits>
          <c:builtInUnit val="millions"/>
          <c:dispUnitsLbl>
            <c:layout/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Sheet2!$I$1</c:f>
              <c:strCache>
                <c:ptCount val="1"/>
                <c:pt idx="0">
                  <c:v>Sls Effect</c:v>
                </c:pt>
              </c:strCache>
            </c:strRef>
          </c:tx>
          <c:spPr>
            <a:ln w="19050" cap="rnd">
              <a:solidFill>
                <a:schemeClr val="accent6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Sheet2!$I$2:$I$25</c:f>
              <c:numCache>
                <c:formatCode>0%</c:formatCode>
                <c:ptCount val="24"/>
                <c:pt idx="0">
                  <c:v>0.55220070600000004</c:v>
                </c:pt>
                <c:pt idx="1">
                  <c:v>0.34067329400000002</c:v>
                </c:pt>
                <c:pt idx="2">
                  <c:v>0.31299958799999994</c:v>
                </c:pt>
                <c:pt idx="3">
                  <c:v>0.285018412</c:v>
                </c:pt>
                <c:pt idx="4">
                  <c:v>0.26751760000000002</c:v>
                </c:pt>
                <c:pt idx="5">
                  <c:v>0.245778884</c:v>
                </c:pt>
                <c:pt idx="6">
                  <c:v>0.21118268400000001</c:v>
                </c:pt>
                <c:pt idx="7">
                  <c:v>0.19473039399999997</c:v>
                </c:pt>
                <c:pt idx="8">
                  <c:v>0.201774222</c:v>
                </c:pt>
                <c:pt idx="9">
                  <c:v>0.16566916599999998</c:v>
                </c:pt>
                <c:pt idx="10">
                  <c:v>0.15097871000000002</c:v>
                </c:pt>
                <c:pt idx="11">
                  <c:v>0.15329140399999999</c:v>
                </c:pt>
                <c:pt idx="12">
                  <c:v>0.15210274400000001</c:v>
                </c:pt>
                <c:pt idx="13">
                  <c:v>0.14611819799999998</c:v>
                </c:pt>
                <c:pt idx="14">
                  <c:v>0.13469094799999998</c:v>
                </c:pt>
                <c:pt idx="15">
                  <c:v>0.119598914</c:v>
                </c:pt>
                <c:pt idx="16">
                  <c:v>0.11924863199999999</c:v>
                </c:pt>
                <c:pt idx="17">
                  <c:v>0.113511578</c:v>
                </c:pt>
                <c:pt idx="18">
                  <c:v>0.10177334600000001</c:v>
                </c:pt>
                <c:pt idx="19">
                  <c:v>0.11535170399999999</c:v>
                </c:pt>
                <c:pt idx="20">
                  <c:v>0.110715194</c:v>
                </c:pt>
                <c:pt idx="21">
                  <c:v>0.12131341399999999</c:v>
                </c:pt>
                <c:pt idx="22">
                  <c:v>8.6415926000000004E-2</c:v>
                </c:pt>
                <c:pt idx="23">
                  <c:v>6.1773648E-2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Sheet2!$J$1</c:f>
              <c:strCache>
                <c:ptCount val="1"/>
                <c:pt idx="0">
                  <c:v>GP effect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Sheet2!$J$2:$J$25</c:f>
              <c:numCache>
                <c:formatCode>0%</c:formatCode>
                <c:ptCount val="24"/>
                <c:pt idx="0">
                  <c:v>0.492012016</c:v>
                </c:pt>
                <c:pt idx="1">
                  <c:v>0.29827078800000001</c:v>
                </c:pt>
                <c:pt idx="2">
                  <c:v>0.28244861199999999</c:v>
                </c:pt>
                <c:pt idx="3">
                  <c:v>0.25363272800000003</c:v>
                </c:pt>
                <c:pt idx="4">
                  <c:v>0.24694497600000004</c:v>
                </c:pt>
                <c:pt idx="5">
                  <c:v>0.22452860599999996</c:v>
                </c:pt>
                <c:pt idx="6">
                  <c:v>0.19349792599999999</c:v>
                </c:pt>
                <c:pt idx="7">
                  <c:v>0.176106702</c:v>
                </c:pt>
                <c:pt idx="8">
                  <c:v>0.18526718999999997</c:v>
                </c:pt>
                <c:pt idx="9">
                  <c:v>0.15795321400000001</c:v>
                </c:pt>
                <c:pt idx="10">
                  <c:v>0.13584858399999999</c:v>
                </c:pt>
                <c:pt idx="11">
                  <c:v>0.13361336799999998</c:v>
                </c:pt>
                <c:pt idx="12">
                  <c:v>0.133560756</c:v>
                </c:pt>
                <c:pt idx="13">
                  <c:v>0.12493997800000001</c:v>
                </c:pt>
                <c:pt idx="14">
                  <c:v>0.11523027800000001</c:v>
                </c:pt>
                <c:pt idx="15">
                  <c:v>0.10982187400000001</c:v>
                </c:pt>
                <c:pt idx="16">
                  <c:v>0.10026518799999999</c:v>
                </c:pt>
                <c:pt idx="17">
                  <c:v>0.101849166</c:v>
                </c:pt>
                <c:pt idx="18">
                  <c:v>0.10582817</c:v>
                </c:pt>
                <c:pt idx="19">
                  <c:v>0.103552958</c:v>
                </c:pt>
                <c:pt idx="20">
                  <c:v>9.2753166000000012E-2</c:v>
                </c:pt>
                <c:pt idx="21">
                  <c:v>0.10894789200000002</c:v>
                </c:pt>
                <c:pt idx="22">
                  <c:v>7.0173723999999993E-2</c:v>
                </c:pt>
                <c:pt idx="23">
                  <c:v>6.1215261999999993E-2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  <a:effectLst/>
          </c:spPr>
        </c:hiLowLines>
        <c:smooth val="0"/>
        <c:axId val="395680800"/>
        <c:axId val="395681360"/>
      </c:lineChart>
      <c:catAx>
        <c:axId val="39568080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5681360"/>
        <c:crosses val="autoZero"/>
        <c:auto val="1"/>
        <c:lblAlgn val="ctr"/>
        <c:lblOffset val="100"/>
        <c:noMultiLvlLbl val="0"/>
      </c:catAx>
      <c:valAx>
        <c:axId val="395681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5680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bg2">
          <a:lumMod val="8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3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0.14616</cdr:x>
      <cdr:y>0.26389</cdr:y>
    </cdr:from>
    <cdr:to>
      <cdr:x>0.37502</cdr:x>
      <cdr:y>0.43218</cdr:y>
    </cdr:to>
    <cdr:sp macro="" textlink="">
      <cdr:nvSpPr>
        <cdr:cNvPr id="2" name="TextBox 6"/>
        <cdr:cNvSpPr txBox="1"/>
      </cdr:nvSpPr>
      <cdr:spPr>
        <a:xfrm xmlns:a="http://schemas.openxmlformats.org/drawingml/2006/main">
          <a:off x="1265211" y="1447800"/>
          <a:ext cx="1981200" cy="92333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 smtClean="0">
              <a:solidFill>
                <a:schemeClr val="tx1">
                  <a:lumMod val="60000"/>
                  <a:lumOff val="40000"/>
                </a:schemeClr>
              </a:solidFill>
            </a:rPr>
            <a:t>Effect is strongest in early months</a:t>
          </a:r>
          <a:endParaRPr lang="en-US" dirty="0">
            <a:solidFill>
              <a:schemeClr val="tx1">
                <a:lumMod val="60000"/>
                <a:lumOff val="40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0.37502</cdr:x>
      <cdr:y>0.48614</cdr:y>
    </cdr:from>
    <cdr:to>
      <cdr:x>0.65348</cdr:x>
      <cdr:y>0.65443</cdr:y>
    </cdr:to>
    <cdr:sp macro="" textlink="">
      <cdr:nvSpPr>
        <cdr:cNvPr id="3" name="TextBox 7"/>
        <cdr:cNvSpPr txBox="1"/>
      </cdr:nvSpPr>
      <cdr:spPr>
        <a:xfrm xmlns:a="http://schemas.openxmlformats.org/drawingml/2006/main">
          <a:off x="3246411" y="2481944"/>
          <a:ext cx="2410520" cy="859188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 smtClean="0">
              <a:solidFill>
                <a:schemeClr val="tx1">
                  <a:lumMod val="60000"/>
                  <a:lumOff val="40000"/>
                </a:schemeClr>
              </a:solidFill>
            </a:rPr>
            <a:t>Effect falls by ~13% each period (log trend line)</a:t>
          </a:r>
          <a:endParaRPr lang="en-US" dirty="0">
            <a:solidFill>
              <a:schemeClr val="tx1">
                <a:lumMod val="60000"/>
                <a:lumOff val="40000"/>
              </a:schemeClr>
            </a:solidFill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9075" cy="3524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738" y="0"/>
            <a:ext cx="4029075" cy="3524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9EBC6E8-BD40-4AF9-A8A9-5446ED45F146}" type="datetimeFigureOut">
              <a:rPr lang="en-US"/>
              <a:pPr>
                <a:defRPr/>
              </a:pPr>
              <a:t>2/25/2016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7975"/>
            <a:ext cx="4029075" cy="3524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738" y="6657975"/>
            <a:ext cx="4029075" cy="352425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4EC5D0B9-D20E-4F22-86E7-D7204E2086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844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738" y="0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93612C2-462B-4082-8CD5-5F0FECA087CB}" type="datetimeFigureOut">
              <a:rPr lang="en-US"/>
              <a:pPr>
                <a:defRPr/>
              </a:pPr>
              <a:t>2/25/2016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71813" y="876300"/>
            <a:ext cx="3152775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275" y="3373438"/>
            <a:ext cx="7435850" cy="2760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9563"/>
            <a:ext cx="4029075" cy="3508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738" y="6659563"/>
            <a:ext cx="4029075" cy="35083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805369E7-27F5-460A-8A19-AFCFC3EA7B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441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498348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Subtitle + Description+ Content +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25449" y="1524000"/>
            <a:ext cx="8261350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5410200" y="2080372"/>
            <a:ext cx="3581400" cy="444691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Frutiger LT Std 45 Light" panose="020B0402020204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49249" y="838200"/>
            <a:ext cx="5669280" cy="538609"/>
          </a:xfrm>
          <a:prstGeom prst="rect">
            <a:avLst/>
          </a:prstGeom>
        </p:spPr>
        <p:txBody>
          <a:bodyPr/>
          <a:lstStyle>
            <a:lvl1pPr marL="228600" indent="-228600">
              <a:buNone/>
              <a:defRPr lang="en-US" sz="2700" cap="all" baseline="0" dirty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438911" y="1968612"/>
            <a:ext cx="4666489" cy="4432187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9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562600" y="1447800"/>
            <a:ext cx="3419856" cy="2286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562600" y="4038600"/>
            <a:ext cx="3419856" cy="2286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457200" y="1223794"/>
            <a:ext cx="4895089" cy="5047488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12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Subtitle +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562600" y="1600200"/>
            <a:ext cx="3419856" cy="2286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562600" y="4250944"/>
            <a:ext cx="3419856" cy="2286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49249" y="838200"/>
            <a:ext cx="5669280" cy="538609"/>
          </a:xfrm>
          <a:prstGeom prst="rect">
            <a:avLst/>
          </a:prstGeom>
        </p:spPr>
        <p:txBody>
          <a:bodyPr/>
          <a:lstStyle>
            <a:lvl1pPr>
              <a:defRPr lang="en-US" sz="2700" cap="all" baseline="0" dirty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438911" y="1524000"/>
            <a:ext cx="4895089" cy="4876800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9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788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562600" y="1665288"/>
            <a:ext cx="3419856" cy="1600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562600" y="3378021"/>
            <a:ext cx="3419856" cy="1600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572125" y="5105400"/>
            <a:ext cx="3419856" cy="1600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457200" y="1246188"/>
            <a:ext cx="4361689" cy="5047488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12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Subtitle +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562600" y="1665288"/>
            <a:ext cx="3419856" cy="1600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562600" y="3378021"/>
            <a:ext cx="3419856" cy="1600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572125" y="5105400"/>
            <a:ext cx="3419856" cy="1600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349249" y="838200"/>
            <a:ext cx="5669280" cy="538609"/>
          </a:xfrm>
          <a:prstGeom prst="rect">
            <a:avLst/>
          </a:prstGeom>
        </p:spPr>
        <p:txBody>
          <a:bodyPr/>
          <a:lstStyle>
            <a:lvl1pPr>
              <a:defRPr lang="en-US" sz="2700" cap="all" baseline="0" dirty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438911" y="1524000"/>
            <a:ext cx="4361689" cy="4876800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9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457200" y="1371600"/>
            <a:ext cx="3919221" cy="5029200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12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4767072" y="1371600"/>
            <a:ext cx="3919728" cy="5047488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12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Subtitle +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49249" y="838200"/>
            <a:ext cx="5669280" cy="538609"/>
          </a:xfrm>
          <a:prstGeom prst="rect">
            <a:avLst/>
          </a:prstGeom>
        </p:spPr>
        <p:txBody>
          <a:bodyPr/>
          <a:lstStyle>
            <a:lvl1pPr>
              <a:defRPr lang="en-US" sz="2700" cap="all" baseline="0" dirty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438911" y="1676400"/>
            <a:ext cx="3980689" cy="4742688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9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4724400" y="1676400"/>
            <a:ext cx="3980689" cy="4742688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9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Description +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26212" y="1219200"/>
            <a:ext cx="8261350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Holder 2"/>
          <p:cNvSpPr>
            <a:spLocks noGrp="1"/>
          </p:cNvSpPr>
          <p:nvPr>
            <p:ph type="title"/>
          </p:nvPr>
        </p:nvSpPr>
        <p:spPr>
          <a:xfrm>
            <a:off x="426213" y="416052"/>
            <a:ext cx="5669280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457200" y="1828800"/>
            <a:ext cx="4056889" cy="4291568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12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4620006" y="1828800"/>
            <a:ext cx="4066794" cy="4291568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12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Subtitle + Description +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26212" y="1600200"/>
            <a:ext cx="8261350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Holder 2"/>
          <p:cNvSpPr>
            <a:spLocks noGrp="1"/>
          </p:cNvSpPr>
          <p:nvPr>
            <p:ph type="title"/>
          </p:nvPr>
        </p:nvSpPr>
        <p:spPr>
          <a:xfrm>
            <a:off x="426213" y="416052"/>
            <a:ext cx="5669280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49249" y="838200"/>
            <a:ext cx="5669280" cy="5386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700" kern="1200" cap="all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438911" y="2185432"/>
            <a:ext cx="3980689" cy="4233656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9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4706873" y="2185432"/>
            <a:ext cx="3980689" cy="4233656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9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Description +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57200" y="1810512"/>
            <a:ext cx="5199888" cy="4666488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12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26212" y="1350901"/>
            <a:ext cx="8261350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498348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49249" y="838200"/>
            <a:ext cx="5670551" cy="5386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700" kern="1200" cap="all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Subtitle + Description +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25450" y="1627188"/>
            <a:ext cx="8266176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lang="en-US" dirty="0" smtClean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49249" y="838200"/>
            <a:ext cx="5669280" cy="5386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700" kern="1200" cap="all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457200" y="2190551"/>
            <a:ext cx="6113781" cy="4286447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12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Medi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"/>
          <p:cNvGrpSpPr>
            <a:grpSpLocks noChangeAspect="1"/>
          </p:cNvGrpSpPr>
          <p:nvPr userDrawn="1"/>
        </p:nvGrpSpPr>
        <p:grpSpPr bwMode="auto">
          <a:xfrm>
            <a:off x="1084263" y="1581150"/>
            <a:ext cx="7024687" cy="4572000"/>
            <a:chOff x="696252" y="1406207"/>
            <a:chExt cx="7717409" cy="5022405"/>
          </a:xfrm>
        </p:grpSpPr>
        <p:sp>
          <p:nvSpPr>
            <p:cNvPr id="5" name="object 3"/>
            <p:cNvSpPr>
              <a:spLocks noChangeArrowheads="1"/>
            </p:cNvSpPr>
            <p:nvPr/>
          </p:nvSpPr>
          <p:spPr bwMode="auto">
            <a:xfrm>
              <a:off x="2344376" y="6025774"/>
              <a:ext cx="4433368" cy="402838"/>
            </a:xfrm>
            <a:prstGeom prst="rect">
              <a:avLst/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noFill/>
            </a:ln>
            <a:extLst/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6" name="object 4"/>
            <p:cNvSpPr>
              <a:spLocks noChangeArrowheads="1"/>
            </p:cNvSpPr>
            <p:nvPr/>
          </p:nvSpPr>
          <p:spPr bwMode="auto">
            <a:xfrm>
              <a:off x="696252" y="1407951"/>
              <a:ext cx="7717409" cy="4623053"/>
            </a:xfrm>
            <a:prstGeom prst="rect">
              <a:avLst/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>
              <a:noFill/>
            </a:ln>
            <a:extLst/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9" name="object 5"/>
            <p:cNvSpPr>
              <a:spLocks noChangeArrowheads="1"/>
            </p:cNvSpPr>
            <p:nvPr/>
          </p:nvSpPr>
          <p:spPr bwMode="auto">
            <a:xfrm>
              <a:off x="7459668" y="1406207"/>
              <a:ext cx="875512" cy="4610847"/>
            </a:xfrm>
            <a:prstGeom prst="rect">
              <a:avLst/>
            </a:prstGeom>
            <a:blipFill dpi="0" rotWithShape="1">
              <a:blip r:embed="rId4" cstate="print"/>
              <a:srcRect/>
              <a:stretch>
                <a:fillRect/>
              </a:stretch>
            </a:blipFill>
            <a:ln>
              <a:noFill/>
            </a:ln>
            <a:extLst/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</p:grpSp>
      <p:sp>
        <p:nvSpPr>
          <p:cNvPr id="8" name="Holder 2"/>
          <p:cNvSpPr>
            <a:spLocks noGrp="1"/>
          </p:cNvSpPr>
          <p:nvPr>
            <p:ph type="title"/>
          </p:nvPr>
        </p:nvSpPr>
        <p:spPr>
          <a:xfrm>
            <a:off x="426213" y="416052"/>
            <a:ext cx="5669280" cy="461665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7" name="Media Placeholder 6"/>
          <p:cNvSpPr>
            <a:spLocks noGrp="1"/>
          </p:cNvSpPr>
          <p:nvPr>
            <p:ph type="media" sz="quarter" idx="10"/>
          </p:nvPr>
        </p:nvSpPr>
        <p:spPr>
          <a:xfrm>
            <a:off x="1295400" y="1752600"/>
            <a:ext cx="6629400" cy="381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icon to add media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Subtitle + Medi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"/>
          <p:cNvGrpSpPr>
            <a:grpSpLocks noChangeAspect="1"/>
          </p:cNvGrpSpPr>
          <p:nvPr userDrawn="1"/>
        </p:nvGrpSpPr>
        <p:grpSpPr bwMode="auto">
          <a:xfrm>
            <a:off x="1096963" y="1754188"/>
            <a:ext cx="7024687" cy="4572000"/>
            <a:chOff x="696252" y="1406207"/>
            <a:chExt cx="7717409" cy="5022405"/>
          </a:xfrm>
        </p:grpSpPr>
        <p:sp>
          <p:nvSpPr>
            <p:cNvPr id="6" name="object 3"/>
            <p:cNvSpPr>
              <a:spLocks noChangeArrowheads="1"/>
            </p:cNvSpPr>
            <p:nvPr/>
          </p:nvSpPr>
          <p:spPr bwMode="auto">
            <a:xfrm>
              <a:off x="2344376" y="6025773"/>
              <a:ext cx="4433368" cy="402839"/>
            </a:xfrm>
            <a:prstGeom prst="rect">
              <a:avLst/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noFill/>
            </a:ln>
            <a:extLst/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7" name="object 4"/>
            <p:cNvSpPr>
              <a:spLocks noChangeArrowheads="1"/>
            </p:cNvSpPr>
            <p:nvPr/>
          </p:nvSpPr>
          <p:spPr bwMode="auto">
            <a:xfrm>
              <a:off x="696252" y="1407950"/>
              <a:ext cx="7717409" cy="4623055"/>
            </a:xfrm>
            <a:prstGeom prst="rect">
              <a:avLst/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>
              <a:noFill/>
            </a:ln>
            <a:extLst/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8" name="object 5"/>
            <p:cNvSpPr>
              <a:spLocks noChangeArrowheads="1"/>
            </p:cNvSpPr>
            <p:nvPr/>
          </p:nvSpPr>
          <p:spPr bwMode="auto">
            <a:xfrm>
              <a:off x="7459668" y="1406207"/>
              <a:ext cx="875512" cy="4610847"/>
            </a:xfrm>
            <a:prstGeom prst="rect">
              <a:avLst/>
            </a:prstGeom>
            <a:blipFill dpi="0" rotWithShape="1">
              <a:blip r:embed="rId4" cstate="print"/>
              <a:srcRect/>
              <a:stretch>
                <a:fillRect/>
              </a:stretch>
            </a:blipFill>
            <a:ln>
              <a:noFill/>
            </a:ln>
            <a:extLst/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</p:grpSp>
      <p:sp>
        <p:nvSpPr>
          <p:cNvPr id="4" name="Holder 2"/>
          <p:cNvSpPr>
            <a:spLocks noGrp="1"/>
          </p:cNvSpPr>
          <p:nvPr>
            <p:ph type="title"/>
          </p:nvPr>
        </p:nvSpPr>
        <p:spPr>
          <a:xfrm>
            <a:off x="426213" y="416052"/>
            <a:ext cx="5669280" cy="461665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49249" y="838200"/>
            <a:ext cx="5669280" cy="5386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700" kern="1200" cap="all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Media Placeholder 6"/>
          <p:cNvSpPr>
            <a:spLocks noGrp="1"/>
          </p:cNvSpPr>
          <p:nvPr>
            <p:ph type="media" sz="quarter" idx="10"/>
          </p:nvPr>
        </p:nvSpPr>
        <p:spPr>
          <a:xfrm>
            <a:off x="1295400" y="1905000"/>
            <a:ext cx="6629400" cy="381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icon to add media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498348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25450" y="1600200"/>
            <a:ext cx="8337550" cy="4800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4559300" y="1127125"/>
            <a:ext cx="0" cy="5394325"/>
          </a:xfrm>
          <a:prstGeom prst="line">
            <a:avLst/>
          </a:prstGeom>
          <a:ln w="38100">
            <a:solidFill>
              <a:srgbClr val="0039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rot="16200000">
            <a:off x="4614863" y="-320675"/>
            <a:ext cx="0" cy="8229600"/>
          </a:xfrm>
          <a:prstGeom prst="line">
            <a:avLst/>
          </a:prstGeom>
          <a:ln w="38100">
            <a:solidFill>
              <a:srgbClr val="0039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776413" y="3324225"/>
            <a:ext cx="2782887" cy="4143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2100" smtClean="0">
                <a:solidFill>
                  <a:srgbClr val="709D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STRENGTHS</a:t>
            </a: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1776413" y="3838575"/>
            <a:ext cx="2782887" cy="4159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2100" smtClean="0">
                <a:solidFill>
                  <a:srgbClr val="709D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OPPORTUNITIES</a:t>
            </a: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4559300" y="3324225"/>
            <a:ext cx="2782888" cy="4143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2100" smtClean="0">
                <a:solidFill>
                  <a:srgbClr val="709D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WEAKNESSES</a:t>
            </a:r>
          </a:p>
        </p:txBody>
      </p:sp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4559300" y="3838575"/>
            <a:ext cx="2782888" cy="4159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2100" smtClean="0">
                <a:solidFill>
                  <a:srgbClr val="709DC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THREATS</a:t>
            </a: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461665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0"/>
          </p:nvPr>
        </p:nvSpPr>
        <p:spPr>
          <a:xfrm>
            <a:off x="425450" y="1205946"/>
            <a:ext cx="3947768" cy="215444"/>
          </a:xfrm>
          <a:prstGeom prst="rect">
            <a:avLst/>
          </a:prstGeom>
        </p:spPr>
        <p:txBody>
          <a:bodyPr/>
          <a:lstStyle>
            <a:lvl1pPr marL="173038" indent="-173038">
              <a:spcAft>
                <a:spcPts val="500"/>
              </a:spcAft>
              <a:buFont typeface="Arial" panose="020B0604020202020204" pitchFamily="34" charset="0"/>
              <a:buChar char="•"/>
              <a:defRPr sz="1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Content Placeholder 19"/>
          <p:cNvSpPr>
            <a:spLocks noGrp="1"/>
          </p:cNvSpPr>
          <p:nvPr>
            <p:ph sz="quarter" idx="11"/>
          </p:nvPr>
        </p:nvSpPr>
        <p:spPr>
          <a:xfrm>
            <a:off x="4744279" y="1205946"/>
            <a:ext cx="3947768" cy="215444"/>
          </a:xfrm>
          <a:prstGeom prst="rect">
            <a:avLst/>
          </a:prstGeom>
        </p:spPr>
        <p:txBody>
          <a:bodyPr/>
          <a:lstStyle>
            <a:lvl1pPr marL="173038" indent="-173038">
              <a:spcAft>
                <a:spcPts val="500"/>
              </a:spcAft>
              <a:buFont typeface="Arial" panose="020B0604020202020204" pitchFamily="34" charset="0"/>
              <a:buChar char="•"/>
              <a:defRPr sz="1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9"/>
          <p:cNvSpPr>
            <a:spLocks noGrp="1"/>
          </p:cNvSpPr>
          <p:nvPr>
            <p:ph sz="quarter" idx="12"/>
          </p:nvPr>
        </p:nvSpPr>
        <p:spPr>
          <a:xfrm>
            <a:off x="4744279" y="4362848"/>
            <a:ext cx="3947768" cy="215444"/>
          </a:xfrm>
          <a:prstGeom prst="rect">
            <a:avLst/>
          </a:prstGeom>
        </p:spPr>
        <p:txBody>
          <a:bodyPr/>
          <a:lstStyle>
            <a:lvl1pPr marL="173038" indent="-173038">
              <a:spcAft>
                <a:spcPts val="500"/>
              </a:spcAft>
              <a:buFont typeface="Arial" panose="020B0604020202020204" pitchFamily="34" charset="0"/>
              <a:buChar char="•"/>
              <a:defRPr sz="1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Content Placeholder 19"/>
          <p:cNvSpPr>
            <a:spLocks noGrp="1"/>
          </p:cNvSpPr>
          <p:nvPr>
            <p:ph sz="quarter" idx="13"/>
          </p:nvPr>
        </p:nvSpPr>
        <p:spPr>
          <a:xfrm>
            <a:off x="425450" y="4362847"/>
            <a:ext cx="3947768" cy="215444"/>
          </a:xfrm>
          <a:prstGeom prst="rect">
            <a:avLst/>
          </a:prstGeom>
        </p:spPr>
        <p:txBody>
          <a:bodyPr/>
          <a:lstStyle>
            <a:lvl1pPr marL="173038" indent="-173038">
              <a:spcAft>
                <a:spcPts val="500"/>
              </a:spcAft>
              <a:buFont typeface="Arial" panose="020B0604020202020204" pitchFamily="34" charset="0"/>
              <a:buChar char="•"/>
              <a:defRPr sz="1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ection Slide -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/>
        </p:nvPicPr>
        <p:blipFill>
          <a:blip r:embed="rId2" cstate="print"/>
          <a:srcRect t="2650"/>
          <a:stretch>
            <a:fillRect/>
          </a:stretch>
        </p:blipFill>
        <p:spPr bwMode="auto">
          <a:xfrm>
            <a:off x="-6350" y="4116388"/>
            <a:ext cx="9144000" cy="156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30084" y="2231136"/>
            <a:ext cx="3518956" cy="1928222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3749040" y="2231136"/>
            <a:ext cx="2697480" cy="1928222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6446520" y="2231136"/>
            <a:ext cx="2468880" cy="1928222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4159358"/>
            <a:ext cx="9144000" cy="147732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>
              <a:defRPr lang="en-US" sz="4200" b="1" kern="1200" cap="all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ection Slide +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 userDrawn="1"/>
        </p:nvPicPr>
        <p:blipFill>
          <a:blip r:embed="rId2" cstate="print"/>
          <a:srcRect t="2650"/>
          <a:stretch>
            <a:fillRect/>
          </a:stretch>
        </p:blipFill>
        <p:spPr bwMode="auto">
          <a:xfrm>
            <a:off x="-6350" y="4116388"/>
            <a:ext cx="9144000" cy="156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533400" y="1295400"/>
            <a:ext cx="8153400" cy="50292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4159358"/>
            <a:ext cx="8686800" cy="147732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>
              <a:defRPr lang="en-US" sz="4200" b="1" kern="1200" cap="all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+ Medi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 userDrawn="1"/>
        </p:nvPicPr>
        <p:blipFill>
          <a:blip r:embed="rId2" cstate="print"/>
          <a:srcRect t="2650"/>
          <a:stretch>
            <a:fillRect/>
          </a:stretch>
        </p:blipFill>
        <p:spPr bwMode="auto">
          <a:xfrm>
            <a:off x="0" y="2703513"/>
            <a:ext cx="9144000" cy="156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1142999" y="4722178"/>
            <a:ext cx="6858000" cy="3077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2723284"/>
            <a:ext cx="8686799" cy="154391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>
              <a:defRPr lang="en-US" sz="4200" b="1" kern="1200" cap="all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/>
        </p:nvPicPr>
        <p:blipFill>
          <a:blip r:embed="rId2" cstate="print"/>
          <a:srcRect t="2650"/>
          <a:stretch>
            <a:fillRect/>
          </a:stretch>
        </p:blipFill>
        <p:spPr bwMode="auto">
          <a:xfrm>
            <a:off x="-6350" y="4116388"/>
            <a:ext cx="9144000" cy="156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30084" y="2231136"/>
            <a:ext cx="3518956" cy="19282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3749040" y="2231136"/>
            <a:ext cx="2697480" cy="19282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6446520" y="2231136"/>
            <a:ext cx="2468880" cy="19282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1" name="Title 2"/>
          <p:cNvSpPr>
            <a:spLocks noGrp="1"/>
          </p:cNvSpPr>
          <p:nvPr>
            <p:ph type="title"/>
          </p:nvPr>
        </p:nvSpPr>
        <p:spPr>
          <a:xfrm>
            <a:off x="0" y="4159358"/>
            <a:ext cx="9144000" cy="147732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>
              <a:defRPr lang="en-US" sz="4200" b="1" kern="1200" cap="all" baseline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2"/>
          <p:cNvSpPr>
            <a:spLocks noGrp="1"/>
          </p:cNvSpPr>
          <p:nvPr>
            <p:ph type="title"/>
          </p:nvPr>
        </p:nvSpPr>
        <p:spPr>
          <a:xfrm>
            <a:off x="426213" y="416052"/>
            <a:ext cx="5669845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457200" y="1246188"/>
            <a:ext cx="4361689" cy="5047488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12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2662535"/>
            <a:ext cx="8686799" cy="1477328"/>
          </a:xfrm>
          <a:prstGeom prst="rect">
            <a:avLst/>
          </a:prstGeom>
        </p:spPr>
        <p:txBody>
          <a:bodyPr anchor="ctr"/>
          <a:lstStyle>
            <a:lvl1pPr algn="ctr">
              <a:defRPr sz="42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/>
          <p:cNvPicPr>
            <a:picLocks noChangeAspect="1"/>
          </p:cNvPicPr>
          <p:nvPr userDrawn="1"/>
        </p:nvPicPr>
        <p:blipFill>
          <a:blip r:embed="rId2" cstate="print"/>
          <a:srcRect t="2650"/>
          <a:stretch>
            <a:fillRect/>
          </a:stretch>
        </p:blipFill>
        <p:spPr bwMode="auto">
          <a:xfrm>
            <a:off x="-15875" y="4176713"/>
            <a:ext cx="9144000" cy="156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62000" y="1219200"/>
            <a:ext cx="7772400" cy="502920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" name="Holder 2"/>
          <p:cNvSpPr>
            <a:spLocks noGrp="1"/>
          </p:cNvSpPr>
          <p:nvPr>
            <p:ph type="title"/>
          </p:nvPr>
        </p:nvSpPr>
        <p:spPr>
          <a:xfrm>
            <a:off x="228600" y="4176819"/>
            <a:ext cx="8686800" cy="1517904"/>
          </a:xfrm>
          <a:prstGeom prst="rect">
            <a:avLst/>
          </a:prstGeom>
          <a:solidFill>
            <a:srgbClr val="356C8A"/>
          </a:solidFill>
        </p:spPr>
        <p:txBody>
          <a:bodyPr wrap="square" lIns="0" tIns="0" rIns="0" bIns="0" rtlCol="0" anchor="ctr" anchorCtr="0">
            <a:noAutofit/>
          </a:bodyPr>
          <a:lstStyle>
            <a:lvl1pPr>
              <a:defRPr sz="4200" b="1" kern="1200" cap="all" baseline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498348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Sub Heading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49249" y="838200"/>
            <a:ext cx="5670551" cy="5386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700" kern="1200" cap="all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Holder 2"/>
          <p:cNvSpPr>
            <a:spLocks noGrp="1"/>
          </p:cNvSpPr>
          <p:nvPr>
            <p:ph type="title"/>
          </p:nvPr>
        </p:nvSpPr>
        <p:spPr>
          <a:xfrm>
            <a:off x="426213" y="416052"/>
            <a:ext cx="5669845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438911" y="1600200"/>
            <a:ext cx="4361689" cy="4800600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12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Conten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dirty="0">
                <a:solidFill>
                  <a:srgbClr val="00558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800599" y="1246924"/>
            <a:ext cx="3760123" cy="538247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Frutiger LT Std 45 Light" panose="020B0402020204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438911" y="1295400"/>
            <a:ext cx="4209289" cy="5105400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12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Content +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dirty="0">
                <a:solidFill>
                  <a:srgbClr val="00558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438911" y="1295400"/>
            <a:ext cx="4209289" cy="5105400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12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4876800" y="1143000"/>
            <a:ext cx="3886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Subtitle + Content +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800599" y="1676400"/>
            <a:ext cx="3760123" cy="51054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Frutiger LT Std 45 Light" panose="020B0402020204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49249" y="838200"/>
            <a:ext cx="5669280" cy="5386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700" kern="1200" cap="all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457200" y="1676400"/>
            <a:ext cx="3919221" cy="4724400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12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Subtitle + Content +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49249" y="838200"/>
            <a:ext cx="5669280" cy="5386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700" kern="1200" cap="all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457200" y="1676400"/>
            <a:ext cx="3919221" cy="4724400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12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648200" y="1676400"/>
            <a:ext cx="4114800" cy="472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Description +Content +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6212" y="416052"/>
            <a:ext cx="5669280" cy="56896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25450" y="1246188"/>
            <a:ext cx="8261350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5410200" y="1752600"/>
            <a:ext cx="3581400" cy="444691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Frutiger LT Std 45 Light" panose="020B0402020204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438911" y="1876696"/>
            <a:ext cx="4666489" cy="4524104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>
              <a:spcBef>
                <a:spcPts val="900"/>
              </a:spcBef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ts val="400"/>
              </a:spcBef>
              <a:spcAft>
                <a:spcPts val="200"/>
              </a:spcAft>
              <a:buFont typeface="Frutiger LT Std 55 Roman" panose="020B0602020204020204" pitchFamily="34" charset="0"/>
              <a:buChar char="–"/>
              <a:defRPr sz="17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57350" indent="-285750">
              <a:buFont typeface="Frutiger LT Std 55 Roman" panose="020B0602020204020204" pitchFamily="34" charset="0"/>
              <a:buChar char="–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7" Type="http://schemas.openxmlformats.org/officeDocument/2006/relationships/image" Target="../media/image6.jpeg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9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  <p:sldLayoutId id="2147483958" r:id="rId12"/>
    <p:sldLayoutId id="2147483959" r:id="rId13"/>
    <p:sldLayoutId id="2147483960" r:id="rId14"/>
    <p:sldLayoutId id="2147483961" r:id="rId15"/>
    <p:sldLayoutId id="2147483962" r:id="rId16"/>
    <p:sldLayoutId id="2147483963" r:id="rId17"/>
    <p:sldLayoutId id="2147483964" r:id="rId18"/>
    <p:sldLayoutId id="2147483965" r:id="rId19"/>
    <p:sldLayoutId id="2147483966" r:id="rId20"/>
    <p:sldLayoutId id="2147483971" r:id="rId21"/>
    <p:sldLayoutId id="2147483972" r:id="rId22"/>
    <p:sldLayoutId id="2147483967" r:id="rId23"/>
    <p:sldLayoutId id="2147483973" r:id="rId24"/>
    <p:sldLayoutId id="2147483975" r:id="rId25"/>
    <p:sldLayoutId id="2147483976" r:id="rId26"/>
    <p:sldLayoutId id="2147483968" r:id="rId27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3000" b="1" kern="1200" cap="all" dirty="0">
          <a:solidFill>
            <a:srgbClr val="00558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00558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00558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00558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00558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00558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00558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00558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00558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lang="en-US" kern="1200" dirty="0">
          <a:solidFill>
            <a:srgbClr val="767B8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n-US" sz="1700" kern="1200" dirty="0">
          <a:solidFill>
            <a:srgbClr val="767B8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n-US" sz="1600" kern="1200" dirty="0">
          <a:solidFill>
            <a:srgbClr val="767B8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n-US" sz="1600" kern="1200" dirty="0">
          <a:solidFill>
            <a:srgbClr val="767B8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n-US" sz="1600" kern="1200" dirty="0">
          <a:solidFill>
            <a:srgbClr val="767B8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69" r:id="rId3"/>
    <p:sldLayoutId id="2147483979" r:id="rId4"/>
    <p:sldLayoutId id="2147483970" r:id="rId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stanford.edu/~mbest/8_-_Panel_Data-Fixed_Effects_and_Differences_in_Differences.pdf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133600"/>
            <a:ext cx="6096000" cy="1524000"/>
          </a:xfrm>
        </p:spPr>
        <p:txBody>
          <a:bodyPr/>
          <a:lstStyle/>
          <a:p>
            <a:pPr algn="ctr"/>
            <a:r>
              <a:rPr lang="en-US" dirty="0" smtClean="0"/>
              <a:t>Effect of being an ebusiness customer on </a:t>
            </a:r>
            <a:r>
              <a:rPr lang="en-US" dirty="0" err="1" smtClean="0"/>
              <a:t>fei</a:t>
            </a:r>
            <a:r>
              <a:rPr lang="en-US" dirty="0" smtClean="0"/>
              <a:t> sales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752600" y="3810000"/>
            <a:ext cx="6096000" cy="1752600"/>
          </a:xfrm>
          <a:prstGeom prst="rect">
            <a:avLst/>
          </a:prstGeom>
        </p:spPr>
        <p:txBody>
          <a:bodyPr lIns="0" tIns="0" rIns="0" bIns="0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3000" b="1" kern="1200" cap="all" baseline="0" dirty="0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5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pPr algn="ctr"/>
            <a:r>
              <a:rPr lang="en-US" sz="20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Findings &amp; Methodology</a:t>
            </a:r>
          </a:p>
          <a:p>
            <a:pPr algn="ctr"/>
            <a:endParaRPr lang="en-US" sz="2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By</a:t>
            </a:r>
          </a:p>
          <a:p>
            <a:pPr algn="ctr"/>
            <a:r>
              <a:rPr lang="en-US" sz="20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Christopher Brossman</a:t>
            </a:r>
          </a:p>
          <a:p>
            <a:pPr algn="ctr"/>
            <a:r>
              <a:rPr lang="en-US" sz="20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Ebusiness analytics</a:t>
            </a:r>
          </a:p>
          <a:p>
            <a:pPr algn="ctr"/>
            <a:r>
              <a:rPr lang="en-US" sz="20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1/19/2016</a:t>
            </a:r>
            <a:endParaRPr lang="en-US" sz="2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134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Ebusiness Effect on gross profit &amp; Margin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9017920"/>
              </p:ext>
            </p:extLst>
          </p:nvPr>
        </p:nvGraphicFramePr>
        <p:xfrm>
          <a:off x="685800" y="3275083"/>
          <a:ext cx="7772400" cy="29733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8703153"/>
              </p:ext>
            </p:extLst>
          </p:nvPr>
        </p:nvGraphicFramePr>
        <p:xfrm>
          <a:off x="685800" y="1447800"/>
          <a:ext cx="7772400" cy="18272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ight Brace 5"/>
          <p:cNvSpPr/>
          <p:nvPr/>
        </p:nvSpPr>
        <p:spPr>
          <a:xfrm>
            <a:off x="7010400" y="1828800"/>
            <a:ext cx="152400" cy="137348"/>
          </a:xfrm>
          <a:prstGeom prst="rightBrac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162800" y="15240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Slight GM% decrease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38800" y="4260852"/>
            <a:ext cx="2250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Gap </a:t>
            </a: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ndicates slight GM% decrease, but difference is small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4000" y="6248400"/>
            <a:ext cx="594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FF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See methodology to get details on matching &amp; regression</a:t>
            </a:r>
          </a:p>
        </p:txBody>
      </p:sp>
    </p:spTree>
    <p:extLst>
      <p:ext uri="{BB962C8B-B14F-4D97-AF65-F5344CB8AC3E}">
        <p14:creationId xmlns:p14="http://schemas.microsoft.com/office/powerpoint/2010/main" val="288422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Ebusiness effect by </a:t>
            </a:r>
            <a:r>
              <a:rPr lang="en-US" dirty="0" err="1" smtClean="0"/>
              <a:t>proplus</a:t>
            </a:r>
            <a:r>
              <a:rPr lang="en-US" dirty="0" smtClean="0"/>
              <a:t> engagement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8990909"/>
              </p:ext>
            </p:extLst>
          </p:nvPr>
        </p:nvGraphicFramePr>
        <p:xfrm>
          <a:off x="426212" y="3124200"/>
          <a:ext cx="8260587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8731062"/>
              </p:ext>
            </p:extLst>
          </p:nvPr>
        </p:nvGraphicFramePr>
        <p:xfrm>
          <a:off x="426212" y="1676400"/>
          <a:ext cx="8260587" cy="144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524000" y="6248400"/>
            <a:ext cx="594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FF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See methodology to get details on matching &amp; regression</a:t>
            </a:r>
          </a:p>
        </p:txBody>
      </p:sp>
    </p:spTree>
    <p:extLst>
      <p:ext uri="{BB962C8B-B14F-4D97-AF65-F5344CB8AC3E}">
        <p14:creationId xmlns:p14="http://schemas.microsoft.com/office/powerpoint/2010/main" val="888777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HVAC STAND ALONE COMPARISON EFFECTS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7934369"/>
              </p:ext>
            </p:extLst>
          </p:nvPr>
        </p:nvGraphicFramePr>
        <p:xfrm>
          <a:off x="426212" y="3200401"/>
          <a:ext cx="8184387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5763166"/>
              </p:ext>
            </p:extLst>
          </p:nvPr>
        </p:nvGraphicFramePr>
        <p:xfrm>
          <a:off x="426213" y="1524000"/>
          <a:ext cx="8184386" cy="167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524000" y="6248400"/>
            <a:ext cx="594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>
                <a:solidFill>
                  <a:srgbClr val="FF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See methodology to get details on matching &amp; regression</a:t>
            </a:r>
          </a:p>
        </p:txBody>
      </p:sp>
    </p:spTree>
    <p:extLst>
      <p:ext uri="{BB962C8B-B14F-4D97-AF65-F5344CB8AC3E}">
        <p14:creationId xmlns:p14="http://schemas.microsoft.com/office/powerpoint/2010/main" val="411018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362200"/>
            <a:ext cx="5669845" cy="568960"/>
          </a:xfrm>
        </p:spPr>
        <p:txBody>
          <a:bodyPr/>
          <a:lstStyle/>
          <a:p>
            <a:pPr algn="ctr"/>
            <a:r>
              <a:rPr lang="en-US" sz="7200" dirty="0" smtClean="0"/>
              <a:t>Appendix</a:t>
            </a:r>
            <a:br>
              <a:rPr lang="en-US" sz="7200" dirty="0" smtClean="0"/>
            </a:br>
            <a:r>
              <a:rPr lang="en-US" sz="3200" dirty="0" smtClean="0">
                <a:solidFill>
                  <a:schemeClr val="bg2">
                    <a:lumMod val="65000"/>
                  </a:schemeClr>
                </a:solidFill>
              </a:rPr>
              <a:t>Methodology</a:t>
            </a:r>
            <a:br>
              <a:rPr lang="en-US" sz="3200" dirty="0" smtClean="0">
                <a:solidFill>
                  <a:schemeClr val="bg2">
                    <a:lumMod val="65000"/>
                  </a:schemeClr>
                </a:solidFill>
              </a:rPr>
            </a:br>
            <a:r>
              <a:rPr lang="en-US" sz="2000" dirty="0" smtClean="0">
                <a:solidFill>
                  <a:schemeClr val="bg2">
                    <a:lumMod val="65000"/>
                  </a:schemeClr>
                </a:solidFill>
              </a:rPr>
              <a:t>Matching &amp; D.I.D. Fixed effects</a:t>
            </a:r>
            <a:br>
              <a:rPr lang="en-US" sz="2000" dirty="0" smtClean="0">
                <a:solidFill>
                  <a:schemeClr val="bg2">
                    <a:lumMod val="65000"/>
                  </a:schemeClr>
                </a:solidFill>
              </a:rPr>
            </a:br>
            <a:r>
              <a:rPr lang="en-US" sz="2000" dirty="0" smtClean="0">
                <a:solidFill>
                  <a:schemeClr val="bg2">
                    <a:lumMod val="65000"/>
                  </a:schemeClr>
                </a:solidFill>
              </a:rPr>
              <a:t>for</a:t>
            </a:r>
            <a:br>
              <a:rPr lang="en-US" sz="2000" dirty="0" smtClean="0">
                <a:solidFill>
                  <a:schemeClr val="bg2">
                    <a:lumMod val="65000"/>
                  </a:schemeClr>
                </a:solidFill>
              </a:rPr>
            </a:br>
            <a:r>
              <a:rPr lang="en-US" sz="2000" dirty="0" smtClean="0">
                <a:solidFill>
                  <a:schemeClr val="bg2">
                    <a:lumMod val="65000"/>
                  </a:schemeClr>
                </a:solidFill>
              </a:rPr>
              <a:t>non detailed audience</a:t>
            </a:r>
            <a:br>
              <a:rPr lang="en-US" sz="2000" dirty="0" smtClean="0">
                <a:solidFill>
                  <a:schemeClr val="bg2">
                    <a:lumMod val="65000"/>
                  </a:schemeClr>
                </a:solidFill>
              </a:rPr>
            </a:br>
            <a:r>
              <a:rPr lang="en-US" sz="2000" dirty="0" smtClean="0">
                <a:solidFill>
                  <a:schemeClr val="bg2">
                    <a:lumMod val="65000"/>
                  </a:schemeClr>
                </a:solidFill>
              </a:rPr>
              <a:t>---------------------------------------------</a:t>
            </a:r>
            <a:br>
              <a:rPr lang="en-US" sz="2000" dirty="0" smtClean="0">
                <a:solidFill>
                  <a:schemeClr val="bg2">
                    <a:lumMod val="65000"/>
                  </a:schemeClr>
                </a:solidFill>
              </a:rPr>
            </a:br>
            <a:r>
              <a:rPr lang="en-US" sz="2000" dirty="0" smtClean="0">
                <a:solidFill>
                  <a:schemeClr val="bg2">
                    <a:lumMod val="65000"/>
                  </a:schemeClr>
                </a:solidFill>
              </a:rPr>
              <a:t>See detailed explanation if desired</a:t>
            </a:r>
            <a:br>
              <a:rPr lang="en-US" sz="2000" dirty="0" smtClean="0">
                <a:solidFill>
                  <a:schemeClr val="bg2">
                    <a:lumMod val="65000"/>
                  </a:schemeClr>
                </a:solidFill>
              </a:rPr>
            </a:br>
            <a:r>
              <a:rPr lang="en-US" sz="2000" dirty="0" smtClean="0">
                <a:solidFill>
                  <a:schemeClr val="bg2">
                    <a:lumMod val="65000"/>
                  </a:schemeClr>
                </a:solidFill>
              </a:rPr>
              <a:t>---------------------------------------------</a:t>
            </a:r>
            <a:endParaRPr lang="en-US" sz="6600" dirty="0">
              <a:solidFill>
                <a:schemeClr val="bg2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37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957" y="3647044"/>
            <a:ext cx="1275980" cy="162591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8910" y="2154469"/>
            <a:ext cx="1863896" cy="270224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333050"/>
            <a:ext cx="1275980" cy="162591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433" y="3742825"/>
            <a:ext cx="1747900" cy="199312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271" y="1735861"/>
            <a:ext cx="1863896" cy="27022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need for matching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5233" y="2293407"/>
            <a:ext cx="1047750" cy="11960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2161966"/>
            <a:ext cx="1047750" cy="11960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2164" y="4288948"/>
            <a:ext cx="1047750" cy="11960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334" y="3909393"/>
            <a:ext cx="1047750" cy="11960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7633" y="3489483"/>
            <a:ext cx="1047750" cy="11960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737" y="4558939"/>
            <a:ext cx="1047750" cy="11960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8752" y="4318843"/>
            <a:ext cx="1047750" cy="11960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6167" y="4425236"/>
            <a:ext cx="1047750" cy="119607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4470" y="2660123"/>
            <a:ext cx="1047750" cy="119607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8841" y="4508278"/>
            <a:ext cx="1047750" cy="119607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122" y="2593159"/>
            <a:ext cx="1047750" cy="11960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0674" y="1300105"/>
            <a:ext cx="4611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FEI Customer Population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57429" y="1299067"/>
            <a:ext cx="3743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FOL Customer Population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1870581"/>
            <a:ext cx="1863896" cy="270224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9473" y="3384022"/>
            <a:ext cx="1275980" cy="162591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367" y="3804947"/>
            <a:ext cx="1275980" cy="162591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3958" y="2307696"/>
            <a:ext cx="1863896" cy="270224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5044" y="3481025"/>
            <a:ext cx="1747900" cy="199312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9127" y="4281502"/>
            <a:ext cx="1047750" cy="119607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2570" y="4276112"/>
            <a:ext cx="1047750" cy="1196076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689361" y="1679213"/>
            <a:ext cx="3470526" cy="1395590"/>
          </a:xfrm>
          <a:prstGeom prst="roundRect">
            <a:avLst/>
          </a:prstGeom>
          <a:solidFill>
            <a:srgbClr val="FF0000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Not Comparable</a:t>
            </a:r>
            <a:endParaRPr lang="en-US" sz="3200" dirty="0"/>
          </a:p>
        </p:txBody>
      </p:sp>
      <p:sp>
        <p:nvSpPr>
          <p:cNvPr id="32" name="TextBox 31"/>
          <p:cNvSpPr txBox="1"/>
          <p:nvPr/>
        </p:nvSpPr>
        <p:spPr>
          <a:xfrm>
            <a:off x="426213" y="5962343"/>
            <a:ext cx="8374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Samples are not consistent because treatment is non random – eBusiness sought after most desirable FEI customers for FOL</a:t>
            </a:r>
          </a:p>
        </p:txBody>
      </p:sp>
    </p:spTree>
    <p:extLst>
      <p:ext uri="{BB962C8B-B14F-4D97-AF65-F5344CB8AC3E}">
        <p14:creationId xmlns:p14="http://schemas.microsoft.com/office/powerpoint/2010/main" val="373521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8910" y="2154469"/>
            <a:ext cx="1863896" cy="27022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need for matching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0674" y="1300105"/>
            <a:ext cx="4611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FEI Customer Population </a:t>
            </a:r>
            <a:r>
              <a:rPr lang="en-US" sz="2000" i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after matching</a:t>
            </a:r>
            <a:endParaRPr lang="en-US" sz="2000" u="sng" dirty="0" smtClean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57429" y="1299067"/>
            <a:ext cx="3743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FOL Customer Population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870581"/>
            <a:ext cx="1863896" cy="270224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9473" y="3384022"/>
            <a:ext cx="1275980" cy="162591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5367" y="3804947"/>
            <a:ext cx="1275980" cy="162591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958" y="2307696"/>
            <a:ext cx="1863896" cy="270224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2090" y="3517302"/>
            <a:ext cx="1747900" cy="199312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6153" y="4336342"/>
            <a:ext cx="1047750" cy="119607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5050" y="4244358"/>
            <a:ext cx="1047750" cy="119607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855" y="2109386"/>
            <a:ext cx="1863896" cy="270224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945" y="1825498"/>
            <a:ext cx="1863896" cy="270224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418" y="3338939"/>
            <a:ext cx="1275980" cy="162591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312" y="3759864"/>
            <a:ext cx="1275980" cy="162591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903" y="2262613"/>
            <a:ext cx="1863896" cy="270224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035" y="3472219"/>
            <a:ext cx="1747900" cy="199312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7098" y="4291259"/>
            <a:ext cx="1047750" cy="1196076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5995" y="4199275"/>
            <a:ext cx="1047750" cy="1196076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636007" y="1772103"/>
            <a:ext cx="3680788" cy="988794"/>
          </a:xfrm>
          <a:prstGeom prst="roundRect">
            <a:avLst/>
          </a:prstGeom>
          <a:solidFill>
            <a:srgbClr val="00B050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Comparable</a:t>
            </a:r>
            <a:endParaRPr lang="en-US" sz="3200" dirty="0"/>
          </a:p>
        </p:txBody>
      </p:sp>
      <p:sp>
        <p:nvSpPr>
          <p:cNvPr id="40" name="TextBox 39"/>
          <p:cNvSpPr txBox="1"/>
          <p:nvPr/>
        </p:nvSpPr>
        <p:spPr>
          <a:xfrm>
            <a:off x="377656" y="5858225"/>
            <a:ext cx="8374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Matched samples will greatly reduce bias. We still need to control for differences within each population. Regression will help.</a:t>
            </a:r>
          </a:p>
        </p:txBody>
      </p:sp>
    </p:spTree>
    <p:extLst>
      <p:ext uri="{BB962C8B-B14F-4D97-AF65-F5344CB8AC3E}">
        <p14:creationId xmlns:p14="http://schemas.microsoft.com/office/powerpoint/2010/main" val="132522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213" y="416052"/>
            <a:ext cx="6203187" cy="568960"/>
          </a:xfrm>
        </p:spPr>
        <p:txBody>
          <a:bodyPr/>
          <a:lstStyle/>
          <a:p>
            <a:r>
              <a:rPr lang="en-US" sz="2800" dirty="0" smtClean="0"/>
              <a:t>Still need to hold control for other “stuff” that explains differences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26213" y="1905000"/>
            <a:ext cx="8305800" cy="3931476"/>
          </a:xfrm>
        </p:spPr>
        <p:txBody>
          <a:bodyPr/>
          <a:lstStyle/>
          <a:p>
            <a:r>
              <a:rPr lang="en-US" sz="2000" i="1" dirty="0" smtClean="0">
                <a:solidFill>
                  <a:schemeClr val="bg2">
                    <a:lumMod val="50000"/>
                  </a:schemeClr>
                </a:solidFill>
              </a:rPr>
              <a:t>Anything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 else that can explain sales changes will contaminate the “eBusiness” effect</a:t>
            </a:r>
          </a:p>
          <a:p>
            <a:pPr lvl="1"/>
            <a:r>
              <a:rPr lang="en-US" sz="1900" dirty="0" smtClean="0">
                <a:solidFill>
                  <a:schemeClr val="bg2">
                    <a:lumMod val="50000"/>
                  </a:schemeClr>
                </a:solidFill>
              </a:rPr>
              <a:t>We need to control for this to isolate “eBusiness” effect</a:t>
            </a:r>
          </a:p>
          <a:p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Things held constant in analysis using Fixed Effects Regression</a:t>
            </a:r>
          </a:p>
          <a:p>
            <a:pPr lvl="1"/>
            <a:r>
              <a:rPr lang="en-US" sz="1900" dirty="0" smtClean="0">
                <a:solidFill>
                  <a:schemeClr val="bg2">
                    <a:lumMod val="50000"/>
                  </a:schemeClr>
                </a:solidFill>
              </a:rPr>
              <a:t>Fixed Effects (things that don’t change over time)</a:t>
            </a:r>
          </a:p>
          <a:p>
            <a:pPr lvl="2"/>
            <a:r>
              <a:rPr lang="en-US" sz="1800" dirty="0" smtClean="0">
                <a:solidFill>
                  <a:schemeClr val="bg2">
                    <a:lumMod val="50000"/>
                  </a:schemeClr>
                </a:solidFill>
              </a:rPr>
              <a:t>Such as type of customer</a:t>
            </a:r>
          </a:p>
          <a:p>
            <a:pPr lvl="1"/>
            <a:r>
              <a:rPr lang="en-US" sz="1900" dirty="0" smtClean="0">
                <a:solidFill>
                  <a:schemeClr val="bg2">
                    <a:lumMod val="50000"/>
                  </a:schemeClr>
                </a:solidFill>
              </a:rPr>
              <a:t>Macro Economic Effects </a:t>
            </a:r>
          </a:p>
          <a:p>
            <a:pPr lvl="2"/>
            <a:r>
              <a:rPr lang="en-US" sz="1800" dirty="0" smtClean="0">
                <a:solidFill>
                  <a:schemeClr val="bg2">
                    <a:lumMod val="50000"/>
                  </a:schemeClr>
                </a:solidFill>
              </a:rPr>
              <a:t>(economic changes in US)</a:t>
            </a:r>
          </a:p>
          <a:p>
            <a:pPr lvl="1"/>
            <a:r>
              <a:rPr lang="en-US" sz="1900" dirty="0" smtClean="0">
                <a:solidFill>
                  <a:schemeClr val="bg2">
                    <a:lumMod val="50000"/>
                  </a:schemeClr>
                </a:solidFill>
              </a:rPr>
              <a:t>Micro Economic Effects at Branch level </a:t>
            </a:r>
          </a:p>
          <a:p>
            <a:pPr lvl="2"/>
            <a:r>
              <a:rPr lang="en-US" sz="1800" dirty="0" smtClean="0">
                <a:solidFill>
                  <a:schemeClr val="bg2">
                    <a:lumMod val="50000"/>
                  </a:schemeClr>
                </a:solidFill>
              </a:rPr>
              <a:t>(economic changes in MSA)</a:t>
            </a:r>
          </a:p>
          <a:p>
            <a:pPr lvl="1"/>
            <a:r>
              <a:rPr lang="en-US" sz="1900" dirty="0" smtClean="0">
                <a:solidFill>
                  <a:schemeClr val="bg2">
                    <a:lumMod val="50000"/>
                  </a:schemeClr>
                </a:solidFill>
              </a:rPr>
              <a:t>Tenure</a:t>
            </a:r>
          </a:p>
          <a:p>
            <a:pPr lvl="2"/>
            <a:r>
              <a:rPr lang="en-US" sz="1800" dirty="0" smtClean="0">
                <a:solidFill>
                  <a:schemeClr val="bg2">
                    <a:lumMod val="50000"/>
                  </a:schemeClr>
                </a:solidFill>
              </a:rPr>
              <a:t>Individual time – loosens assumption of design</a:t>
            </a:r>
          </a:p>
        </p:txBody>
      </p:sp>
    </p:spTree>
    <p:extLst>
      <p:ext uri="{BB962C8B-B14F-4D97-AF65-F5344CB8AC3E}">
        <p14:creationId xmlns:p14="http://schemas.microsoft.com/office/powerpoint/2010/main" val="393176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213" y="416052"/>
            <a:ext cx="6203187" cy="568960"/>
          </a:xfrm>
        </p:spPr>
        <p:txBody>
          <a:bodyPr/>
          <a:lstStyle/>
          <a:p>
            <a:r>
              <a:rPr lang="en-US" sz="2400" dirty="0" smtClean="0"/>
              <a:t>difference in difference: </a:t>
            </a:r>
            <a:r>
              <a:rPr lang="en-US" sz="2400" dirty="0" smtClean="0">
                <a:solidFill>
                  <a:srgbClr val="FF0000"/>
                </a:solidFill>
              </a:rPr>
              <a:t>after </a:t>
            </a:r>
            <a:r>
              <a:rPr lang="en-US" sz="2400" dirty="0" smtClean="0"/>
              <a:t>isolation of </a:t>
            </a:r>
            <a:r>
              <a:rPr lang="en-US" sz="2400" dirty="0" err="1" smtClean="0"/>
              <a:t>ebus</a:t>
            </a:r>
            <a:r>
              <a:rPr lang="en-US" sz="2400" dirty="0" smtClean="0"/>
              <a:t> effect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31" y="1524000"/>
            <a:ext cx="7958553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08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362200"/>
            <a:ext cx="5669845" cy="568960"/>
          </a:xfrm>
        </p:spPr>
        <p:txBody>
          <a:bodyPr/>
          <a:lstStyle/>
          <a:p>
            <a:pPr algn="ctr"/>
            <a:r>
              <a:rPr lang="en-US" sz="7200" dirty="0" smtClean="0"/>
              <a:t>Appendix</a:t>
            </a:r>
            <a:br>
              <a:rPr lang="en-US" sz="7200" dirty="0" smtClean="0"/>
            </a:br>
            <a:r>
              <a:rPr lang="en-US" sz="3200" dirty="0" smtClean="0">
                <a:solidFill>
                  <a:schemeClr val="bg2">
                    <a:lumMod val="65000"/>
                  </a:schemeClr>
                </a:solidFill>
              </a:rPr>
              <a:t>Methodology</a:t>
            </a:r>
            <a:br>
              <a:rPr lang="en-US" sz="3200" dirty="0" smtClean="0">
                <a:solidFill>
                  <a:schemeClr val="bg2">
                    <a:lumMod val="65000"/>
                  </a:schemeClr>
                </a:solidFill>
              </a:rPr>
            </a:br>
            <a:r>
              <a:rPr lang="en-US" sz="2000" dirty="0" smtClean="0">
                <a:solidFill>
                  <a:schemeClr val="bg2">
                    <a:lumMod val="65000"/>
                  </a:schemeClr>
                </a:solidFill>
              </a:rPr>
              <a:t>Matching &amp; D.I.D. </a:t>
            </a:r>
            <a:r>
              <a:rPr lang="en-US" sz="2000" dirty="0">
                <a:solidFill>
                  <a:schemeClr val="bg2">
                    <a:lumMod val="65000"/>
                  </a:schemeClr>
                </a:solidFill>
              </a:rPr>
              <a:t>Fixed effects</a:t>
            </a:r>
            <a:br>
              <a:rPr lang="en-US" sz="2000" dirty="0">
                <a:solidFill>
                  <a:schemeClr val="bg2">
                    <a:lumMod val="65000"/>
                  </a:schemeClr>
                </a:solidFill>
              </a:rPr>
            </a:br>
            <a:r>
              <a:rPr lang="en-US" sz="2000" dirty="0">
                <a:solidFill>
                  <a:schemeClr val="bg2">
                    <a:lumMod val="65000"/>
                  </a:schemeClr>
                </a:solidFill>
              </a:rPr>
              <a:t>---------------------------------------------</a:t>
            </a:r>
            <a:r>
              <a:rPr lang="en-US" sz="2000" dirty="0" smtClean="0">
                <a:solidFill>
                  <a:schemeClr val="bg2">
                    <a:lumMod val="65000"/>
                  </a:schemeClr>
                </a:solidFill>
              </a:rPr>
              <a:t/>
            </a:r>
            <a:br>
              <a:rPr lang="en-US" sz="2000" dirty="0" smtClean="0">
                <a:solidFill>
                  <a:schemeClr val="bg2">
                    <a:lumMod val="65000"/>
                  </a:schemeClr>
                </a:solidFill>
              </a:rPr>
            </a:br>
            <a:r>
              <a:rPr lang="en-US" sz="2000" dirty="0" smtClean="0">
                <a:solidFill>
                  <a:schemeClr val="bg2">
                    <a:lumMod val="65000"/>
                  </a:schemeClr>
                </a:solidFill>
              </a:rPr>
              <a:t>detailed explanation</a:t>
            </a:r>
            <a:br>
              <a:rPr lang="en-US" sz="2000" dirty="0" smtClean="0">
                <a:solidFill>
                  <a:schemeClr val="bg2">
                    <a:lumMod val="65000"/>
                  </a:schemeClr>
                </a:solidFill>
              </a:rPr>
            </a:br>
            <a:r>
              <a:rPr lang="en-US" sz="2000" dirty="0" smtClean="0">
                <a:solidFill>
                  <a:schemeClr val="bg2">
                    <a:lumMod val="65000"/>
                  </a:schemeClr>
                </a:solidFill>
              </a:rPr>
              <a:t>---------------------------------------------</a:t>
            </a:r>
            <a:endParaRPr lang="en-US" sz="6600" dirty="0">
              <a:solidFill>
                <a:schemeClr val="bg2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92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What is matching?</a:t>
            </a:r>
          </a:p>
          <a:p>
            <a:pPr lvl="1"/>
            <a:r>
              <a:rPr lang="en-US" dirty="0" smtClean="0"/>
              <a:t>Matching is a technique to match the treated group with those not treated in the population but who are similar to emulate a suitable control</a:t>
            </a:r>
          </a:p>
          <a:p>
            <a:r>
              <a:rPr lang="en-US" dirty="0" smtClean="0"/>
              <a:t>Why is it important?</a:t>
            </a:r>
          </a:p>
          <a:p>
            <a:pPr lvl="1"/>
            <a:r>
              <a:rPr lang="en-US" dirty="0" smtClean="0"/>
              <a:t>Matching reduces bias, when the treated group differs greatly from the overall population, or if the treatment is non-random.</a:t>
            </a:r>
          </a:p>
          <a:p>
            <a:pPr lvl="2"/>
            <a:r>
              <a:rPr lang="en-US" dirty="0" smtClean="0"/>
              <a:t>FOL or S2S customers are much larger than the average FEI customer for example. Treatment is non-random</a:t>
            </a:r>
          </a:p>
          <a:p>
            <a:r>
              <a:rPr lang="en-US" dirty="0" smtClean="0"/>
              <a:t>See here for more details:</a:t>
            </a:r>
          </a:p>
          <a:p>
            <a:pPr lvl="1"/>
            <a:r>
              <a:rPr lang="en-US" dirty="0"/>
              <a:t>https://en.wikipedia.org/wiki/Matching_(statistics)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1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findings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228600" y="4821212"/>
            <a:ext cx="8686800" cy="1219200"/>
          </a:xfrm>
        </p:spPr>
        <p:txBody>
          <a:bodyPr/>
          <a:lstStyle/>
          <a:p>
            <a:pPr lvl="0"/>
            <a:r>
              <a:rPr lang="en-US" sz="1400" b="1" dirty="0"/>
              <a:t>FEI customers increase their </a:t>
            </a:r>
            <a:r>
              <a:rPr lang="en-US" sz="1400" b="1" dirty="0" smtClean="0"/>
              <a:t>sales by </a:t>
            </a:r>
            <a:r>
              <a:rPr lang="en-US" sz="1400" b="1" dirty="0">
                <a:solidFill>
                  <a:srgbClr val="FF0000"/>
                </a:solidFill>
              </a:rPr>
              <a:t>~21.57%  </a:t>
            </a:r>
            <a:r>
              <a:rPr lang="en-US" sz="1400" b="1" dirty="0"/>
              <a:t>after becoming an FOL customer. </a:t>
            </a:r>
          </a:p>
          <a:p>
            <a:pPr lvl="0"/>
            <a:r>
              <a:rPr lang="en-US" sz="1400" b="1" dirty="0" smtClean="0"/>
              <a:t>FEI </a:t>
            </a:r>
            <a:r>
              <a:rPr lang="en-US" sz="1400" b="1" dirty="0"/>
              <a:t>customer increase their </a:t>
            </a:r>
            <a:r>
              <a:rPr lang="en-US" sz="1400" b="1" dirty="0" smtClean="0"/>
              <a:t>sales by </a:t>
            </a:r>
            <a:r>
              <a:rPr lang="en-US" sz="1400" b="1" dirty="0">
                <a:solidFill>
                  <a:srgbClr val="FF0000"/>
                </a:solidFill>
              </a:rPr>
              <a:t>~12.59% </a:t>
            </a:r>
            <a:r>
              <a:rPr lang="en-US" sz="1400" b="1" dirty="0"/>
              <a:t>after becoming a S2S customer</a:t>
            </a:r>
          </a:p>
          <a:p>
            <a:pPr lvl="0"/>
            <a:r>
              <a:rPr lang="en-US" sz="1400" b="1" dirty="0" smtClean="0"/>
              <a:t>FEI </a:t>
            </a:r>
            <a:r>
              <a:rPr lang="en-US" sz="1400" b="1" dirty="0"/>
              <a:t>customer increase their </a:t>
            </a:r>
            <a:r>
              <a:rPr lang="en-US" sz="1400" b="1" dirty="0" smtClean="0"/>
              <a:t>sales by </a:t>
            </a:r>
            <a:r>
              <a:rPr lang="en-US" sz="1400" b="1" dirty="0">
                <a:solidFill>
                  <a:srgbClr val="FF0000"/>
                </a:solidFill>
              </a:rPr>
              <a:t>~21.51% </a:t>
            </a:r>
            <a:r>
              <a:rPr lang="en-US" sz="1400" b="1" dirty="0"/>
              <a:t>after becoming </a:t>
            </a:r>
            <a:r>
              <a:rPr lang="en-US" sz="1400" b="1" dirty="0" smtClean="0"/>
              <a:t>an </a:t>
            </a:r>
            <a:r>
              <a:rPr lang="en-US" sz="1400" b="1" dirty="0"/>
              <a:t>eBusiness customer (either S2S or FOL)</a:t>
            </a:r>
          </a:p>
          <a:p>
            <a:endParaRPr lang="en-US" sz="1050" b="1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6190115"/>
              </p:ext>
            </p:extLst>
          </p:nvPr>
        </p:nvGraphicFramePr>
        <p:xfrm>
          <a:off x="1676400" y="1412824"/>
          <a:ext cx="53340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24000" y="6248400"/>
            <a:ext cx="594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FF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See methodology to get details on matching &amp; regression</a:t>
            </a:r>
          </a:p>
        </p:txBody>
      </p:sp>
    </p:spTree>
    <p:extLst>
      <p:ext uri="{BB962C8B-B14F-4D97-AF65-F5344CB8AC3E}">
        <p14:creationId xmlns:p14="http://schemas.microsoft.com/office/powerpoint/2010/main" val="319806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Who was included </a:t>
            </a:r>
            <a:r>
              <a:rPr lang="en-US" i="1" dirty="0" smtClean="0"/>
              <a:t>prior</a:t>
            </a:r>
            <a:r>
              <a:rPr lang="en-US" dirty="0" smtClean="0"/>
              <a:t> to matching?</a:t>
            </a:r>
          </a:p>
          <a:p>
            <a:pPr lvl="1"/>
            <a:r>
              <a:rPr lang="en-US" dirty="0" smtClean="0"/>
              <a:t>Customers with 6 months or more of FEI data</a:t>
            </a:r>
            <a:endParaRPr lang="en-US" dirty="0"/>
          </a:p>
          <a:p>
            <a:pPr lvl="1"/>
            <a:r>
              <a:rPr lang="en-US" dirty="0" smtClean="0"/>
              <a:t>Customers with greater than 10,000 in total lifetime spend</a:t>
            </a:r>
          </a:p>
          <a:p>
            <a:pPr lvl="1"/>
            <a:r>
              <a:rPr lang="en-US" dirty="0" smtClean="0"/>
              <a:t>Customers with greater than 10 lifetime orders</a:t>
            </a:r>
          </a:p>
          <a:p>
            <a:pPr lvl="1"/>
            <a:r>
              <a:rPr lang="en-US" dirty="0" smtClean="0"/>
              <a:t>Customers with greater than 50 lifetime lines items.</a:t>
            </a:r>
          </a:p>
          <a:p>
            <a:r>
              <a:rPr lang="en-US" dirty="0" smtClean="0"/>
              <a:t>What type of Matching was used?</a:t>
            </a:r>
          </a:p>
          <a:p>
            <a:pPr lvl="1"/>
            <a:r>
              <a:rPr lang="en-US" dirty="0" smtClean="0"/>
              <a:t>Distance = Logit, method =Nearest Neighbor, 1-1 matching, with replacement</a:t>
            </a:r>
          </a:p>
          <a:p>
            <a:pPr lvl="1"/>
            <a:r>
              <a:rPr lang="en-US" dirty="0" smtClean="0"/>
              <a:t>Example Logit Formula:</a:t>
            </a:r>
          </a:p>
          <a:p>
            <a:pPr marL="457200" lvl="1" indent="0">
              <a:buNone/>
            </a:pPr>
            <a:r>
              <a:rPr lang="en-US" sz="1000" dirty="0" smtClean="0"/>
              <a:t>EVER_EBIZ_CUST ~ DOM_TYPE_II + OS_HA + CREDIT_BIN + CNT_YM + I(log(SLS_PER_MONTH)) + I(log(SLS_PER_ORDER)) + I(log(SLS_PER_MONTH*SLS_PER_ORDER)) + PCT_JOB_SLS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69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Matching – ebusiness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066800"/>
            <a:ext cx="4105276" cy="5288300"/>
          </a:xfrm>
          <a:prstGeom prst="rect">
            <a:avLst/>
          </a:prstGeom>
        </p:spPr>
      </p:pic>
      <p:sp>
        <p:nvSpPr>
          <p:cNvPr id="3" name="Left Brace 2"/>
          <p:cNvSpPr/>
          <p:nvPr/>
        </p:nvSpPr>
        <p:spPr>
          <a:xfrm>
            <a:off x="1752600" y="2110750"/>
            <a:ext cx="685800" cy="32004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2819400"/>
            <a:ext cx="1447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Treatment and control groups are not similar prior to matching</a:t>
            </a:r>
          </a:p>
        </p:txBody>
      </p:sp>
      <p:sp>
        <p:nvSpPr>
          <p:cNvPr id="7" name="Left Brace 6"/>
          <p:cNvSpPr/>
          <p:nvPr/>
        </p:nvSpPr>
        <p:spPr>
          <a:xfrm rot="10800000">
            <a:off x="6353176" y="2110750"/>
            <a:ext cx="685800" cy="32004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00900" y="2819400"/>
            <a:ext cx="1638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Treatment and control groups are much more similar after matching</a:t>
            </a:r>
          </a:p>
        </p:txBody>
      </p:sp>
    </p:spTree>
    <p:extLst>
      <p:ext uri="{BB962C8B-B14F-4D97-AF65-F5344CB8AC3E}">
        <p14:creationId xmlns:p14="http://schemas.microsoft.com/office/powerpoint/2010/main" val="87975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Data used came from data warehouse/</a:t>
            </a:r>
            <a:r>
              <a:rPr lang="en-US" dirty="0" err="1" smtClean="0"/>
              <a:t>Appex</a:t>
            </a:r>
            <a:r>
              <a:rPr lang="en-US" dirty="0" smtClean="0"/>
              <a:t> tables:</a:t>
            </a:r>
          </a:p>
          <a:p>
            <a:pPr lvl="1"/>
            <a:r>
              <a:rPr lang="en-US" dirty="0" smtClean="0"/>
              <a:t>Branch customer history</a:t>
            </a:r>
          </a:p>
          <a:p>
            <a:pPr lvl="1"/>
            <a:r>
              <a:rPr lang="en-US" dirty="0" smtClean="0"/>
              <a:t>Ferguson customers</a:t>
            </a:r>
          </a:p>
          <a:p>
            <a:pPr lvl="1"/>
            <a:r>
              <a:rPr lang="en-US" dirty="0" smtClean="0"/>
              <a:t>Matched Customers described earlier</a:t>
            </a:r>
          </a:p>
          <a:p>
            <a:r>
              <a:rPr lang="en-US" dirty="0" smtClean="0"/>
              <a:t>Data was setup as panel</a:t>
            </a:r>
          </a:p>
          <a:p>
            <a:pPr lvl="1"/>
            <a:r>
              <a:rPr lang="en-US" dirty="0" smtClean="0"/>
              <a:t>Each row represents a customer at a particular month</a:t>
            </a:r>
          </a:p>
          <a:p>
            <a:pPr lvl="1"/>
            <a:r>
              <a:rPr lang="en-US" dirty="0" smtClean="0"/>
              <a:t>Each column represents variable of interest</a:t>
            </a:r>
          </a:p>
          <a:p>
            <a:pPr lvl="1"/>
            <a:r>
              <a:rPr lang="en-US" dirty="0" smtClean="0"/>
              <a:t>Since this resulted in millions of rows, which became computationally difficult, roughly 25% of the customers were sampled</a:t>
            </a:r>
          </a:p>
          <a:p>
            <a:pPr lvl="2"/>
            <a:r>
              <a:rPr lang="en-US" dirty="0" smtClean="0"/>
              <a:t>Robustness checks ensured a robust estimator.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10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Identification strategy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57200" y="1447800"/>
            <a:ext cx="4361689" cy="4845876"/>
          </a:xfrm>
        </p:spPr>
        <p:txBody>
          <a:bodyPr/>
          <a:lstStyle/>
          <a:p>
            <a:r>
              <a:rPr lang="en-US" sz="2400" dirty="0" smtClean="0"/>
              <a:t>Difference in Difference Fixed Effects model</a:t>
            </a:r>
          </a:p>
          <a:p>
            <a:pPr lvl="1"/>
            <a:r>
              <a:rPr lang="en-US" sz="2000" dirty="0" smtClean="0"/>
              <a:t>This model holds constant time invariant effects and uses the variation over time.</a:t>
            </a:r>
          </a:p>
          <a:p>
            <a:pPr lvl="2"/>
            <a:r>
              <a:rPr lang="en-US" dirty="0" smtClean="0"/>
              <a:t>Example: being a plumber doesn’t change over time. All variables which don’t change over time were held constant</a:t>
            </a:r>
          </a:p>
          <a:p>
            <a:pPr lvl="1"/>
            <a:r>
              <a:rPr lang="en-US" sz="1600" dirty="0" smtClean="0"/>
              <a:t>For more information go here</a:t>
            </a:r>
          </a:p>
          <a:p>
            <a:pPr lvl="2"/>
            <a:r>
              <a:rPr lang="en-US" dirty="0">
                <a:hlinkClick r:id="rId2"/>
              </a:rPr>
              <a:t>https://web.stanford.edu/~mbest/8_-_</a:t>
            </a:r>
            <a:r>
              <a:rPr lang="en-US" dirty="0" smtClean="0">
                <a:hlinkClick r:id="rId2"/>
              </a:rPr>
              <a:t>Panel_Data-Fixed_Effects_and_Differences_in_Differences.pdf</a:t>
            </a:r>
            <a:endParaRPr lang="en-US" dirty="0" smtClean="0"/>
          </a:p>
          <a:p>
            <a:endParaRPr lang="en-US" sz="1400" dirty="0"/>
          </a:p>
          <a:p>
            <a:pPr lvl="1"/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296309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Identification strategy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8"/>
              </p:nvPr>
            </p:nvSpPr>
            <p:spPr>
              <a:xfrm>
                <a:off x="228600" y="1600200"/>
                <a:ext cx="8686800" cy="4693476"/>
              </a:xfrm>
            </p:spPr>
            <p:txBody>
              <a:bodyPr/>
              <a:lstStyle/>
              <a:p>
                <a:r>
                  <a:rPr lang="en-US" dirty="0" smtClean="0"/>
                  <a:t>Equation: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𝑆𝑎𝑙𝑒𝑠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𝑖𝑡𝑏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𝐸𝐵𝐶</m:t>
                        </m:r>
                      </m:e>
                      <m:sub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𝑇𝐸𝑁</m:t>
                        </m:r>
                      </m:e>
                      <m:sub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𝐼𝑇</m:t>
                        </m:r>
                      </m:sub>
                    </m:sSub>
                    <m:r>
                      <a:rPr lang="en-US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16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⁡</m:t>
                        </m:r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𝐴𝐶𝑁𝑇</m:t>
                        </m:r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𝑆𝑎𝑙𝑒𝑠</m:t>
                        </m:r>
                      </m:e>
                      <m:sub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𝑡𝑏</m:t>
                        </m:r>
                      </m:sub>
                    </m:sSub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𝑖𝑡𝑏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lvl="2"/>
                <a:r>
                  <a:rPr lang="en-US" sz="1400" i="1" dirty="0" err="1" smtClean="0"/>
                  <a:t>i</a:t>
                </a:r>
                <a:r>
                  <a:rPr lang="en-US" sz="1400" i="1" dirty="0" smtClean="0"/>
                  <a:t> </a:t>
                </a:r>
                <a:r>
                  <a:rPr lang="en-US" sz="1400" dirty="0" smtClean="0"/>
                  <a:t>indexes customer, </a:t>
                </a:r>
                <a:r>
                  <a:rPr lang="en-US" sz="1400" i="1" dirty="0" smtClean="0"/>
                  <a:t>t </a:t>
                </a:r>
                <a:r>
                  <a:rPr lang="en-US" sz="1400" dirty="0" smtClean="0"/>
                  <a:t>indexes time, </a:t>
                </a:r>
                <a:r>
                  <a:rPr lang="en-US" sz="1400" i="1" dirty="0" smtClean="0"/>
                  <a:t>b</a:t>
                </a:r>
                <a:r>
                  <a:rPr lang="en-US" sz="1400" dirty="0" smtClean="0"/>
                  <a:t> indexes the branch</a:t>
                </a:r>
              </a:p>
              <a:p>
                <a:pPr lvl="2"/>
                <a:r>
                  <a:rPr lang="en-US" sz="1400" i="1" dirty="0" smtClean="0"/>
                  <a:t>Sales</a:t>
                </a:r>
                <a:r>
                  <a:rPr lang="en-US" sz="1400" dirty="0" smtClean="0"/>
                  <a:t> is the sales of customer</a:t>
                </a:r>
              </a:p>
              <a:p>
                <a:pPr lvl="2"/>
                <a:r>
                  <a:rPr lang="en-US" sz="1400" i="1" dirty="0" smtClean="0"/>
                  <a:t>EBC</a:t>
                </a:r>
                <a:r>
                  <a:rPr lang="en-US" sz="1400" dirty="0" smtClean="0"/>
                  <a:t> is a dummy variable = 1 if customer is an </a:t>
                </a:r>
                <a:r>
                  <a:rPr lang="en-US" sz="1400" dirty="0" err="1" smtClean="0"/>
                  <a:t>ebiz</a:t>
                </a:r>
                <a:r>
                  <a:rPr lang="en-US" sz="1400" dirty="0" smtClean="0"/>
                  <a:t> customer at that point in time. This is the variable of interest.</a:t>
                </a:r>
              </a:p>
              <a:p>
                <a:pPr lvl="2"/>
                <a:r>
                  <a:rPr lang="en-US" sz="1400" i="1" dirty="0" smtClean="0"/>
                  <a:t>TEN</a:t>
                </a:r>
                <a:r>
                  <a:rPr lang="en-US" sz="1400" dirty="0" smtClean="0"/>
                  <a:t> is the count of months with an FEI purchase</a:t>
                </a:r>
              </a:p>
              <a:p>
                <a:pPr lvl="2"/>
                <a:r>
                  <a:rPr lang="en-US" sz="1400" i="1" dirty="0" smtClean="0"/>
                  <a:t>ACNT</a:t>
                </a:r>
                <a:r>
                  <a:rPr lang="en-US" sz="1400" dirty="0" smtClean="0"/>
                  <a:t> is the branch</a:t>
                </a:r>
              </a:p>
              <a:p>
                <a:r>
                  <a:rPr lang="en-US" sz="2000" dirty="0" smtClean="0"/>
                  <a:t>Standard Errors</a:t>
                </a:r>
              </a:p>
              <a:p>
                <a:pPr lvl="1"/>
                <a:r>
                  <a:rPr lang="en-US" sz="1800" dirty="0" smtClean="0"/>
                  <a:t>To correct for serial correlation, the standard errors were clustered at the branch level.</a:t>
                </a:r>
              </a:p>
              <a:p>
                <a:pPr lvl="1"/>
                <a:r>
                  <a:rPr lang="en-US" sz="1800" dirty="0" smtClean="0"/>
                  <a:t>For more information go here:</a:t>
                </a:r>
              </a:p>
              <a:p>
                <a:pPr lvl="2"/>
                <a:r>
                  <a:rPr lang="en-US" sz="1400" dirty="0"/>
                  <a:t>http://cameron.econ.ucdavis.edu/research/Cameron_Miller_Cluster_Robust_October152013.pdf</a:t>
                </a:r>
                <a:endParaRPr lang="en-US" sz="1400" dirty="0" smtClean="0"/>
              </a:p>
              <a:p>
                <a:pPr lvl="1"/>
                <a:endParaRPr lang="en-US" sz="2400" i="1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8"/>
              </p:nvPr>
            </p:nvSpPr>
            <p:spPr>
              <a:xfrm>
                <a:off x="228600" y="1600200"/>
                <a:ext cx="8686800" cy="4693476"/>
              </a:xfrm>
              <a:blipFill rotWithShape="0">
                <a:blip r:embed="rId2"/>
                <a:stretch>
                  <a:fillRect l="-632" t="-1300"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7533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strategy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8"/>
              </p:nvPr>
            </p:nvSpPr>
            <p:spPr>
              <a:xfrm>
                <a:off x="457200" y="1600200"/>
                <a:ext cx="5334000" cy="4693476"/>
              </a:xfrm>
            </p:spPr>
            <p:txBody>
              <a:bodyPr/>
              <a:lstStyle/>
              <a:p>
                <a:r>
                  <a:rPr lang="en-US" sz="2000" dirty="0" smtClean="0">
                    <a:solidFill>
                      <a:schemeClr val="bg2">
                        <a:lumMod val="50000"/>
                      </a:schemeClr>
                    </a:solidFill>
                  </a:rPr>
                  <a:t>More Details/Explanation</a:t>
                </a:r>
              </a:p>
              <a:p>
                <a:pPr lvl="1"/>
                <a:r>
                  <a:rPr lang="en-US" sz="1600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Prior to analysis, matching linked similar customers together.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ar-AE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: </m:t>
                    </m:r>
                  </m:oMath>
                </a14:m>
                <a:r>
                  <a:rPr lang="en-US" sz="1600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This holds constant fixed effects. Things that don’t change over time. Such as the type of customer.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l-GR" sz="16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16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⁡</m:t>
                        </m:r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𝐴𝐶𝑁𝑇</m:t>
                        </m:r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𝑆𝑎𝑙𝑒𝑠</m:t>
                        </m:r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𝑡𝑏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en-US" sz="1600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This holds constant Branch level effects which affect all customers of that branch. Such as local market forces.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𝑇𝐸𝑁</m:t>
                        </m:r>
                      </m:e>
                      <m:sub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𝐼𝑇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: This allows for different pre-existing </a:t>
                </a:r>
                <a:r>
                  <a:rPr lang="en-US" sz="1600" dirty="0" smtClean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trends and holds constant the effect of spending more due to having higher tenure.</a:t>
                </a:r>
                <a:endParaRPr lang="en-US" sz="16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this holds constant macro-economic effects, such as bad good economic climate which affect all customers.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6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EBC</a:t>
                </a:r>
                <a:r>
                  <a:rPr lang="en-US" sz="1600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is the variable of interest, which is analyzed after controlling for the effects listed </a:t>
                </a:r>
                <a:r>
                  <a:rPr lang="en-US" sz="1600" dirty="0" smtClean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above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𝑖𝑡𝑏</m:t>
                        </m:r>
                      </m:sub>
                    </m:sSub>
                  </m:oMath>
                </a14:m>
                <a:r>
                  <a:rPr lang="en-US" sz="1800" dirty="0" smtClean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lang="en-US" sz="1600" dirty="0" smtClean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Is the error left unexplained by the model</a:t>
                </a:r>
              </a:p>
              <a:p>
                <a:pPr lvl="1"/>
                <a:endParaRPr lang="ar-AE" sz="16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8"/>
              </p:nvPr>
            </p:nvSpPr>
            <p:spPr>
              <a:xfrm>
                <a:off x="457200" y="1600200"/>
                <a:ext cx="5334000" cy="4693476"/>
              </a:xfrm>
              <a:blipFill rotWithShape="0">
                <a:blip r:embed="rId2"/>
                <a:stretch>
                  <a:fillRect l="-1029" t="-1430" r="-800" b="-5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21276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Data &amp; analysis 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57200" y="1447800"/>
            <a:ext cx="6172200" cy="4845876"/>
          </a:xfrm>
        </p:spPr>
        <p:txBody>
          <a:bodyPr/>
          <a:lstStyle/>
          <a:p>
            <a:r>
              <a:rPr lang="en-US" dirty="0" smtClean="0"/>
              <a:t>All data and analysis documents to recreate the analysis can be found here</a:t>
            </a:r>
          </a:p>
          <a:p>
            <a:pPr lvl="1"/>
            <a:r>
              <a:rPr lang="en-US" dirty="0"/>
              <a:t>S:\eCommerce\E-Commerce\Analysis &amp; Reporting\Omni-Channel\</a:t>
            </a:r>
            <a:r>
              <a:rPr lang="en-US" dirty="0" err="1"/>
              <a:t>eBiz</a:t>
            </a:r>
            <a:r>
              <a:rPr lang="en-US" dirty="0"/>
              <a:t> effect on FEI </a:t>
            </a:r>
            <a:r>
              <a:rPr lang="en-US" dirty="0" err="1"/>
              <a:t>sls</a:t>
            </a:r>
            <a:endParaRPr lang="en-US" dirty="0" smtClean="0"/>
          </a:p>
          <a:p>
            <a:r>
              <a:rPr lang="en-US" dirty="0" smtClean="0"/>
              <a:t>Programs used:</a:t>
            </a:r>
          </a:p>
          <a:p>
            <a:pPr lvl="1"/>
            <a:r>
              <a:rPr lang="en-US" dirty="0" smtClean="0"/>
              <a:t>Oracle SQL</a:t>
            </a:r>
          </a:p>
          <a:p>
            <a:pPr lvl="1"/>
            <a:r>
              <a:rPr lang="en-US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951430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362200"/>
            <a:ext cx="5669845" cy="568960"/>
          </a:xfrm>
        </p:spPr>
        <p:txBody>
          <a:bodyPr/>
          <a:lstStyle/>
          <a:p>
            <a:pPr algn="ctr"/>
            <a:r>
              <a:rPr lang="en-US" sz="7200" dirty="0" smtClean="0"/>
              <a:t>Appendix</a:t>
            </a:r>
            <a:br>
              <a:rPr lang="en-US" sz="7200" dirty="0" smtClean="0"/>
            </a:br>
            <a:r>
              <a:rPr lang="en-US" sz="3200" dirty="0" err="1" smtClean="0">
                <a:solidFill>
                  <a:schemeClr val="bg2">
                    <a:lumMod val="65000"/>
                  </a:schemeClr>
                </a:solidFill>
              </a:rPr>
              <a:t>misc</a:t>
            </a:r>
            <a:r>
              <a:rPr lang="en-US" sz="3200" dirty="0" smtClean="0">
                <a:solidFill>
                  <a:schemeClr val="bg2">
                    <a:lumMod val="65000"/>
                  </a:schemeClr>
                </a:solidFill>
              </a:rPr>
              <a:t> graphics</a:t>
            </a:r>
            <a:endParaRPr lang="en-US" sz="6600" dirty="0">
              <a:solidFill>
                <a:schemeClr val="bg2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54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009696"/>
            <a:ext cx="2847975" cy="362902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6575" y="1074895"/>
            <a:ext cx="3162300" cy="360997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213" y="2590800"/>
            <a:ext cx="3190875" cy="36385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8012" y="1522570"/>
            <a:ext cx="218122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65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sales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228600" y="4873595"/>
            <a:ext cx="8686800" cy="1219200"/>
          </a:xfrm>
        </p:spPr>
        <p:txBody>
          <a:bodyPr/>
          <a:lstStyle/>
          <a:p>
            <a:r>
              <a:rPr lang="en-US" sz="1400" b="1" dirty="0"/>
              <a:t>Since average historical sales per month of </a:t>
            </a:r>
            <a:r>
              <a:rPr lang="en-US" sz="1400" b="1" dirty="0" smtClean="0"/>
              <a:t>the FOL group is </a:t>
            </a:r>
            <a:r>
              <a:rPr lang="en-US" sz="1400" b="1" dirty="0"/>
              <a:t>roughly $17,252, we realize incremental sales of </a:t>
            </a:r>
            <a:r>
              <a:rPr lang="en-US" sz="1400" b="1" dirty="0">
                <a:solidFill>
                  <a:srgbClr val="FF0000"/>
                </a:solidFill>
              </a:rPr>
              <a:t>$3,721</a:t>
            </a:r>
            <a:r>
              <a:rPr lang="en-US" sz="1400" b="1" dirty="0"/>
              <a:t> per customer per month ($44,654 annual)</a:t>
            </a:r>
          </a:p>
          <a:p>
            <a:r>
              <a:rPr lang="en-US" sz="1400" b="1" dirty="0"/>
              <a:t>Since average historical sales per month of </a:t>
            </a:r>
            <a:r>
              <a:rPr lang="en-US" sz="1400" b="1" dirty="0" smtClean="0"/>
              <a:t>the S2S group </a:t>
            </a:r>
            <a:r>
              <a:rPr lang="en-US" sz="1400" b="1" dirty="0"/>
              <a:t>is roughly $51,793, we realize incremental sales of </a:t>
            </a:r>
            <a:r>
              <a:rPr lang="en-US" sz="1400" b="1" dirty="0">
                <a:solidFill>
                  <a:srgbClr val="FF0000"/>
                </a:solidFill>
              </a:rPr>
              <a:t>$6,521 </a:t>
            </a:r>
            <a:r>
              <a:rPr lang="en-US" sz="1400" b="1" dirty="0"/>
              <a:t>per customer per month ($78,250 annual</a:t>
            </a:r>
            <a:r>
              <a:rPr lang="en-US" sz="1400" b="1" dirty="0" smtClean="0"/>
              <a:t>)</a:t>
            </a:r>
            <a:endParaRPr lang="en-US" sz="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524000" y="6248400"/>
            <a:ext cx="594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FF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See methodology to get details on matching &amp; regression</a:t>
            </a: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5691094"/>
              </p:ext>
            </p:extLst>
          </p:nvPr>
        </p:nvGraphicFramePr>
        <p:xfrm>
          <a:off x="1676400" y="1412824"/>
          <a:ext cx="53340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09342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EBUSINESS EFFECT BY BUSINESS GROUP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0235804"/>
              </p:ext>
            </p:extLst>
          </p:nvPr>
        </p:nvGraphicFramePr>
        <p:xfrm>
          <a:off x="426213" y="1752600"/>
          <a:ext cx="8031987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24000" y="6248400"/>
            <a:ext cx="594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FF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See methodology to get details on matching &amp; regression</a:t>
            </a:r>
          </a:p>
        </p:txBody>
      </p:sp>
    </p:spTree>
    <p:extLst>
      <p:ext uri="{BB962C8B-B14F-4D97-AF65-F5344CB8AC3E}">
        <p14:creationId xmlns:p14="http://schemas.microsoft.com/office/powerpoint/2010/main" val="135354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788" y="381000"/>
            <a:ext cx="8275612" cy="568960"/>
          </a:xfrm>
        </p:spPr>
        <p:txBody>
          <a:bodyPr/>
          <a:lstStyle/>
          <a:p>
            <a:r>
              <a:rPr lang="en-US" dirty="0" smtClean="0"/>
              <a:t>EBUSINESS EFFECT - TREND</a:t>
            </a:r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942467"/>
              </p:ext>
            </p:extLst>
          </p:nvPr>
        </p:nvGraphicFramePr>
        <p:xfrm>
          <a:off x="258789" y="1143000"/>
          <a:ext cx="8656612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010400" y="4114800"/>
            <a:ext cx="1764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Overall AVG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78179" y="5297390"/>
            <a:ext cx="3850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Effect is statistically insignificant after 24 months</a:t>
            </a:r>
            <a:endParaRPr lang="en-US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6019800" y="5638800"/>
            <a:ext cx="2362200" cy="21729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524000" y="6248400"/>
            <a:ext cx="594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FF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See methodology to get details on matching &amp; regression</a:t>
            </a:r>
          </a:p>
        </p:txBody>
      </p:sp>
    </p:spTree>
    <p:extLst>
      <p:ext uri="{BB962C8B-B14F-4D97-AF65-F5344CB8AC3E}">
        <p14:creationId xmlns:p14="http://schemas.microsoft.com/office/powerpoint/2010/main" val="8874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SALES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57200" y="4800600"/>
            <a:ext cx="8077200" cy="1493076"/>
          </a:xfrm>
        </p:spPr>
        <p:txBody>
          <a:bodyPr/>
          <a:lstStyle/>
          <a:p>
            <a:r>
              <a:rPr lang="en-US" dirty="0" smtClean="0"/>
              <a:t>The “eBusiness effect” increased total FEI sales each fiscal year.</a:t>
            </a:r>
          </a:p>
          <a:p>
            <a:r>
              <a:rPr lang="en-US" dirty="0" smtClean="0"/>
              <a:t>The far right column highlights what sales were estimated to be if no customer had ever been an ebusiness customer.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1249420"/>
            <a:ext cx="7620002" cy="32867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0" y="6248400"/>
            <a:ext cx="594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FF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See methodology to get details on matching &amp; regression</a:t>
            </a:r>
          </a:p>
        </p:txBody>
      </p:sp>
    </p:spTree>
    <p:extLst>
      <p:ext uri="{BB962C8B-B14F-4D97-AF65-F5344CB8AC3E}">
        <p14:creationId xmlns:p14="http://schemas.microsoft.com/office/powerpoint/2010/main" val="165580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212" y="416052"/>
            <a:ext cx="6279388" cy="498348"/>
          </a:xfrm>
        </p:spPr>
        <p:txBody>
          <a:bodyPr/>
          <a:lstStyle/>
          <a:p>
            <a:r>
              <a:rPr lang="en-US" dirty="0" smtClean="0"/>
              <a:t>EBUS effect over time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8744480"/>
              </p:ext>
            </p:extLst>
          </p:nvPr>
        </p:nvGraphicFramePr>
        <p:xfrm>
          <a:off x="426212" y="1066800"/>
          <a:ext cx="8260588" cy="259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2565083"/>
              </p:ext>
            </p:extLst>
          </p:nvPr>
        </p:nvGraphicFramePr>
        <p:xfrm>
          <a:off x="426212" y="3657600"/>
          <a:ext cx="8260588" cy="259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24000" y="6248400"/>
            <a:ext cx="594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FF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See methodology to get details on matching &amp; regression</a:t>
            </a:r>
          </a:p>
        </p:txBody>
      </p:sp>
    </p:spTree>
    <p:extLst>
      <p:ext uri="{BB962C8B-B14F-4D97-AF65-F5344CB8AC3E}">
        <p14:creationId xmlns:p14="http://schemas.microsoft.com/office/powerpoint/2010/main" val="11303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212" y="416052"/>
            <a:ext cx="6279388" cy="498348"/>
          </a:xfrm>
        </p:spPr>
        <p:txBody>
          <a:bodyPr/>
          <a:lstStyle/>
          <a:p>
            <a:r>
              <a:rPr lang="en-US" dirty="0" smtClean="0"/>
              <a:t>EBUS effect over time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0" y="6248400"/>
            <a:ext cx="594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FF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See methodology to get details on matching &amp; regression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0190957"/>
              </p:ext>
            </p:extLst>
          </p:nvPr>
        </p:nvGraphicFramePr>
        <p:xfrm>
          <a:off x="426212" y="1295400"/>
          <a:ext cx="8260588" cy="236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0594882"/>
              </p:ext>
            </p:extLst>
          </p:nvPr>
        </p:nvGraphicFramePr>
        <p:xfrm>
          <a:off x="426212" y="3657600"/>
          <a:ext cx="8260588" cy="236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Left Brace 2"/>
          <p:cNvSpPr/>
          <p:nvPr/>
        </p:nvSpPr>
        <p:spPr>
          <a:xfrm rot="5400000">
            <a:off x="6801573" y="3700694"/>
            <a:ext cx="141790" cy="13716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248400" y="4038600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FY15: 272 mil</a:t>
            </a:r>
            <a:endParaRPr lang="en-US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07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SALES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57200" y="4800600"/>
            <a:ext cx="8077200" cy="1493076"/>
          </a:xfrm>
        </p:spPr>
        <p:txBody>
          <a:bodyPr/>
          <a:lstStyle/>
          <a:p>
            <a:r>
              <a:rPr lang="en-US" dirty="0" smtClean="0"/>
              <a:t>This table highlights how much more incremental sales could have been captured in FY15 if every customer were transition to ebusiness</a:t>
            </a:r>
          </a:p>
          <a:p>
            <a:r>
              <a:rPr lang="en-US" dirty="0" smtClean="0"/>
              <a:t>The estimated incremental sales increase would be roughly 12%.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55125"/>
            <a:ext cx="8110830" cy="26753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0" y="6248400"/>
            <a:ext cx="594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FF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See methodology to get details on matching &amp; regression</a:t>
            </a:r>
          </a:p>
        </p:txBody>
      </p:sp>
    </p:spTree>
    <p:extLst>
      <p:ext uri="{BB962C8B-B14F-4D97-AF65-F5344CB8AC3E}">
        <p14:creationId xmlns:p14="http://schemas.microsoft.com/office/powerpoint/2010/main" val="30188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Ferguson Blues">
      <a:dk1>
        <a:srgbClr val="323436"/>
      </a:dk1>
      <a:lt1>
        <a:srgbClr val="FFFFFF"/>
      </a:lt1>
      <a:dk2>
        <a:srgbClr val="D1D2D4"/>
      </a:dk2>
      <a:lt2>
        <a:srgbClr val="FFFFFF"/>
      </a:lt2>
      <a:accent1>
        <a:srgbClr val="B6CDDF"/>
      </a:accent1>
      <a:accent2>
        <a:srgbClr val="8CB5D6"/>
      </a:accent2>
      <a:accent3>
        <a:srgbClr val="3184AD"/>
      </a:accent3>
      <a:accent4>
        <a:srgbClr val="005B8E"/>
      </a:accent4>
      <a:accent5>
        <a:srgbClr val="00466B"/>
      </a:accent5>
      <a:accent6>
        <a:srgbClr val="002F46"/>
      </a:accent6>
      <a:hlink>
        <a:srgbClr val="0563C1"/>
      </a:hlink>
      <a:folHlink>
        <a:srgbClr val="954F72"/>
      </a:folHlink>
    </a:clrScheme>
    <a:fontScheme name="Ferguson Standard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1">
                <a:lumMod val="65000"/>
                <a:lumOff val="35000"/>
              </a:schemeClr>
            </a:solidFill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Ferguson PowerPoint Template_Grey Background.potx" id="{1230597C-5BF1-4C34-A7F1-C8CDC1E48FF8}" vid="{126BD820-0EA8-4236-AD7B-62E0B8B7351D}"/>
    </a:ext>
  </a:extLst>
</a:theme>
</file>

<file path=ppt/theme/theme2.xml><?xml version="1.0" encoding="utf-8"?>
<a:theme xmlns:a="http://schemas.openxmlformats.org/drawingml/2006/main" name="1_Custom Design">
  <a:themeElements>
    <a:clrScheme name="Ferguson Brand">
      <a:dk1>
        <a:srgbClr val="323436"/>
      </a:dk1>
      <a:lt1>
        <a:srgbClr val="FFFFFF"/>
      </a:lt1>
      <a:dk2>
        <a:srgbClr val="D1D2D4"/>
      </a:dk2>
      <a:lt2>
        <a:srgbClr val="FFFFFF"/>
      </a:lt2>
      <a:accent1>
        <a:srgbClr val="B6CDDF"/>
      </a:accent1>
      <a:accent2>
        <a:srgbClr val="8CB5D6"/>
      </a:accent2>
      <a:accent3>
        <a:srgbClr val="3184AD"/>
      </a:accent3>
      <a:accent4>
        <a:srgbClr val="005B8E"/>
      </a:accent4>
      <a:accent5>
        <a:srgbClr val="00466B"/>
      </a:accent5>
      <a:accent6>
        <a:srgbClr val="002F46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rguson PowerPoint Template_Grey Background.potx" id="{1230597C-5BF1-4C34-A7F1-C8CDC1E48FF8}" vid="{EC750E6E-4D3C-4812-9055-34C3CB0532C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Intranet Document" ma:contentTypeID="0x010100214926E15E24E848B80697CF3F791E0600060271B8F6D0634CB9DCFE5BCB73C686" ma:contentTypeVersion="23" ma:contentTypeDescription="" ma:contentTypeScope="" ma:versionID="b9d37d612d8c4507e70237a2e0b0159f">
  <xsd:schema xmlns:xsd="http://www.w3.org/2001/XMLSchema" xmlns:xs="http://www.w3.org/2001/XMLSchema" xmlns:p="http://schemas.microsoft.com/office/2006/metadata/properties" xmlns:ns2="fabe2e1b-77c9-44f6-8033-f16e2391ef89" targetNamespace="http://schemas.microsoft.com/office/2006/metadata/properties" ma:root="true" ma:fieldsID="f235b3b3e69c8d4c769d98f0b8463013" ns2:_="">
    <xsd:import namespace="fabe2e1b-77c9-44f6-8033-f16e2391ef89"/>
    <xsd:element name="properties">
      <xsd:complexType>
        <xsd:sequence>
          <xsd:element name="documentManagement">
            <xsd:complexType>
              <xsd:all>
                <xsd:element ref="ns2:m76d55f63f6a43b992e1a2b0a3228923" minOccurs="0"/>
                <xsd:element ref="ns2:TaxCatchAll" minOccurs="0"/>
                <xsd:element ref="ns2:TaxCatchAllLabel" minOccurs="0"/>
                <xsd:element ref="ns2:jaabdde56a454570b6094e4dd6cc6f93" minOccurs="0"/>
                <xsd:element ref="ns2:cbc81d6df7724e5da745ce806440f7a3" minOccurs="0"/>
                <xsd:element ref="ns2:TaxKeywordTaxHTField" minOccurs="0"/>
                <xsd:element ref="ns2:e64d30cca7124610851f8a29b02ce3c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be2e1b-77c9-44f6-8033-f16e2391ef89" elementFormDefault="qualified">
    <xsd:import namespace="http://schemas.microsoft.com/office/2006/documentManagement/types"/>
    <xsd:import namespace="http://schemas.microsoft.com/office/infopath/2007/PartnerControls"/>
    <xsd:element name="m76d55f63f6a43b992e1a2b0a3228923" ma:index="8" ma:taxonomy="true" ma:internalName="m76d55f63f6a43b992e1a2b0a3228923" ma:taxonomyFieldName="IntranetDepartment" ma:displayName="Intranet Departments" ma:readOnly="false" ma:default="23;#All Departments|1899d6b7-4093-4ffa-a7f1-59240cd80bd5" ma:fieldId="{676d55f6-3f6a-43b9-92e1-a2b0a3228923}" ma:taxonomyMulti="true" ma:sspId="b7c2c500-6a74-46e4-a7d5-e21df13cc48b" ma:termSetId="25e59c24-16a2-4d14-b115-67525e728348" ma:anchorId="74bf7653-abff-4fb0-aa5e-8c2d9c064de6" ma:open="false" ma:isKeyword="fals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hidden="true" ma:list="{1f89023a-b367-4424-b2aa-20149bd6ab03}" ma:internalName="TaxCatchAll" ma:readOnly="false" ma:showField="CatchAllData" ma:web="fabe2e1b-77c9-44f6-8033-f16e2391ef8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1f89023a-b367-4424-b2aa-20149bd6ab03}" ma:internalName="TaxCatchAllLabel" ma:readOnly="true" ma:showField="CatchAllDataLabel" ma:web="fabe2e1b-77c9-44f6-8033-f16e2391ef8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jaabdde56a454570b6094e4dd6cc6f93" ma:index="12" ma:taxonomy="true" ma:internalName="jaabdde56a454570b6094e4dd6cc6f93" ma:taxonomyFieldName="DocumentType" ma:displayName="Document Type" ma:readOnly="false" ma:default="" ma:fieldId="{3aabdde5-6a45-4570-b609-4e4dd6cc6f93}" ma:sspId="b7c2c500-6a74-46e4-a7d5-e21df13cc48b" ma:termSetId="d86896a4-81fb-4196-8116-c962d893505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bc81d6df7724e5da745ce806440f7a3" ma:index="14" nillable="true" ma:taxonomy="true" ma:internalName="cbc81d6df7724e5da745ce806440f7a3" ma:taxonomyFieldName="IntranetLocations" ma:displayName="Intranet Location Types" ma:readOnly="false" ma:fieldId="{cbc81d6d-f772-4e5d-a745-ce806440f7a3}" ma:taxonomyMulti="true" ma:sspId="b7c2c500-6a74-46e4-a7d5-e21df13cc48b" ma:termSetId="9cc34817-118a-446f-a5eb-4df78be493c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KeywordTaxHTField" ma:index="16" nillable="true" ma:taxonomy="true" ma:internalName="TaxKeywordTaxHTField" ma:taxonomyFieldName="TaxKeyword" ma:displayName="Enterprise Keywords" ma:fieldId="{23f27201-bee3-471e-b2e7-b64fd8b7ca38}" ma:taxonomyMulti="true" ma:sspId="b7c2c500-6a74-46e4-a7d5-e21df13cc48b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e64d30cca7124610851f8a29b02ce3c0" ma:index="19" ma:taxonomy="true" ma:internalName="e64d30cca7124610851f8a29b02ce3c0" ma:taxonomyFieldName="IntranetBusinessGroups" ma:displayName="Intranet Business Groups" ma:readOnly="false" ma:fieldId="{e64d30cc-a712-4610-851f-8a29b02ce3c0}" ma:sspId="b7c2c500-6a74-46e4-a7d5-e21df13cc48b" ma:termSetId="25e59c24-16a2-4d14-b115-67525e728348" ma:anchorId="2afb773e-0ff2-448c-9147-665d43a847b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axOccurs="1" ma:index="1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e64d30cca7124610851f8a29b02ce3c0 xmlns="fabe2e1b-77c9-44f6-8033-f16e2391ef89"/>
    <m76d55f63f6a43b992e1a2b0a3228923 xmlns="fabe2e1b-77c9-44f6-8033-f16e2391ef89"/>
    <jaabdde56a454570b6094e4dd6cc6f93 xmlns="fabe2e1b-77c9-44f6-8033-f16e2391ef89"/>
    <TaxCatchAll xmlns="fabe2e1b-77c9-44f6-8033-f16e2391ef89"/>
    <TaxKeywordTaxHTField xmlns="fabe2e1b-77c9-44f6-8033-f16e2391ef89">
      <Terms xmlns="http://schemas.microsoft.com/office/infopath/2007/PartnerControls">
        <TermInfo xmlns="http://schemas.microsoft.com/office/infopath/2007/PartnerControls">
          <TermName xmlns="http://schemas.microsoft.com/office/infopath/2007/PartnerControls">PowerPoint Template</TermName>
          <TermId xmlns="http://schemas.microsoft.com/office/infopath/2007/PartnerControls">11111111-1111-1111-1111-111111111111</TermId>
        </TermInfo>
        <TermInfo xmlns="http://schemas.microsoft.com/office/infopath/2007/PartnerControls">
          <TermName xmlns="http://schemas.microsoft.com/office/infopath/2007/PartnerControls">Powerpoint Presentations</TermName>
          <TermId xmlns="http://schemas.microsoft.com/office/infopath/2007/PartnerControls">11111111-1111-1111-1111-111111111111</TermId>
        </TermInfo>
      </Terms>
    </TaxKeywordTaxHTField>
    <cbc81d6df7724e5da745ce806440f7a3 xmlns="fabe2e1b-77c9-44f6-8033-f16e2391ef89" xsi:nil="true"/>
  </documentManagement>
</p:properties>
</file>

<file path=customXml/item4.xml><?xml version="1.0" encoding="utf-8"?>
<LongProperties xmlns="http://schemas.microsoft.com/office/2006/metadata/longProperties">
  <LongProp xmlns="" name="TaxCatchAll"><![CDATA[3107;#Powerpoint Presentations|fe79f4ed-006f-47a1-944f-99eb5f2d96b3;#1159;#Template|26e24fb2-877a-4687-aeda-6006e609665d;#46;#Corporate Communications|045918b5-9275-4ac1-ab21-864f6a8a7cf7;#9497;#PowerPoint Template|044f7618-48e2-48ac-a400-df6f6d3e056a;#22;#All Business Groups|19460337-43eb-4565-a33c-f9711548ee92]]></LongProp>
</LongProperties>
</file>

<file path=customXml/itemProps1.xml><?xml version="1.0" encoding="utf-8"?>
<ds:datastoreItem xmlns:ds="http://schemas.openxmlformats.org/officeDocument/2006/customXml" ds:itemID="{A676387A-46FA-414E-8855-CF8B99E3E2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be2e1b-77c9-44f6-8033-f16e2391ef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83C5366-30F2-4A4E-B584-2C96F2C8C75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8C0A803-5F60-47C3-9A44-4089F127BECF}">
  <ds:schemaRefs>
    <ds:schemaRef ds:uri="http://purl.org/dc/elements/1.1/"/>
    <ds:schemaRef ds:uri="http://purl.org/dc/dcmitype/"/>
    <ds:schemaRef ds:uri="http://schemas.microsoft.com/office/infopath/2007/PartnerControls"/>
    <ds:schemaRef ds:uri="http://purl.org/dc/terms/"/>
    <ds:schemaRef ds:uri="fabe2e1b-77c9-44f6-8033-f16e2391ef89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7DAFC401-711D-4D52-A9B0-F656954F0832}">
  <ds:schemaRefs>
    <ds:schemaRef ds:uri="http://schemas.microsoft.com/office/2006/metadata/longProperties"/>
    <ds:schemaRef ds:uri="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Ferguson PowerPoint Template_White Background (1)</Template>
  <TotalTime>0</TotalTime>
  <Words>966</Words>
  <Application>Microsoft Office PowerPoint</Application>
  <PresentationFormat>On-screen Show (4:3)</PresentationFormat>
  <Paragraphs>141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Frutiger LT Std 45 Light</vt:lpstr>
      <vt:lpstr>Frutiger LT Std 55 Roman</vt:lpstr>
      <vt:lpstr>Verdana</vt:lpstr>
      <vt:lpstr>Custom Design</vt:lpstr>
      <vt:lpstr>1_Custom Design</vt:lpstr>
      <vt:lpstr>Effect of being an ebusiness customer on fei sales</vt:lpstr>
      <vt:lpstr>Overall findings</vt:lpstr>
      <vt:lpstr>Incremental sales</vt:lpstr>
      <vt:lpstr>EBUSINESS EFFECT BY BUSINESS GROUP</vt:lpstr>
      <vt:lpstr>EBUSINESS EFFECT - TREND</vt:lpstr>
      <vt:lpstr>INCREMENTAL SALES</vt:lpstr>
      <vt:lpstr>EBUS effect over time</vt:lpstr>
      <vt:lpstr>EBUS effect over time</vt:lpstr>
      <vt:lpstr>INCREMENTAL SALES</vt:lpstr>
      <vt:lpstr>Ebusiness Effect on gross profit &amp; Margin</vt:lpstr>
      <vt:lpstr>Ebusiness effect by proplus engagement</vt:lpstr>
      <vt:lpstr>HVAC STAND ALONE COMPARISON EFFECTS</vt:lpstr>
      <vt:lpstr>Appendix Methodology Matching &amp; D.I.D. Fixed effects for non detailed audience --------------------------------------------- See detailed explanation if desired ---------------------------------------------</vt:lpstr>
      <vt:lpstr>The need for matching</vt:lpstr>
      <vt:lpstr>The need for matching</vt:lpstr>
      <vt:lpstr>Still need to hold control for other “stuff” that explains differences</vt:lpstr>
      <vt:lpstr>difference in difference: after isolation of ebus effect</vt:lpstr>
      <vt:lpstr>Appendix Methodology Matching &amp; D.I.D. Fixed effects --------------------------------------------- detailed explanation ---------------------------------------------</vt:lpstr>
      <vt:lpstr>Matching</vt:lpstr>
      <vt:lpstr>Matching</vt:lpstr>
      <vt:lpstr>Matching – ebusiness</vt:lpstr>
      <vt:lpstr>data</vt:lpstr>
      <vt:lpstr>Identification strategy</vt:lpstr>
      <vt:lpstr>Identification strategy</vt:lpstr>
      <vt:lpstr>Identification strategy</vt:lpstr>
      <vt:lpstr>All Data &amp; analysis files</vt:lpstr>
      <vt:lpstr>Appendix misc graphics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- White</dc:title>
  <dc:creator/>
  <cp:keywords>PowerPoint Template; Powerpoint Presentations</cp:keywords>
  <cp:lastModifiedBy/>
  <cp:revision>1</cp:revision>
  <dcterms:created xsi:type="dcterms:W3CDTF">2014-12-15T15:59:41Z</dcterms:created>
  <dcterms:modified xsi:type="dcterms:W3CDTF">2016-02-25T22:04:17Z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ranetDepartment">
    <vt:lpwstr>46;#Corporate Communications|045918b5-9275-4ac1-ab21-864f6a8a7cf7</vt:lpwstr>
  </property>
  <property fmtid="{D5CDD505-2E9C-101B-9397-08002B2CF9AE}" pid="3" name="IntranetLocations">
    <vt:lpwstr/>
  </property>
  <property fmtid="{D5CDD505-2E9C-101B-9397-08002B2CF9AE}" pid="4" name="DocumentType">
    <vt:lpwstr>1159;#Template|26e24fb2-877a-4687-aeda-6006e609665d</vt:lpwstr>
  </property>
  <property fmtid="{D5CDD505-2E9C-101B-9397-08002B2CF9AE}" pid="5" name="TaxKeyword">
    <vt:lpwstr>9497;#PowerPoint Template|044f7618-48e2-48ac-a400-df6f6d3e056a;#3107;#Powerpoint Presentations|fe79f4ed-006f-47a1-944f-99eb5f2d96b3</vt:lpwstr>
  </property>
  <property fmtid="{D5CDD505-2E9C-101B-9397-08002B2CF9AE}" pid="6" name="IntranetBusinessGroups">
    <vt:lpwstr>22;#All Business Groups|19460337-43eb-4565-a33c-f9711548ee92</vt:lpwstr>
  </property>
</Properties>
</file>