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5"/>
    <p:sldMasterId id="2147483780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269" r:id="rId9"/>
    <p:sldId id="275" r:id="rId10"/>
    <p:sldId id="273" r:id="rId11"/>
    <p:sldId id="270" r:id="rId12"/>
    <p:sldId id="274" r:id="rId13"/>
    <p:sldId id="277" r:id="rId14"/>
    <p:sldId id="278" r:id="rId15"/>
    <p:sldId id="291" r:id="rId16"/>
    <p:sldId id="292" r:id="rId17"/>
    <p:sldId id="283" r:id="rId18"/>
    <p:sldId id="281" r:id="rId19"/>
    <p:sldId id="282" r:id="rId20"/>
    <p:sldId id="285" r:id="rId21"/>
    <p:sldId id="284" r:id="rId22"/>
    <p:sldId id="286" r:id="rId23"/>
    <p:sldId id="259" r:id="rId24"/>
    <p:sldId id="260" r:id="rId25"/>
    <p:sldId id="261" r:id="rId26"/>
    <p:sldId id="264" r:id="rId27"/>
    <p:sldId id="265" r:id="rId28"/>
    <p:sldId id="266" r:id="rId29"/>
    <p:sldId id="272" r:id="rId30"/>
    <p:sldId id="267" r:id="rId31"/>
    <p:sldId id="289" r:id="rId32"/>
    <p:sldId id="276" r:id="rId33"/>
    <p:sldId id="288" r:id="rId34"/>
  </p:sldIdLst>
  <p:sldSz cx="9144000" cy="6858000" type="screen4x3"/>
  <p:notesSz cx="9223375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1"/>
    <a:srgbClr val="467086"/>
    <a:srgbClr val="036186"/>
    <a:srgbClr val="D1D2D4"/>
    <a:srgbClr val="24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8" d="100"/>
          <a:sy n="108" d="100"/>
        </p:scale>
        <p:origin x="10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HVAC_STANDalone\effec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HVAC_STANDalone\effec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Sls%20by%20BG\byBS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INC%20SLS%20TREND\trend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smtClean="0"/>
              <a:t>Increased </a:t>
            </a:r>
            <a:r>
              <a:rPr lang="en-US" b="1" dirty="0"/>
              <a:t>Spend Caused From Becoming an eBusiness Customer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95591216"/>
        <c:axId val="269204608"/>
      </c:barChart>
      <c:catAx>
        <c:axId val="9559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04608"/>
        <c:crosses val="autoZero"/>
        <c:auto val="1"/>
        <c:lblAlgn val="ctr"/>
        <c:lblOffset val="100"/>
        <c:noMultiLvlLbl val="0"/>
      </c:catAx>
      <c:valAx>
        <c:axId val="26920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9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'overallEffect Compare'!$A$1:$A$2</c:f>
              <c:strCache>
                <c:ptCount val="2"/>
                <c:pt idx="0">
                  <c:v>Bronze</c:v>
                </c:pt>
                <c:pt idx="1">
                  <c:v>Silver</c:v>
                </c:pt>
              </c:strCache>
            </c:strRef>
          </c:cat>
          <c:val>
            <c:numRef>
              <c:f>'overallEffect Compare'!$B$1:$B$2</c:f>
              <c:numCache>
                <c:formatCode>0%</c:formatCode>
                <c:ptCount val="2"/>
                <c:pt idx="0">
                  <c:v>0.11567222800000002</c:v>
                </c:pt>
                <c:pt idx="1">
                  <c:v>0.26219549200000003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1"/>
        <c:overlap val="-43"/>
        <c:axId val="270086384"/>
        <c:axId val="270086944"/>
      </c:barChart>
      <c:catAx>
        <c:axId val="27008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86944"/>
        <c:crosses val="autoZero"/>
        <c:auto val="1"/>
        <c:lblAlgn val="ctr"/>
        <c:lblOffset val="100"/>
        <c:noMultiLvlLbl val="0"/>
      </c:catAx>
      <c:valAx>
        <c:axId val="270086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700863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'TREND COMPARISON'!$A$1</c:f>
              <c:strCache>
                <c:ptCount val="1"/>
                <c:pt idx="0">
                  <c:v>EBUS TOT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'TREND COMPARISON'!$A$2:$A$25</c:f>
              <c:numCache>
                <c:formatCode>0%</c:formatCode>
                <c:ptCount val="24"/>
                <c:pt idx="0">
                  <c:v>0.55220070600000004</c:v>
                </c:pt>
                <c:pt idx="1">
                  <c:v>0.34067329400000002</c:v>
                </c:pt>
                <c:pt idx="2">
                  <c:v>0.31299958799999994</c:v>
                </c:pt>
                <c:pt idx="3">
                  <c:v>0.285018412</c:v>
                </c:pt>
                <c:pt idx="4">
                  <c:v>0.26751760000000002</c:v>
                </c:pt>
                <c:pt idx="5">
                  <c:v>0.245778884</c:v>
                </c:pt>
                <c:pt idx="6">
                  <c:v>0.21118268400000001</c:v>
                </c:pt>
                <c:pt idx="7">
                  <c:v>0.19473039399999997</c:v>
                </c:pt>
                <c:pt idx="8">
                  <c:v>0.201774222</c:v>
                </c:pt>
                <c:pt idx="9">
                  <c:v>0.16566916599999998</c:v>
                </c:pt>
                <c:pt idx="10">
                  <c:v>0.15097871000000002</c:v>
                </c:pt>
                <c:pt idx="11">
                  <c:v>0.15329140399999999</c:v>
                </c:pt>
                <c:pt idx="12">
                  <c:v>0.15210274400000001</c:v>
                </c:pt>
                <c:pt idx="13">
                  <c:v>0.14611819799999998</c:v>
                </c:pt>
                <c:pt idx="14">
                  <c:v>0.13469094799999998</c:v>
                </c:pt>
                <c:pt idx="15">
                  <c:v>0.119598914</c:v>
                </c:pt>
                <c:pt idx="16">
                  <c:v>0.11924863199999999</c:v>
                </c:pt>
                <c:pt idx="17">
                  <c:v>0.113511578</c:v>
                </c:pt>
                <c:pt idx="18">
                  <c:v>0.10177334600000001</c:v>
                </c:pt>
                <c:pt idx="19">
                  <c:v>0.11535170399999999</c:v>
                </c:pt>
                <c:pt idx="20">
                  <c:v>0.110715194</c:v>
                </c:pt>
                <c:pt idx="21">
                  <c:v>0.12131341399999999</c:v>
                </c:pt>
                <c:pt idx="22">
                  <c:v>8.6415926000000004E-2</c:v>
                </c:pt>
                <c:pt idx="23">
                  <c:v>6.1773648E-2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'TREND COMPARISON'!$B$1</c:f>
              <c:strCache>
                <c:ptCount val="1"/>
                <c:pt idx="0">
                  <c:v>HVAC - SA</c:v>
                </c:pt>
              </c:strCache>
            </c:strRef>
          </c:tx>
          <c:spPr>
            <a:ln w="31750" cap="rnd">
              <a:solidFill>
                <a:schemeClr val="accent5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'TREND COMPARISON'!$B$2:$B$25</c:f>
              <c:numCache>
                <c:formatCode>0%</c:formatCode>
                <c:ptCount val="24"/>
                <c:pt idx="0">
                  <c:v>0.6857299</c:v>
                </c:pt>
                <c:pt idx="1">
                  <c:v>0.43889250000000002</c:v>
                </c:pt>
                <c:pt idx="2">
                  <c:v>0.40009899999999998</c:v>
                </c:pt>
                <c:pt idx="3">
                  <c:v>0.3746411</c:v>
                </c:pt>
                <c:pt idx="4">
                  <c:v>0.31439600000000001</c:v>
                </c:pt>
                <c:pt idx="5">
                  <c:v>0.3008055</c:v>
                </c:pt>
                <c:pt idx="6">
                  <c:v>0.32366260000000002</c:v>
                </c:pt>
                <c:pt idx="7">
                  <c:v>0.29846099999999998</c:v>
                </c:pt>
                <c:pt idx="8">
                  <c:v>0.26727960000000001</c:v>
                </c:pt>
                <c:pt idx="9">
                  <c:v>0.24316769999999999</c:v>
                </c:pt>
                <c:pt idx="10">
                  <c:v>0.25901590000000002</c:v>
                </c:pt>
                <c:pt idx="11">
                  <c:v>0.21735019999999999</c:v>
                </c:pt>
                <c:pt idx="12">
                  <c:v>0.236565</c:v>
                </c:pt>
                <c:pt idx="13">
                  <c:v>0.15115200000000001</c:v>
                </c:pt>
                <c:pt idx="14">
                  <c:v>0.17375070000000001</c:v>
                </c:pt>
                <c:pt idx="15">
                  <c:v>0.14237949999999999</c:v>
                </c:pt>
                <c:pt idx="16">
                  <c:v>0.1618655</c:v>
                </c:pt>
                <c:pt idx="17">
                  <c:v>0.1104512</c:v>
                </c:pt>
                <c:pt idx="18">
                  <c:v>0.1182073</c:v>
                </c:pt>
                <c:pt idx="19">
                  <c:v>0.1277877</c:v>
                </c:pt>
                <c:pt idx="20">
                  <c:v>0.1090454</c:v>
                </c:pt>
                <c:pt idx="21">
                  <c:v>0.19273390000000001</c:v>
                </c:pt>
                <c:pt idx="22">
                  <c:v>9.2186599999999994E-2</c:v>
                </c:pt>
                <c:pt idx="23">
                  <c:v>0.1396452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'TREND COMPARISON'!$C$1</c:f>
              <c:strCache>
                <c:ptCount val="1"/>
                <c:pt idx="0">
                  <c:v>LYON - SA</c:v>
                </c:pt>
              </c:strCache>
            </c:strRef>
          </c:tx>
          <c:spPr>
            <a:ln w="31750" cap="rnd">
              <a:solidFill>
                <a:schemeClr val="accent3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'TREND COMPARISON'!$C$2:$C$25</c:f>
              <c:numCache>
                <c:formatCode>0%</c:formatCode>
                <c:ptCount val="24"/>
                <c:pt idx="0">
                  <c:v>0.63608169999999997</c:v>
                </c:pt>
                <c:pt idx="1">
                  <c:v>0.43971349999999998</c:v>
                </c:pt>
                <c:pt idx="2">
                  <c:v>0.42477429999999999</c:v>
                </c:pt>
                <c:pt idx="3">
                  <c:v>0.38540799999999997</c:v>
                </c:pt>
                <c:pt idx="4">
                  <c:v>0.31141679999999999</c:v>
                </c:pt>
                <c:pt idx="5">
                  <c:v>0.30599749999999998</c:v>
                </c:pt>
                <c:pt idx="6">
                  <c:v>0.36305330000000002</c:v>
                </c:pt>
                <c:pt idx="7">
                  <c:v>0.38039489999999998</c:v>
                </c:pt>
                <c:pt idx="8">
                  <c:v>0.25694630000000002</c:v>
                </c:pt>
                <c:pt idx="9">
                  <c:v>0.26072269999999997</c:v>
                </c:pt>
                <c:pt idx="10">
                  <c:v>0.27954200000000001</c:v>
                </c:pt>
                <c:pt idx="11">
                  <c:v>0.29605809999999999</c:v>
                </c:pt>
                <c:pt idx="12">
                  <c:v>0.36602760000000001</c:v>
                </c:pt>
                <c:pt idx="13">
                  <c:v>0.25494289999999997</c:v>
                </c:pt>
                <c:pt idx="14">
                  <c:v>0.23277729999999999</c:v>
                </c:pt>
                <c:pt idx="15">
                  <c:v>0.209561</c:v>
                </c:pt>
                <c:pt idx="16">
                  <c:v>0.2666655</c:v>
                </c:pt>
                <c:pt idx="17">
                  <c:v>0.2070997</c:v>
                </c:pt>
                <c:pt idx="18">
                  <c:v>0.21738540000000001</c:v>
                </c:pt>
                <c:pt idx="19">
                  <c:v>0.19588520000000001</c:v>
                </c:pt>
                <c:pt idx="20">
                  <c:v>0.18693080000000001</c:v>
                </c:pt>
                <c:pt idx="21">
                  <c:v>0.2947495</c:v>
                </c:pt>
                <c:pt idx="22">
                  <c:v>0.19697419999999999</c:v>
                </c:pt>
                <c:pt idx="23">
                  <c:v>0.17224619999999999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0286224"/>
        <c:axId val="270286784"/>
      </c:lineChart>
      <c:catAx>
        <c:axId val="270286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286784"/>
        <c:crosses val="autoZero"/>
        <c:auto val="1"/>
        <c:lblAlgn val="ctr"/>
        <c:lblOffset val="100"/>
        <c:noMultiLvlLbl val="0"/>
      </c:catAx>
      <c:valAx>
        <c:axId val="27028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2862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 COMPARISON'!$A$1:$A$3</c:f>
              <c:strCache>
                <c:ptCount val="3"/>
                <c:pt idx="0">
                  <c:v>Total eBusiness Effect</c:v>
                </c:pt>
                <c:pt idx="1">
                  <c:v>HVAC Stand Alone</c:v>
                </c:pt>
                <c:pt idx="2">
                  <c:v>HVAC Lyon</c:v>
                </c:pt>
              </c:strCache>
            </c:strRef>
          </c:cat>
          <c:val>
            <c:numRef>
              <c:f>'OVERALL COMPARISON'!$B$1:$B$3</c:f>
              <c:numCache>
                <c:formatCode>0.0%</c:formatCode>
                <c:ptCount val="3"/>
                <c:pt idx="0">
                  <c:v>0.21510000000000001</c:v>
                </c:pt>
                <c:pt idx="1">
                  <c:v>0.28194000000000002</c:v>
                </c:pt>
                <c:pt idx="2">
                  <c:v>0.32594400000000001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70289024"/>
        <c:axId val="270289584"/>
      </c:barChart>
      <c:catAx>
        <c:axId val="27028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289584"/>
        <c:crosses val="autoZero"/>
        <c:auto val="1"/>
        <c:lblAlgn val="ctr"/>
        <c:lblOffset val="100"/>
        <c:noMultiLvlLbl val="0"/>
      </c:catAx>
      <c:valAx>
        <c:axId val="270289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2702890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smtClean="0"/>
              <a:t>Increased </a:t>
            </a:r>
            <a:r>
              <a:rPr lang="en-US" b="1" dirty="0"/>
              <a:t>Spend Caused From Becoming an eBusiness Customer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69207968"/>
        <c:axId val="269208528"/>
      </c:barChart>
      <c:catAx>
        <c:axId val="26920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08528"/>
        <c:crosses val="autoZero"/>
        <c:auto val="1"/>
        <c:lblAlgn val="ctr"/>
        <c:lblOffset val="100"/>
        <c:noMultiLvlLbl val="0"/>
      </c:catAx>
      <c:valAx>
        <c:axId val="26920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0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Sheet1!$A$1:$A$8</c:f>
              <c:strCache>
                <c:ptCount val="8"/>
                <c:pt idx="0">
                  <c:v>MECHANICAL</c:v>
                </c:pt>
                <c:pt idx="1">
                  <c:v>PLUMBER</c:v>
                </c:pt>
                <c:pt idx="2">
                  <c:v>HFM</c:v>
                </c:pt>
                <c:pt idx="3">
                  <c:v>HVAC</c:v>
                </c:pt>
                <c:pt idx="4">
                  <c:v>WW</c:v>
                </c:pt>
                <c:pt idx="5">
                  <c:v>INDUST_FF</c:v>
                </c:pt>
                <c:pt idx="6">
                  <c:v>BUILDER</c:v>
                </c:pt>
                <c:pt idx="7">
                  <c:v>OTHER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0.16769999999999999</c:v>
                </c:pt>
                <c:pt idx="1">
                  <c:v>0.18260000000000001</c:v>
                </c:pt>
                <c:pt idx="2">
                  <c:v>0.16980000000000001</c:v>
                </c:pt>
                <c:pt idx="3">
                  <c:v>0.23710000000000001</c:v>
                </c:pt>
                <c:pt idx="4">
                  <c:v>0.28199999999999997</c:v>
                </c:pt>
                <c:pt idx="5">
                  <c:v>9.0499999999999997E-2</c:v>
                </c:pt>
                <c:pt idx="6">
                  <c:v>0.1154</c:v>
                </c:pt>
                <c:pt idx="7">
                  <c:v>0.13489999999999999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4"/>
        <c:overlap val="-43"/>
        <c:axId val="269210768"/>
        <c:axId val="269211328"/>
      </c:barChart>
      <c:catAx>
        <c:axId val="26921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11328"/>
        <c:crosses val="autoZero"/>
        <c:auto val="1"/>
        <c:lblAlgn val="ctr"/>
        <c:lblOffset val="100"/>
        <c:noMultiLvlLbl val="0"/>
      </c:catAx>
      <c:valAx>
        <c:axId val="269211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692107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1" i="0" u="none" strike="noStrike" cap="all" normalizeH="0" baseline="0" dirty="0">
                <a:solidFill>
                  <a:schemeClr val="tx2">
                    <a:lumMod val="50000"/>
                  </a:schemeClr>
                </a:solidFill>
                <a:effectLst/>
              </a:rPr>
              <a:t>eBusiness Effect on Incremental Sales by Month from Initial Ordering Month 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2225" cap="rnd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  <a:effectLst/>
            </c:spPr>
            <c:trendlineType val="log"/>
            <c:dispRSqr val="0"/>
            <c:dispEq val="0"/>
          </c:trendline>
          <c:val>
            <c:numRef>
              <c:f>Sheet1!$F$2:$F$25</c:f>
              <c:numCache>
                <c:formatCode>0%</c:formatCode>
                <c:ptCount val="24"/>
                <c:pt idx="0">
                  <c:v>0.55057480000000003</c:v>
                </c:pt>
                <c:pt idx="1">
                  <c:v>0.34065000000000001</c:v>
                </c:pt>
                <c:pt idx="2">
                  <c:v>0.31487999999999999</c:v>
                </c:pt>
                <c:pt idx="3">
                  <c:v>0.28039049999999999</c:v>
                </c:pt>
                <c:pt idx="4">
                  <c:v>0.25969999999999999</c:v>
                </c:pt>
                <c:pt idx="5">
                  <c:v>0.24086630000000001</c:v>
                </c:pt>
                <c:pt idx="6">
                  <c:v>0.20916699999999999</c:v>
                </c:pt>
                <c:pt idx="7">
                  <c:v>0.18105460000000001</c:v>
                </c:pt>
                <c:pt idx="8">
                  <c:v>0.19760713999999999</c:v>
                </c:pt>
                <c:pt idx="9">
                  <c:v>0.15338330999999999</c:v>
                </c:pt>
                <c:pt idx="10">
                  <c:v>0.14304</c:v>
                </c:pt>
                <c:pt idx="11">
                  <c:v>0.16763</c:v>
                </c:pt>
                <c:pt idx="12">
                  <c:v>0.15907969999999999</c:v>
                </c:pt>
                <c:pt idx="13">
                  <c:v>0.15125</c:v>
                </c:pt>
                <c:pt idx="14">
                  <c:v>0.12578</c:v>
                </c:pt>
                <c:pt idx="15">
                  <c:v>0.1237214</c:v>
                </c:pt>
                <c:pt idx="16">
                  <c:v>0.1270309</c:v>
                </c:pt>
                <c:pt idx="17">
                  <c:v>0.10588</c:v>
                </c:pt>
                <c:pt idx="18">
                  <c:v>0.11475</c:v>
                </c:pt>
                <c:pt idx="19">
                  <c:v>0.13267229999999999</c:v>
                </c:pt>
                <c:pt idx="20">
                  <c:v>0.11447069999999999</c:v>
                </c:pt>
                <c:pt idx="21">
                  <c:v>0.10993</c:v>
                </c:pt>
                <c:pt idx="22">
                  <c:v>7.9984700000000006E-2</c:v>
                </c:pt>
                <c:pt idx="23">
                  <c:v>6.4332899999999998E-2</c:v>
                </c:pt>
              </c:numCache>
            </c:numRef>
          </c:val>
          <c:smooth val="0"/>
        </c:ser>
        <c:ser>
          <c:idx val="1"/>
          <c:order val="1"/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Sheet1!$G$2:$G$25</c:f>
              <c:numCache>
                <c:formatCode>0%</c:formatCode>
                <c:ptCount val="24"/>
                <c:pt idx="0">
                  <c:v>0.21510000000000001</c:v>
                </c:pt>
                <c:pt idx="1">
                  <c:v>0.21510000000000001</c:v>
                </c:pt>
                <c:pt idx="2">
                  <c:v>0.21510000000000001</c:v>
                </c:pt>
                <c:pt idx="3">
                  <c:v>0.21510000000000001</c:v>
                </c:pt>
                <c:pt idx="4">
                  <c:v>0.21510000000000001</c:v>
                </c:pt>
                <c:pt idx="5">
                  <c:v>0.21510000000000001</c:v>
                </c:pt>
                <c:pt idx="6">
                  <c:v>0.21510000000000001</c:v>
                </c:pt>
                <c:pt idx="7">
                  <c:v>0.21510000000000001</c:v>
                </c:pt>
                <c:pt idx="8">
                  <c:v>0.21510000000000001</c:v>
                </c:pt>
                <c:pt idx="9">
                  <c:v>0.21510000000000001</c:v>
                </c:pt>
                <c:pt idx="10">
                  <c:v>0.21510000000000001</c:v>
                </c:pt>
                <c:pt idx="11">
                  <c:v>0.21510000000000001</c:v>
                </c:pt>
                <c:pt idx="12">
                  <c:v>0.21510000000000001</c:v>
                </c:pt>
                <c:pt idx="13">
                  <c:v>0.21510000000000001</c:v>
                </c:pt>
                <c:pt idx="14">
                  <c:v>0.21510000000000001</c:v>
                </c:pt>
                <c:pt idx="15">
                  <c:v>0.21510000000000001</c:v>
                </c:pt>
                <c:pt idx="16">
                  <c:v>0.21510000000000001</c:v>
                </c:pt>
                <c:pt idx="17">
                  <c:v>0.21510000000000001</c:v>
                </c:pt>
                <c:pt idx="18">
                  <c:v>0.21510000000000001</c:v>
                </c:pt>
                <c:pt idx="19">
                  <c:v>0.21510000000000001</c:v>
                </c:pt>
                <c:pt idx="20">
                  <c:v>0.21510000000000001</c:v>
                </c:pt>
                <c:pt idx="21">
                  <c:v>0.21510000000000001</c:v>
                </c:pt>
                <c:pt idx="22">
                  <c:v>0.21510000000000001</c:v>
                </c:pt>
                <c:pt idx="23">
                  <c:v>0.21510000000000001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782400"/>
        <c:axId val="268782960"/>
      </c:lineChart>
      <c:catAx>
        <c:axId val="26878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782960"/>
        <c:crosses val="autoZero"/>
        <c:auto val="1"/>
        <c:lblAlgn val="ctr"/>
        <c:lblOffset val="100"/>
        <c:noMultiLvlLbl val="0"/>
      </c:catAx>
      <c:valAx>
        <c:axId val="2687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782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/>
              <a:t>Estimated</a:t>
            </a:r>
            <a:r>
              <a:rPr lang="en-US" sz="1400" baseline="0" dirty="0"/>
              <a:t> Sales Without eBusiness Effect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58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graphs!$B$2:$B$19</c:f>
              <c:numCache>
                <c:formatCode>_("$"* #,##0_);_("$"* \(#,##0\);_("$"* "-"??_);_(@_)</c:formatCode>
                <c:ptCount val="18"/>
                <c:pt idx="0">
                  <c:v>2263680863.46</c:v>
                </c:pt>
                <c:pt idx="1">
                  <c:v>2058706798.8099999</c:v>
                </c:pt>
                <c:pt idx="2">
                  <c:v>2206240772.5799999</c:v>
                </c:pt>
                <c:pt idx="3">
                  <c:v>2455656050.1599998</c:v>
                </c:pt>
                <c:pt idx="4">
                  <c:v>2460940137.3899999</c:v>
                </c:pt>
                <c:pt idx="5">
                  <c:v>2272407217.0900002</c:v>
                </c:pt>
                <c:pt idx="6">
                  <c:v>2437471234.6500001</c:v>
                </c:pt>
                <c:pt idx="7">
                  <c:v>2818284814.3899999</c:v>
                </c:pt>
                <c:pt idx="8">
                  <c:v>2753815192.1199999</c:v>
                </c:pt>
                <c:pt idx="9">
                  <c:v>2469686599.1900001</c:v>
                </c:pt>
                <c:pt idx="10">
                  <c:v>2672263499.96</c:v>
                </c:pt>
                <c:pt idx="11">
                  <c:v>3083981515.6199999</c:v>
                </c:pt>
                <c:pt idx="12">
                  <c:v>3087472731.3100004</c:v>
                </c:pt>
                <c:pt idx="13">
                  <c:v>2732563945.0799999</c:v>
                </c:pt>
                <c:pt idx="14">
                  <c:v>2961063209.5300002</c:v>
                </c:pt>
                <c:pt idx="15">
                  <c:v>3340173721.2200003</c:v>
                </c:pt>
                <c:pt idx="16">
                  <c:v>3237526802.54</c:v>
                </c:pt>
                <c:pt idx="17">
                  <c:v>2883371906.0799999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graphs!$D$1</c:f>
              <c:strCache>
                <c:ptCount val="1"/>
                <c:pt idx="0">
                  <c:v>Sales W/O eBusiness</c:v>
                </c:pt>
              </c:strCache>
            </c:strRef>
          </c:tx>
          <c:spPr>
            <a:ln w="15875" cap="rnd">
              <a:solidFill>
                <a:schemeClr val="accent6">
                  <a:lumMod val="75000"/>
                  <a:lumOff val="2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graphs!$D$2:$D$19</c:f>
              <c:numCache>
                <c:formatCode>_("$"* #,##0_);_("$"* \(#,##0\);_("$"* "-"??_);_(@_)</c:formatCode>
                <c:ptCount val="18"/>
                <c:pt idx="0">
                  <c:v>2219430632.46</c:v>
                </c:pt>
                <c:pt idx="1">
                  <c:v>2016595771.8099999</c:v>
                </c:pt>
                <c:pt idx="2">
                  <c:v>2158009642.5799999</c:v>
                </c:pt>
                <c:pt idx="3">
                  <c:v>2398549901.1599998</c:v>
                </c:pt>
                <c:pt idx="4">
                  <c:v>2403902650.3899999</c:v>
                </c:pt>
                <c:pt idx="5">
                  <c:v>2208153447.0900002</c:v>
                </c:pt>
                <c:pt idx="6">
                  <c:v>2355569075.6500001</c:v>
                </c:pt>
                <c:pt idx="7">
                  <c:v>2727949525.3899999</c:v>
                </c:pt>
                <c:pt idx="8">
                  <c:v>2667370156.1199999</c:v>
                </c:pt>
                <c:pt idx="9">
                  <c:v>2393090863.1900001</c:v>
                </c:pt>
                <c:pt idx="10">
                  <c:v>2592508545.96</c:v>
                </c:pt>
                <c:pt idx="11">
                  <c:v>2998255322.6199999</c:v>
                </c:pt>
                <c:pt idx="12">
                  <c:v>3010389403.3100004</c:v>
                </c:pt>
                <c:pt idx="13">
                  <c:v>2670427582.0799999</c:v>
                </c:pt>
                <c:pt idx="14">
                  <c:v>2897135949.5300002</c:v>
                </c:pt>
                <c:pt idx="15">
                  <c:v>3271476386.2200003</c:v>
                </c:pt>
                <c:pt idx="16">
                  <c:v>3177686155.54</c:v>
                </c:pt>
                <c:pt idx="17">
                  <c:v>2833256140.0799999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hiLowLines>
        <c:smooth val="0"/>
        <c:axId val="268785760"/>
        <c:axId val="268786320"/>
      </c:lineChart>
      <c:catAx>
        <c:axId val="2687857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268786320"/>
        <c:crosses val="autoZero"/>
        <c:auto val="1"/>
        <c:lblAlgn val="ctr"/>
        <c:lblOffset val="100"/>
        <c:noMultiLvlLbl val="0"/>
      </c:catAx>
      <c:valAx>
        <c:axId val="268786320"/>
        <c:scaling>
          <c:orientation val="minMax"/>
          <c:max val="3400000000"/>
          <c:min val="200000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78576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b="1" i="0" baseline="0" dirty="0">
                <a:effectLst/>
              </a:rPr>
              <a:t>eBusiness Effect on </a:t>
            </a:r>
            <a:r>
              <a:rPr lang="en-US" sz="1400" b="1" i="0" baseline="0" dirty="0" err="1">
                <a:effectLst/>
              </a:rPr>
              <a:t>Inc</a:t>
            </a:r>
            <a:r>
              <a:rPr lang="en-US" sz="1400" b="1" i="0" baseline="0" dirty="0">
                <a:effectLst/>
              </a:rPr>
              <a:t> Sales</a:t>
            </a:r>
            <a:endParaRPr lang="en-US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graphs!$C$1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graphs!$C$2:$C$19</c:f>
              <c:numCache>
                <c:formatCode>_("$"* #,##0_);_("$"* \(#,##0\);_("$"* "-"??_);_(@_)</c:formatCode>
                <c:ptCount val="18"/>
                <c:pt idx="0">
                  <c:v>44250231</c:v>
                </c:pt>
                <c:pt idx="1">
                  <c:v>42111027</c:v>
                </c:pt>
                <c:pt idx="2">
                  <c:v>48231130</c:v>
                </c:pt>
                <c:pt idx="3">
                  <c:v>57106149</c:v>
                </c:pt>
                <c:pt idx="4">
                  <c:v>57037487</c:v>
                </c:pt>
                <c:pt idx="5">
                  <c:v>64253770</c:v>
                </c:pt>
                <c:pt idx="6">
                  <c:v>81902159</c:v>
                </c:pt>
                <c:pt idx="7">
                  <c:v>90335289</c:v>
                </c:pt>
                <c:pt idx="8">
                  <c:v>86445036</c:v>
                </c:pt>
                <c:pt idx="9">
                  <c:v>76595736</c:v>
                </c:pt>
                <c:pt idx="10">
                  <c:v>79754954</c:v>
                </c:pt>
                <c:pt idx="11">
                  <c:v>85726193</c:v>
                </c:pt>
                <c:pt idx="12">
                  <c:v>77083328</c:v>
                </c:pt>
                <c:pt idx="13">
                  <c:v>62136363</c:v>
                </c:pt>
                <c:pt idx="14">
                  <c:v>63927260</c:v>
                </c:pt>
                <c:pt idx="15">
                  <c:v>68697335</c:v>
                </c:pt>
                <c:pt idx="16">
                  <c:v>59840647</c:v>
                </c:pt>
                <c:pt idx="17">
                  <c:v>50115766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69627040"/>
        <c:axId val="269627600"/>
      </c:barChart>
      <c:catAx>
        <c:axId val="26962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27600"/>
        <c:crosses val="autoZero"/>
        <c:auto val="1"/>
        <c:lblAlgn val="ctr"/>
        <c:lblOffset val="100"/>
        <c:noMultiLvlLbl val="0"/>
      </c:catAx>
      <c:valAx>
        <c:axId val="26962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2704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Sheet2!$I$1</c:f>
              <c:strCache>
                <c:ptCount val="1"/>
                <c:pt idx="0">
                  <c:v>Sls Effect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Sheet2!$I$2:$I$25</c:f>
              <c:numCache>
                <c:formatCode>0%</c:formatCode>
                <c:ptCount val="24"/>
                <c:pt idx="0">
                  <c:v>0.55220070600000004</c:v>
                </c:pt>
                <c:pt idx="1">
                  <c:v>0.34067329400000002</c:v>
                </c:pt>
                <c:pt idx="2">
                  <c:v>0.31299958799999994</c:v>
                </c:pt>
                <c:pt idx="3">
                  <c:v>0.285018412</c:v>
                </c:pt>
                <c:pt idx="4">
                  <c:v>0.26751760000000002</c:v>
                </c:pt>
                <c:pt idx="5">
                  <c:v>0.245778884</c:v>
                </c:pt>
                <c:pt idx="6">
                  <c:v>0.21118268400000001</c:v>
                </c:pt>
                <c:pt idx="7">
                  <c:v>0.19473039399999997</c:v>
                </c:pt>
                <c:pt idx="8">
                  <c:v>0.201774222</c:v>
                </c:pt>
                <c:pt idx="9">
                  <c:v>0.16566916599999998</c:v>
                </c:pt>
                <c:pt idx="10">
                  <c:v>0.15097871000000002</c:v>
                </c:pt>
                <c:pt idx="11">
                  <c:v>0.15329140399999999</c:v>
                </c:pt>
                <c:pt idx="12">
                  <c:v>0.15210274400000001</c:v>
                </c:pt>
                <c:pt idx="13">
                  <c:v>0.14611819799999998</c:v>
                </c:pt>
                <c:pt idx="14">
                  <c:v>0.13469094799999998</c:v>
                </c:pt>
                <c:pt idx="15">
                  <c:v>0.119598914</c:v>
                </c:pt>
                <c:pt idx="16">
                  <c:v>0.11924863199999999</c:v>
                </c:pt>
                <c:pt idx="17">
                  <c:v>0.113511578</c:v>
                </c:pt>
                <c:pt idx="18">
                  <c:v>0.10177334600000001</c:v>
                </c:pt>
                <c:pt idx="19">
                  <c:v>0.11535170399999999</c:v>
                </c:pt>
                <c:pt idx="20">
                  <c:v>0.110715194</c:v>
                </c:pt>
                <c:pt idx="21">
                  <c:v>0.12131341399999999</c:v>
                </c:pt>
                <c:pt idx="22">
                  <c:v>8.6415926000000004E-2</c:v>
                </c:pt>
                <c:pt idx="23">
                  <c:v>6.1773648E-2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Sheet2!$J$1</c:f>
              <c:strCache>
                <c:ptCount val="1"/>
                <c:pt idx="0">
                  <c:v>GP effect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Sheet2!$J$2:$J$25</c:f>
              <c:numCache>
                <c:formatCode>0%</c:formatCode>
                <c:ptCount val="24"/>
                <c:pt idx="0">
                  <c:v>0.492012016</c:v>
                </c:pt>
                <c:pt idx="1">
                  <c:v>0.29827078800000001</c:v>
                </c:pt>
                <c:pt idx="2">
                  <c:v>0.28244861199999999</c:v>
                </c:pt>
                <c:pt idx="3">
                  <c:v>0.25363272800000003</c:v>
                </c:pt>
                <c:pt idx="4">
                  <c:v>0.24694497600000004</c:v>
                </c:pt>
                <c:pt idx="5">
                  <c:v>0.22452860599999996</c:v>
                </c:pt>
                <c:pt idx="6">
                  <c:v>0.19349792599999999</c:v>
                </c:pt>
                <c:pt idx="7">
                  <c:v>0.176106702</c:v>
                </c:pt>
                <c:pt idx="8">
                  <c:v>0.18526718999999997</c:v>
                </c:pt>
                <c:pt idx="9">
                  <c:v>0.15795321400000001</c:v>
                </c:pt>
                <c:pt idx="10">
                  <c:v>0.13584858399999999</c:v>
                </c:pt>
                <c:pt idx="11">
                  <c:v>0.13361336799999998</c:v>
                </c:pt>
                <c:pt idx="12">
                  <c:v>0.133560756</c:v>
                </c:pt>
                <c:pt idx="13">
                  <c:v>0.12493997800000001</c:v>
                </c:pt>
                <c:pt idx="14">
                  <c:v>0.11523027800000001</c:v>
                </c:pt>
                <c:pt idx="15">
                  <c:v>0.10982187400000001</c:v>
                </c:pt>
                <c:pt idx="16">
                  <c:v>0.10026518799999999</c:v>
                </c:pt>
                <c:pt idx="17">
                  <c:v>0.101849166</c:v>
                </c:pt>
                <c:pt idx="18">
                  <c:v>0.10582817</c:v>
                </c:pt>
                <c:pt idx="19">
                  <c:v>0.103552958</c:v>
                </c:pt>
                <c:pt idx="20">
                  <c:v>9.2753166000000012E-2</c:v>
                </c:pt>
                <c:pt idx="21">
                  <c:v>0.10894789200000002</c:v>
                </c:pt>
                <c:pt idx="22">
                  <c:v>7.0173723999999993E-2</c:v>
                </c:pt>
                <c:pt idx="23">
                  <c:v>6.1215261999999993E-2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c:spPr>
        </c:hiLowLines>
        <c:smooth val="0"/>
        <c:axId val="269630400"/>
        <c:axId val="269630960"/>
      </c:lineChart>
      <c:catAx>
        <c:axId val="269630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30960"/>
        <c:crosses val="autoZero"/>
        <c:auto val="1"/>
        <c:lblAlgn val="ctr"/>
        <c:lblOffset val="100"/>
        <c:noMultiLvlLbl val="0"/>
      </c:catAx>
      <c:valAx>
        <c:axId val="26963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3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overallGP!$G$1:$G$2</c:f>
              <c:strCache>
                <c:ptCount val="2"/>
                <c:pt idx="0">
                  <c:v>eBus Effect Inc Sls</c:v>
                </c:pt>
                <c:pt idx="1">
                  <c:v>eBus Effect Inc GP</c:v>
                </c:pt>
              </c:strCache>
            </c:strRef>
          </c:cat>
          <c:val>
            <c:numRef>
              <c:f>overallGP!$H$1:$H$2</c:f>
              <c:numCache>
                <c:formatCode>0%</c:formatCode>
                <c:ptCount val="2"/>
                <c:pt idx="0">
                  <c:v>0.21510000000000001</c:v>
                </c:pt>
                <c:pt idx="1">
                  <c:v>0.18196039999999999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69633200"/>
        <c:axId val="269633760"/>
      </c:barChart>
      <c:catAx>
        <c:axId val="26963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33760"/>
        <c:crosses val="autoZero"/>
        <c:auto val="1"/>
        <c:lblAlgn val="ctr"/>
        <c:lblOffset val="100"/>
        <c:noMultiLvlLbl val="0"/>
      </c:catAx>
      <c:valAx>
        <c:axId val="2696337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332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Bronze</c:v>
          </c:tx>
          <c:spPr>
            <a:ln w="22225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'Trend Compare'!$A$2:$A$25</c:f>
              <c:numCache>
                <c:formatCode>0%</c:formatCode>
                <c:ptCount val="24"/>
                <c:pt idx="0">
                  <c:v>0.47557800000000006</c:v>
                </c:pt>
                <c:pt idx="1">
                  <c:v>0.23869650000000001</c:v>
                </c:pt>
                <c:pt idx="2">
                  <c:v>0.20450731999999999</c:v>
                </c:pt>
                <c:pt idx="3">
                  <c:v>0.16525956000000003</c:v>
                </c:pt>
                <c:pt idx="4">
                  <c:v>0.16259836</c:v>
                </c:pt>
                <c:pt idx="5">
                  <c:v>0.14408170000000001</c:v>
                </c:pt>
                <c:pt idx="6">
                  <c:v>0.12182134</c:v>
                </c:pt>
                <c:pt idx="7">
                  <c:v>7.2641040000000004E-2</c:v>
                </c:pt>
                <c:pt idx="8">
                  <c:v>8.7736000000000008E-2</c:v>
                </c:pt>
                <c:pt idx="9">
                  <c:v>5.5469180000000007E-2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</c:numCache>
            </c:numRef>
          </c:val>
          <c:smooth val="0"/>
        </c:ser>
        <c:ser>
          <c:idx val="1"/>
          <c:order val="1"/>
          <c:spPr>
            <a:ln w="22225" cap="rnd">
              <a:solidFill>
                <a:schemeClr val="tx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'Trend Compare'!$B$2:$B$25</c:f>
              <c:numCache>
                <c:formatCode>0%</c:formatCode>
                <c:ptCount val="2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5.5469180000000007E-2</c:v>
                </c:pt>
                <c:pt idx="10">
                  <c:v>2.565332E-2</c:v>
                </c:pt>
                <c:pt idx="11">
                  <c:v>9.8113200000000001E-3</c:v>
                </c:pt>
                <c:pt idx="12">
                  <c:v>8.1932600000000008E-3</c:v>
                </c:pt>
                <c:pt idx="13">
                  <c:v>-9.6915000000000005E-3</c:v>
                </c:pt>
                <c:pt idx="14">
                  <c:v>-2.487118E-2</c:v>
                </c:pt>
                <c:pt idx="15">
                  <c:v>-2.741118E-2</c:v>
                </c:pt>
                <c:pt idx="16">
                  <c:v>-1.046186E-2</c:v>
                </c:pt>
                <c:pt idx="17">
                  <c:v>-3.919272E-2</c:v>
                </c:pt>
                <c:pt idx="18">
                  <c:v>-3.2461500000000004E-2</c:v>
                </c:pt>
                <c:pt idx="19">
                  <c:v>-3.7572480000000005E-2</c:v>
                </c:pt>
                <c:pt idx="20">
                  <c:v>-6.5903479999999987E-2</c:v>
                </c:pt>
                <c:pt idx="21">
                  <c:v>-1.086906E-2</c:v>
                </c:pt>
                <c:pt idx="22">
                  <c:v>-6.804694E-2</c:v>
                </c:pt>
                <c:pt idx="23">
                  <c:v>-8.9024799999999987E-2</c:v>
                </c:pt>
              </c:numCache>
            </c:numRef>
          </c:val>
          <c:smooth val="0"/>
        </c:ser>
        <c:ser>
          <c:idx val="2"/>
          <c:order val="2"/>
          <c:tx>
            <c:v>Silver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'Trend Compare'!$C$2:$C$25</c:f>
              <c:numCache>
                <c:formatCode>0%</c:formatCode>
                <c:ptCount val="24"/>
                <c:pt idx="0">
                  <c:v>0.59231637000000004</c:v>
                </c:pt>
                <c:pt idx="1">
                  <c:v>0.39648924599999996</c:v>
                </c:pt>
                <c:pt idx="2">
                  <c:v>0.34341917399999999</c:v>
                </c:pt>
                <c:pt idx="3">
                  <c:v>0.32096546999999997</c:v>
                </c:pt>
                <c:pt idx="4">
                  <c:v>0.30319754399999999</c:v>
                </c:pt>
                <c:pt idx="5">
                  <c:v>0.29638680400000006</c:v>
                </c:pt>
                <c:pt idx="6">
                  <c:v>0.270756306</c:v>
                </c:pt>
                <c:pt idx="7">
                  <c:v>0.26672433000000001</c:v>
                </c:pt>
                <c:pt idx="8">
                  <c:v>0.23674241799999995</c:v>
                </c:pt>
                <c:pt idx="9">
                  <c:v>0.19817039</c:v>
                </c:pt>
                <c:pt idx="10">
                  <c:v>0.18812263000000001</c:v>
                </c:pt>
                <c:pt idx="11">
                  <c:v>0.18410479400000002</c:v>
                </c:pt>
                <c:pt idx="12">
                  <c:v>0.19000928199999997</c:v>
                </c:pt>
                <c:pt idx="13">
                  <c:v>0.17950248199999999</c:v>
                </c:pt>
                <c:pt idx="14">
                  <c:v>0.16103356799999999</c:v>
                </c:pt>
                <c:pt idx="15">
                  <c:v>0.15701737600000001</c:v>
                </c:pt>
                <c:pt idx="16">
                  <c:v>0.15788843</c:v>
                </c:pt>
                <c:pt idx="17">
                  <c:v>0.149661404</c:v>
                </c:pt>
                <c:pt idx="18">
                  <c:v>0.13851692799999998</c:v>
                </c:pt>
                <c:pt idx="19">
                  <c:v>0.14349274400000001</c:v>
                </c:pt>
                <c:pt idx="20">
                  <c:v>0.14148397400000001</c:v>
                </c:pt>
                <c:pt idx="21">
                  <c:v>0.14354027799999999</c:v>
                </c:pt>
                <c:pt idx="22">
                  <c:v>9.271301400000001E-2</c:v>
                </c:pt>
                <c:pt idx="23">
                  <c:v>8.7178164000000002E-2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0083584"/>
        <c:axId val="270084144"/>
      </c:lineChart>
      <c:catAx>
        <c:axId val="27008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84144"/>
        <c:crosses val="autoZero"/>
        <c:auto val="1"/>
        <c:lblAlgn val="ctr"/>
        <c:lblOffset val="100"/>
        <c:noMultiLvlLbl val="0"/>
      </c:catAx>
      <c:valAx>
        <c:axId val="27008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835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0.09334</cdr:x>
      <cdr:y>0.22958</cdr:y>
    </cdr:from>
    <cdr:to>
      <cdr:x>0.3222</cdr:x>
      <cdr:y>0.39787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808011" y="1172096"/>
          <a:ext cx="1981153" cy="8591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is strongest in early months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0.37502</cdr:x>
      <cdr:y>0.48614</cdr:y>
    </cdr:from>
    <cdr:to>
      <cdr:x>0.65348</cdr:x>
      <cdr:y>0.65443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3246411" y="2481944"/>
          <a:ext cx="2410520" cy="8591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falls by ~13% each period (log trend line)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0.38382</cdr:x>
      <cdr:y>0.17206</cdr:y>
    </cdr:from>
    <cdr:to>
      <cdr:x>0.98376</cdr:x>
      <cdr:y>0.40717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3322611" y="878413"/>
          <a:ext cx="5193405" cy="1200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b="1" dirty="0" smtClean="0">
              <a:solidFill>
                <a:schemeClr val="tx1"/>
              </a:solidFill>
            </a:rPr>
            <a:t>Every period (1-24) is compared to the “before/control” ebusiness ordering period. For example, the first month of ordering is ~ 55% higher than average sales before becoming an ebusiness customer (all else constant). Similarly, the 24 month after ordering is ~ 8% higher than Average sales before becoming an ebusiness customer (all else constant). If we multiply through the overall average is roughly 21.5% higher compared to the “before/control” period (all else constant). The effect is strong but tapers due to outside factors such as churn.</a:t>
          </a:r>
          <a:endParaRPr lang="en-US" sz="900" b="1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7426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4375" y="1"/>
            <a:ext cx="3997426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EBC6E8-BD40-4AF9-A8A9-5446ED45F146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6"/>
            <a:ext cx="3997426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4375" y="6657976"/>
            <a:ext cx="3997426" cy="3524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EC5D0B9-D20E-4F22-86E7-D7204E208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7426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4375" y="0"/>
            <a:ext cx="3997426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3612C2-462B-4082-8CD5-5F0FECA087CB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5300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68" y="3373438"/>
            <a:ext cx="737744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4"/>
            <a:ext cx="3997426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4375" y="6659564"/>
            <a:ext cx="3997426" cy="3508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05369E7-27F5-460A-8A19-AFCFC3EA7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49" y="15240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2080372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968612"/>
            <a:ext cx="4666489" cy="443218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4478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0386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223794"/>
            <a:ext cx="48950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002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250944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8950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788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3616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371600"/>
            <a:ext cx="3919221" cy="50292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67072" y="1371600"/>
            <a:ext cx="3919728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24400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219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828800"/>
            <a:ext cx="4056889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0006" y="1828800"/>
            <a:ext cx="4066794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600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06873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810512"/>
            <a:ext cx="5199888" cy="4666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350901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627188"/>
            <a:ext cx="826617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190551"/>
            <a:ext cx="6113781" cy="428644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 userDrawn="1"/>
        </p:nvGrpSpPr>
        <p:grpSpPr bwMode="auto">
          <a:xfrm>
            <a:off x="1084263" y="1581150"/>
            <a:ext cx="7024687" cy="4572000"/>
            <a:chOff x="696252" y="1406207"/>
            <a:chExt cx="7717409" cy="5022405"/>
          </a:xfrm>
        </p:grpSpPr>
        <p:sp>
          <p:nvSpPr>
            <p:cNvPr id="5" name="object 3"/>
            <p:cNvSpPr>
              <a:spLocks noChangeArrowheads="1"/>
            </p:cNvSpPr>
            <p:nvPr/>
          </p:nvSpPr>
          <p:spPr bwMode="auto">
            <a:xfrm>
              <a:off x="2344376" y="6025774"/>
              <a:ext cx="4433368" cy="402838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object 4"/>
            <p:cNvSpPr>
              <a:spLocks noChangeArrowheads="1"/>
            </p:cNvSpPr>
            <p:nvPr/>
          </p:nvSpPr>
          <p:spPr bwMode="auto">
            <a:xfrm>
              <a:off x="696252" y="1407951"/>
              <a:ext cx="7717409" cy="4623053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7526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 userDrawn="1"/>
        </p:nvGrpSpPr>
        <p:grpSpPr bwMode="auto">
          <a:xfrm>
            <a:off x="1096963" y="1754188"/>
            <a:ext cx="7024687" cy="4572000"/>
            <a:chOff x="696252" y="1406207"/>
            <a:chExt cx="7717409" cy="5022405"/>
          </a:xfrm>
        </p:grpSpPr>
        <p:sp>
          <p:nvSpPr>
            <p:cNvPr id="6" name="object 3"/>
            <p:cNvSpPr>
              <a:spLocks noChangeArrowheads="1"/>
            </p:cNvSpPr>
            <p:nvPr/>
          </p:nvSpPr>
          <p:spPr bwMode="auto">
            <a:xfrm>
              <a:off x="2344376" y="6025773"/>
              <a:ext cx="4433368" cy="402839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bject 4"/>
            <p:cNvSpPr>
              <a:spLocks noChangeArrowheads="1"/>
            </p:cNvSpPr>
            <p:nvPr/>
          </p:nvSpPr>
          <p:spPr bwMode="auto">
            <a:xfrm>
              <a:off x="696252" y="1407950"/>
              <a:ext cx="7717409" cy="4623055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9050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25450" y="1600200"/>
            <a:ext cx="833755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59300" y="1127125"/>
            <a:ext cx="0" cy="5394325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4614863" y="-320675"/>
            <a:ext cx="0" cy="8229600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776413" y="3324225"/>
            <a:ext cx="2782887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STRENGTHS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776413" y="3838575"/>
            <a:ext cx="2782887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OPPORTUNITIES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559300" y="3324225"/>
            <a:ext cx="2782888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WEAKNESSES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559300" y="3838575"/>
            <a:ext cx="2782888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THREATS</a:t>
            </a: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425450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44279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2"/>
          </p:nvPr>
        </p:nvSpPr>
        <p:spPr>
          <a:xfrm>
            <a:off x="4744279" y="4362848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3"/>
          </p:nvPr>
        </p:nvSpPr>
        <p:spPr>
          <a:xfrm>
            <a:off x="425450" y="4362847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3400" y="1295400"/>
            <a:ext cx="81534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159358"/>
            <a:ext cx="86868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0" y="27035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42999" y="4722178"/>
            <a:ext cx="6858000" cy="3077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23284"/>
            <a:ext cx="8686799" cy="15439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662535"/>
            <a:ext cx="8686799" cy="1477328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15875" y="41767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228600" y="4176819"/>
            <a:ext cx="8686800" cy="1517904"/>
          </a:xfrm>
          <a:prstGeom prst="rect">
            <a:avLst/>
          </a:prstGeom>
          <a:solidFill>
            <a:srgbClr val="356C8A"/>
          </a:solidFill>
        </p:spPr>
        <p:txBody>
          <a:bodyPr wrap="square" lIns="0" tIns="0" rIns="0" bIns="0" rtlCol="0" anchor="ctr" anchorCtr="0">
            <a:noAutofit/>
          </a:bodyPr>
          <a:lstStyle>
            <a:lvl1pPr>
              <a:defRPr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600200"/>
            <a:ext cx="4361689" cy="48006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246924"/>
            <a:ext cx="3760123" cy="53824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00" y="1143000"/>
            <a:ext cx="3886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676400"/>
            <a:ext cx="3760123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648200" y="1676400"/>
            <a:ext cx="4114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246188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1752600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876696"/>
            <a:ext cx="4666489" cy="4524104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71" r:id="rId21"/>
    <p:sldLayoutId id="2147483972" r:id="rId22"/>
    <p:sldLayoutId id="2147483967" r:id="rId23"/>
    <p:sldLayoutId id="2147483973" r:id="rId24"/>
    <p:sldLayoutId id="2147483975" r:id="rId25"/>
    <p:sldLayoutId id="2147483976" r:id="rId26"/>
    <p:sldLayoutId id="2147483968" r:id="rId2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cap="all" dirty="0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7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69" r:id="rId3"/>
    <p:sldLayoutId id="2147483979" r:id="rId4"/>
    <p:sldLayoutId id="2147483970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mbest/8_-_Panel_Data-Fixed_Effects_and_Differences_in_Differences.pdf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133600"/>
            <a:ext cx="6096000" cy="1524000"/>
          </a:xfrm>
        </p:spPr>
        <p:txBody>
          <a:bodyPr/>
          <a:lstStyle/>
          <a:p>
            <a:pPr algn="ctr"/>
            <a:r>
              <a:rPr lang="en-US" dirty="0" smtClean="0"/>
              <a:t>Effect of being an ebusiness customer on </a:t>
            </a:r>
            <a:r>
              <a:rPr lang="en-US" dirty="0" err="1" smtClean="0"/>
              <a:t>fei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0" y="3810000"/>
            <a:ext cx="6096000" cy="17526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Findings &amp; Methodology</a:t>
            </a:r>
          </a:p>
          <a:p>
            <a:pPr algn="ctr"/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By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Christopher Brossman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Ebusiness analytics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3/25/2016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</a:t>
            </a:r>
            <a:r>
              <a:rPr lang="en-US" dirty="0" err="1" smtClean="0"/>
              <a:t>fei</a:t>
            </a:r>
            <a:r>
              <a:rPr lang="en-US" dirty="0" smtClean="0"/>
              <a:t> to $25B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8077200" cy="5047488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 smtClean="0"/>
              <a:t>Investment in eBusiness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100" dirty="0" smtClean="0"/>
              <a:t>Invest in converting more customers to the ebusiness solution to reap higher returns </a:t>
            </a:r>
            <a:r>
              <a:rPr lang="en-US" sz="2100" dirty="0" smtClean="0"/>
              <a:t>(</a:t>
            </a:r>
            <a:r>
              <a:rPr lang="en-US" sz="2100" b="1" dirty="0" smtClean="0"/>
              <a:t>~</a:t>
            </a:r>
            <a:r>
              <a:rPr lang="en-US" sz="2100" b="1" dirty="0" smtClean="0"/>
              <a:t>21.51% </a:t>
            </a:r>
            <a:r>
              <a:rPr lang="en-US" sz="2100" dirty="0" smtClean="0"/>
              <a:t>increase in incremental </a:t>
            </a:r>
            <a:r>
              <a:rPr lang="en-US" sz="2100" dirty="0" smtClean="0"/>
              <a:t>sales)</a:t>
            </a:r>
            <a:endParaRPr lang="en-US" sz="21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It is estimated that eBusiness has caused </a:t>
            </a:r>
            <a:r>
              <a:rPr lang="en-US" sz="2000" dirty="0" smtClean="0"/>
              <a:t>a lift </a:t>
            </a:r>
            <a:r>
              <a:rPr lang="en-US" sz="2000" dirty="0" smtClean="0"/>
              <a:t>in incremental sales by </a:t>
            </a:r>
            <a:r>
              <a:rPr lang="en-US" sz="2000" b="1" dirty="0" smtClean="0"/>
              <a:t>2-3%</a:t>
            </a:r>
            <a:r>
              <a:rPr lang="en-US" sz="2000" dirty="0" smtClean="0"/>
              <a:t> of total sales each year since </a:t>
            </a:r>
            <a:r>
              <a:rPr lang="en-US" sz="2000" dirty="0" smtClean="0"/>
              <a:t>FY12 </a:t>
            </a:r>
            <a:endParaRPr lang="en-US" sz="2000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Average Quarterly Incremental Sales is </a:t>
            </a:r>
            <a:r>
              <a:rPr lang="en-US" sz="2000" b="1" dirty="0" smtClean="0"/>
              <a:t>~60 million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If every customer were on ebusiness in FY15 we estimate </a:t>
            </a:r>
            <a:r>
              <a:rPr lang="en-US" sz="2000" dirty="0" smtClean="0"/>
              <a:t>that </a:t>
            </a:r>
            <a:r>
              <a:rPr lang="en-US" sz="2000" dirty="0" smtClean="0"/>
              <a:t>total Ferguson sales may have been ~</a:t>
            </a:r>
            <a:r>
              <a:rPr lang="en-US" sz="2000" b="1" dirty="0" smtClean="0"/>
              <a:t>one billion </a:t>
            </a:r>
            <a:r>
              <a:rPr lang="en-US" sz="2000" dirty="0" smtClean="0"/>
              <a:t>higher than realized sales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Gross profit is growing nearly as fast as </a:t>
            </a:r>
            <a:r>
              <a:rPr lang="en-US" sz="2000" dirty="0" smtClean="0"/>
              <a:t>sales, </a:t>
            </a:r>
            <a:r>
              <a:rPr lang="en-US" sz="2000" dirty="0" smtClean="0"/>
              <a:t>indicating we are growing profitability as well as top line sales.</a:t>
            </a:r>
          </a:p>
        </p:txBody>
      </p:sp>
    </p:spTree>
    <p:extLst>
      <p:ext uri="{BB962C8B-B14F-4D97-AF65-F5344CB8AC3E}">
        <p14:creationId xmlns:p14="http://schemas.microsoft.com/office/powerpoint/2010/main" val="27626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</a:t>
            </a:r>
            <a:r>
              <a:rPr lang="en-US" dirty="0" err="1" smtClean="0"/>
              <a:t>fei</a:t>
            </a:r>
            <a:r>
              <a:rPr lang="en-US" dirty="0" smtClean="0"/>
              <a:t> to $25B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8077200" cy="504748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 smtClean="0"/>
              <a:t>			</a:t>
            </a:r>
            <a:r>
              <a:rPr lang="en-US" sz="2000" b="1" u="sng" dirty="0" smtClean="0"/>
              <a:t>Reduce Churn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Churn is highly prevalent in both Ferguson and FOL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On average, a customer will “last” on FOL for 3.5 months before churning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A customer is highly likely to reengage, but churn again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As churn reduces the “eBusiness effect” grows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Invest more in identifying why and how customers are churning to gain more intelligence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Use existing tools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Customer Action Report/Pipeline MGMT/CRM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u="sng" dirty="0" smtClean="0"/>
              <a:t>Get more customers on the Pro Plus Loyalty Program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Customers who engage in </a:t>
            </a:r>
            <a:r>
              <a:rPr lang="en-US" sz="1600" dirty="0" err="1" smtClean="0"/>
              <a:t>Proplus</a:t>
            </a:r>
            <a:r>
              <a:rPr lang="en-US" sz="1600" dirty="0" smtClean="0"/>
              <a:t> grow incremental sales faster than their Bronze counterparts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 </a:t>
            </a:r>
            <a:r>
              <a:rPr lang="en-US" sz="1600" dirty="0" err="1" smtClean="0"/>
              <a:t>Proplus</a:t>
            </a:r>
            <a:r>
              <a:rPr lang="en-US" sz="1600" dirty="0" smtClean="0"/>
              <a:t> customers churn less frequently from eBusiness.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26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Methodology</a:t>
            </a:r>
            <a:b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Matching &amp; D.I.D. Fixed effects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for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non detailed audience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See detailed explanation if desired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57" y="3647044"/>
            <a:ext cx="1275980" cy="16259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33050"/>
            <a:ext cx="1275980" cy="16259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33" y="3742825"/>
            <a:ext cx="1747900" cy="19931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71" y="1735861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233" y="2293407"/>
            <a:ext cx="1047750" cy="1196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161966"/>
            <a:ext cx="1047750" cy="119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164" y="4288948"/>
            <a:ext cx="1047750" cy="1196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34" y="3909393"/>
            <a:ext cx="1047750" cy="1196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633" y="3489483"/>
            <a:ext cx="1047750" cy="1196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37" y="4558939"/>
            <a:ext cx="1047750" cy="11960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752" y="4318843"/>
            <a:ext cx="1047750" cy="1196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67" y="4425236"/>
            <a:ext cx="1047750" cy="1196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0" y="2660123"/>
            <a:ext cx="1047750" cy="11960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841" y="4508278"/>
            <a:ext cx="1047750" cy="11960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22" y="2593159"/>
            <a:ext cx="1047750" cy="1196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674" y="1300105"/>
            <a:ext cx="461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044" y="3481025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127" y="428150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70" y="4276112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89361" y="1679213"/>
            <a:ext cx="3470526" cy="1395590"/>
          </a:xfrm>
          <a:prstGeom prst="round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Not Comparable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213" y="5962343"/>
            <a:ext cx="837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Samples are not consistent because treatment is non random – eBusiness sought after most desirable FEI customers for FOL</a:t>
            </a:r>
          </a:p>
        </p:txBody>
      </p:sp>
    </p:spTree>
    <p:extLst>
      <p:ext uri="{BB962C8B-B14F-4D97-AF65-F5344CB8AC3E}">
        <p14:creationId xmlns:p14="http://schemas.microsoft.com/office/powerpoint/2010/main" val="37352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674" y="1300105"/>
            <a:ext cx="461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 </a:t>
            </a:r>
            <a:r>
              <a:rPr lang="en-US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matching</a:t>
            </a:r>
            <a:endParaRPr lang="en-US" sz="20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090" y="3517302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153" y="433634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050" y="4244358"/>
            <a:ext cx="1047750" cy="11960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55" y="2109386"/>
            <a:ext cx="1863896" cy="27022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5" y="1825498"/>
            <a:ext cx="1863896" cy="27022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18" y="3338939"/>
            <a:ext cx="1275980" cy="16259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12" y="3759864"/>
            <a:ext cx="1275980" cy="1625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3" y="2262613"/>
            <a:ext cx="1863896" cy="27022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35" y="3472219"/>
            <a:ext cx="1747900" cy="1993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098" y="4291259"/>
            <a:ext cx="1047750" cy="11960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995" y="4199275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6007" y="1772103"/>
            <a:ext cx="3680788" cy="988794"/>
          </a:xfrm>
          <a:prstGeom prst="roundRect">
            <a:avLst/>
          </a:prstGeom>
          <a:solidFill>
            <a:srgbClr val="00B05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Comparable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656" y="5858225"/>
            <a:ext cx="83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Matched samples will greatly reduce bias. We still need to control for differences within each population. Regression will help.</a:t>
            </a:r>
          </a:p>
        </p:txBody>
      </p:sp>
    </p:spTree>
    <p:extLst>
      <p:ext uri="{BB962C8B-B14F-4D97-AF65-F5344CB8AC3E}">
        <p14:creationId xmlns:p14="http://schemas.microsoft.com/office/powerpoint/2010/main" val="13252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800" dirty="0" smtClean="0"/>
              <a:t>Still need to hold control for other “stuff” that explains differences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26213" y="1905000"/>
            <a:ext cx="8305800" cy="3931476"/>
          </a:xfrm>
        </p:spPr>
        <p:txBody>
          <a:bodyPr/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</a:rPr>
              <a:t>Anything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else that can explain sales changes will contaminate the “eBusiness” effect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We need to control for this to isolate “eBusiness” effect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Things held constant in analysis using Fixed Effects Regression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Fixed Effects (things that don’t change over time)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Such as type of customer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Macro Economic Effects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US)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Micro Economic Effects at Branch level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MSA)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Tenure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Individual time – loosens assumption of design</a:t>
            </a:r>
          </a:p>
        </p:txBody>
      </p:sp>
    </p:spTree>
    <p:extLst>
      <p:ext uri="{BB962C8B-B14F-4D97-AF65-F5344CB8AC3E}">
        <p14:creationId xmlns:p14="http://schemas.microsoft.com/office/powerpoint/2010/main" val="39317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400" dirty="0" smtClean="0"/>
              <a:t>difference in difference: </a:t>
            </a:r>
            <a:r>
              <a:rPr lang="en-US" sz="2400" dirty="0" smtClean="0">
                <a:solidFill>
                  <a:srgbClr val="FF0000"/>
                </a:solidFill>
              </a:rPr>
              <a:t>after </a:t>
            </a:r>
            <a:r>
              <a:rPr lang="en-US" sz="2400" dirty="0" smtClean="0"/>
              <a:t>isolation of </a:t>
            </a:r>
            <a:r>
              <a:rPr lang="en-US" sz="2400" dirty="0" err="1" smtClean="0"/>
              <a:t>ebus</a:t>
            </a:r>
            <a:r>
              <a:rPr lang="en-US" sz="2400" dirty="0" smtClean="0"/>
              <a:t> effect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1" y="1524000"/>
            <a:ext cx="795855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Methodology</a:t>
            </a:r>
            <a:b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Matching &amp; D.I.D. 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Fixed effects</a:t>
            </a:r>
            <a:br>
              <a:rPr lang="en-US" sz="2000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detailed explanation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is matching?</a:t>
            </a:r>
          </a:p>
          <a:p>
            <a:pPr lvl="1"/>
            <a:r>
              <a:rPr lang="en-US" dirty="0" smtClean="0"/>
              <a:t>Matching is a technique to match the treated group with those not treated in the population but who are similar to emulate a suitable control</a:t>
            </a:r>
          </a:p>
          <a:p>
            <a:r>
              <a:rPr lang="en-US" dirty="0" smtClean="0"/>
              <a:t>Why is it important?</a:t>
            </a:r>
          </a:p>
          <a:p>
            <a:pPr lvl="1"/>
            <a:r>
              <a:rPr lang="en-US" dirty="0" smtClean="0"/>
              <a:t>Matching reduces bias, when the treated group differs greatly from the overall population, or if the treatment is non-random.</a:t>
            </a:r>
          </a:p>
          <a:p>
            <a:pPr lvl="2"/>
            <a:r>
              <a:rPr lang="en-US" dirty="0" smtClean="0"/>
              <a:t>FOL or S2S customers are much larger than the average FEI customer for example. Treatment is non-random</a:t>
            </a:r>
          </a:p>
          <a:p>
            <a:r>
              <a:rPr lang="en-US" dirty="0" smtClean="0"/>
              <a:t>See here for more details:</a:t>
            </a:r>
          </a:p>
          <a:p>
            <a:pPr lvl="1"/>
            <a:r>
              <a:rPr lang="en-US" dirty="0"/>
              <a:t>https://en.wikipedia.org/wiki/Matching_(statistics)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Who was included </a:t>
            </a:r>
            <a:r>
              <a:rPr lang="en-US" i="1" dirty="0" smtClean="0"/>
              <a:t>prior</a:t>
            </a:r>
            <a:r>
              <a:rPr lang="en-US" dirty="0" smtClean="0"/>
              <a:t> to matching?</a:t>
            </a:r>
          </a:p>
          <a:p>
            <a:pPr lvl="1"/>
            <a:r>
              <a:rPr lang="en-US" dirty="0" smtClean="0"/>
              <a:t>Customers with 6 months or more of FEI data</a:t>
            </a:r>
            <a:endParaRPr lang="en-US" dirty="0"/>
          </a:p>
          <a:p>
            <a:pPr lvl="1"/>
            <a:r>
              <a:rPr lang="en-US" dirty="0" smtClean="0"/>
              <a:t>Customers with greater than 10,000 in total lifetime spend</a:t>
            </a:r>
          </a:p>
          <a:p>
            <a:pPr lvl="1"/>
            <a:r>
              <a:rPr lang="en-US" dirty="0" smtClean="0"/>
              <a:t>Customers with greater than 10 lifetime orders</a:t>
            </a:r>
          </a:p>
          <a:p>
            <a:pPr lvl="1"/>
            <a:r>
              <a:rPr lang="en-US" dirty="0" smtClean="0"/>
              <a:t>Customers with greater than 50 lifetime lines items.</a:t>
            </a:r>
          </a:p>
          <a:p>
            <a:r>
              <a:rPr lang="en-US" dirty="0" smtClean="0"/>
              <a:t>What type of Matching was used?</a:t>
            </a:r>
          </a:p>
          <a:p>
            <a:pPr lvl="1"/>
            <a:r>
              <a:rPr lang="en-US" dirty="0" smtClean="0"/>
              <a:t>Distance = Logit, method =Nearest Neighbor, 1-1 matching, with replacement</a:t>
            </a:r>
          </a:p>
          <a:p>
            <a:pPr lvl="1"/>
            <a:r>
              <a:rPr lang="en-US" dirty="0" smtClean="0"/>
              <a:t>Example Logit Formula:</a:t>
            </a:r>
          </a:p>
          <a:p>
            <a:pPr marL="457200" lvl="1" indent="0">
              <a:buNone/>
            </a:pPr>
            <a:r>
              <a:rPr lang="en-US" sz="1000" dirty="0" smtClean="0"/>
              <a:t>EVER_EBIZ_CUST ~ DOM_TYPE_II + OS_HA + CREDIT_BIN + CNT_YM + I(log(SLS_PER_MONTH)) + I(log(SLS_PER_ORDER)) + I(log(SLS_PER_MONTH*SLS_PER_ORDER)) + PCT_JOB_SLS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4821212"/>
            <a:ext cx="8686800" cy="1219200"/>
          </a:xfrm>
        </p:spPr>
        <p:txBody>
          <a:bodyPr/>
          <a:lstStyle/>
          <a:p>
            <a:pPr lvl="0"/>
            <a:r>
              <a:rPr lang="en-US" sz="1400" b="1" dirty="0"/>
              <a:t>FEI customers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~21.57%  </a:t>
            </a:r>
            <a:r>
              <a:rPr lang="en-US" sz="1400" b="1" dirty="0"/>
              <a:t>after becoming an FOL customer. </a:t>
            </a:r>
          </a:p>
          <a:p>
            <a:pPr lvl="0"/>
            <a:r>
              <a:rPr lang="en-US" sz="1400" b="1" dirty="0" smtClean="0"/>
              <a:t>FEI </a:t>
            </a:r>
            <a:r>
              <a:rPr lang="en-US" sz="1400" b="1" dirty="0"/>
              <a:t>customer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~12.59% </a:t>
            </a:r>
            <a:r>
              <a:rPr lang="en-US" sz="1400" b="1" dirty="0"/>
              <a:t>after becoming a S2S customer</a:t>
            </a:r>
          </a:p>
          <a:p>
            <a:pPr lvl="0"/>
            <a:r>
              <a:rPr lang="en-US" sz="1400" b="1" dirty="0" smtClean="0"/>
              <a:t>FEI </a:t>
            </a:r>
            <a:r>
              <a:rPr lang="en-US" sz="1400" b="1" dirty="0"/>
              <a:t>customer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~21.51% </a:t>
            </a:r>
            <a:r>
              <a:rPr lang="en-US" sz="1400" b="1" dirty="0"/>
              <a:t>after becoming </a:t>
            </a:r>
            <a:r>
              <a:rPr lang="en-US" sz="1400" b="1" dirty="0" smtClean="0"/>
              <a:t>an </a:t>
            </a:r>
            <a:r>
              <a:rPr lang="en-US" sz="1400" b="1" dirty="0"/>
              <a:t>eBusiness customer (either S2S or FOL)</a:t>
            </a:r>
          </a:p>
          <a:p>
            <a:endParaRPr lang="en-US" sz="105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190115"/>
              </p:ext>
            </p:extLst>
          </p:nvPr>
        </p:nvGraphicFramePr>
        <p:xfrm>
          <a:off x="1676400" y="1412824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3198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– ebusiness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4105276" cy="5288300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752600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8194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not similar prior to matching</a:t>
            </a:r>
          </a:p>
        </p:txBody>
      </p:sp>
      <p:sp>
        <p:nvSpPr>
          <p:cNvPr id="7" name="Left Brace 6"/>
          <p:cNvSpPr/>
          <p:nvPr/>
        </p:nvSpPr>
        <p:spPr>
          <a:xfrm rot="10800000">
            <a:off x="6353176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900" y="2819400"/>
            <a:ext cx="163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much more similar after matching</a:t>
            </a:r>
          </a:p>
        </p:txBody>
      </p:sp>
    </p:spTree>
    <p:extLst>
      <p:ext uri="{BB962C8B-B14F-4D97-AF65-F5344CB8AC3E}">
        <p14:creationId xmlns:p14="http://schemas.microsoft.com/office/powerpoint/2010/main" val="8797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Data used came from data warehouse/</a:t>
            </a:r>
            <a:r>
              <a:rPr lang="en-US" dirty="0" err="1" smtClean="0"/>
              <a:t>Appex</a:t>
            </a:r>
            <a:r>
              <a:rPr lang="en-US" dirty="0" smtClean="0"/>
              <a:t> tables:</a:t>
            </a:r>
          </a:p>
          <a:p>
            <a:pPr lvl="1"/>
            <a:r>
              <a:rPr lang="en-US" dirty="0" smtClean="0"/>
              <a:t>Branch customer history</a:t>
            </a:r>
          </a:p>
          <a:p>
            <a:pPr lvl="1"/>
            <a:r>
              <a:rPr lang="en-US" dirty="0" smtClean="0"/>
              <a:t>Ferguson customers</a:t>
            </a:r>
          </a:p>
          <a:p>
            <a:pPr lvl="1"/>
            <a:r>
              <a:rPr lang="en-US" dirty="0" smtClean="0"/>
              <a:t>Matched Customers described earlier</a:t>
            </a:r>
          </a:p>
          <a:p>
            <a:r>
              <a:rPr lang="en-US" dirty="0" smtClean="0"/>
              <a:t>Data was setup as panel</a:t>
            </a:r>
          </a:p>
          <a:p>
            <a:pPr lvl="1"/>
            <a:r>
              <a:rPr lang="en-US" dirty="0" smtClean="0"/>
              <a:t>Each row represents a customer at a particular month</a:t>
            </a:r>
          </a:p>
          <a:p>
            <a:pPr lvl="1"/>
            <a:r>
              <a:rPr lang="en-US" dirty="0" smtClean="0"/>
              <a:t>Each column represents variable of interest</a:t>
            </a:r>
          </a:p>
          <a:p>
            <a:pPr lvl="1"/>
            <a:r>
              <a:rPr lang="en-US" dirty="0" smtClean="0"/>
              <a:t>Since this resulted in millions of rows, which became computationally difficult, roughly 25% of the customers were sampled</a:t>
            </a:r>
          </a:p>
          <a:p>
            <a:pPr lvl="2"/>
            <a:r>
              <a:rPr lang="en-US" dirty="0" smtClean="0"/>
              <a:t>Robustness checks ensured a robust estimator.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447800"/>
            <a:ext cx="4361689" cy="4845876"/>
          </a:xfrm>
        </p:spPr>
        <p:txBody>
          <a:bodyPr/>
          <a:lstStyle/>
          <a:p>
            <a:r>
              <a:rPr lang="en-US" sz="2400" dirty="0" smtClean="0"/>
              <a:t>Difference in Difference Fixed Effects model</a:t>
            </a:r>
          </a:p>
          <a:p>
            <a:pPr lvl="1"/>
            <a:r>
              <a:rPr lang="en-US" sz="2000" dirty="0" smtClean="0"/>
              <a:t>This model holds constant time invariant effects and uses the variation over time.</a:t>
            </a:r>
          </a:p>
          <a:p>
            <a:pPr lvl="2"/>
            <a:r>
              <a:rPr lang="en-US" dirty="0" smtClean="0"/>
              <a:t>Example: being a plumber doesn’t change over time. All variables which don’t change over time were held constant</a:t>
            </a:r>
          </a:p>
          <a:p>
            <a:pPr lvl="1"/>
            <a:r>
              <a:rPr lang="en-US" sz="1600" dirty="0" smtClean="0"/>
              <a:t>For more information go here</a:t>
            </a:r>
          </a:p>
          <a:p>
            <a:pPr lvl="2"/>
            <a:r>
              <a:rPr lang="en-US" dirty="0">
                <a:hlinkClick r:id="rId2"/>
              </a:rPr>
              <a:t>https://web.stanford.edu/~mbest/8_-_</a:t>
            </a:r>
            <a:r>
              <a:rPr lang="en-US" dirty="0" smtClean="0">
                <a:hlinkClick r:id="rId2"/>
              </a:rPr>
              <a:t>Panel_Data-Fixed_Effects_and_Differences_in_Differences.pdf</a:t>
            </a:r>
            <a:endParaRPr lang="en-US" dirty="0" smtClean="0"/>
          </a:p>
          <a:p>
            <a:endParaRPr lang="en-US" sz="1400" dirty="0"/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963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28600" y="1600200"/>
                <a:ext cx="8686800" cy="4693476"/>
              </a:xfrm>
            </p:spPr>
            <p:txBody>
              <a:bodyPr/>
              <a:lstStyle/>
              <a:p>
                <a:r>
                  <a:rPr lang="en-US" dirty="0" smtClean="0"/>
                  <a:t>Equation: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𝑆𝑎𝑙𝑒𝑠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𝑖𝑡𝑏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𝐸𝐵𝐶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𝑇𝐸𝑁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𝐴𝐶𝑁𝑇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𝑡𝑏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/>
                <a:r>
                  <a:rPr lang="en-US" sz="1400" i="1" dirty="0" err="1" smtClean="0"/>
                  <a:t>i</a:t>
                </a:r>
                <a:r>
                  <a:rPr lang="en-US" sz="1400" i="1" dirty="0" smtClean="0"/>
                  <a:t> </a:t>
                </a:r>
                <a:r>
                  <a:rPr lang="en-US" sz="1400" dirty="0" smtClean="0"/>
                  <a:t>indexes customer, </a:t>
                </a:r>
                <a:r>
                  <a:rPr lang="en-US" sz="1400" i="1" dirty="0" smtClean="0"/>
                  <a:t>t </a:t>
                </a:r>
                <a:r>
                  <a:rPr lang="en-US" sz="1400" dirty="0" smtClean="0"/>
                  <a:t>indexes time, </a:t>
                </a:r>
                <a:r>
                  <a:rPr lang="en-US" sz="1400" i="1" dirty="0" smtClean="0"/>
                  <a:t>b</a:t>
                </a:r>
                <a:r>
                  <a:rPr lang="en-US" sz="1400" dirty="0" smtClean="0"/>
                  <a:t> indexes the branch</a:t>
                </a:r>
              </a:p>
              <a:p>
                <a:pPr lvl="2"/>
                <a:r>
                  <a:rPr lang="en-US" sz="1400" i="1" dirty="0" smtClean="0"/>
                  <a:t>Sales</a:t>
                </a:r>
                <a:r>
                  <a:rPr lang="en-US" sz="1400" dirty="0" smtClean="0"/>
                  <a:t> is the sales of customer</a:t>
                </a:r>
              </a:p>
              <a:p>
                <a:pPr lvl="2"/>
                <a:r>
                  <a:rPr lang="en-US" sz="1400" i="1" dirty="0" smtClean="0"/>
                  <a:t>EBC</a:t>
                </a:r>
                <a:r>
                  <a:rPr lang="en-US" sz="1400" dirty="0" smtClean="0"/>
                  <a:t> is a dummy variable = 1 if customer is an </a:t>
                </a:r>
                <a:r>
                  <a:rPr lang="en-US" sz="1400" dirty="0" err="1" smtClean="0"/>
                  <a:t>ebiz</a:t>
                </a:r>
                <a:r>
                  <a:rPr lang="en-US" sz="1400" dirty="0" smtClean="0"/>
                  <a:t> customer at that point in time. This is the variable of interest.</a:t>
                </a:r>
              </a:p>
              <a:p>
                <a:pPr lvl="2"/>
                <a:r>
                  <a:rPr lang="en-US" sz="1400" i="1" dirty="0" smtClean="0"/>
                  <a:t>TEN</a:t>
                </a:r>
                <a:r>
                  <a:rPr lang="en-US" sz="1400" dirty="0" smtClean="0"/>
                  <a:t> is the count of months with an FEI purchase</a:t>
                </a:r>
              </a:p>
              <a:p>
                <a:pPr lvl="2"/>
                <a:r>
                  <a:rPr lang="en-US" sz="1400" i="1" dirty="0" smtClean="0"/>
                  <a:t>ACNT</a:t>
                </a:r>
                <a:r>
                  <a:rPr lang="en-US" sz="1400" dirty="0" smtClean="0"/>
                  <a:t> is the branch</a:t>
                </a:r>
              </a:p>
              <a:p>
                <a:r>
                  <a:rPr lang="en-US" sz="2000" dirty="0" smtClean="0"/>
                  <a:t>Standard Errors</a:t>
                </a:r>
              </a:p>
              <a:p>
                <a:pPr lvl="1"/>
                <a:r>
                  <a:rPr lang="en-US" sz="1800" dirty="0" smtClean="0"/>
                  <a:t>To correct for serial correlation, the standard errors were clustered at the branch level.</a:t>
                </a:r>
              </a:p>
              <a:p>
                <a:pPr lvl="1"/>
                <a:r>
                  <a:rPr lang="en-US" sz="1800" dirty="0" smtClean="0"/>
                  <a:t>For more information go here:</a:t>
                </a:r>
              </a:p>
              <a:p>
                <a:pPr lvl="2"/>
                <a:r>
                  <a:rPr lang="en-US" sz="1400" dirty="0"/>
                  <a:t>http://cameron.econ.ucdavis.edu/research/Cameron_Miller_Cluster_Robust_October152013.pdf</a:t>
                </a:r>
                <a:endParaRPr lang="en-US" sz="1400" dirty="0" smtClean="0"/>
              </a:p>
              <a:p>
                <a:pPr lvl="1"/>
                <a:endParaRPr lang="en-US" sz="2400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28600" y="1600200"/>
                <a:ext cx="8686800" cy="4693476"/>
              </a:xfrm>
              <a:blipFill rotWithShape="0">
                <a:blip r:embed="rId2"/>
                <a:stretch>
                  <a:fillRect l="-632" t="-1300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5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457200" y="1600200"/>
                <a:ext cx="5334000" cy="4693476"/>
              </a:xfrm>
            </p:spPr>
            <p:txBody>
              <a:bodyPr/>
              <a:lstStyle/>
              <a:p>
                <a:r>
                  <a:rPr lang="en-US" sz="2000" dirty="0" smtClean="0">
                    <a:solidFill>
                      <a:schemeClr val="bg2">
                        <a:lumMod val="50000"/>
                      </a:schemeClr>
                    </a:solidFill>
                  </a:rPr>
                  <a:t>More Details/Explanation</a:t>
                </a:r>
              </a:p>
              <a:p>
                <a:pPr lvl="1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Prior to analysis, matching linked similar customers together.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ar-A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holds constant fixed effects. Things that don’t change over time. Such as the type of customer.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𝐴𝐶𝑁𝑇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holds constant Branch level effects which affect all customers of that branch. Such as local market forces.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𝑇𝐸𝑁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This allows for different pre-existing 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trends and holds constant the effect of spending more due to having higher tenure.</a:t>
                </a:r>
                <a:endParaRPr lang="en-US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this holds constant macro-economic effects, such as bad good economic climate which affect all customers.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EBC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is the variable of interest, which is analyzed after controlling for the effects listed 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𝑖𝑡𝑏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error left unexplained by the model</a:t>
                </a:r>
              </a:p>
              <a:p>
                <a:pPr lvl="1"/>
                <a:endParaRPr lang="ar-AE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457200" y="1600200"/>
                <a:ext cx="5334000" cy="4693476"/>
              </a:xfrm>
              <a:blipFill rotWithShape="0">
                <a:blip r:embed="rId2"/>
                <a:stretch>
                  <a:fillRect l="-1029" t="-1430" r="-800" b="-5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1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Data &amp; analysis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447800"/>
            <a:ext cx="6172200" cy="4845876"/>
          </a:xfrm>
        </p:spPr>
        <p:txBody>
          <a:bodyPr/>
          <a:lstStyle/>
          <a:p>
            <a:r>
              <a:rPr lang="en-US" dirty="0" smtClean="0"/>
              <a:t>All data and analysis documents to recreate the analysis can be found here</a:t>
            </a:r>
          </a:p>
          <a:p>
            <a:pPr lvl="1"/>
            <a:r>
              <a:rPr lang="en-US" dirty="0"/>
              <a:t>S:\eCommerce\E-Commerce\Analysis &amp; Reporting\Omni-Channel\</a:t>
            </a:r>
            <a:r>
              <a:rPr lang="en-US" dirty="0" err="1"/>
              <a:t>eBiz</a:t>
            </a:r>
            <a:r>
              <a:rPr lang="en-US" dirty="0"/>
              <a:t> effect on FEI </a:t>
            </a:r>
            <a:r>
              <a:rPr lang="en-US" dirty="0" err="1"/>
              <a:t>sls</a:t>
            </a:r>
            <a:endParaRPr lang="en-US" dirty="0" smtClean="0"/>
          </a:p>
          <a:p>
            <a:r>
              <a:rPr lang="en-US" dirty="0" smtClean="0"/>
              <a:t>Programs used:</a:t>
            </a:r>
          </a:p>
          <a:p>
            <a:pPr lvl="1"/>
            <a:r>
              <a:rPr lang="en-US" dirty="0" smtClean="0"/>
              <a:t>Oracle SQL</a:t>
            </a:r>
          </a:p>
          <a:p>
            <a:pPr lvl="1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51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other slides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 STAND ALONE COMPARISON EFFECTS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934369"/>
              </p:ext>
            </p:extLst>
          </p:nvPr>
        </p:nvGraphicFramePr>
        <p:xfrm>
          <a:off x="426212" y="3200401"/>
          <a:ext cx="8184387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63166"/>
              </p:ext>
            </p:extLst>
          </p:nvPr>
        </p:nvGraphicFramePr>
        <p:xfrm>
          <a:off x="426213" y="1524000"/>
          <a:ext cx="818438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4110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09696"/>
            <a:ext cx="2847975" cy="36290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1074895"/>
            <a:ext cx="3162300" cy="36099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13" y="2590800"/>
            <a:ext cx="3190875" cy="3638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012" y="1522570"/>
            <a:ext cx="2181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4873595"/>
            <a:ext cx="8686800" cy="1219200"/>
          </a:xfrm>
        </p:spPr>
        <p:txBody>
          <a:bodyPr/>
          <a:lstStyle/>
          <a:p>
            <a:r>
              <a:rPr lang="en-US" sz="1400" b="1" dirty="0"/>
              <a:t>Since average historical sales per month of </a:t>
            </a:r>
            <a:r>
              <a:rPr lang="en-US" sz="1400" b="1" dirty="0" smtClean="0"/>
              <a:t>the FOL group is </a:t>
            </a:r>
            <a:r>
              <a:rPr lang="en-US" sz="1400" b="1" dirty="0"/>
              <a:t>roughly $17,252, we realize incremental sales of </a:t>
            </a:r>
            <a:r>
              <a:rPr lang="en-US" sz="1400" b="1" dirty="0">
                <a:solidFill>
                  <a:srgbClr val="FF0000"/>
                </a:solidFill>
              </a:rPr>
              <a:t>$3,721</a:t>
            </a:r>
            <a:r>
              <a:rPr lang="en-US" sz="1400" b="1" dirty="0"/>
              <a:t> per customer per month ($44,654 annual)</a:t>
            </a:r>
          </a:p>
          <a:p>
            <a:r>
              <a:rPr lang="en-US" sz="1400" b="1" dirty="0"/>
              <a:t>Since average historical sales per month of </a:t>
            </a:r>
            <a:r>
              <a:rPr lang="en-US" sz="1400" b="1" dirty="0" smtClean="0"/>
              <a:t>the S2S group </a:t>
            </a:r>
            <a:r>
              <a:rPr lang="en-US" sz="1400" b="1" dirty="0"/>
              <a:t>is roughly $51,793, we realize incremental sales of </a:t>
            </a:r>
            <a:r>
              <a:rPr lang="en-US" sz="1400" b="1" dirty="0">
                <a:solidFill>
                  <a:srgbClr val="FF0000"/>
                </a:solidFill>
              </a:rPr>
              <a:t>$6,521 </a:t>
            </a:r>
            <a:r>
              <a:rPr lang="en-US" sz="1400" b="1" dirty="0"/>
              <a:t>per customer per month ($78,250 annual</a:t>
            </a:r>
            <a:r>
              <a:rPr lang="en-US" sz="1400" b="1" dirty="0" smtClean="0"/>
              <a:t>)</a:t>
            </a:r>
            <a:endParaRPr 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91094"/>
              </p:ext>
            </p:extLst>
          </p:nvPr>
        </p:nvGraphicFramePr>
        <p:xfrm>
          <a:off x="1676400" y="1412824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3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BY BUSINESS GROUP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35804"/>
              </p:ext>
            </p:extLst>
          </p:nvPr>
        </p:nvGraphicFramePr>
        <p:xfrm>
          <a:off x="426213" y="1752600"/>
          <a:ext cx="8031987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13535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88" y="381000"/>
            <a:ext cx="8275612" cy="568960"/>
          </a:xfrm>
        </p:spPr>
        <p:txBody>
          <a:bodyPr/>
          <a:lstStyle/>
          <a:p>
            <a:r>
              <a:rPr lang="en-US" dirty="0" smtClean="0"/>
              <a:t>EBUSINESS EFFECT - TREND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14136"/>
              </p:ext>
            </p:extLst>
          </p:nvPr>
        </p:nvGraphicFramePr>
        <p:xfrm>
          <a:off x="258789" y="1143000"/>
          <a:ext cx="865661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4114800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AVG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8179" y="5297390"/>
            <a:ext cx="385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Effect is statistically insignificant after 24 months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019800" y="5638800"/>
            <a:ext cx="2362200" cy="2172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88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4800600"/>
            <a:ext cx="8077200" cy="1493076"/>
          </a:xfrm>
        </p:spPr>
        <p:txBody>
          <a:bodyPr/>
          <a:lstStyle/>
          <a:p>
            <a:r>
              <a:rPr lang="en-US" dirty="0" smtClean="0"/>
              <a:t>The “eBusiness effect” increased total FEI sales by 2-3% each year.</a:t>
            </a:r>
          </a:p>
          <a:p>
            <a:r>
              <a:rPr lang="en-US" dirty="0" smtClean="0"/>
              <a:t>The far right column highlights what sales were estimated to be if no customer had ever been an ebusiness customer</a:t>
            </a:r>
            <a:r>
              <a:rPr lang="en-US" i="1" dirty="0"/>
              <a:t>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7" y="1216405"/>
            <a:ext cx="7069706" cy="33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2" y="416052"/>
            <a:ext cx="6279388" cy="498348"/>
          </a:xfrm>
        </p:spPr>
        <p:txBody>
          <a:bodyPr/>
          <a:lstStyle/>
          <a:p>
            <a:r>
              <a:rPr lang="en-US" dirty="0" smtClean="0"/>
              <a:t>EBUS effect over 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211768"/>
              </p:ext>
            </p:extLst>
          </p:nvPr>
        </p:nvGraphicFramePr>
        <p:xfrm>
          <a:off x="426212" y="1143000"/>
          <a:ext cx="8260588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629209"/>
              </p:ext>
            </p:extLst>
          </p:nvPr>
        </p:nvGraphicFramePr>
        <p:xfrm>
          <a:off x="426212" y="4038600"/>
          <a:ext cx="8260588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0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on gross profit &amp; Margin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017920"/>
              </p:ext>
            </p:extLst>
          </p:nvPr>
        </p:nvGraphicFramePr>
        <p:xfrm>
          <a:off x="685800" y="3275083"/>
          <a:ext cx="7772400" cy="2973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703153"/>
              </p:ext>
            </p:extLst>
          </p:nvPr>
        </p:nvGraphicFramePr>
        <p:xfrm>
          <a:off x="685800" y="1447800"/>
          <a:ext cx="7772400" cy="182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4038600"/>
            <a:ext cx="225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Gross profit gross nearly as quickly as sales indicating nearly identical profit margins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28842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by </a:t>
            </a:r>
            <a:r>
              <a:rPr lang="en-US" dirty="0" err="1" smtClean="0"/>
              <a:t>proplus</a:t>
            </a:r>
            <a:r>
              <a:rPr lang="en-US" dirty="0" smtClean="0"/>
              <a:t> engagement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990909"/>
              </p:ext>
            </p:extLst>
          </p:nvPr>
        </p:nvGraphicFramePr>
        <p:xfrm>
          <a:off x="426212" y="3124200"/>
          <a:ext cx="826058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731062"/>
              </p:ext>
            </p:extLst>
          </p:nvPr>
        </p:nvGraphicFramePr>
        <p:xfrm>
          <a:off x="426212" y="1676400"/>
          <a:ext cx="8260587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3276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Silver customers grow incremental sales faster and have higher engagemen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 levels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than Bronze customers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58" y="5186065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significantly different from zero</a:t>
            </a:r>
          </a:p>
        </p:txBody>
      </p:sp>
    </p:spTree>
    <p:extLst>
      <p:ext uri="{BB962C8B-B14F-4D97-AF65-F5344CB8AC3E}">
        <p14:creationId xmlns:p14="http://schemas.microsoft.com/office/powerpoint/2010/main" val="8887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Ferguson Blues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Ferguson Standa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126BD820-0EA8-4236-AD7B-62E0B8B7351D}"/>
    </a:ext>
  </a:extLst>
</a:theme>
</file>

<file path=ppt/theme/theme2.xml><?xml version="1.0" encoding="utf-8"?>
<a:theme xmlns:a="http://schemas.openxmlformats.org/drawingml/2006/main" name="1_Custom Design">
  <a:themeElements>
    <a:clrScheme name="Ferguson Brand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EC750E6E-4D3C-4812-9055-34C3CB0532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tranet Document" ma:contentTypeID="0x010100214926E15E24E848B80697CF3F791E0600060271B8F6D0634CB9DCFE5BCB73C686" ma:contentTypeVersion="23" ma:contentTypeDescription="" ma:contentTypeScope="" ma:versionID="b9d37d612d8c4507e70237a2e0b0159f">
  <xsd:schema xmlns:xsd="http://www.w3.org/2001/XMLSchema" xmlns:xs="http://www.w3.org/2001/XMLSchema" xmlns:p="http://schemas.microsoft.com/office/2006/metadata/properties" xmlns:ns2="fabe2e1b-77c9-44f6-8033-f16e2391ef89" targetNamespace="http://schemas.microsoft.com/office/2006/metadata/properties" ma:root="true" ma:fieldsID="f235b3b3e69c8d4c769d98f0b8463013" ns2:_="">
    <xsd:import namespace="fabe2e1b-77c9-44f6-8033-f16e2391ef89"/>
    <xsd:element name="properties">
      <xsd:complexType>
        <xsd:sequence>
          <xsd:element name="documentManagement">
            <xsd:complexType>
              <xsd:all>
                <xsd:element ref="ns2:m76d55f63f6a43b992e1a2b0a3228923" minOccurs="0"/>
                <xsd:element ref="ns2:TaxCatchAll" minOccurs="0"/>
                <xsd:element ref="ns2:TaxCatchAllLabel" minOccurs="0"/>
                <xsd:element ref="ns2:jaabdde56a454570b6094e4dd6cc6f93" minOccurs="0"/>
                <xsd:element ref="ns2:cbc81d6df7724e5da745ce806440f7a3" minOccurs="0"/>
                <xsd:element ref="ns2:TaxKeywordTaxHTField" minOccurs="0"/>
                <xsd:element ref="ns2:e64d30cca7124610851f8a29b02ce3c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e2e1b-77c9-44f6-8033-f16e2391ef89" elementFormDefault="qualified">
    <xsd:import namespace="http://schemas.microsoft.com/office/2006/documentManagement/types"/>
    <xsd:import namespace="http://schemas.microsoft.com/office/infopath/2007/PartnerControls"/>
    <xsd:element name="m76d55f63f6a43b992e1a2b0a3228923" ma:index="8" ma:taxonomy="true" ma:internalName="m76d55f63f6a43b992e1a2b0a3228923" ma:taxonomyFieldName="IntranetDepartment" ma:displayName="Intranet Departments" ma:readOnly="false" ma:default="23;#All Departments|1899d6b7-4093-4ffa-a7f1-59240cd80bd5" ma:fieldId="{676d55f6-3f6a-43b9-92e1-a2b0a3228923}" ma:taxonomyMulti="true" ma:sspId="b7c2c500-6a74-46e4-a7d5-e21df13cc48b" ma:termSetId="25e59c24-16a2-4d14-b115-67525e728348" ma:anchorId="74bf7653-abff-4fb0-aa5e-8c2d9c064de6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f89023a-b367-4424-b2aa-20149bd6ab03}" ma:internalName="TaxCatchAll" ma:readOnly="false" ma:showField="CatchAllData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f89023a-b367-4424-b2aa-20149bd6ab03}" ma:internalName="TaxCatchAllLabel" ma:readOnly="true" ma:showField="CatchAllDataLabel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abdde56a454570b6094e4dd6cc6f93" ma:index="12" ma:taxonomy="true" ma:internalName="jaabdde56a454570b6094e4dd6cc6f93" ma:taxonomyFieldName="DocumentType" ma:displayName="Document Type" ma:readOnly="false" ma:default="" ma:fieldId="{3aabdde5-6a45-4570-b609-4e4dd6cc6f93}" ma:sspId="b7c2c500-6a74-46e4-a7d5-e21df13cc48b" ma:termSetId="d86896a4-81fb-4196-8116-c962d893505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c81d6df7724e5da745ce806440f7a3" ma:index="14" nillable="true" ma:taxonomy="true" ma:internalName="cbc81d6df7724e5da745ce806440f7a3" ma:taxonomyFieldName="IntranetLocations" ma:displayName="Intranet Location Types" ma:readOnly="false" ma:fieldId="{cbc81d6d-f772-4e5d-a745-ce806440f7a3}" ma:taxonomyMulti="true" ma:sspId="b7c2c500-6a74-46e4-a7d5-e21df13cc48b" ma:termSetId="9cc34817-118a-446f-a5eb-4df78be493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b7c2c500-6a74-46e4-a7d5-e21df13cc48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64d30cca7124610851f8a29b02ce3c0" ma:index="19" ma:taxonomy="true" ma:internalName="e64d30cca7124610851f8a29b02ce3c0" ma:taxonomyFieldName="IntranetBusinessGroups" ma:displayName="Intranet Business Groups" ma:readOnly="false" ma:fieldId="{e64d30cc-a712-4610-851f-8a29b02ce3c0}" ma:sspId="b7c2c500-6a74-46e4-a7d5-e21df13cc48b" ma:termSetId="25e59c24-16a2-4d14-b115-67525e728348" ma:anchorId="2afb773e-0ff2-448c-9147-665d43a847b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axOccurs="1" ma:index="1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>
  <LongProp xmlns="" name="TaxCatchAll"><![CDATA[3107;#Powerpoint Presentations|fe79f4ed-006f-47a1-944f-99eb5f2d96b3;#1159;#Template|26e24fb2-877a-4687-aeda-6006e609665d;#46;#Corporate Communications|045918b5-9275-4ac1-ab21-864f6a8a7cf7;#9497;#PowerPoint Template|044f7618-48e2-48ac-a400-df6f6d3e056a;#22;#All Business Groups|19460337-43eb-4565-a33c-f9711548ee92]]></LongProp>
</LongProperties>
</file>

<file path=customXml/item4.xml><?xml version="1.0" encoding="utf-8"?>
<p:properties xmlns:p="http://schemas.microsoft.com/office/2006/metadata/properties" xmlns:xsi="http://www.w3.org/2001/XMLSchema-instance">
  <documentManagement>
    <e64d30cca7124610851f8a29b02ce3c0 xmlns="fabe2e1b-77c9-44f6-8033-f16e2391ef89"/>
    <m76d55f63f6a43b992e1a2b0a3228923 xmlns="fabe2e1b-77c9-44f6-8033-f16e2391ef89"/>
    <jaabdde56a454570b6094e4dd6cc6f93 xmlns="fabe2e1b-77c9-44f6-8033-f16e2391ef89"/>
    <TaxCatchAll xmlns="fabe2e1b-77c9-44f6-8033-f16e2391ef89"/>
    <TaxKeywordTaxHTField xmlns="fabe2e1b-77c9-44f6-8033-f16e2391ef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11111111-1111-1111-1111-111111111111</TermId>
        </TermInfo>
        <TermInfo xmlns="http://schemas.microsoft.com/office/infopath/2007/PartnerControls">
          <TermName xmlns="http://schemas.microsoft.com/office/infopath/2007/PartnerControls">Powerpoint Presentations</TermName>
          <TermId xmlns="http://schemas.microsoft.com/office/infopath/2007/PartnerControls">11111111-1111-1111-1111-111111111111</TermId>
        </TermInfo>
      </Terms>
    </TaxKeywordTaxHTField>
    <cbc81d6df7724e5da745ce806440f7a3 xmlns="fabe2e1b-77c9-44f6-8033-f16e2391ef89" xsi:nil="true"/>
  </documentManagement>
</p:properties>
</file>

<file path=customXml/itemProps1.xml><?xml version="1.0" encoding="utf-8"?>
<ds:datastoreItem xmlns:ds="http://schemas.openxmlformats.org/officeDocument/2006/customXml" ds:itemID="{F83C5366-30F2-4A4E-B584-2C96F2C8C7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76387A-46FA-414E-8855-CF8B99E3E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e2e1b-77c9-44f6-8033-f16e2391e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AFC401-711D-4D52-A9B0-F656954F0832}">
  <ds:schemaRefs>
    <ds:schemaRef ds:uri="http://schemas.microsoft.com/office/2006/metadata/longProperties"/>
    <ds:schemaRef ds:uri=""/>
  </ds:schemaRefs>
</ds:datastoreItem>
</file>

<file path=customXml/itemProps4.xml><?xml version="1.0" encoding="utf-8"?>
<ds:datastoreItem xmlns:ds="http://schemas.openxmlformats.org/officeDocument/2006/customXml" ds:itemID="{D8C0A803-5F60-47C3-9A44-4089F127BECF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fabe2e1b-77c9-44f6-8033-f16e2391ef89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Ferguson PowerPoint Template_White Background (1)</Template>
  <TotalTime>0</TotalTime>
  <Words>1134</Words>
  <Application>Microsoft Office PowerPoint</Application>
  <PresentationFormat>On-screen Show (4:3)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Frutiger LT Std 45 Light</vt:lpstr>
      <vt:lpstr>Frutiger LT Std 55 Roman</vt:lpstr>
      <vt:lpstr>Verdana</vt:lpstr>
      <vt:lpstr>Custom Design</vt:lpstr>
      <vt:lpstr>1_Custom Design</vt:lpstr>
      <vt:lpstr>Effect of being an ebusiness customer on fei sales</vt:lpstr>
      <vt:lpstr>Overall findings</vt:lpstr>
      <vt:lpstr>Incremental sales</vt:lpstr>
      <vt:lpstr>EBUSINESS EFFECT BY BUSINESS GROUP</vt:lpstr>
      <vt:lpstr>EBUSINESS EFFECT - TREND</vt:lpstr>
      <vt:lpstr>INCREMENTAL SALES</vt:lpstr>
      <vt:lpstr>EBUS effect over time</vt:lpstr>
      <vt:lpstr>Ebusiness Effect on gross profit &amp; Margin</vt:lpstr>
      <vt:lpstr>Ebusiness effect by proplus engagement</vt:lpstr>
      <vt:lpstr>how to get fei to $25B</vt:lpstr>
      <vt:lpstr>how to get fei to $25B</vt:lpstr>
      <vt:lpstr>Appendix Methodology Matching &amp; D.I.D. Fixed effects for non detailed audience --------------------------------------------- See detailed explanation if desired ---------------------------------------------</vt:lpstr>
      <vt:lpstr>The need for matching</vt:lpstr>
      <vt:lpstr>The need for matching</vt:lpstr>
      <vt:lpstr>Still need to hold control for other “stuff” that explains differences</vt:lpstr>
      <vt:lpstr>difference in difference: after isolation of ebus effect</vt:lpstr>
      <vt:lpstr>Appendix Methodology Matching &amp; D.I.D. Fixed effects --------------------------------------------- detailed explanation ---------------------------------------------</vt:lpstr>
      <vt:lpstr>Matching</vt:lpstr>
      <vt:lpstr>Matching</vt:lpstr>
      <vt:lpstr>Matching – ebusiness</vt:lpstr>
      <vt:lpstr>data</vt:lpstr>
      <vt:lpstr>Identification strategy</vt:lpstr>
      <vt:lpstr>Identification strategy</vt:lpstr>
      <vt:lpstr>Identification strategy</vt:lpstr>
      <vt:lpstr>All Data &amp; analysis files</vt:lpstr>
      <vt:lpstr>Appendix other slides</vt:lpstr>
      <vt:lpstr>HVAC STAND ALONE COMPARISON EFFECTS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- White</dc:title>
  <dc:creator/>
  <cp:keywords>PowerPoint Template; Powerpoint Presentations</cp:keywords>
  <cp:lastModifiedBy/>
  <cp:revision>1</cp:revision>
  <dcterms:created xsi:type="dcterms:W3CDTF">2014-12-15T15:59:41Z</dcterms:created>
  <dcterms:modified xsi:type="dcterms:W3CDTF">2016-03-25T15:28:03Z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ranetDepartment">
    <vt:lpwstr>46;#Corporate Communications|045918b5-9275-4ac1-ab21-864f6a8a7cf7</vt:lpwstr>
  </property>
  <property fmtid="{D5CDD505-2E9C-101B-9397-08002B2CF9AE}" pid="3" name="IntranetLocations">
    <vt:lpwstr/>
  </property>
  <property fmtid="{D5CDD505-2E9C-101B-9397-08002B2CF9AE}" pid="4" name="DocumentType">
    <vt:lpwstr>1159;#Template|26e24fb2-877a-4687-aeda-6006e609665d</vt:lpwstr>
  </property>
  <property fmtid="{D5CDD505-2E9C-101B-9397-08002B2CF9AE}" pid="5" name="TaxKeyword">
    <vt:lpwstr>9497;#PowerPoint Template|044f7618-48e2-48ac-a400-df6f6d3e056a;#3107;#Powerpoint Presentations|fe79f4ed-006f-47a1-944f-99eb5f2d96b3</vt:lpwstr>
  </property>
  <property fmtid="{D5CDD505-2E9C-101B-9397-08002B2CF9AE}" pid="6" name="IntranetBusinessGroups">
    <vt:lpwstr>22;#All Business Groups|19460337-43eb-4565-a33c-f9711548ee92</vt:lpwstr>
  </property>
</Properties>
</file>