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5"/>
    <p:sldMasterId id="2147483780" r:id="rId6"/>
  </p:sldMasterIdLst>
  <p:notesMasterIdLst>
    <p:notesMasterId r:id="rId8"/>
  </p:notesMasterIdLst>
  <p:handoutMasterIdLst>
    <p:handoutMasterId r:id="rId9"/>
  </p:handoutMasterIdLst>
  <p:sldIdLst>
    <p:sldId id="276" r:id="rId7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81"/>
    <a:srgbClr val="467086"/>
    <a:srgbClr val="036186"/>
    <a:srgbClr val="D1D2D4"/>
    <a:srgbClr val="24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HVAC_STANDalone\effec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HVAC_STANDalone\effec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'TREND COMPARISON'!$A$1</c:f>
              <c:strCache>
                <c:ptCount val="1"/>
                <c:pt idx="0">
                  <c:v>EBUS TOT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'TREND COMPARISON'!$A$2:$A$25</c:f>
              <c:numCache>
                <c:formatCode>0%</c:formatCode>
                <c:ptCount val="24"/>
                <c:pt idx="0">
                  <c:v>0.55220070600000004</c:v>
                </c:pt>
                <c:pt idx="1">
                  <c:v>0.34067329400000002</c:v>
                </c:pt>
                <c:pt idx="2">
                  <c:v>0.31299958799999994</c:v>
                </c:pt>
                <c:pt idx="3">
                  <c:v>0.285018412</c:v>
                </c:pt>
                <c:pt idx="4">
                  <c:v>0.26751760000000002</c:v>
                </c:pt>
                <c:pt idx="5">
                  <c:v>0.245778884</c:v>
                </c:pt>
                <c:pt idx="6">
                  <c:v>0.21118268400000001</c:v>
                </c:pt>
                <c:pt idx="7">
                  <c:v>0.19473039399999997</c:v>
                </c:pt>
                <c:pt idx="8">
                  <c:v>0.201774222</c:v>
                </c:pt>
                <c:pt idx="9">
                  <c:v>0.16566916599999998</c:v>
                </c:pt>
                <c:pt idx="10">
                  <c:v>0.15097871000000002</c:v>
                </c:pt>
                <c:pt idx="11">
                  <c:v>0.15329140399999999</c:v>
                </c:pt>
                <c:pt idx="12">
                  <c:v>0.15210274400000001</c:v>
                </c:pt>
                <c:pt idx="13">
                  <c:v>0.14611819799999998</c:v>
                </c:pt>
                <c:pt idx="14">
                  <c:v>0.13469094799999998</c:v>
                </c:pt>
                <c:pt idx="15">
                  <c:v>0.119598914</c:v>
                </c:pt>
                <c:pt idx="16">
                  <c:v>0.11924863199999999</c:v>
                </c:pt>
                <c:pt idx="17">
                  <c:v>0.113511578</c:v>
                </c:pt>
                <c:pt idx="18">
                  <c:v>0.10177334600000001</c:v>
                </c:pt>
                <c:pt idx="19">
                  <c:v>0.11535170399999999</c:v>
                </c:pt>
                <c:pt idx="20">
                  <c:v>0.110715194</c:v>
                </c:pt>
                <c:pt idx="21">
                  <c:v>0.12131341399999999</c:v>
                </c:pt>
                <c:pt idx="22">
                  <c:v>8.6415926000000004E-2</c:v>
                </c:pt>
                <c:pt idx="23">
                  <c:v>6.1773648E-2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'TREND COMPARISON'!$B$1</c:f>
              <c:strCache>
                <c:ptCount val="1"/>
                <c:pt idx="0">
                  <c:v>HVAC - SA</c:v>
                </c:pt>
              </c:strCache>
            </c:strRef>
          </c:tx>
          <c:spPr>
            <a:ln w="31750" cap="rnd">
              <a:solidFill>
                <a:schemeClr val="accent5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'TREND COMPARISON'!$B$2:$B$25</c:f>
              <c:numCache>
                <c:formatCode>0%</c:formatCode>
                <c:ptCount val="24"/>
                <c:pt idx="0">
                  <c:v>0.6857299</c:v>
                </c:pt>
                <c:pt idx="1">
                  <c:v>0.43889250000000002</c:v>
                </c:pt>
                <c:pt idx="2">
                  <c:v>0.40009899999999998</c:v>
                </c:pt>
                <c:pt idx="3">
                  <c:v>0.3746411</c:v>
                </c:pt>
                <c:pt idx="4">
                  <c:v>0.31439600000000001</c:v>
                </c:pt>
                <c:pt idx="5">
                  <c:v>0.3008055</c:v>
                </c:pt>
                <c:pt idx="6">
                  <c:v>0.32366260000000002</c:v>
                </c:pt>
                <c:pt idx="7">
                  <c:v>0.29846099999999998</c:v>
                </c:pt>
                <c:pt idx="8">
                  <c:v>0.26727960000000001</c:v>
                </c:pt>
                <c:pt idx="9">
                  <c:v>0.24316769999999999</c:v>
                </c:pt>
                <c:pt idx="10">
                  <c:v>0.25901590000000002</c:v>
                </c:pt>
                <c:pt idx="11">
                  <c:v>0.21735019999999999</c:v>
                </c:pt>
                <c:pt idx="12">
                  <c:v>0.236565</c:v>
                </c:pt>
                <c:pt idx="13">
                  <c:v>0.15115200000000001</c:v>
                </c:pt>
                <c:pt idx="14">
                  <c:v>0.17375070000000001</c:v>
                </c:pt>
                <c:pt idx="15">
                  <c:v>0.14237949999999999</c:v>
                </c:pt>
                <c:pt idx="16">
                  <c:v>0.1618655</c:v>
                </c:pt>
                <c:pt idx="17">
                  <c:v>0.1104512</c:v>
                </c:pt>
                <c:pt idx="18">
                  <c:v>0.1182073</c:v>
                </c:pt>
                <c:pt idx="19">
                  <c:v>0.1277877</c:v>
                </c:pt>
                <c:pt idx="20">
                  <c:v>0.1090454</c:v>
                </c:pt>
                <c:pt idx="21">
                  <c:v>0.19273390000000001</c:v>
                </c:pt>
                <c:pt idx="22">
                  <c:v>9.2186599999999994E-2</c:v>
                </c:pt>
                <c:pt idx="23">
                  <c:v>0.1396452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'TREND COMPARISON'!$C$1</c:f>
              <c:strCache>
                <c:ptCount val="1"/>
                <c:pt idx="0">
                  <c:v>LYON - SA</c:v>
                </c:pt>
              </c:strCache>
            </c:strRef>
          </c:tx>
          <c:spPr>
            <a:ln w="31750" cap="rnd">
              <a:solidFill>
                <a:schemeClr val="accent3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'TREND COMPARISON'!$C$2:$C$25</c:f>
              <c:numCache>
                <c:formatCode>0%</c:formatCode>
                <c:ptCount val="24"/>
                <c:pt idx="0">
                  <c:v>0.63608169999999997</c:v>
                </c:pt>
                <c:pt idx="1">
                  <c:v>0.43971349999999998</c:v>
                </c:pt>
                <c:pt idx="2">
                  <c:v>0.42477429999999999</c:v>
                </c:pt>
                <c:pt idx="3">
                  <c:v>0.38540799999999997</c:v>
                </c:pt>
                <c:pt idx="4">
                  <c:v>0.31141679999999999</c:v>
                </c:pt>
                <c:pt idx="5">
                  <c:v>0.30599749999999998</c:v>
                </c:pt>
                <c:pt idx="6">
                  <c:v>0.36305330000000002</c:v>
                </c:pt>
                <c:pt idx="7">
                  <c:v>0.38039489999999998</c:v>
                </c:pt>
                <c:pt idx="8">
                  <c:v>0.25694630000000002</c:v>
                </c:pt>
                <c:pt idx="9">
                  <c:v>0.26072269999999997</c:v>
                </c:pt>
                <c:pt idx="10">
                  <c:v>0.27954200000000001</c:v>
                </c:pt>
                <c:pt idx="11">
                  <c:v>0.29605809999999999</c:v>
                </c:pt>
                <c:pt idx="12">
                  <c:v>0.36602760000000001</c:v>
                </c:pt>
                <c:pt idx="13">
                  <c:v>0.25494289999999997</c:v>
                </c:pt>
                <c:pt idx="14">
                  <c:v>0.23277729999999999</c:v>
                </c:pt>
                <c:pt idx="15">
                  <c:v>0.209561</c:v>
                </c:pt>
                <c:pt idx="16">
                  <c:v>0.2666655</c:v>
                </c:pt>
                <c:pt idx="17">
                  <c:v>0.2070997</c:v>
                </c:pt>
                <c:pt idx="18">
                  <c:v>0.21738540000000001</c:v>
                </c:pt>
                <c:pt idx="19">
                  <c:v>0.19588520000000001</c:v>
                </c:pt>
                <c:pt idx="20">
                  <c:v>0.18693080000000001</c:v>
                </c:pt>
                <c:pt idx="21">
                  <c:v>0.2947495</c:v>
                </c:pt>
                <c:pt idx="22">
                  <c:v>0.19697419999999999</c:v>
                </c:pt>
                <c:pt idx="23">
                  <c:v>0.17224619999999999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039168"/>
        <c:axId val="267188784"/>
      </c:lineChart>
      <c:catAx>
        <c:axId val="267039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188784"/>
        <c:crosses val="autoZero"/>
        <c:auto val="1"/>
        <c:lblAlgn val="ctr"/>
        <c:lblOffset val="100"/>
        <c:noMultiLvlLbl val="0"/>
      </c:catAx>
      <c:valAx>
        <c:axId val="26718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391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 COMPARISON'!$A$1:$A$3</c:f>
              <c:strCache>
                <c:ptCount val="3"/>
                <c:pt idx="0">
                  <c:v>Total eBusiness Effect</c:v>
                </c:pt>
                <c:pt idx="1">
                  <c:v>HVAC Stand Alone</c:v>
                </c:pt>
                <c:pt idx="2">
                  <c:v>HVAC Lyon</c:v>
                </c:pt>
              </c:strCache>
            </c:strRef>
          </c:cat>
          <c:val>
            <c:numRef>
              <c:f>'OVERALL COMPARISON'!$B$1:$B$3</c:f>
              <c:numCache>
                <c:formatCode>0.0%</c:formatCode>
                <c:ptCount val="3"/>
                <c:pt idx="0">
                  <c:v>0.21510000000000001</c:v>
                </c:pt>
                <c:pt idx="1">
                  <c:v>0.28194000000000002</c:v>
                </c:pt>
                <c:pt idx="2">
                  <c:v>0.32594400000000001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67191024"/>
        <c:axId val="267191584"/>
      </c:barChart>
      <c:catAx>
        <c:axId val="267191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191584"/>
        <c:crosses val="autoZero"/>
        <c:auto val="1"/>
        <c:lblAlgn val="ctr"/>
        <c:lblOffset val="100"/>
        <c:noMultiLvlLbl val="0"/>
      </c:catAx>
      <c:valAx>
        <c:axId val="2671915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2671910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EBC6E8-BD40-4AF9-A8A9-5446ED45F146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EC5D0B9-D20E-4F22-86E7-D7204E208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4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93612C2-462B-4082-8CD5-5F0FECA087CB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05369E7-27F5-460A-8A19-AFCFC3EA7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49" y="15240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2080372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968612"/>
            <a:ext cx="4666489" cy="443218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4478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0386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223794"/>
            <a:ext cx="48950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002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250944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8950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788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3616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371600"/>
            <a:ext cx="3919221" cy="50292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67072" y="1371600"/>
            <a:ext cx="3919728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24400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219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828800"/>
            <a:ext cx="4056889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0006" y="1828800"/>
            <a:ext cx="4066794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600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06873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810512"/>
            <a:ext cx="5199888" cy="4666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350901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627188"/>
            <a:ext cx="826617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2190551"/>
            <a:ext cx="6113781" cy="428644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 userDrawn="1"/>
        </p:nvGrpSpPr>
        <p:grpSpPr bwMode="auto">
          <a:xfrm>
            <a:off x="1084263" y="1581150"/>
            <a:ext cx="7024687" cy="4572000"/>
            <a:chOff x="696252" y="1406207"/>
            <a:chExt cx="7717409" cy="5022405"/>
          </a:xfrm>
        </p:grpSpPr>
        <p:sp>
          <p:nvSpPr>
            <p:cNvPr id="5" name="object 3"/>
            <p:cNvSpPr>
              <a:spLocks noChangeArrowheads="1"/>
            </p:cNvSpPr>
            <p:nvPr/>
          </p:nvSpPr>
          <p:spPr bwMode="auto">
            <a:xfrm>
              <a:off x="2344376" y="6025774"/>
              <a:ext cx="4433368" cy="402838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6" name="object 4"/>
            <p:cNvSpPr>
              <a:spLocks noChangeArrowheads="1"/>
            </p:cNvSpPr>
            <p:nvPr/>
          </p:nvSpPr>
          <p:spPr bwMode="auto">
            <a:xfrm>
              <a:off x="696252" y="1407951"/>
              <a:ext cx="7717409" cy="4623053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7526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 userDrawn="1"/>
        </p:nvGrpSpPr>
        <p:grpSpPr bwMode="auto">
          <a:xfrm>
            <a:off x="1096963" y="1754188"/>
            <a:ext cx="7024687" cy="4572000"/>
            <a:chOff x="696252" y="1406207"/>
            <a:chExt cx="7717409" cy="5022405"/>
          </a:xfrm>
        </p:grpSpPr>
        <p:sp>
          <p:nvSpPr>
            <p:cNvPr id="6" name="object 3"/>
            <p:cNvSpPr>
              <a:spLocks noChangeArrowheads="1"/>
            </p:cNvSpPr>
            <p:nvPr/>
          </p:nvSpPr>
          <p:spPr bwMode="auto">
            <a:xfrm>
              <a:off x="2344376" y="6025773"/>
              <a:ext cx="4433368" cy="402839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bject 4"/>
            <p:cNvSpPr>
              <a:spLocks noChangeArrowheads="1"/>
            </p:cNvSpPr>
            <p:nvPr/>
          </p:nvSpPr>
          <p:spPr bwMode="auto">
            <a:xfrm>
              <a:off x="696252" y="1407950"/>
              <a:ext cx="7717409" cy="4623055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9050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25450" y="1600200"/>
            <a:ext cx="833755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59300" y="1127125"/>
            <a:ext cx="0" cy="5394325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4614863" y="-320675"/>
            <a:ext cx="0" cy="8229600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776413" y="3324225"/>
            <a:ext cx="2782887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STRENGTHS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776413" y="3838575"/>
            <a:ext cx="2782887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OPPORTUNITIES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4559300" y="3324225"/>
            <a:ext cx="2782888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WEAKNESSES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559300" y="3838575"/>
            <a:ext cx="2782888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THREATS</a:t>
            </a: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425450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4744279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2"/>
          </p:nvPr>
        </p:nvSpPr>
        <p:spPr>
          <a:xfrm>
            <a:off x="4744279" y="4362848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19"/>
          <p:cNvSpPr>
            <a:spLocks noGrp="1"/>
          </p:cNvSpPr>
          <p:nvPr>
            <p:ph sz="quarter" idx="13"/>
          </p:nvPr>
        </p:nvSpPr>
        <p:spPr>
          <a:xfrm>
            <a:off x="425450" y="4362847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3400" y="1295400"/>
            <a:ext cx="81534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159358"/>
            <a:ext cx="86868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0" y="27035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42999" y="4722178"/>
            <a:ext cx="6858000" cy="3077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23284"/>
            <a:ext cx="8686799" cy="15439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662535"/>
            <a:ext cx="8686799" cy="1477328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15875" y="41767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62000" y="1219200"/>
            <a:ext cx="7772400" cy="5029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228600" y="4176819"/>
            <a:ext cx="8686800" cy="1517904"/>
          </a:xfrm>
          <a:prstGeom prst="rect">
            <a:avLst/>
          </a:prstGeom>
          <a:solidFill>
            <a:srgbClr val="356C8A"/>
          </a:solidFill>
        </p:spPr>
        <p:txBody>
          <a:bodyPr wrap="square" lIns="0" tIns="0" rIns="0" bIns="0" rtlCol="0" anchor="ctr" anchorCtr="0">
            <a:noAutofit/>
          </a:bodyPr>
          <a:lstStyle>
            <a:lvl1pPr>
              <a:defRPr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600200"/>
            <a:ext cx="4361689" cy="48006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246924"/>
            <a:ext cx="3760123" cy="53824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76800" y="1143000"/>
            <a:ext cx="3886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676400"/>
            <a:ext cx="3760123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648200" y="1676400"/>
            <a:ext cx="41148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246188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1752600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876696"/>
            <a:ext cx="4666489" cy="4524104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71" r:id="rId21"/>
    <p:sldLayoutId id="2147483972" r:id="rId22"/>
    <p:sldLayoutId id="2147483967" r:id="rId23"/>
    <p:sldLayoutId id="2147483973" r:id="rId24"/>
    <p:sldLayoutId id="2147483975" r:id="rId25"/>
    <p:sldLayoutId id="2147483976" r:id="rId26"/>
    <p:sldLayoutId id="2147483968" r:id="rId2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cap="all" dirty="0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7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69" r:id="rId3"/>
    <p:sldLayoutId id="2147483979" r:id="rId4"/>
    <p:sldLayoutId id="2147483970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HVAC STAND ALONE COMPARISON EFFECTS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934369"/>
              </p:ext>
            </p:extLst>
          </p:nvPr>
        </p:nvGraphicFramePr>
        <p:xfrm>
          <a:off x="426212" y="3200401"/>
          <a:ext cx="8184387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63166"/>
              </p:ext>
            </p:extLst>
          </p:nvPr>
        </p:nvGraphicFramePr>
        <p:xfrm>
          <a:off x="426213" y="1524000"/>
          <a:ext cx="8184386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0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Ferguson Blues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Ferguson Standar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65000"/>
                <a:lumOff val="35000"/>
              </a:schemeClr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126BD820-0EA8-4236-AD7B-62E0B8B7351D}"/>
    </a:ext>
  </a:extLst>
</a:theme>
</file>

<file path=ppt/theme/theme2.xml><?xml version="1.0" encoding="utf-8"?>
<a:theme xmlns:a="http://schemas.openxmlformats.org/drawingml/2006/main" name="1_Custom Design">
  <a:themeElements>
    <a:clrScheme name="Ferguson Brand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EC750E6E-4D3C-4812-9055-34C3CB0532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ntranet Document" ma:contentTypeID="0x010100214926E15E24E848B80697CF3F791E0600060271B8F6D0634CB9DCFE5BCB73C686" ma:contentTypeVersion="23" ma:contentTypeDescription="" ma:contentTypeScope="" ma:versionID="b9d37d612d8c4507e70237a2e0b0159f">
  <xsd:schema xmlns:xsd="http://www.w3.org/2001/XMLSchema" xmlns:xs="http://www.w3.org/2001/XMLSchema" xmlns:p="http://schemas.microsoft.com/office/2006/metadata/properties" xmlns:ns2="fabe2e1b-77c9-44f6-8033-f16e2391ef89" targetNamespace="http://schemas.microsoft.com/office/2006/metadata/properties" ma:root="true" ma:fieldsID="f235b3b3e69c8d4c769d98f0b8463013" ns2:_="">
    <xsd:import namespace="fabe2e1b-77c9-44f6-8033-f16e2391ef89"/>
    <xsd:element name="properties">
      <xsd:complexType>
        <xsd:sequence>
          <xsd:element name="documentManagement">
            <xsd:complexType>
              <xsd:all>
                <xsd:element ref="ns2:m76d55f63f6a43b992e1a2b0a3228923" minOccurs="0"/>
                <xsd:element ref="ns2:TaxCatchAll" minOccurs="0"/>
                <xsd:element ref="ns2:TaxCatchAllLabel" minOccurs="0"/>
                <xsd:element ref="ns2:jaabdde56a454570b6094e4dd6cc6f93" minOccurs="0"/>
                <xsd:element ref="ns2:cbc81d6df7724e5da745ce806440f7a3" minOccurs="0"/>
                <xsd:element ref="ns2:TaxKeywordTaxHTField" minOccurs="0"/>
                <xsd:element ref="ns2:e64d30cca7124610851f8a29b02ce3c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e2e1b-77c9-44f6-8033-f16e2391ef89" elementFormDefault="qualified">
    <xsd:import namespace="http://schemas.microsoft.com/office/2006/documentManagement/types"/>
    <xsd:import namespace="http://schemas.microsoft.com/office/infopath/2007/PartnerControls"/>
    <xsd:element name="m76d55f63f6a43b992e1a2b0a3228923" ma:index="8" ma:taxonomy="true" ma:internalName="m76d55f63f6a43b992e1a2b0a3228923" ma:taxonomyFieldName="IntranetDepartment" ma:displayName="Intranet Departments" ma:readOnly="false" ma:default="23;#All Departments|1899d6b7-4093-4ffa-a7f1-59240cd80bd5" ma:fieldId="{676d55f6-3f6a-43b9-92e1-a2b0a3228923}" ma:taxonomyMulti="true" ma:sspId="b7c2c500-6a74-46e4-a7d5-e21df13cc48b" ma:termSetId="25e59c24-16a2-4d14-b115-67525e728348" ma:anchorId="74bf7653-abff-4fb0-aa5e-8c2d9c064de6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f89023a-b367-4424-b2aa-20149bd6ab03}" ma:internalName="TaxCatchAll" ma:readOnly="false" ma:showField="CatchAllData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f89023a-b367-4424-b2aa-20149bd6ab03}" ma:internalName="TaxCatchAllLabel" ma:readOnly="true" ma:showField="CatchAllDataLabel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aabdde56a454570b6094e4dd6cc6f93" ma:index="12" ma:taxonomy="true" ma:internalName="jaabdde56a454570b6094e4dd6cc6f93" ma:taxonomyFieldName="DocumentType" ma:displayName="Document Type" ma:readOnly="false" ma:default="" ma:fieldId="{3aabdde5-6a45-4570-b609-4e4dd6cc6f93}" ma:sspId="b7c2c500-6a74-46e4-a7d5-e21df13cc48b" ma:termSetId="d86896a4-81fb-4196-8116-c962d893505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c81d6df7724e5da745ce806440f7a3" ma:index="14" nillable="true" ma:taxonomy="true" ma:internalName="cbc81d6df7724e5da745ce806440f7a3" ma:taxonomyFieldName="IntranetLocations" ma:displayName="Intranet Location Types" ma:readOnly="false" ma:fieldId="{cbc81d6d-f772-4e5d-a745-ce806440f7a3}" ma:taxonomyMulti="true" ma:sspId="b7c2c500-6a74-46e4-a7d5-e21df13cc48b" ma:termSetId="9cc34817-118a-446f-a5eb-4df78be493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b7c2c500-6a74-46e4-a7d5-e21df13cc48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64d30cca7124610851f8a29b02ce3c0" ma:index="19" ma:taxonomy="true" ma:internalName="e64d30cca7124610851f8a29b02ce3c0" ma:taxonomyFieldName="IntranetBusinessGroups" ma:displayName="Intranet Business Groups" ma:readOnly="false" ma:fieldId="{e64d30cc-a712-4610-851f-8a29b02ce3c0}" ma:sspId="b7c2c500-6a74-46e4-a7d5-e21df13cc48b" ma:termSetId="25e59c24-16a2-4d14-b115-67525e728348" ma:anchorId="2afb773e-0ff2-448c-9147-665d43a847b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axOccurs="1" ma:index="1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>
  <LongProp xmlns="" name="TaxCatchAll"><![CDATA[3107;#Powerpoint Presentations|fe79f4ed-006f-47a1-944f-99eb5f2d96b3;#1159;#Template|26e24fb2-877a-4687-aeda-6006e609665d;#46;#Corporate Communications|045918b5-9275-4ac1-ab21-864f6a8a7cf7;#9497;#PowerPoint Template|044f7618-48e2-48ac-a400-df6f6d3e056a;#22;#All Business Groups|19460337-43eb-4565-a33c-f9711548ee92]]></LongProp>
</LongProperties>
</file>

<file path=customXml/item4.xml><?xml version="1.0" encoding="utf-8"?>
<p:properties xmlns:p="http://schemas.microsoft.com/office/2006/metadata/properties" xmlns:xsi="http://www.w3.org/2001/XMLSchema-instance">
  <documentManagement>
    <e64d30cca7124610851f8a29b02ce3c0 xmlns="fabe2e1b-77c9-44f6-8033-f16e2391ef89"/>
    <m76d55f63f6a43b992e1a2b0a3228923 xmlns="fabe2e1b-77c9-44f6-8033-f16e2391ef89"/>
    <jaabdde56a454570b6094e4dd6cc6f93 xmlns="fabe2e1b-77c9-44f6-8033-f16e2391ef89"/>
    <TaxCatchAll xmlns="fabe2e1b-77c9-44f6-8033-f16e2391ef89"/>
    <TaxKeywordTaxHTField xmlns="fabe2e1b-77c9-44f6-8033-f16e2391ef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11111111-1111-1111-1111-111111111111</TermId>
        </TermInfo>
        <TermInfo xmlns="http://schemas.microsoft.com/office/infopath/2007/PartnerControls">
          <TermName xmlns="http://schemas.microsoft.com/office/infopath/2007/PartnerControls">Powerpoint Presentations</TermName>
          <TermId xmlns="http://schemas.microsoft.com/office/infopath/2007/PartnerControls">11111111-1111-1111-1111-111111111111</TermId>
        </TermInfo>
      </Terms>
    </TaxKeywordTaxHTField>
    <cbc81d6df7724e5da745ce806440f7a3 xmlns="fabe2e1b-77c9-44f6-8033-f16e2391ef89" xsi:nil="true"/>
  </documentManagement>
</p:properties>
</file>

<file path=customXml/itemProps1.xml><?xml version="1.0" encoding="utf-8"?>
<ds:datastoreItem xmlns:ds="http://schemas.openxmlformats.org/officeDocument/2006/customXml" ds:itemID="{F83C5366-30F2-4A4E-B584-2C96F2C8C7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76387A-46FA-414E-8855-CF8B99E3E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e2e1b-77c9-44f6-8033-f16e2391ef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AFC401-711D-4D52-A9B0-F656954F0832}">
  <ds:schemaRefs>
    <ds:schemaRef ds:uri="http://schemas.microsoft.com/office/2006/metadata/longProperties"/>
    <ds:schemaRef ds:uri=""/>
  </ds:schemaRefs>
</ds:datastoreItem>
</file>

<file path=customXml/itemProps4.xml><?xml version="1.0" encoding="utf-8"?>
<ds:datastoreItem xmlns:ds="http://schemas.openxmlformats.org/officeDocument/2006/customXml" ds:itemID="{D8C0A803-5F60-47C3-9A44-4089F127BECF}">
  <ds:schemaRefs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fabe2e1b-77c9-44f6-8033-f16e2391ef89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Ferguson PowerPoint Template_White Background (1)</Template>
  <TotalTime>0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Frutiger LT Std 45 Light</vt:lpstr>
      <vt:lpstr>Frutiger LT Std 55 Roman</vt:lpstr>
      <vt:lpstr>Verdana</vt:lpstr>
      <vt:lpstr>Custom Design</vt:lpstr>
      <vt:lpstr>1_Custom Design</vt:lpstr>
      <vt:lpstr>HVAC STAND ALONE COMPARISON EFFECTS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- White</dc:title>
  <dc:creator/>
  <cp:keywords>PowerPoint Template; Powerpoint Presentations</cp:keywords>
  <cp:lastModifiedBy/>
  <cp:revision>1</cp:revision>
  <dcterms:created xsi:type="dcterms:W3CDTF">2014-12-15T15:59:41Z</dcterms:created>
  <dcterms:modified xsi:type="dcterms:W3CDTF">2016-02-25T15:46:43Z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ranetDepartment">
    <vt:lpwstr>46;#Corporate Communications|045918b5-9275-4ac1-ab21-864f6a8a7cf7</vt:lpwstr>
  </property>
  <property fmtid="{D5CDD505-2E9C-101B-9397-08002B2CF9AE}" pid="3" name="IntranetLocations">
    <vt:lpwstr/>
  </property>
  <property fmtid="{D5CDD505-2E9C-101B-9397-08002B2CF9AE}" pid="4" name="DocumentType">
    <vt:lpwstr>1159;#Template|26e24fb2-877a-4687-aeda-6006e609665d</vt:lpwstr>
  </property>
  <property fmtid="{D5CDD505-2E9C-101B-9397-08002B2CF9AE}" pid="5" name="TaxKeyword">
    <vt:lpwstr>9497;#PowerPoint Template|044f7618-48e2-48ac-a400-df6f6d3e056a;#3107;#Powerpoint Presentations|fe79f4ed-006f-47a1-944f-99eb5f2d96b3</vt:lpwstr>
  </property>
  <property fmtid="{D5CDD505-2E9C-101B-9397-08002B2CF9AE}" pid="6" name="IntranetBusinessGroups">
    <vt:lpwstr>22;#All Business Groups|19460337-43eb-4565-a33c-f9711548ee92</vt:lpwstr>
  </property>
</Properties>
</file>