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1" r:id="rId5"/>
    <p:sldId id="262" r:id="rId6"/>
    <p:sldId id="258" r:id="rId7"/>
    <p:sldId id="257" r:id="rId8"/>
    <p:sldId id="268" r:id="rId9"/>
    <p:sldId id="269" r:id="rId10"/>
    <p:sldId id="260" r:id="rId11"/>
    <p:sldId id="270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7" autoAdjust="0"/>
    <p:restoredTop sz="94660"/>
  </p:normalViewPr>
  <p:slideViewPr>
    <p:cSldViewPr>
      <p:cViewPr varScale="1">
        <p:scale>
          <a:sx n="97" d="100"/>
          <a:sy n="97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8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6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3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6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1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C7CD-1615-4AB2-BB2B-9BDE5D3F776C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62AE-531A-4EA3-B552-FA3341F47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Рекуррентные сети</a:t>
            </a:r>
          </a:p>
        </p:txBody>
      </p:sp>
    </p:spTree>
    <p:extLst>
      <p:ext uri="{BB962C8B-B14F-4D97-AF65-F5344CB8AC3E}">
        <p14:creationId xmlns:p14="http://schemas.microsoft.com/office/powerpoint/2010/main" val="37239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Долгая краткосрочная память</a:t>
            </a:r>
            <a:br>
              <a:rPr lang="ru-RU" b="1" dirty="0">
                <a:effectLst/>
              </a:rPr>
            </a:br>
            <a:r>
              <a:rPr lang="ru-RU" dirty="0">
                <a:effectLst/>
              </a:rPr>
              <a:t> (</a:t>
            </a:r>
            <a:r>
              <a:rPr lang="ru-RU" i="1" dirty="0">
                <a:effectLst/>
              </a:rPr>
              <a:t>преобразование с(</a:t>
            </a:r>
            <a:r>
              <a:rPr lang="en-US" i="1" dirty="0">
                <a:effectLst/>
              </a:rPr>
              <a:t>t)</a:t>
            </a:r>
            <a:r>
              <a:rPr lang="en-GB" dirty="0">
                <a:effectLst/>
              </a:rPr>
              <a:t>)</a:t>
            </a:r>
            <a:br>
              <a:rPr lang="en-GB" dirty="0">
                <a:effectLst/>
              </a:rPr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F1441A-AAD0-4F2E-B444-6510C75DF27B}"/>
              </a:ext>
            </a:extLst>
          </p:cNvPr>
          <p:cNvSpPr/>
          <p:nvPr/>
        </p:nvSpPr>
        <p:spPr>
          <a:xfrm>
            <a:off x="294581" y="126876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Во время пересечения сети слева направо долгосрочное состояние </a:t>
            </a:r>
            <a:r>
              <a:rPr lang="ru-RU" sz="2400" dirty="0">
                <a:solidFill>
                  <a:srgbClr val="141214"/>
                </a:solidFill>
                <a:latin typeface="Fd1276371-Identity-H"/>
              </a:rPr>
              <a:t>c(t- l) 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сначала проходит через </a:t>
            </a:r>
            <a:r>
              <a:rPr lang="ru-RU" sz="2400" dirty="0">
                <a:solidFill>
                  <a:srgbClr val="353377"/>
                </a:solidFill>
                <a:latin typeface="Fd1685387-Identity-H"/>
              </a:rPr>
              <a:t>шлюз забывания </a:t>
            </a:r>
            <a:r>
              <a:rPr lang="ru-RU" sz="2400" dirty="0">
                <a:solidFill>
                  <a:srgbClr val="141214"/>
                </a:solidFill>
                <a:latin typeface="Fd1685387-Identity-H"/>
              </a:rPr>
              <a:t>(</a:t>
            </a:r>
            <a:r>
              <a:rPr lang="ru-RU" sz="2400" dirty="0" err="1">
                <a:solidFill>
                  <a:srgbClr val="9296C1"/>
                </a:solidFill>
                <a:latin typeface="Fd1685387-Identity-H"/>
              </a:rPr>
              <a:t>forget</a:t>
            </a:r>
            <a:r>
              <a:rPr lang="ru-RU" sz="2400" dirty="0">
                <a:solidFill>
                  <a:srgbClr val="9296C1"/>
                </a:solidFill>
                <a:latin typeface="Fd1685387-Identity-H"/>
              </a:rPr>
              <a:t> </a:t>
            </a:r>
            <a:r>
              <a:rPr lang="ru-RU" sz="2400" dirty="0" err="1">
                <a:solidFill>
                  <a:srgbClr val="9296C1"/>
                </a:solidFill>
                <a:latin typeface="Fd1685387-Identity-H"/>
              </a:rPr>
              <a:t>gate</a:t>
            </a:r>
            <a:r>
              <a:rPr lang="ru-RU" sz="2400" dirty="0">
                <a:solidFill>
                  <a:srgbClr val="141214"/>
                </a:solidFill>
                <a:latin typeface="Fd1685387-Identity-H"/>
              </a:rPr>
              <a:t>) 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с отбрасыванием некоторых воспоминаний и затем посредством операции сложения к нему добавляется ряд новых воспоминаний (выбранных </a:t>
            </a:r>
            <a:r>
              <a:rPr lang="ru-RU" sz="2400" dirty="0">
                <a:solidFill>
                  <a:srgbClr val="353377"/>
                </a:solidFill>
                <a:latin typeface="Fd1685387-Identity-H"/>
              </a:rPr>
              <a:t>входным шлюзом </a:t>
            </a:r>
            <a:r>
              <a:rPr lang="ru-RU" sz="2400" dirty="0">
                <a:solidFill>
                  <a:srgbClr val="141214"/>
                </a:solidFill>
                <a:latin typeface="Fd1685387-Identity-H"/>
              </a:rPr>
              <a:t>(</a:t>
            </a:r>
            <a:r>
              <a:rPr lang="ru-RU" sz="2400" dirty="0" err="1">
                <a:solidFill>
                  <a:srgbClr val="9296C1"/>
                </a:solidFill>
                <a:latin typeface="Fd1685387-Identity-H"/>
              </a:rPr>
              <a:t>input</a:t>
            </a:r>
            <a:r>
              <a:rPr lang="ru-RU" sz="2400" dirty="0">
                <a:solidFill>
                  <a:srgbClr val="9296C1"/>
                </a:solidFill>
                <a:latin typeface="Fd1685387-Identity-H"/>
              </a:rPr>
              <a:t> </a:t>
            </a:r>
            <a:r>
              <a:rPr lang="ru-RU" sz="2400" dirty="0" err="1">
                <a:solidFill>
                  <a:srgbClr val="9296C1"/>
                </a:solidFill>
                <a:latin typeface="Fd1685387-Identity-H"/>
              </a:rPr>
              <a:t>gate</a:t>
            </a:r>
            <a:r>
              <a:rPr lang="ru-RU" sz="2400" dirty="0">
                <a:solidFill>
                  <a:srgbClr val="141214"/>
                </a:solidFill>
                <a:latin typeface="Fd1685387-Identity-H"/>
              </a:rPr>
              <a:t>))</a:t>
            </a:r>
            <a:r>
              <a:rPr lang="ru-RU" sz="2400" dirty="0">
                <a:solidFill>
                  <a:srgbClr val="2C2838"/>
                </a:solidFill>
                <a:latin typeface="Fd1685387-Identity-H"/>
              </a:rPr>
              <a:t>. 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Результат </a:t>
            </a:r>
            <a:r>
              <a:rPr lang="ru-RU" sz="2400" dirty="0">
                <a:solidFill>
                  <a:srgbClr val="141214"/>
                </a:solidFill>
                <a:latin typeface="Fd1276371-Identity-H"/>
              </a:rPr>
              <a:t>c(t) 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отправляется прямо на выход без какой-либо дальнейшей трансформации. Следовательно, на каждом временном шаге одни воспоминания отбрасываются, а другие добавляются. Кроме того, после операции сложения долгосрочное состояние копируется и пропускается через функцию </a:t>
            </a:r>
            <a:r>
              <a:rPr lang="ru-RU" sz="2400" dirty="0" err="1">
                <a:solidFill>
                  <a:srgbClr val="141214"/>
                </a:solidFill>
                <a:latin typeface="Fd1693910-Identity-H"/>
              </a:rPr>
              <a:t>tanh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, а результат фильтруется </a:t>
            </a:r>
            <a:r>
              <a:rPr lang="ru-RU" sz="2400" dirty="0">
                <a:solidFill>
                  <a:srgbClr val="353377"/>
                </a:solidFill>
                <a:latin typeface="Fd1685387-Identity-H"/>
              </a:rPr>
              <a:t>выходным шлюзом </a:t>
            </a:r>
            <a:r>
              <a:rPr lang="ru-RU" sz="2400" dirty="0">
                <a:solidFill>
                  <a:srgbClr val="141214"/>
                </a:solidFill>
                <a:latin typeface="Fd1685387-Identity-H"/>
              </a:rPr>
              <a:t>(</a:t>
            </a:r>
            <a:r>
              <a:rPr lang="ru-RU" sz="2400" dirty="0" err="1">
                <a:solidFill>
                  <a:srgbClr val="9296C1"/>
                </a:solidFill>
                <a:latin typeface="Fd1685387-Identity-H"/>
              </a:rPr>
              <a:t>output</a:t>
            </a:r>
            <a:r>
              <a:rPr lang="ru-RU" sz="2400" dirty="0">
                <a:solidFill>
                  <a:srgbClr val="9296C1"/>
                </a:solidFill>
                <a:latin typeface="Fd1685387-Identity-H"/>
              </a:rPr>
              <a:t> </a:t>
            </a:r>
            <a:r>
              <a:rPr lang="ru-RU" sz="2400" dirty="0" err="1">
                <a:solidFill>
                  <a:srgbClr val="9296C1"/>
                </a:solidFill>
                <a:latin typeface="Fd1685387-Identity-H"/>
              </a:rPr>
              <a:t>gate</a:t>
            </a:r>
            <a:r>
              <a:rPr lang="ru-RU" sz="2400" dirty="0">
                <a:solidFill>
                  <a:srgbClr val="141214"/>
                </a:solidFill>
                <a:latin typeface="Fd1685387-Identity-H"/>
              </a:rPr>
              <a:t>). 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Итогом будет краткосрочное состояние </a:t>
            </a:r>
            <a:r>
              <a:rPr lang="ru-RU" sz="2400" dirty="0">
                <a:solidFill>
                  <a:srgbClr val="141214"/>
                </a:solidFill>
                <a:latin typeface="Fd1276371-Identity-H"/>
              </a:rPr>
              <a:t>h(t) </a:t>
            </a:r>
            <a:r>
              <a:rPr lang="ru-RU" sz="2400" dirty="0">
                <a:solidFill>
                  <a:srgbClr val="141214"/>
                </a:solidFill>
                <a:latin typeface="Fd1693910-Identity-H"/>
              </a:rPr>
              <a:t>(которое равно выходу ячейки для данного временного шага </a:t>
            </a:r>
            <a:r>
              <a:rPr lang="ru-RU" sz="2400" dirty="0">
                <a:solidFill>
                  <a:srgbClr val="141214"/>
                </a:solidFill>
                <a:latin typeface="Fd1276371-Identity-H"/>
              </a:rPr>
              <a:t>Y(t)).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587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165B7-CFB1-47A6-B365-F8DC11EC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2"/>
            <a:ext cx="8229600" cy="1143000"/>
          </a:xfrm>
        </p:spPr>
        <p:txBody>
          <a:bodyPr/>
          <a:lstStyle/>
          <a:p>
            <a:r>
              <a:rPr lang="ru-RU" dirty="0"/>
              <a:t>Преобразование </a:t>
            </a:r>
            <a:r>
              <a:rPr lang="en-US" dirty="0"/>
              <a:t>x(t)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94946-A965-4C8C-ADF7-B6311E0C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64294"/>
            <a:ext cx="8651304" cy="4929411"/>
          </a:xfrm>
        </p:spPr>
        <p:txBody>
          <a:bodyPr>
            <a:noAutofit/>
          </a:bodyPr>
          <a:lstStyle/>
          <a:p>
            <a:r>
              <a:rPr lang="ru-RU" sz="1900" dirty="0"/>
              <a:t>Первым делом текущий входной вектор x(t) и предыдущее краткосрочное состояние h(t-l) передаются четырем </a:t>
            </a:r>
            <a:r>
              <a:rPr lang="ru-RU" sz="1900" dirty="0" err="1"/>
              <a:t>полносвязным</a:t>
            </a:r>
            <a:r>
              <a:rPr lang="ru-RU" sz="1900" dirty="0"/>
              <a:t> слоям. Все они служат разным целям.</a:t>
            </a:r>
          </a:p>
          <a:p>
            <a:r>
              <a:rPr lang="ru-RU" sz="1900" dirty="0"/>
              <a:t> Главный слой выводит g(t)· Он исполняет обычную роль, анализируя текущие входы x(t) и предыдущее (краткосрочное) состояние h(t- l)·</a:t>
            </a:r>
            <a:endParaRPr lang="en-US" sz="1900" dirty="0"/>
          </a:p>
          <a:p>
            <a:r>
              <a:rPr lang="ru-RU" sz="1900" dirty="0"/>
              <a:t>Остальные три слоя являются контроллерами шлюзов (</a:t>
            </a:r>
            <a:r>
              <a:rPr lang="ru-RU" sz="1900" dirty="0" err="1"/>
              <a:t>gate</a:t>
            </a:r>
            <a:r>
              <a:rPr lang="ru-RU" sz="1900" dirty="0"/>
              <a:t> </a:t>
            </a:r>
            <a:r>
              <a:rPr lang="ru-RU" sz="1900" dirty="0" err="1"/>
              <a:t>controller</a:t>
            </a:r>
            <a:r>
              <a:rPr lang="ru-RU" sz="1900" dirty="0"/>
              <a:t>). Поскольку они используют логистическую функцию активации, их выходы находятся в диапазоне от О до 1. Они передаются операциям поэлементного умножения, так что если они выдают </a:t>
            </a:r>
            <a:r>
              <a:rPr lang="ru-RU" sz="1900" dirty="0" err="1"/>
              <a:t>нули,то</a:t>
            </a:r>
            <a:r>
              <a:rPr lang="ru-RU" sz="1900" dirty="0"/>
              <a:t> закрывают шлюз, а если единицы, то открывают его. Более точно:</a:t>
            </a:r>
          </a:p>
          <a:p>
            <a:r>
              <a:rPr lang="ru-RU" sz="1900" dirty="0"/>
              <a:t>шлюз забывания (контролируемый f(t)) управляет тем, какие части долгосрочного состояния должны быть разрушены;</a:t>
            </a:r>
          </a:p>
          <a:p>
            <a:r>
              <a:rPr lang="ru-RU" sz="1900" dirty="0"/>
              <a:t>входной шлюз (контролируемый i(t)) управляет тем, какие части g(t) должны быть добавлены к долгосрочному состоянию (именно потому речь идет только о "частичном сохранении");</a:t>
            </a:r>
          </a:p>
          <a:p>
            <a:r>
              <a:rPr lang="ru-RU" sz="1900" dirty="0"/>
              <a:t>выходной шлюз (контролируемый o(t)) управляет тем, какие части долгосрочного состояния должны быть прочитаны и выданы на данном временном шаге (в h(t) и Y(t)).</a:t>
            </a:r>
          </a:p>
        </p:txBody>
      </p:sp>
    </p:spTree>
    <p:extLst>
      <p:ext uri="{BB962C8B-B14F-4D97-AF65-F5344CB8AC3E}">
        <p14:creationId xmlns:p14="http://schemas.microsoft.com/office/powerpoint/2010/main" val="30073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7C7708-BF4E-4AE2-B328-5B3D2980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269524" cy="425564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CC5F54-0E1A-4E31-8D0F-01AC9971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Вычисления, связанные с ячейкой LSTM</a:t>
            </a:r>
          </a:p>
        </p:txBody>
      </p:sp>
    </p:spTree>
    <p:extLst>
      <p:ext uri="{BB962C8B-B14F-4D97-AF65-F5344CB8AC3E}">
        <p14:creationId xmlns:p14="http://schemas.microsoft.com/office/powerpoint/2010/main" val="260466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277"/>
            <a:ext cx="8229600" cy="1143000"/>
          </a:xfrm>
        </p:spPr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256584"/>
          </a:xfrm>
        </p:spPr>
        <p:txBody>
          <a:bodyPr>
            <a:noAutofit/>
          </a:bodyPr>
          <a:lstStyle/>
          <a:p>
            <a:r>
              <a:rPr lang="ru-RU" sz="1900" dirty="0">
                <a:effectLst/>
              </a:rPr>
              <a:t>LSTM-бло­ки со­дер­жат три «вен­ти­ля», ко­то­рые ис­поль­зу­ют­ся для кон­тро­ля по­то­ков ин­фор­ма­ции на вхо­дах и на вы­хо­дах па­мя­ти дан­ных бло­ков. Эти вен­ти­ли ре­а­ли­зо­ва­ны в виде ло­ги­сти­че­ской функ­ции для вы­чис­ле­ния зна­че­ния в диа­па­зоне </a:t>
            </a:r>
            <a:r>
              <a:rPr lang="en-US" sz="1900" dirty="0">
                <a:effectLst/>
              </a:rPr>
              <a:t>(</a:t>
            </a:r>
            <a:r>
              <a:rPr lang="ru-RU" sz="1900" dirty="0">
                <a:effectLst/>
              </a:rPr>
              <a:t>0; 1</a:t>
            </a:r>
            <a:r>
              <a:rPr lang="en-US" sz="1900" dirty="0">
                <a:effectLst/>
              </a:rPr>
              <a:t>)</a:t>
            </a:r>
            <a:r>
              <a:rPr lang="ru-RU" sz="1900" dirty="0">
                <a:effectLst/>
              </a:rPr>
              <a:t>. Умно­же­ние на это зна­че­ние ис­поль­зу­ет­ся для ча­стич­но­го до­пус­ка или за­пре­ще­ния по­то­ка ин­фор­ма­ции внутрь и на­ру­жу па­мя­ти. </a:t>
            </a:r>
            <a:endParaRPr lang="en-US" sz="1900" dirty="0">
              <a:effectLst/>
            </a:endParaRPr>
          </a:p>
          <a:p>
            <a:r>
              <a:rPr lang="ru-RU" sz="1900" dirty="0">
                <a:effectLst/>
              </a:rPr>
              <a:t>«Вход­ной вен­тиль» кон­тро­ли­ру­ет меру вхож­де­ния но­во­го зна­че­ния в па­мять, а «вен­тиль за­бы­ва­ния» кон­тро­ли­ру­ет меру со­хра­не­ния зна­че­ния в па­мя­ти. «Вы­ход­ной вен­тиль» кон­тро­ли­ру­ет меру того, в какой сте­пе­ни зна­че­ние, на­хо­дя­ще­е­ся в па­мя­ти, ис­поль­зу­ет­ся при рас­чё­те вы­ход­ной функ­ции ак­ти­ва­ции для блока. ( Идея за­клю­ча­ет­ся в том, что ста­рое зна­че­ние сле­ду­ет за­бы­вать тогда, когда по­явит­ся новое зна­че­ние до­стой­ное за­по­ми­на­ния). </a:t>
            </a:r>
          </a:p>
          <a:p>
            <a:r>
              <a:rPr lang="ru-RU" sz="1900" dirty="0">
                <a:effectLst/>
              </a:rPr>
              <a:t>Веса в LSTM-бло­ке ис­поль­зу­ют­ся для за­да­ния на­прав­ле­ния опе­ри­ро­ва­ния вен­ти­лей. Эти веса опре­де­ле­ны для зна­че­ний, ко­то­рые по­да­ют­ся в блок (вклю­чая x </a:t>
            </a:r>
            <a:r>
              <a:rPr lang="en-US" sz="1900" dirty="0">
                <a:effectLst/>
              </a:rPr>
              <a:t>(</a:t>
            </a:r>
            <a:r>
              <a:rPr lang="ru-RU" sz="1900" dirty="0">
                <a:effectLst/>
              </a:rPr>
              <a:t>t</a:t>
            </a:r>
            <a:r>
              <a:rPr lang="en-US" sz="1900" dirty="0">
                <a:effectLst/>
              </a:rPr>
              <a:t>)</a:t>
            </a:r>
            <a:r>
              <a:rPr lang="ru-RU" sz="1900" dirty="0">
                <a:effectLst/>
              </a:rPr>
              <a:t> и выход с преды­ду­ще­го вре­мен­но­го шага h </a:t>
            </a:r>
            <a:r>
              <a:rPr lang="en-US" sz="1900" dirty="0">
                <a:effectLst/>
              </a:rPr>
              <a:t>(</a:t>
            </a:r>
            <a:r>
              <a:rPr lang="ru-RU" sz="1900" dirty="0">
                <a:effectLst/>
              </a:rPr>
              <a:t>t − 1</a:t>
            </a:r>
            <a:r>
              <a:rPr lang="en-US" sz="1900" dirty="0">
                <a:effectLst/>
              </a:rPr>
              <a:t>)</a:t>
            </a:r>
            <a:r>
              <a:rPr lang="ru-RU" sz="1900" dirty="0">
                <a:effectLst/>
              </a:rPr>
              <a:t>) для каж­до­го из вен­ти­лей. Таким об­ра­зом, LSTM-блок опре­де­ля­ет, как рас­по­ря­жать­ся своей па­мя­тью как функ­ци­ей этих зна­че­ний, и </a:t>
            </a:r>
            <a:r>
              <a:rPr lang="ru-RU" sz="1900" dirty="0"/>
              <a:t>настройка </a:t>
            </a:r>
            <a:r>
              <a:rPr lang="ru-RU" sz="1900" dirty="0">
                <a:effectLst/>
              </a:rPr>
              <a:t> весов поз­во­ля­ет LSTM-бло­ку  ми­ни­ми­зи­ровать ошибку обучения. LSTM-бло­ки обыч­но обучают при по­мо­щи ме­то­да об­рат­но­го рас­про­стра­не­ния ошиб­ки</a:t>
            </a:r>
            <a:r>
              <a:rPr lang="ru-RU" sz="200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13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D3863-B23E-45CF-B065-66D223C0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особенности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759A6A-B12E-40E5-BEB6-1BC1225BF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6" b="15060"/>
          <a:stretch/>
        </p:blipFill>
        <p:spPr>
          <a:xfrm>
            <a:off x="107504" y="1916833"/>
            <a:ext cx="878497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1D51A-FBB3-483F-A156-0F88C91F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205C2E-1899-4A7B-86EB-57423BCCA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7"/>
          <a:stretch/>
        </p:blipFill>
        <p:spPr>
          <a:xfrm>
            <a:off x="0" y="1196752"/>
            <a:ext cx="9144000" cy="5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48"/>
            <a:ext cx="8229600" cy="1143000"/>
          </a:xfrm>
        </p:spPr>
        <p:txBody>
          <a:bodyPr/>
          <a:lstStyle/>
          <a:p>
            <a:r>
              <a:rPr lang="ru-RU" b="1" dirty="0">
                <a:effectLst/>
              </a:rPr>
              <a:t>Сеть </a:t>
            </a:r>
            <a:r>
              <a:rPr lang="ru-RU" b="1" dirty="0" err="1">
                <a:effectLst/>
              </a:rPr>
              <a:t>Элмана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42851"/>
            <a:ext cx="5904656" cy="554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4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Элмана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558495" cy="113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7"/>
            <a:ext cx="6696744" cy="3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00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</a:t>
            </a:r>
            <a:r>
              <a:rPr lang="ru-RU" dirty="0"/>
              <a:t>в общем виде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ru-RU" dirty="0"/>
          </a:p>
        </p:txBody>
      </p:sp>
      <p:pic>
        <p:nvPicPr>
          <p:cNvPr id="2050" name="Picture 2" descr="https://habrastorage.org/getpro/habr/post_images/712/957/2b2/7129572b2675e11655d950078ce184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029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1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Развертка  рекуррентной сети</a:t>
            </a:r>
          </a:p>
        </p:txBody>
      </p:sp>
      <p:pic>
        <p:nvPicPr>
          <p:cNvPr id="1026" name="Picture 2" descr="Rnn enrolled in T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354"/>
            <a:ext cx="8229600" cy="4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5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526B18-B8A5-4C6F-8A5A-F6D6CDA4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LSTM</a:t>
            </a:r>
            <a:r>
              <a:rPr lang="en-US" dirty="0"/>
              <a:t> </a:t>
            </a:r>
            <a:r>
              <a:rPr lang="ru-RU" dirty="0"/>
              <a:t>СЕТИ</a:t>
            </a:r>
            <a:endParaRPr lang="ru-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8574508-04C5-4C35-916F-77EB4C0FA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Ячейка долгой краткосрочной памяти (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Short</a:t>
            </a:r>
            <a:r>
              <a:rPr lang="ru-RU" dirty="0"/>
              <a:t>- </a:t>
            </a:r>
            <a:r>
              <a:rPr lang="ru-RU" dirty="0" err="1"/>
              <a:t>Terт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- LSTM) была предложена в 1997 году  </a:t>
            </a:r>
            <a:r>
              <a:rPr lang="ru-RU" dirty="0" err="1"/>
              <a:t>Сеппом</a:t>
            </a:r>
            <a:r>
              <a:rPr lang="ru-RU" dirty="0"/>
              <a:t> </a:t>
            </a:r>
            <a:r>
              <a:rPr lang="ru-RU" dirty="0" err="1"/>
              <a:t>Хохрайтером</a:t>
            </a:r>
            <a:r>
              <a:rPr lang="ru-RU" dirty="0"/>
              <a:t> и Юргеном </a:t>
            </a:r>
            <a:r>
              <a:rPr lang="ru-RU" dirty="0" err="1"/>
              <a:t>Шмидхубером</a:t>
            </a:r>
            <a:r>
              <a:rPr lang="ru-RU" dirty="0"/>
              <a:t>, а с годами понемногу совершенствовалась.</a:t>
            </a:r>
          </a:p>
          <a:p>
            <a:r>
              <a:rPr lang="ru-RU" dirty="0"/>
              <a:t>ячейка </a:t>
            </a:r>
            <a:r>
              <a:rPr lang="en-US" dirty="0"/>
              <a:t>LSTM</a:t>
            </a:r>
            <a:r>
              <a:rPr lang="ru-RU" dirty="0"/>
              <a:t> расщепляет свое состояние на два вектора: h(t) и c(t) ("с" обозначает "</a:t>
            </a:r>
            <a:r>
              <a:rPr lang="ru-RU" dirty="0" err="1"/>
              <a:t>cell</a:t>
            </a:r>
            <a:r>
              <a:rPr lang="ru-RU" dirty="0"/>
              <a:t>" ). Можно считать h(t) краткосрочным состоянием, а c(t) - долгосрочным состоянием.</a:t>
            </a:r>
          </a:p>
        </p:txBody>
      </p:sp>
    </p:spTree>
    <p:extLst>
      <p:ext uri="{BB962C8B-B14F-4D97-AF65-F5344CB8AC3E}">
        <p14:creationId xmlns:p14="http://schemas.microsoft.com/office/powerpoint/2010/main" val="323586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9CADE-E938-4492-BB09-EDA5D074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Долгая краткосрочная память</a:t>
            </a:r>
            <a:br>
              <a:rPr lang="ru-RU" b="1" dirty="0"/>
            </a:br>
            <a:r>
              <a:rPr lang="ru-RU" dirty="0"/>
              <a:t> (</a:t>
            </a:r>
            <a:r>
              <a:rPr lang="en-GB" i="1" dirty="0"/>
              <a:t>Long short-term memory</a:t>
            </a:r>
            <a:r>
              <a:rPr lang="en-GB" dirty="0"/>
              <a:t>; </a:t>
            </a:r>
            <a:r>
              <a:rPr lang="en-GB" i="1" dirty="0"/>
              <a:t>LSTM</a:t>
            </a:r>
            <a:r>
              <a:rPr lang="en-GB" dirty="0"/>
              <a:t>)</a:t>
            </a:r>
            <a:br>
              <a:rPr lang="en-GB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04B337-4F90-496D-AFD0-C269569F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5099" y="1417638"/>
            <a:ext cx="8893405" cy="49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7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1101</Words>
  <Application>Microsoft Office PowerPoint</Application>
  <PresentationFormat>Экран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Fd1276371-Identity-H</vt:lpstr>
      <vt:lpstr>Fd1685387-Identity-H</vt:lpstr>
      <vt:lpstr>Fd1693910-Identity-H</vt:lpstr>
      <vt:lpstr>Тема Office</vt:lpstr>
      <vt:lpstr>Рекуррентные сети</vt:lpstr>
      <vt:lpstr>История и особенности</vt:lpstr>
      <vt:lpstr>Особенности RNN</vt:lpstr>
      <vt:lpstr>Сеть Элмана</vt:lpstr>
      <vt:lpstr>Сеть Элмана</vt:lpstr>
      <vt:lpstr>RNN в общем виде</vt:lpstr>
      <vt:lpstr>Развертка  рекуррентной сети</vt:lpstr>
      <vt:lpstr>LSTM СЕТИ</vt:lpstr>
      <vt:lpstr>Долгая краткосрочная память  (Long short-term memory; LSTM) </vt:lpstr>
      <vt:lpstr>Долгая краткосрочная память  (преобразование с(t)) </vt:lpstr>
      <vt:lpstr>Преобразование x(t)</vt:lpstr>
      <vt:lpstr>Вычисления, связанные с ячейкой LSTM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сети</dc:title>
  <dc:creator>ira</dc:creator>
  <cp:lastModifiedBy>Ira</cp:lastModifiedBy>
  <cp:revision>15</cp:revision>
  <dcterms:created xsi:type="dcterms:W3CDTF">2018-11-06T18:35:04Z</dcterms:created>
  <dcterms:modified xsi:type="dcterms:W3CDTF">2022-11-23T11:31:10Z</dcterms:modified>
</cp:coreProperties>
</file>