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26"/>
  </p:notesMasterIdLst>
  <p:sldIdLst>
    <p:sldId id="256" r:id="rId2"/>
    <p:sldId id="284" r:id="rId3"/>
    <p:sldId id="258" r:id="rId4"/>
    <p:sldId id="260" r:id="rId5"/>
    <p:sldId id="277" r:id="rId6"/>
    <p:sldId id="285" r:id="rId7"/>
    <p:sldId id="278" r:id="rId8"/>
    <p:sldId id="279" r:id="rId9"/>
    <p:sldId id="262" r:id="rId10"/>
    <p:sldId id="263" r:id="rId11"/>
    <p:sldId id="266" r:id="rId12"/>
    <p:sldId id="281" r:id="rId13"/>
    <p:sldId id="282" r:id="rId14"/>
    <p:sldId id="269" r:id="rId15"/>
    <p:sldId id="271" r:id="rId16"/>
    <p:sldId id="272" r:id="rId17"/>
    <p:sldId id="273" r:id="rId18"/>
    <p:sldId id="507" r:id="rId19"/>
    <p:sldId id="301" r:id="rId20"/>
    <p:sldId id="488" r:id="rId21"/>
    <p:sldId id="286" r:id="rId22"/>
    <p:sldId id="292" r:id="rId23"/>
    <p:sldId id="489" r:id="rId24"/>
    <p:sldId id="297" r:id="rId25"/>
    <p:sldId id="490" r:id="rId26"/>
    <p:sldId id="298" r:id="rId27"/>
    <p:sldId id="300" r:id="rId28"/>
    <p:sldId id="491" r:id="rId29"/>
    <p:sldId id="492" r:id="rId30"/>
    <p:sldId id="493" r:id="rId31"/>
    <p:sldId id="494" r:id="rId32"/>
    <p:sldId id="302" r:id="rId33"/>
    <p:sldId id="485" r:id="rId34"/>
    <p:sldId id="293" r:id="rId35"/>
    <p:sldId id="496" r:id="rId36"/>
    <p:sldId id="502" r:id="rId37"/>
    <p:sldId id="497" r:id="rId38"/>
    <p:sldId id="503" r:id="rId39"/>
    <p:sldId id="504" r:id="rId40"/>
    <p:sldId id="505" r:id="rId41"/>
    <p:sldId id="495" r:id="rId42"/>
    <p:sldId id="506" r:id="rId43"/>
    <p:sldId id="517" r:id="rId44"/>
    <p:sldId id="498" r:id="rId45"/>
    <p:sldId id="508" r:id="rId46"/>
    <p:sldId id="499" r:id="rId47"/>
    <p:sldId id="294" r:id="rId48"/>
    <p:sldId id="310" r:id="rId49"/>
    <p:sldId id="511" r:id="rId50"/>
    <p:sldId id="512" r:id="rId51"/>
    <p:sldId id="513" r:id="rId52"/>
    <p:sldId id="514" r:id="rId53"/>
    <p:sldId id="509" r:id="rId54"/>
    <p:sldId id="515" r:id="rId55"/>
    <p:sldId id="516" r:id="rId56"/>
    <p:sldId id="518" r:id="rId57"/>
    <p:sldId id="321" r:id="rId58"/>
    <p:sldId id="314" r:id="rId59"/>
    <p:sldId id="316" r:id="rId60"/>
    <p:sldId id="524" r:id="rId61"/>
    <p:sldId id="520" r:id="rId62"/>
    <p:sldId id="319" r:id="rId63"/>
    <p:sldId id="337" r:id="rId64"/>
    <p:sldId id="519" r:id="rId65"/>
    <p:sldId id="328" r:id="rId66"/>
    <p:sldId id="325" r:id="rId67"/>
    <p:sldId id="331" r:id="rId68"/>
    <p:sldId id="523" r:id="rId69"/>
    <p:sldId id="522" r:id="rId70"/>
    <p:sldId id="525" r:id="rId71"/>
    <p:sldId id="338" r:id="rId72"/>
    <p:sldId id="329" r:id="rId73"/>
    <p:sldId id="527" r:id="rId74"/>
    <p:sldId id="528" r:id="rId75"/>
    <p:sldId id="529" r:id="rId76"/>
    <p:sldId id="530" r:id="rId77"/>
    <p:sldId id="531" r:id="rId78"/>
    <p:sldId id="532" r:id="rId79"/>
    <p:sldId id="526" r:id="rId80"/>
    <p:sldId id="327" r:id="rId81"/>
    <p:sldId id="330" r:id="rId82"/>
    <p:sldId id="345" r:id="rId83"/>
    <p:sldId id="533" r:id="rId84"/>
    <p:sldId id="535" r:id="rId85"/>
    <p:sldId id="536" r:id="rId86"/>
    <p:sldId id="537" r:id="rId87"/>
    <p:sldId id="538" r:id="rId88"/>
    <p:sldId id="539" r:id="rId89"/>
    <p:sldId id="534" r:id="rId90"/>
    <p:sldId id="540" r:id="rId91"/>
    <p:sldId id="541" r:id="rId92"/>
    <p:sldId id="546" r:id="rId93"/>
    <p:sldId id="542" r:id="rId94"/>
    <p:sldId id="543" r:id="rId95"/>
    <p:sldId id="545" r:id="rId96"/>
    <p:sldId id="544" r:id="rId97"/>
    <p:sldId id="547" r:id="rId98"/>
    <p:sldId id="548" r:id="rId99"/>
    <p:sldId id="400" r:id="rId100"/>
    <p:sldId id="550" r:id="rId101"/>
    <p:sldId id="551" r:id="rId102"/>
    <p:sldId id="552" r:id="rId103"/>
    <p:sldId id="553" r:id="rId104"/>
    <p:sldId id="554" r:id="rId105"/>
    <p:sldId id="555" r:id="rId106"/>
    <p:sldId id="556" r:id="rId107"/>
    <p:sldId id="549" r:id="rId108"/>
    <p:sldId id="558" r:id="rId109"/>
    <p:sldId id="561" r:id="rId110"/>
    <p:sldId id="559" r:id="rId111"/>
    <p:sldId id="560" r:id="rId112"/>
    <p:sldId id="557" r:id="rId113"/>
    <p:sldId id="401" r:id="rId114"/>
    <p:sldId id="402" r:id="rId115"/>
    <p:sldId id="403" r:id="rId116"/>
    <p:sldId id="404" r:id="rId117"/>
    <p:sldId id="405" r:id="rId118"/>
    <p:sldId id="406" r:id="rId119"/>
    <p:sldId id="562" r:id="rId120"/>
    <p:sldId id="407" r:id="rId121"/>
    <p:sldId id="408" r:id="rId122"/>
    <p:sldId id="413" r:id="rId123"/>
    <p:sldId id="289" r:id="rId124"/>
    <p:sldId id="291" r:id="rId1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3" d="100"/>
          <a:sy n="53" d="100"/>
        </p:scale>
        <p:origin x="114" y="3954"/>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8F435A-0166-4B83-85F6-CCF1ADAC6CEE}" type="datetimeFigureOut">
              <a:rPr lang="en-CA" smtClean="0"/>
              <a:t>2017-07-31</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08CED0-4D6F-4FDE-AEF0-0171BD6509EB}" type="slidenum">
              <a:rPr lang="en-CA" smtClean="0"/>
              <a:t>‹#›</a:t>
            </a:fld>
            <a:endParaRPr lang="en-CA"/>
          </a:p>
        </p:txBody>
      </p:sp>
    </p:spTree>
    <p:extLst>
      <p:ext uri="{BB962C8B-B14F-4D97-AF65-F5344CB8AC3E}">
        <p14:creationId xmlns:p14="http://schemas.microsoft.com/office/powerpoint/2010/main" val="31394482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B8C87B36-1E2B-4832-957F-3ACF6AD4C1ED}" type="datetime1">
              <a:rPr lang="en-CA" smtClean="0"/>
              <a:t>2017-07-31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EF2B25B-931C-4B73-9F02-4D363CEFA8FD}" type="slidenum">
              <a:rPr lang="en-CA" smtClean="0"/>
              <a:t>‹#›</a:t>
            </a:fld>
            <a:endParaRPr lang="en-CA"/>
          </a:p>
        </p:txBody>
      </p:sp>
    </p:spTree>
    <p:extLst>
      <p:ext uri="{BB962C8B-B14F-4D97-AF65-F5344CB8AC3E}">
        <p14:creationId xmlns:p14="http://schemas.microsoft.com/office/powerpoint/2010/main" val="3009108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700A3625-10C2-4909-A31B-1A06CE648510}" type="datetime1">
              <a:rPr lang="en-CA" smtClean="0"/>
              <a:t>2017-07-31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EF2B25B-931C-4B73-9F02-4D363CEFA8FD}" type="slidenum">
              <a:rPr lang="en-CA" smtClean="0"/>
              <a:t>‹#›</a:t>
            </a:fld>
            <a:endParaRPr lang="en-CA"/>
          </a:p>
        </p:txBody>
      </p:sp>
    </p:spTree>
    <p:extLst>
      <p:ext uri="{BB962C8B-B14F-4D97-AF65-F5344CB8AC3E}">
        <p14:creationId xmlns:p14="http://schemas.microsoft.com/office/powerpoint/2010/main" val="338701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4CD0CC1C-0B3E-4DFD-97FF-14C711755B63}" type="datetime1">
              <a:rPr lang="en-CA" smtClean="0"/>
              <a:t>2017-07-31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EF2B25B-931C-4B73-9F02-4D363CEFA8FD}" type="slidenum">
              <a:rPr lang="en-CA" smtClean="0"/>
              <a:t>‹#›</a:t>
            </a:fld>
            <a:endParaRPr lang="en-CA"/>
          </a:p>
        </p:txBody>
      </p:sp>
    </p:spTree>
    <p:extLst>
      <p:ext uri="{BB962C8B-B14F-4D97-AF65-F5344CB8AC3E}">
        <p14:creationId xmlns:p14="http://schemas.microsoft.com/office/powerpoint/2010/main" val="739912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9E6832A5-DB11-4F72-9235-A364063F05F8}" type="datetime1">
              <a:rPr lang="en-CA" smtClean="0"/>
              <a:t>2017-07-31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EF2B25B-931C-4B73-9F02-4D363CEFA8FD}" type="slidenum">
              <a:rPr lang="en-CA" smtClean="0"/>
              <a:t>‹#›</a:t>
            </a:fld>
            <a:endParaRPr lang="en-CA"/>
          </a:p>
        </p:txBody>
      </p:sp>
    </p:spTree>
    <p:extLst>
      <p:ext uri="{BB962C8B-B14F-4D97-AF65-F5344CB8AC3E}">
        <p14:creationId xmlns:p14="http://schemas.microsoft.com/office/powerpoint/2010/main" val="2307094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C44E8EA-FCC6-4D69-A30D-ED82EA131E2A}" type="datetime1">
              <a:rPr lang="en-CA" smtClean="0"/>
              <a:t>2017-07-31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EF2B25B-931C-4B73-9F02-4D363CEFA8FD}" type="slidenum">
              <a:rPr lang="en-CA" smtClean="0"/>
              <a:t>‹#›</a:t>
            </a:fld>
            <a:endParaRPr lang="en-CA"/>
          </a:p>
        </p:txBody>
      </p:sp>
    </p:spTree>
    <p:extLst>
      <p:ext uri="{BB962C8B-B14F-4D97-AF65-F5344CB8AC3E}">
        <p14:creationId xmlns:p14="http://schemas.microsoft.com/office/powerpoint/2010/main" val="139994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40F67D0F-65B9-43DE-B3B7-5D79CA0D81E0}" type="datetime1">
              <a:rPr lang="en-CA" smtClean="0"/>
              <a:t>2017-07-31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0EF2B25B-931C-4B73-9F02-4D363CEFA8FD}" type="slidenum">
              <a:rPr lang="en-CA" smtClean="0"/>
              <a:t>‹#›</a:t>
            </a:fld>
            <a:endParaRPr lang="en-CA"/>
          </a:p>
        </p:txBody>
      </p:sp>
    </p:spTree>
    <p:extLst>
      <p:ext uri="{BB962C8B-B14F-4D97-AF65-F5344CB8AC3E}">
        <p14:creationId xmlns:p14="http://schemas.microsoft.com/office/powerpoint/2010/main" val="3974806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41A81C19-6634-4555-AAFB-D4C7735F0AE4}" type="datetime1">
              <a:rPr lang="en-CA" smtClean="0"/>
              <a:t>2017-07-31</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0EF2B25B-931C-4B73-9F02-4D363CEFA8FD}" type="slidenum">
              <a:rPr lang="en-CA" smtClean="0"/>
              <a:t>‹#›</a:t>
            </a:fld>
            <a:endParaRPr lang="en-CA"/>
          </a:p>
        </p:txBody>
      </p:sp>
    </p:spTree>
    <p:extLst>
      <p:ext uri="{BB962C8B-B14F-4D97-AF65-F5344CB8AC3E}">
        <p14:creationId xmlns:p14="http://schemas.microsoft.com/office/powerpoint/2010/main" val="1759751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F0128377-F3FB-41E5-B98D-C570AD805140}" type="datetime1">
              <a:rPr lang="en-CA" smtClean="0"/>
              <a:t>2017-07-31</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0EF2B25B-931C-4B73-9F02-4D363CEFA8FD}" type="slidenum">
              <a:rPr lang="en-CA" smtClean="0"/>
              <a:t>‹#›</a:t>
            </a:fld>
            <a:endParaRPr lang="en-CA"/>
          </a:p>
        </p:txBody>
      </p:sp>
    </p:spTree>
    <p:extLst>
      <p:ext uri="{BB962C8B-B14F-4D97-AF65-F5344CB8AC3E}">
        <p14:creationId xmlns:p14="http://schemas.microsoft.com/office/powerpoint/2010/main" val="3476544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B572CA-C683-4448-950F-621880DFE906}" type="datetime1">
              <a:rPr lang="en-CA" smtClean="0"/>
              <a:t>2017-07-31</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0EF2B25B-931C-4B73-9F02-4D363CEFA8FD}" type="slidenum">
              <a:rPr lang="en-CA" smtClean="0"/>
              <a:t>‹#›</a:t>
            </a:fld>
            <a:endParaRPr lang="en-CA"/>
          </a:p>
        </p:txBody>
      </p:sp>
    </p:spTree>
    <p:extLst>
      <p:ext uri="{BB962C8B-B14F-4D97-AF65-F5344CB8AC3E}">
        <p14:creationId xmlns:p14="http://schemas.microsoft.com/office/powerpoint/2010/main" val="3210691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8F90EFE-AB6A-44AE-8BB1-97CBFBBE3ADD}" type="datetime1">
              <a:rPr lang="en-CA" smtClean="0"/>
              <a:t>2017-07-31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0EF2B25B-931C-4B73-9F02-4D363CEFA8FD}" type="slidenum">
              <a:rPr lang="en-CA" smtClean="0"/>
              <a:t>‹#›</a:t>
            </a:fld>
            <a:endParaRPr lang="en-CA"/>
          </a:p>
        </p:txBody>
      </p:sp>
    </p:spTree>
    <p:extLst>
      <p:ext uri="{BB962C8B-B14F-4D97-AF65-F5344CB8AC3E}">
        <p14:creationId xmlns:p14="http://schemas.microsoft.com/office/powerpoint/2010/main" val="1561314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72343D5-116F-4208-AF6C-00BAD8E8368D}" type="datetime1">
              <a:rPr lang="en-CA" smtClean="0"/>
              <a:t>2017-07-31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0EF2B25B-931C-4B73-9F02-4D363CEFA8FD}" type="slidenum">
              <a:rPr lang="en-CA" smtClean="0"/>
              <a:t>‹#›</a:t>
            </a:fld>
            <a:endParaRPr lang="en-CA"/>
          </a:p>
        </p:txBody>
      </p:sp>
    </p:spTree>
    <p:extLst>
      <p:ext uri="{BB962C8B-B14F-4D97-AF65-F5344CB8AC3E}">
        <p14:creationId xmlns:p14="http://schemas.microsoft.com/office/powerpoint/2010/main" val="4121356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EAE157-8E20-48A8-8DDA-A392A6D912DA}" type="datetime1">
              <a:rPr lang="en-CA" smtClean="0"/>
              <a:t>2017-07-31</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F2B25B-931C-4B73-9F02-4D363CEFA8FD}" type="slidenum">
              <a:rPr lang="en-CA" smtClean="0"/>
              <a:t>‹#›</a:t>
            </a:fld>
            <a:endParaRPr lang="en-CA"/>
          </a:p>
        </p:txBody>
      </p:sp>
    </p:spTree>
    <p:extLst>
      <p:ext uri="{BB962C8B-B14F-4D97-AF65-F5344CB8AC3E}">
        <p14:creationId xmlns:p14="http://schemas.microsoft.com/office/powerpoint/2010/main" val="178674687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84163"/>
            <a:ext cx="9144000" cy="2387600"/>
          </a:xfrm>
        </p:spPr>
        <p:txBody>
          <a:bodyPr/>
          <a:lstStyle/>
          <a:p>
            <a:r>
              <a:rPr lang="en-CA" dirty="0" smtClean="0"/>
              <a:t>Introduction to </a:t>
            </a:r>
            <a:r>
              <a:rPr lang="en-US" altLang="zh-CN" dirty="0" smtClean="0"/>
              <a:t>FORTRAN</a:t>
            </a:r>
            <a:endParaRPr lang="en-CA" dirty="0"/>
          </a:p>
        </p:txBody>
      </p:sp>
      <p:sp>
        <p:nvSpPr>
          <p:cNvPr id="3" name="Subtitle 2"/>
          <p:cNvSpPr>
            <a:spLocks noGrp="1"/>
          </p:cNvSpPr>
          <p:nvPr>
            <p:ph type="subTitle" idx="1"/>
          </p:nvPr>
        </p:nvSpPr>
        <p:spPr>
          <a:xfrm>
            <a:off x="1524000" y="3602038"/>
            <a:ext cx="9144000" cy="2165716"/>
          </a:xfrm>
        </p:spPr>
        <p:txBody>
          <a:bodyPr>
            <a:normAutofit fontScale="92500" lnSpcReduction="20000"/>
          </a:bodyPr>
          <a:lstStyle/>
          <a:p>
            <a:r>
              <a:rPr lang="en-CA" dirty="0" smtClean="0"/>
              <a:t>Gang Liu, </a:t>
            </a:r>
            <a:r>
              <a:rPr lang="en-CA" dirty="0" err="1" smtClean="0"/>
              <a:t>Hartmut</a:t>
            </a:r>
            <a:r>
              <a:rPr lang="en-CA" dirty="0" smtClean="0"/>
              <a:t> </a:t>
            </a:r>
            <a:r>
              <a:rPr lang="en-CA" dirty="0" err="1" smtClean="0"/>
              <a:t>Schmider</a:t>
            </a:r>
            <a:endParaRPr lang="en-CA" dirty="0" smtClean="0"/>
          </a:p>
          <a:p>
            <a:r>
              <a:rPr lang="en-CA" dirty="0"/>
              <a:t>g</a:t>
            </a:r>
            <a:r>
              <a:rPr lang="en-CA" dirty="0" smtClean="0"/>
              <a:t>ang.liu@queensu.ca, hartmut.schmider@queensu.ca  </a:t>
            </a:r>
          </a:p>
          <a:p>
            <a:r>
              <a:rPr lang="en-CA" dirty="0" smtClean="0"/>
              <a:t>CAC, </a:t>
            </a:r>
            <a:r>
              <a:rPr lang="en-CA" dirty="0" smtClean="0"/>
              <a:t>Queen's </a:t>
            </a:r>
            <a:r>
              <a:rPr lang="en-CA" dirty="0" smtClean="0"/>
              <a:t>University</a:t>
            </a:r>
          </a:p>
          <a:p>
            <a:endParaRPr lang="en-CA" dirty="0"/>
          </a:p>
          <a:p>
            <a:r>
              <a:rPr lang="en-CA" dirty="0" smtClean="0"/>
              <a:t>Summer School, Compute Ontario</a:t>
            </a:r>
          </a:p>
          <a:p>
            <a:r>
              <a:rPr lang="en-CA" dirty="0" smtClean="0"/>
              <a:t>2017</a:t>
            </a:r>
            <a:endParaRPr lang="en-CA" dirty="0"/>
          </a:p>
        </p:txBody>
      </p:sp>
      <p:sp>
        <p:nvSpPr>
          <p:cNvPr id="4" name="Slide Number Placeholder 3"/>
          <p:cNvSpPr>
            <a:spLocks noGrp="1"/>
          </p:cNvSpPr>
          <p:nvPr>
            <p:ph type="sldNum" sz="quarter" idx="12"/>
          </p:nvPr>
        </p:nvSpPr>
        <p:spPr/>
        <p:txBody>
          <a:bodyPr/>
          <a:lstStyle/>
          <a:p>
            <a:fld id="{0EF2B25B-931C-4B73-9F02-4D363CEFA8FD}" type="slidenum">
              <a:rPr lang="en-CA" smtClean="0"/>
              <a:t>1</a:t>
            </a:fld>
            <a:endParaRPr lang="en-CA"/>
          </a:p>
        </p:txBody>
      </p:sp>
    </p:spTree>
    <p:extLst>
      <p:ext uri="{BB962C8B-B14F-4D97-AF65-F5344CB8AC3E}">
        <p14:creationId xmlns:p14="http://schemas.microsoft.com/office/powerpoint/2010/main" val="38831198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3205"/>
            <a:ext cx="8755966" cy="1325563"/>
          </a:xfrm>
        </p:spPr>
        <p:txBody>
          <a:bodyPr/>
          <a:lstStyle/>
          <a:p>
            <a:r>
              <a:rPr lang="en-CA" dirty="0" smtClean="0"/>
              <a:t>Computer key </a:t>
            </a:r>
            <a:r>
              <a:rPr lang="en-CA" dirty="0"/>
              <a:t>p</a:t>
            </a:r>
            <a:r>
              <a:rPr lang="en-CA" dirty="0" smtClean="0"/>
              <a:t>arts</a:t>
            </a:r>
            <a:endParaRPr lang="en-CA" dirty="0"/>
          </a:p>
        </p:txBody>
      </p:sp>
      <p:sp>
        <p:nvSpPr>
          <p:cNvPr id="3" name="Content Placeholder 2"/>
          <p:cNvSpPr>
            <a:spLocks noGrp="1"/>
          </p:cNvSpPr>
          <p:nvPr>
            <p:ph idx="1"/>
          </p:nvPr>
        </p:nvSpPr>
        <p:spPr>
          <a:xfrm>
            <a:off x="1173479" y="1462088"/>
            <a:ext cx="7955281" cy="1966912"/>
          </a:xfrm>
        </p:spPr>
        <p:txBody>
          <a:bodyPr>
            <a:normAutofit/>
          </a:bodyPr>
          <a:lstStyle/>
          <a:p>
            <a:r>
              <a:rPr lang="en-CA" dirty="0" smtClean="0"/>
              <a:t>CPU.                    E.g.   AMD  A9-9410          2.9GHz</a:t>
            </a:r>
          </a:p>
          <a:p>
            <a:r>
              <a:rPr lang="en-CA" dirty="0" smtClean="0"/>
              <a:t>Memory. 8GB  is about         8,000,000,000 BYTES</a:t>
            </a:r>
          </a:p>
          <a:p>
            <a:r>
              <a:rPr lang="en-CA" dirty="0" smtClean="0"/>
              <a:t>Hard disk: 1TB is about 1,000,000,000,000 BYTES</a:t>
            </a:r>
          </a:p>
          <a:p>
            <a:pPr marL="0" indent="0">
              <a:buNone/>
            </a:pPr>
            <a:endParaRPr lang="en-CA" sz="3600" dirty="0"/>
          </a:p>
        </p:txBody>
      </p:sp>
      <p:graphicFrame>
        <p:nvGraphicFramePr>
          <p:cNvPr id="4" name="Table 3"/>
          <p:cNvGraphicFramePr>
            <a:graphicFrameLocks noGrp="1"/>
          </p:cNvGraphicFramePr>
          <p:nvPr>
            <p:extLst>
              <p:ext uri="{D42A27DB-BD31-4B8C-83A1-F6EECF244321}">
                <p14:modId xmlns:p14="http://schemas.microsoft.com/office/powerpoint/2010/main" val="2517121888"/>
              </p:ext>
            </p:extLst>
          </p:nvPr>
        </p:nvGraphicFramePr>
        <p:xfrm>
          <a:off x="1233465" y="3197543"/>
          <a:ext cx="7529535" cy="2656840"/>
        </p:xfrm>
        <a:graphic>
          <a:graphicData uri="http://schemas.openxmlformats.org/drawingml/2006/table">
            <a:tbl>
              <a:tblPr firstRow="1" bandRow="1">
                <a:tableStyleId>{5C22544A-7EE6-4342-B048-85BDC9FD1C3A}</a:tableStyleId>
              </a:tblPr>
              <a:tblGrid>
                <a:gridCol w="2509845">
                  <a:extLst>
                    <a:ext uri="{9D8B030D-6E8A-4147-A177-3AD203B41FA5}">
                      <a16:colId xmlns:a16="http://schemas.microsoft.com/office/drawing/2014/main" val="460946365"/>
                    </a:ext>
                  </a:extLst>
                </a:gridCol>
                <a:gridCol w="2509845">
                  <a:extLst>
                    <a:ext uri="{9D8B030D-6E8A-4147-A177-3AD203B41FA5}">
                      <a16:colId xmlns:a16="http://schemas.microsoft.com/office/drawing/2014/main" val="2036785337"/>
                    </a:ext>
                  </a:extLst>
                </a:gridCol>
                <a:gridCol w="2509845">
                  <a:extLst>
                    <a:ext uri="{9D8B030D-6E8A-4147-A177-3AD203B41FA5}">
                      <a16:colId xmlns:a16="http://schemas.microsoft.com/office/drawing/2014/main" val="276631058"/>
                    </a:ext>
                  </a:extLst>
                </a:gridCol>
              </a:tblGrid>
              <a:tr h="370840">
                <a:tc gridSpan="3">
                  <a:txBody>
                    <a:bodyPr/>
                    <a:lstStyle/>
                    <a:p>
                      <a:r>
                        <a:rPr lang="en-CA" dirty="0" smtClean="0"/>
                        <a:t>Accurately </a:t>
                      </a:r>
                      <a:endParaRPr lang="en-CA" dirty="0"/>
                    </a:p>
                  </a:txBody>
                  <a:tcPr/>
                </a:tc>
                <a:tc hMerge="1">
                  <a:txBody>
                    <a:bodyPr/>
                    <a:lstStyle/>
                    <a:p>
                      <a:endParaRPr lang="en-CA" dirty="0"/>
                    </a:p>
                  </a:txBody>
                  <a:tcPr/>
                </a:tc>
                <a:tc hMerge="1">
                  <a:txBody>
                    <a:bodyPr/>
                    <a:lstStyle/>
                    <a:p>
                      <a:endParaRPr lang="en-CA" dirty="0"/>
                    </a:p>
                  </a:txBody>
                  <a:tcPr/>
                </a:tc>
                <a:extLst>
                  <a:ext uri="{0D108BD9-81ED-4DB2-BD59-A6C34878D82A}">
                    <a16:rowId xmlns:a16="http://schemas.microsoft.com/office/drawing/2014/main" val="3950991117"/>
                  </a:ext>
                </a:extLst>
              </a:tr>
              <a:tr h="370840">
                <a:tc>
                  <a:txBody>
                    <a:bodyPr/>
                    <a:lstStyle/>
                    <a:p>
                      <a:r>
                        <a:rPr lang="en-CA" sz="2400" dirty="0" smtClean="0"/>
                        <a:t>1KB</a:t>
                      </a:r>
                      <a:endParaRPr lang="en-CA" sz="2400" dirty="0"/>
                    </a:p>
                  </a:txBody>
                  <a:tcPr/>
                </a:tc>
                <a:tc>
                  <a:txBody>
                    <a:bodyPr/>
                    <a:lstStyle/>
                    <a:p>
                      <a:r>
                        <a:rPr lang="en-CA" sz="2400" dirty="0" smtClean="0"/>
                        <a:t>= 2^10 BYTES</a:t>
                      </a:r>
                      <a:endParaRPr lang="en-CA" sz="2400" dirty="0"/>
                    </a:p>
                  </a:txBody>
                  <a:tcPr/>
                </a:tc>
                <a:tc>
                  <a:txBody>
                    <a:bodyPr/>
                    <a:lstStyle/>
                    <a:p>
                      <a:r>
                        <a:rPr lang="en-CA" sz="2400" dirty="0" smtClean="0"/>
                        <a:t>= 1024 BYTES</a:t>
                      </a:r>
                      <a:endParaRPr lang="en-CA" sz="2400" dirty="0"/>
                    </a:p>
                  </a:txBody>
                  <a:tcPr/>
                </a:tc>
                <a:extLst>
                  <a:ext uri="{0D108BD9-81ED-4DB2-BD59-A6C34878D82A}">
                    <a16:rowId xmlns:a16="http://schemas.microsoft.com/office/drawing/2014/main" val="420682119"/>
                  </a:ext>
                </a:extLst>
              </a:tr>
              <a:tr h="370840">
                <a:tc>
                  <a:txBody>
                    <a:bodyPr/>
                    <a:lstStyle/>
                    <a:p>
                      <a:r>
                        <a:rPr lang="en-CA" sz="2400" dirty="0" smtClean="0"/>
                        <a:t>1MB</a:t>
                      </a:r>
                      <a:endParaRPr lang="en-CA" sz="2400" dirty="0"/>
                    </a:p>
                  </a:txBody>
                  <a:tcPr/>
                </a:tc>
                <a:tc>
                  <a:txBody>
                    <a:bodyPr/>
                    <a:lstStyle/>
                    <a:p>
                      <a:r>
                        <a:rPr lang="en-CA" sz="2400" dirty="0" smtClean="0"/>
                        <a:t>= 2^10 KB </a:t>
                      </a:r>
                      <a:endParaRPr lang="en-CA"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2400" dirty="0" smtClean="0"/>
                        <a:t>= 1024 KB</a:t>
                      </a:r>
                    </a:p>
                  </a:txBody>
                  <a:tcPr/>
                </a:tc>
                <a:extLst>
                  <a:ext uri="{0D108BD9-81ED-4DB2-BD59-A6C34878D82A}">
                    <a16:rowId xmlns:a16="http://schemas.microsoft.com/office/drawing/2014/main" val="45797946"/>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2400" dirty="0" smtClean="0"/>
                        <a:t>1GB</a:t>
                      </a:r>
                    </a:p>
                  </a:txBody>
                  <a:tcPr/>
                </a:tc>
                <a:tc>
                  <a:txBody>
                    <a:bodyPr/>
                    <a:lstStyle/>
                    <a:p>
                      <a:r>
                        <a:rPr lang="en-CA" sz="2400" dirty="0" smtClean="0"/>
                        <a:t>= 2^10 MB </a:t>
                      </a:r>
                      <a:endParaRPr lang="en-CA"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2400" dirty="0" smtClean="0"/>
                        <a:t>= 1024 MB</a:t>
                      </a:r>
                    </a:p>
                  </a:txBody>
                  <a:tcPr/>
                </a:tc>
                <a:extLst>
                  <a:ext uri="{0D108BD9-81ED-4DB2-BD59-A6C34878D82A}">
                    <a16:rowId xmlns:a16="http://schemas.microsoft.com/office/drawing/2014/main" val="351246822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2400" dirty="0" smtClean="0"/>
                        <a:t>1TB</a:t>
                      </a:r>
                    </a:p>
                  </a:txBody>
                  <a:tcPr/>
                </a:tc>
                <a:tc>
                  <a:txBody>
                    <a:bodyPr/>
                    <a:lstStyle/>
                    <a:p>
                      <a:r>
                        <a:rPr lang="en-CA" sz="2400" dirty="0" smtClean="0"/>
                        <a:t>= 2^10 GB</a:t>
                      </a:r>
                      <a:endParaRPr lang="en-CA"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2400" dirty="0" smtClean="0"/>
                        <a:t>= 1024 GB</a:t>
                      </a:r>
                    </a:p>
                  </a:txBody>
                  <a:tcPr/>
                </a:tc>
                <a:extLst>
                  <a:ext uri="{0D108BD9-81ED-4DB2-BD59-A6C34878D82A}">
                    <a16:rowId xmlns:a16="http://schemas.microsoft.com/office/drawing/2014/main" val="102633059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2400" dirty="0" smtClean="0"/>
                        <a:t>1PB</a:t>
                      </a:r>
                    </a:p>
                  </a:txBody>
                  <a:tcPr/>
                </a:tc>
                <a:tc>
                  <a:txBody>
                    <a:bodyPr/>
                    <a:lstStyle/>
                    <a:p>
                      <a:r>
                        <a:rPr lang="en-CA" sz="2400" dirty="0" smtClean="0"/>
                        <a:t>= 2^10 TB </a:t>
                      </a:r>
                      <a:endParaRPr lang="en-CA"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2400" dirty="0" smtClean="0"/>
                        <a:t>= 1024 TB</a:t>
                      </a:r>
                    </a:p>
                  </a:txBody>
                  <a:tcPr/>
                </a:tc>
                <a:extLst>
                  <a:ext uri="{0D108BD9-81ED-4DB2-BD59-A6C34878D82A}">
                    <a16:rowId xmlns:a16="http://schemas.microsoft.com/office/drawing/2014/main" val="622777869"/>
                  </a:ext>
                </a:extLst>
              </a:tr>
            </a:tbl>
          </a:graphicData>
        </a:graphic>
      </p:graphicFrame>
      <p:sp>
        <p:nvSpPr>
          <p:cNvPr id="5" name="Slide Number Placeholder 4"/>
          <p:cNvSpPr>
            <a:spLocks noGrp="1"/>
          </p:cNvSpPr>
          <p:nvPr>
            <p:ph type="sldNum" sz="quarter" idx="12"/>
          </p:nvPr>
        </p:nvSpPr>
        <p:spPr/>
        <p:txBody>
          <a:bodyPr/>
          <a:lstStyle/>
          <a:p>
            <a:fld id="{0EF2B25B-931C-4B73-9F02-4D363CEFA8FD}" type="slidenum">
              <a:rPr lang="en-CA" smtClean="0"/>
              <a:t>10</a:t>
            </a:fld>
            <a:endParaRPr lang="en-CA"/>
          </a:p>
        </p:txBody>
      </p:sp>
    </p:spTree>
    <p:extLst>
      <p:ext uri="{BB962C8B-B14F-4D97-AF65-F5344CB8AC3E}">
        <p14:creationId xmlns:p14="http://schemas.microsoft.com/office/powerpoint/2010/main" val="1196986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9806"/>
            <a:ext cx="10515600" cy="1325563"/>
          </a:xfrm>
        </p:spPr>
        <p:txBody>
          <a:bodyPr>
            <a:normAutofit/>
          </a:bodyPr>
          <a:lstStyle/>
          <a:p>
            <a:r>
              <a:rPr lang="en-CA" sz="3600" dirty="0" smtClean="0"/>
              <a:t>Elemental numeric functions</a:t>
            </a:r>
            <a:endParaRPr lang="en-CA" sz="3600" dirty="0"/>
          </a:p>
        </p:txBody>
      </p:sp>
      <p:sp>
        <p:nvSpPr>
          <p:cNvPr id="3" name="Content Placeholder 2"/>
          <p:cNvSpPr>
            <a:spLocks noGrp="1"/>
          </p:cNvSpPr>
          <p:nvPr>
            <p:ph idx="1"/>
          </p:nvPr>
        </p:nvSpPr>
        <p:spPr>
          <a:xfrm>
            <a:off x="838200" y="1279612"/>
            <a:ext cx="10515600" cy="6178808"/>
          </a:xfrm>
        </p:spPr>
        <p:txBody>
          <a:bodyPr>
            <a:normAutofit/>
          </a:bodyPr>
          <a:lstStyle/>
          <a:p>
            <a:pPr marL="0" indent="0">
              <a:buNone/>
            </a:pPr>
            <a:r>
              <a:rPr lang="en-CA" sz="3800" dirty="0" smtClean="0"/>
              <a:t> abs(a), </a:t>
            </a:r>
            <a:r>
              <a:rPr lang="en-CA" sz="3800" dirty="0" err="1" smtClean="0"/>
              <a:t>aimag</a:t>
            </a:r>
            <a:r>
              <a:rPr lang="en-CA" sz="3800" dirty="0" smtClean="0"/>
              <a:t>(z), </a:t>
            </a:r>
            <a:r>
              <a:rPr lang="en-CA" sz="3800" dirty="0" err="1" smtClean="0"/>
              <a:t>aint</a:t>
            </a:r>
            <a:r>
              <a:rPr lang="en-CA" sz="3800" dirty="0" smtClean="0"/>
              <a:t>(a), </a:t>
            </a:r>
            <a:r>
              <a:rPr lang="en-CA" sz="3800" dirty="0" err="1" smtClean="0"/>
              <a:t>anint</a:t>
            </a:r>
            <a:r>
              <a:rPr lang="en-CA" sz="3800" dirty="0" smtClean="0"/>
              <a:t>(a), ceiling(a), </a:t>
            </a:r>
          </a:p>
          <a:p>
            <a:pPr marL="0" indent="0">
              <a:buNone/>
            </a:pPr>
            <a:r>
              <a:rPr lang="en-CA" sz="3800" dirty="0"/>
              <a:t> </a:t>
            </a:r>
            <a:r>
              <a:rPr lang="en-CA" sz="3800" dirty="0" err="1" smtClean="0"/>
              <a:t>cmplx</a:t>
            </a:r>
            <a:r>
              <a:rPr lang="en-CA" sz="3800" dirty="0" smtClean="0"/>
              <a:t>(x [,y]), floor(a), </a:t>
            </a:r>
            <a:r>
              <a:rPr lang="en-CA" sz="3800" dirty="0" err="1" smtClean="0"/>
              <a:t>int</a:t>
            </a:r>
            <a:r>
              <a:rPr lang="en-CA" sz="3800" dirty="0" smtClean="0"/>
              <a:t>(a), </a:t>
            </a:r>
            <a:r>
              <a:rPr lang="en-CA" sz="3800" dirty="0" err="1" smtClean="0"/>
              <a:t>nint</a:t>
            </a:r>
            <a:r>
              <a:rPr lang="en-CA" sz="3800" dirty="0" smtClean="0"/>
              <a:t>(a), real(a)</a:t>
            </a:r>
          </a:p>
          <a:p>
            <a:pPr marL="0" indent="0">
              <a:buNone/>
            </a:pPr>
            <a:endParaRPr lang="en-CA" sz="3800" dirty="0"/>
          </a:p>
          <a:p>
            <a:pPr marL="0" indent="0">
              <a:buNone/>
            </a:pPr>
            <a:r>
              <a:rPr lang="en-CA" sz="3800" dirty="0" smtClean="0"/>
              <a:t> </a:t>
            </a:r>
            <a:r>
              <a:rPr lang="en-CA" sz="3800" dirty="0" err="1" smtClean="0"/>
              <a:t>conjg</a:t>
            </a:r>
            <a:r>
              <a:rPr lang="en-CA" sz="3800" dirty="0" smtClean="0"/>
              <a:t>(z), dim(x, y), max(a1, a2 [, a3, …]), </a:t>
            </a:r>
          </a:p>
          <a:p>
            <a:pPr marL="0" indent="0">
              <a:buNone/>
            </a:pPr>
            <a:r>
              <a:rPr lang="en-CA" sz="3800" dirty="0"/>
              <a:t> </a:t>
            </a:r>
            <a:r>
              <a:rPr lang="en-CA" sz="3800" dirty="0" smtClean="0"/>
              <a:t>min(a1, a2 [, a3, …]), mod(a, p), </a:t>
            </a:r>
          </a:p>
          <a:p>
            <a:pPr marL="0" indent="0">
              <a:buNone/>
            </a:pPr>
            <a:r>
              <a:rPr lang="en-CA" sz="3800" dirty="0" smtClean="0"/>
              <a:t> modulo(a, p), sign(a, b)</a:t>
            </a:r>
            <a:endParaRPr lang="en-CA" sz="3800" dirty="0"/>
          </a:p>
          <a:p>
            <a:pPr marL="0" indent="0">
              <a:buNone/>
            </a:pPr>
            <a:endParaRPr lang="en-CA" sz="3800" dirty="0"/>
          </a:p>
          <a:p>
            <a:pPr marL="0" indent="0">
              <a:buNone/>
            </a:pPr>
            <a:endParaRPr lang="en-CA" sz="3800" dirty="0"/>
          </a:p>
          <a:p>
            <a:pPr marL="0" indent="0">
              <a:buNone/>
            </a:pPr>
            <a:endParaRPr lang="en-CA" dirty="0" smtClean="0"/>
          </a:p>
          <a:p>
            <a:pPr marL="0" indent="0">
              <a:buNone/>
            </a:pPr>
            <a:endParaRPr lang="en-CA" dirty="0"/>
          </a:p>
        </p:txBody>
      </p:sp>
      <p:sp>
        <p:nvSpPr>
          <p:cNvPr id="4" name="Slide Number Placeholder 3"/>
          <p:cNvSpPr>
            <a:spLocks noGrp="1"/>
          </p:cNvSpPr>
          <p:nvPr>
            <p:ph type="sldNum" sz="quarter" idx="12"/>
          </p:nvPr>
        </p:nvSpPr>
        <p:spPr/>
        <p:txBody>
          <a:bodyPr/>
          <a:lstStyle/>
          <a:p>
            <a:fld id="{0EF2B25B-931C-4B73-9F02-4D363CEFA8FD}" type="slidenum">
              <a:rPr lang="en-CA" smtClean="0"/>
              <a:t>100</a:t>
            </a:fld>
            <a:endParaRPr lang="en-CA"/>
          </a:p>
        </p:txBody>
      </p:sp>
    </p:spTree>
    <p:extLst>
      <p:ext uri="{BB962C8B-B14F-4D97-AF65-F5344CB8AC3E}">
        <p14:creationId xmlns:p14="http://schemas.microsoft.com/office/powerpoint/2010/main" val="3592569593"/>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9806"/>
            <a:ext cx="10515600" cy="1325563"/>
          </a:xfrm>
        </p:spPr>
        <p:txBody>
          <a:bodyPr>
            <a:normAutofit/>
          </a:bodyPr>
          <a:lstStyle/>
          <a:p>
            <a:r>
              <a:rPr lang="en-CA" sz="3600" dirty="0" smtClean="0"/>
              <a:t>Elemental </a:t>
            </a:r>
            <a:r>
              <a:rPr lang="en-CA" sz="3600" dirty="0" err="1" smtClean="0"/>
              <a:t>mathmatical</a:t>
            </a:r>
            <a:r>
              <a:rPr lang="en-CA" sz="3600" dirty="0" smtClean="0"/>
              <a:t> functions</a:t>
            </a:r>
            <a:endParaRPr lang="en-CA" sz="3600" dirty="0"/>
          </a:p>
        </p:txBody>
      </p:sp>
      <p:sp>
        <p:nvSpPr>
          <p:cNvPr id="3" name="Content Placeholder 2"/>
          <p:cNvSpPr>
            <a:spLocks noGrp="1"/>
          </p:cNvSpPr>
          <p:nvPr>
            <p:ph idx="1"/>
          </p:nvPr>
        </p:nvSpPr>
        <p:spPr>
          <a:xfrm>
            <a:off x="838200" y="1279612"/>
            <a:ext cx="10515600" cy="6178808"/>
          </a:xfrm>
        </p:spPr>
        <p:txBody>
          <a:bodyPr>
            <a:normAutofit/>
          </a:bodyPr>
          <a:lstStyle/>
          <a:p>
            <a:pPr marL="0" indent="0">
              <a:buNone/>
            </a:pPr>
            <a:r>
              <a:rPr lang="en-CA" sz="3800" dirty="0" smtClean="0"/>
              <a:t> </a:t>
            </a:r>
            <a:r>
              <a:rPr lang="en-CA" sz="3800" dirty="0" err="1" smtClean="0"/>
              <a:t>acos</a:t>
            </a:r>
            <a:r>
              <a:rPr lang="en-CA" sz="3800" dirty="0" smtClean="0"/>
              <a:t>(x), </a:t>
            </a:r>
            <a:r>
              <a:rPr lang="en-CA" sz="3800" dirty="0" err="1" smtClean="0"/>
              <a:t>asin</a:t>
            </a:r>
            <a:r>
              <a:rPr lang="en-CA" sz="3800" dirty="0" smtClean="0"/>
              <a:t>(x), </a:t>
            </a:r>
            <a:r>
              <a:rPr lang="en-CA" sz="3800" dirty="0" err="1" smtClean="0"/>
              <a:t>atan</a:t>
            </a:r>
            <a:r>
              <a:rPr lang="en-CA" sz="3800" dirty="0" smtClean="0"/>
              <a:t>(x), atan2(y, x), cos(x), cosh(x),</a:t>
            </a:r>
          </a:p>
          <a:p>
            <a:pPr marL="0" indent="0">
              <a:buNone/>
            </a:pPr>
            <a:r>
              <a:rPr lang="en-CA" sz="3800" dirty="0"/>
              <a:t> </a:t>
            </a:r>
            <a:r>
              <a:rPr lang="en-CA" sz="3800" dirty="0" err="1" smtClean="0"/>
              <a:t>exp</a:t>
            </a:r>
            <a:r>
              <a:rPr lang="en-CA" sz="3800" dirty="0" smtClean="0"/>
              <a:t>(x), log(x), log10(x), sin(x), </a:t>
            </a:r>
            <a:r>
              <a:rPr lang="en-CA" sz="3800" dirty="0" err="1" smtClean="0"/>
              <a:t>sinh</a:t>
            </a:r>
            <a:r>
              <a:rPr lang="en-CA" sz="3800" dirty="0" smtClean="0"/>
              <a:t>(x), </a:t>
            </a:r>
            <a:r>
              <a:rPr lang="en-CA" sz="3800" dirty="0" err="1" smtClean="0"/>
              <a:t>sqrt</a:t>
            </a:r>
            <a:r>
              <a:rPr lang="en-CA" sz="3800" dirty="0" smtClean="0"/>
              <a:t>(x), tan(x), </a:t>
            </a:r>
          </a:p>
          <a:p>
            <a:pPr marL="0" indent="0">
              <a:buNone/>
            </a:pPr>
            <a:r>
              <a:rPr lang="en-CA" sz="3800" dirty="0"/>
              <a:t> </a:t>
            </a:r>
            <a:r>
              <a:rPr lang="en-CA" sz="3800" dirty="0" err="1" smtClean="0"/>
              <a:t>tanh</a:t>
            </a:r>
            <a:r>
              <a:rPr lang="en-CA" sz="3800" dirty="0" smtClean="0"/>
              <a:t>(x)</a:t>
            </a:r>
            <a:endParaRPr lang="en-CA" sz="3800" dirty="0"/>
          </a:p>
          <a:p>
            <a:pPr marL="0" indent="0">
              <a:buNone/>
            </a:pPr>
            <a:endParaRPr lang="en-CA" sz="3800" dirty="0"/>
          </a:p>
          <a:p>
            <a:pPr marL="0" indent="0">
              <a:buNone/>
            </a:pPr>
            <a:endParaRPr lang="en-CA" sz="3800" dirty="0"/>
          </a:p>
          <a:p>
            <a:pPr marL="0" indent="0">
              <a:buNone/>
            </a:pPr>
            <a:endParaRPr lang="en-CA" dirty="0" smtClean="0"/>
          </a:p>
        </p:txBody>
      </p:sp>
      <p:sp>
        <p:nvSpPr>
          <p:cNvPr id="4" name="Slide Number Placeholder 3"/>
          <p:cNvSpPr>
            <a:spLocks noGrp="1"/>
          </p:cNvSpPr>
          <p:nvPr>
            <p:ph type="sldNum" sz="quarter" idx="12"/>
          </p:nvPr>
        </p:nvSpPr>
        <p:spPr/>
        <p:txBody>
          <a:bodyPr/>
          <a:lstStyle/>
          <a:p>
            <a:fld id="{0EF2B25B-931C-4B73-9F02-4D363CEFA8FD}" type="slidenum">
              <a:rPr lang="en-CA" smtClean="0"/>
              <a:t>101</a:t>
            </a:fld>
            <a:endParaRPr lang="en-CA"/>
          </a:p>
        </p:txBody>
      </p:sp>
    </p:spTree>
    <p:extLst>
      <p:ext uri="{BB962C8B-B14F-4D97-AF65-F5344CB8AC3E}">
        <p14:creationId xmlns:p14="http://schemas.microsoft.com/office/powerpoint/2010/main" val="3449305961"/>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9806"/>
            <a:ext cx="10515600" cy="1325563"/>
          </a:xfrm>
        </p:spPr>
        <p:txBody>
          <a:bodyPr>
            <a:normAutofit/>
          </a:bodyPr>
          <a:lstStyle/>
          <a:p>
            <a:r>
              <a:rPr lang="en-CA" sz="3600" dirty="0" smtClean="0"/>
              <a:t>Character-integer conversions </a:t>
            </a:r>
            <a:endParaRPr lang="en-CA" sz="3600" dirty="0"/>
          </a:p>
        </p:txBody>
      </p:sp>
      <p:sp>
        <p:nvSpPr>
          <p:cNvPr id="3" name="Content Placeholder 2"/>
          <p:cNvSpPr>
            <a:spLocks noGrp="1"/>
          </p:cNvSpPr>
          <p:nvPr>
            <p:ph idx="1"/>
          </p:nvPr>
        </p:nvSpPr>
        <p:spPr>
          <a:xfrm>
            <a:off x="838200" y="1279612"/>
            <a:ext cx="10515600" cy="6178808"/>
          </a:xfrm>
        </p:spPr>
        <p:txBody>
          <a:bodyPr>
            <a:normAutofit/>
          </a:bodyPr>
          <a:lstStyle/>
          <a:p>
            <a:pPr marL="0" indent="0">
              <a:buNone/>
            </a:pPr>
            <a:r>
              <a:rPr lang="en-CA" sz="3800" dirty="0" smtClean="0"/>
              <a:t> </a:t>
            </a:r>
            <a:r>
              <a:rPr lang="en-CA" sz="3800" dirty="0" err="1" smtClean="0"/>
              <a:t>achar</a:t>
            </a:r>
            <a:r>
              <a:rPr lang="en-CA" sz="3800" dirty="0" smtClean="0"/>
              <a:t>(</a:t>
            </a:r>
            <a:r>
              <a:rPr lang="en-CA" sz="3800" dirty="0" err="1" smtClean="0"/>
              <a:t>i</a:t>
            </a:r>
            <a:r>
              <a:rPr lang="en-CA" sz="3800" dirty="0" smtClean="0"/>
              <a:t>), char(</a:t>
            </a:r>
            <a:r>
              <a:rPr lang="en-CA" sz="3800" dirty="0" err="1" smtClean="0"/>
              <a:t>i</a:t>
            </a:r>
            <a:r>
              <a:rPr lang="en-CA" sz="3800" dirty="0" smtClean="0"/>
              <a:t>), </a:t>
            </a:r>
            <a:r>
              <a:rPr lang="en-CA" sz="3800" dirty="0" err="1" smtClean="0"/>
              <a:t>iachar</a:t>
            </a:r>
            <a:r>
              <a:rPr lang="en-CA" sz="3800" dirty="0" smtClean="0"/>
              <a:t>(c), </a:t>
            </a:r>
            <a:r>
              <a:rPr lang="en-CA" sz="3800" dirty="0" err="1" smtClean="0"/>
              <a:t>ichar</a:t>
            </a:r>
            <a:r>
              <a:rPr lang="en-CA" sz="3800" dirty="0" smtClean="0"/>
              <a:t>(c)</a:t>
            </a:r>
            <a:endParaRPr lang="en-CA" sz="3800" dirty="0"/>
          </a:p>
          <a:p>
            <a:pPr marL="0" indent="0">
              <a:buNone/>
            </a:pPr>
            <a:endParaRPr lang="en-CA" sz="3800" dirty="0"/>
          </a:p>
          <a:p>
            <a:pPr marL="0" indent="0">
              <a:buNone/>
            </a:pPr>
            <a:endParaRPr lang="en-CA" sz="3800" dirty="0"/>
          </a:p>
          <a:p>
            <a:pPr marL="0" indent="0">
              <a:buNone/>
            </a:pPr>
            <a:endParaRPr lang="en-CA" dirty="0" smtClean="0"/>
          </a:p>
        </p:txBody>
      </p:sp>
      <p:sp>
        <p:nvSpPr>
          <p:cNvPr id="4" name="Slide Number Placeholder 3"/>
          <p:cNvSpPr>
            <a:spLocks noGrp="1"/>
          </p:cNvSpPr>
          <p:nvPr>
            <p:ph type="sldNum" sz="quarter" idx="12"/>
          </p:nvPr>
        </p:nvSpPr>
        <p:spPr/>
        <p:txBody>
          <a:bodyPr/>
          <a:lstStyle/>
          <a:p>
            <a:fld id="{0EF2B25B-931C-4B73-9F02-4D363CEFA8FD}" type="slidenum">
              <a:rPr lang="en-CA" smtClean="0"/>
              <a:t>102</a:t>
            </a:fld>
            <a:endParaRPr lang="en-CA"/>
          </a:p>
        </p:txBody>
      </p:sp>
    </p:spTree>
    <p:extLst>
      <p:ext uri="{BB962C8B-B14F-4D97-AF65-F5344CB8AC3E}">
        <p14:creationId xmlns:p14="http://schemas.microsoft.com/office/powerpoint/2010/main" val="3480681187"/>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9806"/>
            <a:ext cx="10515600" cy="1325563"/>
          </a:xfrm>
        </p:spPr>
        <p:txBody>
          <a:bodyPr>
            <a:normAutofit/>
          </a:bodyPr>
          <a:lstStyle/>
          <a:p>
            <a:r>
              <a:rPr lang="en-CA" sz="3600" dirty="0" smtClean="0"/>
              <a:t>String-handling functions</a:t>
            </a:r>
            <a:endParaRPr lang="en-CA" sz="3600" dirty="0"/>
          </a:p>
        </p:txBody>
      </p:sp>
      <p:sp>
        <p:nvSpPr>
          <p:cNvPr id="3" name="Content Placeholder 2"/>
          <p:cNvSpPr>
            <a:spLocks noGrp="1"/>
          </p:cNvSpPr>
          <p:nvPr>
            <p:ph idx="1"/>
          </p:nvPr>
        </p:nvSpPr>
        <p:spPr>
          <a:xfrm>
            <a:off x="838200" y="1279612"/>
            <a:ext cx="10515600" cy="6178808"/>
          </a:xfrm>
        </p:spPr>
        <p:txBody>
          <a:bodyPr>
            <a:normAutofit/>
          </a:bodyPr>
          <a:lstStyle/>
          <a:p>
            <a:pPr marL="0" indent="0">
              <a:buNone/>
            </a:pPr>
            <a:r>
              <a:rPr lang="en-CA" sz="3800" dirty="0" smtClean="0"/>
              <a:t> </a:t>
            </a:r>
            <a:r>
              <a:rPr lang="en-CA" sz="3800" dirty="0" err="1" smtClean="0"/>
              <a:t>len</a:t>
            </a:r>
            <a:r>
              <a:rPr lang="en-CA" sz="3800" dirty="0" smtClean="0"/>
              <a:t>(string) </a:t>
            </a:r>
          </a:p>
          <a:p>
            <a:pPr marL="0" indent="0">
              <a:buNone/>
            </a:pPr>
            <a:r>
              <a:rPr lang="en-CA" sz="3800" dirty="0" smtClean="0"/>
              <a:t> </a:t>
            </a:r>
            <a:r>
              <a:rPr lang="en-CA" sz="3800" dirty="0" err="1" smtClean="0"/>
              <a:t>adjustl</a:t>
            </a:r>
            <a:r>
              <a:rPr lang="en-CA" sz="3800" dirty="0" smtClean="0"/>
              <a:t>(string), </a:t>
            </a:r>
            <a:r>
              <a:rPr lang="en-CA" sz="3800" dirty="0" err="1" smtClean="0"/>
              <a:t>adjustr</a:t>
            </a:r>
            <a:r>
              <a:rPr lang="en-CA" sz="3800" dirty="0" smtClean="0"/>
              <a:t>(string), </a:t>
            </a:r>
          </a:p>
          <a:p>
            <a:pPr marL="0" indent="0">
              <a:buNone/>
            </a:pPr>
            <a:r>
              <a:rPr lang="en-CA" sz="3800" dirty="0"/>
              <a:t> </a:t>
            </a:r>
            <a:r>
              <a:rPr lang="en-CA" sz="3800" dirty="0" smtClean="0"/>
              <a:t>index(string, substring [, back]) </a:t>
            </a:r>
            <a:endParaRPr lang="en-CA" sz="3800" dirty="0"/>
          </a:p>
          <a:p>
            <a:pPr marL="0" indent="0">
              <a:buNone/>
            </a:pPr>
            <a:r>
              <a:rPr lang="en-CA" sz="3800" dirty="0" smtClean="0"/>
              <a:t> </a:t>
            </a:r>
            <a:r>
              <a:rPr lang="en-CA" sz="3800" dirty="0" err="1" smtClean="0"/>
              <a:t>len_trim</a:t>
            </a:r>
            <a:r>
              <a:rPr lang="en-CA" sz="3800" dirty="0" smtClean="0"/>
              <a:t>(string), scan(string, set [, back])</a:t>
            </a:r>
          </a:p>
          <a:p>
            <a:pPr marL="0" indent="0">
              <a:buNone/>
            </a:pPr>
            <a:r>
              <a:rPr lang="en-CA" sz="3800" dirty="0"/>
              <a:t> </a:t>
            </a:r>
            <a:r>
              <a:rPr lang="en-CA" sz="3800" dirty="0" smtClean="0"/>
              <a:t>verify(string, set [, back])</a:t>
            </a:r>
            <a:endParaRPr lang="en-CA" sz="3800" dirty="0"/>
          </a:p>
          <a:p>
            <a:pPr marL="0" indent="0">
              <a:buNone/>
            </a:pPr>
            <a:r>
              <a:rPr lang="en-CA" sz="3800" dirty="0" smtClean="0"/>
              <a:t> repeat(string, </a:t>
            </a:r>
            <a:r>
              <a:rPr lang="en-CA" sz="3800" dirty="0" err="1" smtClean="0"/>
              <a:t>ncopies</a:t>
            </a:r>
            <a:r>
              <a:rPr lang="en-CA" sz="3800" dirty="0" smtClean="0"/>
              <a:t>)</a:t>
            </a:r>
          </a:p>
          <a:p>
            <a:pPr marL="0" indent="0">
              <a:buNone/>
            </a:pPr>
            <a:r>
              <a:rPr lang="en-CA" sz="3800" dirty="0"/>
              <a:t> </a:t>
            </a:r>
            <a:r>
              <a:rPr lang="en-CA" sz="3800" dirty="0" smtClean="0"/>
              <a:t>trim(string)</a:t>
            </a:r>
            <a:endParaRPr lang="en-CA" sz="3800" dirty="0"/>
          </a:p>
          <a:p>
            <a:pPr marL="0" indent="0">
              <a:buNone/>
            </a:pPr>
            <a:endParaRPr lang="en-CA" dirty="0" smtClean="0"/>
          </a:p>
        </p:txBody>
      </p:sp>
      <p:sp>
        <p:nvSpPr>
          <p:cNvPr id="4" name="Slide Number Placeholder 3"/>
          <p:cNvSpPr>
            <a:spLocks noGrp="1"/>
          </p:cNvSpPr>
          <p:nvPr>
            <p:ph type="sldNum" sz="quarter" idx="12"/>
          </p:nvPr>
        </p:nvSpPr>
        <p:spPr/>
        <p:txBody>
          <a:bodyPr/>
          <a:lstStyle/>
          <a:p>
            <a:fld id="{0EF2B25B-931C-4B73-9F02-4D363CEFA8FD}" type="slidenum">
              <a:rPr lang="en-CA" smtClean="0"/>
              <a:t>103</a:t>
            </a:fld>
            <a:endParaRPr lang="en-CA"/>
          </a:p>
        </p:txBody>
      </p:sp>
    </p:spTree>
    <p:extLst>
      <p:ext uri="{BB962C8B-B14F-4D97-AF65-F5344CB8AC3E}">
        <p14:creationId xmlns:p14="http://schemas.microsoft.com/office/powerpoint/2010/main" val="297205962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9806"/>
            <a:ext cx="10515600" cy="1325563"/>
          </a:xfrm>
        </p:spPr>
        <p:txBody>
          <a:bodyPr>
            <a:normAutofit/>
          </a:bodyPr>
          <a:lstStyle/>
          <a:p>
            <a:r>
              <a:rPr lang="en-CA" sz="3600" dirty="0" smtClean="0"/>
              <a:t>Array operations</a:t>
            </a:r>
            <a:endParaRPr lang="en-CA" sz="3600" dirty="0"/>
          </a:p>
        </p:txBody>
      </p:sp>
      <p:sp>
        <p:nvSpPr>
          <p:cNvPr id="3" name="Content Placeholder 2"/>
          <p:cNvSpPr>
            <a:spLocks noGrp="1"/>
          </p:cNvSpPr>
          <p:nvPr>
            <p:ph idx="1"/>
          </p:nvPr>
        </p:nvSpPr>
        <p:spPr>
          <a:xfrm>
            <a:off x="838200" y="871988"/>
            <a:ext cx="10515600" cy="6178808"/>
          </a:xfrm>
        </p:spPr>
        <p:txBody>
          <a:bodyPr>
            <a:normAutofit/>
          </a:bodyPr>
          <a:lstStyle/>
          <a:p>
            <a:pPr marL="0" indent="0">
              <a:buNone/>
            </a:pPr>
            <a:r>
              <a:rPr lang="en-CA" sz="3800" dirty="0" smtClean="0"/>
              <a:t> </a:t>
            </a:r>
            <a:r>
              <a:rPr lang="en-CA" sz="3800" dirty="0" err="1" smtClean="0"/>
              <a:t>dot_product</a:t>
            </a:r>
            <a:r>
              <a:rPr lang="en-CA" sz="3800" dirty="0" smtClean="0"/>
              <a:t>(</a:t>
            </a:r>
            <a:r>
              <a:rPr lang="en-CA" sz="3800" dirty="0" err="1" smtClean="0"/>
              <a:t>vector_a</a:t>
            </a:r>
            <a:r>
              <a:rPr lang="en-CA" sz="3800" dirty="0" smtClean="0"/>
              <a:t>, </a:t>
            </a:r>
            <a:r>
              <a:rPr lang="en-CA" sz="3800" dirty="0" err="1" smtClean="0"/>
              <a:t>vector_b</a:t>
            </a:r>
            <a:r>
              <a:rPr lang="en-CA" sz="3800" dirty="0" smtClean="0"/>
              <a:t>)</a:t>
            </a:r>
          </a:p>
          <a:p>
            <a:pPr marL="0" indent="0">
              <a:buNone/>
            </a:pPr>
            <a:r>
              <a:rPr lang="en-CA" sz="3800" dirty="0"/>
              <a:t> </a:t>
            </a:r>
            <a:r>
              <a:rPr lang="en-CA" sz="3800" dirty="0" err="1" smtClean="0"/>
              <a:t>matmul</a:t>
            </a:r>
            <a:r>
              <a:rPr lang="en-CA" sz="3800" dirty="0" smtClean="0"/>
              <a:t>(</a:t>
            </a:r>
            <a:r>
              <a:rPr lang="en-CA" sz="3800" dirty="0" err="1" smtClean="0"/>
              <a:t>matrix_a</a:t>
            </a:r>
            <a:r>
              <a:rPr lang="en-CA" sz="3800" dirty="0" smtClean="0"/>
              <a:t>, </a:t>
            </a:r>
            <a:r>
              <a:rPr lang="en-CA" sz="3800" dirty="0" err="1" smtClean="0"/>
              <a:t>matrix_b</a:t>
            </a:r>
            <a:r>
              <a:rPr lang="en-CA" sz="3800" dirty="0" smtClean="0"/>
              <a:t>)</a:t>
            </a:r>
          </a:p>
          <a:p>
            <a:pPr marL="0" indent="0">
              <a:buNone/>
            </a:pPr>
            <a:r>
              <a:rPr lang="en-CA" sz="3800" dirty="0"/>
              <a:t> </a:t>
            </a:r>
            <a:r>
              <a:rPr lang="en-CA" sz="3800" dirty="0" smtClean="0"/>
              <a:t>all(mask), any(mask), count(mask)</a:t>
            </a:r>
          </a:p>
          <a:p>
            <a:pPr marL="0" indent="0">
              <a:buNone/>
            </a:pPr>
            <a:r>
              <a:rPr lang="en-CA" sz="3800" dirty="0"/>
              <a:t> </a:t>
            </a:r>
            <a:r>
              <a:rPr lang="en-CA" sz="3800" dirty="0" err="1" smtClean="0"/>
              <a:t>maxval</a:t>
            </a:r>
            <a:r>
              <a:rPr lang="en-CA" sz="3800" dirty="0" smtClean="0"/>
              <a:t>(array), </a:t>
            </a:r>
            <a:r>
              <a:rPr lang="en-CA" sz="3800" dirty="0" err="1" smtClean="0"/>
              <a:t>minval</a:t>
            </a:r>
            <a:r>
              <a:rPr lang="en-CA" sz="3800" dirty="0" smtClean="0"/>
              <a:t>(array), </a:t>
            </a:r>
          </a:p>
          <a:p>
            <a:pPr marL="0" indent="0">
              <a:buNone/>
            </a:pPr>
            <a:r>
              <a:rPr lang="en-CA" sz="3800" dirty="0"/>
              <a:t> </a:t>
            </a:r>
            <a:r>
              <a:rPr lang="en-CA" sz="3800" dirty="0" smtClean="0"/>
              <a:t>product(array), sum(array)</a:t>
            </a:r>
          </a:p>
          <a:p>
            <a:pPr marL="0" indent="0">
              <a:buNone/>
            </a:pPr>
            <a:r>
              <a:rPr lang="en-CA" sz="3800" dirty="0"/>
              <a:t> </a:t>
            </a:r>
            <a:r>
              <a:rPr lang="en-CA" sz="3800" dirty="0" smtClean="0"/>
              <a:t>allocated(array)</a:t>
            </a:r>
          </a:p>
          <a:p>
            <a:pPr marL="0" indent="0">
              <a:buNone/>
            </a:pPr>
            <a:r>
              <a:rPr lang="en-CA" sz="3800" dirty="0"/>
              <a:t> </a:t>
            </a:r>
            <a:r>
              <a:rPr lang="en-CA" sz="3800" dirty="0" err="1" smtClean="0"/>
              <a:t>lbound</a:t>
            </a:r>
            <a:r>
              <a:rPr lang="en-CA" sz="3800" dirty="0" smtClean="0"/>
              <a:t>(array [, dim]), </a:t>
            </a:r>
            <a:r>
              <a:rPr lang="en-CA" sz="3800" dirty="0" err="1" smtClean="0"/>
              <a:t>ubound</a:t>
            </a:r>
            <a:r>
              <a:rPr lang="en-CA" sz="3800" dirty="0" smtClean="0"/>
              <a:t>(array [, dim])</a:t>
            </a:r>
          </a:p>
          <a:p>
            <a:pPr marL="0" indent="0">
              <a:buNone/>
            </a:pPr>
            <a:r>
              <a:rPr lang="en-CA" sz="3800" dirty="0"/>
              <a:t> </a:t>
            </a:r>
            <a:r>
              <a:rPr lang="en-CA" sz="3800" dirty="0" smtClean="0"/>
              <a:t>shape(array), size(array [, dim])</a:t>
            </a:r>
          </a:p>
          <a:p>
            <a:pPr marL="0" indent="0">
              <a:buNone/>
            </a:pPr>
            <a:r>
              <a:rPr lang="en-CA" sz="3800" dirty="0"/>
              <a:t> </a:t>
            </a:r>
            <a:r>
              <a:rPr lang="en-CA" sz="3800" dirty="0" smtClean="0"/>
              <a:t>transpose(matrix)</a:t>
            </a:r>
            <a:endParaRPr lang="en-CA" sz="3800" dirty="0"/>
          </a:p>
          <a:p>
            <a:pPr marL="0" indent="0">
              <a:buNone/>
            </a:pPr>
            <a:endParaRPr lang="en-CA" sz="3800" dirty="0"/>
          </a:p>
          <a:p>
            <a:pPr marL="0" indent="0">
              <a:buNone/>
            </a:pPr>
            <a:endParaRPr lang="en-CA" sz="3800" dirty="0"/>
          </a:p>
          <a:p>
            <a:pPr marL="0" indent="0">
              <a:buNone/>
            </a:pPr>
            <a:endParaRPr lang="en-CA" dirty="0" smtClean="0"/>
          </a:p>
        </p:txBody>
      </p:sp>
      <p:sp>
        <p:nvSpPr>
          <p:cNvPr id="4" name="Slide Number Placeholder 3"/>
          <p:cNvSpPr>
            <a:spLocks noGrp="1"/>
          </p:cNvSpPr>
          <p:nvPr>
            <p:ph type="sldNum" sz="quarter" idx="12"/>
          </p:nvPr>
        </p:nvSpPr>
        <p:spPr/>
        <p:txBody>
          <a:bodyPr/>
          <a:lstStyle/>
          <a:p>
            <a:fld id="{0EF2B25B-931C-4B73-9F02-4D363CEFA8FD}" type="slidenum">
              <a:rPr lang="en-CA" smtClean="0"/>
              <a:t>104</a:t>
            </a:fld>
            <a:endParaRPr lang="en-CA"/>
          </a:p>
        </p:txBody>
      </p:sp>
    </p:spTree>
    <p:extLst>
      <p:ext uri="{BB962C8B-B14F-4D97-AF65-F5344CB8AC3E}">
        <p14:creationId xmlns:p14="http://schemas.microsoft.com/office/powerpoint/2010/main" val="1583034406"/>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9048" y="185784"/>
            <a:ext cx="10515600" cy="1325563"/>
          </a:xfrm>
        </p:spPr>
        <p:txBody>
          <a:bodyPr>
            <a:normAutofit/>
          </a:bodyPr>
          <a:lstStyle/>
          <a:p>
            <a:r>
              <a:rPr lang="en-CA" sz="3600" dirty="0" smtClean="0"/>
              <a:t>Time </a:t>
            </a:r>
            <a:endParaRPr lang="en-CA" sz="3600" dirty="0"/>
          </a:p>
        </p:txBody>
      </p:sp>
      <p:sp>
        <p:nvSpPr>
          <p:cNvPr id="3" name="Content Placeholder 2"/>
          <p:cNvSpPr>
            <a:spLocks noGrp="1"/>
          </p:cNvSpPr>
          <p:nvPr>
            <p:ph idx="1"/>
          </p:nvPr>
        </p:nvSpPr>
        <p:spPr>
          <a:xfrm>
            <a:off x="506776" y="1511347"/>
            <a:ext cx="11160086" cy="6178808"/>
          </a:xfrm>
        </p:spPr>
        <p:txBody>
          <a:bodyPr>
            <a:normAutofit/>
          </a:bodyPr>
          <a:lstStyle/>
          <a:p>
            <a:pPr marL="0" indent="0">
              <a:buNone/>
            </a:pPr>
            <a:r>
              <a:rPr lang="en-CA" sz="3800" dirty="0" smtClean="0"/>
              <a:t> call </a:t>
            </a:r>
            <a:r>
              <a:rPr lang="en-CA" sz="3800" dirty="0" err="1" smtClean="0"/>
              <a:t>date_and_time</a:t>
            </a:r>
            <a:r>
              <a:rPr lang="en-CA" sz="3800" dirty="0" smtClean="0"/>
              <a:t>([date] [, time] [, zone] [, values])</a:t>
            </a:r>
          </a:p>
          <a:p>
            <a:pPr marL="0" indent="0">
              <a:buNone/>
            </a:pPr>
            <a:r>
              <a:rPr lang="en-CA" sz="3800" dirty="0"/>
              <a:t> </a:t>
            </a:r>
            <a:r>
              <a:rPr lang="en-CA" sz="3800" dirty="0" smtClean="0"/>
              <a:t>call </a:t>
            </a:r>
            <a:r>
              <a:rPr lang="en-CA" sz="3800" dirty="0" err="1" smtClean="0"/>
              <a:t>system_clock</a:t>
            </a:r>
            <a:r>
              <a:rPr lang="en-CA" sz="3800" dirty="0" smtClean="0"/>
              <a:t>([count] [, </a:t>
            </a:r>
            <a:r>
              <a:rPr lang="en-CA" sz="3800" dirty="0" err="1" smtClean="0"/>
              <a:t>count_rate</a:t>
            </a:r>
            <a:r>
              <a:rPr lang="en-CA" sz="3800" dirty="0" smtClean="0"/>
              <a:t>] [, </a:t>
            </a:r>
            <a:r>
              <a:rPr lang="en-CA" sz="3800" dirty="0" err="1" smtClean="0"/>
              <a:t>count_max</a:t>
            </a:r>
            <a:r>
              <a:rPr lang="en-CA" sz="3800" dirty="0" smtClean="0"/>
              <a:t>])</a:t>
            </a:r>
          </a:p>
          <a:p>
            <a:pPr marL="0" indent="0">
              <a:buNone/>
            </a:pPr>
            <a:r>
              <a:rPr lang="en-CA" sz="3800" dirty="0"/>
              <a:t> </a:t>
            </a:r>
            <a:r>
              <a:rPr lang="en-CA" sz="3800" dirty="0" smtClean="0"/>
              <a:t>call </a:t>
            </a:r>
            <a:r>
              <a:rPr lang="en-CA" sz="3800" dirty="0" err="1" smtClean="0"/>
              <a:t>cpu_time</a:t>
            </a:r>
            <a:r>
              <a:rPr lang="en-CA" sz="3800" dirty="0" smtClean="0"/>
              <a:t>(time)</a:t>
            </a:r>
            <a:endParaRPr lang="en-CA" sz="3800" dirty="0"/>
          </a:p>
          <a:p>
            <a:pPr marL="0" indent="0">
              <a:buNone/>
            </a:pPr>
            <a:endParaRPr lang="en-CA" sz="3800" dirty="0"/>
          </a:p>
          <a:p>
            <a:pPr marL="0" indent="0">
              <a:buNone/>
            </a:pPr>
            <a:endParaRPr lang="en-CA" sz="3800" dirty="0"/>
          </a:p>
          <a:p>
            <a:pPr marL="0" indent="0">
              <a:buNone/>
            </a:pPr>
            <a:endParaRPr lang="en-CA" dirty="0" smtClean="0"/>
          </a:p>
        </p:txBody>
      </p:sp>
      <p:sp>
        <p:nvSpPr>
          <p:cNvPr id="4" name="Slide Number Placeholder 3"/>
          <p:cNvSpPr>
            <a:spLocks noGrp="1"/>
          </p:cNvSpPr>
          <p:nvPr>
            <p:ph type="sldNum" sz="quarter" idx="12"/>
          </p:nvPr>
        </p:nvSpPr>
        <p:spPr/>
        <p:txBody>
          <a:bodyPr/>
          <a:lstStyle/>
          <a:p>
            <a:fld id="{0EF2B25B-931C-4B73-9F02-4D363CEFA8FD}" type="slidenum">
              <a:rPr lang="en-CA" smtClean="0"/>
              <a:t>105</a:t>
            </a:fld>
            <a:endParaRPr lang="en-CA"/>
          </a:p>
        </p:txBody>
      </p:sp>
    </p:spTree>
    <p:extLst>
      <p:ext uri="{BB962C8B-B14F-4D97-AF65-F5344CB8AC3E}">
        <p14:creationId xmlns:p14="http://schemas.microsoft.com/office/powerpoint/2010/main" val="1935094353"/>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9048" y="185784"/>
            <a:ext cx="10515600" cy="1325563"/>
          </a:xfrm>
        </p:spPr>
        <p:txBody>
          <a:bodyPr>
            <a:normAutofit/>
          </a:bodyPr>
          <a:lstStyle/>
          <a:p>
            <a:r>
              <a:rPr lang="en-CA" sz="3600" dirty="0" smtClean="0"/>
              <a:t>Random numbers </a:t>
            </a:r>
            <a:endParaRPr lang="en-CA" sz="3600" dirty="0"/>
          </a:p>
        </p:txBody>
      </p:sp>
      <p:sp>
        <p:nvSpPr>
          <p:cNvPr id="3" name="Content Placeholder 2"/>
          <p:cNvSpPr>
            <a:spLocks noGrp="1"/>
          </p:cNvSpPr>
          <p:nvPr>
            <p:ph idx="1"/>
          </p:nvPr>
        </p:nvSpPr>
        <p:spPr>
          <a:xfrm>
            <a:off x="506776" y="1511347"/>
            <a:ext cx="11160086" cy="6178808"/>
          </a:xfrm>
        </p:spPr>
        <p:txBody>
          <a:bodyPr>
            <a:normAutofit/>
          </a:bodyPr>
          <a:lstStyle/>
          <a:p>
            <a:pPr marL="0" indent="0">
              <a:buNone/>
            </a:pPr>
            <a:r>
              <a:rPr lang="en-CA" sz="3800" dirty="0" smtClean="0"/>
              <a:t> call </a:t>
            </a:r>
            <a:r>
              <a:rPr lang="en-CA" sz="3800" dirty="0" err="1" smtClean="0"/>
              <a:t>random_number</a:t>
            </a:r>
            <a:r>
              <a:rPr lang="en-CA" sz="3800" dirty="0" smtClean="0"/>
              <a:t>(harvest)</a:t>
            </a:r>
          </a:p>
          <a:p>
            <a:pPr marL="0" indent="0">
              <a:buNone/>
            </a:pPr>
            <a:r>
              <a:rPr lang="en-CA" sz="3800" dirty="0"/>
              <a:t> </a:t>
            </a:r>
            <a:r>
              <a:rPr lang="en-CA" sz="3800" dirty="0" smtClean="0"/>
              <a:t>call </a:t>
            </a:r>
            <a:r>
              <a:rPr lang="en-CA" sz="3800" dirty="0" err="1" smtClean="0"/>
              <a:t>random_seed</a:t>
            </a:r>
            <a:r>
              <a:rPr lang="en-CA" sz="3800" dirty="0" smtClean="0"/>
              <a:t>([size] [put] [get])</a:t>
            </a:r>
            <a:endParaRPr lang="en-CA" sz="3800" dirty="0"/>
          </a:p>
          <a:p>
            <a:pPr marL="0" indent="0">
              <a:buNone/>
            </a:pPr>
            <a:endParaRPr lang="en-CA" sz="3800" dirty="0"/>
          </a:p>
          <a:p>
            <a:pPr marL="0" indent="0">
              <a:buNone/>
            </a:pPr>
            <a:endParaRPr lang="en-CA" sz="3800" dirty="0"/>
          </a:p>
          <a:p>
            <a:pPr marL="0" indent="0">
              <a:buNone/>
            </a:pPr>
            <a:endParaRPr lang="en-CA" dirty="0" smtClean="0"/>
          </a:p>
        </p:txBody>
      </p:sp>
      <p:sp>
        <p:nvSpPr>
          <p:cNvPr id="4" name="Slide Number Placeholder 3"/>
          <p:cNvSpPr>
            <a:spLocks noGrp="1"/>
          </p:cNvSpPr>
          <p:nvPr>
            <p:ph type="sldNum" sz="quarter" idx="12"/>
          </p:nvPr>
        </p:nvSpPr>
        <p:spPr/>
        <p:txBody>
          <a:bodyPr/>
          <a:lstStyle/>
          <a:p>
            <a:fld id="{0EF2B25B-931C-4B73-9F02-4D363CEFA8FD}" type="slidenum">
              <a:rPr lang="en-CA" smtClean="0"/>
              <a:t>106</a:t>
            </a:fld>
            <a:endParaRPr lang="en-CA"/>
          </a:p>
        </p:txBody>
      </p:sp>
    </p:spTree>
    <p:extLst>
      <p:ext uri="{BB962C8B-B14F-4D97-AF65-F5344CB8AC3E}">
        <p14:creationId xmlns:p14="http://schemas.microsoft.com/office/powerpoint/2010/main" val="117496759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3281" y="814835"/>
            <a:ext cx="10515600" cy="4605463"/>
          </a:xfrm>
        </p:spPr>
        <p:txBody>
          <a:bodyPr>
            <a:normAutofit/>
          </a:bodyPr>
          <a:lstStyle/>
          <a:p>
            <a:r>
              <a:rPr lang="en-CA" dirty="0" smtClean="0"/>
              <a:t>Input/output and external files</a:t>
            </a:r>
            <a:endParaRPr lang="en-CA" dirty="0"/>
          </a:p>
        </p:txBody>
      </p:sp>
      <p:sp>
        <p:nvSpPr>
          <p:cNvPr id="4" name="Slide Number Placeholder 3"/>
          <p:cNvSpPr>
            <a:spLocks noGrp="1"/>
          </p:cNvSpPr>
          <p:nvPr>
            <p:ph type="sldNum" sz="quarter" idx="12"/>
          </p:nvPr>
        </p:nvSpPr>
        <p:spPr/>
        <p:txBody>
          <a:bodyPr/>
          <a:lstStyle/>
          <a:p>
            <a:fld id="{0EF2B25B-931C-4B73-9F02-4D363CEFA8FD}" type="slidenum">
              <a:rPr lang="en-CA" smtClean="0"/>
              <a:t>107</a:t>
            </a:fld>
            <a:endParaRPr lang="en-CA"/>
          </a:p>
        </p:txBody>
      </p:sp>
    </p:spTree>
    <p:extLst>
      <p:ext uri="{BB962C8B-B14F-4D97-AF65-F5344CB8AC3E}">
        <p14:creationId xmlns:p14="http://schemas.microsoft.com/office/powerpoint/2010/main" val="2862423704"/>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9048" y="185784"/>
            <a:ext cx="10515600" cy="1325563"/>
          </a:xfrm>
        </p:spPr>
        <p:txBody>
          <a:bodyPr>
            <a:normAutofit/>
          </a:bodyPr>
          <a:lstStyle/>
          <a:p>
            <a:r>
              <a:rPr lang="en-CA" sz="3600" dirty="0" smtClean="0"/>
              <a:t>Keyboard input and terminal output</a:t>
            </a:r>
            <a:endParaRPr lang="en-CA" sz="3600" dirty="0"/>
          </a:p>
        </p:txBody>
      </p:sp>
      <p:sp>
        <p:nvSpPr>
          <p:cNvPr id="3" name="Content Placeholder 2"/>
          <p:cNvSpPr>
            <a:spLocks noGrp="1"/>
          </p:cNvSpPr>
          <p:nvPr>
            <p:ph idx="1"/>
          </p:nvPr>
        </p:nvSpPr>
        <p:spPr>
          <a:xfrm>
            <a:off x="970671" y="1716257"/>
            <a:ext cx="9748912" cy="4640093"/>
          </a:xfrm>
        </p:spPr>
        <p:txBody>
          <a:bodyPr>
            <a:normAutofit/>
          </a:bodyPr>
          <a:lstStyle/>
          <a:p>
            <a:pPr marL="0" indent="0">
              <a:buNone/>
            </a:pPr>
            <a:r>
              <a:rPr lang="en-CA" sz="3200" dirty="0" smtClean="0"/>
              <a:t>  read(*, *) variables</a:t>
            </a:r>
          </a:p>
          <a:p>
            <a:pPr marL="0" indent="0">
              <a:buNone/>
            </a:pPr>
            <a:endParaRPr lang="en-CA" sz="3200" dirty="0"/>
          </a:p>
          <a:p>
            <a:pPr marL="0" indent="0">
              <a:buNone/>
            </a:pPr>
            <a:r>
              <a:rPr lang="en-CA" sz="3200" dirty="0" smtClean="0"/>
              <a:t>  print*, variables</a:t>
            </a:r>
          </a:p>
          <a:p>
            <a:pPr marL="0" indent="0">
              <a:buNone/>
            </a:pPr>
            <a:r>
              <a:rPr lang="en-CA" sz="3200" dirty="0"/>
              <a:t> </a:t>
            </a:r>
            <a:r>
              <a:rPr lang="en-CA" sz="3200" dirty="0" smtClean="0"/>
              <a:t> write(*,*) variables</a:t>
            </a:r>
            <a:endParaRPr lang="en-CA" sz="3200" dirty="0"/>
          </a:p>
          <a:p>
            <a:pPr marL="0" indent="0">
              <a:buNone/>
            </a:pPr>
            <a:r>
              <a:rPr lang="en-CA" sz="3800" dirty="0"/>
              <a:t> </a:t>
            </a:r>
          </a:p>
          <a:p>
            <a:pPr marL="0" indent="0">
              <a:buNone/>
            </a:pPr>
            <a:endParaRPr lang="en-CA" dirty="0" smtClean="0"/>
          </a:p>
        </p:txBody>
      </p:sp>
      <p:sp>
        <p:nvSpPr>
          <p:cNvPr id="4" name="Slide Number Placeholder 3"/>
          <p:cNvSpPr>
            <a:spLocks noGrp="1"/>
          </p:cNvSpPr>
          <p:nvPr>
            <p:ph type="sldNum" sz="quarter" idx="12"/>
          </p:nvPr>
        </p:nvSpPr>
        <p:spPr/>
        <p:txBody>
          <a:bodyPr/>
          <a:lstStyle/>
          <a:p>
            <a:fld id="{0EF2B25B-931C-4B73-9F02-4D363CEFA8FD}" type="slidenum">
              <a:rPr lang="en-CA" smtClean="0"/>
              <a:t>108</a:t>
            </a:fld>
            <a:endParaRPr lang="en-CA"/>
          </a:p>
        </p:txBody>
      </p:sp>
    </p:spTree>
    <p:extLst>
      <p:ext uri="{BB962C8B-B14F-4D97-AF65-F5344CB8AC3E}">
        <p14:creationId xmlns:p14="http://schemas.microsoft.com/office/powerpoint/2010/main" val="1115146317"/>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9048" y="185784"/>
            <a:ext cx="10515600" cy="1325563"/>
          </a:xfrm>
        </p:spPr>
        <p:txBody>
          <a:bodyPr>
            <a:normAutofit/>
          </a:bodyPr>
          <a:lstStyle/>
          <a:p>
            <a:r>
              <a:rPr lang="en-CA" sz="3600" dirty="0" smtClean="0"/>
              <a:t>External files </a:t>
            </a:r>
            <a:endParaRPr lang="en-CA" sz="3600" dirty="0"/>
          </a:p>
        </p:txBody>
      </p:sp>
      <p:sp>
        <p:nvSpPr>
          <p:cNvPr id="3" name="Content Placeholder 2"/>
          <p:cNvSpPr>
            <a:spLocks noGrp="1"/>
          </p:cNvSpPr>
          <p:nvPr>
            <p:ph idx="1"/>
          </p:nvPr>
        </p:nvSpPr>
        <p:spPr>
          <a:xfrm>
            <a:off x="506776" y="1511347"/>
            <a:ext cx="11160086" cy="6178808"/>
          </a:xfrm>
        </p:spPr>
        <p:txBody>
          <a:bodyPr>
            <a:normAutofit/>
          </a:bodyPr>
          <a:lstStyle/>
          <a:p>
            <a:pPr marL="0" indent="0">
              <a:buNone/>
            </a:pPr>
            <a:r>
              <a:rPr lang="en-CA" sz="3200" dirty="0" smtClean="0"/>
              <a:t>  </a:t>
            </a:r>
            <a:r>
              <a:rPr lang="en-CA" sz="3200" dirty="0" err="1" smtClean="0"/>
              <a:t>unit_number</a:t>
            </a:r>
            <a:r>
              <a:rPr lang="en-CA" sz="3200" dirty="0" smtClean="0"/>
              <a:t> = 25</a:t>
            </a:r>
          </a:p>
          <a:p>
            <a:pPr marL="0" indent="0">
              <a:buNone/>
            </a:pPr>
            <a:r>
              <a:rPr lang="en-CA" sz="3200" dirty="0"/>
              <a:t> </a:t>
            </a:r>
            <a:r>
              <a:rPr lang="en-CA" sz="3200" dirty="0" smtClean="0"/>
              <a:t> open(</a:t>
            </a:r>
            <a:r>
              <a:rPr lang="en-CA" sz="3200" dirty="0" err="1" smtClean="0"/>
              <a:t>unit_number</a:t>
            </a:r>
            <a:r>
              <a:rPr lang="en-CA" sz="3200" dirty="0" smtClean="0"/>
              <a:t>, </a:t>
            </a:r>
            <a:r>
              <a:rPr lang="en-CA" sz="3200" dirty="0"/>
              <a:t>file = </a:t>
            </a:r>
            <a:r>
              <a:rPr lang="en-CA" sz="3200" dirty="0" smtClean="0"/>
              <a:t>'…/file1.dat')</a:t>
            </a:r>
            <a:endParaRPr lang="en-CA" sz="3200" dirty="0"/>
          </a:p>
          <a:p>
            <a:pPr marL="0" indent="0">
              <a:buNone/>
            </a:pPr>
            <a:r>
              <a:rPr lang="en-CA" sz="3200" dirty="0"/>
              <a:t>  read(</a:t>
            </a:r>
            <a:r>
              <a:rPr lang="en-CA" sz="3200" dirty="0" err="1"/>
              <a:t>unit_number</a:t>
            </a:r>
            <a:r>
              <a:rPr lang="en-CA" sz="3200" dirty="0"/>
              <a:t>, *) variables</a:t>
            </a:r>
          </a:p>
          <a:p>
            <a:pPr marL="0" indent="0">
              <a:buNone/>
            </a:pPr>
            <a:r>
              <a:rPr lang="en-CA" sz="3200" dirty="0"/>
              <a:t>  close(</a:t>
            </a:r>
            <a:r>
              <a:rPr lang="en-CA" sz="3200" dirty="0" err="1"/>
              <a:t>unit_number</a:t>
            </a:r>
            <a:r>
              <a:rPr lang="en-CA" sz="3200" dirty="0"/>
              <a:t>)</a:t>
            </a:r>
          </a:p>
          <a:p>
            <a:pPr marL="0" indent="0">
              <a:buNone/>
            </a:pPr>
            <a:r>
              <a:rPr lang="en-CA" sz="3200" dirty="0"/>
              <a:t> </a:t>
            </a:r>
            <a:endParaRPr lang="en-CA" sz="3200" dirty="0" smtClean="0"/>
          </a:p>
          <a:p>
            <a:pPr marL="0" indent="0">
              <a:buNone/>
            </a:pPr>
            <a:r>
              <a:rPr lang="en-CA" sz="3200" dirty="0" smtClean="0"/>
              <a:t>  open(</a:t>
            </a:r>
            <a:r>
              <a:rPr lang="en-CA" sz="3200" dirty="0" err="1" smtClean="0"/>
              <a:t>unit_number</a:t>
            </a:r>
            <a:r>
              <a:rPr lang="en-CA" sz="3200" dirty="0"/>
              <a:t>, file = </a:t>
            </a:r>
            <a:r>
              <a:rPr lang="en-CA" sz="3200" dirty="0" smtClean="0"/>
              <a:t>'…/file2.dat')</a:t>
            </a:r>
            <a:endParaRPr lang="en-CA" sz="3200" dirty="0"/>
          </a:p>
          <a:p>
            <a:pPr marL="0" indent="0">
              <a:buNone/>
            </a:pPr>
            <a:r>
              <a:rPr lang="en-CA" sz="3200" dirty="0"/>
              <a:t>  </a:t>
            </a:r>
            <a:r>
              <a:rPr lang="en-CA" sz="3200" dirty="0" smtClean="0"/>
              <a:t>write(</a:t>
            </a:r>
            <a:r>
              <a:rPr lang="en-CA" sz="3200" dirty="0" err="1" smtClean="0"/>
              <a:t>unit_number</a:t>
            </a:r>
            <a:r>
              <a:rPr lang="en-CA" sz="3200" dirty="0"/>
              <a:t>, *) variables</a:t>
            </a:r>
          </a:p>
          <a:p>
            <a:pPr marL="0" indent="0">
              <a:buNone/>
            </a:pPr>
            <a:r>
              <a:rPr lang="en-CA" sz="3200" dirty="0"/>
              <a:t>  close(</a:t>
            </a:r>
            <a:r>
              <a:rPr lang="en-CA" sz="3200" dirty="0" err="1"/>
              <a:t>unit_number</a:t>
            </a:r>
            <a:r>
              <a:rPr lang="en-CA" sz="3200" dirty="0"/>
              <a:t>)</a:t>
            </a:r>
          </a:p>
          <a:p>
            <a:pPr marL="0" indent="0">
              <a:buNone/>
            </a:pPr>
            <a:r>
              <a:rPr lang="en-CA" sz="3800" dirty="0"/>
              <a:t> </a:t>
            </a:r>
          </a:p>
          <a:p>
            <a:pPr marL="0" indent="0">
              <a:buNone/>
            </a:pPr>
            <a:endParaRPr lang="en-CA" dirty="0" smtClean="0"/>
          </a:p>
        </p:txBody>
      </p:sp>
      <p:sp>
        <p:nvSpPr>
          <p:cNvPr id="4" name="Slide Number Placeholder 3"/>
          <p:cNvSpPr>
            <a:spLocks noGrp="1"/>
          </p:cNvSpPr>
          <p:nvPr>
            <p:ph type="sldNum" sz="quarter" idx="12"/>
          </p:nvPr>
        </p:nvSpPr>
        <p:spPr/>
        <p:txBody>
          <a:bodyPr/>
          <a:lstStyle/>
          <a:p>
            <a:fld id="{0EF2B25B-931C-4B73-9F02-4D363CEFA8FD}" type="slidenum">
              <a:rPr lang="en-CA" smtClean="0"/>
              <a:t>109</a:t>
            </a:fld>
            <a:endParaRPr lang="en-CA"/>
          </a:p>
        </p:txBody>
      </p:sp>
    </p:spTree>
    <p:extLst>
      <p:ext uri="{BB962C8B-B14F-4D97-AF65-F5344CB8AC3E}">
        <p14:creationId xmlns:p14="http://schemas.microsoft.com/office/powerpoint/2010/main" val="42316665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3205"/>
            <a:ext cx="10515600" cy="1325563"/>
          </a:xfrm>
        </p:spPr>
        <p:txBody>
          <a:bodyPr/>
          <a:lstStyle/>
          <a:p>
            <a:r>
              <a:rPr lang="en-CA" dirty="0" smtClean="0"/>
              <a:t>A sketch of computer structure and data flow </a:t>
            </a:r>
            <a:endParaRPr lang="en-CA" dirty="0"/>
          </a:p>
        </p:txBody>
      </p:sp>
      <p:sp>
        <p:nvSpPr>
          <p:cNvPr id="3" name="Content Placeholder 2"/>
          <p:cNvSpPr>
            <a:spLocks noGrp="1"/>
          </p:cNvSpPr>
          <p:nvPr>
            <p:ph idx="1"/>
          </p:nvPr>
        </p:nvSpPr>
        <p:spPr>
          <a:xfrm>
            <a:off x="8968740" y="3832860"/>
            <a:ext cx="1722120" cy="579119"/>
          </a:xfrm>
        </p:spPr>
        <p:txBody>
          <a:bodyPr/>
          <a:lstStyle/>
          <a:p>
            <a:pPr marL="0" indent="0">
              <a:buNone/>
            </a:pPr>
            <a:r>
              <a:rPr lang="en-CA" dirty="0" smtClean="0"/>
              <a:t>Hard disk</a:t>
            </a:r>
          </a:p>
        </p:txBody>
      </p:sp>
      <p:sp>
        <p:nvSpPr>
          <p:cNvPr id="4" name="Rounded Rectangle 3"/>
          <p:cNvSpPr/>
          <p:nvPr/>
        </p:nvSpPr>
        <p:spPr>
          <a:xfrm>
            <a:off x="8214360" y="1462088"/>
            <a:ext cx="3124200" cy="36737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Rectangle 4"/>
          <p:cNvSpPr/>
          <p:nvPr/>
        </p:nvSpPr>
        <p:spPr>
          <a:xfrm>
            <a:off x="4800600" y="2011680"/>
            <a:ext cx="1798320" cy="25755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p:cNvSpPr/>
          <p:nvPr/>
        </p:nvSpPr>
        <p:spPr>
          <a:xfrm>
            <a:off x="1021080" y="2484120"/>
            <a:ext cx="2499360" cy="1767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ectangle 6"/>
          <p:cNvSpPr/>
          <p:nvPr/>
        </p:nvSpPr>
        <p:spPr>
          <a:xfrm>
            <a:off x="1158240" y="3123249"/>
            <a:ext cx="838200" cy="27527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p:cNvSpPr/>
          <p:nvPr/>
        </p:nvSpPr>
        <p:spPr>
          <a:xfrm>
            <a:off x="2697480" y="2834640"/>
            <a:ext cx="617220" cy="9982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Left-Right Arrow 8"/>
          <p:cNvSpPr/>
          <p:nvPr/>
        </p:nvSpPr>
        <p:spPr>
          <a:xfrm>
            <a:off x="6675120" y="2834640"/>
            <a:ext cx="1417320" cy="655320"/>
          </a:xfrm>
          <a:prstGeom prst="leftRightArrow">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Left-Right Arrow 9"/>
          <p:cNvSpPr/>
          <p:nvPr/>
        </p:nvSpPr>
        <p:spPr>
          <a:xfrm>
            <a:off x="3406140" y="2910840"/>
            <a:ext cx="1272540" cy="426720"/>
          </a:xfrm>
          <a:prstGeom prst="leftRightArrow">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Left-Right Arrow 10"/>
          <p:cNvSpPr/>
          <p:nvPr/>
        </p:nvSpPr>
        <p:spPr>
          <a:xfrm>
            <a:off x="2087880" y="3138488"/>
            <a:ext cx="548640" cy="244791"/>
          </a:xfrm>
          <a:prstGeom prst="leftRightArrow">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Content Placeholder 2"/>
          <p:cNvSpPr txBox="1">
            <a:spLocks/>
          </p:cNvSpPr>
          <p:nvPr/>
        </p:nvSpPr>
        <p:spPr>
          <a:xfrm>
            <a:off x="9121140" y="3863340"/>
            <a:ext cx="1722120" cy="5791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CA" dirty="0" smtClean="0"/>
              <a:t>Hard disk</a:t>
            </a:r>
            <a:endParaRPr lang="en-CA" dirty="0"/>
          </a:p>
        </p:txBody>
      </p:sp>
      <p:sp>
        <p:nvSpPr>
          <p:cNvPr id="13" name="Content Placeholder 2"/>
          <p:cNvSpPr txBox="1">
            <a:spLocks/>
          </p:cNvSpPr>
          <p:nvPr/>
        </p:nvSpPr>
        <p:spPr>
          <a:xfrm>
            <a:off x="5021580" y="3299459"/>
            <a:ext cx="1722120" cy="16992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CA" dirty="0" smtClean="0"/>
              <a:t>Main </a:t>
            </a:r>
          </a:p>
          <a:p>
            <a:pPr marL="0" indent="0">
              <a:buFont typeface="Arial" panose="020B0604020202020204" pitchFamily="34" charset="0"/>
              <a:buNone/>
            </a:pPr>
            <a:r>
              <a:rPr lang="en-CA" dirty="0" smtClean="0"/>
              <a:t>Memory </a:t>
            </a:r>
            <a:endParaRPr lang="en-CA" dirty="0"/>
          </a:p>
        </p:txBody>
      </p:sp>
      <p:sp>
        <p:nvSpPr>
          <p:cNvPr id="14" name="Content Placeholder 2"/>
          <p:cNvSpPr txBox="1">
            <a:spLocks/>
          </p:cNvSpPr>
          <p:nvPr/>
        </p:nvSpPr>
        <p:spPr>
          <a:xfrm>
            <a:off x="1150620" y="2552701"/>
            <a:ext cx="937260" cy="4953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CA" dirty="0" smtClean="0"/>
              <a:t>CPU</a:t>
            </a:r>
            <a:endParaRPr lang="en-CA" dirty="0"/>
          </a:p>
        </p:txBody>
      </p:sp>
      <p:sp>
        <p:nvSpPr>
          <p:cNvPr id="15" name="Content Placeholder 2"/>
          <p:cNvSpPr txBox="1">
            <a:spLocks/>
          </p:cNvSpPr>
          <p:nvPr/>
        </p:nvSpPr>
        <p:spPr>
          <a:xfrm>
            <a:off x="1158240" y="4709160"/>
            <a:ext cx="3040380" cy="5791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CA" dirty="0" smtClean="0"/>
              <a:t>Core      Cache</a:t>
            </a:r>
            <a:endParaRPr lang="en-CA" dirty="0"/>
          </a:p>
        </p:txBody>
      </p:sp>
      <p:cxnSp>
        <p:nvCxnSpPr>
          <p:cNvPr id="17" name="Straight Arrow Connector 16"/>
          <p:cNvCxnSpPr/>
          <p:nvPr/>
        </p:nvCxnSpPr>
        <p:spPr>
          <a:xfrm flipV="1">
            <a:off x="1455420" y="3505200"/>
            <a:ext cx="205740" cy="12192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2819400" y="3889534"/>
            <a:ext cx="190500" cy="8967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Content Placeholder 2"/>
          <p:cNvSpPr txBox="1">
            <a:spLocks/>
          </p:cNvSpPr>
          <p:nvPr/>
        </p:nvSpPr>
        <p:spPr>
          <a:xfrm>
            <a:off x="853440" y="5227320"/>
            <a:ext cx="10332720" cy="1684971"/>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CA" dirty="0" smtClean="0"/>
              <a:t>CPU/Core can operate data only in cache at fixed frequency. Much additional time is spent in data transporting between the main memory and the cache. Fully making use of cache capacity reducing data movement between main memory and cache is critical for performance improvement. </a:t>
            </a:r>
            <a:endParaRPr lang="en-CA" dirty="0"/>
          </a:p>
        </p:txBody>
      </p:sp>
      <p:sp>
        <p:nvSpPr>
          <p:cNvPr id="16" name="Left-Up Arrow 15"/>
          <p:cNvSpPr/>
          <p:nvPr/>
        </p:nvSpPr>
        <p:spPr>
          <a:xfrm rot="10800000">
            <a:off x="2019300" y="1978647"/>
            <a:ext cx="617220" cy="820798"/>
          </a:xfrm>
          <a:prstGeom prst="leftUpArrow">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Content Placeholder 2"/>
          <p:cNvSpPr txBox="1">
            <a:spLocks/>
          </p:cNvSpPr>
          <p:nvPr/>
        </p:nvSpPr>
        <p:spPr>
          <a:xfrm>
            <a:off x="2762178" y="1907431"/>
            <a:ext cx="937260" cy="4953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CA" dirty="0" smtClean="0"/>
              <a:t>I/O</a:t>
            </a:r>
            <a:endParaRPr lang="en-CA" dirty="0"/>
          </a:p>
        </p:txBody>
      </p:sp>
      <p:sp>
        <p:nvSpPr>
          <p:cNvPr id="21" name="Slide Number Placeholder 20"/>
          <p:cNvSpPr>
            <a:spLocks noGrp="1"/>
          </p:cNvSpPr>
          <p:nvPr>
            <p:ph type="sldNum" sz="quarter" idx="12"/>
          </p:nvPr>
        </p:nvSpPr>
        <p:spPr/>
        <p:txBody>
          <a:bodyPr/>
          <a:lstStyle/>
          <a:p>
            <a:fld id="{0EF2B25B-931C-4B73-9F02-4D363CEFA8FD}" type="slidenum">
              <a:rPr lang="en-CA" smtClean="0"/>
              <a:t>11</a:t>
            </a:fld>
            <a:endParaRPr lang="en-CA"/>
          </a:p>
        </p:txBody>
      </p:sp>
    </p:spTree>
    <p:extLst>
      <p:ext uri="{BB962C8B-B14F-4D97-AF65-F5344CB8AC3E}">
        <p14:creationId xmlns:p14="http://schemas.microsoft.com/office/powerpoint/2010/main" val="330947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9048" y="185784"/>
            <a:ext cx="10515600" cy="1325563"/>
          </a:xfrm>
        </p:spPr>
        <p:txBody>
          <a:bodyPr>
            <a:normAutofit/>
          </a:bodyPr>
          <a:lstStyle/>
          <a:p>
            <a:r>
              <a:rPr lang="en-CA" sz="3600" dirty="0" smtClean="0"/>
              <a:t> read/write formats</a:t>
            </a:r>
            <a:endParaRPr lang="en-CA" sz="3600" dirty="0"/>
          </a:p>
        </p:txBody>
      </p:sp>
      <p:sp>
        <p:nvSpPr>
          <p:cNvPr id="3" name="Content Placeholder 2"/>
          <p:cNvSpPr>
            <a:spLocks noGrp="1"/>
          </p:cNvSpPr>
          <p:nvPr>
            <p:ph idx="1"/>
          </p:nvPr>
        </p:nvSpPr>
        <p:spPr>
          <a:xfrm>
            <a:off x="506776" y="1511347"/>
            <a:ext cx="11160086" cy="6178808"/>
          </a:xfrm>
        </p:spPr>
        <p:txBody>
          <a:bodyPr>
            <a:normAutofit/>
          </a:bodyPr>
          <a:lstStyle/>
          <a:p>
            <a:pPr marL="0" indent="0">
              <a:buNone/>
            </a:pPr>
            <a:r>
              <a:rPr lang="en-CA" sz="3200" dirty="0" smtClean="0"/>
              <a:t>  read(</a:t>
            </a:r>
            <a:r>
              <a:rPr lang="en-CA" sz="3200" dirty="0" err="1" smtClean="0"/>
              <a:t>unit_number</a:t>
            </a:r>
            <a:r>
              <a:rPr lang="en-CA" sz="3200" dirty="0"/>
              <a:t>, </a:t>
            </a:r>
            <a:r>
              <a:rPr lang="en-CA" sz="3200" dirty="0" smtClean="0"/>
              <a:t>10) x, y, z</a:t>
            </a:r>
          </a:p>
          <a:p>
            <a:pPr marL="0" indent="0">
              <a:buNone/>
            </a:pPr>
            <a:r>
              <a:rPr lang="en-CA" sz="3200" dirty="0"/>
              <a:t>  </a:t>
            </a:r>
            <a:r>
              <a:rPr lang="en-CA" sz="3200" dirty="0" smtClean="0"/>
              <a:t>write(</a:t>
            </a:r>
            <a:r>
              <a:rPr lang="en-CA" sz="3200" dirty="0" err="1" smtClean="0"/>
              <a:t>unit_number</a:t>
            </a:r>
            <a:r>
              <a:rPr lang="en-CA" sz="3200" dirty="0"/>
              <a:t>, 10) </a:t>
            </a:r>
            <a:r>
              <a:rPr lang="en-CA" sz="3200" dirty="0" smtClean="0"/>
              <a:t>x, y, z</a:t>
            </a:r>
          </a:p>
          <a:p>
            <a:pPr marL="0" indent="0">
              <a:buNone/>
            </a:pPr>
            <a:r>
              <a:rPr lang="en-CA" sz="3200" dirty="0" smtClean="0"/>
              <a:t>  10 format(3e20.12)</a:t>
            </a:r>
          </a:p>
          <a:p>
            <a:pPr marL="0" indent="0">
              <a:buNone/>
            </a:pPr>
            <a:endParaRPr lang="en-CA" sz="3200" dirty="0"/>
          </a:p>
          <a:p>
            <a:pPr marL="0" indent="0">
              <a:buNone/>
            </a:pPr>
            <a:r>
              <a:rPr lang="en-CA" sz="3200" dirty="0" smtClean="0"/>
              <a:t>   or</a:t>
            </a:r>
          </a:p>
          <a:p>
            <a:pPr marL="0" indent="0">
              <a:buNone/>
            </a:pPr>
            <a:r>
              <a:rPr lang="en-CA" sz="3200" dirty="0"/>
              <a:t> </a:t>
            </a:r>
            <a:r>
              <a:rPr lang="en-CA" sz="3200" dirty="0" smtClean="0"/>
              <a:t>  read(</a:t>
            </a:r>
            <a:r>
              <a:rPr lang="en-CA" sz="3200" dirty="0" err="1" smtClean="0"/>
              <a:t>unit_number</a:t>
            </a:r>
            <a:r>
              <a:rPr lang="en-CA" sz="3200" dirty="0"/>
              <a:t>, </a:t>
            </a:r>
            <a:r>
              <a:rPr lang="en-CA" sz="3200" dirty="0" smtClean="0"/>
              <a:t>'(</a:t>
            </a:r>
            <a:r>
              <a:rPr lang="en-CA" sz="3200" dirty="0" smtClean="0"/>
              <a:t>3e20.12</a:t>
            </a:r>
            <a:r>
              <a:rPr lang="en-CA" sz="3200" dirty="0" smtClean="0"/>
              <a:t>)') </a:t>
            </a:r>
            <a:r>
              <a:rPr lang="en-CA" sz="3200" dirty="0" smtClean="0"/>
              <a:t>x, y, z</a:t>
            </a:r>
          </a:p>
          <a:p>
            <a:pPr marL="0" indent="0">
              <a:buNone/>
            </a:pPr>
            <a:r>
              <a:rPr lang="en-CA" sz="3200" dirty="0"/>
              <a:t> </a:t>
            </a:r>
            <a:r>
              <a:rPr lang="en-CA" sz="3200" dirty="0" smtClean="0"/>
              <a:t>  write(</a:t>
            </a:r>
            <a:r>
              <a:rPr lang="en-CA" sz="3200" dirty="0" err="1" smtClean="0"/>
              <a:t>unit_number</a:t>
            </a:r>
            <a:r>
              <a:rPr lang="en-CA" sz="3200" dirty="0"/>
              <a:t>, </a:t>
            </a:r>
            <a:r>
              <a:rPr lang="en-CA" sz="3200" dirty="0" smtClean="0"/>
              <a:t>'(</a:t>
            </a:r>
            <a:r>
              <a:rPr lang="en-CA" sz="3200" dirty="0" smtClean="0"/>
              <a:t>3e20.12</a:t>
            </a:r>
            <a:r>
              <a:rPr lang="en-CA" sz="3200" dirty="0" smtClean="0"/>
              <a:t>)') </a:t>
            </a:r>
            <a:r>
              <a:rPr lang="en-CA" sz="3200" dirty="0" smtClean="0"/>
              <a:t>x, y, z</a:t>
            </a:r>
            <a:endParaRPr lang="en-CA" sz="3200" dirty="0"/>
          </a:p>
          <a:p>
            <a:pPr marL="0" indent="0">
              <a:buNone/>
            </a:pPr>
            <a:endParaRPr lang="en-CA" dirty="0" smtClean="0"/>
          </a:p>
        </p:txBody>
      </p:sp>
      <p:sp>
        <p:nvSpPr>
          <p:cNvPr id="4" name="Slide Number Placeholder 3"/>
          <p:cNvSpPr>
            <a:spLocks noGrp="1"/>
          </p:cNvSpPr>
          <p:nvPr>
            <p:ph type="sldNum" sz="quarter" idx="12"/>
          </p:nvPr>
        </p:nvSpPr>
        <p:spPr/>
        <p:txBody>
          <a:bodyPr/>
          <a:lstStyle/>
          <a:p>
            <a:fld id="{0EF2B25B-931C-4B73-9F02-4D363CEFA8FD}" type="slidenum">
              <a:rPr lang="en-CA" smtClean="0"/>
              <a:t>110</a:t>
            </a:fld>
            <a:endParaRPr lang="en-CA"/>
          </a:p>
        </p:txBody>
      </p:sp>
    </p:spTree>
    <p:extLst>
      <p:ext uri="{BB962C8B-B14F-4D97-AF65-F5344CB8AC3E}">
        <p14:creationId xmlns:p14="http://schemas.microsoft.com/office/powerpoint/2010/main" val="2808188097"/>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9048" y="185784"/>
            <a:ext cx="10515600" cy="1325563"/>
          </a:xfrm>
        </p:spPr>
        <p:txBody>
          <a:bodyPr>
            <a:normAutofit/>
          </a:bodyPr>
          <a:lstStyle/>
          <a:p>
            <a:r>
              <a:rPr lang="en-CA" sz="3600" dirty="0" smtClean="0"/>
              <a:t> read/write formats</a:t>
            </a:r>
            <a:endParaRPr lang="en-CA" sz="3600" dirty="0"/>
          </a:p>
        </p:txBody>
      </p:sp>
      <p:sp>
        <p:nvSpPr>
          <p:cNvPr id="3" name="Content Placeholder 2"/>
          <p:cNvSpPr>
            <a:spLocks noGrp="1"/>
          </p:cNvSpPr>
          <p:nvPr>
            <p:ph idx="1"/>
          </p:nvPr>
        </p:nvSpPr>
        <p:spPr>
          <a:xfrm>
            <a:off x="506776" y="1511347"/>
            <a:ext cx="11160086" cy="6178808"/>
          </a:xfrm>
        </p:spPr>
        <p:txBody>
          <a:bodyPr>
            <a:normAutofit/>
          </a:bodyPr>
          <a:lstStyle/>
          <a:p>
            <a:pPr marL="0" indent="0">
              <a:buNone/>
            </a:pPr>
            <a:r>
              <a:rPr lang="en-CA" sz="3200" dirty="0" smtClean="0"/>
              <a:t>   read(</a:t>
            </a:r>
            <a:r>
              <a:rPr lang="en-CA" sz="3200" dirty="0" err="1" smtClean="0"/>
              <a:t>unit_number</a:t>
            </a:r>
            <a:r>
              <a:rPr lang="en-CA" sz="3200" dirty="0"/>
              <a:t>, </a:t>
            </a:r>
            <a:r>
              <a:rPr lang="en-CA" sz="3200" dirty="0" smtClean="0"/>
              <a:t>'(</a:t>
            </a:r>
            <a:r>
              <a:rPr lang="en-CA" sz="3200" dirty="0" smtClean="0"/>
              <a:t>a, i8, f20.12</a:t>
            </a:r>
            <a:r>
              <a:rPr lang="en-CA" sz="3200" dirty="0" smtClean="0"/>
              <a:t>)') </a:t>
            </a:r>
            <a:r>
              <a:rPr lang="en-CA" sz="3200" dirty="0" smtClean="0"/>
              <a:t>x, y, z</a:t>
            </a:r>
          </a:p>
          <a:p>
            <a:pPr marL="0" indent="0">
              <a:buNone/>
            </a:pPr>
            <a:r>
              <a:rPr lang="en-CA" sz="3200" dirty="0"/>
              <a:t> </a:t>
            </a:r>
            <a:r>
              <a:rPr lang="en-CA" sz="3200" dirty="0" smtClean="0"/>
              <a:t>  write(</a:t>
            </a:r>
            <a:r>
              <a:rPr lang="en-CA" sz="3200" dirty="0" err="1" smtClean="0"/>
              <a:t>unit_number</a:t>
            </a:r>
            <a:r>
              <a:rPr lang="en-CA" sz="3200" dirty="0"/>
              <a:t>, </a:t>
            </a:r>
            <a:r>
              <a:rPr lang="en-CA" sz="3200" dirty="0" smtClean="0"/>
              <a:t>'(</a:t>
            </a:r>
            <a:r>
              <a:rPr lang="en-CA" sz="3200" dirty="0"/>
              <a:t>a, i8, f20.12</a:t>
            </a:r>
            <a:r>
              <a:rPr lang="en-CA" sz="3200" dirty="0" smtClean="0"/>
              <a:t>)') </a:t>
            </a:r>
            <a:r>
              <a:rPr lang="en-CA" sz="3200" dirty="0" smtClean="0"/>
              <a:t>x, y, z</a:t>
            </a:r>
            <a:endParaRPr lang="en-CA" sz="3200" dirty="0"/>
          </a:p>
          <a:p>
            <a:pPr marL="0" indent="0">
              <a:buNone/>
            </a:pPr>
            <a:endParaRPr lang="en-CA" sz="3200" dirty="0" smtClean="0"/>
          </a:p>
          <a:p>
            <a:pPr marL="0" indent="0">
              <a:buNone/>
            </a:pPr>
            <a:r>
              <a:rPr lang="en-CA" sz="3200" dirty="0" smtClean="0"/>
              <a:t>Many formats, inquiries, and various operations can be done on formatted, unformatted, direct-access files.</a:t>
            </a:r>
            <a:endParaRPr lang="en-CA" dirty="0" smtClean="0"/>
          </a:p>
        </p:txBody>
      </p:sp>
      <p:sp>
        <p:nvSpPr>
          <p:cNvPr id="4" name="Slide Number Placeholder 3"/>
          <p:cNvSpPr>
            <a:spLocks noGrp="1"/>
          </p:cNvSpPr>
          <p:nvPr>
            <p:ph type="sldNum" sz="quarter" idx="12"/>
          </p:nvPr>
        </p:nvSpPr>
        <p:spPr/>
        <p:txBody>
          <a:bodyPr/>
          <a:lstStyle/>
          <a:p>
            <a:fld id="{0EF2B25B-931C-4B73-9F02-4D363CEFA8FD}" type="slidenum">
              <a:rPr lang="en-CA" smtClean="0"/>
              <a:t>111</a:t>
            </a:fld>
            <a:endParaRPr lang="en-CA"/>
          </a:p>
        </p:txBody>
      </p:sp>
    </p:spTree>
    <p:extLst>
      <p:ext uri="{BB962C8B-B14F-4D97-AF65-F5344CB8AC3E}">
        <p14:creationId xmlns:p14="http://schemas.microsoft.com/office/powerpoint/2010/main" val="1417102590"/>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483281" y="814835"/>
                <a:ext cx="10515600" cy="4605463"/>
              </a:xfrm>
            </p:spPr>
            <p:txBody>
              <a:bodyPr>
                <a:normAutofit/>
              </a:bodyPr>
              <a:lstStyle/>
              <a:p>
                <a:r>
                  <a:rPr lang="en-CA" dirty="0"/>
                  <a:t>Application example</a:t>
                </a:r>
                <a:r>
                  <a:rPr lang="en-CA" dirty="0" smtClean="0"/>
                  <a:t>: </a:t>
                </a:r>
                <a14:m>
                  <m:oMath xmlns:m="http://schemas.openxmlformats.org/officeDocument/2006/math">
                    <m:r>
                      <a:rPr lang="en-CA" i="1">
                        <a:latin typeface="Cambria Math" panose="02040503050406030204" pitchFamily="18" charset="0"/>
                      </a:rPr>
                      <m:t>𝜋</m:t>
                    </m:r>
                  </m:oMath>
                </a14:m>
                <a:r>
                  <a:rPr lang="en-CA" dirty="0"/>
                  <a:t> </a:t>
                </a:r>
                <a:r>
                  <a:rPr lang="en-CA" dirty="0" smtClean="0"/>
                  <a:t>calculation</a:t>
                </a:r>
                <a:endParaRPr lang="en-CA"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483281" y="814835"/>
                <a:ext cx="10515600" cy="4605463"/>
              </a:xfrm>
              <a:blipFill>
                <a:blip r:embed="rId2"/>
                <a:stretch>
                  <a:fillRect l="-2319"/>
                </a:stretch>
              </a:blipFill>
            </p:spPr>
            <p:txBody>
              <a:bodyPr/>
              <a:lstStyle/>
              <a:p>
                <a:r>
                  <a:rPr lang="en-CA">
                    <a:noFill/>
                  </a:rPr>
                  <a:t> </a:t>
                </a:r>
              </a:p>
            </p:txBody>
          </p:sp>
        </mc:Fallback>
      </mc:AlternateContent>
      <p:sp>
        <p:nvSpPr>
          <p:cNvPr id="4" name="Slide Number Placeholder 3"/>
          <p:cNvSpPr>
            <a:spLocks noGrp="1"/>
          </p:cNvSpPr>
          <p:nvPr>
            <p:ph type="sldNum" sz="quarter" idx="12"/>
          </p:nvPr>
        </p:nvSpPr>
        <p:spPr/>
        <p:txBody>
          <a:bodyPr/>
          <a:lstStyle/>
          <a:p>
            <a:fld id="{0EF2B25B-931C-4B73-9F02-4D363CEFA8FD}" type="slidenum">
              <a:rPr lang="en-CA" smtClean="0"/>
              <a:t>112</a:t>
            </a:fld>
            <a:endParaRPr lang="en-CA"/>
          </a:p>
        </p:txBody>
      </p:sp>
    </p:spTree>
    <p:extLst>
      <p:ext uri="{BB962C8B-B14F-4D97-AF65-F5344CB8AC3E}">
        <p14:creationId xmlns:p14="http://schemas.microsoft.com/office/powerpoint/2010/main" val="2565823063"/>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866336" y="880937"/>
                <a:ext cx="10515600" cy="1511743"/>
              </a:xfrm>
            </p:spPr>
            <p:txBody>
              <a:bodyPr>
                <a:normAutofit/>
              </a:bodyPr>
              <a:lstStyle/>
              <a:p>
                <a14:m>
                  <m:oMath xmlns:m="http://schemas.openxmlformats.org/officeDocument/2006/math">
                    <m:r>
                      <a:rPr lang="en-CA" i="1">
                        <a:latin typeface="Cambria Math" panose="02040503050406030204" pitchFamily="18" charset="0"/>
                      </a:rPr>
                      <m:t>𝜋</m:t>
                    </m:r>
                  </m:oMath>
                </a14:m>
                <a:r>
                  <a:rPr lang="en-CA" dirty="0"/>
                  <a:t> </a:t>
                </a:r>
                <a:r>
                  <a:rPr lang="en-CA" dirty="0" smtClean="0"/>
                  <a:t>calculation based on half circle</a:t>
                </a:r>
                <a:endParaRPr lang="en-CA"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866336" y="880937"/>
                <a:ext cx="10515600" cy="1511743"/>
              </a:xfrm>
              <a:blipFill rotWithShape="1">
                <a:blip r:embed="rId2"/>
                <a:stretch>
                  <a:fillRect/>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0EF2B25B-931C-4B73-9F02-4D363CEFA8FD}" type="slidenum">
              <a:rPr lang="en-CA" smtClean="0"/>
              <a:t>113</a:t>
            </a:fld>
            <a:endParaRPr lang="en-CA"/>
          </a:p>
        </p:txBody>
      </p:sp>
      <p:sp>
        <p:nvSpPr>
          <p:cNvPr id="3" name="Oval 2"/>
          <p:cNvSpPr/>
          <p:nvPr/>
        </p:nvSpPr>
        <p:spPr>
          <a:xfrm>
            <a:off x="1767840" y="3550920"/>
            <a:ext cx="3749040" cy="38252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158240" y="5463540"/>
            <a:ext cx="5044440" cy="23850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 name="TextBox 6"/>
              <p:cNvSpPr txBox="1"/>
              <p:nvPr/>
            </p:nvSpPr>
            <p:spPr>
              <a:xfrm>
                <a:off x="853440" y="2560320"/>
                <a:ext cx="3429000" cy="61709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l-GR" i="1">
                          <a:latin typeface="Cambria Math"/>
                        </a:rPr>
                        <m:t>𝜋</m:t>
                      </m:r>
                      <m:r>
                        <a:rPr lang="en-US" b="0" i="1" smtClean="0">
                          <a:latin typeface="Cambria Math"/>
                        </a:rPr>
                        <m:t>=</m:t>
                      </m:r>
                      <m:f>
                        <m:fPr>
                          <m:ctrlPr>
                            <a:rPr lang="en-US" i="1" smtClean="0">
                              <a:latin typeface="Cambria Math" panose="02040503050406030204" pitchFamily="18" charset="0"/>
                            </a:rPr>
                          </m:ctrlPr>
                        </m:fPr>
                        <m:num>
                          <m:r>
                            <a:rPr lang="en-US" b="0" i="1" smtClean="0">
                              <a:latin typeface="Cambria Math"/>
                            </a:rPr>
                            <m:t>h𝑎𝑙𝑓</m:t>
                          </m:r>
                          <m:r>
                            <a:rPr lang="en-US" b="0" i="1" smtClean="0">
                              <a:latin typeface="Cambria Math"/>
                            </a:rPr>
                            <m:t>_</m:t>
                          </m:r>
                          <m:r>
                            <a:rPr lang="en-US" b="0" i="1" smtClean="0">
                              <a:latin typeface="Cambria Math"/>
                            </a:rPr>
                            <m:t>𝑐𝑖𝑟𝑐𝑙𝑒</m:t>
                          </m:r>
                        </m:num>
                        <m:den>
                          <m:r>
                            <a:rPr lang="en-US" b="0" i="1" smtClean="0">
                              <a:latin typeface="Cambria Math"/>
                            </a:rPr>
                            <m:t>𝑟</m:t>
                          </m:r>
                        </m:den>
                      </m:f>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853440" y="2560320"/>
                <a:ext cx="3429000" cy="617092"/>
              </a:xfrm>
              <a:prstGeom prst="rect">
                <a:avLst/>
              </a:prstGeom>
              <a:blipFill rotWithShape="1">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53007426"/>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866336" y="880937"/>
                <a:ext cx="10515600" cy="1511743"/>
              </a:xfrm>
            </p:spPr>
            <p:txBody>
              <a:bodyPr>
                <a:normAutofit/>
              </a:bodyPr>
              <a:lstStyle/>
              <a:p>
                <a14:m>
                  <m:oMath xmlns:m="http://schemas.openxmlformats.org/officeDocument/2006/math">
                    <m:r>
                      <a:rPr lang="en-CA" i="1">
                        <a:latin typeface="Cambria Math" panose="02040503050406030204" pitchFamily="18" charset="0"/>
                      </a:rPr>
                      <m:t>𝜋</m:t>
                    </m:r>
                  </m:oMath>
                </a14:m>
                <a:r>
                  <a:rPr lang="en-CA" dirty="0"/>
                  <a:t> </a:t>
                </a:r>
                <a:r>
                  <a:rPr lang="en-CA" dirty="0" smtClean="0"/>
                  <a:t>calculation based on half circle</a:t>
                </a:r>
                <a:endParaRPr lang="en-CA"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866336" y="880937"/>
                <a:ext cx="10515600" cy="1511743"/>
              </a:xfrm>
              <a:blipFill rotWithShape="1">
                <a:blip r:embed="rId2"/>
                <a:stretch>
                  <a:fillRect/>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0EF2B25B-931C-4B73-9F02-4D363CEFA8FD}" type="slidenum">
              <a:rPr lang="en-CA" smtClean="0"/>
              <a:t>114</a:t>
            </a:fld>
            <a:endParaRPr lang="en-CA"/>
          </a:p>
        </p:txBody>
      </p:sp>
      <p:sp>
        <p:nvSpPr>
          <p:cNvPr id="3" name="Oval 2"/>
          <p:cNvSpPr/>
          <p:nvPr/>
        </p:nvSpPr>
        <p:spPr>
          <a:xfrm>
            <a:off x="1767840" y="3550920"/>
            <a:ext cx="3749040" cy="38252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158240" y="5463540"/>
            <a:ext cx="5044440" cy="23850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 name="TextBox 6"/>
              <p:cNvSpPr txBox="1"/>
              <p:nvPr/>
            </p:nvSpPr>
            <p:spPr>
              <a:xfrm>
                <a:off x="853440" y="2560320"/>
                <a:ext cx="3429000" cy="63478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l-GR" i="1" smtClean="0">
                          <a:latin typeface="Cambria Math"/>
                        </a:rPr>
                        <m:t>𝜋</m:t>
                      </m:r>
                      <m:r>
                        <a:rPr lang="en-US" i="1">
                          <a:latin typeface="Cambria Math"/>
                          <a:ea typeface="Cambria Math"/>
                        </a:rPr>
                        <m:t>≈</m:t>
                      </m:r>
                      <m:f>
                        <m:fPr>
                          <m:ctrlPr>
                            <a:rPr lang="en-US" i="1" smtClean="0">
                              <a:latin typeface="Cambria Math" panose="02040503050406030204" pitchFamily="18" charset="0"/>
                            </a:rPr>
                          </m:ctrlPr>
                        </m:fPr>
                        <m:num>
                          <m:nary>
                            <m:naryPr>
                              <m:chr m:val="∑"/>
                              <m:subHide m:val="on"/>
                              <m:supHide m:val="on"/>
                              <m:ctrlPr>
                                <a:rPr lang="en-US" i="1" smtClean="0">
                                  <a:latin typeface="Cambria Math" panose="02040503050406030204" pitchFamily="18" charset="0"/>
                                </a:rPr>
                              </m:ctrlPr>
                            </m:naryPr>
                            <m:sub/>
                            <m:sup/>
                            <m:e>
                              <m:r>
                                <a:rPr lang="en-US" b="0" i="1" smtClean="0">
                                  <a:latin typeface="Cambria Math"/>
                                </a:rPr>
                                <m:t>𝑐h𝑜𝑟𝑑𝑠</m:t>
                              </m:r>
                            </m:e>
                          </m:nary>
                        </m:num>
                        <m:den>
                          <m:r>
                            <a:rPr lang="en-US" b="0" i="1" smtClean="0">
                              <a:latin typeface="Cambria Math"/>
                            </a:rPr>
                            <m:t>𝑟</m:t>
                          </m:r>
                        </m:den>
                      </m:f>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853440" y="2560320"/>
                <a:ext cx="3429000" cy="634789"/>
              </a:xfrm>
              <a:prstGeom prst="rect">
                <a:avLst/>
              </a:prstGeom>
              <a:blipFill rotWithShape="1">
                <a:blip r:embed="rId3"/>
                <a:stretch>
                  <a:fillRect/>
                </a:stretch>
              </a:blipFill>
            </p:spPr>
            <p:txBody>
              <a:bodyPr/>
              <a:lstStyle/>
              <a:p>
                <a:r>
                  <a:rPr lang="en-US">
                    <a:noFill/>
                  </a:rPr>
                  <a:t> </a:t>
                </a:r>
              </a:p>
            </p:txBody>
          </p:sp>
        </mc:Fallback>
      </mc:AlternateContent>
      <p:cxnSp>
        <p:nvCxnSpPr>
          <p:cNvPr id="8" name="Straight Connector 7"/>
          <p:cNvCxnSpPr>
            <a:endCxn id="3" idx="0"/>
          </p:cNvCxnSpPr>
          <p:nvPr/>
        </p:nvCxnSpPr>
        <p:spPr>
          <a:xfrm flipV="1">
            <a:off x="3642360" y="3550920"/>
            <a:ext cx="0" cy="1912620"/>
          </a:xfrm>
          <a:prstGeom prst="line">
            <a:avLst/>
          </a:prstGeom>
          <a:ln w="25400" cmpd="sng">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5" idx="0"/>
          </p:cNvCxnSpPr>
          <p:nvPr/>
        </p:nvCxnSpPr>
        <p:spPr>
          <a:xfrm>
            <a:off x="3680460" y="5463540"/>
            <a:ext cx="1836420" cy="0"/>
          </a:xfrm>
          <a:prstGeom prst="line">
            <a:avLst/>
          </a:prstGeom>
          <a:ln w="25400" cmpd="sng">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790700" y="5463540"/>
            <a:ext cx="1836420" cy="0"/>
          </a:xfrm>
          <a:prstGeom prst="line">
            <a:avLst/>
          </a:prstGeom>
          <a:ln w="25400" cmpd="sng">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flipV="1">
            <a:off x="3627120" y="3535680"/>
            <a:ext cx="1889760" cy="192786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endCxn id="3" idx="0"/>
          </p:cNvCxnSpPr>
          <p:nvPr/>
        </p:nvCxnSpPr>
        <p:spPr>
          <a:xfrm flipV="1">
            <a:off x="1767840" y="3550920"/>
            <a:ext cx="1874520" cy="191262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6915379"/>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866336" y="880937"/>
                <a:ext cx="10515600" cy="1511743"/>
              </a:xfrm>
            </p:spPr>
            <p:txBody>
              <a:bodyPr>
                <a:normAutofit/>
              </a:bodyPr>
              <a:lstStyle/>
              <a:p>
                <a14:m>
                  <m:oMath xmlns:m="http://schemas.openxmlformats.org/officeDocument/2006/math">
                    <m:r>
                      <a:rPr lang="en-CA" i="1">
                        <a:latin typeface="Cambria Math" panose="02040503050406030204" pitchFamily="18" charset="0"/>
                      </a:rPr>
                      <m:t>𝜋</m:t>
                    </m:r>
                  </m:oMath>
                </a14:m>
                <a:r>
                  <a:rPr lang="en-CA" dirty="0"/>
                  <a:t> </a:t>
                </a:r>
                <a:r>
                  <a:rPr lang="en-CA" dirty="0" smtClean="0"/>
                  <a:t>calculation based on half circle</a:t>
                </a:r>
                <a:endParaRPr lang="en-CA"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866336" y="880937"/>
                <a:ext cx="10515600" cy="1511743"/>
              </a:xfrm>
              <a:blipFill rotWithShape="1">
                <a:blip r:embed="rId2"/>
                <a:stretch>
                  <a:fillRect/>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0EF2B25B-931C-4B73-9F02-4D363CEFA8FD}" type="slidenum">
              <a:rPr lang="en-CA" smtClean="0"/>
              <a:t>115</a:t>
            </a:fld>
            <a:endParaRPr lang="en-CA"/>
          </a:p>
        </p:txBody>
      </p:sp>
      <p:sp>
        <p:nvSpPr>
          <p:cNvPr id="3" name="Oval 2"/>
          <p:cNvSpPr/>
          <p:nvPr/>
        </p:nvSpPr>
        <p:spPr>
          <a:xfrm>
            <a:off x="1767840" y="3550920"/>
            <a:ext cx="3749040" cy="38252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158240" y="5463540"/>
            <a:ext cx="5044440" cy="23850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 name="TextBox 6"/>
              <p:cNvSpPr txBox="1"/>
              <p:nvPr/>
            </p:nvSpPr>
            <p:spPr>
              <a:xfrm>
                <a:off x="853440" y="2560320"/>
                <a:ext cx="3429000" cy="63478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l-GR" i="1" smtClean="0">
                          <a:latin typeface="Cambria Math"/>
                        </a:rPr>
                        <m:t>𝜋</m:t>
                      </m:r>
                      <m:r>
                        <a:rPr lang="en-US" i="1">
                          <a:latin typeface="Cambria Math"/>
                          <a:ea typeface="Cambria Math"/>
                        </a:rPr>
                        <m:t>≈</m:t>
                      </m:r>
                      <m:f>
                        <m:fPr>
                          <m:ctrlPr>
                            <a:rPr lang="en-US" i="1" smtClean="0">
                              <a:latin typeface="Cambria Math" panose="02040503050406030204" pitchFamily="18" charset="0"/>
                            </a:rPr>
                          </m:ctrlPr>
                        </m:fPr>
                        <m:num>
                          <m:nary>
                            <m:naryPr>
                              <m:chr m:val="∑"/>
                              <m:subHide m:val="on"/>
                              <m:supHide m:val="on"/>
                              <m:ctrlPr>
                                <a:rPr lang="en-US" i="1" smtClean="0">
                                  <a:latin typeface="Cambria Math" panose="02040503050406030204" pitchFamily="18" charset="0"/>
                                </a:rPr>
                              </m:ctrlPr>
                            </m:naryPr>
                            <m:sub/>
                            <m:sup/>
                            <m:e>
                              <m:r>
                                <a:rPr lang="en-US" b="0" i="1" smtClean="0">
                                  <a:latin typeface="Cambria Math"/>
                                </a:rPr>
                                <m:t>𝑐h𝑜𝑟𝑑𝑠</m:t>
                              </m:r>
                            </m:e>
                          </m:nary>
                        </m:num>
                        <m:den>
                          <m:r>
                            <a:rPr lang="en-US" b="0" i="1" smtClean="0">
                              <a:latin typeface="Cambria Math"/>
                            </a:rPr>
                            <m:t>𝑟</m:t>
                          </m:r>
                        </m:den>
                      </m:f>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853440" y="2560320"/>
                <a:ext cx="3429000" cy="634789"/>
              </a:xfrm>
              <a:prstGeom prst="rect">
                <a:avLst/>
              </a:prstGeom>
              <a:blipFill rotWithShape="1">
                <a:blip r:embed="rId3"/>
                <a:stretch>
                  <a:fillRect/>
                </a:stretch>
              </a:blipFill>
            </p:spPr>
            <p:txBody>
              <a:bodyPr/>
              <a:lstStyle/>
              <a:p>
                <a:r>
                  <a:rPr lang="en-US">
                    <a:noFill/>
                  </a:rPr>
                  <a:t> </a:t>
                </a:r>
              </a:p>
            </p:txBody>
          </p:sp>
        </mc:Fallback>
      </mc:AlternateContent>
      <p:cxnSp>
        <p:nvCxnSpPr>
          <p:cNvPr id="8" name="Straight Connector 7"/>
          <p:cNvCxnSpPr/>
          <p:nvPr/>
        </p:nvCxnSpPr>
        <p:spPr>
          <a:xfrm flipV="1">
            <a:off x="3657600" y="3550920"/>
            <a:ext cx="0" cy="1912620"/>
          </a:xfrm>
          <a:prstGeom prst="line">
            <a:avLst/>
          </a:prstGeom>
          <a:ln w="25400" cmpd="sng">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5" idx="0"/>
          </p:cNvCxnSpPr>
          <p:nvPr/>
        </p:nvCxnSpPr>
        <p:spPr>
          <a:xfrm>
            <a:off x="3680460" y="5463540"/>
            <a:ext cx="1836420" cy="0"/>
          </a:xfrm>
          <a:prstGeom prst="line">
            <a:avLst/>
          </a:prstGeom>
          <a:ln w="25400" cmpd="sng">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790700" y="5463540"/>
            <a:ext cx="1836420" cy="0"/>
          </a:xfrm>
          <a:prstGeom prst="line">
            <a:avLst/>
          </a:prstGeom>
          <a:ln w="25400" cmpd="sng">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flipV="1">
            <a:off x="3627120" y="3535680"/>
            <a:ext cx="1889760" cy="192786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endCxn id="3" idx="0"/>
          </p:cNvCxnSpPr>
          <p:nvPr/>
        </p:nvCxnSpPr>
        <p:spPr>
          <a:xfrm flipV="1">
            <a:off x="1767840" y="3550920"/>
            <a:ext cx="1874520" cy="191262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endCxn id="3" idx="7"/>
          </p:cNvCxnSpPr>
          <p:nvPr/>
        </p:nvCxnSpPr>
        <p:spPr>
          <a:xfrm flipV="1">
            <a:off x="3634740" y="4111113"/>
            <a:ext cx="1333106" cy="1352427"/>
          </a:xfrm>
          <a:prstGeom prst="line">
            <a:avLst/>
          </a:prstGeom>
          <a:ln w="25400" cmpd="sng">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5" idx="0"/>
            <a:endCxn id="3" idx="1"/>
          </p:cNvCxnSpPr>
          <p:nvPr/>
        </p:nvCxnSpPr>
        <p:spPr>
          <a:xfrm flipH="1" flipV="1">
            <a:off x="2316874" y="4111113"/>
            <a:ext cx="1363586" cy="1352427"/>
          </a:xfrm>
          <a:prstGeom prst="line">
            <a:avLst/>
          </a:prstGeom>
          <a:ln w="25400" cmpd="sng">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3" idx="0"/>
            <a:endCxn id="3" idx="1"/>
          </p:cNvCxnSpPr>
          <p:nvPr/>
        </p:nvCxnSpPr>
        <p:spPr>
          <a:xfrm flipH="1">
            <a:off x="2316874" y="3550920"/>
            <a:ext cx="1325486" cy="560193"/>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3" idx="7"/>
            <a:endCxn id="3" idx="0"/>
          </p:cNvCxnSpPr>
          <p:nvPr/>
        </p:nvCxnSpPr>
        <p:spPr>
          <a:xfrm flipH="1" flipV="1">
            <a:off x="3642360" y="3550920"/>
            <a:ext cx="1325486" cy="560193"/>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3" idx="6"/>
            <a:endCxn id="3" idx="7"/>
          </p:cNvCxnSpPr>
          <p:nvPr/>
        </p:nvCxnSpPr>
        <p:spPr>
          <a:xfrm flipH="1" flipV="1">
            <a:off x="4967846" y="4111113"/>
            <a:ext cx="549034" cy="1352427"/>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 idx="2"/>
            <a:endCxn id="3" idx="1"/>
          </p:cNvCxnSpPr>
          <p:nvPr/>
        </p:nvCxnSpPr>
        <p:spPr>
          <a:xfrm flipV="1">
            <a:off x="1767840" y="4111113"/>
            <a:ext cx="549034" cy="1352427"/>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4168341"/>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866336" y="880937"/>
                <a:ext cx="10515600" cy="1511743"/>
              </a:xfrm>
            </p:spPr>
            <p:txBody>
              <a:bodyPr>
                <a:normAutofit/>
              </a:bodyPr>
              <a:lstStyle/>
              <a:p>
                <a14:m>
                  <m:oMath xmlns:m="http://schemas.openxmlformats.org/officeDocument/2006/math">
                    <m:r>
                      <a:rPr lang="en-CA" i="1">
                        <a:latin typeface="Cambria Math" panose="02040503050406030204" pitchFamily="18" charset="0"/>
                      </a:rPr>
                      <m:t>𝜋</m:t>
                    </m:r>
                  </m:oMath>
                </a14:m>
                <a:r>
                  <a:rPr lang="en-CA" dirty="0"/>
                  <a:t> </a:t>
                </a:r>
                <a:r>
                  <a:rPr lang="en-CA" dirty="0" smtClean="0"/>
                  <a:t>calculation based on half circle</a:t>
                </a:r>
                <a:endParaRPr lang="en-CA"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866336" y="880937"/>
                <a:ext cx="10515600" cy="1511743"/>
              </a:xfrm>
              <a:blipFill rotWithShape="1">
                <a:blip r:embed="rId2"/>
                <a:stretch>
                  <a:fillRect/>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0EF2B25B-931C-4B73-9F02-4D363CEFA8FD}" type="slidenum">
              <a:rPr lang="en-CA" smtClean="0"/>
              <a:t>116</a:t>
            </a:fld>
            <a:endParaRPr lang="en-CA"/>
          </a:p>
        </p:txBody>
      </p:sp>
      <p:sp>
        <p:nvSpPr>
          <p:cNvPr id="3" name="Oval 2"/>
          <p:cNvSpPr/>
          <p:nvPr/>
        </p:nvSpPr>
        <p:spPr>
          <a:xfrm>
            <a:off x="1767840" y="3550920"/>
            <a:ext cx="3749040" cy="38252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158240" y="5463540"/>
            <a:ext cx="5044440" cy="23850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 name="TextBox 6"/>
              <p:cNvSpPr txBox="1"/>
              <p:nvPr/>
            </p:nvSpPr>
            <p:spPr>
              <a:xfrm>
                <a:off x="853440" y="2560320"/>
                <a:ext cx="3429000" cy="63478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l-GR" i="1" smtClean="0">
                          <a:latin typeface="Cambria Math"/>
                        </a:rPr>
                        <m:t>𝜋</m:t>
                      </m:r>
                      <m:r>
                        <a:rPr lang="en-US" i="1">
                          <a:latin typeface="Cambria Math"/>
                          <a:ea typeface="Cambria Math"/>
                        </a:rPr>
                        <m:t>≈</m:t>
                      </m:r>
                      <m:f>
                        <m:fPr>
                          <m:ctrlPr>
                            <a:rPr lang="en-US" i="1" smtClean="0">
                              <a:latin typeface="Cambria Math" panose="02040503050406030204" pitchFamily="18" charset="0"/>
                            </a:rPr>
                          </m:ctrlPr>
                        </m:fPr>
                        <m:num>
                          <m:nary>
                            <m:naryPr>
                              <m:chr m:val="∑"/>
                              <m:subHide m:val="on"/>
                              <m:supHide m:val="on"/>
                              <m:ctrlPr>
                                <a:rPr lang="en-US" i="1" smtClean="0">
                                  <a:latin typeface="Cambria Math" panose="02040503050406030204" pitchFamily="18" charset="0"/>
                                </a:rPr>
                              </m:ctrlPr>
                            </m:naryPr>
                            <m:sub/>
                            <m:sup/>
                            <m:e>
                              <m:r>
                                <a:rPr lang="en-US" b="0" i="1" smtClean="0">
                                  <a:latin typeface="Cambria Math"/>
                                </a:rPr>
                                <m:t>𝑐h𝑜𝑟𝑑𝑠</m:t>
                              </m:r>
                            </m:e>
                          </m:nary>
                        </m:num>
                        <m:den>
                          <m:r>
                            <a:rPr lang="en-US" b="0" i="1" smtClean="0">
                              <a:latin typeface="Cambria Math"/>
                            </a:rPr>
                            <m:t>𝑟</m:t>
                          </m:r>
                        </m:den>
                      </m:f>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853440" y="2560320"/>
                <a:ext cx="3429000" cy="634789"/>
              </a:xfrm>
              <a:prstGeom prst="rect">
                <a:avLst/>
              </a:prstGeom>
              <a:blipFill rotWithShape="1">
                <a:blip r:embed="rId3"/>
                <a:stretch>
                  <a:fillRect/>
                </a:stretch>
              </a:blipFill>
            </p:spPr>
            <p:txBody>
              <a:bodyPr/>
              <a:lstStyle/>
              <a:p>
                <a:r>
                  <a:rPr lang="en-US">
                    <a:noFill/>
                  </a:rPr>
                  <a:t> </a:t>
                </a:r>
              </a:p>
            </p:txBody>
          </p:sp>
        </mc:Fallback>
      </mc:AlternateContent>
      <p:cxnSp>
        <p:nvCxnSpPr>
          <p:cNvPr id="8" name="Straight Connector 7"/>
          <p:cNvCxnSpPr/>
          <p:nvPr/>
        </p:nvCxnSpPr>
        <p:spPr>
          <a:xfrm flipV="1">
            <a:off x="3657600" y="3550920"/>
            <a:ext cx="0" cy="1912620"/>
          </a:xfrm>
          <a:prstGeom prst="line">
            <a:avLst/>
          </a:prstGeom>
          <a:ln w="25400" cmpd="sng">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5" idx="0"/>
          </p:cNvCxnSpPr>
          <p:nvPr/>
        </p:nvCxnSpPr>
        <p:spPr>
          <a:xfrm>
            <a:off x="3680460" y="5463540"/>
            <a:ext cx="1836420" cy="0"/>
          </a:xfrm>
          <a:prstGeom prst="line">
            <a:avLst/>
          </a:prstGeom>
          <a:ln w="25400" cmpd="sng">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790700" y="5463540"/>
            <a:ext cx="1836420" cy="0"/>
          </a:xfrm>
          <a:prstGeom prst="line">
            <a:avLst/>
          </a:prstGeom>
          <a:ln w="25400" cmpd="sng">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flipV="1">
            <a:off x="3627120" y="3535680"/>
            <a:ext cx="1889760" cy="192786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endCxn id="3" idx="0"/>
          </p:cNvCxnSpPr>
          <p:nvPr/>
        </p:nvCxnSpPr>
        <p:spPr>
          <a:xfrm flipV="1">
            <a:off x="1767840" y="3550920"/>
            <a:ext cx="1874520" cy="191262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Arc 5"/>
          <p:cNvSpPr/>
          <p:nvPr/>
        </p:nvSpPr>
        <p:spPr>
          <a:xfrm rot="20890921">
            <a:off x="7169582" y="3364183"/>
            <a:ext cx="3215640" cy="2771803"/>
          </a:xfrm>
          <a:prstGeom prst="arc">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 name="Straight Connector 14"/>
          <p:cNvCxnSpPr>
            <a:endCxn id="6" idx="2"/>
          </p:cNvCxnSpPr>
          <p:nvPr/>
        </p:nvCxnSpPr>
        <p:spPr>
          <a:xfrm flipV="1">
            <a:off x="8572500" y="4420798"/>
            <a:ext cx="1778641" cy="1042742"/>
          </a:xfrm>
          <a:prstGeom prst="line">
            <a:avLst/>
          </a:prstGeom>
          <a:ln w="25400" cmpd="sng">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endCxn id="6" idx="0"/>
          </p:cNvCxnSpPr>
          <p:nvPr/>
        </p:nvCxnSpPr>
        <p:spPr>
          <a:xfrm flipH="1" flipV="1">
            <a:off x="8493565" y="3393560"/>
            <a:ext cx="78935" cy="2069980"/>
          </a:xfrm>
          <a:prstGeom prst="line">
            <a:avLst/>
          </a:prstGeom>
          <a:ln w="25400" cmpd="sng">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8572500" y="3535680"/>
            <a:ext cx="1041720" cy="1927860"/>
          </a:xfrm>
          <a:prstGeom prst="line">
            <a:avLst/>
          </a:prstGeom>
          <a:ln w="25400" cmpd="sng">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8493565" y="3393560"/>
            <a:ext cx="1857576" cy="1027238"/>
          </a:xfrm>
          <a:prstGeom prst="line">
            <a:avLst/>
          </a:prstGeom>
          <a:ln w="25400" cmpd="sng">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flipV="1">
            <a:off x="8493565" y="3393560"/>
            <a:ext cx="1120655" cy="14212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endCxn id="3" idx="7"/>
          </p:cNvCxnSpPr>
          <p:nvPr/>
        </p:nvCxnSpPr>
        <p:spPr>
          <a:xfrm flipV="1">
            <a:off x="3634740" y="4111113"/>
            <a:ext cx="1333106" cy="1352427"/>
          </a:xfrm>
          <a:prstGeom prst="line">
            <a:avLst/>
          </a:prstGeom>
          <a:ln w="25400" cmpd="sng">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5" idx="0"/>
            <a:endCxn id="3" idx="1"/>
          </p:cNvCxnSpPr>
          <p:nvPr/>
        </p:nvCxnSpPr>
        <p:spPr>
          <a:xfrm flipH="1" flipV="1">
            <a:off x="2316874" y="4111113"/>
            <a:ext cx="1363586" cy="1352427"/>
          </a:xfrm>
          <a:prstGeom prst="line">
            <a:avLst/>
          </a:prstGeom>
          <a:ln w="25400" cmpd="sng">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3" idx="0"/>
            <a:endCxn id="3" idx="1"/>
          </p:cNvCxnSpPr>
          <p:nvPr/>
        </p:nvCxnSpPr>
        <p:spPr>
          <a:xfrm flipH="1">
            <a:off x="2316874" y="3550920"/>
            <a:ext cx="1325486" cy="560193"/>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3" idx="7"/>
            <a:endCxn id="3" idx="0"/>
          </p:cNvCxnSpPr>
          <p:nvPr/>
        </p:nvCxnSpPr>
        <p:spPr>
          <a:xfrm flipH="1" flipV="1">
            <a:off x="3642360" y="3550920"/>
            <a:ext cx="1325486" cy="560193"/>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3" idx="6"/>
            <a:endCxn id="3" idx="7"/>
          </p:cNvCxnSpPr>
          <p:nvPr/>
        </p:nvCxnSpPr>
        <p:spPr>
          <a:xfrm flipH="1" flipV="1">
            <a:off x="4967846" y="4111113"/>
            <a:ext cx="549034" cy="1352427"/>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 idx="2"/>
            <a:endCxn id="3" idx="1"/>
          </p:cNvCxnSpPr>
          <p:nvPr/>
        </p:nvCxnSpPr>
        <p:spPr>
          <a:xfrm flipV="1">
            <a:off x="1767840" y="4111113"/>
            <a:ext cx="549034" cy="1352427"/>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1089151"/>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866336" y="332297"/>
                <a:ext cx="10515600" cy="1511743"/>
              </a:xfrm>
            </p:spPr>
            <p:txBody>
              <a:bodyPr>
                <a:normAutofit/>
              </a:bodyPr>
              <a:lstStyle/>
              <a:p>
                <a14:m>
                  <m:oMath xmlns:m="http://schemas.openxmlformats.org/officeDocument/2006/math">
                    <m:r>
                      <a:rPr lang="en-CA" i="1">
                        <a:latin typeface="Cambria Math" panose="02040503050406030204" pitchFamily="18" charset="0"/>
                      </a:rPr>
                      <m:t>𝜋</m:t>
                    </m:r>
                  </m:oMath>
                </a14:m>
                <a:r>
                  <a:rPr lang="en-CA" dirty="0"/>
                  <a:t> </a:t>
                </a:r>
                <a:r>
                  <a:rPr lang="en-CA" dirty="0" smtClean="0"/>
                  <a:t>calculation based on half circle</a:t>
                </a:r>
                <a:endParaRPr lang="en-CA"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866336" y="332297"/>
                <a:ext cx="10515600" cy="1511743"/>
              </a:xfrm>
              <a:blipFill rotWithShape="1">
                <a:blip r:embed="rId2"/>
                <a:stretch>
                  <a:fillRect/>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0EF2B25B-931C-4B73-9F02-4D363CEFA8FD}" type="slidenum">
              <a:rPr lang="en-CA" smtClean="0"/>
              <a:t>117</a:t>
            </a:fld>
            <a:endParaRPr lang="en-CA"/>
          </a:p>
        </p:txBody>
      </p:sp>
      <p:sp>
        <p:nvSpPr>
          <p:cNvPr id="6" name="Arc 5"/>
          <p:cNvSpPr/>
          <p:nvPr/>
        </p:nvSpPr>
        <p:spPr>
          <a:xfrm rot="20890921">
            <a:off x="1119302" y="2693623"/>
            <a:ext cx="3215640" cy="2771803"/>
          </a:xfrm>
          <a:prstGeom prst="arc">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 name="Straight Connector 14"/>
          <p:cNvCxnSpPr>
            <a:endCxn id="6" idx="2"/>
          </p:cNvCxnSpPr>
          <p:nvPr/>
        </p:nvCxnSpPr>
        <p:spPr>
          <a:xfrm flipV="1">
            <a:off x="2522220" y="3750238"/>
            <a:ext cx="1778641" cy="1042742"/>
          </a:xfrm>
          <a:prstGeom prst="line">
            <a:avLst/>
          </a:prstGeom>
          <a:ln w="25400" cmpd="sng">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endCxn id="6" idx="0"/>
          </p:cNvCxnSpPr>
          <p:nvPr/>
        </p:nvCxnSpPr>
        <p:spPr>
          <a:xfrm flipH="1" flipV="1">
            <a:off x="2443285" y="2723000"/>
            <a:ext cx="78935" cy="2069980"/>
          </a:xfrm>
          <a:prstGeom prst="line">
            <a:avLst/>
          </a:prstGeom>
          <a:ln w="25400" cmpd="sng">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443285" y="2723000"/>
            <a:ext cx="1857576" cy="1027238"/>
          </a:xfrm>
          <a:prstGeom prst="line">
            <a:avLst/>
          </a:prstGeom>
          <a:ln w="25400" cmpd="sng">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flipV="1">
            <a:off x="2443285" y="2723000"/>
            <a:ext cx="1120655" cy="14212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2506980" y="2865120"/>
            <a:ext cx="1041720" cy="1927860"/>
          </a:xfrm>
          <a:prstGeom prst="line">
            <a:avLst/>
          </a:prstGeom>
          <a:ln w="25400" cmpd="sng">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2476500" y="3221379"/>
            <a:ext cx="849853" cy="1556361"/>
          </a:xfrm>
          <a:prstGeom prst="line">
            <a:avLst/>
          </a:prstGeom>
          <a:ln w="25400" cmpd="sng">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3326353" y="2834640"/>
            <a:ext cx="237587" cy="371499"/>
          </a:xfrm>
          <a:prstGeom prst="line">
            <a:avLst/>
          </a:prstGeom>
          <a:ln w="254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Title 1"/>
              <p:cNvSpPr txBox="1">
                <a:spLocks/>
              </p:cNvSpPr>
              <p:nvPr/>
            </p:nvSpPr>
            <p:spPr>
              <a:xfrm>
                <a:off x="7497242" y="2020744"/>
                <a:ext cx="3231718" cy="3090832"/>
              </a:xfrm>
              <a:prstGeom prst="rect">
                <a:avLst/>
              </a:prstGeom>
            </p:spPr>
            <p:txBody>
              <a:bodyPr vert="horz" lIns="91440" tIns="45720" rIns="91440" bIns="45720" rtlCol="0" anchor="ctr">
                <a:normAutofit fontScale="4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14:m>
                  <m:oMathPara xmlns:m="http://schemas.openxmlformats.org/officeDocument/2006/math">
                    <m:oMathParaPr>
                      <m:jc m:val="centerGroup"/>
                    </m:oMathParaPr>
                    <m:oMath xmlns:m="http://schemas.openxmlformats.org/officeDocument/2006/math">
                      <m:r>
                        <a:rPr lang="en-US" b="0" i="1" smtClean="0">
                          <a:latin typeface="Cambria Math"/>
                          <a:ea typeface="Cambria Math"/>
                        </a:rPr>
                        <m:t>𝜋</m:t>
                      </m:r>
                      <m:r>
                        <a:rPr lang="en-US" b="0" i="1" smtClean="0">
                          <a:latin typeface="Cambria Math"/>
                          <a:ea typeface="Cambria Math"/>
                        </a:rPr>
                        <m:t>≈</m:t>
                      </m:r>
                      <m:f>
                        <m:fPr>
                          <m:ctrlPr>
                            <a:rPr lang="en-US" b="0" i="1" smtClean="0">
                              <a:latin typeface="Cambria Math" panose="02040503050406030204" pitchFamily="18" charset="0"/>
                              <a:ea typeface="Cambria Math"/>
                            </a:rPr>
                          </m:ctrlPr>
                        </m:fPr>
                        <m:num>
                          <m:nary>
                            <m:naryPr>
                              <m:chr m:val="∑"/>
                              <m:subHide m:val="on"/>
                              <m:supHide m:val="on"/>
                              <m:ctrlPr>
                                <a:rPr lang="en-US" i="1">
                                  <a:latin typeface="Cambria Math" panose="02040503050406030204" pitchFamily="18" charset="0"/>
                                  <a:ea typeface="Cambria Math"/>
                                </a:rPr>
                              </m:ctrlPr>
                            </m:naryPr>
                            <m:sub/>
                            <m:sup/>
                            <m:e>
                              <m:r>
                                <a:rPr lang="en-US" b="0" i="1" smtClean="0">
                                  <a:latin typeface="Cambria Math"/>
                                  <a:ea typeface="Cambria Math"/>
                                </a:rPr>
                                <m:t>𝑐h𝑜𝑟𝑑𝑠</m:t>
                              </m:r>
                            </m:e>
                          </m:nary>
                        </m:num>
                        <m:den>
                          <m:r>
                            <a:rPr lang="en-US" b="0" i="1" smtClean="0">
                              <a:latin typeface="Cambria Math"/>
                              <a:ea typeface="Cambria Math"/>
                            </a:rPr>
                            <m:t>𝑟</m:t>
                          </m:r>
                        </m:den>
                      </m:f>
                    </m:oMath>
                  </m:oMathPara>
                </a14:m>
                <a:endParaRPr lang="en-US" b="0" i="1" dirty="0" smtClean="0">
                  <a:latin typeface="Cambria Math"/>
                </a:endParaRPr>
              </a:p>
              <a:p>
                <a:endParaRPr lang="en-US" b="0" i="1" dirty="0" smtClean="0">
                  <a:latin typeface="Cambria Math"/>
                </a:endParaRPr>
              </a:p>
              <a:p>
                <a14:m>
                  <m:oMath xmlns:m="http://schemas.openxmlformats.org/officeDocument/2006/math">
                    <m:r>
                      <a:rPr lang="en-US" b="0" i="1" smtClean="0">
                        <a:latin typeface="Cambria Math"/>
                      </a:rPr>
                      <m:t>h</m:t>
                    </m:r>
                    <m:r>
                      <a:rPr lang="en-US" b="0" i="1" smtClean="0">
                        <a:latin typeface="Cambria Math"/>
                      </a:rPr>
                      <m:t>: </m:t>
                    </m:r>
                  </m:oMath>
                </a14:m>
                <a:r>
                  <a:rPr lang="en-CA" dirty="0" smtClean="0">
                    <a:solidFill>
                      <a:srgbClr val="002060"/>
                    </a:solidFill>
                  </a:rPr>
                  <a:t>old chord in blue</a:t>
                </a:r>
              </a:p>
              <a:p>
                <a14:m>
                  <m:oMath xmlns:m="http://schemas.openxmlformats.org/officeDocument/2006/math">
                    <m:r>
                      <a:rPr lang="en-US" b="0" i="1" smtClean="0">
                        <a:latin typeface="Cambria Math"/>
                      </a:rPr>
                      <m:t>𝑣</m:t>
                    </m:r>
                    <m:r>
                      <a:rPr lang="en-US" b="0" i="1" smtClean="0">
                        <a:latin typeface="Cambria Math"/>
                      </a:rPr>
                      <m:t>1: </m:t>
                    </m:r>
                  </m:oMath>
                </a14:m>
                <a:r>
                  <a:rPr lang="en-CA" dirty="0" smtClean="0">
                    <a:solidFill>
                      <a:srgbClr val="C00000"/>
                    </a:solidFill>
                  </a:rPr>
                  <a:t>dark red dashed part  </a:t>
                </a:r>
                <a14:m>
                  <m:oMath xmlns:m="http://schemas.openxmlformats.org/officeDocument/2006/math">
                    <m:r>
                      <a:rPr lang="en-US" b="0" i="1" smtClean="0">
                        <a:latin typeface="Cambria Math"/>
                      </a:rPr>
                      <m:t>𝑣</m:t>
                    </m:r>
                    <m:r>
                      <a:rPr lang="en-US" b="0" i="1" smtClean="0">
                        <a:latin typeface="Cambria Math"/>
                      </a:rPr>
                      <m:t>1=</m:t>
                    </m:r>
                    <m:rad>
                      <m:radPr>
                        <m:degHide m:val="on"/>
                        <m:ctrlPr>
                          <a:rPr lang="en-US" b="0" i="1" smtClean="0">
                            <a:latin typeface="Cambria Math" panose="02040503050406030204" pitchFamily="18" charset="0"/>
                          </a:rPr>
                        </m:ctrlPr>
                      </m:radPr>
                      <m:deg/>
                      <m:e>
                        <m:sSup>
                          <m:sSupPr>
                            <m:ctrlPr>
                              <a:rPr lang="en-US" b="0" i="1" smtClean="0">
                                <a:latin typeface="Cambria Math" panose="02040503050406030204" pitchFamily="18" charset="0"/>
                              </a:rPr>
                            </m:ctrlPr>
                          </m:sSupPr>
                          <m:e>
                            <m:r>
                              <a:rPr lang="en-US" b="0" i="1" smtClean="0">
                                <a:latin typeface="Cambria Math"/>
                              </a:rPr>
                              <m:t>𝑟</m:t>
                            </m:r>
                          </m:e>
                          <m:sup>
                            <m:r>
                              <a:rPr lang="en-US" b="0" i="1" smtClean="0">
                                <a:latin typeface="Cambria Math"/>
                              </a:rPr>
                              <m:t>2</m:t>
                            </m:r>
                          </m:sup>
                        </m:sSup>
                        <m:r>
                          <a:rPr lang="en-US" b="0" i="1" smtClean="0">
                            <a:latin typeface="Cambria Math"/>
                          </a:rPr>
                          <m:t>−</m:t>
                        </m:r>
                        <m:sSup>
                          <m:sSupPr>
                            <m:ctrlPr>
                              <a:rPr lang="en-US" b="0" i="1" smtClean="0">
                                <a:latin typeface="Cambria Math" panose="02040503050406030204" pitchFamily="18" charset="0"/>
                              </a:rPr>
                            </m:ctrlPr>
                          </m:sSupPr>
                          <m:e>
                            <m:r>
                              <a:rPr lang="en-US" b="0" i="1" smtClean="0">
                                <a:latin typeface="Cambria Math"/>
                              </a:rPr>
                              <m:t>(</m:t>
                            </m:r>
                            <m:r>
                              <a:rPr lang="en-US" b="0" i="1" smtClean="0">
                                <a:latin typeface="Cambria Math"/>
                              </a:rPr>
                              <m:t>h</m:t>
                            </m:r>
                            <m:r>
                              <a:rPr lang="en-US" b="0" i="1" smtClean="0">
                                <a:latin typeface="Cambria Math"/>
                              </a:rPr>
                              <m:t>/2)</m:t>
                            </m:r>
                          </m:e>
                          <m:sup>
                            <m:r>
                              <a:rPr lang="en-US" b="0" i="1" smtClean="0">
                                <a:latin typeface="Cambria Math"/>
                              </a:rPr>
                              <m:t>2</m:t>
                            </m:r>
                          </m:sup>
                        </m:sSup>
                      </m:e>
                    </m:rad>
                  </m:oMath>
                </a14:m>
                <a:endParaRPr lang="en-CA" dirty="0"/>
              </a:p>
              <a:p>
                <a14:m>
                  <m:oMath xmlns:m="http://schemas.openxmlformats.org/officeDocument/2006/math">
                    <m:r>
                      <a:rPr lang="en-US" b="0" i="1" smtClean="0">
                        <a:latin typeface="Cambria Math"/>
                      </a:rPr>
                      <m:t>𝑣</m:t>
                    </m:r>
                    <m:r>
                      <a:rPr lang="en-US" b="0" i="1" smtClean="0">
                        <a:latin typeface="Cambria Math"/>
                      </a:rPr>
                      <m:t>2: </m:t>
                    </m:r>
                  </m:oMath>
                </a14:m>
                <a:r>
                  <a:rPr lang="en-CA" dirty="0" smtClean="0"/>
                  <a:t>black dashed part</a:t>
                </a:r>
                <a14:m>
                  <m:oMath xmlns:m="http://schemas.openxmlformats.org/officeDocument/2006/math">
                    <m:r>
                      <a:rPr lang="en-US" b="0" i="0" smtClean="0">
                        <a:latin typeface="Cambria Math"/>
                      </a:rPr>
                      <m:t> </m:t>
                    </m:r>
                  </m:oMath>
                </a14:m>
                <a:endParaRPr lang="en-US" b="0" i="0" dirty="0" smtClean="0">
                  <a:latin typeface="Cambria Math"/>
                </a:endParaRPr>
              </a:p>
              <a:p>
                <a:pPr/>
                <a14:m>
                  <m:oMathPara xmlns:m="http://schemas.openxmlformats.org/officeDocument/2006/math">
                    <m:oMathParaPr>
                      <m:jc m:val="centerGroup"/>
                    </m:oMathParaPr>
                    <m:oMath xmlns:m="http://schemas.openxmlformats.org/officeDocument/2006/math">
                      <m:r>
                        <a:rPr lang="en-US" b="0" i="1" smtClean="0">
                          <a:latin typeface="Cambria Math"/>
                        </a:rPr>
                        <m:t>𝑣</m:t>
                      </m:r>
                      <m:r>
                        <a:rPr lang="en-US" b="0" i="1" smtClean="0">
                          <a:latin typeface="Cambria Math"/>
                        </a:rPr>
                        <m:t>2=</m:t>
                      </m:r>
                      <m:r>
                        <a:rPr lang="en-US" b="0" i="1" smtClean="0">
                          <a:latin typeface="Cambria Math"/>
                        </a:rPr>
                        <m:t>𝑟</m:t>
                      </m:r>
                      <m:r>
                        <a:rPr lang="en-US" b="0" i="1" smtClean="0">
                          <a:latin typeface="Cambria Math"/>
                        </a:rPr>
                        <m:t>−</m:t>
                      </m:r>
                      <m:r>
                        <a:rPr lang="en-US" b="0" i="1" smtClean="0">
                          <a:latin typeface="Cambria Math"/>
                        </a:rPr>
                        <m:t>𝑣</m:t>
                      </m:r>
                      <m:r>
                        <a:rPr lang="en-US" b="0" i="1" smtClean="0">
                          <a:latin typeface="Cambria Math"/>
                        </a:rPr>
                        <m:t>1</m:t>
                      </m:r>
                    </m:oMath>
                  </m:oMathPara>
                </a14:m>
                <a:endParaRPr lang="en-CA" dirty="0"/>
              </a:p>
              <a:p>
                <a:endParaRPr lang="en-CA" dirty="0" smtClean="0"/>
              </a:p>
              <a:p>
                <a:r>
                  <a:rPr lang="en-CA" dirty="0" smtClean="0">
                    <a:solidFill>
                      <a:srgbClr val="FF0000"/>
                    </a:solidFill>
                  </a:rPr>
                  <a:t>new </a:t>
                </a:r>
                <a:r>
                  <a:rPr lang="en-CA" dirty="0">
                    <a:solidFill>
                      <a:srgbClr val="FF0000"/>
                    </a:solidFill>
                  </a:rPr>
                  <a:t>chord in </a:t>
                </a:r>
                <a:r>
                  <a:rPr lang="en-CA" dirty="0" smtClean="0">
                    <a:solidFill>
                      <a:srgbClr val="FF0000"/>
                    </a:solidFill>
                  </a:rPr>
                  <a:t>red</a:t>
                </a:r>
              </a:p>
              <a:p>
                <a:endParaRPr lang="en-CA" dirty="0"/>
              </a:p>
              <a:p>
                <a:r>
                  <a:rPr lang="en-CA" dirty="0" smtClean="0"/>
                  <a:t>       </a:t>
                </a:r>
                <a14:m>
                  <m:oMath xmlns:m="http://schemas.openxmlformats.org/officeDocument/2006/math">
                    <m:rad>
                      <m:radPr>
                        <m:degHide m:val="on"/>
                        <m:ctrlPr>
                          <a:rPr lang="en-US" i="1" smtClean="0">
                            <a:latin typeface="Cambria Math" panose="02040503050406030204" pitchFamily="18" charset="0"/>
                          </a:rPr>
                        </m:ctrlPr>
                      </m:radPr>
                      <m:deg/>
                      <m:e>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0" i="1" smtClean="0">
                                    <a:latin typeface="Cambria Math"/>
                                  </a:rPr>
                                  <m:t>h</m:t>
                                </m:r>
                                <m:r>
                                  <a:rPr lang="en-US" b="0" i="1" smtClean="0">
                                    <a:latin typeface="Cambria Math"/>
                                  </a:rPr>
                                  <m:t>/2</m:t>
                                </m:r>
                              </m:e>
                            </m:d>
                          </m:e>
                          <m:sup>
                            <m:r>
                              <a:rPr lang="en-US" i="1">
                                <a:latin typeface="Cambria Math"/>
                              </a:rPr>
                              <m:t>2</m:t>
                            </m:r>
                          </m:sup>
                        </m:sSup>
                        <m:r>
                          <a:rPr lang="en-US" b="0" i="1" smtClean="0">
                            <a:latin typeface="Cambria Math"/>
                          </a:rPr>
                          <m:t>+</m:t>
                        </m:r>
                        <m:sSup>
                          <m:sSupPr>
                            <m:ctrlPr>
                              <a:rPr lang="en-US" b="0" i="1" smtClean="0">
                                <a:latin typeface="Cambria Math" panose="02040503050406030204" pitchFamily="18" charset="0"/>
                              </a:rPr>
                            </m:ctrlPr>
                          </m:sSupPr>
                          <m:e>
                            <m:r>
                              <a:rPr lang="en-US" b="0" i="1" smtClean="0">
                                <a:latin typeface="Cambria Math"/>
                              </a:rPr>
                              <m:t>(</m:t>
                            </m:r>
                            <m:r>
                              <a:rPr lang="en-US" b="0" i="1" smtClean="0">
                                <a:latin typeface="Cambria Math"/>
                              </a:rPr>
                              <m:t>𝑣</m:t>
                            </m:r>
                            <m:r>
                              <a:rPr lang="en-US" b="0" i="1" smtClean="0">
                                <a:latin typeface="Cambria Math"/>
                              </a:rPr>
                              <m:t>2)</m:t>
                            </m:r>
                          </m:e>
                          <m:sup>
                            <m:r>
                              <a:rPr lang="en-US" b="0" i="1" smtClean="0">
                                <a:latin typeface="Cambria Math"/>
                              </a:rPr>
                              <m:t>2</m:t>
                            </m:r>
                          </m:sup>
                        </m:sSup>
                        <m:r>
                          <a:rPr lang="en-US" b="0" i="1" smtClean="0">
                            <a:latin typeface="Cambria Math"/>
                          </a:rPr>
                          <m:t>  </m:t>
                        </m:r>
                      </m:e>
                    </m:rad>
                  </m:oMath>
                </a14:m>
                <a:endParaRPr lang="en-CA" dirty="0"/>
              </a:p>
            </p:txBody>
          </p:sp>
        </mc:Choice>
        <mc:Fallback xmlns="">
          <p:sp>
            <p:nvSpPr>
              <p:cNvPr id="32" name="Title 1"/>
              <p:cNvSpPr txBox="1">
                <a:spLocks noRot="1" noChangeAspect="1" noMove="1" noResize="1" noEditPoints="1" noAdjustHandles="1" noChangeArrowheads="1" noChangeShapeType="1" noTextEdit="1"/>
              </p:cNvSpPr>
              <p:nvPr/>
            </p:nvSpPr>
            <p:spPr>
              <a:xfrm>
                <a:off x="7497242" y="2020744"/>
                <a:ext cx="3231718" cy="3090832"/>
              </a:xfrm>
              <a:prstGeom prst="rect">
                <a:avLst/>
              </a:prstGeom>
              <a:blipFill rotWithShape="1">
                <a:blip r:embed="rId3"/>
                <a:stretch>
                  <a:fillRect l="-2264"/>
                </a:stretch>
              </a:blipFill>
            </p:spPr>
            <p:txBody>
              <a:bodyPr/>
              <a:lstStyle/>
              <a:p>
                <a:r>
                  <a:rPr lang="en-US">
                    <a:noFill/>
                  </a:rPr>
                  <a:t> </a:t>
                </a:r>
              </a:p>
            </p:txBody>
          </p:sp>
        </mc:Fallback>
      </mc:AlternateContent>
    </p:spTree>
    <p:extLst>
      <p:ext uri="{BB962C8B-B14F-4D97-AF65-F5344CB8AC3E}">
        <p14:creationId xmlns:p14="http://schemas.microsoft.com/office/powerpoint/2010/main" val="1941290959"/>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866336" y="15241"/>
                <a:ext cx="10515600" cy="844076"/>
              </a:xfrm>
            </p:spPr>
            <p:txBody>
              <a:bodyPr>
                <a:normAutofit/>
              </a:bodyPr>
              <a:lstStyle/>
              <a:p>
                <a14:m>
                  <m:oMath xmlns:m="http://schemas.openxmlformats.org/officeDocument/2006/math">
                    <m:r>
                      <a:rPr lang="en-CA" i="1">
                        <a:latin typeface="Cambria Math" panose="02040503050406030204" pitchFamily="18" charset="0"/>
                      </a:rPr>
                      <m:t>𝜋</m:t>
                    </m:r>
                  </m:oMath>
                </a14:m>
                <a:r>
                  <a:rPr lang="en-CA" dirty="0"/>
                  <a:t> </a:t>
                </a:r>
                <a:r>
                  <a:rPr lang="en-CA" dirty="0" smtClean="0"/>
                  <a:t>calculation based on half circle</a:t>
                </a:r>
                <a:endParaRPr lang="en-CA"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866336" y="15241"/>
                <a:ext cx="10515600" cy="844076"/>
              </a:xfrm>
              <a:blipFill>
                <a:blip r:embed="rId2"/>
                <a:stretch>
                  <a:fillRect t="-14493" b="-26087"/>
                </a:stretch>
              </a:blipFill>
            </p:spPr>
            <p:txBody>
              <a:bodyPr/>
              <a:lstStyle/>
              <a:p>
                <a:r>
                  <a:rPr lang="en-CA">
                    <a:noFill/>
                  </a:rPr>
                  <a:t> </a:t>
                </a:r>
              </a:p>
            </p:txBody>
          </p:sp>
        </mc:Fallback>
      </mc:AlternateContent>
      <p:sp>
        <p:nvSpPr>
          <p:cNvPr id="4" name="Slide Number Placeholder 3"/>
          <p:cNvSpPr>
            <a:spLocks noGrp="1"/>
          </p:cNvSpPr>
          <p:nvPr>
            <p:ph type="sldNum" sz="quarter" idx="12"/>
          </p:nvPr>
        </p:nvSpPr>
        <p:spPr/>
        <p:txBody>
          <a:bodyPr/>
          <a:lstStyle/>
          <a:p>
            <a:fld id="{0EF2B25B-931C-4B73-9F02-4D363CEFA8FD}" type="slidenum">
              <a:rPr lang="en-CA" smtClean="0"/>
              <a:t>118</a:t>
            </a:fld>
            <a:endParaRPr lang="en-CA"/>
          </a:p>
        </p:txBody>
      </p:sp>
      <mc:AlternateContent xmlns:mc="http://schemas.openxmlformats.org/markup-compatibility/2006" xmlns:a14="http://schemas.microsoft.com/office/drawing/2010/main">
        <mc:Choice Requires="a14">
          <p:sp>
            <p:nvSpPr>
              <p:cNvPr id="32" name="Title 1"/>
              <p:cNvSpPr txBox="1">
                <a:spLocks/>
              </p:cNvSpPr>
              <p:nvPr/>
            </p:nvSpPr>
            <p:spPr>
              <a:xfrm>
                <a:off x="7671916" y="1758118"/>
                <a:ext cx="3231718" cy="3090832"/>
              </a:xfrm>
              <a:prstGeom prst="rect">
                <a:avLst/>
              </a:prstGeom>
            </p:spPr>
            <p:txBody>
              <a:bodyPr vert="horz" lIns="91440" tIns="45720" rIns="91440" bIns="45720" rtlCol="0" anchor="ctr">
                <a:normAutofit fontScale="4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14:m>
                  <m:oMathPara xmlns:m="http://schemas.openxmlformats.org/officeDocument/2006/math">
                    <m:oMathParaPr>
                      <m:jc m:val="centerGroup"/>
                    </m:oMathParaPr>
                    <m:oMath xmlns:m="http://schemas.openxmlformats.org/officeDocument/2006/math">
                      <m:r>
                        <a:rPr lang="en-US" b="0" i="1" smtClean="0">
                          <a:latin typeface="Cambria Math"/>
                          <a:ea typeface="Cambria Math"/>
                        </a:rPr>
                        <m:t>𝜋</m:t>
                      </m:r>
                      <m:r>
                        <a:rPr lang="en-US" b="0" i="1" smtClean="0">
                          <a:latin typeface="Cambria Math"/>
                          <a:ea typeface="Cambria Math"/>
                        </a:rPr>
                        <m:t>=</m:t>
                      </m:r>
                      <m:f>
                        <m:fPr>
                          <m:ctrlPr>
                            <a:rPr lang="en-US" b="0" i="1" smtClean="0">
                              <a:latin typeface="Cambria Math" panose="02040503050406030204" pitchFamily="18" charset="0"/>
                              <a:ea typeface="Cambria Math"/>
                            </a:rPr>
                          </m:ctrlPr>
                        </m:fPr>
                        <m:num>
                          <m:nary>
                            <m:naryPr>
                              <m:chr m:val="∑"/>
                              <m:subHide m:val="on"/>
                              <m:supHide m:val="on"/>
                              <m:ctrlPr>
                                <a:rPr lang="en-US" i="1">
                                  <a:latin typeface="Cambria Math" panose="02040503050406030204" pitchFamily="18" charset="0"/>
                                  <a:ea typeface="Cambria Math"/>
                                </a:rPr>
                              </m:ctrlPr>
                            </m:naryPr>
                            <m:sub/>
                            <m:sup/>
                            <m:e>
                              <m:r>
                                <a:rPr lang="en-US" b="0" i="1" smtClean="0">
                                  <a:latin typeface="Cambria Math"/>
                                  <a:ea typeface="Cambria Math"/>
                                </a:rPr>
                                <m:t>𝑐h𝑜𝑟𝑑𝑠</m:t>
                              </m:r>
                            </m:e>
                          </m:nary>
                        </m:num>
                        <m:den>
                          <m:r>
                            <a:rPr lang="en-US" b="0" i="1" smtClean="0">
                              <a:latin typeface="Cambria Math"/>
                              <a:ea typeface="Cambria Math"/>
                            </a:rPr>
                            <m:t>𝑟</m:t>
                          </m:r>
                        </m:den>
                      </m:f>
                    </m:oMath>
                  </m:oMathPara>
                </a14:m>
                <a:endParaRPr lang="en-US" b="0" i="1" dirty="0" smtClean="0">
                  <a:latin typeface="Cambria Math"/>
                </a:endParaRPr>
              </a:p>
              <a:p>
                <a:endParaRPr lang="en-US" b="0" i="1" dirty="0" smtClean="0">
                  <a:latin typeface="Cambria Math"/>
                </a:endParaRPr>
              </a:p>
              <a:p>
                <a14:m>
                  <m:oMath xmlns:m="http://schemas.openxmlformats.org/officeDocument/2006/math">
                    <m:r>
                      <a:rPr lang="en-US" b="0" i="1" smtClean="0">
                        <a:latin typeface="Cambria Math"/>
                      </a:rPr>
                      <m:t>h</m:t>
                    </m:r>
                    <m:r>
                      <a:rPr lang="en-US" b="0" i="1" smtClean="0">
                        <a:latin typeface="Cambria Math"/>
                      </a:rPr>
                      <m:t>: </m:t>
                    </m:r>
                  </m:oMath>
                </a14:m>
                <a:r>
                  <a:rPr lang="en-CA" dirty="0" smtClean="0">
                    <a:solidFill>
                      <a:srgbClr val="002060"/>
                    </a:solidFill>
                  </a:rPr>
                  <a:t>old chord in blue</a:t>
                </a:r>
              </a:p>
              <a:p>
                <a14:m>
                  <m:oMath xmlns:m="http://schemas.openxmlformats.org/officeDocument/2006/math">
                    <m:r>
                      <a:rPr lang="en-US" b="0" i="1" smtClean="0">
                        <a:latin typeface="Cambria Math"/>
                      </a:rPr>
                      <m:t>𝑣</m:t>
                    </m:r>
                    <m:r>
                      <a:rPr lang="en-US" b="0" i="1" smtClean="0">
                        <a:latin typeface="Cambria Math"/>
                      </a:rPr>
                      <m:t>1: </m:t>
                    </m:r>
                  </m:oMath>
                </a14:m>
                <a:r>
                  <a:rPr lang="en-CA" dirty="0" smtClean="0">
                    <a:solidFill>
                      <a:srgbClr val="C00000"/>
                    </a:solidFill>
                  </a:rPr>
                  <a:t>dark red dashed part  </a:t>
                </a:r>
                <a14:m>
                  <m:oMath xmlns:m="http://schemas.openxmlformats.org/officeDocument/2006/math">
                    <m:r>
                      <a:rPr lang="en-US" b="0" i="1" smtClean="0">
                        <a:latin typeface="Cambria Math"/>
                      </a:rPr>
                      <m:t>𝑣</m:t>
                    </m:r>
                    <m:r>
                      <a:rPr lang="en-US" b="0" i="1" smtClean="0">
                        <a:latin typeface="Cambria Math"/>
                      </a:rPr>
                      <m:t>1=</m:t>
                    </m:r>
                    <m:rad>
                      <m:radPr>
                        <m:degHide m:val="on"/>
                        <m:ctrlPr>
                          <a:rPr lang="en-US" b="0" i="1" smtClean="0">
                            <a:latin typeface="Cambria Math" panose="02040503050406030204" pitchFamily="18" charset="0"/>
                          </a:rPr>
                        </m:ctrlPr>
                      </m:radPr>
                      <m:deg/>
                      <m:e>
                        <m:sSup>
                          <m:sSupPr>
                            <m:ctrlPr>
                              <a:rPr lang="en-US" b="0" i="1" smtClean="0">
                                <a:latin typeface="Cambria Math" panose="02040503050406030204" pitchFamily="18" charset="0"/>
                              </a:rPr>
                            </m:ctrlPr>
                          </m:sSupPr>
                          <m:e>
                            <m:r>
                              <a:rPr lang="en-US" b="0" i="1" smtClean="0">
                                <a:latin typeface="Cambria Math"/>
                              </a:rPr>
                              <m:t>𝑟</m:t>
                            </m:r>
                          </m:e>
                          <m:sup>
                            <m:r>
                              <a:rPr lang="en-US" b="0" i="1" smtClean="0">
                                <a:latin typeface="Cambria Math"/>
                              </a:rPr>
                              <m:t>2</m:t>
                            </m:r>
                          </m:sup>
                        </m:sSup>
                        <m:r>
                          <a:rPr lang="en-US" b="0" i="1" smtClean="0">
                            <a:latin typeface="Cambria Math"/>
                          </a:rPr>
                          <m:t>−</m:t>
                        </m:r>
                        <m:sSup>
                          <m:sSupPr>
                            <m:ctrlPr>
                              <a:rPr lang="en-US" b="0" i="1" smtClean="0">
                                <a:latin typeface="Cambria Math" panose="02040503050406030204" pitchFamily="18" charset="0"/>
                              </a:rPr>
                            </m:ctrlPr>
                          </m:sSupPr>
                          <m:e>
                            <m:r>
                              <a:rPr lang="en-US" b="0" i="1" smtClean="0">
                                <a:latin typeface="Cambria Math"/>
                              </a:rPr>
                              <m:t>(</m:t>
                            </m:r>
                            <m:r>
                              <a:rPr lang="en-US" b="0" i="1" smtClean="0">
                                <a:latin typeface="Cambria Math"/>
                              </a:rPr>
                              <m:t>h</m:t>
                            </m:r>
                            <m:r>
                              <a:rPr lang="en-US" b="0" i="1" smtClean="0">
                                <a:latin typeface="Cambria Math"/>
                              </a:rPr>
                              <m:t>/2)</m:t>
                            </m:r>
                          </m:e>
                          <m:sup>
                            <m:r>
                              <a:rPr lang="en-US" b="0" i="1" smtClean="0">
                                <a:latin typeface="Cambria Math"/>
                              </a:rPr>
                              <m:t>2</m:t>
                            </m:r>
                          </m:sup>
                        </m:sSup>
                      </m:e>
                    </m:rad>
                  </m:oMath>
                </a14:m>
                <a:endParaRPr lang="en-CA" dirty="0"/>
              </a:p>
              <a:p>
                <a14:m>
                  <m:oMath xmlns:m="http://schemas.openxmlformats.org/officeDocument/2006/math">
                    <m:r>
                      <a:rPr lang="en-US" b="0" i="1" smtClean="0">
                        <a:latin typeface="Cambria Math"/>
                      </a:rPr>
                      <m:t>𝑣</m:t>
                    </m:r>
                    <m:r>
                      <a:rPr lang="en-US" b="0" i="1" smtClean="0">
                        <a:latin typeface="Cambria Math"/>
                      </a:rPr>
                      <m:t>2: </m:t>
                    </m:r>
                  </m:oMath>
                </a14:m>
                <a:r>
                  <a:rPr lang="en-CA" dirty="0" smtClean="0"/>
                  <a:t>black dashed part</a:t>
                </a:r>
                <a14:m>
                  <m:oMath xmlns:m="http://schemas.openxmlformats.org/officeDocument/2006/math">
                    <m:r>
                      <a:rPr lang="en-US" b="0" i="0" smtClean="0">
                        <a:latin typeface="Cambria Math"/>
                      </a:rPr>
                      <m:t> </m:t>
                    </m:r>
                  </m:oMath>
                </a14:m>
                <a:endParaRPr lang="en-US" b="0" i="0" dirty="0" smtClean="0">
                  <a:latin typeface="Cambria Math"/>
                </a:endParaRPr>
              </a:p>
              <a:p>
                <a:pPr/>
                <a14:m>
                  <m:oMathPara xmlns:m="http://schemas.openxmlformats.org/officeDocument/2006/math">
                    <m:oMathParaPr>
                      <m:jc m:val="centerGroup"/>
                    </m:oMathParaPr>
                    <m:oMath xmlns:m="http://schemas.openxmlformats.org/officeDocument/2006/math">
                      <m:r>
                        <a:rPr lang="en-US" b="0" i="1" smtClean="0">
                          <a:latin typeface="Cambria Math"/>
                        </a:rPr>
                        <m:t>𝑣</m:t>
                      </m:r>
                      <m:r>
                        <a:rPr lang="en-US" b="0" i="1" smtClean="0">
                          <a:latin typeface="Cambria Math"/>
                        </a:rPr>
                        <m:t>2=</m:t>
                      </m:r>
                      <m:r>
                        <a:rPr lang="en-US" b="0" i="1" smtClean="0">
                          <a:latin typeface="Cambria Math"/>
                        </a:rPr>
                        <m:t>𝑟</m:t>
                      </m:r>
                      <m:r>
                        <a:rPr lang="en-US" b="0" i="1" smtClean="0">
                          <a:latin typeface="Cambria Math"/>
                        </a:rPr>
                        <m:t>−</m:t>
                      </m:r>
                      <m:r>
                        <a:rPr lang="en-US" b="0" i="1" smtClean="0">
                          <a:latin typeface="Cambria Math"/>
                        </a:rPr>
                        <m:t>𝑣</m:t>
                      </m:r>
                      <m:r>
                        <a:rPr lang="en-US" b="0" i="1" smtClean="0">
                          <a:latin typeface="Cambria Math"/>
                        </a:rPr>
                        <m:t>1</m:t>
                      </m:r>
                    </m:oMath>
                  </m:oMathPara>
                </a14:m>
                <a:endParaRPr lang="en-CA" dirty="0"/>
              </a:p>
              <a:p>
                <a:endParaRPr lang="en-CA" dirty="0" smtClean="0"/>
              </a:p>
              <a:p>
                <a:r>
                  <a:rPr lang="en-CA" dirty="0" smtClean="0">
                    <a:solidFill>
                      <a:srgbClr val="FF0000"/>
                    </a:solidFill>
                  </a:rPr>
                  <a:t>new </a:t>
                </a:r>
                <a:r>
                  <a:rPr lang="en-CA" dirty="0">
                    <a:solidFill>
                      <a:srgbClr val="FF0000"/>
                    </a:solidFill>
                  </a:rPr>
                  <a:t>chord in </a:t>
                </a:r>
                <a:r>
                  <a:rPr lang="en-CA" dirty="0" smtClean="0">
                    <a:solidFill>
                      <a:srgbClr val="FF0000"/>
                    </a:solidFill>
                  </a:rPr>
                  <a:t>red</a:t>
                </a:r>
              </a:p>
              <a:p>
                <a:endParaRPr lang="en-CA" dirty="0"/>
              </a:p>
              <a:p>
                <a:r>
                  <a:rPr lang="en-CA" dirty="0" smtClean="0"/>
                  <a:t>       </a:t>
                </a:r>
                <a14:m>
                  <m:oMath xmlns:m="http://schemas.openxmlformats.org/officeDocument/2006/math">
                    <m:rad>
                      <m:radPr>
                        <m:degHide m:val="on"/>
                        <m:ctrlPr>
                          <a:rPr lang="en-US" i="1" smtClean="0">
                            <a:latin typeface="Cambria Math" panose="02040503050406030204" pitchFamily="18" charset="0"/>
                          </a:rPr>
                        </m:ctrlPr>
                      </m:radPr>
                      <m:deg/>
                      <m:e>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0" i="1" smtClean="0">
                                    <a:latin typeface="Cambria Math"/>
                                  </a:rPr>
                                  <m:t>h</m:t>
                                </m:r>
                                <m:r>
                                  <a:rPr lang="en-US" b="0" i="1" smtClean="0">
                                    <a:latin typeface="Cambria Math"/>
                                  </a:rPr>
                                  <m:t>/2</m:t>
                                </m:r>
                              </m:e>
                            </m:d>
                          </m:e>
                          <m:sup>
                            <m:r>
                              <a:rPr lang="en-US" i="1">
                                <a:latin typeface="Cambria Math"/>
                              </a:rPr>
                              <m:t>2</m:t>
                            </m:r>
                          </m:sup>
                        </m:sSup>
                        <m:r>
                          <a:rPr lang="en-US" b="0" i="1" smtClean="0">
                            <a:latin typeface="Cambria Math"/>
                          </a:rPr>
                          <m:t>+</m:t>
                        </m:r>
                        <m:sSup>
                          <m:sSupPr>
                            <m:ctrlPr>
                              <a:rPr lang="en-US" b="0" i="1" smtClean="0">
                                <a:latin typeface="Cambria Math" panose="02040503050406030204" pitchFamily="18" charset="0"/>
                              </a:rPr>
                            </m:ctrlPr>
                          </m:sSupPr>
                          <m:e>
                            <m:r>
                              <a:rPr lang="en-US" b="0" i="1" smtClean="0">
                                <a:latin typeface="Cambria Math"/>
                              </a:rPr>
                              <m:t>(</m:t>
                            </m:r>
                            <m:r>
                              <a:rPr lang="en-US" b="0" i="1" smtClean="0">
                                <a:latin typeface="Cambria Math"/>
                              </a:rPr>
                              <m:t>𝑣</m:t>
                            </m:r>
                            <m:r>
                              <a:rPr lang="en-US" b="0" i="1" smtClean="0">
                                <a:latin typeface="Cambria Math"/>
                              </a:rPr>
                              <m:t>2)</m:t>
                            </m:r>
                          </m:e>
                          <m:sup>
                            <m:r>
                              <a:rPr lang="en-US" b="0" i="1" smtClean="0">
                                <a:latin typeface="Cambria Math"/>
                              </a:rPr>
                              <m:t>2</m:t>
                            </m:r>
                          </m:sup>
                        </m:sSup>
                        <m:r>
                          <a:rPr lang="en-US" b="0" i="1" smtClean="0">
                            <a:latin typeface="Cambria Math"/>
                          </a:rPr>
                          <m:t>  </m:t>
                        </m:r>
                      </m:e>
                    </m:rad>
                  </m:oMath>
                </a14:m>
                <a:endParaRPr lang="en-CA" dirty="0"/>
              </a:p>
            </p:txBody>
          </p:sp>
        </mc:Choice>
        <mc:Fallback xmlns="">
          <p:sp>
            <p:nvSpPr>
              <p:cNvPr id="32" name="Title 1"/>
              <p:cNvSpPr txBox="1">
                <a:spLocks noRot="1" noChangeAspect="1" noMove="1" noResize="1" noEditPoints="1" noAdjustHandles="1" noChangeArrowheads="1" noChangeShapeType="1" noTextEdit="1"/>
              </p:cNvSpPr>
              <p:nvPr/>
            </p:nvSpPr>
            <p:spPr>
              <a:xfrm>
                <a:off x="7671916" y="1758118"/>
                <a:ext cx="3231718" cy="3090832"/>
              </a:xfrm>
              <a:prstGeom prst="rect">
                <a:avLst/>
              </a:prstGeom>
              <a:blipFill>
                <a:blip r:embed="rId3"/>
                <a:stretch>
                  <a:fillRect l="-2264"/>
                </a:stretch>
              </a:blipFill>
            </p:spPr>
            <p:txBody>
              <a:bodyPr/>
              <a:lstStyle/>
              <a:p>
                <a:r>
                  <a:rPr lang="en-CA">
                    <a:noFill/>
                  </a:rPr>
                  <a:t> </a:t>
                </a:r>
              </a:p>
            </p:txBody>
          </p:sp>
        </mc:Fallback>
      </mc:AlternateContent>
      <p:sp>
        <p:nvSpPr>
          <p:cNvPr id="13" name="Content Placeholder 2"/>
          <p:cNvSpPr>
            <a:spLocks noGrp="1"/>
          </p:cNvSpPr>
          <p:nvPr>
            <p:ph idx="1"/>
          </p:nvPr>
        </p:nvSpPr>
        <p:spPr>
          <a:xfrm>
            <a:off x="500576" y="809309"/>
            <a:ext cx="10515600" cy="6334882"/>
          </a:xfrm>
        </p:spPr>
        <p:txBody>
          <a:bodyPr>
            <a:normAutofit/>
          </a:bodyPr>
          <a:lstStyle/>
          <a:p>
            <a:pPr marL="0" indent="0">
              <a:buNone/>
            </a:pPr>
            <a:r>
              <a:rPr lang="en-CA" sz="1800" dirty="0"/>
              <a:t>MODULE BASIC_DATA_MDL</a:t>
            </a:r>
          </a:p>
          <a:p>
            <a:pPr marL="0" indent="0">
              <a:buNone/>
            </a:pPr>
            <a:r>
              <a:rPr lang="en-CA" sz="1800" dirty="0"/>
              <a:t>    IMPLICIT NONE</a:t>
            </a:r>
          </a:p>
          <a:p>
            <a:pPr marL="0" indent="0">
              <a:buNone/>
            </a:pPr>
            <a:r>
              <a:rPr lang="en-CA" sz="1800" dirty="0"/>
              <a:t>    REAL*8, PARAMETER :: RADIUS  = 1.0D0</a:t>
            </a:r>
          </a:p>
          <a:p>
            <a:pPr marL="0" indent="0">
              <a:buNone/>
            </a:pPr>
            <a:r>
              <a:rPr lang="en-CA" sz="1800" dirty="0"/>
              <a:t>    REAL*8, PARAMETER :: RADIUS_SQUIRED = RADIUS ** 2</a:t>
            </a:r>
          </a:p>
          <a:p>
            <a:pPr marL="0" indent="0">
              <a:buNone/>
            </a:pPr>
            <a:r>
              <a:rPr lang="en-CA" sz="1800" dirty="0"/>
              <a:t>    REAL*8, PARAMETER :: REQUIRED_ACCURACY  = 1.0D-12</a:t>
            </a:r>
          </a:p>
          <a:p>
            <a:pPr marL="0" indent="0">
              <a:buNone/>
            </a:pPr>
            <a:r>
              <a:rPr lang="en-CA" sz="1800" dirty="0"/>
              <a:t>END MODULE </a:t>
            </a:r>
            <a:r>
              <a:rPr lang="en-CA" sz="1800" dirty="0" smtClean="0"/>
              <a:t>BASIC_DATA_MDL</a:t>
            </a:r>
          </a:p>
          <a:p>
            <a:pPr marL="0" indent="0">
              <a:buNone/>
            </a:pPr>
            <a:endParaRPr lang="en-CA" sz="1800" dirty="0"/>
          </a:p>
          <a:p>
            <a:pPr marL="0" indent="0">
              <a:buNone/>
            </a:pPr>
            <a:r>
              <a:rPr lang="en-CA" sz="1800" dirty="0"/>
              <a:t>REAL*8 FUNCTION NEXT_CHORD(CHORD_TRIED)</a:t>
            </a:r>
          </a:p>
          <a:p>
            <a:pPr marL="0" indent="0">
              <a:buNone/>
            </a:pPr>
            <a:r>
              <a:rPr lang="en-CA" sz="1800" dirty="0"/>
              <a:t>    USE BASIC_DATA_MDL</a:t>
            </a:r>
          </a:p>
          <a:p>
            <a:pPr marL="0" indent="0">
              <a:buNone/>
            </a:pPr>
            <a:r>
              <a:rPr lang="en-CA" sz="1800" dirty="0" smtClean="0"/>
              <a:t>    REAL*8 </a:t>
            </a:r>
            <a:r>
              <a:rPr lang="en-CA" sz="1800" dirty="0"/>
              <a:t>:: CHORD_TRIED, </a:t>
            </a:r>
            <a:r>
              <a:rPr lang="en-CA" sz="1800" dirty="0" smtClean="0"/>
              <a:t>HALF, </a:t>
            </a:r>
            <a:r>
              <a:rPr lang="en-CA" sz="1800" dirty="0"/>
              <a:t>VT1, VT2</a:t>
            </a:r>
          </a:p>
          <a:p>
            <a:pPr marL="0" indent="0">
              <a:buNone/>
            </a:pPr>
            <a:r>
              <a:rPr lang="en-CA" sz="1800" dirty="0"/>
              <a:t>    HALF = CHORD_TRIED/2</a:t>
            </a:r>
          </a:p>
          <a:p>
            <a:pPr marL="0" indent="0">
              <a:buNone/>
            </a:pPr>
            <a:r>
              <a:rPr lang="en-CA" sz="1800" dirty="0" smtClean="0"/>
              <a:t>    VT1 </a:t>
            </a:r>
            <a:r>
              <a:rPr lang="en-CA" sz="1800" dirty="0"/>
              <a:t>= SQRT(RADIUS_SQUIRED - HALF * </a:t>
            </a:r>
            <a:r>
              <a:rPr lang="en-CA" sz="1800" dirty="0" smtClean="0"/>
              <a:t>HALF)</a:t>
            </a:r>
            <a:endParaRPr lang="en-CA" sz="1800" dirty="0"/>
          </a:p>
          <a:p>
            <a:pPr marL="0" indent="0">
              <a:buNone/>
            </a:pPr>
            <a:r>
              <a:rPr lang="en-CA" sz="1800" dirty="0"/>
              <a:t>    VT2 = RADIUS - VT1</a:t>
            </a:r>
          </a:p>
          <a:p>
            <a:pPr marL="0" indent="0">
              <a:buNone/>
            </a:pPr>
            <a:r>
              <a:rPr lang="en-CA" sz="1800" dirty="0"/>
              <a:t>    NEXT_CHORD = </a:t>
            </a:r>
            <a:r>
              <a:rPr lang="en-CA" sz="1800" dirty="0" smtClean="0"/>
              <a:t>SQRT(</a:t>
            </a:r>
            <a:r>
              <a:rPr lang="en-CA" sz="1800" dirty="0"/>
              <a:t>HALF * </a:t>
            </a:r>
            <a:r>
              <a:rPr lang="en-CA" sz="1800" dirty="0" smtClean="0"/>
              <a:t>HALF </a:t>
            </a:r>
            <a:r>
              <a:rPr lang="en-CA" sz="1800" dirty="0"/>
              <a:t>+ VT2*VT2</a:t>
            </a:r>
            <a:r>
              <a:rPr lang="en-CA" sz="1800" dirty="0" smtClean="0"/>
              <a:t>)</a:t>
            </a:r>
            <a:endParaRPr lang="en-CA" sz="1800" dirty="0"/>
          </a:p>
          <a:p>
            <a:pPr marL="0" indent="0">
              <a:buNone/>
            </a:pPr>
            <a:r>
              <a:rPr lang="en-CA" sz="1800" dirty="0"/>
              <a:t>END FUNCTION </a:t>
            </a:r>
            <a:r>
              <a:rPr lang="en-CA" sz="1800" dirty="0" smtClean="0"/>
              <a:t>NEXT_CHORD</a:t>
            </a:r>
          </a:p>
          <a:p>
            <a:pPr marL="0" indent="0">
              <a:buNone/>
            </a:pPr>
            <a:endParaRPr lang="en-CA" sz="1800" dirty="0"/>
          </a:p>
          <a:p>
            <a:pPr marL="0" indent="0">
              <a:buNone/>
            </a:pPr>
            <a:endParaRPr lang="en-CA" sz="1800" dirty="0"/>
          </a:p>
          <a:p>
            <a:pPr marL="0" indent="0">
              <a:buNone/>
            </a:pPr>
            <a:endParaRPr lang="en-CA" dirty="0"/>
          </a:p>
        </p:txBody>
      </p:sp>
    </p:spTree>
    <p:extLst>
      <p:ext uri="{BB962C8B-B14F-4D97-AF65-F5344CB8AC3E}">
        <p14:creationId xmlns:p14="http://schemas.microsoft.com/office/powerpoint/2010/main" val="859946187"/>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866336" y="15241"/>
                <a:ext cx="10515600" cy="844076"/>
              </a:xfrm>
            </p:spPr>
            <p:txBody>
              <a:bodyPr>
                <a:normAutofit/>
              </a:bodyPr>
              <a:lstStyle/>
              <a:p>
                <a14:m>
                  <m:oMath xmlns:m="http://schemas.openxmlformats.org/officeDocument/2006/math">
                    <m:r>
                      <a:rPr lang="en-CA" i="1">
                        <a:latin typeface="Cambria Math" panose="02040503050406030204" pitchFamily="18" charset="0"/>
                      </a:rPr>
                      <m:t>𝜋</m:t>
                    </m:r>
                  </m:oMath>
                </a14:m>
                <a:r>
                  <a:rPr lang="en-CA" dirty="0"/>
                  <a:t> </a:t>
                </a:r>
                <a:r>
                  <a:rPr lang="en-CA" dirty="0" smtClean="0"/>
                  <a:t>calculation based on half circle</a:t>
                </a:r>
                <a:endParaRPr lang="en-CA"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866336" y="15241"/>
                <a:ext cx="10515600" cy="844076"/>
              </a:xfrm>
              <a:blipFill>
                <a:blip r:embed="rId2"/>
                <a:stretch>
                  <a:fillRect t="-14493" b="-26087"/>
                </a:stretch>
              </a:blipFill>
            </p:spPr>
            <p:txBody>
              <a:bodyPr/>
              <a:lstStyle/>
              <a:p>
                <a:r>
                  <a:rPr lang="en-CA">
                    <a:noFill/>
                  </a:rPr>
                  <a:t> </a:t>
                </a:r>
              </a:p>
            </p:txBody>
          </p:sp>
        </mc:Fallback>
      </mc:AlternateContent>
      <p:sp>
        <p:nvSpPr>
          <p:cNvPr id="4" name="Slide Number Placeholder 3"/>
          <p:cNvSpPr>
            <a:spLocks noGrp="1"/>
          </p:cNvSpPr>
          <p:nvPr>
            <p:ph type="sldNum" sz="quarter" idx="12"/>
          </p:nvPr>
        </p:nvSpPr>
        <p:spPr/>
        <p:txBody>
          <a:bodyPr/>
          <a:lstStyle/>
          <a:p>
            <a:fld id="{0EF2B25B-931C-4B73-9F02-4D363CEFA8FD}" type="slidenum">
              <a:rPr lang="en-CA" smtClean="0"/>
              <a:t>119</a:t>
            </a:fld>
            <a:endParaRPr lang="en-CA"/>
          </a:p>
        </p:txBody>
      </p:sp>
      <p:sp>
        <p:nvSpPr>
          <p:cNvPr id="6" name="Content Placeholder 2"/>
          <p:cNvSpPr txBox="1">
            <a:spLocks/>
          </p:cNvSpPr>
          <p:nvPr/>
        </p:nvSpPr>
        <p:spPr>
          <a:xfrm>
            <a:off x="1366911" y="1584874"/>
            <a:ext cx="10515600" cy="40844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CA" sz="1800" dirty="0" smtClean="0"/>
          </a:p>
          <a:p>
            <a:pPr marL="0" indent="0">
              <a:buFont typeface="Arial" panose="020B0604020202020204" pitchFamily="34" charset="0"/>
              <a:buNone/>
            </a:pPr>
            <a:r>
              <a:rPr lang="en-CA" sz="1800" dirty="0" smtClean="0"/>
              <a:t>MODULE INTERFACE_MDL</a:t>
            </a:r>
          </a:p>
          <a:p>
            <a:pPr marL="0" indent="0">
              <a:buFont typeface="Arial" panose="020B0604020202020204" pitchFamily="34" charset="0"/>
              <a:buNone/>
            </a:pPr>
            <a:r>
              <a:rPr lang="en-CA" sz="1800" dirty="0" smtClean="0"/>
              <a:t>INTERFACE</a:t>
            </a:r>
          </a:p>
          <a:p>
            <a:pPr marL="0" indent="0">
              <a:buFont typeface="Arial" panose="020B0604020202020204" pitchFamily="34" charset="0"/>
              <a:buNone/>
            </a:pPr>
            <a:r>
              <a:rPr lang="en-CA" sz="1800" dirty="0" smtClean="0"/>
              <a:t>REAL*8 FUNCTION NEXT_CHORD(CHORD_TRIED)</a:t>
            </a:r>
          </a:p>
          <a:p>
            <a:pPr marL="0" indent="0">
              <a:buFont typeface="Arial" panose="020B0604020202020204" pitchFamily="34" charset="0"/>
              <a:buNone/>
            </a:pPr>
            <a:r>
              <a:rPr lang="en-CA" sz="1800" dirty="0" smtClean="0"/>
              <a:t>    REAL*8 :: CHORD_TRIED</a:t>
            </a:r>
          </a:p>
          <a:p>
            <a:pPr marL="0" indent="0">
              <a:buFont typeface="Arial" panose="020B0604020202020204" pitchFamily="34" charset="0"/>
              <a:buNone/>
            </a:pPr>
            <a:r>
              <a:rPr lang="en-CA" sz="1800" dirty="0" smtClean="0"/>
              <a:t>END FUNCTION NEXT_CHORD</a:t>
            </a:r>
          </a:p>
          <a:p>
            <a:pPr marL="0" indent="0">
              <a:buFont typeface="Arial" panose="020B0604020202020204" pitchFamily="34" charset="0"/>
              <a:buNone/>
            </a:pPr>
            <a:r>
              <a:rPr lang="en-CA" sz="1800" dirty="0" smtClean="0"/>
              <a:t>END INTERFACE</a:t>
            </a:r>
          </a:p>
          <a:p>
            <a:pPr marL="0" indent="0">
              <a:buFont typeface="Arial" panose="020B0604020202020204" pitchFamily="34" charset="0"/>
              <a:buNone/>
            </a:pPr>
            <a:r>
              <a:rPr lang="en-CA" sz="1800" dirty="0" smtClean="0"/>
              <a:t>END MODULE INTERFACE_MDL</a:t>
            </a:r>
          </a:p>
          <a:p>
            <a:pPr marL="0" indent="0">
              <a:buFont typeface="Arial" panose="020B0604020202020204" pitchFamily="34" charset="0"/>
              <a:buNone/>
            </a:pPr>
            <a:endParaRPr lang="en-CA" sz="1800" dirty="0" smtClean="0"/>
          </a:p>
          <a:p>
            <a:pPr marL="0" indent="0">
              <a:buFont typeface="Arial" panose="020B0604020202020204" pitchFamily="34" charset="0"/>
              <a:buNone/>
            </a:pPr>
            <a:endParaRPr lang="en-CA" dirty="0"/>
          </a:p>
        </p:txBody>
      </p:sp>
    </p:spTree>
    <p:extLst>
      <p:ext uri="{BB962C8B-B14F-4D97-AF65-F5344CB8AC3E}">
        <p14:creationId xmlns:p14="http://schemas.microsoft.com/office/powerpoint/2010/main" val="12759770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3205"/>
            <a:ext cx="10515600" cy="1325563"/>
          </a:xfrm>
        </p:spPr>
        <p:txBody>
          <a:bodyPr/>
          <a:lstStyle/>
          <a:p>
            <a:r>
              <a:rPr lang="en-CA" dirty="0"/>
              <a:t>Data and code</a:t>
            </a:r>
          </a:p>
        </p:txBody>
      </p:sp>
      <p:sp>
        <p:nvSpPr>
          <p:cNvPr id="3" name="Content Placeholder 2"/>
          <p:cNvSpPr>
            <a:spLocks noGrp="1"/>
          </p:cNvSpPr>
          <p:nvPr>
            <p:ph idx="1"/>
          </p:nvPr>
        </p:nvSpPr>
        <p:spPr>
          <a:xfrm>
            <a:off x="838200" y="1751773"/>
            <a:ext cx="10515600" cy="4381745"/>
          </a:xfrm>
        </p:spPr>
        <p:txBody>
          <a:bodyPr/>
          <a:lstStyle/>
          <a:p>
            <a:r>
              <a:rPr lang="en-CA" dirty="0"/>
              <a:t>are stored in hard disks as files in certain format.</a:t>
            </a:r>
          </a:p>
          <a:p>
            <a:r>
              <a:rPr lang="en-CA" dirty="0"/>
              <a:t>Files are </a:t>
            </a:r>
            <a:r>
              <a:rPr lang="en-CA" dirty="0" smtClean="0"/>
              <a:t>placed </a:t>
            </a:r>
            <a:r>
              <a:rPr lang="en-CA" dirty="0"/>
              <a:t>in </a:t>
            </a:r>
            <a:r>
              <a:rPr lang="en-CA" dirty="0" smtClean="0"/>
              <a:t>a hierarchy </a:t>
            </a:r>
            <a:r>
              <a:rPr lang="en-CA" dirty="0"/>
              <a:t>of directories. </a:t>
            </a:r>
          </a:p>
          <a:p>
            <a:r>
              <a:rPr lang="en-CA" dirty="0"/>
              <a:t>Although everything is bits/BYTEs, some files are stored in a way such that the BYTEs can be converted into characters, letter, numbers, and/or other symbols, then readable to people. Called text files.</a:t>
            </a:r>
          </a:p>
          <a:p>
            <a:r>
              <a:rPr lang="en-CA" dirty="0"/>
              <a:t>Other files are just bits, not indented to be converted. Called binary files. People can not read binary files. </a:t>
            </a:r>
            <a:r>
              <a:rPr lang="en-CA" dirty="0" smtClean="0"/>
              <a:t>Meanwhile, </a:t>
            </a:r>
            <a:r>
              <a:rPr lang="en-CA" dirty="0"/>
              <a:t>computers can not </a:t>
            </a:r>
            <a:r>
              <a:rPr lang="en-CA" dirty="0" smtClean="0"/>
              <a:t>run based on </a:t>
            </a:r>
            <a:r>
              <a:rPr lang="en-CA" dirty="0"/>
              <a:t>text files, but </a:t>
            </a:r>
            <a:r>
              <a:rPr lang="en-CA" dirty="0" smtClean="0"/>
              <a:t>based on instructions in some binary files</a:t>
            </a:r>
            <a:r>
              <a:rPr lang="en-CA" dirty="0"/>
              <a:t>, called executable. </a:t>
            </a:r>
            <a:r>
              <a:rPr lang="en-CA" dirty="0" smtClean="0"/>
              <a:t>Not all binary files are executable, e.g. movie data files. </a:t>
            </a:r>
            <a:endParaRPr lang="en-CA" dirty="0"/>
          </a:p>
        </p:txBody>
      </p:sp>
      <p:sp>
        <p:nvSpPr>
          <p:cNvPr id="4" name="Slide Number Placeholder 3"/>
          <p:cNvSpPr>
            <a:spLocks noGrp="1"/>
          </p:cNvSpPr>
          <p:nvPr>
            <p:ph type="sldNum" sz="quarter" idx="12"/>
          </p:nvPr>
        </p:nvSpPr>
        <p:spPr/>
        <p:txBody>
          <a:bodyPr/>
          <a:lstStyle/>
          <a:p>
            <a:fld id="{0EF2B25B-931C-4B73-9F02-4D363CEFA8FD}" type="slidenum">
              <a:rPr lang="en-CA" smtClean="0"/>
              <a:t>12</a:t>
            </a:fld>
            <a:endParaRPr lang="en-CA"/>
          </a:p>
        </p:txBody>
      </p:sp>
    </p:spTree>
    <p:extLst>
      <p:ext uri="{BB962C8B-B14F-4D97-AF65-F5344CB8AC3E}">
        <p14:creationId xmlns:p14="http://schemas.microsoft.com/office/powerpoint/2010/main" val="8301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838200" y="-294379"/>
                <a:ext cx="10515600" cy="1511743"/>
              </a:xfrm>
            </p:spPr>
            <p:txBody>
              <a:bodyPr>
                <a:normAutofit/>
              </a:bodyPr>
              <a:lstStyle/>
              <a:p>
                <a14:m>
                  <m:oMath xmlns:m="http://schemas.openxmlformats.org/officeDocument/2006/math">
                    <m:r>
                      <a:rPr lang="en-CA" i="1">
                        <a:latin typeface="Cambria Math" panose="02040503050406030204" pitchFamily="18" charset="0"/>
                      </a:rPr>
                      <m:t>𝜋</m:t>
                    </m:r>
                  </m:oMath>
                </a14:m>
                <a:r>
                  <a:rPr lang="en-CA" dirty="0"/>
                  <a:t> </a:t>
                </a:r>
                <a:r>
                  <a:rPr lang="en-CA" dirty="0" smtClean="0"/>
                  <a:t>calculation based on half circle</a:t>
                </a:r>
                <a:endParaRPr lang="en-CA"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838200" y="-294379"/>
                <a:ext cx="10515600" cy="1511743"/>
              </a:xfrm>
              <a:blipFill>
                <a:blip r:embed="rId2"/>
                <a:stretch>
                  <a:fillRect/>
                </a:stretch>
              </a:blipFill>
            </p:spPr>
            <p:txBody>
              <a:bodyPr/>
              <a:lstStyle/>
              <a:p>
                <a:r>
                  <a:rPr lang="en-CA">
                    <a:noFill/>
                  </a:rPr>
                  <a:t> </a:t>
                </a:r>
              </a:p>
            </p:txBody>
          </p:sp>
        </mc:Fallback>
      </mc:AlternateContent>
      <p:sp>
        <p:nvSpPr>
          <p:cNvPr id="4" name="Slide Number Placeholder 3"/>
          <p:cNvSpPr>
            <a:spLocks noGrp="1"/>
          </p:cNvSpPr>
          <p:nvPr>
            <p:ph type="sldNum" sz="quarter" idx="12"/>
          </p:nvPr>
        </p:nvSpPr>
        <p:spPr/>
        <p:txBody>
          <a:bodyPr/>
          <a:lstStyle/>
          <a:p>
            <a:fld id="{0EF2B25B-931C-4B73-9F02-4D363CEFA8FD}" type="slidenum">
              <a:rPr lang="en-CA" smtClean="0"/>
              <a:t>120</a:t>
            </a:fld>
            <a:endParaRPr lang="en-CA"/>
          </a:p>
        </p:txBody>
      </p:sp>
      <mc:AlternateContent xmlns:mc="http://schemas.openxmlformats.org/markup-compatibility/2006" xmlns:a14="http://schemas.microsoft.com/office/drawing/2010/main">
        <mc:Choice Requires="a14">
          <p:sp>
            <p:nvSpPr>
              <p:cNvPr id="32" name="Title 1"/>
              <p:cNvSpPr txBox="1">
                <a:spLocks/>
              </p:cNvSpPr>
              <p:nvPr/>
            </p:nvSpPr>
            <p:spPr>
              <a:xfrm>
                <a:off x="8015821" y="748296"/>
                <a:ext cx="3932758" cy="1850216"/>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14:m>
                  <m:oMath xmlns:m="http://schemas.openxmlformats.org/officeDocument/2006/math">
                    <m:r>
                      <a:rPr lang="en-US" b="0" i="1" smtClean="0">
                        <a:latin typeface="Cambria Math"/>
                        <a:ea typeface="Cambria Math"/>
                      </a:rPr>
                      <m:t>𝜋</m:t>
                    </m:r>
                    <m:r>
                      <a:rPr lang="en-US" b="0" i="1" smtClean="0">
                        <a:latin typeface="Cambria Math"/>
                        <a:ea typeface="Cambria Math"/>
                      </a:rPr>
                      <m:t>=</m:t>
                    </m:r>
                    <m:f>
                      <m:fPr>
                        <m:ctrlPr>
                          <a:rPr lang="en-US" b="0" i="1" smtClean="0">
                            <a:latin typeface="Cambria Math" panose="02040503050406030204" pitchFamily="18" charset="0"/>
                            <a:ea typeface="Cambria Math"/>
                          </a:rPr>
                        </m:ctrlPr>
                      </m:fPr>
                      <m:num>
                        <m:nary>
                          <m:naryPr>
                            <m:chr m:val="∑"/>
                            <m:subHide m:val="on"/>
                            <m:supHide m:val="on"/>
                            <m:ctrlPr>
                              <a:rPr lang="en-US" i="1">
                                <a:latin typeface="Cambria Math" panose="02040503050406030204" pitchFamily="18" charset="0"/>
                                <a:ea typeface="Cambria Math"/>
                              </a:rPr>
                            </m:ctrlPr>
                          </m:naryPr>
                          <m:sub/>
                          <m:sup/>
                          <m:e>
                            <m:r>
                              <a:rPr lang="en-US" b="0" i="1" smtClean="0">
                                <a:latin typeface="Cambria Math"/>
                                <a:ea typeface="Cambria Math"/>
                              </a:rPr>
                              <m:t>𝑐h𝑜𝑟𝑑𝑠</m:t>
                            </m:r>
                          </m:e>
                        </m:nary>
                      </m:num>
                      <m:den>
                        <m:r>
                          <a:rPr lang="en-US" b="0" i="1" smtClean="0">
                            <a:latin typeface="Cambria Math"/>
                            <a:ea typeface="Cambria Math"/>
                          </a:rPr>
                          <m:t>𝑟</m:t>
                        </m:r>
                      </m:den>
                    </m:f>
                  </m:oMath>
                </a14:m>
                <a:r>
                  <a:rPr lang="en-US" b="0" i="1" dirty="0" smtClean="0">
                    <a:latin typeface="Cambria Math"/>
                  </a:rPr>
                  <a:t>        r=1.0</a:t>
                </a:r>
              </a:p>
              <a:p>
                <a:endParaRPr lang="en-US" b="0" i="1" dirty="0" smtClean="0">
                  <a:latin typeface="Cambria Math"/>
                </a:endParaRPr>
              </a:p>
              <a:p>
                <a:endParaRPr lang="en-CA" dirty="0"/>
              </a:p>
              <a:p>
                <a:r>
                  <a:rPr lang="en-CA" dirty="0" smtClean="0"/>
                  <a:t>       </a:t>
                </a:r>
                <a:endParaRPr lang="en-CA" dirty="0"/>
              </a:p>
            </p:txBody>
          </p:sp>
        </mc:Choice>
        <mc:Fallback xmlns="">
          <p:sp>
            <p:nvSpPr>
              <p:cNvPr id="32" name="Title 1"/>
              <p:cNvSpPr txBox="1">
                <a:spLocks noRot="1" noChangeAspect="1" noMove="1" noResize="1" noEditPoints="1" noAdjustHandles="1" noChangeArrowheads="1" noChangeShapeType="1" noTextEdit="1"/>
              </p:cNvSpPr>
              <p:nvPr/>
            </p:nvSpPr>
            <p:spPr>
              <a:xfrm>
                <a:off x="8015821" y="748296"/>
                <a:ext cx="3932758" cy="1850216"/>
              </a:xfrm>
              <a:prstGeom prst="rect">
                <a:avLst/>
              </a:prstGeom>
              <a:blipFill>
                <a:blip r:embed="rId3"/>
                <a:stretch>
                  <a:fillRect r="-2016"/>
                </a:stretch>
              </a:blipFill>
            </p:spPr>
            <p:txBody>
              <a:bodyPr/>
              <a:lstStyle/>
              <a:p>
                <a:r>
                  <a:rPr lang="en-CA">
                    <a:noFill/>
                  </a:rPr>
                  <a:t> </a:t>
                </a:r>
              </a:p>
            </p:txBody>
          </p:sp>
        </mc:Fallback>
      </mc:AlternateContent>
      <p:sp>
        <p:nvSpPr>
          <p:cNvPr id="3" name="Content Placeholder 2"/>
          <p:cNvSpPr>
            <a:spLocks noGrp="1"/>
          </p:cNvSpPr>
          <p:nvPr>
            <p:ph idx="1"/>
          </p:nvPr>
        </p:nvSpPr>
        <p:spPr>
          <a:xfrm>
            <a:off x="518710" y="881349"/>
            <a:ext cx="10515600" cy="5840126"/>
          </a:xfrm>
        </p:spPr>
        <p:txBody>
          <a:bodyPr>
            <a:normAutofit fontScale="92500" lnSpcReduction="20000"/>
          </a:bodyPr>
          <a:lstStyle/>
          <a:p>
            <a:pPr marL="0" indent="0">
              <a:buNone/>
            </a:pPr>
            <a:r>
              <a:rPr lang="en-CA" sz="1900" dirty="0" smtClean="0"/>
              <a:t>PROGRAM </a:t>
            </a:r>
            <a:r>
              <a:rPr lang="en-CA" sz="1900" dirty="0"/>
              <a:t>PI_CALCULATION</a:t>
            </a:r>
          </a:p>
          <a:p>
            <a:pPr marL="0" indent="0">
              <a:buNone/>
            </a:pPr>
            <a:r>
              <a:rPr lang="en-CA" sz="1900" dirty="0"/>
              <a:t> </a:t>
            </a:r>
            <a:r>
              <a:rPr lang="en-CA" sz="1900" dirty="0" smtClean="0"/>
              <a:t>   USE BASIC_DATA_MDL</a:t>
            </a:r>
          </a:p>
          <a:p>
            <a:pPr marL="0" indent="0">
              <a:buNone/>
            </a:pPr>
            <a:r>
              <a:rPr lang="en-CA" sz="1900" dirty="0"/>
              <a:t>    USE INTERFACE_MDL</a:t>
            </a:r>
          </a:p>
          <a:p>
            <a:pPr marL="0" indent="0">
              <a:buNone/>
            </a:pPr>
            <a:r>
              <a:rPr lang="en-CA" sz="1900" dirty="0"/>
              <a:t>    INTEGER    </a:t>
            </a:r>
            <a:r>
              <a:rPr lang="en-CA" sz="1900" dirty="0" smtClean="0"/>
              <a:t> </a:t>
            </a:r>
            <a:r>
              <a:rPr lang="en-CA" sz="1900" dirty="0"/>
              <a:t>:: EFFORT</a:t>
            </a:r>
          </a:p>
          <a:p>
            <a:pPr marL="0" indent="0">
              <a:buNone/>
            </a:pPr>
            <a:r>
              <a:rPr lang="en-CA" sz="1900" dirty="0"/>
              <a:t>    REAL*8       :: </a:t>
            </a:r>
            <a:r>
              <a:rPr lang="en-CA" sz="1900" dirty="0" smtClean="0"/>
              <a:t>CHORD, NUMBER_OF_CHORDS, PREVIOUS_PI, CURRENT_PI, RELATIVE_ERROR    </a:t>
            </a:r>
          </a:p>
          <a:p>
            <a:pPr marL="0" indent="0">
              <a:buNone/>
            </a:pPr>
            <a:r>
              <a:rPr lang="en-CA" sz="1900" dirty="0" smtClean="0"/>
              <a:t>    EFFORT </a:t>
            </a:r>
            <a:r>
              <a:rPr lang="en-CA" sz="1900" dirty="0"/>
              <a:t>= </a:t>
            </a:r>
            <a:r>
              <a:rPr lang="en-CA" sz="1900" dirty="0" smtClean="0"/>
              <a:t>1; </a:t>
            </a:r>
            <a:r>
              <a:rPr lang="en-CA" sz="1900" dirty="0"/>
              <a:t>CHORD = SQRT(RADIUS_SQUIRED + RADIUS_SQUIRED)</a:t>
            </a:r>
          </a:p>
          <a:p>
            <a:pPr marL="0" indent="0">
              <a:buNone/>
            </a:pPr>
            <a:r>
              <a:rPr lang="en-CA" sz="1900" dirty="0"/>
              <a:t>    NUMBER_OF_CHORDS = 2.0D0</a:t>
            </a:r>
          </a:p>
          <a:p>
            <a:pPr marL="0" indent="0">
              <a:buNone/>
            </a:pPr>
            <a:r>
              <a:rPr lang="en-CA" sz="1900" dirty="0"/>
              <a:t>    PREVIOUS_PI = </a:t>
            </a:r>
            <a:r>
              <a:rPr lang="en-CA" sz="1900" dirty="0" smtClean="0"/>
              <a:t>8.0D10;      CURRENT_PI </a:t>
            </a:r>
            <a:r>
              <a:rPr lang="en-CA" sz="1900" dirty="0"/>
              <a:t>= CHORD * NUMBER_OF_CHORDS / RADIUS</a:t>
            </a:r>
          </a:p>
          <a:p>
            <a:pPr marL="0" indent="0">
              <a:buNone/>
            </a:pPr>
            <a:r>
              <a:rPr lang="en-CA" sz="1900" dirty="0"/>
              <a:t>    RELATIVE_ERROR = ABS(CURRENT_PI - PREVIOUS_PI) / </a:t>
            </a:r>
            <a:r>
              <a:rPr lang="en-CA" sz="1900" dirty="0" smtClean="0"/>
              <a:t>CURRENT_PI</a:t>
            </a:r>
          </a:p>
          <a:p>
            <a:pPr marL="0" indent="0">
              <a:buNone/>
            </a:pPr>
            <a:r>
              <a:rPr lang="en-CA" sz="1900" dirty="0"/>
              <a:t> </a:t>
            </a:r>
            <a:r>
              <a:rPr lang="en-CA" sz="1900" dirty="0" smtClean="0"/>
              <a:t>   WORKING_HARD</a:t>
            </a:r>
            <a:r>
              <a:rPr lang="en-CA" sz="1900" dirty="0"/>
              <a:t>: DO</a:t>
            </a:r>
          </a:p>
          <a:p>
            <a:pPr marL="0" indent="0">
              <a:buNone/>
            </a:pPr>
            <a:r>
              <a:rPr lang="en-CA" sz="1900" dirty="0"/>
              <a:t>       </a:t>
            </a:r>
            <a:r>
              <a:rPr lang="en-CA" sz="1900" dirty="0" smtClean="0"/>
              <a:t>     </a:t>
            </a:r>
            <a:r>
              <a:rPr lang="en-CA" sz="1900" dirty="0"/>
              <a:t>EFFORT = EFFORT + </a:t>
            </a:r>
            <a:r>
              <a:rPr lang="en-CA" sz="1900" dirty="0" smtClean="0"/>
              <a:t>1;    CHORD </a:t>
            </a:r>
            <a:r>
              <a:rPr lang="en-CA" sz="1900" dirty="0"/>
              <a:t>= NEXT_CHORD(CHORD)</a:t>
            </a:r>
          </a:p>
          <a:p>
            <a:pPr marL="0" indent="0">
              <a:buNone/>
            </a:pPr>
            <a:r>
              <a:rPr lang="en-CA" sz="1900" dirty="0"/>
              <a:t>    </a:t>
            </a:r>
            <a:r>
              <a:rPr lang="en-CA" sz="1900" dirty="0" smtClean="0"/>
              <a:t>        </a:t>
            </a:r>
            <a:r>
              <a:rPr lang="en-CA" sz="1900" dirty="0"/>
              <a:t>NUMBER_OF_CHORDS = 2.0D0 * NUMBER_OF_CHORDS</a:t>
            </a:r>
          </a:p>
          <a:p>
            <a:pPr marL="0" indent="0">
              <a:buNone/>
            </a:pPr>
            <a:r>
              <a:rPr lang="en-CA" sz="1900" dirty="0"/>
              <a:t>     </a:t>
            </a:r>
            <a:r>
              <a:rPr lang="en-CA" sz="1900" dirty="0" smtClean="0"/>
              <a:t>       </a:t>
            </a:r>
            <a:r>
              <a:rPr lang="en-CA" sz="1900" dirty="0"/>
              <a:t>PREVIOUS_PI = </a:t>
            </a:r>
            <a:r>
              <a:rPr lang="en-CA" sz="1900" dirty="0" smtClean="0"/>
              <a:t>CURRENT_PI;    </a:t>
            </a:r>
            <a:r>
              <a:rPr lang="en-CA" sz="1900" dirty="0"/>
              <a:t>CURRENT_PI = CHORD * NUMBER_OF_CHORDS / RADIUS</a:t>
            </a:r>
          </a:p>
          <a:p>
            <a:pPr marL="0" indent="0">
              <a:buNone/>
            </a:pPr>
            <a:r>
              <a:rPr lang="en-CA" sz="1900" dirty="0"/>
              <a:t>    </a:t>
            </a:r>
            <a:r>
              <a:rPr lang="en-CA" sz="1900" dirty="0" smtClean="0"/>
              <a:t>        </a:t>
            </a:r>
            <a:r>
              <a:rPr lang="en-CA" sz="1900" dirty="0"/>
              <a:t>RELATIVE_ERROR = ABS(CURRENT_PI - PREVIOUS_PI) / CURRENT_PI</a:t>
            </a:r>
          </a:p>
          <a:p>
            <a:pPr marL="0" indent="0">
              <a:buNone/>
            </a:pPr>
            <a:r>
              <a:rPr lang="en-CA" sz="1900" dirty="0" smtClean="0"/>
              <a:t>            IF(RELATIVE_ERROR </a:t>
            </a:r>
            <a:r>
              <a:rPr lang="en-CA" sz="1900" dirty="0"/>
              <a:t>&lt; REQUIRED_ACCURACY) EXIT WORKING_HARD</a:t>
            </a:r>
          </a:p>
          <a:p>
            <a:pPr marL="0" indent="0">
              <a:buNone/>
            </a:pPr>
            <a:r>
              <a:rPr lang="en-CA" sz="1900" dirty="0"/>
              <a:t>    END DO WORKING_HARD    </a:t>
            </a:r>
            <a:endParaRPr lang="en-CA" sz="1900" dirty="0" smtClean="0"/>
          </a:p>
          <a:p>
            <a:pPr marL="0" indent="0">
              <a:buNone/>
            </a:pPr>
            <a:r>
              <a:rPr lang="en-CA" sz="1900" dirty="0" smtClean="0"/>
              <a:t>    PRINT*,  EFFORT,   CURRENT_PI,   PREVIOUS_PI</a:t>
            </a:r>
            <a:endParaRPr lang="en-CA" sz="1900" dirty="0"/>
          </a:p>
          <a:p>
            <a:pPr marL="0" indent="0">
              <a:buNone/>
            </a:pPr>
            <a:r>
              <a:rPr lang="en-CA" sz="1900" dirty="0" smtClean="0"/>
              <a:t>END </a:t>
            </a:r>
            <a:r>
              <a:rPr lang="en-CA" sz="1900" dirty="0"/>
              <a:t>PROGRAM PI_CALCULATION</a:t>
            </a:r>
          </a:p>
          <a:p>
            <a:pPr marL="0" indent="0">
              <a:buNone/>
            </a:pPr>
            <a:endParaRPr lang="en-CA" dirty="0"/>
          </a:p>
        </p:txBody>
      </p:sp>
    </p:spTree>
    <p:extLst>
      <p:ext uri="{BB962C8B-B14F-4D97-AF65-F5344CB8AC3E}">
        <p14:creationId xmlns:p14="http://schemas.microsoft.com/office/powerpoint/2010/main" val="2813996038"/>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866336" y="-140143"/>
                <a:ext cx="10515600" cy="1511743"/>
              </a:xfrm>
            </p:spPr>
            <p:txBody>
              <a:bodyPr>
                <a:normAutofit/>
              </a:bodyPr>
              <a:lstStyle/>
              <a:p>
                <a14:m>
                  <m:oMath xmlns:m="http://schemas.openxmlformats.org/officeDocument/2006/math">
                    <m:r>
                      <a:rPr lang="en-CA" i="1">
                        <a:latin typeface="Cambria Math" panose="02040503050406030204" pitchFamily="18" charset="0"/>
                      </a:rPr>
                      <m:t>𝜋</m:t>
                    </m:r>
                  </m:oMath>
                </a14:m>
                <a:r>
                  <a:rPr lang="en-CA" dirty="0"/>
                  <a:t> </a:t>
                </a:r>
                <a:r>
                  <a:rPr lang="en-CA" dirty="0" smtClean="0"/>
                  <a:t>calculation </a:t>
                </a:r>
                <a:r>
                  <a:rPr lang="en-CA" dirty="0" smtClean="0">
                    <a:solidFill>
                      <a:srgbClr val="FF0000"/>
                    </a:solidFill>
                  </a:rPr>
                  <a:t>for higher accuracy </a:t>
                </a:r>
                <a:endParaRPr lang="en-CA" dirty="0">
                  <a:solidFill>
                    <a:srgbClr val="FF0000"/>
                  </a:solidFill>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866336" y="-140143"/>
                <a:ext cx="10515600" cy="1511743"/>
              </a:xfrm>
              <a:blipFill rotWithShape="1">
                <a:blip r:embed="rId2"/>
                <a:stretch>
                  <a:fillRect/>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0EF2B25B-931C-4B73-9F02-4D363CEFA8FD}" type="slidenum">
              <a:rPr lang="en-CA" smtClean="0"/>
              <a:t>121</a:t>
            </a:fld>
            <a:endParaRPr lang="en-CA"/>
          </a:p>
        </p:txBody>
      </p:sp>
      <p:sp>
        <p:nvSpPr>
          <p:cNvPr id="6" name="Content Placeholder 2"/>
          <p:cNvSpPr txBox="1">
            <a:spLocks/>
          </p:cNvSpPr>
          <p:nvPr/>
        </p:nvSpPr>
        <p:spPr>
          <a:xfrm>
            <a:off x="1773716" y="2423710"/>
            <a:ext cx="9168604" cy="44495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dirty="0" smtClean="0"/>
              <a:t>Change all real*8 into real*16   and  </a:t>
            </a:r>
          </a:p>
          <a:p>
            <a:pPr marL="0" indent="0">
              <a:buNone/>
            </a:pPr>
            <a:r>
              <a:rPr lang="en-CA" dirty="0"/>
              <a:t>   REQUIRED_ACCURACY  = </a:t>
            </a:r>
            <a:r>
              <a:rPr lang="en-CA" dirty="0" smtClean="0"/>
              <a:t>1.0D-12  into 1.0D-32</a:t>
            </a:r>
            <a:endParaRPr lang="en-CA" dirty="0"/>
          </a:p>
          <a:p>
            <a:endParaRPr lang="en-CA" dirty="0"/>
          </a:p>
          <a:p>
            <a:endParaRPr lang="en-CA" dirty="0"/>
          </a:p>
          <a:p>
            <a:endParaRPr lang="en-CA" dirty="0"/>
          </a:p>
          <a:p>
            <a:endParaRPr lang="en-CA" dirty="0"/>
          </a:p>
          <a:p>
            <a:endParaRPr lang="en-CA" dirty="0"/>
          </a:p>
          <a:p>
            <a:endParaRPr lang="en-CA" dirty="0" smtClean="0"/>
          </a:p>
          <a:p>
            <a:endParaRPr lang="en-CA" dirty="0" smtClean="0"/>
          </a:p>
          <a:p>
            <a:endParaRPr lang="en-CA" dirty="0"/>
          </a:p>
        </p:txBody>
      </p:sp>
    </p:spTree>
    <p:extLst>
      <p:ext uri="{BB962C8B-B14F-4D97-AF65-F5344CB8AC3E}">
        <p14:creationId xmlns:p14="http://schemas.microsoft.com/office/powerpoint/2010/main" val="538228594"/>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866336" y="88457"/>
                <a:ext cx="10515600" cy="1325563"/>
              </a:xfrm>
            </p:spPr>
            <p:txBody>
              <a:bodyPr/>
              <a:lstStyle/>
              <a:p>
                <a14:m>
                  <m:oMath xmlns:m="http://schemas.openxmlformats.org/officeDocument/2006/math">
                    <m:r>
                      <a:rPr lang="en-CA" i="1">
                        <a:latin typeface="Cambria Math" panose="02040503050406030204" pitchFamily="18" charset="0"/>
                      </a:rPr>
                      <m:t>𝜋</m:t>
                    </m:r>
                  </m:oMath>
                </a14:m>
                <a:r>
                  <a:rPr lang="en-CA" dirty="0" smtClean="0"/>
                  <a:t> in wiki</a:t>
                </a:r>
                <a:endParaRPr lang="en-CA"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866336" y="88457"/>
                <a:ext cx="10515600" cy="1325563"/>
              </a:xfrm>
              <a:blipFill rotWithShape="1">
                <a:blip r:embed="rId2"/>
                <a:stretch>
                  <a:fillRect/>
                </a:stretch>
              </a:blipFill>
            </p:spPr>
            <p:txBody>
              <a:bodyPr/>
              <a:lstStyle/>
              <a:p>
                <a:r>
                  <a:rPr lang="en-US">
                    <a:noFill/>
                  </a:rPr>
                  <a:t> </a:t>
                </a:r>
              </a:p>
            </p:txBody>
          </p:sp>
        </mc:Fallback>
      </mc:AlternateContent>
      <p:sp>
        <p:nvSpPr>
          <p:cNvPr id="3" name="Content Placeholder 2"/>
          <p:cNvSpPr>
            <a:spLocks noGrp="1"/>
          </p:cNvSpPr>
          <p:nvPr>
            <p:ph idx="1"/>
          </p:nvPr>
        </p:nvSpPr>
        <p:spPr>
          <a:xfrm>
            <a:off x="838200" y="1209822"/>
            <a:ext cx="10515600" cy="5146527"/>
          </a:xfrm>
        </p:spPr>
        <p:txBody>
          <a:bodyPr>
            <a:normAutofit/>
          </a:bodyPr>
          <a:lstStyle/>
          <a:p>
            <a:r>
              <a:rPr lang="en-CA" dirty="0"/>
              <a:t>https://en.wikipedia.org/wiki/Pi </a:t>
            </a:r>
            <a:endParaRPr lang="en-CA" dirty="0" smtClean="0"/>
          </a:p>
          <a:p>
            <a:endParaRPr lang="en-CA" dirty="0"/>
          </a:p>
          <a:p>
            <a:r>
              <a:rPr lang="en-US" dirty="0"/>
              <a:t>The first 50 decimal digits are </a:t>
            </a:r>
            <a:r>
              <a:rPr lang="en-US" dirty="0" smtClean="0"/>
              <a:t>3.14159265358979323846264338327950288419716939937510</a:t>
            </a:r>
          </a:p>
          <a:p>
            <a:pPr marL="0" indent="0">
              <a:buNone/>
            </a:pPr>
            <a:endParaRPr lang="en-US" dirty="0"/>
          </a:p>
          <a:p>
            <a:endParaRPr lang="en-CA" dirty="0" smtClean="0"/>
          </a:p>
          <a:p>
            <a:endParaRPr lang="en-CA" dirty="0"/>
          </a:p>
        </p:txBody>
      </p:sp>
      <p:sp>
        <p:nvSpPr>
          <p:cNvPr id="4" name="Slide Number Placeholder 3"/>
          <p:cNvSpPr>
            <a:spLocks noGrp="1"/>
          </p:cNvSpPr>
          <p:nvPr>
            <p:ph type="sldNum" sz="quarter" idx="12"/>
          </p:nvPr>
        </p:nvSpPr>
        <p:spPr/>
        <p:txBody>
          <a:bodyPr/>
          <a:lstStyle/>
          <a:p>
            <a:fld id="{0EF2B25B-931C-4B73-9F02-4D363CEFA8FD}" type="slidenum">
              <a:rPr lang="en-CA" smtClean="0"/>
              <a:t>122</a:t>
            </a:fld>
            <a:endParaRPr lang="en-CA"/>
          </a:p>
        </p:txBody>
      </p:sp>
    </p:spTree>
    <p:extLst>
      <p:ext uri="{BB962C8B-B14F-4D97-AF65-F5344CB8AC3E}">
        <p14:creationId xmlns:p14="http://schemas.microsoft.com/office/powerpoint/2010/main" val="2965075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1989" y="481183"/>
            <a:ext cx="8900160" cy="1325563"/>
          </a:xfrm>
        </p:spPr>
        <p:txBody>
          <a:bodyPr/>
          <a:lstStyle/>
          <a:p>
            <a:r>
              <a:rPr lang="en-CA" dirty="0" smtClean="0"/>
              <a:t>References </a:t>
            </a:r>
            <a:endParaRPr lang="en-CA" dirty="0"/>
          </a:p>
        </p:txBody>
      </p:sp>
      <p:sp>
        <p:nvSpPr>
          <p:cNvPr id="4" name="Content Placeholder 2"/>
          <p:cNvSpPr>
            <a:spLocks noGrp="1"/>
          </p:cNvSpPr>
          <p:nvPr>
            <p:ph idx="1"/>
          </p:nvPr>
        </p:nvSpPr>
        <p:spPr>
          <a:xfrm>
            <a:off x="1631853" y="2827607"/>
            <a:ext cx="9099452" cy="3376246"/>
          </a:xfrm>
        </p:spPr>
        <p:txBody>
          <a:bodyPr>
            <a:normAutofit lnSpcReduction="10000"/>
          </a:bodyPr>
          <a:lstStyle/>
          <a:p>
            <a:pPr marL="0" indent="0">
              <a:buNone/>
            </a:pPr>
            <a:r>
              <a:rPr lang="en-CA" sz="3600" dirty="0"/>
              <a:t>http://</a:t>
            </a:r>
            <a:r>
              <a:rPr lang="en-CA" sz="3600" dirty="0" smtClean="0"/>
              <a:t>j3-fortran.org/</a:t>
            </a:r>
          </a:p>
          <a:p>
            <a:pPr marL="0" indent="0">
              <a:buNone/>
            </a:pPr>
            <a:endParaRPr lang="en-CA" sz="3600" dirty="0"/>
          </a:p>
          <a:p>
            <a:pPr marL="0" indent="0">
              <a:buNone/>
            </a:pPr>
            <a:endParaRPr lang="en-CA" sz="3600" dirty="0" smtClean="0"/>
          </a:p>
          <a:p>
            <a:pPr marL="0" indent="0">
              <a:buNone/>
            </a:pPr>
            <a:endParaRPr lang="en-CA" sz="3600" dirty="0"/>
          </a:p>
          <a:p>
            <a:pPr marL="0" indent="0">
              <a:buNone/>
            </a:pPr>
            <a:endParaRPr lang="en-CA" sz="3600" dirty="0" smtClean="0"/>
          </a:p>
          <a:p>
            <a:pPr marL="0" indent="0">
              <a:buNone/>
            </a:pPr>
            <a:r>
              <a:rPr lang="en-CA" sz="3600" dirty="0"/>
              <a:t>http://j3-fortran.org/doc/year/10/10-007r1.pdf</a:t>
            </a:r>
          </a:p>
        </p:txBody>
      </p:sp>
      <p:sp>
        <p:nvSpPr>
          <p:cNvPr id="5" name="Slide Number Placeholder 4"/>
          <p:cNvSpPr>
            <a:spLocks noGrp="1"/>
          </p:cNvSpPr>
          <p:nvPr>
            <p:ph type="sldNum" sz="quarter" idx="12"/>
          </p:nvPr>
        </p:nvSpPr>
        <p:spPr/>
        <p:txBody>
          <a:bodyPr/>
          <a:lstStyle/>
          <a:p>
            <a:fld id="{0EF2B25B-931C-4B73-9F02-4D363CEFA8FD}" type="slidenum">
              <a:rPr lang="en-CA" smtClean="0"/>
              <a:t>123</a:t>
            </a:fld>
            <a:endParaRPr lang="en-CA"/>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7975" y="644888"/>
            <a:ext cx="3324225" cy="4752975"/>
          </a:xfrm>
          <a:prstGeom prst="rect">
            <a:avLst/>
          </a:prstGeom>
        </p:spPr>
      </p:pic>
    </p:spTree>
    <p:extLst>
      <p:ext uri="{BB962C8B-B14F-4D97-AF65-F5344CB8AC3E}">
        <p14:creationId xmlns:p14="http://schemas.microsoft.com/office/powerpoint/2010/main" val="726412145"/>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bg>
      <p:bgPr>
        <a:gradFill>
          <a:gsLst>
            <a:gs pos="56610">
              <a:srgbClr val="C5DBF0"/>
            </a:gs>
            <a:gs pos="0">
              <a:schemeClr val="accent1">
                <a:lumMod val="5000"/>
                <a:lumOff val="95000"/>
              </a:schemeClr>
            </a:gs>
            <a:gs pos="74000">
              <a:schemeClr val="accent1">
                <a:lumMod val="45000"/>
                <a:lumOff val="55000"/>
              </a:schemeClr>
            </a:gs>
            <a:gs pos="91500">
              <a:srgbClr val="C2DAEF"/>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Rectangle 3"/>
          <p:cNvSpPr/>
          <p:nvPr/>
        </p:nvSpPr>
        <p:spPr>
          <a:xfrm>
            <a:off x="2332227" y="2151409"/>
            <a:ext cx="6852325" cy="2585323"/>
          </a:xfrm>
          <a:prstGeom prst="rect">
            <a:avLst/>
          </a:prstGeom>
          <a:noFill/>
        </p:spPr>
        <p:txBody>
          <a:bodyPr wrap="none" lIns="91440" tIns="45720" rIns="91440" bIns="45720">
            <a:spAutoFit/>
          </a:bodyPr>
          <a:lstStyle/>
          <a:p>
            <a:pPr algn="ctr"/>
            <a:r>
              <a:rPr lang="en-US" sz="5400" b="1" cap="none" spc="50" dirty="0" smtClean="0">
                <a:ln w="9525" cmpd="sng">
                  <a:solidFill>
                    <a:schemeClr val="accent1"/>
                  </a:solidFill>
                  <a:prstDash val="solid"/>
                </a:ln>
                <a:solidFill>
                  <a:srgbClr val="00B0F0"/>
                </a:solidFill>
                <a:effectLst>
                  <a:glow rad="38100">
                    <a:schemeClr val="accent1">
                      <a:alpha val="40000"/>
                    </a:schemeClr>
                  </a:glow>
                </a:effectLst>
              </a:rPr>
              <a:t>Thank you very much </a:t>
            </a:r>
          </a:p>
          <a:p>
            <a:pPr algn="ctr"/>
            <a:r>
              <a:rPr lang="en-US" sz="5400" b="1" cap="none" spc="50" dirty="0" smtClean="0">
                <a:ln w="9525" cmpd="sng">
                  <a:solidFill>
                    <a:schemeClr val="accent1"/>
                  </a:solidFill>
                  <a:prstDash val="solid"/>
                </a:ln>
                <a:solidFill>
                  <a:srgbClr val="00B0F0"/>
                </a:solidFill>
                <a:effectLst>
                  <a:glow rad="38100">
                    <a:schemeClr val="accent1">
                      <a:alpha val="40000"/>
                    </a:schemeClr>
                  </a:glow>
                </a:effectLst>
              </a:rPr>
              <a:t>for your attention!  </a:t>
            </a:r>
          </a:p>
          <a:p>
            <a:pPr algn="ctr"/>
            <a:r>
              <a:rPr lang="en-US" sz="5400" b="1" spc="50" dirty="0">
                <a:ln w="9525" cmpd="sng">
                  <a:solidFill>
                    <a:schemeClr val="accent1"/>
                  </a:solidFill>
                  <a:prstDash val="solid"/>
                </a:ln>
                <a:solidFill>
                  <a:srgbClr val="00B0F0"/>
                </a:solidFill>
                <a:effectLst>
                  <a:glow rad="38100">
                    <a:schemeClr val="accent1">
                      <a:alpha val="40000"/>
                    </a:schemeClr>
                  </a:glow>
                </a:effectLst>
              </a:rPr>
              <a:t>H</a:t>
            </a:r>
            <a:r>
              <a:rPr lang="en-US" sz="5400" b="1" cap="none" spc="50" dirty="0" smtClean="0">
                <a:ln w="9525" cmpd="sng">
                  <a:solidFill>
                    <a:schemeClr val="accent1"/>
                  </a:solidFill>
                  <a:prstDash val="solid"/>
                </a:ln>
                <a:solidFill>
                  <a:srgbClr val="00B0F0"/>
                </a:solidFill>
                <a:effectLst>
                  <a:glow rad="38100">
                    <a:schemeClr val="accent1">
                      <a:alpha val="40000"/>
                    </a:schemeClr>
                  </a:glow>
                </a:effectLst>
              </a:rPr>
              <a:t>ave a </a:t>
            </a:r>
            <a:r>
              <a:rPr lang="en-US" sz="5400" b="1" spc="50" dirty="0" smtClean="0">
                <a:ln w="9525" cmpd="sng">
                  <a:solidFill>
                    <a:schemeClr val="accent1"/>
                  </a:solidFill>
                  <a:prstDash val="solid"/>
                </a:ln>
                <a:solidFill>
                  <a:srgbClr val="00B0F0"/>
                </a:solidFill>
                <a:effectLst>
                  <a:glow rad="38100">
                    <a:schemeClr val="accent1">
                      <a:alpha val="40000"/>
                    </a:schemeClr>
                  </a:glow>
                </a:effectLst>
              </a:rPr>
              <a:t>nice</a:t>
            </a:r>
            <a:r>
              <a:rPr lang="en-US" sz="5400" b="1" cap="none" spc="50" dirty="0" smtClean="0">
                <a:ln w="9525" cmpd="sng">
                  <a:solidFill>
                    <a:schemeClr val="accent1"/>
                  </a:solidFill>
                  <a:prstDash val="solid"/>
                </a:ln>
                <a:solidFill>
                  <a:srgbClr val="00B0F0"/>
                </a:solidFill>
                <a:effectLst>
                  <a:glow rad="38100">
                    <a:schemeClr val="accent1">
                      <a:alpha val="40000"/>
                    </a:schemeClr>
                  </a:glow>
                </a:effectLst>
              </a:rPr>
              <a:t> day!</a:t>
            </a:r>
            <a:endParaRPr lang="en-US" sz="5400" b="1" cap="none" spc="50" dirty="0">
              <a:ln w="9525" cmpd="sng">
                <a:solidFill>
                  <a:schemeClr val="accent1"/>
                </a:solidFill>
                <a:prstDash val="solid"/>
              </a:ln>
              <a:solidFill>
                <a:srgbClr val="00B0F0"/>
              </a:solidFill>
              <a:effectLst>
                <a:glow rad="38100">
                  <a:schemeClr val="accent1">
                    <a:alpha val="40000"/>
                  </a:schemeClr>
                </a:glow>
              </a:effectLst>
            </a:endParaRPr>
          </a:p>
        </p:txBody>
      </p:sp>
      <p:sp>
        <p:nvSpPr>
          <p:cNvPr id="6" name="Slide Number Placeholder 5"/>
          <p:cNvSpPr>
            <a:spLocks noGrp="1"/>
          </p:cNvSpPr>
          <p:nvPr>
            <p:ph type="sldNum" sz="quarter" idx="12"/>
          </p:nvPr>
        </p:nvSpPr>
        <p:spPr/>
        <p:txBody>
          <a:bodyPr/>
          <a:lstStyle/>
          <a:p>
            <a:fld id="{0EF2B25B-931C-4B73-9F02-4D363CEFA8FD}" type="slidenum">
              <a:rPr lang="en-CA" smtClean="0"/>
              <a:t>124</a:t>
            </a:fld>
            <a:endParaRPr lang="en-CA"/>
          </a:p>
        </p:txBody>
      </p:sp>
    </p:spTree>
    <p:extLst>
      <p:ext uri="{BB962C8B-B14F-4D97-AF65-F5344CB8AC3E}">
        <p14:creationId xmlns:p14="http://schemas.microsoft.com/office/powerpoint/2010/main" val="539963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3205"/>
            <a:ext cx="10515600" cy="1325563"/>
          </a:xfrm>
        </p:spPr>
        <p:txBody>
          <a:bodyPr/>
          <a:lstStyle/>
          <a:p>
            <a:r>
              <a:rPr lang="en-CA" dirty="0"/>
              <a:t>Computer languages </a:t>
            </a:r>
          </a:p>
        </p:txBody>
      </p:sp>
      <p:sp>
        <p:nvSpPr>
          <p:cNvPr id="3" name="Content Placeholder 2"/>
          <p:cNvSpPr>
            <a:spLocks noGrp="1"/>
          </p:cNvSpPr>
          <p:nvPr>
            <p:ph idx="1"/>
          </p:nvPr>
        </p:nvSpPr>
        <p:spPr>
          <a:xfrm>
            <a:off x="838200" y="1751773"/>
            <a:ext cx="10515600" cy="4381745"/>
          </a:xfrm>
        </p:spPr>
        <p:txBody>
          <a:bodyPr/>
          <a:lstStyle/>
          <a:p>
            <a:r>
              <a:rPr lang="en-CA" dirty="0"/>
              <a:t>Rules and facilities for writing (source) codes in text files, eventually converted into executable binaries to instruct computers what to do.</a:t>
            </a:r>
          </a:p>
          <a:p>
            <a:r>
              <a:rPr lang="en-CA" dirty="0" smtClean="0"/>
              <a:t>Although they were created like natural languages as much as possible, their rules (syntax/grammar) are applied absolutely strictly. Any violation will be refused.</a:t>
            </a:r>
          </a:p>
          <a:p>
            <a:r>
              <a:rPr lang="en-CA" dirty="0" smtClean="0"/>
              <a:t>There </a:t>
            </a:r>
            <a:r>
              <a:rPr lang="en-CA" dirty="0"/>
              <a:t>are </a:t>
            </a:r>
            <a:r>
              <a:rPr lang="en-CA" dirty="0" smtClean="0"/>
              <a:t>a great number of computer </a:t>
            </a:r>
            <a:r>
              <a:rPr lang="en-CA" dirty="0"/>
              <a:t>languages.</a:t>
            </a:r>
          </a:p>
          <a:p>
            <a:r>
              <a:rPr lang="en-CA" dirty="0"/>
              <a:t>For application, especially </a:t>
            </a:r>
            <a:r>
              <a:rPr lang="en-CA" dirty="0" smtClean="0"/>
              <a:t>computing/data </a:t>
            </a:r>
            <a:r>
              <a:rPr lang="en-CA" dirty="0"/>
              <a:t>science, high-level programming languages fall into two categories.</a:t>
            </a:r>
          </a:p>
          <a:p>
            <a:r>
              <a:rPr lang="en-CA" dirty="0"/>
              <a:t>Interpreted  and compiled languages.   </a:t>
            </a:r>
          </a:p>
        </p:txBody>
      </p:sp>
      <p:sp>
        <p:nvSpPr>
          <p:cNvPr id="4" name="Slide Number Placeholder 3"/>
          <p:cNvSpPr>
            <a:spLocks noGrp="1"/>
          </p:cNvSpPr>
          <p:nvPr>
            <p:ph type="sldNum" sz="quarter" idx="12"/>
          </p:nvPr>
        </p:nvSpPr>
        <p:spPr/>
        <p:txBody>
          <a:bodyPr/>
          <a:lstStyle/>
          <a:p>
            <a:fld id="{0EF2B25B-931C-4B73-9F02-4D363CEFA8FD}" type="slidenum">
              <a:rPr lang="en-CA" smtClean="0"/>
              <a:t>13</a:t>
            </a:fld>
            <a:endParaRPr lang="en-CA"/>
          </a:p>
        </p:txBody>
      </p:sp>
    </p:spTree>
    <p:extLst>
      <p:ext uri="{BB962C8B-B14F-4D97-AF65-F5344CB8AC3E}">
        <p14:creationId xmlns:p14="http://schemas.microsoft.com/office/powerpoint/2010/main" val="1820246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3680" y="157635"/>
            <a:ext cx="8900160" cy="1325563"/>
          </a:xfrm>
        </p:spPr>
        <p:txBody>
          <a:bodyPr/>
          <a:lstStyle/>
          <a:p>
            <a:r>
              <a:rPr lang="en-CA" dirty="0" smtClean="0"/>
              <a:t>The difference </a:t>
            </a:r>
            <a:endParaRPr lang="en-CA" dirty="0"/>
          </a:p>
        </p:txBody>
      </p:sp>
      <p:sp>
        <p:nvSpPr>
          <p:cNvPr id="3" name="Content Placeholder 2"/>
          <p:cNvSpPr>
            <a:spLocks noGrp="1"/>
          </p:cNvSpPr>
          <p:nvPr>
            <p:ph idx="1"/>
          </p:nvPr>
        </p:nvSpPr>
        <p:spPr>
          <a:xfrm>
            <a:off x="1173479" y="1921412"/>
            <a:ext cx="9672711" cy="3916680"/>
          </a:xfrm>
        </p:spPr>
        <p:txBody>
          <a:bodyPr>
            <a:normAutofit fontScale="92500" lnSpcReduction="10000"/>
          </a:bodyPr>
          <a:lstStyle/>
          <a:p>
            <a:r>
              <a:rPr lang="en-CA" sz="3600" dirty="0" smtClean="0"/>
              <a:t>In interpreted languages, like R, Python, and </a:t>
            </a:r>
            <a:r>
              <a:rPr lang="en-CA" sz="3600" dirty="0" err="1" smtClean="0"/>
              <a:t>Matlab</a:t>
            </a:r>
            <a:r>
              <a:rPr lang="en-CA" sz="3600" dirty="0" smtClean="0"/>
              <a:t>,  </a:t>
            </a:r>
            <a:r>
              <a:rPr lang="en-CA" sz="3600" dirty="0"/>
              <a:t>o</a:t>
            </a:r>
            <a:r>
              <a:rPr lang="en-CA" sz="3600" dirty="0" smtClean="0"/>
              <a:t>ne or more lines of source code is (are) converted  into binary then executed. Then another section of source code. </a:t>
            </a:r>
            <a:r>
              <a:rPr lang="en-CA" sz="3600" dirty="0"/>
              <a:t>T</a:t>
            </a:r>
            <a:r>
              <a:rPr lang="en-CA" sz="3600" dirty="0" smtClean="0"/>
              <a:t>his procedure is repeated till end. Then computation is interrupted by conversions.  </a:t>
            </a:r>
          </a:p>
          <a:p>
            <a:r>
              <a:rPr lang="en-CA" sz="3600" dirty="0" smtClean="0"/>
              <a:t>In compiled languages, like C and FORTRAN, the   whole source code is compiled into a big executable binary code. The compiled binary code can be run repeatedly later, forgetting the source code. </a:t>
            </a:r>
            <a:endParaRPr lang="en-CA" sz="3600" dirty="0"/>
          </a:p>
        </p:txBody>
      </p:sp>
      <p:sp>
        <p:nvSpPr>
          <p:cNvPr id="4" name="Slide Number Placeholder 3"/>
          <p:cNvSpPr>
            <a:spLocks noGrp="1"/>
          </p:cNvSpPr>
          <p:nvPr>
            <p:ph type="sldNum" sz="quarter" idx="12"/>
          </p:nvPr>
        </p:nvSpPr>
        <p:spPr/>
        <p:txBody>
          <a:bodyPr/>
          <a:lstStyle/>
          <a:p>
            <a:fld id="{0EF2B25B-931C-4B73-9F02-4D363CEFA8FD}" type="slidenum">
              <a:rPr lang="en-CA" smtClean="0"/>
              <a:t>14</a:t>
            </a:fld>
            <a:endParaRPr lang="en-CA"/>
          </a:p>
        </p:txBody>
      </p:sp>
    </p:spTree>
    <p:extLst>
      <p:ext uri="{BB962C8B-B14F-4D97-AF65-F5344CB8AC3E}">
        <p14:creationId xmlns:p14="http://schemas.microsoft.com/office/powerpoint/2010/main" val="3814942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3680" y="157635"/>
            <a:ext cx="8900160" cy="1325563"/>
          </a:xfrm>
        </p:spPr>
        <p:txBody>
          <a:bodyPr/>
          <a:lstStyle/>
          <a:p>
            <a:r>
              <a:rPr lang="en-CA" dirty="0" smtClean="0"/>
              <a:t>The difference </a:t>
            </a:r>
            <a:endParaRPr lang="en-CA" dirty="0"/>
          </a:p>
        </p:txBody>
      </p:sp>
      <p:sp>
        <p:nvSpPr>
          <p:cNvPr id="3" name="Content Placeholder 2"/>
          <p:cNvSpPr>
            <a:spLocks noGrp="1"/>
          </p:cNvSpPr>
          <p:nvPr>
            <p:ph idx="1"/>
          </p:nvPr>
        </p:nvSpPr>
        <p:spPr>
          <a:xfrm>
            <a:off x="1027518" y="1318830"/>
            <a:ext cx="2429319" cy="723902"/>
          </a:xfrm>
        </p:spPr>
        <p:txBody>
          <a:bodyPr>
            <a:normAutofit/>
          </a:bodyPr>
          <a:lstStyle/>
          <a:p>
            <a:pPr marL="0" indent="0">
              <a:buNone/>
            </a:pPr>
            <a:r>
              <a:rPr lang="en-CA" sz="3600" dirty="0" smtClean="0"/>
              <a:t>Post office</a:t>
            </a:r>
            <a:endParaRPr lang="en-CA" sz="3600" dirty="0"/>
          </a:p>
        </p:txBody>
      </p:sp>
      <p:sp>
        <p:nvSpPr>
          <p:cNvPr id="4" name="Oval 3"/>
          <p:cNvSpPr/>
          <p:nvPr/>
        </p:nvSpPr>
        <p:spPr>
          <a:xfrm>
            <a:off x="1870998" y="1899128"/>
            <a:ext cx="928467" cy="52050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6" name="Straight Arrow Connector 5"/>
          <p:cNvCxnSpPr/>
          <p:nvPr/>
        </p:nvCxnSpPr>
        <p:spPr>
          <a:xfrm flipH="1">
            <a:off x="1223884" y="2419633"/>
            <a:ext cx="647114" cy="15474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1301073" y="2419634"/>
            <a:ext cx="858461" cy="15239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1681084" y="2548586"/>
            <a:ext cx="647114" cy="15474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1771060" y="2548586"/>
            <a:ext cx="672024" cy="15239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2739678" y="2548586"/>
            <a:ext cx="2484704" cy="7854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854564" y="2407909"/>
            <a:ext cx="2369817" cy="9261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2556506" y="2572033"/>
            <a:ext cx="38977" cy="16881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4" idx="5"/>
          </p:cNvCxnSpPr>
          <p:nvPr/>
        </p:nvCxnSpPr>
        <p:spPr>
          <a:xfrm flipV="1">
            <a:off x="2642377" y="2343407"/>
            <a:ext cx="21117" cy="18616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Rounded Rectangle 39"/>
          <p:cNvSpPr/>
          <p:nvPr/>
        </p:nvSpPr>
        <p:spPr>
          <a:xfrm>
            <a:off x="1161752" y="3980558"/>
            <a:ext cx="267286" cy="252047"/>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1" name="Rounded Rectangle 40"/>
          <p:cNvSpPr/>
          <p:nvPr/>
        </p:nvSpPr>
        <p:spPr>
          <a:xfrm>
            <a:off x="1768716" y="4160508"/>
            <a:ext cx="267286" cy="252047"/>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2" name="Rounded Rectangle 41"/>
          <p:cNvSpPr/>
          <p:nvPr/>
        </p:nvSpPr>
        <p:spPr>
          <a:xfrm>
            <a:off x="2591967" y="4286532"/>
            <a:ext cx="267286" cy="252047"/>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3" name="Rounded Rectangle 42"/>
          <p:cNvSpPr/>
          <p:nvPr/>
        </p:nvSpPr>
        <p:spPr>
          <a:xfrm>
            <a:off x="5224363" y="3394045"/>
            <a:ext cx="267286" cy="252047"/>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0" name="Content Placeholder 2"/>
          <p:cNvSpPr txBox="1">
            <a:spLocks/>
          </p:cNvSpPr>
          <p:nvPr/>
        </p:nvSpPr>
        <p:spPr>
          <a:xfrm>
            <a:off x="6792928" y="1316482"/>
            <a:ext cx="2429319" cy="7239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CA" sz="3600" smtClean="0"/>
              <a:t>Post office</a:t>
            </a:r>
            <a:endParaRPr lang="en-CA" sz="3600" dirty="0"/>
          </a:p>
        </p:txBody>
      </p:sp>
      <p:sp>
        <p:nvSpPr>
          <p:cNvPr id="61" name="Oval 60"/>
          <p:cNvSpPr/>
          <p:nvPr/>
        </p:nvSpPr>
        <p:spPr>
          <a:xfrm>
            <a:off x="7636408" y="1896780"/>
            <a:ext cx="928467" cy="52050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62" name="Straight Arrow Connector 61"/>
          <p:cNvCxnSpPr/>
          <p:nvPr/>
        </p:nvCxnSpPr>
        <p:spPr>
          <a:xfrm flipH="1">
            <a:off x="6989294" y="2417285"/>
            <a:ext cx="647114" cy="15474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flipH="1" flipV="1">
            <a:off x="8564875" y="2343407"/>
            <a:ext cx="2424917" cy="9882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Rounded Rectangle 69"/>
          <p:cNvSpPr/>
          <p:nvPr/>
        </p:nvSpPr>
        <p:spPr>
          <a:xfrm>
            <a:off x="6927162" y="3978210"/>
            <a:ext cx="267286" cy="252047"/>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1" name="Rounded Rectangle 70"/>
          <p:cNvSpPr/>
          <p:nvPr/>
        </p:nvSpPr>
        <p:spPr>
          <a:xfrm>
            <a:off x="7534126" y="4158160"/>
            <a:ext cx="267286" cy="252047"/>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2" name="Rounded Rectangle 71"/>
          <p:cNvSpPr/>
          <p:nvPr/>
        </p:nvSpPr>
        <p:spPr>
          <a:xfrm>
            <a:off x="8357377" y="4284184"/>
            <a:ext cx="267286" cy="252047"/>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3" name="Rounded Rectangle 72"/>
          <p:cNvSpPr/>
          <p:nvPr/>
        </p:nvSpPr>
        <p:spPr>
          <a:xfrm>
            <a:off x="10989773" y="3391697"/>
            <a:ext cx="267286" cy="252047"/>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4" name="Content Placeholder 2"/>
          <p:cNvSpPr txBox="1">
            <a:spLocks/>
          </p:cNvSpPr>
          <p:nvPr/>
        </p:nvSpPr>
        <p:spPr>
          <a:xfrm>
            <a:off x="9238362" y="4141739"/>
            <a:ext cx="2429319" cy="7239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CA" sz="3600" dirty="0" smtClean="0"/>
              <a:t>houses</a:t>
            </a:r>
            <a:endParaRPr lang="en-CA" sz="3600" dirty="0"/>
          </a:p>
        </p:txBody>
      </p:sp>
      <p:sp>
        <p:nvSpPr>
          <p:cNvPr id="30" name="Content Placeholder 2"/>
          <p:cNvSpPr txBox="1">
            <a:spLocks/>
          </p:cNvSpPr>
          <p:nvPr/>
        </p:nvSpPr>
        <p:spPr>
          <a:xfrm>
            <a:off x="3472952" y="4144087"/>
            <a:ext cx="2429319" cy="7239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CA" sz="3600" dirty="0" smtClean="0"/>
              <a:t>houses</a:t>
            </a:r>
            <a:endParaRPr lang="en-CA" sz="3600" dirty="0"/>
          </a:p>
        </p:txBody>
      </p:sp>
      <p:cxnSp>
        <p:nvCxnSpPr>
          <p:cNvPr id="32" name="Straight Arrow Connector 31"/>
          <p:cNvCxnSpPr>
            <a:endCxn id="36" idx="1"/>
          </p:cNvCxnSpPr>
          <p:nvPr/>
        </p:nvCxnSpPr>
        <p:spPr>
          <a:xfrm>
            <a:off x="7066483" y="3941286"/>
            <a:ext cx="1290894" cy="4689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7795652" y="3545049"/>
            <a:ext cx="3008336" cy="5275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Rounded Rectangle 33"/>
          <p:cNvSpPr/>
          <p:nvPr/>
        </p:nvSpPr>
        <p:spPr>
          <a:xfrm>
            <a:off x="6927162" y="3978210"/>
            <a:ext cx="267286" cy="252047"/>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5" name="Rounded Rectangle 34"/>
          <p:cNvSpPr/>
          <p:nvPr/>
        </p:nvSpPr>
        <p:spPr>
          <a:xfrm>
            <a:off x="7534126" y="4158160"/>
            <a:ext cx="267286" cy="252047"/>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6" name="Rounded Rectangle 35"/>
          <p:cNvSpPr/>
          <p:nvPr/>
        </p:nvSpPr>
        <p:spPr>
          <a:xfrm>
            <a:off x="8357377" y="4284184"/>
            <a:ext cx="267286" cy="252047"/>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7" name="Rounded Rectangle 36"/>
          <p:cNvSpPr/>
          <p:nvPr/>
        </p:nvSpPr>
        <p:spPr>
          <a:xfrm>
            <a:off x="10989773" y="3391697"/>
            <a:ext cx="267286" cy="252047"/>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8" name="Content Placeholder 2"/>
          <p:cNvSpPr txBox="1">
            <a:spLocks/>
          </p:cNvSpPr>
          <p:nvPr/>
        </p:nvSpPr>
        <p:spPr>
          <a:xfrm>
            <a:off x="9238362" y="4141739"/>
            <a:ext cx="2429319" cy="7239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CA" sz="3600" dirty="0" smtClean="0"/>
              <a:t>houses</a:t>
            </a:r>
            <a:endParaRPr lang="en-CA" sz="3600" dirty="0"/>
          </a:p>
        </p:txBody>
      </p:sp>
      <p:cxnSp>
        <p:nvCxnSpPr>
          <p:cNvPr id="39" name="Straight Arrow Connector 38"/>
          <p:cNvCxnSpPr/>
          <p:nvPr/>
        </p:nvCxnSpPr>
        <p:spPr>
          <a:xfrm flipH="1" flipV="1">
            <a:off x="7711930" y="4536231"/>
            <a:ext cx="776210" cy="1072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0EF2B25B-931C-4B73-9F02-4D363CEFA8FD}" type="slidenum">
              <a:rPr lang="en-CA" smtClean="0"/>
              <a:t>15</a:t>
            </a:fld>
            <a:endParaRPr lang="en-CA"/>
          </a:p>
        </p:txBody>
      </p:sp>
    </p:spTree>
    <p:extLst>
      <p:ext uri="{BB962C8B-B14F-4D97-AF65-F5344CB8AC3E}">
        <p14:creationId xmlns:p14="http://schemas.microsoft.com/office/powerpoint/2010/main" val="370229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1" grpId="0" animBg="1"/>
      <p:bldP spid="70" grpId="0" animBg="1"/>
      <p:bldP spid="71" grpId="0" animBg="1"/>
      <p:bldP spid="72" grpId="0" animBg="1"/>
      <p:bldP spid="73" grpId="0" animBg="1"/>
      <p:bldP spid="74" grpId="0"/>
      <p:bldP spid="34" grpId="0" animBg="1"/>
      <p:bldP spid="35" grpId="0" animBg="1"/>
      <p:bldP spid="36" grpId="0" animBg="1"/>
      <p:bldP spid="37" grpId="0" animBg="1"/>
      <p:bldP spid="3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3680" y="157635"/>
            <a:ext cx="8900160" cy="1325563"/>
          </a:xfrm>
        </p:spPr>
        <p:txBody>
          <a:bodyPr/>
          <a:lstStyle/>
          <a:p>
            <a:r>
              <a:rPr lang="en-CA" dirty="0" smtClean="0"/>
              <a:t>The difference </a:t>
            </a:r>
            <a:endParaRPr lang="en-CA" dirty="0"/>
          </a:p>
        </p:txBody>
      </p:sp>
      <p:sp>
        <p:nvSpPr>
          <p:cNvPr id="3" name="Content Placeholder 2"/>
          <p:cNvSpPr>
            <a:spLocks noGrp="1"/>
          </p:cNvSpPr>
          <p:nvPr>
            <p:ph idx="1"/>
          </p:nvPr>
        </p:nvSpPr>
        <p:spPr>
          <a:xfrm>
            <a:off x="1027518" y="1318830"/>
            <a:ext cx="2429319" cy="723902"/>
          </a:xfrm>
        </p:spPr>
        <p:txBody>
          <a:bodyPr>
            <a:normAutofit/>
          </a:bodyPr>
          <a:lstStyle/>
          <a:p>
            <a:pPr marL="0" indent="0">
              <a:buNone/>
            </a:pPr>
            <a:r>
              <a:rPr lang="en-CA" sz="3600" dirty="0" smtClean="0"/>
              <a:t>Post office</a:t>
            </a:r>
            <a:endParaRPr lang="en-CA" sz="3600" dirty="0"/>
          </a:p>
        </p:txBody>
      </p:sp>
      <p:sp>
        <p:nvSpPr>
          <p:cNvPr id="4" name="Oval 3"/>
          <p:cNvSpPr/>
          <p:nvPr/>
        </p:nvSpPr>
        <p:spPr>
          <a:xfrm>
            <a:off x="1870998" y="1899128"/>
            <a:ext cx="928467" cy="52050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6" name="Straight Arrow Connector 5"/>
          <p:cNvCxnSpPr/>
          <p:nvPr/>
        </p:nvCxnSpPr>
        <p:spPr>
          <a:xfrm flipH="1">
            <a:off x="1223884" y="2419633"/>
            <a:ext cx="647114" cy="15474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1301073" y="2419634"/>
            <a:ext cx="858461" cy="15239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1681084" y="2548586"/>
            <a:ext cx="647114" cy="15474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1771060" y="2548586"/>
            <a:ext cx="672024" cy="15239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2739678" y="2548586"/>
            <a:ext cx="2484704" cy="7854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854564" y="2407909"/>
            <a:ext cx="2369817" cy="9261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2556506" y="2572033"/>
            <a:ext cx="38977" cy="16881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4" idx="5"/>
          </p:cNvCxnSpPr>
          <p:nvPr/>
        </p:nvCxnSpPr>
        <p:spPr>
          <a:xfrm flipV="1">
            <a:off x="2642377" y="2343407"/>
            <a:ext cx="21117" cy="18616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Rounded Rectangle 39"/>
          <p:cNvSpPr/>
          <p:nvPr/>
        </p:nvSpPr>
        <p:spPr>
          <a:xfrm>
            <a:off x="1161752" y="3980558"/>
            <a:ext cx="267286" cy="252047"/>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1" name="Rounded Rectangle 40"/>
          <p:cNvSpPr/>
          <p:nvPr/>
        </p:nvSpPr>
        <p:spPr>
          <a:xfrm>
            <a:off x="1768716" y="4160508"/>
            <a:ext cx="267286" cy="252047"/>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2" name="Rounded Rectangle 41"/>
          <p:cNvSpPr/>
          <p:nvPr/>
        </p:nvSpPr>
        <p:spPr>
          <a:xfrm>
            <a:off x="2591967" y="4286532"/>
            <a:ext cx="267286" cy="252047"/>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3" name="Rounded Rectangle 42"/>
          <p:cNvSpPr/>
          <p:nvPr/>
        </p:nvSpPr>
        <p:spPr>
          <a:xfrm>
            <a:off x="5224363" y="3394045"/>
            <a:ext cx="267286" cy="252047"/>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0" name="Content Placeholder 2"/>
          <p:cNvSpPr txBox="1">
            <a:spLocks/>
          </p:cNvSpPr>
          <p:nvPr/>
        </p:nvSpPr>
        <p:spPr>
          <a:xfrm>
            <a:off x="6792928" y="1316482"/>
            <a:ext cx="2429319" cy="7239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CA" sz="3600" smtClean="0"/>
              <a:t>Post office</a:t>
            </a:r>
            <a:endParaRPr lang="en-CA" sz="3600" dirty="0"/>
          </a:p>
        </p:txBody>
      </p:sp>
      <p:sp>
        <p:nvSpPr>
          <p:cNvPr id="61" name="Oval 60"/>
          <p:cNvSpPr/>
          <p:nvPr/>
        </p:nvSpPr>
        <p:spPr>
          <a:xfrm>
            <a:off x="7636408" y="1896780"/>
            <a:ext cx="928467" cy="52050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62" name="Straight Arrow Connector 61"/>
          <p:cNvCxnSpPr/>
          <p:nvPr/>
        </p:nvCxnSpPr>
        <p:spPr>
          <a:xfrm flipH="1">
            <a:off x="6989294" y="2417285"/>
            <a:ext cx="647114" cy="15474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066483" y="3941286"/>
            <a:ext cx="467643" cy="1547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flipH="1" flipV="1">
            <a:off x="8564875" y="2343407"/>
            <a:ext cx="2424917" cy="9882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V="1">
            <a:off x="8407787" y="3545049"/>
            <a:ext cx="2396201" cy="6576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Rounded Rectangle 69"/>
          <p:cNvSpPr/>
          <p:nvPr/>
        </p:nvSpPr>
        <p:spPr>
          <a:xfrm>
            <a:off x="6927162" y="3978210"/>
            <a:ext cx="267286" cy="252047"/>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1" name="Rounded Rectangle 70"/>
          <p:cNvSpPr/>
          <p:nvPr/>
        </p:nvSpPr>
        <p:spPr>
          <a:xfrm>
            <a:off x="7534126" y="4158160"/>
            <a:ext cx="267286" cy="252047"/>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2" name="Rounded Rectangle 71"/>
          <p:cNvSpPr/>
          <p:nvPr/>
        </p:nvSpPr>
        <p:spPr>
          <a:xfrm>
            <a:off x="8357377" y="4284184"/>
            <a:ext cx="267286" cy="252047"/>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3" name="Rounded Rectangle 72"/>
          <p:cNvSpPr/>
          <p:nvPr/>
        </p:nvSpPr>
        <p:spPr>
          <a:xfrm>
            <a:off x="10989773" y="3391697"/>
            <a:ext cx="267286" cy="252047"/>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4" name="Content Placeholder 2"/>
          <p:cNvSpPr txBox="1">
            <a:spLocks/>
          </p:cNvSpPr>
          <p:nvPr/>
        </p:nvSpPr>
        <p:spPr>
          <a:xfrm>
            <a:off x="9238362" y="4141739"/>
            <a:ext cx="2429319" cy="7239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CA" sz="3600" dirty="0" smtClean="0"/>
              <a:t>houses</a:t>
            </a:r>
            <a:endParaRPr lang="en-CA" sz="3600" dirty="0"/>
          </a:p>
        </p:txBody>
      </p:sp>
      <p:cxnSp>
        <p:nvCxnSpPr>
          <p:cNvPr id="77" name="Straight Arrow Connector 76"/>
          <p:cNvCxnSpPr/>
          <p:nvPr/>
        </p:nvCxnSpPr>
        <p:spPr>
          <a:xfrm>
            <a:off x="7795652" y="4121822"/>
            <a:ext cx="467643" cy="1547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Content Placeholder 2"/>
          <p:cNvSpPr txBox="1">
            <a:spLocks/>
          </p:cNvSpPr>
          <p:nvPr/>
        </p:nvSpPr>
        <p:spPr>
          <a:xfrm>
            <a:off x="3472952" y="4144087"/>
            <a:ext cx="2429319" cy="7239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CA" sz="3600" dirty="0" smtClean="0"/>
              <a:t>houses</a:t>
            </a:r>
            <a:endParaRPr lang="en-CA" sz="3600" dirty="0"/>
          </a:p>
        </p:txBody>
      </p:sp>
      <p:sp>
        <p:nvSpPr>
          <p:cNvPr id="31" name="Content Placeholder 2"/>
          <p:cNvSpPr txBox="1">
            <a:spLocks/>
          </p:cNvSpPr>
          <p:nvPr/>
        </p:nvSpPr>
        <p:spPr>
          <a:xfrm>
            <a:off x="699272" y="4873262"/>
            <a:ext cx="10836236" cy="1196344"/>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CA" sz="3600" dirty="0" smtClean="0"/>
              <a:t>The interpreted, like a postman on the left, needs to go back and forth to deliver letters. The compiled (on the right) can deliver all together and further optimize since knows all tasks. </a:t>
            </a:r>
            <a:endParaRPr lang="en-CA" sz="3600" dirty="0"/>
          </a:p>
        </p:txBody>
      </p:sp>
      <p:sp>
        <p:nvSpPr>
          <p:cNvPr id="5" name="Slide Number Placeholder 4"/>
          <p:cNvSpPr>
            <a:spLocks noGrp="1"/>
          </p:cNvSpPr>
          <p:nvPr>
            <p:ph type="sldNum" sz="quarter" idx="12"/>
          </p:nvPr>
        </p:nvSpPr>
        <p:spPr/>
        <p:txBody>
          <a:bodyPr/>
          <a:lstStyle/>
          <a:p>
            <a:fld id="{0EF2B25B-931C-4B73-9F02-4D363CEFA8FD}" type="slidenum">
              <a:rPr lang="en-CA" smtClean="0"/>
              <a:t>16</a:t>
            </a:fld>
            <a:endParaRPr lang="en-CA"/>
          </a:p>
        </p:txBody>
      </p:sp>
    </p:spTree>
    <p:extLst>
      <p:ext uri="{BB962C8B-B14F-4D97-AF65-F5344CB8AC3E}">
        <p14:creationId xmlns:p14="http://schemas.microsoft.com/office/powerpoint/2010/main" val="7590386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3366" y="157635"/>
            <a:ext cx="7329267" cy="1325563"/>
          </a:xfrm>
        </p:spPr>
        <p:txBody>
          <a:bodyPr/>
          <a:lstStyle/>
          <a:p>
            <a:r>
              <a:rPr lang="en-CA" dirty="0" smtClean="0"/>
              <a:t>So</a:t>
            </a:r>
            <a:endParaRPr lang="en-CA" dirty="0"/>
          </a:p>
        </p:txBody>
      </p:sp>
      <p:sp>
        <p:nvSpPr>
          <p:cNvPr id="3" name="Content Placeholder 2"/>
          <p:cNvSpPr>
            <a:spLocks noGrp="1"/>
          </p:cNvSpPr>
          <p:nvPr>
            <p:ph idx="1"/>
          </p:nvPr>
        </p:nvSpPr>
        <p:spPr>
          <a:xfrm>
            <a:off x="1173479" y="1921412"/>
            <a:ext cx="9672711" cy="3916680"/>
          </a:xfrm>
        </p:spPr>
        <p:txBody>
          <a:bodyPr>
            <a:normAutofit/>
          </a:bodyPr>
          <a:lstStyle/>
          <a:p>
            <a:pPr marL="0" indent="0">
              <a:buNone/>
            </a:pPr>
            <a:r>
              <a:rPr lang="en-CA" sz="3600" dirty="0" smtClean="0"/>
              <a:t>The compiled ones usually run much fast than the interpreted ones.</a:t>
            </a:r>
            <a:endParaRPr lang="en-CA" sz="3600" dirty="0"/>
          </a:p>
        </p:txBody>
      </p:sp>
      <p:sp>
        <p:nvSpPr>
          <p:cNvPr id="4" name="Slide Number Placeholder 3"/>
          <p:cNvSpPr>
            <a:spLocks noGrp="1"/>
          </p:cNvSpPr>
          <p:nvPr>
            <p:ph type="sldNum" sz="quarter" idx="12"/>
          </p:nvPr>
        </p:nvSpPr>
        <p:spPr/>
        <p:txBody>
          <a:bodyPr/>
          <a:lstStyle/>
          <a:p>
            <a:fld id="{0EF2B25B-931C-4B73-9F02-4D363CEFA8FD}" type="slidenum">
              <a:rPr lang="en-CA" smtClean="0"/>
              <a:t>17</a:t>
            </a:fld>
            <a:endParaRPr lang="en-CA"/>
          </a:p>
        </p:txBody>
      </p:sp>
    </p:spTree>
    <p:extLst>
      <p:ext uri="{BB962C8B-B14F-4D97-AF65-F5344CB8AC3E}">
        <p14:creationId xmlns:p14="http://schemas.microsoft.com/office/powerpoint/2010/main" val="33650058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3366" y="157635"/>
            <a:ext cx="7329267" cy="1325563"/>
          </a:xfrm>
        </p:spPr>
        <p:txBody>
          <a:bodyPr/>
          <a:lstStyle/>
          <a:p>
            <a:r>
              <a:rPr lang="en-CA" dirty="0" smtClean="0"/>
              <a:t>FORTRAN</a:t>
            </a:r>
            <a:endParaRPr lang="en-CA" dirty="0"/>
          </a:p>
        </p:txBody>
      </p:sp>
      <p:sp>
        <p:nvSpPr>
          <p:cNvPr id="3" name="Content Placeholder 2"/>
          <p:cNvSpPr>
            <a:spLocks noGrp="1"/>
          </p:cNvSpPr>
          <p:nvPr>
            <p:ph idx="1"/>
          </p:nvPr>
        </p:nvSpPr>
        <p:spPr>
          <a:xfrm>
            <a:off x="1173479" y="1708470"/>
            <a:ext cx="9672711" cy="3916680"/>
          </a:xfrm>
        </p:spPr>
        <p:txBody>
          <a:bodyPr>
            <a:normAutofit/>
          </a:bodyPr>
          <a:lstStyle/>
          <a:p>
            <a:pPr marL="0" indent="0">
              <a:buNone/>
            </a:pPr>
            <a:r>
              <a:rPr lang="en-CA" sz="3600" dirty="0"/>
              <a:t>i</a:t>
            </a:r>
            <a:r>
              <a:rPr lang="en-CA" sz="3600" dirty="0" smtClean="0"/>
              <a:t>s for fast (maybe also for easy) scientific computation on purpose. </a:t>
            </a:r>
          </a:p>
          <a:p>
            <a:pPr marL="0" indent="0">
              <a:buNone/>
            </a:pPr>
            <a:endParaRPr lang="en-CA" sz="3600" dirty="0"/>
          </a:p>
          <a:p>
            <a:pPr marL="0" indent="0">
              <a:buNone/>
            </a:pPr>
            <a:r>
              <a:rPr lang="en-CA" sz="3600" dirty="0" smtClean="0"/>
              <a:t>Then it supports features for such purpose as much as possible, and in principle refused other feature. Sure this is different from C/C++, which likes to be most powerful. </a:t>
            </a:r>
            <a:endParaRPr lang="en-CA" sz="3600" dirty="0"/>
          </a:p>
        </p:txBody>
      </p:sp>
      <p:sp>
        <p:nvSpPr>
          <p:cNvPr id="4" name="Slide Number Placeholder 3"/>
          <p:cNvSpPr>
            <a:spLocks noGrp="1"/>
          </p:cNvSpPr>
          <p:nvPr>
            <p:ph type="sldNum" sz="quarter" idx="12"/>
          </p:nvPr>
        </p:nvSpPr>
        <p:spPr/>
        <p:txBody>
          <a:bodyPr/>
          <a:lstStyle/>
          <a:p>
            <a:fld id="{0EF2B25B-931C-4B73-9F02-4D363CEFA8FD}" type="slidenum">
              <a:rPr lang="en-CA" smtClean="0"/>
              <a:t>18</a:t>
            </a:fld>
            <a:endParaRPr lang="en-CA"/>
          </a:p>
        </p:txBody>
      </p:sp>
    </p:spTree>
    <p:extLst>
      <p:ext uri="{BB962C8B-B14F-4D97-AF65-F5344CB8AC3E}">
        <p14:creationId xmlns:p14="http://schemas.microsoft.com/office/powerpoint/2010/main" val="23353057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9974" y="473595"/>
            <a:ext cx="8729154" cy="1325563"/>
          </a:xfrm>
        </p:spPr>
        <p:txBody>
          <a:bodyPr>
            <a:normAutofit/>
          </a:bodyPr>
          <a:lstStyle/>
          <a:p>
            <a:r>
              <a:rPr lang="en-US" altLang="zh-CN" dirty="0" smtClean="0"/>
              <a:t>As </a:t>
            </a:r>
            <a:r>
              <a:rPr lang="en-CA" altLang="zh-CN" dirty="0" smtClean="0"/>
              <a:t>a compiled language, FORTRAN</a:t>
            </a:r>
            <a:endParaRPr lang="en-CA" dirty="0"/>
          </a:p>
        </p:txBody>
      </p:sp>
      <p:sp>
        <p:nvSpPr>
          <p:cNvPr id="3" name="Content Placeholder 2"/>
          <p:cNvSpPr>
            <a:spLocks noGrp="1"/>
          </p:cNvSpPr>
          <p:nvPr>
            <p:ph idx="1"/>
          </p:nvPr>
        </p:nvSpPr>
        <p:spPr>
          <a:xfrm>
            <a:off x="1173479" y="1921412"/>
            <a:ext cx="9672711" cy="3916680"/>
          </a:xfrm>
        </p:spPr>
        <p:txBody>
          <a:bodyPr>
            <a:normAutofit/>
          </a:bodyPr>
          <a:lstStyle/>
          <a:p>
            <a:pPr marL="0" indent="0">
              <a:buNone/>
            </a:pPr>
            <a:r>
              <a:rPr lang="en-CA" sz="2400" dirty="0"/>
              <a:t>w</a:t>
            </a:r>
            <a:r>
              <a:rPr lang="en-CA" sz="2400" dirty="0" smtClean="0"/>
              <a:t>as proposed and developed by John W. </a:t>
            </a:r>
            <a:r>
              <a:rPr lang="en-CA" sz="2400" dirty="0" smtClean="0"/>
              <a:t>Backus's </a:t>
            </a:r>
            <a:r>
              <a:rPr lang="en-CA" sz="2400" dirty="0" smtClean="0"/>
              <a:t>team in IBM, </a:t>
            </a:r>
            <a:r>
              <a:rPr lang="en-CA" sz="2400" dirty="0"/>
              <a:t>late </a:t>
            </a:r>
            <a:r>
              <a:rPr lang="en-CA" sz="2400" dirty="0" smtClean="0"/>
              <a:t>1953</a:t>
            </a:r>
          </a:p>
          <a:p>
            <a:pPr marL="0" indent="0">
              <a:buNone/>
            </a:pPr>
            <a:r>
              <a:rPr lang="en-US" sz="2400" dirty="0" smtClean="0"/>
              <a:t>(a contraction of </a:t>
            </a:r>
            <a:r>
              <a:rPr lang="en-US" sz="2400" dirty="0" err="1" smtClean="0">
                <a:solidFill>
                  <a:srgbClr val="FF0000"/>
                </a:solidFill>
              </a:rPr>
              <a:t>FOR</a:t>
            </a:r>
            <a:r>
              <a:rPr lang="en-US" sz="2400" dirty="0" err="1" smtClean="0"/>
              <a:t>mula</a:t>
            </a:r>
            <a:r>
              <a:rPr lang="en-US" sz="2400" dirty="0" smtClean="0"/>
              <a:t> </a:t>
            </a:r>
            <a:r>
              <a:rPr lang="en-US" sz="2400" dirty="0" err="1" smtClean="0">
                <a:solidFill>
                  <a:srgbClr val="FF0000"/>
                </a:solidFill>
              </a:rPr>
              <a:t>TRAN</a:t>
            </a:r>
            <a:r>
              <a:rPr lang="en-US" sz="2400" dirty="0" err="1" smtClean="0"/>
              <a:t>slation</a:t>
            </a:r>
            <a:r>
              <a:rPr lang="en-US" sz="2400" dirty="0" smtClean="0"/>
              <a:t>)</a:t>
            </a:r>
            <a:endParaRPr lang="en-CA" sz="2400" dirty="0"/>
          </a:p>
        </p:txBody>
      </p:sp>
      <p:sp>
        <p:nvSpPr>
          <p:cNvPr id="5" name="Slide Number Placeholder 4"/>
          <p:cNvSpPr>
            <a:spLocks noGrp="1"/>
          </p:cNvSpPr>
          <p:nvPr>
            <p:ph type="sldNum" sz="quarter" idx="12"/>
          </p:nvPr>
        </p:nvSpPr>
        <p:spPr/>
        <p:txBody>
          <a:bodyPr/>
          <a:lstStyle/>
          <a:p>
            <a:fld id="{0EF2B25B-931C-4B73-9F02-4D363CEFA8FD}" type="slidenum">
              <a:rPr lang="en-CA" smtClean="0"/>
              <a:t>19</a:t>
            </a:fld>
            <a:endParaRPr lang="en-CA"/>
          </a:p>
        </p:txBody>
      </p:sp>
      <p:graphicFrame>
        <p:nvGraphicFramePr>
          <p:cNvPr id="6" name="Table 5"/>
          <p:cNvGraphicFramePr>
            <a:graphicFrameLocks noGrp="1"/>
          </p:cNvGraphicFramePr>
          <p:nvPr>
            <p:extLst>
              <p:ext uri="{D42A27DB-BD31-4B8C-83A1-F6EECF244321}">
                <p14:modId xmlns:p14="http://schemas.microsoft.com/office/powerpoint/2010/main" val="3377579190"/>
              </p:ext>
            </p:extLst>
          </p:nvPr>
        </p:nvGraphicFramePr>
        <p:xfrm>
          <a:off x="1881688" y="2918564"/>
          <a:ext cx="6498225" cy="259080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0000"/>
                    </a:ext>
                  </a:extLst>
                </a:gridCol>
                <a:gridCol w="1515649">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528176">
                  <a:extLst>
                    <a:ext uri="{9D8B030D-6E8A-4147-A177-3AD203B41FA5}">
                      <a16:colId xmlns:a16="http://schemas.microsoft.com/office/drawing/2014/main" val="20003"/>
                    </a:ext>
                  </a:extLst>
                </a:gridCol>
              </a:tblGrid>
              <a:tr h="208880">
                <a:tc>
                  <a:txBody>
                    <a:bodyPr/>
                    <a:lstStyle/>
                    <a:p>
                      <a:r>
                        <a:rPr lang="en-US" dirty="0" smtClean="0"/>
                        <a:t>Versions </a:t>
                      </a:r>
                      <a:endParaRPr lang="en-CA" dirty="0"/>
                    </a:p>
                  </a:txBody>
                  <a:tcPr/>
                </a:tc>
                <a:tc>
                  <a:txBody>
                    <a:bodyPr/>
                    <a:lstStyle/>
                    <a:p>
                      <a:r>
                        <a:rPr lang="en-US" dirty="0" smtClean="0"/>
                        <a:t>Year</a:t>
                      </a:r>
                      <a:endParaRPr lang="en-CA" dirty="0"/>
                    </a:p>
                  </a:txBody>
                  <a:tcPr/>
                </a:tc>
                <a:tc>
                  <a:txBody>
                    <a:bodyPr/>
                    <a:lstStyle/>
                    <a:p>
                      <a:r>
                        <a:rPr lang="en-US" dirty="0" smtClean="0"/>
                        <a:t>Versions</a:t>
                      </a:r>
                      <a:endParaRPr lang="en-CA" dirty="0"/>
                    </a:p>
                  </a:txBody>
                  <a:tcPr/>
                </a:tc>
                <a:tc>
                  <a:txBody>
                    <a:bodyPr/>
                    <a:lstStyle/>
                    <a:p>
                      <a:r>
                        <a:rPr lang="en-US" dirty="0" smtClean="0"/>
                        <a:t>Year</a:t>
                      </a:r>
                      <a:endParaRPr lang="en-CA" dirty="0"/>
                    </a:p>
                  </a:txBody>
                  <a:tcPr/>
                </a:tc>
                <a:extLst>
                  <a:ext uri="{0D108BD9-81ED-4DB2-BD59-A6C34878D82A}">
                    <a16:rowId xmlns:a16="http://schemas.microsoft.com/office/drawing/2014/main" val="10000"/>
                  </a:ext>
                </a:extLst>
              </a:tr>
              <a:tr h="370840">
                <a:tc>
                  <a:txBody>
                    <a:bodyPr/>
                    <a:lstStyle/>
                    <a:p>
                      <a:r>
                        <a:rPr lang="en-US" dirty="0" smtClean="0"/>
                        <a:t>FORTRAN </a:t>
                      </a:r>
                    </a:p>
                  </a:txBody>
                  <a:tcPr/>
                </a:tc>
                <a:tc>
                  <a:txBody>
                    <a:bodyPr/>
                    <a:lstStyle/>
                    <a:p>
                      <a:r>
                        <a:rPr lang="en-US" dirty="0" smtClean="0"/>
                        <a:t>1957</a:t>
                      </a:r>
                      <a:endParaRPr lang="en-CA" dirty="0"/>
                    </a:p>
                  </a:txBody>
                  <a:tcPr/>
                </a:tc>
                <a:tc>
                  <a:txBody>
                    <a:bodyPr/>
                    <a:lstStyle/>
                    <a:p>
                      <a:r>
                        <a:rPr lang="en-US" dirty="0" smtClean="0"/>
                        <a:t>Fortran 90 </a:t>
                      </a:r>
                      <a:endParaRPr lang="en-CA" dirty="0"/>
                    </a:p>
                  </a:txBody>
                  <a:tcPr/>
                </a:tc>
                <a:tc>
                  <a:txBody>
                    <a:bodyPr/>
                    <a:lstStyle/>
                    <a:p>
                      <a:r>
                        <a:rPr lang="en-US" dirty="0" smtClean="0"/>
                        <a:t>1991</a:t>
                      </a:r>
                      <a:endParaRPr lang="en-CA" dirty="0"/>
                    </a:p>
                  </a:txBody>
                  <a:tcPr/>
                </a:tc>
                <a:extLst>
                  <a:ext uri="{0D108BD9-81ED-4DB2-BD59-A6C34878D82A}">
                    <a16:rowId xmlns:a16="http://schemas.microsoft.com/office/drawing/2014/main" val="10001"/>
                  </a:ext>
                </a:extLst>
              </a:tr>
              <a:tr h="370840">
                <a:tc>
                  <a:txBody>
                    <a:bodyPr/>
                    <a:lstStyle/>
                    <a:p>
                      <a:r>
                        <a:rPr lang="en-US" dirty="0" smtClean="0"/>
                        <a:t>FORTRAN  II</a:t>
                      </a:r>
                      <a:endParaRPr lang="en-CA" dirty="0"/>
                    </a:p>
                  </a:txBody>
                  <a:tcPr/>
                </a:tc>
                <a:tc>
                  <a:txBody>
                    <a:bodyPr/>
                    <a:lstStyle/>
                    <a:p>
                      <a:r>
                        <a:rPr lang="en-US" dirty="0" smtClean="0"/>
                        <a:t>1958</a:t>
                      </a:r>
                      <a:endParaRPr lang="en-CA" dirty="0"/>
                    </a:p>
                  </a:txBody>
                  <a:tcPr/>
                </a:tc>
                <a:tc>
                  <a:txBody>
                    <a:bodyPr/>
                    <a:lstStyle/>
                    <a:p>
                      <a:r>
                        <a:rPr lang="en-US" dirty="0" smtClean="0"/>
                        <a:t>Fortran 95</a:t>
                      </a:r>
                      <a:endParaRPr lang="en-CA" dirty="0"/>
                    </a:p>
                  </a:txBody>
                  <a:tcPr/>
                </a:tc>
                <a:tc>
                  <a:txBody>
                    <a:bodyPr/>
                    <a:lstStyle/>
                    <a:p>
                      <a:r>
                        <a:rPr lang="en-US" dirty="0" smtClean="0"/>
                        <a:t>1997</a:t>
                      </a:r>
                      <a:endParaRPr lang="en-CA" dirty="0"/>
                    </a:p>
                  </a:txBody>
                  <a:tcPr/>
                </a:tc>
                <a:extLst>
                  <a:ext uri="{0D108BD9-81ED-4DB2-BD59-A6C34878D82A}">
                    <a16:rowId xmlns:a16="http://schemas.microsoft.com/office/drawing/2014/main" val="10002"/>
                  </a:ext>
                </a:extLst>
              </a:tr>
              <a:tr h="370840">
                <a:tc>
                  <a:txBody>
                    <a:bodyPr/>
                    <a:lstStyle/>
                    <a:p>
                      <a:r>
                        <a:rPr lang="en-US" dirty="0" smtClean="0"/>
                        <a:t>FORTRAN  III</a:t>
                      </a:r>
                      <a:endParaRPr lang="en-CA" dirty="0"/>
                    </a:p>
                  </a:txBody>
                  <a:tcPr/>
                </a:tc>
                <a:tc>
                  <a:txBody>
                    <a:bodyPr/>
                    <a:lstStyle/>
                    <a:p>
                      <a:r>
                        <a:rPr lang="en-US" dirty="0" smtClean="0"/>
                        <a:t>1958</a:t>
                      </a:r>
                      <a:endParaRPr lang="en-CA" dirty="0"/>
                    </a:p>
                  </a:txBody>
                  <a:tcPr/>
                </a:tc>
                <a:tc>
                  <a:txBody>
                    <a:bodyPr/>
                    <a:lstStyle/>
                    <a:p>
                      <a:r>
                        <a:rPr lang="en-US" dirty="0" smtClean="0"/>
                        <a:t>Fortran  2003</a:t>
                      </a:r>
                      <a:endParaRPr lang="en-CA" dirty="0"/>
                    </a:p>
                  </a:txBody>
                  <a:tcPr/>
                </a:tc>
                <a:tc>
                  <a:txBody>
                    <a:bodyPr/>
                    <a:lstStyle/>
                    <a:p>
                      <a:r>
                        <a:rPr lang="en-US" dirty="0" smtClean="0"/>
                        <a:t>2004</a:t>
                      </a:r>
                      <a:endParaRPr lang="en-CA" dirty="0"/>
                    </a:p>
                  </a:txBody>
                  <a:tcPr/>
                </a:tc>
                <a:extLst>
                  <a:ext uri="{0D108BD9-81ED-4DB2-BD59-A6C34878D82A}">
                    <a16:rowId xmlns:a16="http://schemas.microsoft.com/office/drawing/2014/main" val="10003"/>
                  </a:ext>
                </a:extLst>
              </a:tr>
              <a:tr h="370840">
                <a:tc>
                  <a:txBody>
                    <a:bodyPr/>
                    <a:lstStyle/>
                    <a:p>
                      <a:r>
                        <a:rPr lang="en-US" dirty="0" smtClean="0"/>
                        <a:t>FORTRAN  IV</a:t>
                      </a:r>
                      <a:endParaRPr lang="en-CA" dirty="0"/>
                    </a:p>
                  </a:txBody>
                  <a:tcPr/>
                </a:tc>
                <a:tc>
                  <a:txBody>
                    <a:bodyPr/>
                    <a:lstStyle/>
                    <a:p>
                      <a:r>
                        <a:rPr lang="en-US" dirty="0" smtClean="0"/>
                        <a:t>1961</a:t>
                      </a:r>
                      <a:endParaRPr lang="en-CA" dirty="0"/>
                    </a:p>
                  </a:txBody>
                  <a:tcPr/>
                </a:tc>
                <a:tc>
                  <a:txBody>
                    <a:bodyPr/>
                    <a:lstStyle/>
                    <a:p>
                      <a:r>
                        <a:rPr lang="en-US" dirty="0" smtClean="0"/>
                        <a:t>Fortran  2008</a:t>
                      </a:r>
                      <a:endParaRPr lang="en-CA" dirty="0"/>
                    </a:p>
                  </a:txBody>
                  <a:tcPr/>
                </a:tc>
                <a:tc>
                  <a:txBody>
                    <a:bodyPr/>
                    <a:lstStyle/>
                    <a:p>
                      <a:r>
                        <a:rPr lang="en-US" dirty="0" smtClean="0"/>
                        <a:t>2010</a:t>
                      </a:r>
                      <a:endParaRPr lang="en-CA" dirty="0"/>
                    </a:p>
                  </a:txBody>
                  <a:tcPr/>
                </a:tc>
                <a:extLst>
                  <a:ext uri="{0D108BD9-81ED-4DB2-BD59-A6C34878D82A}">
                    <a16:rowId xmlns:a16="http://schemas.microsoft.com/office/drawing/2014/main" val="10004"/>
                  </a:ext>
                </a:extLst>
              </a:tr>
              <a:tr h="370840">
                <a:tc>
                  <a:txBody>
                    <a:bodyPr/>
                    <a:lstStyle/>
                    <a:p>
                      <a:r>
                        <a:rPr lang="en-US" dirty="0" smtClean="0"/>
                        <a:t>FORTRAN  66</a:t>
                      </a:r>
                      <a:endParaRPr lang="en-CA" dirty="0"/>
                    </a:p>
                  </a:txBody>
                  <a:tcPr/>
                </a:tc>
                <a:tc>
                  <a:txBody>
                    <a:bodyPr/>
                    <a:lstStyle/>
                    <a:p>
                      <a:r>
                        <a:rPr lang="en-US" dirty="0" smtClean="0"/>
                        <a:t>1966</a:t>
                      </a:r>
                      <a:endParaRPr lang="en-CA" dirty="0"/>
                    </a:p>
                  </a:txBody>
                  <a:tcPr/>
                </a:tc>
                <a:tc>
                  <a:txBody>
                    <a:bodyPr/>
                    <a:lstStyle/>
                    <a:p>
                      <a:r>
                        <a:rPr lang="en-US" dirty="0" smtClean="0"/>
                        <a:t>Fortran  2015</a:t>
                      </a:r>
                      <a:endParaRPr lang="en-CA" dirty="0"/>
                    </a:p>
                  </a:txBody>
                  <a:tcPr/>
                </a:tc>
                <a:tc>
                  <a:txBody>
                    <a:bodyPr/>
                    <a:lstStyle/>
                    <a:p>
                      <a:r>
                        <a:rPr lang="en-US" dirty="0" smtClean="0"/>
                        <a:t>2018?</a:t>
                      </a:r>
                      <a:endParaRPr lang="en-CA" dirty="0"/>
                    </a:p>
                  </a:txBody>
                  <a:tcPr/>
                </a:tc>
                <a:extLst>
                  <a:ext uri="{0D108BD9-81ED-4DB2-BD59-A6C34878D82A}">
                    <a16:rowId xmlns:a16="http://schemas.microsoft.com/office/drawing/2014/main" val="10005"/>
                  </a:ext>
                </a:extLst>
              </a:tr>
              <a:tr h="370840">
                <a:tc>
                  <a:txBody>
                    <a:bodyPr/>
                    <a:lstStyle/>
                    <a:p>
                      <a:r>
                        <a:rPr lang="en-US" dirty="0" smtClean="0"/>
                        <a:t>FORTRAN  77</a:t>
                      </a:r>
                      <a:endParaRPr lang="en-CA" dirty="0"/>
                    </a:p>
                  </a:txBody>
                  <a:tcPr/>
                </a:tc>
                <a:tc>
                  <a:txBody>
                    <a:bodyPr/>
                    <a:lstStyle/>
                    <a:p>
                      <a:r>
                        <a:rPr lang="en-US" dirty="0" smtClean="0"/>
                        <a:t>1978</a:t>
                      </a:r>
                      <a:endParaRPr lang="en-CA" dirty="0"/>
                    </a:p>
                  </a:txBody>
                  <a:tcPr/>
                </a:tc>
                <a:tc>
                  <a:txBody>
                    <a:bodyPr/>
                    <a:lstStyle/>
                    <a:p>
                      <a:r>
                        <a:rPr lang="en-US" dirty="0" smtClean="0"/>
                        <a:t>Fortran  ???????</a:t>
                      </a:r>
                      <a:endParaRPr lang="en-CA" dirty="0"/>
                    </a:p>
                  </a:txBody>
                  <a:tcPr/>
                </a:tc>
                <a:tc>
                  <a:txBody>
                    <a:bodyPr/>
                    <a:lstStyle/>
                    <a:p>
                      <a:endParaRPr lang="en-CA"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3511567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336" y="88457"/>
            <a:ext cx="10515600" cy="1325563"/>
          </a:xfrm>
        </p:spPr>
        <p:txBody>
          <a:bodyPr/>
          <a:lstStyle/>
          <a:p>
            <a:r>
              <a:rPr lang="en-CA" dirty="0"/>
              <a:t>Overview</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209822"/>
                <a:ext cx="10515600" cy="5146527"/>
              </a:xfrm>
            </p:spPr>
            <p:txBody>
              <a:bodyPr>
                <a:normAutofit/>
              </a:bodyPr>
              <a:lstStyle/>
              <a:p>
                <a:r>
                  <a:rPr lang="en-CA" dirty="0" smtClean="0"/>
                  <a:t>Some backgrounds </a:t>
                </a:r>
              </a:p>
              <a:p>
                <a:r>
                  <a:rPr lang="en-CA" dirty="0" smtClean="0"/>
                  <a:t>FORTRAN elements</a:t>
                </a:r>
              </a:p>
              <a:p>
                <a:r>
                  <a:rPr lang="en-CA" dirty="0" smtClean="0"/>
                  <a:t>Data types, variables, operations</a:t>
                </a:r>
              </a:p>
              <a:p>
                <a:r>
                  <a:rPr lang="en-CA" dirty="0" smtClean="0"/>
                  <a:t>Conditional branches  </a:t>
                </a:r>
              </a:p>
              <a:p>
                <a:r>
                  <a:rPr lang="en-CA" dirty="0" smtClean="0"/>
                  <a:t>Repeating constructs</a:t>
                </a:r>
              </a:p>
              <a:p>
                <a:r>
                  <a:rPr lang="en-CA" dirty="0" smtClean="0"/>
                  <a:t>Code structures: module, program, subroutines, and functions</a:t>
                </a:r>
                <a:endParaRPr lang="en-CA" dirty="0"/>
              </a:p>
              <a:p>
                <a:r>
                  <a:rPr lang="en-CA" dirty="0" smtClean="0"/>
                  <a:t>Arrays </a:t>
                </a:r>
              </a:p>
              <a:p>
                <a:r>
                  <a:rPr lang="en-CA" dirty="0" smtClean="0"/>
                  <a:t>Intrinsic functions </a:t>
                </a:r>
              </a:p>
              <a:p>
                <a:r>
                  <a:rPr lang="en-CA" dirty="0"/>
                  <a:t>Input, output, </a:t>
                </a:r>
                <a:r>
                  <a:rPr lang="en-CA" dirty="0" smtClean="0"/>
                  <a:t>and external files</a:t>
                </a:r>
              </a:p>
              <a:p>
                <a:r>
                  <a:rPr lang="en-CA" dirty="0"/>
                  <a:t>Application example:  </a:t>
                </a:r>
                <a14:m>
                  <m:oMath xmlns:m="http://schemas.openxmlformats.org/officeDocument/2006/math">
                    <m:r>
                      <a:rPr lang="en-CA" i="1">
                        <a:latin typeface="Cambria Math" panose="02040503050406030204" pitchFamily="18" charset="0"/>
                      </a:rPr>
                      <m:t>𝜋</m:t>
                    </m:r>
                  </m:oMath>
                </a14:m>
                <a:r>
                  <a:rPr lang="en-CA" dirty="0"/>
                  <a:t> calculation</a:t>
                </a:r>
              </a:p>
              <a:p>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209822"/>
                <a:ext cx="10515600" cy="5146527"/>
              </a:xfrm>
              <a:blipFill>
                <a:blip r:embed="rId2"/>
                <a:stretch>
                  <a:fillRect l="-1043" t="-1893" b="-1893"/>
                </a:stretch>
              </a:blipFill>
            </p:spPr>
            <p:txBody>
              <a:bodyPr/>
              <a:lstStyle/>
              <a:p>
                <a:r>
                  <a:rPr lang="en-CA">
                    <a:noFill/>
                  </a:rPr>
                  <a:t> </a:t>
                </a:r>
              </a:p>
            </p:txBody>
          </p:sp>
        </mc:Fallback>
      </mc:AlternateContent>
      <p:sp>
        <p:nvSpPr>
          <p:cNvPr id="4" name="Slide Number Placeholder 3"/>
          <p:cNvSpPr>
            <a:spLocks noGrp="1"/>
          </p:cNvSpPr>
          <p:nvPr>
            <p:ph type="sldNum" sz="quarter" idx="12"/>
          </p:nvPr>
        </p:nvSpPr>
        <p:spPr/>
        <p:txBody>
          <a:bodyPr/>
          <a:lstStyle/>
          <a:p>
            <a:fld id="{0EF2B25B-931C-4B73-9F02-4D363CEFA8FD}" type="slidenum">
              <a:rPr lang="en-CA" smtClean="0"/>
              <a:t>2</a:t>
            </a:fld>
            <a:endParaRPr lang="en-CA"/>
          </a:p>
        </p:txBody>
      </p:sp>
    </p:spTree>
    <p:extLst>
      <p:ext uri="{BB962C8B-B14F-4D97-AF65-F5344CB8AC3E}">
        <p14:creationId xmlns:p14="http://schemas.microsoft.com/office/powerpoint/2010/main" val="1153436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9974" y="473595"/>
            <a:ext cx="8729154" cy="1325563"/>
          </a:xfrm>
        </p:spPr>
        <p:txBody>
          <a:bodyPr>
            <a:normAutofit/>
          </a:bodyPr>
          <a:lstStyle/>
          <a:p>
            <a:r>
              <a:rPr lang="en-CA" altLang="zh-CN" dirty="0" smtClean="0"/>
              <a:t>Fortran 90 is a big jump</a:t>
            </a:r>
            <a:endParaRPr lang="en-CA" dirty="0"/>
          </a:p>
        </p:txBody>
      </p:sp>
      <p:sp>
        <p:nvSpPr>
          <p:cNvPr id="3" name="Content Placeholder 2"/>
          <p:cNvSpPr>
            <a:spLocks noGrp="1"/>
          </p:cNvSpPr>
          <p:nvPr>
            <p:ph idx="1"/>
          </p:nvPr>
        </p:nvSpPr>
        <p:spPr>
          <a:xfrm>
            <a:off x="1173479" y="1921412"/>
            <a:ext cx="9672711" cy="3916680"/>
          </a:xfrm>
        </p:spPr>
        <p:txBody>
          <a:bodyPr>
            <a:normAutofit/>
          </a:bodyPr>
          <a:lstStyle/>
          <a:p>
            <a:pPr marL="0" indent="0">
              <a:buNone/>
            </a:pPr>
            <a:r>
              <a:rPr lang="en-US" sz="2400" dirty="0"/>
              <a:t>w</a:t>
            </a:r>
            <a:r>
              <a:rPr lang="en-US" sz="2400" dirty="0" smtClean="0"/>
              <a:t>hich makes </a:t>
            </a:r>
            <a:r>
              <a:rPr lang="en-US" sz="2400" dirty="0" smtClean="0">
                <a:latin typeface="Calibri" pitchFamily="34" charset="0"/>
                <a:cs typeface="Calibri" pitchFamily="34" charset="0"/>
              </a:rPr>
              <a:t>FORTRAN a modern language. </a:t>
            </a:r>
          </a:p>
          <a:p>
            <a:pPr marL="0" indent="0">
              <a:buNone/>
            </a:pPr>
            <a:endParaRPr lang="en-US" sz="2400" dirty="0">
              <a:latin typeface="Calibri" pitchFamily="34" charset="0"/>
              <a:cs typeface="Calibri" pitchFamily="34" charset="0"/>
            </a:endParaRPr>
          </a:p>
          <a:p>
            <a:pPr marL="0" indent="0">
              <a:buNone/>
            </a:pPr>
            <a:r>
              <a:rPr lang="en-US" sz="2400" dirty="0" smtClean="0"/>
              <a:t>We will talk about basic Fortran 90, which should be good for all later versions as well.</a:t>
            </a:r>
            <a:endParaRPr lang="en-CA" sz="2400" dirty="0"/>
          </a:p>
        </p:txBody>
      </p:sp>
      <p:sp>
        <p:nvSpPr>
          <p:cNvPr id="5" name="Slide Number Placeholder 4"/>
          <p:cNvSpPr>
            <a:spLocks noGrp="1"/>
          </p:cNvSpPr>
          <p:nvPr>
            <p:ph type="sldNum" sz="quarter" idx="12"/>
          </p:nvPr>
        </p:nvSpPr>
        <p:spPr/>
        <p:txBody>
          <a:bodyPr/>
          <a:lstStyle/>
          <a:p>
            <a:fld id="{0EF2B25B-931C-4B73-9F02-4D363CEFA8FD}" type="slidenum">
              <a:rPr lang="en-CA" smtClean="0"/>
              <a:t>20</a:t>
            </a:fld>
            <a:endParaRPr lang="en-CA"/>
          </a:p>
        </p:txBody>
      </p:sp>
    </p:spTree>
    <p:extLst>
      <p:ext uri="{BB962C8B-B14F-4D97-AF65-F5344CB8AC3E}">
        <p14:creationId xmlns:p14="http://schemas.microsoft.com/office/powerpoint/2010/main" val="2555683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3680" y="2239645"/>
            <a:ext cx="8900160" cy="1325563"/>
          </a:xfrm>
        </p:spPr>
        <p:txBody>
          <a:bodyPr/>
          <a:lstStyle/>
          <a:p>
            <a:r>
              <a:rPr lang="en-CA" dirty="0"/>
              <a:t>FORTRAN elements</a:t>
            </a:r>
          </a:p>
        </p:txBody>
      </p:sp>
      <p:sp>
        <p:nvSpPr>
          <p:cNvPr id="4" name="Slide Number Placeholder 3"/>
          <p:cNvSpPr>
            <a:spLocks noGrp="1"/>
          </p:cNvSpPr>
          <p:nvPr>
            <p:ph type="sldNum" sz="quarter" idx="12"/>
          </p:nvPr>
        </p:nvSpPr>
        <p:spPr/>
        <p:txBody>
          <a:bodyPr/>
          <a:lstStyle/>
          <a:p>
            <a:fld id="{0EF2B25B-931C-4B73-9F02-4D363CEFA8FD}" type="slidenum">
              <a:rPr lang="en-CA" smtClean="0"/>
              <a:t>21</a:t>
            </a:fld>
            <a:endParaRPr lang="en-CA"/>
          </a:p>
        </p:txBody>
      </p:sp>
    </p:spTree>
    <p:extLst>
      <p:ext uri="{BB962C8B-B14F-4D97-AF65-F5344CB8AC3E}">
        <p14:creationId xmlns:p14="http://schemas.microsoft.com/office/powerpoint/2010/main" val="24475443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3205"/>
            <a:ext cx="10515600" cy="1325563"/>
          </a:xfrm>
        </p:spPr>
        <p:txBody>
          <a:bodyPr/>
          <a:lstStyle/>
          <a:p>
            <a:r>
              <a:rPr lang="en-CA" dirty="0" smtClean="0"/>
              <a:t>Fortran character set</a:t>
            </a:r>
            <a:endParaRPr lang="en-CA" dirty="0"/>
          </a:p>
        </p:txBody>
      </p:sp>
      <p:sp>
        <p:nvSpPr>
          <p:cNvPr id="3" name="Content Placeholder 2"/>
          <p:cNvSpPr>
            <a:spLocks noGrp="1"/>
          </p:cNvSpPr>
          <p:nvPr>
            <p:ph idx="1"/>
          </p:nvPr>
        </p:nvSpPr>
        <p:spPr>
          <a:xfrm>
            <a:off x="838200" y="1791222"/>
            <a:ext cx="10697308" cy="3948407"/>
          </a:xfrm>
        </p:spPr>
        <p:txBody>
          <a:bodyPr>
            <a:normAutofit/>
          </a:bodyPr>
          <a:lstStyle/>
          <a:p>
            <a:r>
              <a:rPr lang="en-CA" dirty="0" smtClean="0"/>
              <a:t>the 26 letters of the English alphabet (case insensitive)  </a:t>
            </a:r>
          </a:p>
          <a:p>
            <a:r>
              <a:rPr lang="en-CA" dirty="0"/>
              <a:t>t</a:t>
            </a:r>
            <a:r>
              <a:rPr lang="en-CA" dirty="0" smtClean="0"/>
              <a:t>he 10 Arabic numerals, 0 to 9</a:t>
            </a:r>
          </a:p>
          <a:p>
            <a:r>
              <a:rPr lang="en-CA" dirty="0"/>
              <a:t>t</a:t>
            </a:r>
            <a:r>
              <a:rPr lang="en-CA" dirty="0" smtClean="0"/>
              <a:t>he underscore, _,  </a:t>
            </a:r>
          </a:p>
          <a:p>
            <a:r>
              <a:rPr lang="en-CA" dirty="0" smtClean="0"/>
              <a:t>(all above is called alphanumeric characters)</a:t>
            </a:r>
            <a:endParaRPr lang="en-CA" dirty="0"/>
          </a:p>
          <a:p>
            <a:r>
              <a:rPr lang="en-CA" dirty="0" smtClean="0"/>
              <a:t>and </a:t>
            </a:r>
            <a:r>
              <a:rPr lang="en-CA" dirty="0" err="1" smtClean="0"/>
              <a:t>th</a:t>
            </a:r>
            <a:r>
              <a:rPr lang="en-US" dirty="0" smtClean="0"/>
              <a:t>e ones</a:t>
            </a:r>
            <a:r>
              <a:rPr lang="en-US" altLang="zh-CN" dirty="0" smtClean="0"/>
              <a:t> </a:t>
            </a:r>
            <a:r>
              <a:rPr lang="en-CA" dirty="0" smtClean="0"/>
              <a:t>in the table of the next page</a:t>
            </a:r>
            <a:endParaRPr lang="en-CA" dirty="0"/>
          </a:p>
        </p:txBody>
      </p:sp>
      <p:sp>
        <p:nvSpPr>
          <p:cNvPr id="4" name="Slide Number Placeholder 3"/>
          <p:cNvSpPr>
            <a:spLocks noGrp="1"/>
          </p:cNvSpPr>
          <p:nvPr>
            <p:ph type="sldNum" sz="quarter" idx="12"/>
          </p:nvPr>
        </p:nvSpPr>
        <p:spPr/>
        <p:txBody>
          <a:bodyPr/>
          <a:lstStyle/>
          <a:p>
            <a:fld id="{0EF2B25B-931C-4B73-9F02-4D363CEFA8FD}" type="slidenum">
              <a:rPr lang="en-CA" smtClean="0"/>
              <a:t>22</a:t>
            </a:fld>
            <a:endParaRPr lang="en-CA"/>
          </a:p>
        </p:txBody>
      </p:sp>
    </p:spTree>
    <p:extLst>
      <p:ext uri="{BB962C8B-B14F-4D97-AF65-F5344CB8AC3E}">
        <p14:creationId xmlns:p14="http://schemas.microsoft.com/office/powerpoint/2010/main" val="2010606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3205"/>
            <a:ext cx="10515600" cy="1325563"/>
          </a:xfrm>
        </p:spPr>
        <p:txBody>
          <a:bodyPr/>
          <a:lstStyle/>
          <a:p>
            <a:r>
              <a:rPr lang="en-CA" dirty="0" smtClean="0"/>
              <a:t>        Special characters of Fortran</a:t>
            </a:r>
            <a:endParaRPr lang="en-CA" dirty="0"/>
          </a:p>
        </p:txBody>
      </p:sp>
      <p:sp>
        <p:nvSpPr>
          <p:cNvPr id="4" name="Slide Number Placeholder 3"/>
          <p:cNvSpPr>
            <a:spLocks noGrp="1"/>
          </p:cNvSpPr>
          <p:nvPr>
            <p:ph type="sldNum" sz="quarter" idx="12"/>
          </p:nvPr>
        </p:nvSpPr>
        <p:spPr/>
        <p:txBody>
          <a:bodyPr/>
          <a:lstStyle/>
          <a:p>
            <a:fld id="{0EF2B25B-931C-4B73-9F02-4D363CEFA8FD}" type="slidenum">
              <a:rPr lang="en-CA" smtClean="0"/>
              <a:t>23</a:t>
            </a:fld>
            <a:endParaRPr lang="en-CA"/>
          </a:p>
        </p:txBody>
      </p:sp>
      <p:graphicFrame>
        <p:nvGraphicFramePr>
          <p:cNvPr id="6" name="Table 5"/>
          <p:cNvGraphicFramePr>
            <a:graphicFrameLocks noGrp="1"/>
          </p:cNvGraphicFramePr>
          <p:nvPr>
            <p:extLst>
              <p:ext uri="{D42A27DB-BD31-4B8C-83A1-F6EECF244321}">
                <p14:modId xmlns:p14="http://schemas.microsoft.com/office/powerpoint/2010/main" val="4178759570"/>
              </p:ext>
            </p:extLst>
          </p:nvPr>
        </p:nvGraphicFramePr>
        <p:xfrm>
          <a:off x="1330544" y="1471228"/>
          <a:ext cx="8128000" cy="44500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gridCol w="2032000">
                  <a:extLst>
                    <a:ext uri="{9D8B030D-6E8A-4147-A177-3AD203B41FA5}">
                      <a16:colId xmlns:a16="http://schemas.microsoft.com/office/drawing/2014/main" val="20003"/>
                    </a:ext>
                  </a:extLst>
                </a:gridCol>
              </a:tblGrid>
              <a:tr h="370840">
                <a:tc>
                  <a:txBody>
                    <a:bodyPr/>
                    <a:lstStyle/>
                    <a:p>
                      <a:r>
                        <a:rPr lang="en-CA" dirty="0" smtClean="0"/>
                        <a:t>Character </a:t>
                      </a:r>
                      <a:endParaRPr lang="en-CA" dirty="0"/>
                    </a:p>
                  </a:txBody>
                  <a:tcPr/>
                </a:tc>
                <a:tc>
                  <a:txBody>
                    <a:bodyPr/>
                    <a:lstStyle/>
                    <a:p>
                      <a:r>
                        <a:rPr lang="en-CA" dirty="0" smtClean="0"/>
                        <a:t>Name </a:t>
                      </a:r>
                      <a:endParaRPr lang="en-CA" dirty="0"/>
                    </a:p>
                  </a:txBody>
                  <a:tcPr/>
                </a:tc>
                <a:tc>
                  <a:txBody>
                    <a:bodyPr/>
                    <a:lstStyle/>
                    <a:p>
                      <a:r>
                        <a:rPr lang="en-CA" dirty="0" err="1" smtClean="0"/>
                        <a:t>Charace</a:t>
                      </a:r>
                      <a:r>
                        <a:rPr lang="en-CA" baseline="0" dirty="0" err="1" smtClean="0"/>
                        <a:t>r</a:t>
                      </a:r>
                      <a:endParaRPr lang="en-CA" dirty="0"/>
                    </a:p>
                  </a:txBody>
                  <a:tcPr/>
                </a:tc>
                <a:tc>
                  <a:txBody>
                    <a:bodyPr/>
                    <a:lstStyle/>
                    <a:p>
                      <a:r>
                        <a:rPr lang="en-CA" dirty="0" smtClean="0"/>
                        <a:t>Name</a:t>
                      </a:r>
                      <a:endParaRPr lang="en-CA" dirty="0"/>
                    </a:p>
                  </a:txBody>
                  <a:tcPr/>
                </a:tc>
                <a:extLst>
                  <a:ext uri="{0D108BD9-81ED-4DB2-BD59-A6C34878D82A}">
                    <a16:rowId xmlns:a16="http://schemas.microsoft.com/office/drawing/2014/main" val="10000"/>
                  </a:ext>
                </a:extLst>
              </a:tr>
              <a:tr h="370840">
                <a:tc>
                  <a:txBody>
                    <a:bodyPr/>
                    <a:lstStyle/>
                    <a:p>
                      <a:r>
                        <a:rPr lang="en-CA" dirty="0" smtClean="0"/>
                        <a:t>=</a:t>
                      </a:r>
                      <a:endParaRPr lang="en-CA" dirty="0"/>
                    </a:p>
                  </a:txBody>
                  <a:tcPr/>
                </a:tc>
                <a:tc>
                  <a:txBody>
                    <a:bodyPr/>
                    <a:lstStyle/>
                    <a:p>
                      <a:r>
                        <a:rPr lang="en-CA" dirty="0" smtClean="0"/>
                        <a:t>Equals sign</a:t>
                      </a:r>
                      <a:endParaRPr lang="en-CA" dirty="0"/>
                    </a:p>
                  </a:txBody>
                  <a:tcPr/>
                </a:tc>
                <a:tc>
                  <a:txBody>
                    <a:bodyPr/>
                    <a:lstStyle/>
                    <a:p>
                      <a:r>
                        <a:rPr lang="en-CA" dirty="0" smtClean="0"/>
                        <a:t>:</a:t>
                      </a:r>
                      <a:endParaRPr lang="en-CA" dirty="0"/>
                    </a:p>
                  </a:txBody>
                  <a:tcPr/>
                </a:tc>
                <a:tc>
                  <a:txBody>
                    <a:bodyPr/>
                    <a:lstStyle/>
                    <a:p>
                      <a:r>
                        <a:rPr lang="en-CA" dirty="0" smtClean="0"/>
                        <a:t>Colon</a:t>
                      </a:r>
                      <a:endParaRPr lang="en-CA" dirty="0"/>
                    </a:p>
                  </a:txBody>
                  <a:tcPr/>
                </a:tc>
                <a:extLst>
                  <a:ext uri="{0D108BD9-81ED-4DB2-BD59-A6C34878D82A}">
                    <a16:rowId xmlns:a16="http://schemas.microsoft.com/office/drawing/2014/main" val="10001"/>
                  </a:ext>
                </a:extLst>
              </a:tr>
              <a:tr h="370840">
                <a:tc>
                  <a:txBody>
                    <a:bodyPr/>
                    <a:lstStyle/>
                    <a:p>
                      <a:r>
                        <a:rPr lang="en-CA" dirty="0" smtClean="0"/>
                        <a:t>+</a:t>
                      </a:r>
                      <a:endParaRPr lang="en-CA" dirty="0"/>
                    </a:p>
                  </a:txBody>
                  <a:tcPr/>
                </a:tc>
                <a:tc>
                  <a:txBody>
                    <a:bodyPr/>
                    <a:lstStyle/>
                    <a:p>
                      <a:r>
                        <a:rPr lang="en-CA" dirty="0" smtClean="0"/>
                        <a:t>Plus sign</a:t>
                      </a:r>
                      <a:endParaRPr lang="en-CA" dirty="0"/>
                    </a:p>
                  </a:txBody>
                  <a:tcPr/>
                </a:tc>
                <a:tc>
                  <a:txBody>
                    <a:bodyPr/>
                    <a:lstStyle/>
                    <a:p>
                      <a:endParaRPr lang="en-CA" dirty="0"/>
                    </a:p>
                  </a:txBody>
                  <a:tcPr/>
                </a:tc>
                <a:tc>
                  <a:txBody>
                    <a:bodyPr/>
                    <a:lstStyle/>
                    <a:p>
                      <a:r>
                        <a:rPr lang="en-CA" dirty="0" smtClean="0"/>
                        <a:t>Blank</a:t>
                      </a:r>
                      <a:endParaRPr lang="en-CA" dirty="0"/>
                    </a:p>
                  </a:txBody>
                  <a:tcPr/>
                </a:tc>
                <a:extLst>
                  <a:ext uri="{0D108BD9-81ED-4DB2-BD59-A6C34878D82A}">
                    <a16:rowId xmlns:a16="http://schemas.microsoft.com/office/drawing/2014/main" val="10002"/>
                  </a:ext>
                </a:extLst>
              </a:tr>
              <a:tr h="370840">
                <a:tc>
                  <a:txBody>
                    <a:bodyPr/>
                    <a:lstStyle/>
                    <a:p>
                      <a:r>
                        <a:rPr lang="en-CA" dirty="0" smtClean="0"/>
                        <a:t>-</a:t>
                      </a:r>
                      <a:endParaRPr lang="en-CA" dirty="0"/>
                    </a:p>
                  </a:txBody>
                  <a:tcPr/>
                </a:tc>
                <a:tc>
                  <a:txBody>
                    <a:bodyPr/>
                    <a:lstStyle/>
                    <a:p>
                      <a:r>
                        <a:rPr lang="en-CA" dirty="0" smtClean="0"/>
                        <a:t>Minus sign </a:t>
                      </a:r>
                      <a:endParaRPr lang="en-CA" dirty="0"/>
                    </a:p>
                  </a:txBody>
                  <a:tcPr/>
                </a:tc>
                <a:tc>
                  <a:txBody>
                    <a:bodyPr/>
                    <a:lstStyle/>
                    <a:p>
                      <a:r>
                        <a:rPr lang="en-CA" dirty="0" smtClean="0"/>
                        <a:t>!</a:t>
                      </a:r>
                      <a:endParaRPr lang="en-CA" dirty="0"/>
                    </a:p>
                  </a:txBody>
                  <a:tcPr/>
                </a:tc>
                <a:tc>
                  <a:txBody>
                    <a:bodyPr/>
                    <a:lstStyle/>
                    <a:p>
                      <a:r>
                        <a:rPr lang="en-CA" dirty="0" smtClean="0"/>
                        <a:t>Exclamation mark</a:t>
                      </a:r>
                      <a:endParaRPr lang="en-CA" dirty="0"/>
                    </a:p>
                  </a:txBody>
                  <a:tcPr/>
                </a:tc>
                <a:extLst>
                  <a:ext uri="{0D108BD9-81ED-4DB2-BD59-A6C34878D82A}">
                    <a16:rowId xmlns:a16="http://schemas.microsoft.com/office/drawing/2014/main" val="10003"/>
                  </a:ext>
                </a:extLst>
              </a:tr>
              <a:tr h="370840">
                <a:tc>
                  <a:txBody>
                    <a:bodyPr/>
                    <a:lstStyle/>
                    <a:p>
                      <a:r>
                        <a:rPr lang="en-CA" dirty="0" smtClean="0"/>
                        <a:t>*</a:t>
                      </a:r>
                      <a:endParaRPr lang="en-CA" dirty="0"/>
                    </a:p>
                  </a:txBody>
                  <a:tcPr/>
                </a:tc>
                <a:tc>
                  <a:txBody>
                    <a:bodyPr/>
                    <a:lstStyle/>
                    <a:p>
                      <a:r>
                        <a:rPr lang="en-CA" dirty="0" smtClean="0"/>
                        <a:t>Asterisk </a:t>
                      </a:r>
                      <a:endParaRPr lang="en-CA" dirty="0"/>
                    </a:p>
                  </a:txBody>
                  <a:tcPr/>
                </a:tc>
                <a:tc>
                  <a:txBody>
                    <a:bodyPr/>
                    <a:lstStyle/>
                    <a:p>
                      <a:r>
                        <a:rPr lang="en-CA" dirty="0" smtClean="0"/>
                        <a:t>"</a:t>
                      </a:r>
                      <a:endParaRPr lang="en-CA" dirty="0"/>
                    </a:p>
                  </a:txBody>
                  <a:tcPr/>
                </a:tc>
                <a:tc>
                  <a:txBody>
                    <a:bodyPr/>
                    <a:lstStyle/>
                    <a:p>
                      <a:r>
                        <a:rPr lang="en-CA" dirty="0" smtClean="0"/>
                        <a:t>Quotation</a:t>
                      </a:r>
                      <a:r>
                        <a:rPr lang="en-CA" baseline="0" dirty="0" smtClean="0"/>
                        <a:t> mark</a:t>
                      </a:r>
                      <a:endParaRPr lang="en-CA" dirty="0"/>
                    </a:p>
                  </a:txBody>
                  <a:tcPr/>
                </a:tc>
                <a:extLst>
                  <a:ext uri="{0D108BD9-81ED-4DB2-BD59-A6C34878D82A}">
                    <a16:rowId xmlns:a16="http://schemas.microsoft.com/office/drawing/2014/main" val="10004"/>
                  </a:ext>
                </a:extLst>
              </a:tr>
              <a:tr h="370840">
                <a:tc>
                  <a:txBody>
                    <a:bodyPr/>
                    <a:lstStyle/>
                    <a:p>
                      <a:r>
                        <a:rPr lang="en-CA" dirty="0" smtClean="0"/>
                        <a:t>/</a:t>
                      </a:r>
                      <a:endParaRPr lang="en-CA" dirty="0"/>
                    </a:p>
                  </a:txBody>
                  <a:tcPr/>
                </a:tc>
                <a:tc>
                  <a:txBody>
                    <a:bodyPr/>
                    <a:lstStyle/>
                    <a:p>
                      <a:r>
                        <a:rPr lang="en-CA" dirty="0" smtClean="0"/>
                        <a:t>Slash </a:t>
                      </a:r>
                      <a:endParaRPr lang="en-CA" dirty="0"/>
                    </a:p>
                  </a:txBody>
                  <a:tcPr/>
                </a:tc>
                <a:tc>
                  <a:txBody>
                    <a:bodyPr/>
                    <a:lstStyle/>
                    <a:p>
                      <a:r>
                        <a:rPr lang="en-CA" dirty="0" smtClean="0"/>
                        <a:t>%</a:t>
                      </a:r>
                      <a:endParaRPr lang="en-CA" dirty="0"/>
                    </a:p>
                  </a:txBody>
                  <a:tcPr/>
                </a:tc>
                <a:tc>
                  <a:txBody>
                    <a:bodyPr/>
                    <a:lstStyle/>
                    <a:p>
                      <a:r>
                        <a:rPr lang="en-CA" dirty="0" smtClean="0"/>
                        <a:t>Percent </a:t>
                      </a:r>
                      <a:endParaRPr lang="en-CA" dirty="0"/>
                    </a:p>
                  </a:txBody>
                  <a:tcPr/>
                </a:tc>
                <a:extLst>
                  <a:ext uri="{0D108BD9-81ED-4DB2-BD59-A6C34878D82A}">
                    <a16:rowId xmlns:a16="http://schemas.microsoft.com/office/drawing/2014/main" val="10005"/>
                  </a:ext>
                </a:extLst>
              </a:tr>
              <a:tr h="370840">
                <a:tc>
                  <a:txBody>
                    <a:bodyPr/>
                    <a:lstStyle/>
                    <a:p>
                      <a:r>
                        <a:rPr lang="en-CA" dirty="0" smtClean="0"/>
                        <a:t>(</a:t>
                      </a:r>
                      <a:endParaRPr lang="en-CA" dirty="0"/>
                    </a:p>
                  </a:txBody>
                  <a:tcPr/>
                </a:tc>
                <a:tc>
                  <a:txBody>
                    <a:bodyPr/>
                    <a:lstStyle/>
                    <a:p>
                      <a:r>
                        <a:rPr lang="en-CA" dirty="0" smtClean="0"/>
                        <a:t>Left parenthesis</a:t>
                      </a:r>
                      <a:endParaRPr lang="en-CA" dirty="0"/>
                    </a:p>
                  </a:txBody>
                  <a:tcPr/>
                </a:tc>
                <a:tc>
                  <a:txBody>
                    <a:bodyPr/>
                    <a:lstStyle/>
                    <a:p>
                      <a:r>
                        <a:rPr lang="en-CA" dirty="0" smtClean="0"/>
                        <a:t>&amp;</a:t>
                      </a:r>
                      <a:endParaRPr lang="en-CA" dirty="0"/>
                    </a:p>
                  </a:txBody>
                  <a:tcPr/>
                </a:tc>
                <a:tc>
                  <a:txBody>
                    <a:bodyPr/>
                    <a:lstStyle/>
                    <a:p>
                      <a:r>
                        <a:rPr lang="en-CA" dirty="0" smtClean="0"/>
                        <a:t>Ampersand </a:t>
                      </a:r>
                      <a:endParaRPr lang="en-CA" dirty="0"/>
                    </a:p>
                  </a:txBody>
                  <a:tcPr/>
                </a:tc>
                <a:extLst>
                  <a:ext uri="{0D108BD9-81ED-4DB2-BD59-A6C34878D82A}">
                    <a16:rowId xmlns:a16="http://schemas.microsoft.com/office/drawing/2014/main" val="10006"/>
                  </a:ext>
                </a:extLst>
              </a:tr>
              <a:tr h="370840">
                <a:tc>
                  <a:txBody>
                    <a:bodyPr/>
                    <a:lstStyle/>
                    <a:p>
                      <a:r>
                        <a:rPr lang="en-CA" dirty="0" smtClean="0"/>
                        <a:t>)</a:t>
                      </a:r>
                      <a:endParaRPr lang="en-CA" dirty="0"/>
                    </a:p>
                  </a:txBody>
                  <a:tcPr/>
                </a:tc>
                <a:tc>
                  <a:txBody>
                    <a:bodyPr/>
                    <a:lstStyle/>
                    <a:p>
                      <a:r>
                        <a:rPr lang="en-CA" dirty="0" smtClean="0"/>
                        <a:t>Right parenthesis </a:t>
                      </a:r>
                      <a:endParaRPr lang="en-CA" dirty="0"/>
                    </a:p>
                  </a:txBody>
                  <a:tcPr/>
                </a:tc>
                <a:tc>
                  <a:txBody>
                    <a:bodyPr/>
                    <a:lstStyle/>
                    <a:p>
                      <a:r>
                        <a:rPr lang="en-CA" dirty="0" smtClean="0"/>
                        <a:t>;</a:t>
                      </a:r>
                      <a:endParaRPr lang="en-CA" dirty="0"/>
                    </a:p>
                  </a:txBody>
                  <a:tcPr/>
                </a:tc>
                <a:tc>
                  <a:txBody>
                    <a:bodyPr/>
                    <a:lstStyle/>
                    <a:p>
                      <a:r>
                        <a:rPr lang="en-CA" dirty="0" smtClean="0"/>
                        <a:t>Semicolon</a:t>
                      </a:r>
                      <a:endParaRPr lang="en-CA" dirty="0"/>
                    </a:p>
                  </a:txBody>
                  <a:tcPr/>
                </a:tc>
                <a:extLst>
                  <a:ext uri="{0D108BD9-81ED-4DB2-BD59-A6C34878D82A}">
                    <a16:rowId xmlns:a16="http://schemas.microsoft.com/office/drawing/2014/main" val="10007"/>
                  </a:ext>
                </a:extLst>
              </a:tr>
              <a:tr h="370840">
                <a:tc>
                  <a:txBody>
                    <a:bodyPr/>
                    <a:lstStyle/>
                    <a:p>
                      <a:r>
                        <a:rPr lang="en-CA" dirty="0" smtClean="0"/>
                        <a:t>,</a:t>
                      </a:r>
                      <a:endParaRPr lang="en-CA" dirty="0"/>
                    </a:p>
                  </a:txBody>
                  <a:tcPr/>
                </a:tc>
                <a:tc>
                  <a:txBody>
                    <a:bodyPr/>
                    <a:lstStyle/>
                    <a:p>
                      <a:r>
                        <a:rPr lang="en-CA" dirty="0" smtClean="0"/>
                        <a:t>Comma </a:t>
                      </a:r>
                      <a:endParaRPr lang="en-CA" dirty="0"/>
                    </a:p>
                  </a:txBody>
                  <a:tcPr/>
                </a:tc>
                <a:tc>
                  <a:txBody>
                    <a:bodyPr/>
                    <a:lstStyle/>
                    <a:p>
                      <a:r>
                        <a:rPr lang="en-CA" dirty="0" smtClean="0"/>
                        <a:t>&lt; </a:t>
                      </a:r>
                      <a:endParaRPr lang="en-CA" dirty="0"/>
                    </a:p>
                  </a:txBody>
                  <a:tcPr/>
                </a:tc>
                <a:tc>
                  <a:txBody>
                    <a:bodyPr/>
                    <a:lstStyle/>
                    <a:p>
                      <a:r>
                        <a:rPr lang="en-CA" dirty="0" smtClean="0"/>
                        <a:t>Less than</a:t>
                      </a:r>
                      <a:endParaRPr lang="en-CA" dirty="0"/>
                    </a:p>
                  </a:txBody>
                  <a:tcPr/>
                </a:tc>
                <a:extLst>
                  <a:ext uri="{0D108BD9-81ED-4DB2-BD59-A6C34878D82A}">
                    <a16:rowId xmlns:a16="http://schemas.microsoft.com/office/drawing/2014/main" val="10008"/>
                  </a:ext>
                </a:extLst>
              </a:tr>
              <a:tr h="370840">
                <a:tc>
                  <a:txBody>
                    <a:bodyPr/>
                    <a:lstStyle/>
                    <a:p>
                      <a:r>
                        <a:rPr lang="en-CA" dirty="0" smtClean="0"/>
                        <a:t>.</a:t>
                      </a:r>
                      <a:endParaRPr lang="en-CA" dirty="0"/>
                    </a:p>
                  </a:txBody>
                  <a:tcPr/>
                </a:tc>
                <a:tc>
                  <a:txBody>
                    <a:bodyPr/>
                    <a:lstStyle/>
                    <a:p>
                      <a:r>
                        <a:rPr lang="en-CA" dirty="0" smtClean="0"/>
                        <a:t>Decimal</a:t>
                      </a:r>
                      <a:r>
                        <a:rPr lang="en-CA" baseline="0" dirty="0" smtClean="0"/>
                        <a:t> point</a:t>
                      </a:r>
                      <a:endParaRPr lang="en-CA" dirty="0"/>
                    </a:p>
                  </a:txBody>
                  <a:tcPr/>
                </a:tc>
                <a:tc>
                  <a:txBody>
                    <a:bodyPr/>
                    <a:lstStyle/>
                    <a:p>
                      <a:r>
                        <a:rPr lang="en-CA" dirty="0" smtClean="0"/>
                        <a:t>&gt;</a:t>
                      </a:r>
                      <a:endParaRPr lang="en-CA" dirty="0"/>
                    </a:p>
                  </a:txBody>
                  <a:tcPr/>
                </a:tc>
                <a:tc>
                  <a:txBody>
                    <a:bodyPr/>
                    <a:lstStyle/>
                    <a:p>
                      <a:r>
                        <a:rPr lang="en-CA" dirty="0" smtClean="0"/>
                        <a:t>Greater than </a:t>
                      </a:r>
                      <a:endParaRPr lang="en-CA" dirty="0"/>
                    </a:p>
                  </a:txBody>
                  <a:tcPr/>
                </a:tc>
                <a:extLst>
                  <a:ext uri="{0D108BD9-81ED-4DB2-BD59-A6C34878D82A}">
                    <a16:rowId xmlns:a16="http://schemas.microsoft.com/office/drawing/2014/main" val="10009"/>
                  </a:ext>
                </a:extLst>
              </a:tr>
              <a:tr h="370840">
                <a:tc>
                  <a:txBody>
                    <a:bodyPr/>
                    <a:lstStyle/>
                    <a:p>
                      <a:r>
                        <a:rPr lang="en-CA" dirty="0" smtClean="0"/>
                        <a:t>$</a:t>
                      </a:r>
                      <a:endParaRPr lang="en-CA" dirty="0"/>
                    </a:p>
                  </a:txBody>
                  <a:tcPr/>
                </a:tc>
                <a:tc>
                  <a:txBody>
                    <a:bodyPr/>
                    <a:lstStyle/>
                    <a:p>
                      <a:r>
                        <a:rPr lang="en-CA" dirty="0" smtClean="0"/>
                        <a:t>Currency</a:t>
                      </a:r>
                      <a:r>
                        <a:rPr lang="en-CA" baseline="0" dirty="0" smtClean="0"/>
                        <a:t> symbol</a:t>
                      </a:r>
                      <a:endParaRPr lang="en-CA" dirty="0"/>
                    </a:p>
                  </a:txBody>
                  <a:tcPr/>
                </a:tc>
                <a:tc>
                  <a:txBody>
                    <a:bodyPr/>
                    <a:lstStyle/>
                    <a:p>
                      <a:r>
                        <a:rPr lang="en-CA" dirty="0" smtClean="0"/>
                        <a:t>?</a:t>
                      </a:r>
                      <a:endParaRPr lang="en-CA" dirty="0"/>
                    </a:p>
                  </a:txBody>
                  <a:tcPr/>
                </a:tc>
                <a:tc>
                  <a:txBody>
                    <a:bodyPr/>
                    <a:lstStyle/>
                    <a:p>
                      <a:r>
                        <a:rPr lang="en-CA" dirty="0" smtClean="0"/>
                        <a:t>Question</a:t>
                      </a:r>
                      <a:r>
                        <a:rPr lang="en-CA" baseline="0" dirty="0" smtClean="0"/>
                        <a:t> mark</a:t>
                      </a:r>
                      <a:endParaRPr lang="en-CA" dirty="0"/>
                    </a:p>
                  </a:txBody>
                  <a:tcPr/>
                </a:tc>
                <a:extLst>
                  <a:ext uri="{0D108BD9-81ED-4DB2-BD59-A6C34878D82A}">
                    <a16:rowId xmlns:a16="http://schemas.microsoft.com/office/drawing/2014/main" val="10010"/>
                  </a:ext>
                </a:extLst>
              </a:tr>
              <a:tr h="370840">
                <a:tc>
                  <a:txBody>
                    <a:bodyPr/>
                    <a:lstStyle/>
                    <a:p>
                      <a:r>
                        <a:rPr lang="en-CA" dirty="0" smtClean="0"/>
                        <a:t>'</a:t>
                      </a:r>
                      <a:endParaRPr lang="en-CA" dirty="0"/>
                    </a:p>
                  </a:txBody>
                  <a:tcPr/>
                </a:tc>
                <a:tc>
                  <a:txBody>
                    <a:bodyPr/>
                    <a:lstStyle/>
                    <a:p>
                      <a:r>
                        <a:rPr lang="en-CA" dirty="0" smtClean="0"/>
                        <a:t>Apostrophe</a:t>
                      </a:r>
                      <a:r>
                        <a:rPr lang="en-CA" baseline="0" dirty="0" smtClean="0"/>
                        <a:t> </a:t>
                      </a:r>
                      <a:endParaRPr lang="en-CA" dirty="0"/>
                    </a:p>
                  </a:txBody>
                  <a:tcPr/>
                </a:tc>
                <a:tc>
                  <a:txBody>
                    <a:bodyPr/>
                    <a:lstStyle/>
                    <a:p>
                      <a:endParaRPr lang="en-CA" dirty="0"/>
                    </a:p>
                  </a:txBody>
                  <a:tcPr/>
                </a:tc>
                <a:tc>
                  <a:txBody>
                    <a:bodyPr/>
                    <a:lstStyle/>
                    <a:p>
                      <a:endParaRPr lang="en-CA" dirty="0"/>
                    </a:p>
                  </a:txBody>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5752876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3205"/>
            <a:ext cx="10515600" cy="1325563"/>
          </a:xfrm>
        </p:spPr>
        <p:txBody>
          <a:bodyPr/>
          <a:lstStyle/>
          <a:p>
            <a:r>
              <a:rPr lang="en-CA" dirty="0" smtClean="0"/>
              <a:t>Source form</a:t>
            </a:r>
            <a:endParaRPr lang="en-CA" dirty="0"/>
          </a:p>
        </p:txBody>
      </p:sp>
      <p:sp>
        <p:nvSpPr>
          <p:cNvPr id="3" name="Content Placeholder 2"/>
          <p:cNvSpPr>
            <a:spLocks noGrp="1"/>
          </p:cNvSpPr>
          <p:nvPr>
            <p:ph idx="1"/>
          </p:nvPr>
        </p:nvSpPr>
        <p:spPr>
          <a:xfrm>
            <a:off x="625258" y="1563883"/>
            <a:ext cx="10515600" cy="4381745"/>
          </a:xfrm>
        </p:spPr>
        <p:txBody>
          <a:bodyPr>
            <a:normAutofit lnSpcReduction="10000"/>
          </a:bodyPr>
          <a:lstStyle/>
          <a:p>
            <a:r>
              <a:rPr lang="en-CA" dirty="0" smtClean="0"/>
              <a:t>Source code is made of lines</a:t>
            </a:r>
          </a:p>
          <a:p>
            <a:r>
              <a:rPr lang="en-CA" dirty="0" smtClean="0"/>
              <a:t>Each line may contain up to 132 characters </a:t>
            </a:r>
          </a:p>
          <a:p>
            <a:r>
              <a:rPr lang="en-CA" dirty="0" smtClean="0"/>
              <a:t>(For versions before 90 up to 72)</a:t>
            </a:r>
          </a:p>
          <a:p>
            <a:r>
              <a:rPr lang="en-CA" dirty="0" smtClean="0"/>
              <a:t>Each line usually contains one statement, e.g.</a:t>
            </a:r>
          </a:p>
          <a:p>
            <a:r>
              <a:rPr lang="en-CA" dirty="0"/>
              <a:t> </a:t>
            </a:r>
            <a:r>
              <a:rPr lang="en-CA" dirty="0" smtClean="0"/>
              <a:t>            x = (-y + </a:t>
            </a:r>
            <a:r>
              <a:rPr lang="en-CA" dirty="0" err="1" smtClean="0"/>
              <a:t>root_of_discriminant</a:t>
            </a:r>
            <a:r>
              <a:rPr lang="en-CA" dirty="0" smtClean="0"/>
              <a:t>)/(2.0*a)</a:t>
            </a:r>
          </a:p>
          <a:p>
            <a:r>
              <a:rPr lang="en-CA" dirty="0" smtClean="0"/>
              <a:t>Anything after "!" in a given line is a comment, like</a:t>
            </a:r>
          </a:p>
          <a:p>
            <a:r>
              <a:rPr lang="en-CA" dirty="0" smtClean="0"/>
              <a:t>! Here is a comment to make some notes.</a:t>
            </a:r>
          </a:p>
          <a:p>
            <a:r>
              <a:rPr lang="en-CA" dirty="0"/>
              <a:t> </a:t>
            </a:r>
            <a:r>
              <a:rPr lang="en-CA" dirty="0" smtClean="0"/>
              <a:t>           x = y/a - b  ! Solve the linear equation </a:t>
            </a:r>
          </a:p>
          <a:p>
            <a:r>
              <a:rPr lang="en-CA" dirty="0"/>
              <a:t>(For versions before </a:t>
            </a:r>
            <a:r>
              <a:rPr lang="en-CA" dirty="0" smtClean="0"/>
              <a:t>90, the first character must be "C" for comments)</a:t>
            </a:r>
            <a:endParaRPr lang="en-CA" dirty="0"/>
          </a:p>
          <a:p>
            <a:endParaRPr lang="en-CA" dirty="0" smtClean="0"/>
          </a:p>
          <a:p>
            <a:endParaRPr lang="en-CA" dirty="0"/>
          </a:p>
        </p:txBody>
      </p:sp>
      <p:sp>
        <p:nvSpPr>
          <p:cNvPr id="4" name="Slide Number Placeholder 3"/>
          <p:cNvSpPr>
            <a:spLocks noGrp="1"/>
          </p:cNvSpPr>
          <p:nvPr>
            <p:ph type="sldNum" sz="quarter" idx="12"/>
          </p:nvPr>
        </p:nvSpPr>
        <p:spPr/>
        <p:txBody>
          <a:bodyPr/>
          <a:lstStyle/>
          <a:p>
            <a:fld id="{0EF2B25B-931C-4B73-9F02-4D363CEFA8FD}" type="slidenum">
              <a:rPr lang="en-CA" smtClean="0"/>
              <a:t>24</a:t>
            </a:fld>
            <a:endParaRPr lang="en-CA"/>
          </a:p>
        </p:txBody>
      </p:sp>
    </p:spTree>
    <p:extLst>
      <p:ext uri="{BB962C8B-B14F-4D97-AF65-F5344CB8AC3E}">
        <p14:creationId xmlns:p14="http://schemas.microsoft.com/office/powerpoint/2010/main" val="1089736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3205"/>
            <a:ext cx="10515600" cy="1325563"/>
          </a:xfrm>
        </p:spPr>
        <p:txBody>
          <a:bodyPr/>
          <a:lstStyle/>
          <a:p>
            <a:r>
              <a:rPr lang="en-CA" dirty="0" smtClean="0"/>
              <a:t>Source form</a:t>
            </a:r>
            <a:endParaRPr lang="en-CA" dirty="0"/>
          </a:p>
        </p:txBody>
      </p:sp>
      <p:sp>
        <p:nvSpPr>
          <p:cNvPr id="3" name="Content Placeholder 2"/>
          <p:cNvSpPr>
            <a:spLocks noGrp="1"/>
          </p:cNvSpPr>
          <p:nvPr>
            <p:ph idx="1"/>
          </p:nvPr>
        </p:nvSpPr>
        <p:spPr>
          <a:xfrm>
            <a:off x="499997" y="1188103"/>
            <a:ext cx="10515600" cy="5099963"/>
          </a:xfrm>
        </p:spPr>
        <p:txBody>
          <a:bodyPr>
            <a:normAutofit fontScale="77500" lnSpcReduction="20000"/>
          </a:bodyPr>
          <a:lstStyle/>
          <a:p>
            <a:pPr marL="0" indent="0">
              <a:buNone/>
            </a:pPr>
            <a:r>
              <a:rPr lang="en-CA" dirty="0" smtClean="0"/>
              <a:t>If a line ends with "&amp;", the next line is a continuation, thus a very long statement/line can be split into more lines, but limited to 39.</a:t>
            </a:r>
          </a:p>
          <a:p>
            <a:pPr marL="0" indent="0">
              <a:buNone/>
            </a:pPr>
            <a:r>
              <a:rPr lang="en-CA" dirty="0" smtClean="0"/>
              <a:t>   x  =                                                                                                &amp;</a:t>
            </a:r>
          </a:p>
          <a:p>
            <a:pPr marL="0" indent="0">
              <a:buNone/>
            </a:pPr>
            <a:r>
              <a:rPr lang="en-CA" dirty="0"/>
              <a:t> </a:t>
            </a:r>
            <a:r>
              <a:rPr lang="en-CA" dirty="0" smtClean="0"/>
              <a:t>           (-y + </a:t>
            </a:r>
            <a:r>
              <a:rPr lang="en-CA" dirty="0" err="1" smtClean="0"/>
              <a:t>root_of_discriminant</a:t>
            </a:r>
            <a:r>
              <a:rPr lang="en-CA" dirty="0" smtClean="0"/>
              <a:t>)                                             &amp;</a:t>
            </a:r>
          </a:p>
          <a:p>
            <a:pPr marL="0" indent="0">
              <a:buNone/>
            </a:pPr>
            <a:r>
              <a:rPr lang="en-CA" dirty="0"/>
              <a:t> </a:t>
            </a:r>
            <a:r>
              <a:rPr lang="en-CA" dirty="0" smtClean="0"/>
              <a:t>           /(2.0*a)</a:t>
            </a:r>
          </a:p>
          <a:p>
            <a:pPr marL="0" indent="0">
              <a:buNone/>
            </a:pPr>
            <a:r>
              <a:rPr lang="en-CA" dirty="0" smtClean="0"/>
              <a:t>If the first non-blank character in the next line is "&amp;", those blank characters and the "&amp;" are ignored:</a:t>
            </a:r>
            <a:endParaRPr lang="en-CA" dirty="0"/>
          </a:p>
          <a:p>
            <a:pPr marL="0" indent="0">
              <a:buNone/>
            </a:pPr>
            <a:r>
              <a:rPr lang="en-CA" dirty="0" smtClean="0"/>
              <a:t>   </a:t>
            </a:r>
            <a:r>
              <a:rPr lang="en-CA" dirty="0"/>
              <a:t>x  =                                                                                                &amp;</a:t>
            </a:r>
          </a:p>
          <a:p>
            <a:pPr marL="0" indent="0">
              <a:buNone/>
            </a:pPr>
            <a:r>
              <a:rPr lang="en-CA" dirty="0"/>
              <a:t>           </a:t>
            </a:r>
            <a:r>
              <a:rPr lang="en-CA" dirty="0" smtClean="0"/>
              <a:t>&amp; </a:t>
            </a:r>
            <a:r>
              <a:rPr lang="en-CA" dirty="0"/>
              <a:t>(-y + </a:t>
            </a:r>
            <a:r>
              <a:rPr lang="en-CA" dirty="0" err="1"/>
              <a:t>root_of_discriminant</a:t>
            </a:r>
            <a:r>
              <a:rPr lang="en-CA" dirty="0" smtClean="0"/>
              <a:t>) / (2.0*a)                            </a:t>
            </a:r>
          </a:p>
          <a:p>
            <a:pPr marL="0" indent="0">
              <a:buNone/>
            </a:pPr>
            <a:r>
              <a:rPr lang="en-CA" dirty="0" smtClean="0"/>
              <a:t> </a:t>
            </a:r>
          </a:p>
          <a:p>
            <a:pPr marL="0" indent="0">
              <a:buNone/>
            </a:pPr>
            <a:r>
              <a:rPr lang="en-CA" dirty="0" smtClean="0"/>
              <a:t>(For versions before 90, </a:t>
            </a:r>
            <a:r>
              <a:rPr lang="en-US" dirty="0" smtClean="0"/>
              <a:t>continuation </a:t>
            </a:r>
            <a:r>
              <a:rPr lang="en-US" dirty="0"/>
              <a:t>lines are identified by a nonblank, nonzero </a:t>
            </a:r>
            <a:r>
              <a:rPr lang="en-US" dirty="0" smtClean="0"/>
              <a:t>character in </a:t>
            </a:r>
            <a:r>
              <a:rPr lang="en-US" dirty="0"/>
              <a:t>column </a:t>
            </a:r>
            <a:r>
              <a:rPr lang="en-US" dirty="0" smtClean="0"/>
              <a:t>6)</a:t>
            </a:r>
          </a:p>
          <a:p>
            <a:pPr marL="0" indent="0">
              <a:buNone/>
            </a:pPr>
            <a:endParaRPr lang="en-US" dirty="0"/>
          </a:p>
          <a:p>
            <a:pPr marL="0" indent="0">
              <a:buNone/>
            </a:pPr>
            <a:r>
              <a:rPr lang="en-US" dirty="0" smtClean="0"/>
              <a:t>More than one short statements can be written into one line, separated with ";", e.g.</a:t>
            </a:r>
          </a:p>
          <a:p>
            <a:pPr marL="0" indent="0">
              <a:buNone/>
            </a:pPr>
            <a:r>
              <a:rPr lang="en-US" dirty="0"/>
              <a:t> </a:t>
            </a:r>
            <a:r>
              <a:rPr lang="en-US" dirty="0" smtClean="0"/>
              <a:t>       a = 3.5 ;  b = c + d ;  speed = distance / time</a:t>
            </a:r>
            <a:endParaRPr lang="en-CA" dirty="0"/>
          </a:p>
        </p:txBody>
      </p:sp>
      <p:sp>
        <p:nvSpPr>
          <p:cNvPr id="4" name="Slide Number Placeholder 3"/>
          <p:cNvSpPr>
            <a:spLocks noGrp="1"/>
          </p:cNvSpPr>
          <p:nvPr>
            <p:ph type="sldNum" sz="quarter" idx="12"/>
          </p:nvPr>
        </p:nvSpPr>
        <p:spPr/>
        <p:txBody>
          <a:bodyPr/>
          <a:lstStyle/>
          <a:p>
            <a:fld id="{0EF2B25B-931C-4B73-9F02-4D363CEFA8FD}" type="slidenum">
              <a:rPr lang="en-CA" smtClean="0"/>
              <a:t>25</a:t>
            </a:fld>
            <a:endParaRPr lang="en-CA"/>
          </a:p>
        </p:txBody>
      </p:sp>
    </p:spTree>
    <p:extLst>
      <p:ext uri="{BB962C8B-B14F-4D97-AF65-F5344CB8AC3E}">
        <p14:creationId xmlns:p14="http://schemas.microsoft.com/office/powerpoint/2010/main" val="797195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81200"/>
            <a:ext cx="10515600" cy="1325563"/>
          </a:xfrm>
        </p:spPr>
        <p:txBody>
          <a:bodyPr/>
          <a:lstStyle/>
          <a:p>
            <a:r>
              <a:rPr lang="en-CA" dirty="0" smtClean="0"/>
              <a:t>Names</a:t>
            </a:r>
            <a:endParaRPr lang="en-CA" dirty="0"/>
          </a:p>
        </p:txBody>
      </p:sp>
      <p:sp>
        <p:nvSpPr>
          <p:cNvPr id="3" name="Content Placeholder 2"/>
          <p:cNvSpPr>
            <a:spLocks noGrp="1"/>
          </p:cNvSpPr>
          <p:nvPr>
            <p:ph idx="1"/>
          </p:nvPr>
        </p:nvSpPr>
        <p:spPr>
          <a:xfrm>
            <a:off x="838200" y="1528175"/>
            <a:ext cx="10515600" cy="4622104"/>
          </a:xfrm>
        </p:spPr>
        <p:txBody>
          <a:bodyPr>
            <a:normAutofit fontScale="85000" lnSpcReduction="20000"/>
          </a:bodyPr>
          <a:lstStyle/>
          <a:p>
            <a:pPr marL="0" indent="0">
              <a:buNone/>
            </a:pPr>
            <a:r>
              <a:rPr lang="en-CA" dirty="0" smtClean="0"/>
              <a:t>Programmers need to create/name many names, especially variable  names. </a:t>
            </a:r>
          </a:p>
          <a:p>
            <a:pPr marL="0" indent="0">
              <a:buNone/>
            </a:pPr>
            <a:endParaRPr lang="en-CA" dirty="0"/>
          </a:p>
          <a:p>
            <a:pPr marL="0" indent="0">
              <a:buNone/>
            </a:pPr>
            <a:r>
              <a:rPr lang="en-CA" dirty="0" smtClean="0"/>
              <a:t>All names must consist of between 1 and 31 </a:t>
            </a:r>
            <a:r>
              <a:rPr lang="en-CA" dirty="0"/>
              <a:t>alphanumeric characters </a:t>
            </a:r>
            <a:r>
              <a:rPr lang="en-CA" dirty="0" smtClean="0"/>
              <a:t>of which the first must be a letter. </a:t>
            </a:r>
          </a:p>
          <a:p>
            <a:pPr marL="0" indent="0">
              <a:buNone/>
            </a:pPr>
            <a:endParaRPr lang="en-CA" dirty="0"/>
          </a:p>
          <a:p>
            <a:pPr marL="0" indent="0">
              <a:buNone/>
            </a:pPr>
            <a:r>
              <a:rPr lang="en-CA" dirty="0" smtClean="0"/>
              <a:t>A, a, </a:t>
            </a:r>
            <a:r>
              <a:rPr lang="en-CA" dirty="0" err="1" smtClean="0"/>
              <a:t>ggg</a:t>
            </a:r>
            <a:r>
              <a:rPr lang="en-CA" dirty="0" smtClean="0"/>
              <a:t>, f3d, alpha, KING8, </a:t>
            </a:r>
            <a:r>
              <a:rPr lang="en-CA" dirty="0" err="1" smtClean="0"/>
              <a:t>second_generation</a:t>
            </a:r>
            <a:r>
              <a:rPr lang="en-CA" dirty="0" smtClean="0"/>
              <a:t>, TRY_003 are all legal.</a:t>
            </a:r>
          </a:p>
          <a:p>
            <a:pPr marL="0" indent="0">
              <a:buNone/>
            </a:pPr>
            <a:endParaRPr lang="en-CA" dirty="0"/>
          </a:p>
          <a:p>
            <a:pPr marL="0" indent="0">
              <a:buNone/>
            </a:pPr>
            <a:r>
              <a:rPr lang="en-CA" dirty="0" smtClean="0"/>
              <a:t>However, </a:t>
            </a:r>
          </a:p>
          <a:p>
            <a:pPr marL="0" indent="0">
              <a:buNone/>
            </a:pPr>
            <a:r>
              <a:rPr lang="en-CA" dirty="0"/>
              <a:t>d</a:t>
            </a:r>
            <a:r>
              <a:rPr lang="en-CA" dirty="0" smtClean="0"/>
              <a:t>elete them</a:t>
            </a:r>
          </a:p>
          <a:p>
            <a:pPr marL="0" indent="0">
              <a:buNone/>
            </a:pPr>
            <a:r>
              <a:rPr lang="en-CA" dirty="0" smtClean="0"/>
              <a:t>2 students</a:t>
            </a:r>
          </a:p>
          <a:p>
            <a:pPr marL="0" indent="0">
              <a:buNone/>
            </a:pPr>
            <a:r>
              <a:rPr lang="en-CA" dirty="0" smtClean="0"/>
              <a:t>$20</a:t>
            </a:r>
          </a:p>
          <a:p>
            <a:pPr marL="0" indent="0">
              <a:buNone/>
            </a:pPr>
            <a:r>
              <a:rPr lang="en-CA" dirty="0"/>
              <a:t>a</a:t>
            </a:r>
            <a:r>
              <a:rPr lang="en-CA" dirty="0" smtClean="0"/>
              <a:t>re all illegal. </a:t>
            </a:r>
          </a:p>
          <a:p>
            <a:pPr marL="0" indent="0">
              <a:buNone/>
            </a:pPr>
            <a:endParaRPr lang="en-CA" dirty="0" smtClean="0"/>
          </a:p>
          <a:p>
            <a:pPr marL="0" indent="0">
              <a:buNone/>
            </a:pPr>
            <a:endParaRPr lang="en-CA" dirty="0"/>
          </a:p>
          <a:p>
            <a:pPr marL="0" indent="0">
              <a:buNone/>
            </a:pPr>
            <a:endParaRPr lang="en-CA" dirty="0" smtClean="0"/>
          </a:p>
          <a:p>
            <a:pPr marL="0" indent="0">
              <a:buNone/>
            </a:pPr>
            <a:endParaRPr lang="en-CA" dirty="0"/>
          </a:p>
        </p:txBody>
      </p:sp>
      <p:sp>
        <p:nvSpPr>
          <p:cNvPr id="4" name="Slide Number Placeholder 3"/>
          <p:cNvSpPr>
            <a:spLocks noGrp="1"/>
          </p:cNvSpPr>
          <p:nvPr>
            <p:ph type="sldNum" sz="quarter" idx="12"/>
          </p:nvPr>
        </p:nvSpPr>
        <p:spPr/>
        <p:txBody>
          <a:bodyPr/>
          <a:lstStyle/>
          <a:p>
            <a:fld id="{0EF2B25B-931C-4B73-9F02-4D363CEFA8FD}" type="slidenum">
              <a:rPr lang="en-CA" smtClean="0"/>
              <a:t>26</a:t>
            </a:fld>
            <a:endParaRPr lang="en-CA"/>
          </a:p>
        </p:txBody>
      </p:sp>
    </p:spTree>
    <p:extLst>
      <p:ext uri="{BB962C8B-B14F-4D97-AF65-F5344CB8AC3E}">
        <p14:creationId xmlns:p14="http://schemas.microsoft.com/office/powerpoint/2010/main" val="3734493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726" y="431096"/>
            <a:ext cx="10515600" cy="1325563"/>
          </a:xfrm>
        </p:spPr>
        <p:txBody>
          <a:bodyPr/>
          <a:lstStyle/>
          <a:p>
            <a:r>
              <a:rPr lang="en-CA" dirty="0" smtClean="0"/>
              <a:t>Compiling and running</a:t>
            </a:r>
            <a:endParaRPr lang="en-CA" dirty="0"/>
          </a:p>
        </p:txBody>
      </p:sp>
      <p:sp>
        <p:nvSpPr>
          <p:cNvPr id="3" name="Content Placeholder 2"/>
          <p:cNvSpPr>
            <a:spLocks noGrp="1"/>
          </p:cNvSpPr>
          <p:nvPr>
            <p:ph idx="1"/>
          </p:nvPr>
        </p:nvSpPr>
        <p:spPr>
          <a:xfrm>
            <a:off x="838200" y="1751773"/>
            <a:ext cx="10515600" cy="4381745"/>
          </a:xfrm>
        </p:spPr>
        <p:txBody>
          <a:bodyPr>
            <a:normAutofit fontScale="92500" lnSpcReduction="20000"/>
          </a:bodyPr>
          <a:lstStyle/>
          <a:p>
            <a:pPr marL="0" indent="0">
              <a:buNone/>
            </a:pPr>
            <a:r>
              <a:rPr lang="en-CA" dirty="0" smtClean="0"/>
              <a:t>A Fortran source code must be compiled before running with a compiler. Supposing a file called myfortran01.f90 contains</a:t>
            </a:r>
          </a:p>
          <a:p>
            <a:pPr marL="0" indent="0">
              <a:buNone/>
            </a:pPr>
            <a:r>
              <a:rPr lang="en-CA" dirty="0"/>
              <a:t> </a:t>
            </a:r>
            <a:r>
              <a:rPr lang="en-CA" dirty="0" smtClean="0"/>
              <a:t>     program </a:t>
            </a:r>
            <a:r>
              <a:rPr lang="en-CA" dirty="0" err="1" smtClean="0"/>
              <a:t>mywork</a:t>
            </a:r>
            <a:endParaRPr lang="en-CA" dirty="0" smtClean="0"/>
          </a:p>
          <a:p>
            <a:pPr marL="0" indent="0">
              <a:buNone/>
            </a:pPr>
            <a:r>
              <a:rPr lang="en-CA" dirty="0"/>
              <a:t> </a:t>
            </a:r>
            <a:r>
              <a:rPr lang="en-CA" dirty="0" smtClean="0"/>
              <a:t>           print*, "My work is finished."</a:t>
            </a:r>
          </a:p>
          <a:p>
            <a:pPr marL="0" indent="0">
              <a:buNone/>
            </a:pPr>
            <a:r>
              <a:rPr lang="en-CA" dirty="0"/>
              <a:t> </a:t>
            </a:r>
            <a:r>
              <a:rPr lang="en-CA" dirty="0" smtClean="0"/>
              <a:t>     end </a:t>
            </a:r>
            <a:r>
              <a:rPr lang="en-CA" dirty="0"/>
              <a:t>program </a:t>
            </a:r>
            <a:r>
              <a:rPr lang="en-CA" dirty="0" err="1"/>
              <a:t>mywork</a:t>
            </a:r>
            <a:endParaRPr lang="en-CA" dirty="0"/>
          </a:p>
          <a:p>
            <a:pPr marL="0" indent="0">
              <a:buNone/>
            </a:pPr>
            <a:r>
              <a:rPr lang="en-CA" dirty="0" err="1"/>
              <a:t>l</a:t>
            </a:r>
            <a:r>
              <a:rPr lang="en-CA" dirty="0" err="1" smtClean="0"/>
              <a:t>s</a:t>
            </a:r>
            <a:r>
              <a:rPr lang="en-CA" dirty="0" smtClean="0"/>
              <a:t> -</a:t>
            </a:r>
            <a:r>
              <a:rPr lang="en-CA" dirty="0" err="1" smtClean="0"/>
              <a:t>ltr</a:t>
            </a:r>
            <a:endParaRPr lang="en-CA" dirty="0" smtClean="0"/>
          </a:p>
          <a:p>
            <a:pPr marL="0" indent="0">
              <a:buNone/>
            </a:pPr>
            <a:r>
              <a:rPr lang="en-CA" dirty="0"/>
              <a:t>f</a:t>
            </a:r>
            <a:r>
              <a:rPr lang="en-CA" dirty="0" smtClean="0"/>
              <a:t>90             myfortran01.f90</a:t>
            </a:r>
          </a:p>
          <a:p>
            <a:pPr marL="0" indent="0">
              <a:buNone/>
            </a:pPr>
            <a:r>
              <a:rPr lang="en-CA" dirty="0" err="1"/>
              <a:t>i</a:t>
            </a:r>
            <a:r>
              <a:rPr lang="en-CA" dirty="0" err="1" smtClean="0"/>
              <a:t>fort</a:t>
            </a:r>
            <a:r>
              <a:rPr lang="en-CA" dirty="0" smtClean="0"/>
              <a:t>           myfortran01.f90</a:t>
            </a:r>
          </a:p>
          <a:p>
            <a:pPr marL="0" indent="0">
              <a:buNone/>
            </a:pPr>
            <a:r>
              <a:rPr lang="en-CA" dirty="0" err="1"/>
              <a:t>g</a:t>
            </a:r>
            <a:r>
              <a:rPr lang="en-CA" dirty="0" err="1" smtClean="0"/>
              <a:t>fortran</a:t>
            </a:r>
            <a:r>
              <a:rPr lang="en-CA" dirty="0" smtClean="0"/>
              <a:t>    myfortran01.f90</a:t>
            </a:r>
          </a:p>
          <a:p>
            <a:pPr marL="0" indent="0">
              <a:buNone/>
            </a:pPr>
            <a:r>
              <a:rPr lang="en-CA" dirty="0" err="1"/>
              <a:t>l</a:t>
            </a:r>
            <a:r>
              <a:rPr lang="en-CA" dirty="0" err="1" smtClean="0"/>
              <a:t>s</a:t>
            </a:r>
            <a:r>
              <a:rPr lang="en-CA" dirty="0" smtClean="0"/>
              <a:t> -</a:t>
            </a:r>
            <a:r>
              <a:rPr lang="en-CA" dirty="0" err="1" smtClean="0"/>
              <a:t>ltr</a:t>
            </a:r>
            <a:endParaRPr lang="en-CA" dirty="0" smtClean="0"/>
          </a:p>
          <a:p>
            <a:pPr marL="0" indent="0">
              <a:buNone/>
            </a:pPr>
            <a:r>
              <a:rPr lang="en-CA" dirty="0" smtClean="0"/>
              <a:t>./</a:t>
            </a:r>
            <a:r>
              <a:rPr lang="en-CA" dirty="0" err="1" smtClean="0"/>
              <a:t>a.out</a:t>
            </a:r>
            <a:endParaRPr lang="en-CA" dirty="0" smtClean="0"/>
          </a:p>
        </p:txBody>
      </p:sp>
      <p:sp>
        <p:nvSpPr>
          <p:cNvPr id="4" name="Slide Number Placeholder 3"/>
          <p:cNvSpPr>
            <a:spLocks noGrp="1"/>
          </p:cNvSpPr>
          <p:nvPr>
            <p:ph type="sldNum" sz="quarter" idx="12"/>
          </p:nvPr>
        </p:nvSpPr>
        <p:spPr/>
        <p:txBody>
          <a:bodyPr/>
          <a:lstStyle/>
          <a:p>
            <a:fld id="{0EF2B25B-931C-4B73-9F02-4D363CEFA8FD}" type="slidenum">
              <a:rPr lang="en-CA" smtClean="0"/>
              <a:t>27</a:t>
            </a:fld>
            <a:endParaRPr lang="en-CA"/>
          </a:p>
        </p:txBody>
      </p:sp>
    </p:spTree>
    <p:extLst>
      <p:ext uri="{BB962C8B-B14F-4D97-AF65-F5344CB8AC3E}">
        <p14:creationId xmlns:p14="http://schemas.microsoft.com/office/powerpoint/2010/main" val="2378247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726" y="431096"/>
            <a:ext cx="10515600" cy="1325563"/>
          </a:xfrm>
        </p:spPr>
        <p:txBody>
          <a:bodyPr/>
          <a:lstStyle/>
          <a:p>
            <a:r>
              <a:rPr lang="en-CA" dirty="0" smtClean="0"/>
              <a:t>Compiling </a:t>
            </a:r>
            <a:r>
              <a:rPr lang="en-CA" dirty="0"/>
              <a:t>many </a:t>
            </a:r>
            <a:r>
              <a:rPr lang="en-CA" dirty="0" smtClean="0"/>
              <a:t>files for one executable </a:t>
            </a:r>
            <a:endParaRPr lang="en-CA" dirty="0"/>
          </a:p>
        </p:txBody>
      </p:sp>
      <p:sp>
        <p:nvSpPr>
          <p:cNvPr id="3" name="Content Placeholder 2"/>
          <p:cNvSpPr>
            <a:spLocks noGrp="1"/>
          </p:cNvSpPr>
          <p:nvPr>
            <p:ph idx="1"/>
          </p:nvPr>
        </p:nvSpPr>
        <p:spPr>
          <a:xfrm>
            <a:off x="838200" y="1751773"/>
            <a:ext cx="10515600" cy="4381745"/>
          </a:xfrm>
        </p:spPr>
        <p:txBody>
          <a:bodyPr>
            <a:normAutofit/>
          </a:bodyPr>
          <a:lstStyle/>
          <a:p>
            <a:pPr marL="0" indent="0">
              <a:buNone/>
            </a:pPr>
            <a:r>
              <a:rPr lang="en-CA" dirty="0"/>
              <a:t>Supposing   myfortran01.f90, </a:t>
            </a:r>
            <a:r>
              <a:rPr lang="en-CA" dirty="0" smtClean="0"/>
              <a:t>myfortran02.f90, myfortran03.f90  are source</a:t>
            </a:r>
          </a:p>
          <a:p>
            <a:pPr marL="0" indent="0">
              <a:buNone/>
            </a:pPr>
            <a:r>
              <a:rPr lang="en-CA" dirty="0" err="1" smtClean="0"/>
              <a:t>ifort</a:t>
            </a:r>
            <a:r>
              <a:rPr lang="en-CA" dirty="0" smtClean="0"/>
              <a:t>       </a:t>
            </a:r>
            <a:r>
              <a:rPr lang="en-CA" dirty="0" smtClean="0"/>
              <a:t>myfortran01.f90   myfortran02.f90   myfortran03.f90 </a:t>
            </a:r>
          </a:p>
          <a:p>
            <a:pPr marL="0" indent="0">
              <a:buNone/>
            </a:pPr>
            <a:r>
              <a:rPr lang="en-CA" dirty="0" smtClean="0"/>
              <a:t>./</a:t>
            </a:r>
            <a:r>
              <a:rPr lang="en-CA" dirty="0" err="1" smtClean="0"/>
              <a:t>a.out</a:t>
            </a:r>
            <a:endParaRPr lang="en-CA" dirty="0" smtClean="0"/>
          </a:p>
        </p:txBody>
      </p:sp>
      <p:sp>
        <p:nvSpPr>
          <p:cNvPr id="4" name="Slide Number Placeholder 3"/>
          <p:cNvSpPr>
            <a:spLocks noGrp="1"/>
          </p:cNvSpPr>
          <p:nvPr>
            <p:ph type="sldNum" sz="quarter" idx="12"/>
          </p:nvPr>
        </p:nvSpPr>
        <p:spPr/>
        <p:txBody>
          <a:bodyPr/>
          <a:lstStyle/>
          <a:p>
            <a:fld id="{0EF2B25B-931C-4B73-9F02-4D363CEFA8FD}" type="slidenum">
              <a:rPr lang="en-CA" smtClean="0"/>
              <a:t>28</a:t>
            </a:fld>
            <a:endParaRPr lang="en-CA"/>
          </a:p>
        </p:txBody>
      </p:sp>
    </p:spTree>
    <p:extLst>
      <p:ext uri="{BB962C8B-B14F-4D97-AF65-F5344CB8AC3E}">
        <p14:creationId xmlns:p14="http://schemas.microsoft.com/office/powerpoint/2010/main" val="514765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726" y="431096"/>
            <a:ext cx="10515600" cy="1325563"/>
          </a:xfrm>
        </p:spPr>
        <p:txBody>
          <a:bodyPr/>
          <a:lstStyle/>
          <a:p>
            <a:r>
              <a:rPr lang="en-CA" dirty="0" smtClean="0"/>
              <a:t>Compiling </a:t>
            </a:r>
            <a:r>
              <a:rPr lang="en-CA" dirty="0"/>
              <a:t>many </a:t>
            </a:r>
            <a:r>
              <a:rPr lang="en-CA" dirty="0" smtClean="0"/>
              <a:t>files for one executable </a:t>
            </a:r>
            <a:endParaRPr lang="en-CA" dirty="0"/>
          </a:p>
        </p:txBody>
      </p:sp>
      <p:sp>
        <p:nvSpPr>
          <p:cNvPr id="3" name="Content Placeholder 2"/>
          <p:cNvSpPr>
            <a:spLocks noGrp="1"/>
          </p:cNvSpPr>
          <p:nvPr>
            <p:ph idx="1"/>
          </p:nvPr>
        </p:nvSpPr>
        <p:spPr>
          <a:xfrm>
            <a:off x="838200" y="1751773"/>
            <a:ext cx="10515600" cy="4381745"/>
          </a:xfrm>
        </p:spPr>
        <p:txBody>
          <a:bodyPr>
            <a:normAutofit/>
          </a:bodyPr>
          <a:lstStyle/>
          <a:p>
            <a:pPr marL="0" indent="0">
              <a:buNone/>
            </a:pPr>
            <a:r>
              <a:rPr lang="en-CA" dirty="0" err="1" smtClean="0"/>
              <a:t>ifort</a:t>
            </a:r>
            <a:r>
              <a:rPr lang="en-CA" dirty="0" smtClean="0"/>
              <a:t>     </a:t>
            </a:r>
            <a:r>
              <a:rPr lang="en-CA" dirty="0" smtClean="0"/>
              <a:t>-c     myfortran01.f90  </a:t>
            </a:r>
          </a:p>
          <a:p>
            <a:pPr marL="0" indent="0">
              <a:buNone/>
            </a:pPr>
            <a:r>
              <a:rPr lang="en-CA" dirty="0" err="1"/>
              <a:t>ifort</a:t>
            </a:r>
            <a:r>
              <a:rPr lang="en-CA" dirty="0"/>
              <a:t>     </a:t>
            </a:r>
            <a:r>
              <a:rPr lang="en-CA" dirty="0"/>
              <a:t>-c </a:t>
            </a:r>
            <a:r>
              <a:rPr lang="en-CA" dirty="0" smtClean="0"/>
              <a:t>    myfortran02.f90   </a:t>
            </a:r>
          </a:p>
          <a:p>
            <a:pPr marL="0" indent="0">
              <a:buNone/>
            </a:pPr>
            <a:r>
              <a:rPr lang="en-CA" dirty="0" err="1"/>
              <a:t>ifort</a:t>
            </a:r>
            <a:r>
              <a:rPr lang="en-CA" dirty="0"/>
              <a:t>     </a:t>
            </a:r>
            <a:r>
              <a:rPr lang="en-CA" dirty="0"/>
              <a:t>-c </a:t>
            </a:r>
            <a:r>
              <a:rPr lang="en-CA" dirty="0" smtClean="0"/>
              <a:t>    myfortran03.f90 </a:t>
            </a:r>
          </a:p>
          <a:p>
            <a:pPr marL="0" indent="0">
              <a:buNone/>
            </a:pPr>
            <a:r>
              <a:rPr lang="en-CA" dirty="0" err="1"/>
              <a:t>l</a:t>
            </a:r>
            <a:r>
              <a:rPr lang="en-CA" dirty="0" err="1" smtClean="0"/>
              <a:t>s</a:t>
            </a:r>
            <a:r>
              <a:rPr lang="en-CA" dirty="0" smtClean="0"/>
              <a:t> -</a:t>
            </a:r>
            <a:r>
              <a:rPr lang="en-CA" dirty="0" err="1" smtClean="0"/>
              <a:t>ltr</a:t>
            </a:r>
            <a:endParaRPr lang="en-CA" dirty="0" smtClean="0"/>
          </a:p>
          <a:p>
            <a:pPr marL="0" indent="0">
              <a:buNone/>
            </a:pPr>
            <a:r>
              <a:rPr lang="en-CA" dirty="0" err="1"/>
              <a:t>r</a:t>
            </a:r>
            <a:r>
              <a:rPr lang="en-CA" dirty="0" err="1" smtClean="0"/>
              <a:t>m</a:t>
            </a:r>
            <a:r>
              <a:rPr lang="en-CA" dirty="0" smtClean="0"/>
              <a:t> </a:t>
            </a:r>
            <a:r>
              <a:rPr lang="en-CA" dirty="0" err="1" smtClean="0"/>
              <a:t>a.out</a:t>
            </a:r>
            <a:endParaRPr lang="en-CA" dirty="0" smtClean="0"/>
          </a:p>
          <a:p>
            <a:pPr marL="0" indent="0">
              <a:buNone/>
            </a:pPr>
            <a:r>
              <a:rPr lang="en-CA" dirty="0" err="1"/>
              <a:t>ifort</a:t>
            </a:r>
            <a:r>
              <a:rPr lang="en-CA" dirty="0"/>
              <a:t>    </a:t>
            </a:r>
            <a:r>
              <a:rPr lang="en-CA" dirty="0" smtClean="0"/>
              <a:t>-o </a:t>
            </a:r>
            <a:r>
              <a:rPr lang="en-CA" dirty="0" err="1" smtClean="0"/>
              <a:t>myexe</a:t>
            </a:r>
            <a:r>
              <a:rPr lang="en-CA" dirty="0"/>
              <a:t> </a:t>
            </a:r>
            <a:r>
              <a:rPr lang="en-CA" dirty="0" smtClean="0"/>
              <a:t> myfortran01.o  myfortran02.o  myfortran03.o</a:t>
            </a:r>
          </a:p>
          <a:p>
            <a:pPr marL="0" indent="0">
              <a:buNone/>
            </a:pPr>
            <a:r>
              <a:rPr lang="en-CA" dirty="0" err="1"/>
              <a:t>l</a:t>
            </a:r>
            <a:r>
              <a:rPr lang="en-CA" dirty="0" err="1" smtClean="0"/>
              <a:t>s</a:t>
            </a:r>
            <a:r>
              <a:rPr lang="en-CA" dirty="0" smtClean="0"/>
              <a:t> -</a:t>
            </a:r>
            <a:r>
              <a:rPr lang="en-CA" dirty="0" err="1" smtClean="0"/>
              <a:t>ltr</a:t>
            </a:r>
            <a:endParaRPr lang="en-CA" dirty="0" smtClean="0"/>
          </a:p>
          <a:p>
            <a:pPr marL="0" indent="0">
              <a:buNone/>
            </a:pPr>
            <a:r>
              <a:rPr lang="en-CA" dirty="0" smtClean="0"/>
              <a:t>./</a:t>
            </a:r>
            <a:r>
              <a:rPr lang="en-CA" dirty="0" err="1" smtClean="0"/>
              <a:t>myexe</a:t>
            </a:r>
            <a:r>
              <a:rPr lang="en-CA" dirty="0" smtClean="0"/>
              <a:t> </a:t>
            </a:r>
          </a:p>
        </p:txBody>
      </p:sp>
      <p:sp>
        <p:nvSpPr>
          <p:cNvPr id="4" name="Slide Number Placeholder 3"/>
          <p:cNvSpPr>
            <a:spLocks noGrp="1"/>
          </p:cNvSpPr>
          <p:nvPr>
            <p:ph type="sldNum" sz="quarter" idx="12"/>
          </p:nvPr>
        </p:nvSpPr>
        <p:spPr/>
        <p:txBody>
          <a:bodyPr/>
          <a:lstStyle/>
          <a:p>
            <a:fld id="{0EF2B25B-931C-4B73-9F02-4D363CEFA8FD}" type="slidenum">
              <a:rPr lang="en-CA" smtClean="0"/>
              <a:t>29</a:t>
            </a:fld>
            <a:endParaRPr lang="en-CA"/>
          </a:p>
        </p:txBody>
      </p:sp>
    </p:spTree>
    <p:extLst>
      <p:ext uri="{BB962C8B-B14F-4D97-AF65-F5344CB8AC3E}">
        <p14:creationId xmlns:p14="http://schemas.microsoft.com/office/powerpoint/2010/main" val="27551830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3680" y="2239645"/>
            <a:ext cx="8900160" cy="1325563"/>
          </a:xfrm>
        </p:spPr>
        <p:txBody>
          <a:bodyPr/>
          <a:lstStyle/>
          <a:p>
            <a:r>
              <a:rPr lang="en-CA" dirty="0" smtClean="0"/>
              <a:t>Some backgrounds </a:t>
            </a:r>
            <a:endParaRPr lang="en-CA" dirty="0"/>
          </a:p>
        </p:txBody>
      </p:sp>
      <p:sp>
        <p:nvSpPr>
          <p:cNvPr id="3" name="Slide Number Placeholder 2"/>
          <p:cNvSpPr>
            <a:spLocks noGrp="1"/>
          </p:cNvSpPr>
          <p:nvPr>
            <p:ph type="sldNum" sz="quarter" idx="12"/>
          </p:nvPr>
        </p:nvSpPr>
        <p:spPr/>
        <p:txBody>
          <a:bodyPr/>
          <a:lstStyle/>
          <a:p>
            <a:fld id="{0EF2B25B-931C-4B73-9F02-4D363CEFA8FD}" type="slidenum">
              <a:rPr lang="en-CA" smtClean="0"/>
              <a:t>3</a:t>
            </a:fld>
            <a:endParaRPr lang="en-CA"/>
          </a:p>
        </p:txBody>
      </p:sp>
    </p:spTree>
    <p:extLst>
      <p:ext uri="{BB962C8B-B14F-4D97-AF65-F5344CB8AC3E}">
        <p14:creationId xmlns:p14="http://schemas.microsoft.com/office/powerpoint/2010/main" val="4819200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726" y="431096"/>
            <a:ext cx="10515600" cy="1325563"/>
          </a:xfrm>
        </p:spPr>
        <p:txBody>
          <a:bodyPr/>
          <a:lstStyle/>
          <a:p>
            <a:r>
              <a:rPr lang="en-CA" dirty="0" smtClean="0"/>
              <a:t>Compiling </a:t>
            </a:r>
            <a:r>
              <a:rPr lang="en-CA" dirty="0"/>
              <a:t>many </a:t>
            </a:r>
            <a:r>
              <a:rPr lang="en-CA" dirty="0" smtClean="0"/>
              <a:t>files for one executable </a:t>
            </a:r>
            <a:endParaRPr lang="en-CA" dirty="0"/>
          </a:p>
        </p:txBody>
      </p:sp>
      <p:sp>
        <p:nvSpPr>
          <p:cNvPr id="3" name="Content Placeholder 2"/>
          <p:cNvSpPr>
            <a:spLocks noGrp="1"/>
          </p:cNvSpPr>
          <p:nvPr>
            <p:ph idx="1"/>
          </p:nvPr>
        </p:nvSpPr>
        <p:spPr>
          <a:xfrm>
            <a:off x="838200" y="1751773"/>
            <a:ext cx="10515600" cy="4381745"/>
          </a:xfrm>
        </p:spPr>
        <p:txBody>
          <a:bodyPr>
            <a:normAutofit/>
          </a:bodyPr>
          <a:lstStyle/>
          <a:p>
            <a:pPr marL="0" indent="0">
              <a:buNone/>
            </a:pPr>
            <a:r>
              <a:rPr lang="en-CA" dirty="0" err="1"/>
              <a:t>ifort</a:t>
            </a:r>
            <a:r>
              <a:rPr lang="en-CA" dirty="0"/>
              <a:t>     </a:t>
            </a:r>
            <a:r>
              <a:rPr lang="en-CA" dirty="0" smtClean="0"/>
              <a:t>-c     myfortran01.f90  </a:t>
            </a:r>
          </a:p>
          <a:p>
            <a:pPr marL="0" indent="0">
              <a:buNone/>
            </a:pPr>
            <a:r>
              <a:rPr lang="en-CA" dirty="0" err="1"/>
              <a:t>ifort</a:t>
            </a:r>
            <a:r>
              <a:rPr lang="en-CA" dirty="0"/>
              <a:t>     </a:t>
            </a:r>
            <a:r>
              <a:rPr lang="en-CA" dirty="0"/>
              <a:t>-c </a:t>
            </a:r>
            <a:r>
              <a:rPr lang="en-CA" dirty="0" smtClean="0"/>
              <a:t>    myfortran02.f90   </a:t>
            </a:r>
          </a:p>
          <a:p>
            <a:pPr marL="0" indent="0">
              <a:buNone/>
            </a:pPr>
            <a:r>
              <a:rPr lang="en-CA" dirty="0" err="1" smtClean="0"/>
              <a:t>ls</a:t>
            </a:r>
            <a:r>
              <a:rPr lang="en-CA" dirty="0" smtClean="0"/>
              <a:t> -</a:t>
            </a:r>
            <a:r>
              <a:rPr lang="en-CA" dirty="0" err="1" smtClean="0"/>
              <a:t>ltr</a:t>
            </a:r>
            <a:endParaRPr lang="en-CA" dirty="0" smtClean="0"/>
          </a:p>
          <a:p>
            <a:pPr marL="0" indent="0">
              <a:buNone/>
            </a:pPr>
            <a:r>
              <a:rPr lang="en-CA" dirty="0" err="1"/>
              <a:t>r</a:t>
            </a:r>
            <a:r>
              <a:rPr lang="en-CA" dirty="0" err="1" smtClean="0"/>
              <a:t>m</a:t>
            </a:r>
            <a:r>
              <a:rPr lang="en-CA" dirty="0" smtClean="0"/>
              <a:t> </a:t>
            </a:r>
            <a:r>
              <a:rPr lang="en-CA" dirty="0" err="1" smtClean="0"/>
              <a:t>a.out</a:t>
            </a:r>
            <a:endParaRPr lang="en-CA" dirty="0" smtClean="0"/>
          </a:p>
          <a:p>
            <a:pPr marL="0" indent="0">
              <a:buNone/>
            </a:pPr>
            <a:r>
              <a:rPr lang="en-CA" dirty="0" err="1"/>
              <a:t>ifort</a:t>
            </a:r>
            <a:r>
              <a:rPr lang="en-CA" dirty="0"/>
              <a:t>    </a:t>
            </a:r>
            <a:r>
              <a:rPr lang="en-CA" dirty="0" smtClean="0"/>
              <a:t>-o </a:t>
            </a:r>
            <a:r>
              <a:rPr lang="en-CA" dirty="0" err="1" smtClean="0"/>
              <a:t>myexe</a:t>
            </a:r>
            <a:r>
              <a:rPr lang="en-CA" dirty="0"/>
              <a:t> </a:t>
            </a:r>
            <a:r>
              <a:rPr lang="en-CA" dirty="0" smtClean="0"/>
              <a:t> myfortran01.o  myfortran02.o  </a:t>
            </a:r>
            <a:r>
              <a:rPr lang="en-CA" dirty="0" smtClean="0">
                <a:solidFill>
                  <a:srgbClr val="FF0000"/>
                </a:solidFill>
              </a:rPr>
              <a:t>myfortran03.f90</a:t>
            </a:r>
          </a:p>
          <a:p>
            <a:pPr marL="0" indent="0">
              <a:buNone/>
            </a:pPr>
            <a:r>
              <a:rPr lang="en-CA" dirty="0" err="1">
                <a:solidFill>
                  <a:srgbClr val="FF0000"/>
                </a:solidFill>
              </a:rPr>
              <a:t>l</a:t>
            </a:r>
            <a:r>
              <a:rPr lang="en-CA" dirty="0" err="1" smtClean="0">
                <a:solidFill>
                  <a:srgbClr val="FF0000"/>
                </a:solidFill>
              </a:rPr>
              <a:t>s</a:t>
            </a:r>
            <a:r>
              <a:rPr lang="en-CA" dirty="0" smtClean="0">
                <a:solidFill>
                  <a:srgbClr val="FF0000"/>
                </a:solidFill>
              </a:rPr>
              <a:t> -</a:t>
            </a:r>
            <a:r>
              <a:rPr lang="en-CA" dirty="0" err="1" smtClean="0">
                <a:solidFill>
                  <a:srgbClr val="FF0000"/>
                </a:solidFill>
              </a:rPr>
              <a:t>ltr</a:t>
            </a:r>
            <a:endParaRPr lang="en-CA" dirty="0" smtClean="0">
              <a:solidFill>
                <a:srgbClr val="FF0000"/>
              </a:solidFill>
            </a:endParaRPr>
          </a:p>
          <a:p>
            <a:pPr marL="0" indent="0">
              <a:buNone/>
            </a:pPr>
            <a:r>
              <a:rPr lang="en-CA" dirty="0" smtClean="0"/>
              <a:t>./</a:t>
            </a:r>
            <a:r>
              <a:rPr lang="en-CA" dirty="0" err="1" smtClean="0"/>
              <a:t>myexe</a:t>
            </a:r>
            <a:r>
              <a:rPr lang="en-CA" dirty="0" smtClean="0"/>
              <a:t> </a:t>
            </a:r>
          </a:p>
        </p:txBody>
      </p:sp>
      <p:sp>
        <p:nvSpPr>
          <p:cNvPr id="4" name="Slide Number Placeholder 3"/>
          <p:cNvSpPr>
            <a:spLocks noGrp="1"/>
          </p:cNvSpPr>
          <p:nvPr>
            <p:ph type="sldNum" sz="quarter" idx="12"/>
          </p:nvPr>
        </p:nvSpPr>
        <p:spPr/>
        <p:txBody>
          <a:bodyPr/>
          <a:lstStyle/>
          <a:p>
            <a:fld id="{0EF2B25B-931C-4B73-9F02-4D363CEFA8FD}" type="slidenum">
              <a:rPr lang="en-CA" smtClean="0"/>
              <a:t>30</a:t>
            </a:fld>
            <a:endParaRPr lang="en-CA"/>
          </a:p>
        </p:txBody>
      </p:sp>
    </p:spTree>
    <p:extLst>
      <p:ext uri="{BB962C8B-B14F-4D97-AF65-F5344CB8AC3E}">
        <p14:creationId xmlns:p14="http://schemas.microsoft.com/office/powerpoint/2010/main" val="32301284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726" y="431096"/>
            <a:ext cx="10515600" cy="1325563"/>
          </a:xfrm>
        </p:spPr>
        <p:txBody>
          <a:bodyPr/>
          <a:lstStyle/>
          <a:p>
            <a:r>
              <a:rPr lang="en-CA" dirty="0" smtClean="0"/>
              <a:t>Compiling </a:t>
            </a:r>
            <a:r>
              <a:rPr lang="en-CA" dirty="0"/>
              <a:t>many </a:t>
            </a:r>
            <a:r>
              <a:rPr lang="en-CA" dirty="0" smtClean="0"/>
              <a:t>files for one executable </a:t>
            </a:r>
            <a:endParaRPr lang="en-CA" dirty="0"/>
          </a:p>
        </p:txBody>
      </p:sp>
      <p:sp>
        <p:nvSpPr>
          <p:cNvPr id="3" name="Content Placeholder 2"/>
          <p:cNvSpPr>
            <a:spLocks noGrp="1"/>
          </p:cNvSpPr>
          <p:nvPr>
            <p:ph idx="1"/>
          </p:nvPr>
        </p:nvSpPr>
        <p:spPr>
          <a:xfrm>
            <a:off x="838200" y="1751773"/>
            <a:ext cx="10515600" cy="4381745"/>
          </a:xfrm>
        </p:spPr>
        <p:txBody>
          <a:bodyPr>
            <a:normAutofit/>
          </a:bodyPr>
          <a:lstStyle/>
          <a:p>
            <a:pPr marL="0" indent="0">
              <a:buNone/>
            </a:pPr>
            <a:r>
              <a:rPr lang="en-CA" dirty="0" err="1"/>
              <a:t>ifort</a:t>
            </a:r>
            <a:r>
              <a:rPr lang="en-CA" dirty="0"/>
              <a:t>     </a:t>
            </a:r>
            <a:r>
              <a:rPr lang="en-CA" dirty="0" smtClean="0"/>
              <a:t>-c   -O3  myfortran01.f90  </a:t>
            </a:r>
          </a:p>
          <a:p>
            <a:pPr marL="0" indent="0">
              <a:buNone/>
            </a:pPr>
            <a:r>
              <a:rPr lang="en-CA" dirty="0" err="1"/>
              <a:t>ifort</a:t>
            </a:r>
            <a:r>
              <a:rPr lang="en-CA" dirty="0"/>
              <a:t>     </a:t>
            </a:r>
            <a:r>
              <a:rPr lang="en-CA" dirty="0"/>
              <a:t>-c </a:t>
            </a:r>
            <a:r>
              <a:rPr lang="en-CA" dirty="0" smtClean="0"/>
              <a:t>  -O3  myfortran02.f90   </a:t>
            </a:r>
          </a:p>
          <a:p>
            <a:pPr marL="0" indent="0">
              <a:buNone/>
            </a:pPr>
            <a:r>
              <a:rPr lang="en-CA" dirty="0" err="1"/>
              <a:t>ifort</a:t>
            </a:r>
            <a:r>
              <a:rPr lang="en-CA" dirty="0"/>
              <a:t>     </a:t>
            </a:r>
            <a:r>
              <a:rPr lang="en-CA" dirty="0"/>
              <a:t>-c </a:t>
            </a:r>
            <a:r>
              <a:rPr lang="en-CA" dirty="0" smtClean="0"/>
              <a:t>  -O3  myfortran03.f90 </a:t>
            </a:r>
          </a:p>
          <a:p>
            <a:pPr marL="0" indent="0">
              <a:buNone/>
            </a:pPr>
            <a:r>
              <a:rPr lang="en-CA" dirty="0" err="1"/>
              <a:t>l</a:t>
            </a:r>
            <a:r>
              <a:rPr lang="en-CA" dirty="0" err="1" smtClean="0"/>
              <a:t>s</a:t>
            </a:r>
            <a:r>
              <a:rPr lang="en-CA" dirty="0" smtClean="0"/>
              <a:t> -</a:t>
            </a:r>
            <a:r>
              <a:rPr lang="en-CA" dirty="0" err="1" smtClean="0"/>
              <a:t>ltr</a:t>
            </a:r>
            <a:endParaRPr lang="en-CA" dirty="0" smtClean="0"/>
          </a:p>
          <a:p>
            <a:pPr marL="0" indent="0">
              <a:buNone/>
            </a:pPr>
            <a:r>
              <a:rPr lang="en-CA" dirty="0" err="1"/>
              <a:t>r</a:t>
            </a:r>
            <a:r>
              <a:rPr lang="en-CA" dirty="0" err="1" smtClean="0"/>
              <a:t>m</a:t>
            </a:r>
            <a:r>
              <a:rPr lang="en-CA" dirty="0" smtClean="0"/>
              <a:t> </a:t>
            </a:r>
            <a:r>
              <a:rPr lang="en-CA" dirty="0" err="1" smtClean="0"/>
              <a:t>a.out</a:t>
            </a:r>
            <a:endParaRPr lang="en-CA" dirty="0" smtClean="0"/>
          </a:p>
          <a:p>
            <a:pPr marL="0" indent="0">
              <a:buNone/>
            </a:pPr>
            <a:r>
              <a:rPr lang="en-CA" dirty="0" err="1"/>
              <a:t>ifort</a:t>
            </a:r>
            <a:r>
              <a:rPr lang="en-CA" dirty="0"/>
              <a:t>    </a:t>
            </a:r>
            <a:r>
              <a:rPr lang="en-CA" dirty="0" smtClean="0"/>
              <a:t>-o </a:t>
            </a:r>
            <a:r>
              <a:rPr lang="en-CA" dirty="0" err="1" smtClean="0"/>
              <a:t>myexe</a:t>
            </a:r>
            <a:r>
              <a:rPr lang="en-CA" dirty="0"/>
              <a:t> -</a:t>
            </a:r>
            <a:r>
              <a:rPr lang="en-CA" dirty="0" smtClean="0"/>
              <a:t>O3 myfortran01.o  myfortran02.o  myfortran03.o</a:t>
            </a:r>
          </a:p>
          <a:p>
            <a:pPr marL="0" indent="0">
              <a:buNone/>
            </a:pPr>
            <a:r>
              <a:rPr lang="en-CA" dirty="0" err="1"/>
              <a:t>l</a:t>
            </a:r>
            <a:r>
              <a:rPr lang="en-CA" dirty="0" err="1" smtClean="0"/>
              <a:t>s</a:t>
            </a:r>
            <a:r>
              <a:rPr lang="en-CA" dirty="0" smtClean="0"/>
              <a:t> -</a:t>
            </a:r>
            <a:r>
              <a:rPr lang="en-CA" dirty="0" err="1" smtClean="0"/>
              <a:t>ltr</a:t>
            </a:r>
            <a:endParaRPr lang="en-CA" dirty="0" smtClean="0"/>
          </a:p>
          <a:p>
            <a:pPr marL="0" indent="0">
              <a:buNone/>
            </a:pPr>
            <a:r>
              <a:rPr lang="en-CA" dirty="0" smtClean="0"/>
              <a:t>./</a:t>
            </a:r>
            <a:r>
              <a:rPr lang="en-CA" dirty="0" err="1" smtClean="0"/>
              <a:t>myexe</a:t>
            </a:r>
            <a:r>
              <a:rPr lang="en-CA" dirty="0" smtClean="0"/>
              <a:t> </a:t>
            </a:r>
          </a:p>
        </p:txBody>
      </p:sp>
      <p:sp>
        <p:nvSpPr>
          <p:cNvPr id="4" name="Slide Number Placeholder 3"/>
          <p:cNvSpPr>
            <a:spLocks noGrp="1"/>
          </p:cNvSpPr>
          <p:nvPr>
            <p:ph type="sldNum" sz="quarter" idx="12"/>
          </p:nvPr>
        </p:nvSpPr>
        <p:spPr/>
        <p:txBody>
          <a:bodyPr/>
          <a:lstStyle/>
          <a:p>
            <a:fld id="{0EF2B25B-931C-4B73-9F02-4D363CEFA8FD}" type="slidenum">
              <a:rPr lang="en-CA" smtClean="0"/>
              <a:t>31</a:t>
            </a:fld>
            <a:endParaRPr lang="en-CA"/>
          </a:p>
        </p:txBody>
      </p:sp>
    </p:spTree>
    <p:extLst>
      <p:ext uri="{BB962C8B-B14F-4D97-AF65-F5344CB8AC3E}">
        <p14:creationId xmlns:p14="http://schemas.microsoft.com/office/powerpoint/2010/main" val="32301284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2603" y="2239645"/>
            <a:ext cx="9642727" cy="1325563"/>
          </a:xfrm>
        </p:spPr>
        <p:txBody>
          <a:bodyPr/>
          <a:lstStyle/>
          <a:p>
            <a:r>
              <a:rPr lang="en-CA" dirty="0" smtClean="0"/>
              <a:t>Data Types, Variables, and Operations</a:t>
            </a:r>
            <a:endParaRPr lang="en-CA" dirty="0"/>
          </a:p>
        </p:txBody>
      </p:sp>
      <p:sp>
        <p:nvSpPr>
          <p:cNvPr id="4" name="Slide Number Placeholder 3"/>
          <p:cNvSpPr>
            <a:spLocks noGrp="1"/>
          </p:cNvSpPr>
          <p:nvPr>
            <p:ph type="sldNum" sz="quarter" idx="12"/>
          </p:nvPr>
        </p:nvSpPr>
        <p:spPr/>
        <p:txBody>
          <a:bodyPr/>
          <a:lstStyle/>
          <a:p>
            <a:fld id="{0EF2B25B-931C-4B73-9F02-4D363CEFA8FD}" type="slidenum">
              <a:rPr lang="en-CA" smtClean="0"/>
              <a:t>32</a:t>
            </a:fld>
            <a:endParaRPr lang="en-CA"/>
          </a:p>
        </p:txBody>
      </p:sp>
    </p:spTree>
    <p:extLst>
      <p:ext uri="{BB962C8B-B14F-4D97-AF65-F5344CB8AC3E}">
        <p14:creationId xmlns:p14="http://schemas.microsoft.com/office/powerpoint/2010/main" val="8857144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3205"/>
            <a:ext cx="10515600" cy="1325563"/>
          </a:xfrm>
        </p:spPr>
        <p:txBody>
          <a:bodyPr/>
          <a:lstStyle/>
          <a:p>
            <a:r>
              <a:rPr lang="en-CA" dirty="0" smtClean="0"/>
              <a:t>Data Types</a:t>
            </a:r>
            <a:endParaRPr lang="en-CA" dirty="0"/>
          </a:p>
        </p:txBody>
      </p:sp>
      <p:sp>
        <p:nvSpPr>
          <p:cNvPr id="3" name="Content Placeholder 2"/>
          <p:cNvSpPr>
            <a:spLocks noGrp="1"/>
          </p:cNvSpPr>
          <p:nvPr>
            <p:ph idx="1"/>
          </p:nvPr>
        </p:nvSpPr>
        <p:spPr>
          <a:xfrm>
            <a:off x="838200" y="1751773"/>
            <a:ext cx="10515600" cy="4381745"/>
          </a:xfrm>
        </p:spPr>
        <p:txBody>
          <a:bodyPr>
            <a:normAutofit/>
          </a:bodyPr>
          <a:lstStyle/>
          <a:p>
            <a:r>
              <a:rPr lang="en-CA" dirty="0" smtClean="0"/>
              <a:t>What and why types?</a:t>
            </a:r>
          </a:p>
          <a:p>
            <a:r>
              <a:rPr lang="en-CA" dirty="0" smtClean="0"/>
              <a:t>Each type was defined, so that a reasonable amount of bits or BYTEs allocated in memory to store such values with certain format.  </a:t>
            </a:r>
          </a:p>
          <a:p>
            <a:r>
              <a:rPr lang="en-CA" dirty="0" smtClean="0"/>
              <a:t>Once a data type is defined, we can use it, forgetting its details. </a:t>
            </a:r>
          </a:p>
          <a:p>
            <a:r>
              <a:rPr lang="en-CA" dirty="0" smtClean="0"/>
              <a:t>FORTRAN has the following types defined in the language as intrinsic types.</a:t>
            </a:r>
            <a:r>
              <a:rPr lang="en-CA" dirty="0"/>
              <a:t> </a:t>
            </a:r>
            <a:r>
              <a:rPr lang="en-CA" dirty="0" smtClean="0"/>
              <a:t>Programmers can define more combined data types for their own projects. </a:t>
            </a:r>
          </a:p>
        </p:txBody>
      </p:sp>
      <p:sp>
        <p:nvSpPr>
          <p:cNvPr id="4" name="Slide Number Placeholder 3"/>
          <p:cNvSpPr>
            <a:spLocks noGrp="1"/>
          </p:cNvSpPr>
          <p:nvPr>
            <p:ph type="sldNum" sz="quarter" idx="12"/>
          </p:nvPr>
        </p:nvSpPr>
        <p:spPr/>
        <p:txBody>
          <a:bodyPr/>
          <a:lstStyle/>
          <a:p>
            <a:fld id="{0EF2B25B-931C-4B73-9F02-4D363CEFA8FD}" type="slidenum">
              <a:rPr lang="en-CA" smtClean="0"/>
              <a:t>33</a:t>
            </a:fld>
            <a:endParaRPr lang="en-CA"/>
          </a:p>
        </p:txBody>
      </p:sp>
    </p:spTree>
    <p:extLst>
      <p:ext uri="{BB962C8B-B14F-4D97-AF65-F5344CB8AC3E}">
        <p14:creationId xmlns:p14="http://schemas.microsoft.com/office/powerpoint/2010/main" val="3618154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3205"/>
            <a:ext cx="10515600" cy="1325563"/>
          </a:xfrm>
        </p:spPr>
        <p:txBody>
          <a:bodyPr/>
          <a:lstStyle/>
          <a:p>
            <a:r>
              <a:rPr lang="en-CA" dirty="0" smtClean="0"/>
              <a:t>Intrinsic Types</a:t>
            </a:r>
            <a:endParaRPr lang="en-CA" dirty="0"/>
          </a:p>
        </p:txBody>
      </p:sp>
      <p:sp>
        <p:nvSpPr>
          <p:cNvPr id="3" name="Content Placeholder 2"/>
          <p:cNvSpPr>
            <a:spLocks noGrp="1"/>
          </p:cNvSpPr>
          <p:nvPr>
            <p:ph idx="1"/>
          </p:nvPr>
        </p:nvSpPr>
        <p:spPr>
          <a:xfrm>
            <a:off x="838200" y="1751773"/>
            <a:ext cx="10515600" cy="4381745"/>
          </a:xfrm>
        </p:spPr>
        <p:txBody>
          <a:bodyPr>
            <a:normAutofit/>
          </a:bodyPr>
          <a:lstStyle/>
          <a:p>
            <a:r>
              <a:rPr lang="en-CA" dirty="0" smtClean="0"/>
              <a:t>INTEGER </a:t>
            </a:r>
          </a:p>
          <a:p>
            <a:r>
              <a:rPr lang="en-CA" dirty="0" smtClean="0"/>
              <a:t>REAL</a:t>
            </a:r>
          </a:p>
          <a:p>
            <a:r>
              <a:rPr lang="en-CA" dirty="0" smtClean="0"/>
              <a:t>DOUBLE PRECISION </a:t>
            </a:r>
          </a:p>
          <a:p>
            <a:r>
              <a:rPr lang="en-CA" dirty="0" smtClean="0"/>
              <a:t>COMPLEX</a:t>
            </a:r>
          </a:p>
          <a:p>
            <a:r>
              <a:rPr lang="en-CA" dirty="0" smtClean="0"/>
              <a:t>DOUBLE COMPLEX</a:t>
            </a:r>
          </a:p>
          <a:p>
            <a:r>
              <a:rPr lang="en-CA" dirty="0" smtClean="0"/>
              <a:t>LOGICAL</a:t>
            </a:r>
          </a:p>
          <a:p>
            <a:r>
              <a:rPr lang="en-CA" dirty="0" smtClean="0"/>
              <a:t>CHARACTER</a:t>
            </a:r>
          </a:p>
        </p:txBody>
      </p:sp>
      <p:sp>
        <p:nvSpPr>
          <p:cNvPr id="4" name="Slide Number Placeholder 3"/>
          <p:cNvSpPr>
            <a:spLocks noGrp="1"/>
          </p:cNvSpPr>
          <p:nvPr>
            <p:ph type="sldNum" sz="quarter" idx="12"/>
          </p:nvPr>
        </p:nvSpPr>
        <p:spPr/>
        <p:txBody>
          <a:bodyPr/>
          <a:lstStyle/>
          <a:p>
            <a:fld id="{0EF2B25B-931C-4B73-9F02-4D363CEFA8FD}" type="slidenum">
              <a:rPr lang="en-CA" smtClean="0"/>
              <a:t>34</a:t>
            </a:fld>
            <a:endParaRPr lang="en-CA"/>
          </a:p>
        </p:txBody>
      </p:sp>
    </p:spTree>
    <p:extLst>
      <p:ext uri="{BB962C8B-B14F-4D97-AF65-F5344CB8AC3E}">
        <p14:creationId xmlns:p14="http://schemas.microsoft.com/office/powerpoint/2010/main" val="4150752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3205"/>
            <a:ext cx="10515600" cy="1325563"/>
          </a:xfrm>
        </p:spPr>
        <p:txBody>
          <a:bodyPr/>
          <a:lstStyle/>
          <a:p>
            <a:r>
              <a:rPr lang="en-CA" dirty="0" smtClean="0"/>
              <a:t>INTEGER Type</a:t>
            </a:r>
            <a:endParaRPr lang="en-CA" dirty="0"/>
          </a:p>
        </p:txBody>
      </p:sp>
      <p:sp>
        <p:nvSpPr>
          <p:cNvPr id="3" name="Content Placeholder 2"/>
          <p:cNvSpPr>
            <a:spLocks noGrp="1"/>
          </p:cNvSpPr>
          <p:nvPr>
            <p:ph idx="1"/>
          </p:nvPr>
        </p:nvSpPr>
        <p:spPr>
          <a:xfrm>
            <a:off x="838200" y="1751773"/>
            <a:ext cx="10515600" cy="4381745"/>
          </a:xfrm>
        </p:spPr>
        <p:txBody>
          <a:bodyPr>
            <a:normAutofit/>
          </a:bodyPr>
          <a:lstStyle/>
          <a:p>
            <a:r>
              <a:rPr lang="en-CA" dirty="0" smtClean="0"/>
              <a:t>2</a:t>
            </a:r>
          </a:p>
          <a:p>
            <a:r>
              <a:rPr lang="en-CA" dirty="0" smtClean="0"/>
              <a:t>5</a:t>
            </a:r>
          </a:p>
          <a:p>
            <a:r>
              <a:rPr lang="en-CA" dirty="0" smtClean="0"/>
              <a:t>INTEGER :: I, J, K </a:t>
            </a:r>
          </a:p>
          <a:p>
            <a:r>
              <a:rPr lang="en-CA" dirty="0"/>
              <a:t>INTEGER :: </a:t>
            </a:r>
            <a:r>
              <a:rPr lang="en-CA" dirty="0" smtClean="0"/>
              <a:t>LIMIT, SEAT_NUMBER = 34</a:t>
            </a:r>
          </a:p>
          <a:p>
            <a:r>
              <a:rPr lang="en-CA" dirty="0" smtClean="0"/>
              <a:t>INTEGER, PARAMETER </a:t>
            </a:r>
            <a:r>
              <a:rPr lang="en-CA" dirty="0"/>
              <a:t>:: </a:t>
            </a:r>
            <a:r>
              <a:rPr lang="en-CA" dirty="0" smtClean="0"/>
              <a:t>NUMBER_OF_MONTHS_A_YEAR </a:t>
            </a:r>
            <a:r>
              <a:rPr lang="en-CA" dirty="0"/>
              <a:t>= </a:t>
            </a:r>
            <a:r>
              <a:rPr lang="en-CA" dirty="0" smtClean="0"/>
              <a:t>12</a:t>
            </a:r>
            <a:endParaRPr lang="en-CA" dirty="0"/>
          </a:p>
          <a:p>
            <a:endParaRPr lang="en-CA" dirty="0"/>
          </a:p>
          <a:p>
            <a:endParaRPr lang="en-CA" dirty="0" smtClean="0"/>
          </a:p>
        </p:txBody>
      </p:sp>
      <p:sp>
        <p:nvSpPr>
          <p:cNvPr id="4" name="Slide Number Placeholder 3"/>
          <p:cNvSpPr>
            <a:spLocks noGrp="1"/>
          </p:cNvSpPr>
          <p:nvPr>
            <p:ph type="sldNum" sz="quarter" idx="12"/>
          </p:nvPr>
        </p:nvSpPr>
        <p:spPr/>
        <p:txBody>
          <a:bodyPr/>
          <a:lstStyle/>
          <a:p>
            <a:fld id="{0EF2B25B-931C-4B73-9F02-4D363CEFA8FD}" type="slidenum">
              <a:rPr lang="en-CA" smtClean="0"/>
              <a:t>35</a:t>
            </a:fld>
            <a:endParaRPr lang="en-CA"/>
          </a:p>
        </p:txBody>
      </p:sp>
    </p:spTree>
    <p:extLst>
      <p:ext uri="{BB962C8B-B14F-4D97-AF65-F5344CB8AC3E}">
        <p14:creationId xmlns:p14="http://schemas.microsoft.com/office/powerpoint/2010/main" val="2572106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3205"/>
            <a:ext cx="10515600" cy="1325563"/>
          </a:xfrm>
        </p:spPr>
        <p:txBody>
          <a:bodyPr/>
          <a:lstStyle/>
          <a:p>
            <a:r>
              <a:rPr lang="en-CA" dirty="0" smtClean="0"/>
              <a:t>INTEGER Type</a:t>
            </a:r>
            <a:endParaRPr lang="en-CA" dirty="0"/>
          </a:p>
        </p:txBody>
      </p:sp>
      <p:sp>
        <p:nvSpPr>
          <p:cNvPr id="3" name="Content Placeholder 2"/>
          <p:cNvSpPr>
            <a:spLocks noGrp="1"/>
          </p:cNvSpPr>
          <p:nvPr>
            <p:ph idx="1"/>
          </p:nvPr>
        </p:nvSpPr>
        <p:spPr>
          <a:xfrm>
            <a:off x="838200" y="1751773"/>
            <a:ext cx="10515600" cy="4381745"/>
          </a:xfrm>
        </p:spPr>
        <p:txBody>
          <a:bodyPr>
            <a:normAutofit lnSpcReduction="10000"/>
          </a:bodyPr>
          <a:lstStyle/>
          <a:p>
            <a:r>
              <a:rPr lang="en-CA" dirty="0"/>
              <a:t>i</a:t>
            </a:r>
            <a:r>
              <a:rPr lang="en-CA" dirty="0" smtClean="0"/>
              <a:t>s for one integer.</a:t>
            </a:r>
          </a:p>
          <a:p>
            <a:r>
              <a:rPr lang="en-CA" dirty="0"/>
              <a:t>n</a:t>
            </a:r>
            <a:r>
              <a:rPr lang="en-CA" dirty="0" smtClean="0"/>
              <a:t>ormally has 64 bits (8 BYTEs) in memory.</a:t>
            </a:r>
          </a:p>
          <a:p>
            <a:r>
              <a:rPr lang="en-CA" dirty="0"/>
              <a:t>o</a:t>
            </a:r>
            <a:r>
              <a:rPr lang="en-CA" dirty="0" smtClean="0"/>
              <a:t>ne bit is used for sign, maybe 1 meaning +, 0 for -.</a:t>
            </a:r>
          </a:p>
          <a:p>
            <a:r>
              <a:rPr lang="en-CA" dirty="0" smtClean="0"/>
              <a:t>the rest 63 bits are for the actual integer absolute value. </a:t>
            </a:r>
          </a:p>
          <a:p>
            <a:r>
              <a:rPr lang="en-CA" dirty="0"/>
              <a:t>t</a:t>
            </a:r>
            <a:r>
              <a:rPr lang="en-CA" dirty="0" smtClean="0"/>
              <a:t>he maximum positive value can be stored is 2**63 -1 = 9,223,3…,807</a:t>
            </a:r>
          </a:p>
          <a:p>
            <a:r>
              <a:rPr lang="en-CA" dirty="0" smtClean="0"/>
              <a:t>Usually one would assume the type is big enough for holding values we are interested, then forget all above details. In case an integer is bigger than the type can express, an overflow error will be reported then the code running will be stopped automatically. All other types similar. </a:t>
            </a:r>
          </a:p>
          <a:p>
            <a:endParaRPr lang="en-CA" dirty="0" smtClean="0"/>
          </a:p>
        </p:txBody>
      </p:sp>
      <p:sp>
        <p:nvSpPr>
          <p:cNvPr id="4" name="Slide Number Placeholder 3"/>
          <p:cNvSpPr>
            <a:spLocks noGrp="1"/>
          </p:cNvSpPr>
          <p:nvPr>
            <p:ph type="sldNum" sz="quarter" idx="12"/>
          </p:nvPr>
        </p:nvSpPr>
        <p:spPr/>
        <p:txBody>
          <a:bodyPr/>
          <a:lstStyle/>
          <a:p>
            <a:fld id="{0EF2B25B-931C-4B73-9F02-4D363CEFA8FD}" type="slidenum">
              <a:rPr lang="en-CA" smtClean="0"/>
              <a:t>36</a:t>
            </a:fld>
            <a:endParaRPr lang="en-CA"/>
          </a:p>
        </p:txBody>
      </p:sp>
    </p:spTree>
    <p:extLst>
      <p:ext uri="{BB962C8B-B14F-4D97-AF65-F5344CB8AC3E}">
        <p14:creationId xmlns:p14="http://schemas.microsoft.com/office/powerpoint/2010/main" val="1060503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3205"/>
            <a:ext cx="10515600" cy="1325563"/>
          </a:xfrm>
        </p:spPr>
        <p:txBody>
          <a:bodyPr/>
          <a:lstStyle/>
          <a:p>
            <a:r>
              <a:rPr lang="en-CA" dirty="0" smtClean="0"/>
              <a:t>REAL Type</a:t>
            </a:r>
            <a:endParaRPr lang="en-CA" dirty="0"/>
          </a:p>
        </p:txBody>
      </p:sp>
      <p:sp>
        <p:nvSpPr>
          <p:cNvPr id="3" name="Content Placeholder 2"/>
          <p:cNvSpPr>
            <a:spLocks noGrp="1"/>
          </p:cNvSpPr>
          <p:nvPr>
            <p:ph idx="1"/>
          </p:nvPr>
        </p:nvSpPr>
        <p:spPr>
          <a:xfrm>
            <a:off x="838200" y="1751773"/>
            <a:ext cx="10515600" cy="4381745"/>
          </a:xfrm>
        </p:spPr>
        <p:txBody>
          <a:bodyPr>
            <a:normAutofit/>
          </a:bodyPr>
          <a:lstStyle/>
          <a:p>
            <a:r>
              <a:rPr lang="en-CA" dirty="0" smtClean="0"/>
              <a:t>2.0</a:t>
            </a:r>
          </a:p>
          <a:p>
            <a:r>
              <a:rPr lang="en-CA" dirty="0" smtClean="0"/>
              <a:t>5.4e12</a:t>
            </a:r>
          </a:p>
          <a:p>
            <a:r>
              <a:rPr lang="en-CA" dirty="0" smtClean="0"/>
              <a:t>REAL :: R, RG, SPEED = 90.0, DISTANCE</a:t>
            </a:r>
          </a:p>
          <a:p>
            <a:r>
              <a:rPr lang="en-US" dirty="0" smtClean="0"/>
              <a:t>REAL, PARAMETER :: MASS_OF_THE_OBJECT = 1.45</a:t>
            </a:r>
            <a:endParaRPr lang="en-CA" dirty="0" smtClean="0"/>
          </a:p>
          <a:p>
            <a:endParaRPr lang="en-CA" dirty="0"/>
          </a:p>
          <a:p>
            <a:r>
              <a:rPr lang="en-CA" dirty="0" smtClean="0"/>
              <a:t>A REAL usually </a:t>
            </a:r>
            <a:r>
              <a:rPr lang="en-CA" dirty="0"/>
              <a:t>has </a:t>
            </a:r>
            <a:r>
              <a:rPr lang="en-CA" dirty="0" smtClean="0"/>
              <a:t>32 </a:t>
            </a:r>
            <a:r>
              <a:rPr lang="en-CA" dirty="0"/>
              <a:t>bits </a:t>
            </a:r>
            <a:r>
              <a:rPr lang="en-CA" dirty="0" smtClean="0"/>
              <a:t>(4 </a:t>
            </a:r>
            <a:r>
              <a:rPr lang="en-CA" dirty="0"/>
              <a:t>BYTEs) in </a:t>
            </a:r>
            <a:r>
              <a:rPr lang="en-CA" dirty="0" smtClean="0"/>
              <a:t>memory (single precision).</a:t>
            </a:r>
            <a:endParaRPr lang="en-CA" dirty="0"/>
          </a:p>
          <a:p>
            <a:endParaRPr lang="en-CA" dirty="0" smtClean="0"/>
          </a:p>
        </p:txBody>
      </p:sp>
      <p:sp>
        <p:nvSpPr>
          <p:cNvPr id="4" name="Slide Number Placeholder 3"/>
          <p:cNvSpPr>
            <a:spLocks noGrp="1"/>
          </p:cNvSpPr>
          <p:nvPr>
            <p:ph type="sldNum" sz="quarter" idx="12"/>
          </p:nvPr>
        </p:nvSpPr>
        <p:spPr/>
        <p:txBody>
          <a:bodyPr/>
          <a:lstStyle/>
          <a:p>
            <a:fld id="{0EF2B25B-931C-4B73-9F02-4D363CEFA8FD}" type="slidenum">
              <a:rPr lang="en-CA" smtClean="0"/>
              <a:t>37</a:t>
            </a:fld>
            <a:endParaRPr lang="en-CA"/>
          </a:p>
        </p:txBody>
      </p:sp>
    </p:spTree>
    <p:extLst>
      <p:ext uri="{BB962C8B-B14F-4D97-AF65-F5344CB8AC3E}">
        <p14:creationId xmlns:p14="http://schemas.microsoft.com/office/powerpoint/2010/main" val="1124354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3205"/>
            <a:ext cx="10515600" cy="1325563"/>
          </a:xfrm>
        </p:spPr>
        <p:txBody>
          <a:bodyPr/>
          <a:lstStyle/>
          <a:p>
            <a:r>
              <a:rPr lang="en-CA" dirty="0" smtClean="0"/>
              <a:t>DOUBLE PRECISION Type</a:t>
            </a:r>
            <a:endParaRPr lang="en-CA" dirty="0"/>
          </a:p>
        </p:txBody>
      </p:sp>
      <p:sp>
        <p:nvSpPr>
          <p:cNvPr id="3" name="Content Placeholder 2"/>
          <p:cNvSpPr>
            <a:spLocks noGrp="1"/>
          </p:cNvSpPr>
          <p:nvPr>
            <p:ph idx="1"/>
          </p:nvPr>
        </p:nvSpPr>
        <p:spPr>
          <a:xfrm>
            <a:off x="838200" y="1751773"/>
            <a:ext cx="10515600" cy="4381745"/>
          </a:xfrm>
        </p:spPr>
        <p:txBody>
          <a:bodyPr>
            <a:normAutofit/>
          </a:bodyPr>
          <a:lstStyle/>
          <a:p>
            <a:r>
              <a:rPr lang="en-CA" dirty="0" smtClean="0"/>
              <a:t>2.0d0</a:t>
            </a:r>
          </a:p>
          <a:p>
            <a:r>
              <a:rPr lang="en-CA" dirty="0" smtClean="0"/>
              <a:t>5.4d12</a:t>
            </a:r>
          </a:p>
          <a:p>
            <a:r>
              <a:rPr lang="en-CA" dirty="0" smtClean="0"/>
              <a:t>DOUBLE PRECISION :: R, RG, SPEED = 90.0d0</a:t>
            </a:r>
          </a:p>
          <a:p>
            <a:endParaRPr lang="en-CA" dirty="0"/>
          </a:p>
          <a:p>
            <a:r>
              <a:rPr lang="en-CA" dirty="0" smtClean="0"/>
              <a:t>A DOUBLE PRECISION usually </a:t>
            </a:r>
            <a:r>
              <a:rPr lang="en-CA" dirty="0"/>
              <a:t>has 6</a:t>
            </a:r>
            <a:r>
              <a:rPr lang="en-CA" dirty="0" smtClean="0"/>
              <a:t>4 </a:t>
            </a:r>
            <a:r>
              <a:rPr lang="en-CA" dirty="0"/>
              <a:t>bits </a:t>
            </a:r>
            <a:r>
              <a:rPr lang="en-CA" dirty="0" smtClean="0"/>
              <a:t>(8 </a:t>
            </a:r>
            <a:r>
              <a:rPr lang="en-CA" dirty="0"/>
              <a:t>BYTEs) in </a:t>
            </a:r>
            <a:r>
              <a:rPr lang="en-CA" dirty="0" smtClean="0"/>
              <a:t>memory (double precision).</a:t>
            </a:r>
            <a:endParaRPr lang="en-CA" dirty="0"/>
          </a:p>
          <a:p>
            <a:endParaRPr lang="en-CA" dirty="0" smtClean="0"/>
          </a:p>
        </p:txBody>
      </p:sp>
      <p:sp>
        <p:nvSpPr>
          <p:cNvPr id="4" name="Slide Number Placeholder 3"/>
          <p:cNvSpPr>
            <a:spLocks noGrp="1"/>
          </p:cNvSpPr>
          <p:nvPr>
            <p:ph type="sldNum" sz="quarter" idx="12"/>
          </p:nvPr>
        </p:nvSpPr>
        <p:spPr/>
        <p:txBody>
          <a:bodyPr/>
          <a:lstStyle/>
          <a:p>
            <a:fld id="{0EF2B25B-931C-4B73-9F02-4D363CEFA8FD}" type="slidenum">
              <a:rPr lang="en-CA" smtClean="0"/>
              <a:t>38</a:t>
            </a:fld>
            <a:endParaRPr lang="en-CA"/>
          </a:p>
        </p:txBody>
      </p:sp>
    </p:spTree>
    <p:extLst>
      <p:ext uri="{BB962C8B-B14F-4D97-AF65-F5344CB8AC3E}">
        <p14:creationId xmlns:p14="http://schemas.microsoft.com/office/powerpoint/2010/main" val="312832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3205"/>
            <a:ext cx="10515600" cy="1325563"/>
          </a:xfrm>
        </p:spPr>
        <p:txBody>
          <a:bodyPr/>
          <a:lstStyle/>
          <a:p>
            <a:r>
              <a:rPr lang="en-CA" dirty="0" smtClean="0"/>
              <a:t>COMPLEX Type</a:t>
            </a:r>
            <a:endParaRPr lang="en-CA" dirty="0"/>
          </a:p>
        </p:txBody>
      </p:sp>
      <p:sp>
        <p:nvSpPr>
          <p:cNvPr id="3" name="Content Placeholder 2"/>
          <p:cNvSpPr>
            <a:spLocks noGrp="1"/>
          </p:cNvSpPr>
          <p:nvPr>
            <p:ph idx="1"/>
          </p:nvPr>
        </p:nvSpPr>
        <p:spPr>
          <a:xfrm>
            <a:off x="838200" y="1751773"/>
            <a:ext cx="10515600" cy="4381745"/>
          </a:xfrm>
        </p:spPr>
        <p:txBody>
          <a:bodyPr>
            <a:normAutofit/>
          </a:bodyPr>
          <a:lstStyle/>
          <a:p>
            <a:r>
              <a:rPr lang="en-CA" dirty="0" smtClean="0"/>
              <a:t>(1.0, 2.0)</a:t>
            </a:r>
          </a:p>
          <a:p>
            <a:r>
              <a:rPr lang="en-CA" dirty="0" smtClean="0"/>
              <a:t>(4.6e22, 5.4e12)</a:t>
            </a:r>
          </a:p>
          <a:p>
            <a:r>
              <a:rPr lang="en-CA" dirty="0" smtClean="0"/>
              <a:t>COMPLEX :: R, RG, SPEED = (0.0, 90.0)</a:t>
            </a:r>
          </a:p>
          <a:p>
            <a:endParaRPr lang="en-CA" dirty="0"/>
          </a:p>
          <a:p>
            <a:r>
              <a:rPr lang="en-CA" dirty="0" smtClean="0"/>
              <a:t>A </a:t>
            </a:r>
            <a:r>
              <a:rPr lang="en-CA" dirty="0"/>
              <a:t>COMPLEX </a:t>
            </a:r>
            <a:r>
              <a:rPr lang="en-CA" dirty="0" smtClean="0"/>
              <a:t>usually </a:t>
            </a:r>
            <a:r>
              <a:rPr lang="en-CA" dirty="0"/>
              <a:t>has </a:t>
            </a:r>
            <a:r>
              <a:rPr lang="en-CA" dirty="0" smtClean="0"/>
              <a:t>64 </a:t>
            </a:r>
            <a:r>
              <a:rPr lang="en-CA" dirty="0"/>
              <a:t>bits </a:t>
            </a:r>
            <a:r>
              <a:rPr lang="en-CA" dirty="0" smtClean="0"/>
              <a:t>(8 </a:t>
            </a:r>
            <a:r>
              <a:rPr lang="en-CA" dirty="0"/>
              <a:t>BYTEs) in </a:t>
            </a:r>
            <a:r>
              <a:rPr lang="en-CA" dirty="0" smtClean="0"/>
              <a:t>memory (two single precision).</a:t>
            </a:r>
            <a:endParaRPr lang="en-CA" dirty="0"/>
          </a:p>
          <a:p>
            <a:endParaRPr lang="en-CA" dirty="0" smtClean="0"/>
          </a:p>
        </p:txBody>
      </p:sp>
      <p:sp>
        <p:nvSpPr>
          <p:cNvPr id="4" name="Slide Number Placeholder 3"/>
          <p:cNvSpPr>
            <a:spLocks noGrp="1"/>
          </p:cNvSpPr>
          <p:nvPr>
            <p:ph type="sldNum" sz="quarter" idx="12"/>
          </p:nvPr>
        </p:nvSpPr>
        <p:spPr/>
        <p:txBody>
          <a:bodyPr/>
          <a:lstStyle/>
          <a:p>
            <a:fld id="{0EF2B25B-931C-4B73-9F02-4D363CEFA8FD}" type="slidenum">
              <a:rPr lang="en-CA" smtClean="0"/>
              <a:t>39</a:t>
            </a:fld>
            <a:endParaRPr lang="en-CA"/>
          </a:p>
        </p:txBody>
      </p:sp>
    </p:spTree>
    <p:extLst>
      <p:ext uri="{BB962C8B-B14F-4D97-AF65-F5344CB8AC3E}">
        <p14:creationId xmlns:p14="http://schemas.microsoft.com/office/powerpoint/2010/main" val="2350028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3205"/>
            <a:ext cx="10515600" cy="1325563"/>
          </a:xfrm>
        </p:spPr>
        <p:txBody>
          <a:bodyPr/>
          <a:lstStyle/>
          <a:p>
            <a:r>
              <a:rPr lang="en-CA" dirty="0" smtClean="0"/>
              <a:t>Today's </a:t>
            </a:r>
            <a:r>
              <a:rPr lang="en-CA" dirty="0" smtClean="0"/>
              <a:t>computers </a:t>
            </a:r>
            <a:endParaRPr lang="en-CA" dirty="0"/>
          </a:p>
        </p:txBody>
      </p:sp>
      <p:sp>
        <p:nvSpPr>
          <p:cNvPr id="3" name="Content Placeholder 2"/>
          <p:cNvSpPr>
            <a:spLocks noGrp="1"/>
          </p:cNvSpPr>
          <p:nvPr>
            <p:ph idx="1"/>
          </p:nvPr>
        </p:nvSpPr>
        <p:spPr>
          <a:xfrm>
            <a:off x="838200" y="1751773"/>
            <a:ext cx="10515600" cy="4381745"/>
          </a:xfrm>
        </p:spPr>
        <p:txBody>
          <a:bodyPr/>
          <a:lstStyle/>
          <a:p>
            <a:r>
              <a:rPr lang="en-CA" dirty="0" smtClean="0"/>
              <a:t>are very powerful and clever</a:t>
            </a:r>
          </a:p>
          <a:p>
            <a:r>
              <a:rPr lang="en-CA" dirty="0"/>
              <a:t>e</a:t>
            </a:r>
            <a:r>
              <a:rPr lang="en-CA" dirty="0" smtClean="0"/>
              <a:t>.g.  </a:t>
            </a:r>
            <a:r>
              <a:rPr lang="en-CA" dirty="0"/>
              <a:t>c</a:t>
            </a:r>
            <a:r>
              <a:rPr lang="en-CA" dirty="0" smtClean="0"/>
              <a:t>an help doctors to diagnose </a:t>
            </a:r>
            <a:r>
              <a:rPr lang="en-CA" dirty="0" smtClean="0"/>
              <a:t>patient's </a:t>
            </a:r>
            <a:r>
              <a:rPr lang="en-CA" dirty="0" smtClean="0"/>
              <a:t>problems (IBM Watson)</a:t>
            </a:r>
          </a:p>
          <a:p>
            <a:r>
              <a:rPr lang="en-CA" dirty="0"/>
              <a:t>e</a:t>
            </a:r>
            <a:r>
              <a:rPr lang="en-CA" dirty="0" smtClean="0"/>
              <a:t>.g. can win world top players in board game GO (</a:t>
            </a:r>
            <a:r>
              <a:rPr lang="en-CA" dirty="0" err="1" smtClean="0"/>
              <a:t>AlphaGo</a:t>
            </a:r>
            <a:r>
              <a:rPr lang="en-CA" dirty="0" smtClean="0"/>
              <a:t>)  </a:t>
            </a:r>
          </a:p>
          <a:p>
            <a:r>
              <a:rPr lang="en-CA" dirty="0" smtClean="0"/>
              <a:t>however, machines/mechanics </a:t>
            </a:r>
          </a:p>
          <a:p>
            <a:r>
              <a:rPr lang="en-CA" dirty="0"/>
              <a:t>a</a:t>
            </a:r>
            <a:r>
              <a:rPr lang="en-CA" dirty="0" smtClean="0"/>
              <a:t>lways need instruction to do next</a:t>
            </a:r>
          </a:p>
          <a:p>
            <a:r>
              <a:rPr lang="en-CA" dirty="0" smtClean="0"/>
              <a:t>the instructions must be accurate, detailed, and complete</a:t>
            </a:r>
          </a:p>
          <a:p>
            <a:r>
              <a:rPr lang="en-CA" dirty="0"/>
              <a:t>c</a:t>
            </a:r>
            <a:r>
              <a:rPr lang="en-CA" dirty="0" smtClean="0"/>
              <a:t>omputer code is for that purpose.   </a:t>
            </a:r>
            <a:endParaRPr lang="en-CA" dirty="0"/>
          </a:p>
        </p:txBody>
      </p:sp>
      <p:sp>
        <p:nvSpPr>
          <p:cNvPr id="4" name="Slide Number Placeholder 3"/>
          <p:cNvSpPr>
            <a:spLocks noGrp="1"/>
          </p:cNvSpPr>
          <p:nvPr>
            <p:ph type="sldNum" sz="quarter" idx="12"/>
          </p:nvPr>
        </p:nvSpPr>
        <p:spPr/>
        <p:txBody>
          <a:bodyPr/>
          <a:lstStyle/>
          <a:p>
            <a:fld id="{0EF2B25B-931C-4B73-9F02-4D363CEFA8FD}" type="slidenum">
              <a:rPr lang="en-CA" smtClean="0"/>
              <a:t>4</a:t>
            </a:fld>
            <a:endParaRPr lang="en-CA"/>
          </a:p>
        </p:txBody>
      </p:sp>
    </p:spTree>
    <p:extLst>
      <p:ext uri="{BB962C8B-B14F-4D97-AF65-F5344CB8AC3E}">
        <p14:creationId xmlns:p14="http://schemas.microsoft.com/office/powerpoint/2010/main" val="3535246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3205"/>
            <a:ext cx="10515600" cy="1325563"/>
          </a:xfrm>
        </p:spPr>
        <p:txBody>
          <a:bodyPr/>
          <a:lstStyle/>
          <a:p>
            <a:r>
              <a:rPr lang="en-CA" dirty="0" smtClean="0"/>
              <a:t>DOUBLE COMPLEX Type</a:t>
            </a:r>
            <a:endParaRPr lang="en-CA" dirty="0"/>
          </a:p>
        </p:txBody>
      </p:sp>
      <p:sp>
        <p:nvSpPr>
          <p:cNvPr id="3" name="Content Placeholder 2"/>
          <p:cNvSpPr>
            <a:spLocks noGrp="1"/>
          </p:cNvSpPr>
          <p:nvPr>
            <p:ph idx="1"/>
          </p:nvPr>
        </p:nvSpPr>
        <p:spPr>
          <a:xfrm>
            <a:off x="838200" y="1751773"/>
            <a:ext cx="10515600" cy="4381745"/>
          </a:xfrm>
        </p:spPr>
        <p:txBody>
          <a:bodyPr>
            <a:normAutofit/>
          </a:bodyPr>
          <a:lstStyle/>
          <a:p>
            <a:r>
              <a:rPr lang="en-CA" dirty="0" smtClean="0"/>
              <a:t>(1.0d0, 2.0d0)</a:t>
            </a:r>
          </a:p>
          <a:p>
            <a:r>
              <a:rPr lang="en-CA" dirty="0" smtClean="0"/>
              <a:t>(4.6d-22, -5.4d12)</a:t>
            </a:r>
          </a:p>
          <a:p>
            <a:r>
              <a:rPr lang="en-CA" dirty="0" smtClean="0"/>
              <a:t>DOUBLE </a:t>
            </a:r>
            <a:r>
              <a:rPr lang="en-CA" dirty="0"/>
              <a:t>COMPLEX </a:t>
            </a:r>
            <a:r>
              <a:rPr lang="en-CA" dirty="0" smtClean="0"/>
              <a:t>:: R, RG, SPEED = (0.0d0, 90.0d0)</a:t>
            </a:r>
          </a:p>
          <a:p>
            <a:endParaRPr lang="en-CA" dirty="0"/>
          </a:p>
          <a:p>
            <a:r>
              <a:rPr lang="en-CA" dirty="0" smtClean="0"/>
              <a:t>A DOUBLE </a:t>
            </a:r>
            <a:r>
              <a:rPr lang="en-CA" dirty="0"/>
              <a:t>COMPLEX </a:t>
            </a:r>
            <a:r>
              <a:rPr lang="en-CA" dirty="0" smtClean="0"/>
              <a:t>usually </a:t>
            </a:r>
            <a:r>
              <a:rPr lang="en-CA" dirty="0"/>
              <a:t>has </a:t>
            </a:r>
            <a:r>
              <a:rPr lang="en-CA" dirty="0" smtClean="0"/>
              <a:t>128 </a:t>
            </a:r>
            <a:r>
              <a:rPr lang="en-CA" dirty="0"/>
              <a:t>bits </a:t>
            </a:r>
            <a:r>
              <a:rPr lang="en-CA" dirty="0" smtClean="0"/>
              <a:t>(16 </a:t>
            </a:r>
            <a:r>
              <a:rPr lang="en-CA" dirty="0"/>
              <a:t>BYTEs) in </a:t>
            </a:r>
            <a:r>
              <a:rPr lang="en-CA" dirty="0" smtClean="0"/>
              <a:t>memory (two double precision).</a:t>
            </a:r>
            <a:endParaRPr lang="en-CA" dirty="0"/>
          </a:p>
          <a:p>
            <a:endParaRPr lang="en-CA" dirty="0" smtClean="0"/>
          </a:p>
        </p:txBody>
      </p:sp>
      <p:sp>
        <p:nvSpPr>
          <p:cNvPr id="4" name="Slide Number Placeholder 3"/>
          <p:cNvSpPr>
            <a:spLocks noGrp="1"/>
          </p:cNvSpPr>
          <p:nvPr>
            <p:ph type="sldNum" sz="quarter" idx="12"/>
          </p:nvPr>
        </p:nvSpPr>
        <p:spPr/>
        <p:txBody>
          <a:bodyPr/>
          <a:lstStyle/>
          <a:p>
            <a:fld id="{0EF2B25B-931C-4B73-9F02-4D363CEFA8FD}" type="slidenum">
              <a:rPr lang="en-CA" smtClean="0"/>
              <a:t>40</a:t>
            </a:fld>
            <a:endParaRPr lang="en-CA"/>
          </a:p>
        </p:txBody>
      </p:sp>
    </p:spTree>
    <p:extLst>
      <p:ext uri="{BB962C8B-B14F-4D97-AF65-F5344CB8AC3E}">
        <p14:creationId xmlns:p14="http://schemas.microsoft.com/office/powerpoint/2010/main" val="1174524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3205"/>
            <a:ext cx="10515600" cy="1325563"/>
          </a:xfrm>
        </p:spPr>
        <p:txBody>
          <a:bodyPr>
            <a:normAutofit/>
          </a:bodyPr>
          <a:lstStyle/>
          <a:p>
            <a:r>
              <a:rPr lang="en-CA" sz="4000" dirty="0" smtClean="0"/>
              <a:t>Although a kind number can be further specified</a:t>
            </a:r>
            <a:endParaRPr lang="en-CA" sz="4000" dirty="0"/>
          </a:p>
        </p:txBody>
      </p:sp>
      <p:sp>
        <p:nvSpPr>
          <p:cNvPr id="3" name="Content Placeholder 2"/>
          <p:cNvSpPr>
            <a:spLocks noGrp="1"/>
          </p:cNvSpPr>
          <p:nvPr>
            <p:ph idx="1"/>
          </p:nvPr>
        </p:nvSpPr>
        <p:spPr>
          <a:xfrm>
            <a:off x="838200" y="1751773"/>
            <a:ext cx="10515600" cy="4381745"/>
          </a:xfrm>
        </p:spPr>
        <p:txBody>
          <a:bodyPr>
            <a:normAutofit lnSpcReduction="10000"/>
          </a:bodyPr>
          <a:lstStyle/>
          <a:p>
            <a:r>
              <a:rPr lang="en-CA" dirty="0" smtClean="0"/>
              <a:t>INTEGER (KIND = 2)</a:t>
            </a:r>
          </a:p>
          <a:p>
            <a:r>
              <a:rPr lang="en-CA" dirty="0"/>
              <a:t>INTEGER (KIND = </a:t>
            </a:r>
            <a:r>
              <a:rPr lang="en-CA" dirty="0" smtClean="0"/>
              <a:t>4)</a:t>
            </a:r>
          </a:p>
          <a:p>
            <a:r>
              <a:rPr lang="en-CA" dirty="0" smtClean="0"/>
              <a:t>REAL (KIND = 4)</a:t>
            </a:r>
          </a:p>
          <a:p>
            <a:r>
              <a:rPr lang="en-CA" dirty="0" smtClean="0"/>
              <a:t>DOUBLE PRECISION (KIND = 4)</a:t>
            </a:r>
          </a:p>
          <a:p>
            <a:r>
              <a:rPr lang="en-CA" dirty="0" smtClean="0"/>
              <a:t>COMPLEX (KIND = 6)</a:t>
            </a:r>
          </a:p>
          <a:p>
            <a:r>
              <a:rPr lang="en-CA" dirty="0" smtClean="0"/>
              <a:t>DOUBLE COMPLEX (KIND =8)</a:t>
            </a:r>
          </a:p>
          <a:p>
            <a:endParaRPr lang="en-CA" dirty="0"/>
          </a:p>
          <a:p>
            <a:r>
              <a:rPr lang="en-CA" dirty="0" smtClean="0"/>
              <a:t>I personally do not suggest it, as kind numbers are usually processor or compiler dependent, rather than universal applicable. </a:t>
            </a:r>
          </a:p>
        </p:txBody>
      </p:sp>
      <p:sp>
        <p:nvSpPr>
          <p:cNvPr id="4" name="Slide Number Placeholder 3"/>
          <p:cNvSpPr>
            <a:spLocks noGrp="1"/>
          </p:cNvSpPr>
          <p:nvPr>
            <p:ph type="sldNum" sz="quarter" idx="12"/>
          </p:nvPr>
        </p:nvSpPr>
        <p:spPr/>
        <p:txBody>
          <a:bodyPr/>
          <a:lstStyle/>
          <a:p>
            <a:fld id="{0EF2B25B-931C-4B73-9F02-4D363CEFA8FD}" type="slidenum">
              <a:rPr lang="en-CA" smtClean="0"/>
              <a:t>41</a:t>
            </a:fld>
            <a:endParaRPr lang="en-CA"/>
          </a:p>
        </p:txBody>
      </p:sp>
    </p:spTree>
    <p:extLst>
      <p:ext uri="{BB962C8B-B14F-4D97-AF65-F5344CB8AC3E}">
        <p14:creationId xmlns:p14="http://schemas.microsoft.com/office/powerpoint/2010/main" val="202120044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3205"/>
            <a:ext cx="10515600" cy="1325563"/>
          </a:xfrm>
        </p:spPr>
        <p:txBody>
          <a:bodyPr>
            <a:normAutofit/>
          </a:bodyPr>
          <a:lstStyle/>
          <a:p>
            <a:r>
              <a:rPr lang="en-CA" sz="4000" dirty="0" smtClean="0"/>
              <a:t>Other ways to specify BYTEs</a:t>
            </a:r>
            <a:endParaRPr lang="en-CA" sz="4000" dirty="0"/>
          </a:p>
        </p:txBody>
      </p:sp>
      <p:sp>
        <p:nvSpPr>
          <p:cNvPr id="3" name="Content Placeholder 2"/>
          <p:cNvSpPr>
            <a:spLocks noGrp="1"/>
          </p:cNvSpPr>
          <p:nvPr>
            <p:ph idx="1"/>
          </p:nvPr>
        </p:nvSpPr>
        <p:spPr>
          <a:xfrm>
            <a:off x="838200" y="1751773"/>
            <a:ext cx="10515600" cy="4381745"/>
          </a:xfrm>
        </p:spPr>
        <p:txBody>
          <a:bodyPr>
            <a:normAutofit/>
          </a:bodyPr>
          <a:lstStyle/>
          <a:p>
            <a:r>
              <a:rPr lang="en-CA" dirty="0" smtClean="0"/>
              <a:t>INTEGER*8</a:t>
            </a:r>
          </a:p>
          <a:p>
            <a:r>
              <a:rPr lang="en-CA" dirty="0"/>
              <a:t>REAL*8 </a:t>
            </a:r>
            <a:r>
              <a:rPr lang="en-CA" dirty="0" smtClean="0"/>
              <a:t>            !</a:t>
            </a:r>
            <a:r>
              <a:rPr lang="en-CA" dirty="0"/>
              <a:t>double precision</a:t>
            </a:r>
          </a:p>
          <a:p>
            <a:r>
              <a:rPr lang="en-CA" dirty="0" smtClean="0"/>
              <a:t>REAL*16           !quadruple </a:t>
            </a:r>
            <a:r>
              <a:rPr lang="en-CA" dirty="0"/>
              <a:t>precision</a:t>
            </a:r>
          </a:p>
          <a:p>
            <a:r>
              <a:rPr lang="en-CA" dirty="0"/>
              <a:t>COMPLEX*16  !double </a:t>
            </a:r>
            <a:r>
              <a:rPr lang="en-CA" dirty="0" smtClean="0"/>
              <a:t>precision</a:t>
            </a:r>
          </a:p>
          <a:p>
            <a:r>
              <a:rPr lang="en-CA" dirty="0" smtClean="0"/>
              <a:t>COMPLEX*32  !quadruple precision</a:t>
            </a:r>
          </a:p>
          <a:p>
            <a:endParaRPr lang="en-CA" dirty="0"/>
          </a:p>
          <a:p>
            <a:r>
              <a:rPr lang="en-CA" dirty="0"/>
              <a:t>w</a:t>
            </a:r>
            <a:r>
              <a:rPr lang="en-CA" dirty="0" smtClean="0"/>
              <a:t>hich are good enough for most scientific computations and universally applicable. </a:t>
            </a:r>
          </a:p>
        </p:txBody>
      </p:sp>
      <p:sp>
        <p:nvSpPr>
          <p:cNvPr id="4" name="Slide Number Placeholder 3"/>
          <p:cNvSpPr>
            <a:spLocks noGrp="1"/>
          </p:cNvSpPr>
          <p:nvPr>
            <p:ph type="sldNum" sz="quarter" idx="12"/>
          </p:nvPr>
        </p:nvSpPr>
        <p:spPr/>
        <p:txBody>
          <a:bodyPr/>
          <a:lstStyle/>
          <a:p>
            <a:fld id="{0EF2B25B-931C-4B73-9F02-4D363CEFA8FD}" type="slidenum">
              <a:rPr lang="en-CA" smtClean="0"/>
              <a:t>42</a:t>
            </a:fld>
            <a:endParaRPr lang="en-CA"/>
          </a:p>
        </p:txBody>
      </p:sp>
    </p:spTree>
    <p:extLst>
      <p:ext uri="{BB962C8B-B14F-4D97-AF65-F5344CB8AC3E}">
        <p14:creationId xmlns:p14="http://schemas.microsoft.com/office/powerpoint/2010/main" val="3994658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3205"/>
            <a:ext cx="10515600" cy="1325563"/>
          </a:xfrm>
        </p:spPr>
        <p:txBody>
          <a:bodyPr/>
          <a:lstStyle/>
          <a:p>
            <a:r>
              <a:rPr lang="en-CA" dirty="0" smtClean="0"/>
              <a:t>Implicit rules</a:t>
            </a:r>
            <a:endParaRPr lang="en-CA" dirty="0"/>
          </a:p>
        </p:txBody>
      </p:sp>
      <p:sp>
        <p:nvSpPr>
          <p:cNvPr id="4" name="Slide Number Placeholder 3"/>
          <p:cNvSpPr>
            <a:spLocks noGrp="1"/>
          </p:cNvSpPr>
          <p:nvPr>
            <p:ph type="sldNum" sz="quarter" idx="12"/>
          </p:nvPr>
        </p:nvSpPr>
        <p:spPr/>
        <p:txBody>
          <a:bodyPr/>
          <a:lstStyle/>
          <a:p>
            <a:fld id="{0EF2B25B-931C-4B73-9F02-4D363CEFA8FD}" type="slidenum">
              <a:rPr lang="en-CA" smtClean="0"/>
              <a:t>43</a:t>
            </a:fld>
            <a:endParaRPr lang="en-CA" dirty="0"/>
          </a:p>
        </p:txBody>
      </p:sp>
      <p:sp>
        <p:nvSpPr>
          <p:cNvPr id="7" name="Content Placeholder 2"/>
          <p:cNvSpPr>
            <a:spLocks noGrp="1"/>
          </p:cNvSpPr>
          <p:nvPr>
            <p:ph idx="1"/>
          </p:nvPr>
        </p:nvSpPr>
        <p:spPr>
          <a:xfrm>
            <a:off x="838200" y="1440752"/>
            <a:ext cx="10515600" cy="5106352"/>
          </a:xfrm>
        </p:spPr>
        <p:txBody>
          <a:bodyPr>
            <a:normAutofit/>
          </a:bodyPr>
          <a:lstStyle/>
          <a:p>
            <a:pPr marL="0" indent="0">
              <a:buNone/>
            </a:pPr>
            <a:r>
              <a:rPr lang="en-CA" dirty="0" smtClean="0"/>
              <a:t>Fortran adopted an implicit rule for long period of time. It is called I-N rule, which means any variable beginning with I, J, K, L, M, N are assumed as integer type, otherwise real type. Then in such a case, variables can be used directly without declaration. This rule saved some typing effort for programming. But later people realized that even very heavy typing is ignorable compared with other effort in programming, e.g. debugging. Explicitly defining variables help programming to reduce errors, so more preferred now. In order to get rid of the implicit rule, the statement </a:t>
            </a:r>
          </a:p>
          <a:p>
            <a:pPr marL="0" indent="0">
              <a:buNone/>
            </a:pPr>
            <a:r>
              <a:rPr lang="en-CA"/>
              <a:t> </a:t>
            </a:r>
            <a:r>
              <a:rPr lang="en-CA" smtClean="0"/>
              <a:t>     IMPLICIT NONE</a:t>
            </a:r>
            <a:endParaRPr lang="en-CA" dirty="0" smtClean="0"/>
          </a:p>
          <a:p>
            <a:pPr marL="0" indent="0">
              <a:buNone/>
            </a:pPr>
            <a:r>
              <a:rPr lang="en-CA" dirty="0"/>
              <a:t>c</a:t>
            </a:r>
            <a:r>
              <a:rPr lang="en-CA" dirty="0" smtClean="0"/>
              <a:t>an be used.</a:t>
            </a:r>
          </a:p>
          <a:p>
            <a:pPr marL="0" indent="0">
              <a:buNone/>
            </a:pPr>
            <a:endParaRPr lang="en-CA" dirty="0"/>
          </a:p>
          <a:p>
            <a:pPr marL="0" indent="0">
              <a:buNone/>
            </a:pPr>
            <a:endParaRPr lang="en-CA" dirty="0"/>
          </a:p>
        </p:txBody>
      </p:sp>
    </p:spTree>
    <p:extLst>
      <p:ext uri="{BB962C8B-B14F-4D97-AF65-F5344CB8AC3E}">
        <p14:creationId xmlns:p14="http://schemas.microsoft.com/office/powerpoint/2010/main" val="3323454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3205"/>
            <a:ext cx="10515600" cy="1325563"/>
          </a:xfrm>
        </p:spPr>
        <p:txBody>
          <a:bodyPr/>
          <a:lstStyle/>
          <a:p>
            <a:r>
              <a:rPr lang="en-CA" dirty="0" smtClean="0"/>
              <a:t>LOGICAL Type</a:t>
            </a:r>
            <a:endParaRPr lang="en-CA" dirty="0"/>
          </a:p>
        </p:txBody>
      </p:sp>
      <p:sp>
        <p:nvSpPr>
          <p:cNvPr id="3" name="Content Placeholder 2"/>
          <p:cNvSpPr>
            <a:spLocks noGrp="1"/>
          </p:cNvSpPr>
          <p:nvPr>
            <p:ph idx="1"/>
          </p:nvPr>
        </p:nvSpPr>
        <p:spPr>
          <a:xfrm>
            <a:off x="838200" y="1751773"/>
            <a:ext cx="10515600" cy="4381745"/>
          </a:xfrm>
        </p:spPr>
        <p:txBody>
          <a:bodyPr>
            <a:normAutofit/>
          </a:bodyPr>
          <a:lstStyle/>
          <a:p>
            <a:r>
              <a:rPr lang="en-CA" dirty="0" smtClean="0"/>
              <a:t>Only has two possible values</a:t>
            </a:r>
          </a:p>
          <a:p>
            <a:r>
              <a:rPr lang="en-CA" dirty="0" smtClean="0"/>
              <a:t>.TRUE.</a:t>
            </a:r>
          </a:p>
          <a:p>
            <a:r>
              <a:rPr lang="en-CA" dirty="0" smtClean="0"/>
              <a:t>.FALSE.</a:t>
            </a:r>
          </a:p>
          <a:p>
            <a:r>
              <a:rPr lang="en-CA" dirty="0" smtClean="0"/>
              <a:t>.TRUE. </a:t>
            </a:r>
            <a:r>
              <a:rPr lang="en-CA" dirty="0"/>
              <a:t>m</a:t>
            </a:r>
            <a:r>
              <a:rPr lang="en-CA" dirty="0" smtClean="0"/>
              <a:t>ay also be denoted as T or 1</a:t>
            </a:r>
          </a:p>
          <a:p>
            <a:r>
              <a:rPr lang="en-CA" dirty="0" smtClean="0"/>
              <a:t>.FALSE. </a:t>
            </a:r>
            <a:r>
              <a:rPr lang="en-CA" dirty="0"/>
              <a:t>m</a:t>
            </a:r>
            <a:r>
              <a:rPr lang="en-CA" dirty="0" smtClean="0"/>
              <a:t>ay be denoted as F or 0. </a:t>
            </a:r>
          </a:p>
          <a:p>
            <a:endParaRPr lang="en-CA" dirty="0"/>
          </a:p>
          <a:p>
            <a:r>
              <a:rPr lang="en-CA" dirty="0" smtClean="0"/>
              <a:t>LOGICAL :: A1 = .TRUE., FFF = .FALSE.</a:t>
            </a:r>
            <a:endParaRPr lang="en-CA" dirty="0"/>
          </a:p>
          <a:p>
            <a:endParaRPr lang="en-CA" dirty="0" smtClean="0"/>
          </a:p>
        </p:txBody>
      </p:sp>
      <p:sp>
        <p:nvSpPr>
          <p:cNvPr id="4" name="Slide Number Placeholder 3"/>
          <p:cNvSpPr>
            <a:spLocks noGrp="1"/>
          </p:cNvSpPr>
          <p:nvPr>
            <p:ph type="sldNum" sz="quarter" idx="12"/>
          </p:nvPr>
        </p:nvSpPr>
        <p:spPr/>
        <p:txBody>
          <a:bodyPr/>
          <a:lstStyle/>
          <a:p>
            <a:fld id="{0EF2B25B-931C-4B73-9F02-4D363CEFA8FD}" type="slidenum">
              <a:rPr lang="en-CA" smtClean="0"/>
              <a:t>44</a:t>
            </a:fld>
            <a:endParaRPr lang="en-CA"/>
          </a:p>
        </p:txBody>
      </p:sp>
    </p:spTree>
    <p:extLst>
      <p:ext uri="{BB962C8B-B14F-4D97-AF65-F5344CB8AC3E}">
        <p14:creationId xmlns:p14="http://schemas.microsoft.com/office/powerpoint/2010/main" val="1124354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3205"/>
            <a:ext cx="10515600" cy="1325563"/>
          </a:xfrm>
        </p:spPr>
        <p:txBody>
          <a:bodyPr/>
          <a:lstStyle/>
          <a:p>
            <a:r>
              <a:rPr lang="en-CA" dirty="0" smtClean="0"/>
              <a:t>CHARACTER Type</a:t>
            </a:r>
            <a:endParaRPr lang="en-CA" dirty="0"/>
          </a:p>
        </p:txBody>
      </p:sp>
      <p:sp>
        <p:nvSpPr>
          <p:cNvPr id="3" name="Content Placeholder 2"/>
          <p:cNvSpPr>
            <a:spLocks noGrp="1"/>
          </p:cNvSpPr>
          <p:nvPr>
            <p:ph idx="1"/>
          </p:nvPr>
        </p:nvSpPr>
        <p:spPr>
          <a:xfrm>
            <a:off x="838200" y="1751773"/>
            <a:ext cx="10515600" cy="4381745"/>
          </a:xfrm>
        </p:spPr>
        <p:txBody>
          <a:bodyPr>
            <a:normAutofit/>
          </a:bodyPr>
          <a:lstStyle/>
          <a:p>
            <a:r>
              <a:rPr lang="en-CA" dirty="0" smtClean="0"/>
              <a:t>"s"</a:t>
            </a:r>
          </a:p>
          <a:p>
            <a:r>
              <a:rPr lang="en-CA" dirty="0" smtClean="0"/>
              <a:t>"Kingston is a great place to visit!"</a:t>
            </a:r>
          </a:p>
          <a:p>
            <a:r>
              <a:rPr lang="en-CA" dirty="0" smtClean="0"/>
              <a:t>CHARACTER (LEN=11) :: AAA </a:t>
            </a:r>
          </a:p>
          <a:p>
            <a:r>
              <a:rPr lang="en-CA" dirty="0"/>
              <a:t>CHARACTER (LEN=11) :: </a:t>
            </a:r>
            <a:r>
              <a:rPr lang="en-CA" dirty="0" smtClean="0"/>
              <a:t>AA1 </a:t>
            </a:r>
            <a:r>
              <a:rPr lang="en-CA" dirty="0"/>
              <a:t>= </a:t>
            </a:r>
            <a:r>
              <a:rPr lang="en-CA" dirty="0" smtClean="0"/>
              <a:t>'</a:t>
            </a:r>
            <a:r>
              <a:rPr lang="en-CA" dirty="0" smtClean="0"/>
              <a:t>KINGSTON</a:t>
            </a:r>
            <a:r>
              <a:rPr lang="en-CA" dirty="0" smtClean="0"/>
              <a:t>'</a:t>
            </a:r>
            <a:endParaRPr lang="en-CA" dirty="0"/>
          </a:p>
          <a:p>
            <a:r>
              <a:rPr lang="en-CA" dirty="0"/>
              <a:t>CHARACTER (LEN=11) :: AAB = </a:t>
            </a:r>
            <a:r>
              <a:rPr lang="en-CA" dirty="0" smtClean="0"/>
              <a:t>"KINGSTON IS"</a:t>
            </a:r>
            <a:endParaRPr lang="en-CA" dirty="0"/>
          </a:p>
          <a:p>
            <a:r>
              <a:rPr lang="en-CA" dirty="0" smtClean="0"/>
              <a:t>CHARACTER </a:t>
            </a:r>
            <a:r>
              <a:rPr lang="en-CA" dirty="0"/>
              <a:t>(LEN=11) :: B</a:t>
            </a:r>
            <a:r>
              <a:rPr lang="en-CA" dirty="0" smtClean="0"/>
              <a:t>_2 </a:t>
            </a:r>
            <a:r>
              <a:rPr lang="en-CA" dirty="0"/>
              <a:t>= </a:t>
            </a:r>
            <a:r>
              <a:rPr lang="en-CA" dirty="0" smtClean="0"/>
              <a:t>"KINGSTON IS GREAT!"</a:t>
            </a:r>
            <a:endParaRPr lang="en-CA" dirty="0"/>
          </a:p>
          <a:p>
            <a:r>
              <a:rPr lang="en-CA" dirty="0"/>
              <a:t>CHARACTER (</a:t>
            </a:r>
            <a:r>
              <a:rPr lang="en-CA" dirty="0" smtClean="0"/>
              <a:t>LEN</a:t>
            </a:r>
            <a:r>
              <a:rPr lang="en-CA" dirty="0" smtClean="0"/>
              <a:t>=*), PARAMETER   </a:t>
            </a:r>
            <a:r>
              <a:rPr lang="en-CA" dirty="0" smtClean="0"/>
              <a:t>:: </a:t>
            </a:r>
            <a:r>
              <a:rPr lang="en-CA" dirty="0" smtClean="0"/>
              <a:t>&amp;</a:t>
            </a:r>
          </a:p>
          <a:p>
            <a:r>
              <a:rPr lang="en-CA" dirty="0"/>
              <a:t> </a:t>
            </a:r>
            <a:r>
              <a:rPr lang="en-CA" dirty="0" smtClean="0"/>
              <a:t>                                      BB_A </a:t>
            </a:r>
            <a:r>
              <a:rPr lang="en-CA" dirty="0"/>
              <a:t>= </a:t>
            </a:r>
            <a:r>
              <a:rPr lang="en-CA" dirty="0" smtClean="0"/>
              <a:t>"Kingston </a:t>
            </a:r>
            <a:r>
              <a:rPr lang="en-CA" dirty="0"/>
              <a:t>is a great place to visit</a:t>
            </a:r>
            <a:r>
              <a:rPr lang="en-CA" dirty="0" smtClean="0"/>
              <a:t>!"</a:t>
            </a:r>
          </a:p>
        </p:txBody>
      </p:sp>
      <p:sp>
        <p:nvSpPr>
          <p:cNvPr id="4" name="Slide Number Placeholder 3"/>
          <p:cNvSpPr>
            <a:spLocks noGrp="1"/>
          </p:cNvSpPr>
          <p:nvPr>
            <p:ph type="sldNum" sz="quarter" idx="12"/>
          </p:nvPr>
        </p:nvSpPr>
        <p:spPr/>
        <p:txBody>
          <a:bodyPr/>
          <a:lstStyle/>
          <a:p>
            <a:fld id="{0EF2B25B-931C-4B73-9F02-4D363CEFA8FD}" type="slidenum">
              <a:rPr lang="en-CA" smtClean="0"/>
              <a:t>45</a:t>
            </a:fld>
            <a:endParaRPr lang="en-CA"/>
          </a:p>
        </p:txBody>
      </p:sp>
    </p:spTree>
    <p:extLst>
      <p:ext uri="{BB962C8B-B14F-4D97-AF65-F5344CB8AC3E}">
        <p14:creationId xmlns:p14="http://schemas.microsoft.com/office/powerpoint/2010/main" val="362395016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3205"/>
            <a:ext cx="10515600" cy="1325563"/>
          </a:xfrm>
        </p:spPr>
        <p:txBody>
          <a:bodyPr/>
          <a:lstStyle/>
          <a:p>
            <a:r>
              <a:rPr lang="en-CA" dirty="0" smtClean="0"/>
              <a:t>TEST IT with file t1.f90</a:t>
            </a:r>
            <a:endParaRPr lang="en-CA" dirty="0"/>
          </a:p>
        </p:txBody>
      </p:sp>
      <p:sp>
        <p:nvSpPr>
          <p:cNvPr id="3" name="Content Placeholder 2"/>
          <p:cNvSpPr>
            <a:spLocks noGrp="1"/>
          </p:cNvSpPr>
          <p:nvPr>
            <p:ph idx="1"/>
          </p:nvPr>
        </p:nvSpPr>
        <p:spPr>
          <a:xfrm>
            <a:off x="838200" y="1327759"/>
            <a:ext cx="10515600" cy="4805759"/>
          </a:xfrm>
        </p:spPr>
        <p:txBody>
          <a:bodyPr>
            <a:normAutofit fontScale="62500" lnSpcReduction="20000"/>
          </a:bodyPr>
          <a:lstStyle/>
          <a:p>
            <a:pPr marL="0" indent="0">
              <a:buNone/>
            </a:pPr>
            <a:r>
              <a:rPr lang="en-CA" dirty="0" smtClean="0"/>
              <a:t>PROGRAM A_TEST</a:t>
            </a:r>
          </a:p>
          <a:p>
            <a:pPr marL="0" indent="0">
              <a:buNone/>
            </a:pPr>
            <a:r>
              <a:rPr lang="en-CA" dirty="0" smtClean="0"/>
              <a:t>CHARACTER (LEN=11) :: AAA </a:t>
            </a:r>
          </a:p>
          <a:p>
            <a:pPr marL="0" indent="0">
              <a:buNone/>
            </a:pPr>
            <a:r>
              <a:rPr lang="en-CA" dirty="0"/>
              <a:t>CHARACTER (LEN=11) :: </a:t>
            </a:r>
            <a:r>
              <a:rPr lang="en-CA" dirty="0" smtClean="0"/>
              <a:t>AA1 </a:t>
            </a:r>
            <a:r>
              <a:rPr lang="en-CA" dirty="0"/>
              <a:t>= </a:t>
            </a:r>
            <a:r>
              <a:rPr lang="en-CA" dirty="0" smtClean="0"/>
              <a:t>"KINGSTON"</a:t>
            </a:r>
            <a:endParaRPr lang="en-CA" dirty="0"/>
          </a:p>
          <a:p>
            <a:pPr marL="0" indent="0">
              <a:buNone/>
            </a:pPr>
            <a:r>
              <a:rPr lang="en-CA" dirty="0"/>
              <a:t>CHARACTER (LEN=11) :: AAB = </a:t>
            </a:r>
            <a:r>
              <a:rPr lang="en-CA" dirty="0" smtClean="0"/>
              <a:t>"KINGSTON IS"</a:t>
            </a:r>
            <a:endParaRPr lang="en-CA" dirty="0"/>
          </a:p>
          <a:p>
            <a:pPr marL="0" indent="0">
              <a:buNone/>
            </a:pPr>
            <a:r>
              <a:rPr lang="en-CA" dirty="0" smtClean="0"/>
              <a:t>CHARACTER </a:t>
            </a:r>
            <a:r>
              <a:rPr lang="en-CA" dirty="0"/>
              <a:t>(LEN=11) :: B</a:t>
            </a:r>
            <a:r>
              <a:rPr lang="en-CA" dirty="0" smtClean="0"/>
              <a:t>_2 </a:t>
            </a:r>
            <a:r>
              <a:rPr lang="en-CA" dirty="0"/>
              <a:t>= </a:t>
            </a:r>
            <a:r>
              <a:rPr lang="en-CA" dirty="0" smtClean="0"/>
              <a:t>"KINGSTON IS GREAT!"</a:t>
            </a:r>
            <a:endParaRPr lang="en-CA" dirty="0"/>
          </a:p>
          <a:p>
            <a:pPr marL="0" indent="0">
              <a:buNone/>
            </a:pPr>
            <a:r>
              <a:rPr lang="en-CA" dirty="0"/>
              <a:t>CHARACTER (</a:t>
            </a:r>
            <a:r>
              <a:rPr lang="en-CA" dirty="0" smtClean="0"/>
              <a:t>LEN</a:t>
            </a:r>
            <a:r>
              <a:rPr lang="en-CA" dirty="0" smtClean="0"/>
              <a:t>=*), PARAMETER   </a:t>
            </a:r>
            <a:r>
              <a:rPr lang="en-CA" dirty="0" smtClean="0"/>
              <a:t>:: BB_A </a:t>
            </a:r>
            <a:r>
              <a:rPr lang="en-CA" dirty="0"/>
              <a:t>= </a:t>
            </a:r>
            <a:r>
              <a:rPr lang="en-CA" dirty="0" smtClean="0"/>
              <a:t>"Kingston </a:t>
            </a:r>
            <a:r>
              <a:rPr lang="en-CA" dirty="0"/>
              <a:t>is a great place to visit</a:t>
            </a:r>
            <a:r>
              <a:rPr lang="en-CA" dirty="0" smtClean="0"/>
              <a:t>!"</a:t>
            </a:r>
          </a:p>
          <a:p>
            <a:pPr marL="0" indent="0">
              <a:buNone/>
            </a:pPr>
            <a:r>
              <a:rPr lang="en-CA" dirty="0" smtClean="0"/>
              <a:t>PRINT*, AA1</a:t>
            </a:r>
          </a:p>
          <a:p>
            <a:pPr marL="0" indent="0">
              <a:buNone/>
            </a:pPr>
            <a:r>
              <a:rPr lang="en-CA" dirty="0" smtClean="0"/>
              <a:t>PRINT*, AAB</a:t>
            </a:r>
          </a:p>
          <a:p>
            <a:pPr marL="0" indent="0">
              <a:buNone/>
            </a:pPr>
            <a:r>
              <a:rPr lang="en-CA" dirty="0" smtClean="0"/>
              <a:t>PRINT*, B_2</a:t>
            </a:r>
          </a:p>
          <a:p>
            <a:pPr marL="0" indent="0">
              <a:buNone/>
            </a:pPr>
            <a:r>
              <a:rPr lang="en-CA" dirty="0" smtClean="0"/>
              <a:t>PRINT*, BB_A</a:t>
            </a:r>
          </a:p>
          <a:p>
            <a:pPr marL="0" indent="0">
              <a:buNone/>
            </a:pPr>
            <a:r>
              <a:rPr lang="en-CA" dirty="0" smtClean="0"/>
              <a:t>STOP</a:t>
            </a:r>
          </a:p>
          <a:p>
            <a:pPr marL="0" indent="0">
              <a:buNone/>
            </a:pPr>
            <a:r>
              <a:rPr lang="en-CA" dirty="0" smtClean="0"/>
              <a:t>END PROGRAM A_TEST</a:t>
            </a:r>
          </a:p>
          <a:p>
            <a:endParaRPr lang="en-CA" dirty="0" smtClean="0"/>
          </a:p>
          <a:p>
            <a:pPr marL="0" indent="0">
              <a:buNone/>
            </a:pPr>
            <a:r>
              <a:rPr lang="en-CA" dirty="0" err="1" smtClean="0"/>
              <a:t>Ifort</a:t>
            </a:r>
            <a:r>
              <a:rPr lang="en-CA" dirty="0" smtClean="0"/>
              <a:t> t1.f90</a:t>
            </a:r>
          </a:p>
          <a:p>
            <a:pPr marL="0" indent="0">
              <a:buNone/>
            </a:pPr>
            <a:r>
              <a:rPr lang="en-CA" dirty="0" smtClean="0"/>
              <a:t>./</a:t>
            </a:r>
            <a:r>
              <a:rPr lang="en-CA" dirty="0" err="1" smtClean="0"/>
              <a:t>a.out</a:t>
            </a:r>
            <a:endParaRPr lang="en-CA" dirty="0" smtClean="0"/>
          </a:p>
        </p:txBody>
      </p:sp>
      <p:sp>
        <p:nvSpPr>
          <p:cNvPr id="4" name="Slide Number Placeholder 3"/>
          <p:cNvSpPr>
            <a:spLocks noGrp="1"/>
          </p:cNvSpPr>
          <p:nvPr>
            <p:ph type="sldNum" sz="quarter" idx="12"/>
          </p:nvPr>
        </p:nvSpPr>
        <p:spPr/>
        <p:txBody>
          <a:bodyPr/>
          <a:lstStyle/>
          <a:p>
            <a:fld id="{0EF2B25B-931C-4B73-9F02-4D363CEFA8FD}" type="slidenum">
              <a:rPr lang="en-CA" smtClean="0"/>
              <a:t>46</a:t>
            </a:fld>
            <a:endParaRPr lang="en-CA"/>
          </a:p>
        </p:txBody>
      </p:sp>
    </p:spTree>
    <p:extLst>
      <p:ext uri="{BB962C8B-B14F-4D97-AF65-F5344CB8AC3E}">
        <p14:creationId xmlns:p14="http://schemas.microsoft.com/office/powerpoint/2010/main" val="112435420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3205"/>
            <a:ext cx="10515600" cy="1325563"/>
          </a:xfrm>
        </p:spPr>
        <p:txBody>
          <a:bodyPr/>
          <a:lstStyle/>
          <a:p>
            <a:r>
              <a:rPr lang="en-CA" dirty="0" smtClean="0"/>
              <a:t>Variables </a:t>
            </a:r>
            <a:endParaRPr lang="en-CA" dirty="0"/>
          </a:p>
        </p:txBody>
      </p:sp>
      <p:sp>
        <p:nvSpPr>
          <p:cNvPr id="3" name="Content Placeholder 2"/>
          <p:cNvSpPr>
            <a:spLocks noGrp="1"/>
          </p:cNvSpPr>
          <p:nvPr>
            <p:ph idx="1"/>
          </p:nvPr>
        </p:nvSpPr>
        <p:spPr>
          <a:xfrm>
            <a:off x="838200" y="1440752"/>
            <a:ext cx="10515600" cy="5106352"/>
          </a:xfrm>
        </p:spPr>
        <p:txBody>
          <a:bodyPr>
            <a:normAutofit/>
          </a:bodyPr>
          <a:lstStyle/>
          <a:p>
            <a:r>
              <a:rPr lang="en-CA" dirty="0" smtClean="0"/>
              <a:t>Variables are essentially the variables of mathematics.</a:t>
            </a:r>
          </a:p>
          <a:p>
            <a:r>
              <a:rPr lang="en-CA" dirty="0" smtClean="0"/>
              <a:t>However they must be defined/declared as fixed data types at the beginning of the code unit where they will be assessed. </a:t>
            </a:r>
          </a:p>
          <a:p>
            <a:r>
              <a:rPr lang="en-CA" dirty="0" smtClean="0"/>
              <a:t>Then the compiler will allocate enough space in memory for them, and of course specify the format to hold data. </a:t>
            </a:r>
          </a:p>
          <a:p>
            <a:r>
              <a:rPr lang="en-CA" dirty="0" smtClean="0"/>
              <a:t>Must be initialized with values before being read. The values can be changed and read unlimitedly later. But the data type can not be changed.</a:t>
            </a:r>
          </a:p>
        </p:txBody>
      </p:sp>
      <p:sp>
        <p:nvSpPr>
          <p:cNvPr id="4" name="Slide Number Placeholder 3"/>
          <p:cNvSpPr>
            <a:spLocks noGrp="1"/>
          </p:cNvSpPr>
          <p:nvPr>
            <p:ph type="sldNum" sz="quarter" idx="12"/>
          </p:nvPr>
        </p:nvSpPr>
        <p:spPr/>
        <p:txBody>
          <a:bodyPr/>
          <a:lstStyle/>
          <a:p>
            <a:fld id="{0EF2B25B-931C-4B73-9F02-4D363CEFA8FD}" type="slidenum">
              <a:rPr lang="en-CA" smtClean="0"/>
              <a:t>47</a:t>
            </a:fld>
            <a:endParaRPr lang="en-CA" dirty="0"/>
          </a:p>
        </p:txBody>
      </p:sp>
    </p:spTree>
    <p:extLst>
      <p:ext uri="{BB962C8B-B14F-4D97-AF65-F5344CB8AC3E}">
        <p14:creationId xmlns:p14="http://schemas.microsoft.com/office/powerpoint/2010/main" val="2679744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3205"/>
            <a:ext cx="10515600" cy="1325563"/>
          </a:xfrm>
        </p:spPr>
        <p:txBody>
          <a:bodyPr/>
          <a:lstStyle/>
          <a:p>
            <a:r>
              <a:rPr lang="en-CA" dirty="0" smtClean="0"/>
              <a:t>Basic operations on numbers </a:t>
            </a:r>
            <a:endParaRPr lang="en-CA" dirty="0"/>
          </a:p>
        </p:txBody>
      </p:sp>
      <p:sp>
        <p:nvSpPr>
          <p:cNvPr id="3" name="Content Placeholder 2"/>
          <p:cNvSpPr>
            <a:spLocks noGrp="1"/>
          </p:cNvSpPr>
          <p:nvPr>
            <p:ph idx="1"/>
          </p:nvPr>
        </p:nvSpPr>
        <p:spPr>
          <a:xfrm>
            <a:off x="838200" y="1440752"/>
            <a:ext cx="10515600" cy="5106352"/>
          </a:xfrm>
        </p:spPr>
        <p:txBody>
          <a:bodyPr>
            <a:normAutofit fontScale="92500" lnSpcReduction="10000"/>
          </a:bodyPr>
          <a:lstStyle/>
          <a:p>
            <a:pPr marL="0" indent="0">
              <a:buNone/>
            </a:pPr>
            <a:r>
              <a:rPr lang="en-CA" dirty="0" smtClean="0"/>
              <a:t>Program test_02</a:t>
            </a:r>
          </a:p>
          <a:p>
            <a:pPr marL="0" indent="0">
              <a:buNone/>
            </a:pPr>
            <a:r>
              <a:rPr lang="en-CA" dirty="0" smtClean="0"/>
              <a:t>integer  ::  i1,  i2, i3</a:t>
            </a:r>
          </a:p>
          <a:p>
            <a:pPr marL="0" indent="0">
              <a:buNone/>
            </a:pPr>
            <a:r>
              <a:rPr lang="en-CA" dirty="0" smtClean="0"/>
              <a:t>real        ::  rl1, rl2, rl3</a:t>
            </a:r>
          </a:p>
          <a:p>
            <a:pPr marL="0" indent="0">
              <a:buNone/>
            </a:pPr>
            <a:r>
              <a:rPr lang="en-CA" dirty="0" smtClean="0"/>
              <a:t>i1 = 4;  i2 = 3</a:t>
            </a:r>
          </a:p>
          <a:p>
            <a:pPr marL="0" indent="0">
              <a:buNone/>
            </a:pPr>
            <a:r>
              <a:rPr lang="en-CA" dirty="0" smtClean="0"/>
              <a:t>i3 = i1 + i2</a:t>
            </a:r>
          </a:p>
          <a:p>
            <a:pPr marL="0" indent="0">
              <a:buNone/>
            </a:pPr>
            <a:r>
              <a:rPr lang="en-CA" dirty="0" smtClean="0"/>
              <a:t>Print*, i1, i2, i3, i1-i2, i1*i2, i1/i2, i1**i2</a:t>
            </a:r>
          </a:p>
          <a:p>
            <a:pPr marL="0" indent="0">
              <a:buNone/>
            </a:pPr>
            <a:r>
              <a:rPr lang="en-CA" dirty="0" smtClean="0"/>
              <a:t>rl1 </a:t>
            </a:r>
            <a:r>
              <a:rPr lang="en-CA" dirty="0"/>
              <a:t>= 4;  </a:t>
            </a:r>
            <a:r>
              <a:rPr lang="en-CA" dirty="0" smtClean="0"/>
              <a:t>rl2 </a:t>
            </a:r>
            <a:r>
              <a:rPr lang="en-CA" dirty="0"/>
              <a:t>= 3</a:t>
            </a:r>
          </a:p>
          <a:p>
            <a:pPr marL="0" indent="0">
              <a:buNone/>
            </a:pPr>
            <a:r>
              <a:rPr lang="en-CA" dirty="0" smtClean="0"/>
              <a:t>rl3 </a:t>
            </a:r>
            <a:r>
              <a:rPr lang="en-CA" dirty="0"/>
              <a:t>= </a:t>
            </a:r>
            <a:r>
              <a:rPr lang="en-CA" dirty="0" smtClean="0"/>
              <a:t>rl1 </a:t>
            </a:r>
            <a:r>
              <a:rPr lang="en-CA" dirty="0"/>
              <a:t>+ </a:t>
            </a:r>
            <a:r>
              <a:rPr lang="en-CA" dirty="0" smtClean="0"/>
              <a:t>rl2</a:t>
            </a:r>
            <a:endParaRPr lang="en-CA" dirty="0"/>
          </a:p>
          <a:p>
            <a:pPr marL="0" indent="0">
              <a:buNone/>
            </a:pPr>
            <a:r>
              <a:rPr lang="en-CA" dirty="0"/>
              <a:t>Print*, </a:t>
            </a:r>
            <a:r>
              <a:rPr lang="en-CA" dirty="0" smtClean="0"/>
              <a:t>rl1</a:t>
            </a:r>
            <a:r>
              <a:rPr lang="en-CA" dirty="0"/>
              <a:t>, </a:t>
            </a:r>
            <a:r>
              <a:rPr lang="en-CA" dirty="0" smtClean="0"/>
              <a:t>rl2</a:t>
            </a:r>
            <a:r>
              <a:rPr lang="en-CA" dirty="0"/>
              <a:t>, </a:t>
            </a:r>
            <a:r>
              <a:rPr lang="en-CA" dirty="0" smtClean="0"/>
              <a:t>rl3</a:t>
            </a:r>
            <a:r>
              <a:rPr lang="en-CA" dirty="0"/>
              <a:t>, </a:t>
            </a:r>
            <a:r>
              <a:rPr lang="en-CA" dirty="0" smtClean="0"/>
              <a:t>rl1-rl2</a:t>
            </a:r>
            <a:r>
              <a:rPr lang="en-CA" dirty="0"/>
              <a:t>, </a:t>
            </a:r>
            <a:r>
              <a:rPr lang="en-CA" dirty="0" smtClean="0"/>
              <a:t>rl1*rl2</a:t>
            </a:r>
            <a:r>
              <a:rPr lang="en-CA" dirty="0"/>
              <a:t>, </a:t>
            </a:r>
            <a:r>
              <a:rPr lang="en-CA" dirty="0" smtClean="0"/>
              <a:t>rl1/rl2</a:t>
            </a:r>
            <a:r>
              <a:rPr lang="en-CA" dirty="0"/>
              <a:t>, </a:t>
            </a:r>
            <a:r>
              <a:rPr lang="en-CA" dirty="0" smtClean="0"/>
              <a:t>rl1**rl2</a:t>
            </a:r>
            <a:endParaRPr lang="en-CA" dirty="0"/>
          </a:p>
          <a:p>
            <a:pPr marL="0" indent="0">
              <a:buNone/>
            </a:pPr>
            <a:r>
              <a:rPr lang="en-CA" dirty="0" smtClean="0"/>
              <a:t>Stop</a:t>
            </a:r>
          </a:p>
          <a:p>
            <a:pPr marL="0" indent="0">
              <a:buNone/>
            </a:pPr>
            <a:r>
              <a:rPr lang="en-CA" dirty="0" smtClean="0"/>
              <a:t>End Program test_02</a:t>
            </a:r>
            <a:endParaRPr lang="en-CA" dirty="0"/>
          </a:p>
        </p:txBody>
      </p:sp>
      <p:sp>
        <p:nvSpPr>
          <p:cNvPr id="4" name="Slide Number Placeholder 3"/>
          <p:cNvSpPr>
            <a:spLocks noGrp="1"/>
          </p:cNvSpPr>
          <p:nvPr>
            <p:ph type="sldNum" sz="quarter" idx="12"/>
          </p:nvPr>
        </p:nvSpPr>
        <p:spPr/>
        <p:txBody>
          <a:bodyPr/>
          <a:lstStyle/>
          <a:p>
            <a:fld id="{0EF2B25B-931C-4B73-9F02-4D363CEFA8FD}" type="slidenum">
              <a:rPr lang="en-CA" smtClean="0"/>
              <a:t>48</a:t>
            </a:fld>
            <a:endParaRPr lang="en-CA" dirty="0"/>
          </a:p>
        </p:txBody>
      </p:sp>
    </p:spTree>
    <p:extLst>
      <p:ext uri="{BB962C8B-B14F-4D97-AF65-F5344CB8AC3E}">
        <p14:creationId xmlns:p14="http://schemas.microsoft.com/office/powerpoint/2010/main" val="56745762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3205"/>
            <a:ext cx="10515600" cy="1325563"/>
          </a:xfrm>
        </p:spPr>
        <p:txBody>
          <a:bodyPr/>
          <a:lstStyle/>
          <a:p>
            <a:r>
              <a:rPr lang="en-CA" dirty="0" smtClean="0"/>
              <a:t>Integer divisions </a:t>
            </a:r>
            <a:endParaRPr lang="en-CA" dirty="0"/>
          </a:p>
        </p:txBody>
      </p:sp>
      <p:sp>
        <p:nvSpPr>
          <p:cNvPr id="3" name="Content Placeholder 2"/>
          <p:cNvSpPr>
            <a:spLocks noGrp="1"/>
          </p:cNvSpPr>
          <p:nvPr>
            <p:ph idx="1"/>
          </p:nvPr>
        </p:nvSpPr>
        <p:spPr>
          <a:xfrm>
            <a:off x="838200" y="1440752"/>
            <a:ext cx="10515600" cy="5106352"/>
          </a:xfrm>
        </p:spPr>
        <p:txBody>
          <a:bodyPr>
            <a:normAutofit/>
          </a:bodyPr>
          <a:lstStyle/>
          <a:p>
            <a:pPr marL="0" indent="0">
              <a:buNone/>
            </a:pPr>
            <a:r>
              <a:rPr lang="en-CA" dirty="0" smtClean="0"/>
              <a:t>Program test_03</a:t>
            </a:r>
          </a:p>
          <a:p>
            <a:pPr marL="0" indent="0">
              <a:buNone/>
            </a:pPr>
            <a:r>
              <a:rPr lang="en-CA" dirty="0"/>
              <a:t>Print*, </a:t>
            </a:r>
            <a:r>
              <a:rPr lang="en-CA" dirty="0" smtClean="0"/>
              <a:t>"Integer </a:t>
            </a:r>
            <a:r>
              <a:rPr lang="en-CA" dirty="0"/>
              <a:t>divisions: </a:t>
            </a:r>
            <a:r>
              <a:rPr lang="en-CA" dirty="0" smtClean="0"/>
              <a:t>", </a:t>
            </a:r>
            <a:r>
              <a:rPr lang="en-CA" dirty="0"/>
              <a:t>1/3, 2/3, 3/3, 4/3, 5/3, 6/3</a:t>
            </a:r>
          </a:p>
          <a:p>
            <a:pPr marL="0" indent="0">
              <a:buNone/>
            </a:pPr>
            <a:r>
              <a:rPr lang="en-CA" dirty="0" smtClean="0"/>
              <a:t>Print</a:t>
            </a:r>
            <a:r>
              <a:rPr lang="en-CA" dirty="0"/>
              <a:t>*, </a:t>
            </a:r>
            <a:r>
              <a:rPr lang="en-CA" dirty="0" smtClean="0"/>
              <a:t>"Real </a:t>
            </a:r>
            <a:r>
              <a:rPr lang="en-CA" dirty="0"/>
              <a:t>divisions: </a:t>
            </a:r>
            <a:r>
              <a:rPr lang="en-CA" dirty="0" smtClean="0"/>
              <a:t>", 1.0/3</a:t>
            </a:r>
            <a:r>
              <a:rPr lang="en-CA" dirty="0"/>
              <a:t>, </a:t>
            </a:r>
            <a:r>
              <a:rPr lang="en-CA" dirty="0" smtClean="0"/>
              <a:t>2/3.0, 3./</a:t>
            </a:r>
            <a:r>
              <a:rPr lang="en-CA" dirty="0"/>
              <a:t>3, </a:t>
            </a:r>
            <a:r>
              <a:rPr lang="en-CA" dirty="0" smtClean="0"/>
              <a:t>4.0/3.0, 5./3., 6.0/3</a:t>
            </a:r>
            <a:endParaRPr lang="en-CA" dirty="0"/>
          </a:p>
          <a:p>
            <a:pPr marL="0" indent="0">
              <a:buNone/>
            </a:pPr>
            <a:r>
              <a:rPr lang="en-CA" dirty="0" smtClean="0"/>
              <a:t>Stop</a:t>
            </a:r>
          </a:p>
          <a:p>
            <a:pPr marL="0" indent="0">
              <a:buNone/>
            </a:pPr>
            <a:r>
              <a:rPr lang="en-CA" dirty="0" smtClean="0"/>
              <a:t>End Program test_03</a:t>
            </a:r>
            <a:endParaRPr lang="en-CA" dirty="0"/>
          </a:p>
        </p:txBody>
      </p:sp>
      <p:sp>
        <p:nvSpPr>
          <p:cNvPr id="4" name="Slide Number Placeholder 3"/>
          <p:cNvSpPr>
            <a:spLocks noGrp="1"/>
          </p:cNvSpPr>
          <p:nvPr>
            <p:ph type="sldNum" sz="quarter" idx="12"/>
          </p:nvPr>
        </p:nvSpPr>
        <p:spPr/>
        <p:txBody>
          <a:bodyPr/>
          <a:lstStyle/>
          <a:p>
            <a:fld id="{0EF2B25B-931C-4B73-9F02-4D363CEFA8FD}" type="slidenum">
              <a:rPr lang="en-CA" smtClean="0"/>
              <a:t>49</a:t>
            </a:fld>
            <a:endParaRPr lang="en-CA" dirty="0"/>
          </a:p>
        </p:txBody>
      </p:sp>
    </p:spTree>
    <p:extLst>
      <p:ext uri="{BB962C8B-B14F-4D97-AF65-F5344CB8AC3E}">
        <p14:creationId xmlns:p14="http://schemas.microsoft.com/office/powerpoint/2010/main" val="13739944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3205"/>
            <a:ext cx="10515600" cy="1325563"/>
          </a:xfrm>
        </p:spPr>
        <p:txBody>
          <a:bodyPr/>
          <a:lstStyle/>
          <a:p>
            <a:r>
              <a:rPr lang="en-CA" dirty="0" smtClean="0"/>
              <a:t>Programming/coding </a:t>
            </a:r>
            <a:r>
              <a:rPr lang="en-CA" dirty="0"/>
              <a:t>principle</a:t>
            </a:r>
          </a:p>
        </p:txBody>
      </p:sp>
      <p:sp>
        <p:nvSpPr>
          <p:cNvPr id="3" name="Content Placeholder 2"/>
          <p:cNvSpPr>
            <a:spLocks noGrp="1"/>
          </p:cNvSpPr>
          <p:nvPr>
            <p:ph idx="1"/>
          </p:nvPr>
        </p:nvSpPr>
        <p:spPr>
          <a:xfrm>
            <a:off x="838200" y="1751773"/>
            <a:ext cx="10515600" cy="4381745"/>
          </a:xfrm>
        </p:spPr>
        <p:txBody>
          <a:bodyPr/>
          <a:lstStyle/>
          <a:p>
            <a:r>
              <a:rPr lang="en-CA" dirty="0">
                <a:solidFill>
                  <a:srgbClr val="FF0000"/>
                </a:solidFill>
              </a:rPr>
              <a:t>Logical</a:t>
            </a:r>
          </a:p>
          <a:p>
            <a:r>
              <a:rPr lang="en-CA" dirty="0"/>
              <a:t>Then feasible, no conflicts, no ambiguity.</a:t>
            </a:r>
          </a:p>
          <a:p>
            <a:r>
              <a:rPr lang="en-CA" dirty="0"/>
              <a:t>E.g. not cooking and playing volleyball at the same time.</a:t>
            </a:r>
          </a:p>
          <a:p>
            <a:r>
              <a:rPr lang="en-CA" dirty="0"/>
              <a:t>E.g. in a many-road intersection, can not ask one to walk some steps without indicating direction.</a:t>
            </a:r>
          </a:p>
          <a:p>
            <a:r>
              <a:rPr lang="en-CA" dirty="0"/>
              <a:t>E.g. not try to present your </a:t>
            </a:r>
            <a:r>
              <a:rPr lang="en-CA" dirty="0" smtClean="0"/>
              <a:t>"fourth" </a:t>
            </a:r>
            <a:r>
              <a:rPr lang="en-CA" dirty="0"/>
              <a:t>apple to your friend when you have only three. </a:t>
            </a:r>
          </a:p>
          <a:p>
            <a:r>
              <a:rPr lang="en-CA" dirty="0"/>
              <a:t>E.g. not try to divide 92 by </a:t>
            </a:r>
            <a:r>
              <a:rPr lang="en-CA" dirty="0" smtClean="0"/>
              <a:t>"Please </a:t>
            </a:r>
            <a:r>
              <a:rPr lang="en-CA" dirty="0"/>
              <a:t>accept this cruise for our anniversary</a:t>
            </a:r>
            <a:r>
              <a:rPr lang="en-CA" dirty="0" smtClean="0"/>
              <a:t>!" </a:t>
            </a:r>
            <a:endParaRPr lang="en-CA" dirty="0"/>
          </a:p>
        </p:txBody>
      </p:sp>
      <p:sp>
        <p:nvSpPr>
          <p:cNvPr id="4" name="Slide Number Placeholder 3"/>
          <p:cNvSpPr>
            <a:spLocks noGrp="1"/>
          </p:cNvSpPr>
          <p:nvPr>
            <p:ph type="sldNum" sz="quarter" idx="12"/>
          </p:nvPr>
        </p:nvSpPr>
        <p:spPr/>
        <p:txBody>
          <a:bodyPr/>
          <a:lstStyle/>
          <a:p>
            <a:fld id="{0EF2B25B-931C-4B73-9F02-4D363CEFA8FD}" type="slidenum">
              <a:rPr lang="en-CA" smtClean="0"/>
              <a:t>5</a:t>
            </a:fld>
            <a:endParaRPr lang="en-CA"/>
          </a:p>
        </p:txBody>
      </p:sp>
    </p:spTree>
    <p:extLst>
      <p:ext uri="{BB962C8B-B14F-4D97-AF65-F5344CB8AC3E}">
        <p14:creationId xmlns:p14="http://schemas.microsoft.com/office/powerpoint/2010/main" val="3299273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3205"/>
            <a:ext cx="10515600" cy="1325563"/>
          </a:xfrm>
        </p:spPr>
        <p:txBody>
          <a:bodyPr/>
          <a:lstStyle/>
          <a:p>
            <a:r>
              <a:rPr lang="en-CA" dirty="0" smtClean="0"/>
              <a:t>Operations on different types</a:t>
            </a:r>
            <a:endParaRPr lang="en-CA" dirty="0"/>
          </a:p>
        </p:txBody>
      </p:sp>
      <p:sp>
        <p:nvSpPr>
          <p:cNvPr id="3" name="Content Placeholder 2"/>
          <p:cNvSpPr>
            <a:spLocks noGrp="1"/>
          </p:cNvSpPr>
          <p:nvPr>
            <p:ph idx="1"/>
          </p:nvPr>
        </p:nvSpPr>
        <p:spPr>
          <a:xfrm>
            <a:off x="838200" y="1440752"/>
            <a:ext cx="10515600" cy="5106352"/>
          </a:xfrm>
        </p:spPr>
        <p:txBody>
          <a:bodyPr>
            <a:normAutofit/>
          </a:bodyPr>
          <a:lstStyle/>
          <a:p>
            <a:pPr marL="0" indent="0">
              <a:buNone/>
            </a:pPr>
            <a:r>
              <a:rPr lang="en-CA" dirty="0" smtClean="0"/>
              <a:t>Program test_04</a:t>
            </a:r>
          </a:p>
          <a:p>
            <a:pPr marL="0" indent="0">
              <a:buNone/>
            </a:pPr>
            <a:r>
              <a:rPr lang="en-CA" dirty="0" smtClean="0"/>
              <a:t>Double precision :: </a:t>
            </a:r>
            <a:r>
              <a:rPr lang="en-CA" dirty="0" err="1" smtClean="0"/>
              <a:t>dp</a:t>
            </a:r>
            <a:r>
              <a:rPr lang="en-CA" dirty="0" smtClean="0"/>
              <a:t> = 4.5d0</a:t>
            </a:r>
          </a:p>
          <a:p>
            <a:pPr marL="0" indent="0">
              <a:buNone/>
            </a:pPr>
            <a:r>
              <a:rPr lang="en-CA" dirty="0"/>
              <a:t>Print*, </a:t>
            </a:r>
            <a:r>
              <a:rPr lang="en-CA" dirty="0" smtClean="0"/>
              <a:t>1 + 2.9, 3.0 + 3, 1 + </a:t>
            </a:r>
            <a:r>
              <a:rPr lang="en-CA" dirty="0" err="1" smtClean="0"/>
              <a:t>dp</a:t>
            </a:r>
            <a:r>
              <a:rPr lang="en-CA" dirty="0" smtClean="0"/>
              <a:t>, 4.3 + </a:t>
            </a:r>
            <a:r>
              <a:rPr lang="en-CA" dirty="0" err="1" smtClean="0"/>
              <a:t>dp</a:t>
            </a:r>
            <a:endParaRPr lang="en-CA" dirty="0"/>
          </a:p>
          <a:p>
            <a:pPr marL="0" indent="0">
              <a:buNone/>
            </a:pPr>
            <a:r>
              <a:rPr lang="en-CA" dirty="0" smtClean="0"/>
              <a:t>Stop</a:t>
            </a:r>
          </a:p>
          <a:p>
            <a:pPr marL="0" indent="0">
              <a:buNone/>
            </a:pPr>
            <a:r>
              <a:rPr lang="en-CA" dirty="0" smtClean="0"/>
              <a:t>End Program test_04</a:t>
            </a:r>
          </a:p>
          <a:p>
            <a:pPr marL="0" indent="0">
              <a:buNone/>
            </a:pPr>
            <a:endParaRPr lang="en-CA" dirty="0"/>
          </a:p>
          <a:p>
            <a:pPr marL="0" indent="0">
              <a:buNone/>
            </a:pPr>
            <a:r>
              <a:rPr lang="en-CA" dirty="0" smtClean="0"/>
              <a:t>Integer  =&gt; real or double precision</a:t>
            </a:r>
          </a:p>
          <a:p>
            <a:pPr marL="0" indent="0">
              <a:buNone/>
            </a:pPr>
            <a:r>
              <a:rPr lang="en-CA" dirty="0" smtClean="0"/>
              <a:t>Low precision =&gt; high precision</a:t>
            </a:r>
            <a:endParaRPr lang="en-CA" dirty="0"/>
          </a:p>
        </p:txBody>
      </p:sp>
      <p:sp>
        <p:nvSpPr>
          <p:cNvPr id="4" name="Slide Number Placeholder 3"/>
          <p:cNvSpPr>
            <a:spLocks noGrp="1"/>
          </p:cNvSpPr>
          <p:nvPr>
            <p:ph type="sldNum" sz="quarter" idx="12"/>
          </p:nvPr>
        </p:nvSpPr>
        <p:spPr/>
        <p:txBody>
          <a:bodyPr/>
          <a:lstStyle/>
          <a:p>
            <a:fld id="{0EF2B25B-931C-4B73-9F02-4D363CEFA8FD}" type="slidenum">
              <a:rPr lang="en-CA" smtClean="0"/>
              <a:t>50</a:t>
            </a:fld>
            <a:endParaRPr lang="en-CA" dirty="0"/>
          </a:p>
        </p:txBody>
      </p:sp>
    </p:spTree>
    <p:extLst>
      <p:ext uri="{BB962C8B-B14F-4D97-AF65-F5344CB8AC3E}">
        <p14:creationId xmlns:p14="http://schemas.microsoft.com/office/powerpoint/2010/main" val="408264606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3205"/>
            <a:ext cx="10515600" cy="1325563"/>
          </a:xfrm>
        </p:spPr>
        <p:txBody>
          <a:bodyPr/>
          <a:lstStyle/>
          <a:p>
            <a:r>
              <a:rPr lang="en-CA" dirty="0" smtClean="0"/>
              <a:t>Assignment with different types </a:t>
            </a:r>
            <a:endParaRPr lang="en-CA" dirty="0"/>
          </a:p>
        </p:txBody>
      </p:sp>
      <p:sp>
        <p:nvSpPr>
          <p:cNvPr id="3" name="Content Placeholder 2"/>
          <p:cNvSpPr>
            <a:spLocks noGrp="1"/>
          </p:cNvSpPr>
          <p:nvPr>
            <p:ph idx="1"/>
          </p:nvPr>
        </p:nvSpPr>
        <p:spPr>
          <a:xfrm>
            <a:off x="838200" y="1440752"/>
            <a:ext cx="10515600" cy="5106352"/>
          </a:xfrm>
        </p:spPr>
        <p:txBody>
          <a:bodyPr>
            <a:normAutofit fontScale="77500" lnSpcReduction="20000"/>
          </a:bodyPr>
          <a:lstStyle/>
          <a:p>
            <a:pPr marL="0" indent="0">
              <a:buNone/>
            </a:pPr>
            <a:r>
              <a:rPr lang="en-CA" dirty="0" smtClean="0"/>
              <a:t>Program test_06</a:t>
            </a:r>
          </a:p>
          <a:p>
            <a:pPr marL="0" indent="0">
              <a:buNone/>
            </a:pPr>
            <a:r>
              <a:rPr lang="en-CA" dirty="0" smtClean="0"/>
              <a:t>Integer :: ii = 4, ii2, ii3</a:t>
            </a:r>
          </a:p>
          <a:p>
            <a:pPr marL="0" indent="0">
              <a:buNone/>
            </a:pPr>
            <a:r>
              <a:rPr lang="en-CA" dirty="0" smtClean="0"/>
              <a:t>Real :: </a:t>
            </a:r>
            <a:r>
              <a:rPr lang="en-CA" dirty="0" err="1" smtClean="0"/>
              <a:t>rr</a:t>
            </a:r>
            <a:r>
              <a:rPr lang="en-CA" dirty="0" smtClean="0"/>
              <a:t> =5.123456789123456789e0, rr2, rr3</a:t>
            </a:r>
          </a:p>
          <a:p>
            <a:pPr marL="0" indent="0">
              <a:buNone/>
            </a:pPr>
            <a:r>
              <a:rPr lang="en-CA" dirty="0" smtClean="0"/>
              <a:t>Double precision :: </a:t>
            </a:r>
            <a:r>
              <a:rPr lang="en-CA" dirty="0" err="1" smtClean="0"/>
              <a:t>dp</a:t>
            </a:r>
            <a:r>
              <a:rPr lang="en-CA" dirty="0" smtClean="0"/>
              <a:t> = 6.123456789123456789d0, dp2, dp3</a:t>
            </a:r>
          </a:p>
          <a:p>
            <a:pPr marL="0" indent="0">
              <a:buNone/>
            </a:pPr>
            <a:r>
              <a:rPr lang="en-CA" dirty="0"/>
              <a:t>ii2 = </a:t>
            </a:r>
            <a:r>
              <a:rPr lang="en-CA" dirty="0" err="1"/>
              <a:t>rr</a:t>
            </a:r>
            <a:r>
              <a:rPr lang="en-CA" dirty="0"/>
              <a:t>;  ii3 = </a:t>
            </a:r>
            <a:r>
              <a:rPr lang="en-CA" dirty="0" err="1"/>
              <a:t>dp</a:t>
            </a:r>
            <a:r>
              <a:rPr lang="en-CA" dirty="0"/>
              <a:t> </a:t>
            </a:r>
          </a:p>
          <a:p>
            <a:pPr marL="0" indent="0">
              <a:buNone/>
            </a:pPr>
            <a:r>
              <a:rPr lang="en-CA" dirty="0"/>
              <a:t>Print*, ii2, ii3</a:t>
            </a:r>
          </a:p>
          <a:p>
            <a:pPr marL="0" indent="0">
              <a:buNone/>
            </a:pPr>
            <a:r>
              <a:rPr lang="en-CA" dirty="0" smtClean="0"/>
              <a:t>rr2 </a:t>
            </a:r>
            <a:r>
              <a:rPr lang="en-CA" dirty="0"/>
              <a:t>= </a:t>
            </a:r>
            <a:r>
              <a:rPr lang="en-CA" dirty="0" smtClean="0"/>
              <a:t>ii;  rr3 </a:t>
            </a:r>
            <a:r>
              <a:rPr lang="en-CA" dirty="0"/>
              <a:t>= </a:t>
            </a:r>
            <a:r>
              <a:rPr lang="en-CA" dirty="0" err="1"/>
              <a:t>dp</a:t>
            </a:r>
            <a:r>
              <a:rPr lang="en-CA" dirty="0"/>
              <a:t> </a:t>
            </a:r>
          </a:p>
          <a:p>
            <a:pPr marL="0" indent="0">
              <a:buNone/>
            </a:pPr>
            <a:r>
              <a:rPr lang="en-CA" dirty="0"/>
              <a:t>Print*, </a:t>
            </a:r>
            <a:r>
              <a:rPr lang="en-CA" dirty="0" smtClean="0"/>
              <a:t>rr2</a:t>
            </a:r>
            <a:r>
              <a:rPr lang="en-CA" dirty="0"/>
              <a:t>, </a:t>
            </a:r>
            <a:r>
              <a:rPr lang="en-CA" dirty="0" smtClean="0"/>
              <a:t>rr3</a:t>
            </a:r>
            <a:endParaRPr lang="en-CA" dirty="0"/>
          </a:p>
          <a:p>
            <a:pPr marL="0" indent="0">
              <a:buNone/>
            </a:pPr>
            <a:r>
              <a:rPr lang="en-CA" dirty="0" smtClean="0"/>
              <a:t>dp2 </a:t>
            </a:r>
            <a:r>
              <a:rPr lang="en-CA" dirty="0"/>
              <a:t>= </a:t>
            </a:r>
            <a:r>
              <a:rPr lang="en-CA" dirty="0" smtClean="0"/>
              <a:t>ii;  dp3 </a:t>
            </a:r>
            <a:r>
              <a:rPr lang="en-CA" dirty="0"/>
              <a:t>= </a:t>
            </a:r>
            <a:r>
              <a:rPr lang="en-CA" dirty="0" err="1" smtClean="0"/>
              <a:t>rr</a:t>
            </a:r>
            <a:r>
              <a:rPr lang="en-CA" dirty="0" smtClean="0"/>
              <a:t> </a:t>
            </a:r>
            <a:endParaRPr lang="en-CA" dirty="0"/>
          </a:p>
          <a:p>
            <a:pPr marL="0" indent="0">
              <a:buNone/>
            </a:pPr>
            <a:r>
              <a:rPr lang="en-CA" dirty="0"/>
              <a:t>Print*, </a:t>
            </a:r>
            <a:r>
              <a:rPr lang="en-CA" dirty="0" smtClean="0"/>
              <a:t>dp2</a:t>
            </a:r>
            <a:r>
              <a:rPr lang="en-CA" dirty="0"/>
              <a:t>, </a:t>
            </a:r>
            <a:r>
              <a:rPr lang="en-CA" dirty="0" smtClean="0"/>
              <a:t>dp3</a:t>
            </a:r>
            <a:endParaRPr lang="en-CA" dirty="0"/>
          </a:p>
          <a:p>
            <a:pPr marL="0" indent="0">
              <a:buNone/>
            </a:pPr>
            <a:r>
              <a:rPr lang="en-CA" dirty="0" smtClean="0"/>
              <a:t>Stop</a:t>
            </a:r>
          </a:p>
          <a:p>
            <a:pPr marL="0" indent="0">
              <a:buNone/>
            </a:pPr>
            <a:r>
              <a:rPr lang="en-CA" dirty="0" smtClean="0"/>
              <a:t>End Program test_06</a:t>
            </a:r>
          </a:p>
          <a:p>
            <a:pPr marL="0" indent="0">
              <a:buNone/>
            </a:pPr>
            <a:endParaRPr lang="en-CA" dirty="0"/>
          </a:p>
          <a:p>
            <a:pPr marL="0" indent="0">
              <a:buNone/>
            </a:pPr>
            <a:r>
              <a:rPr lang="en-CA" dirty="0" smtClean="0"/>
              <a:t>Always converted into the type of the variable. </a:t>
            </a:r>
          </a:p>
        </p:txBody>
      </p:sp>
      <p:sp>
        <p:nvSpPr>
          <p:cNvPr id="4" name="Slide Number Placeholder 3"/>
          <p:cNvSpPr>
            <a:spLocks noGrp="1"/>
          </p:cNvSpPr>
          <p:nvPr>
            <p:ph type="sldNum" sz="quarter" idx="12"/>
          </p:nvPr>
        </p:nvSpPr>
        <p:spPr/>
        <p:txBody>
          <a:bodyPr/>
          <a:lstStyle/>
          <a:p>
            <a:fld id="{0EF2B25B-931C-4B73-9F02-4D363CEFA8FD}" type="slidenum">
              <a:rPr lang="en-CA" smtClean="0"/>
              <a:t>51</a:t>
            </a:fld>
            <a:endParaRPr lang="en-CA" dirty="0"/>
          </a:p>
        </p:txBody>
      </p:sp>
    </p:spTree>
    <p:extLst>
      <p:ext uri="{BB962C8B-B14F-4D97-AF65-F5344CB8AC3E}">
        <p14:creationId xmlns:p14="http://schemas.microsoft.com/office/powerpoint/2010/main" val="280931145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3205"/>
            <a:ext cx="10515600" cy="1325563"/>
          </a:xfrm>
        </p:spPr>
        <p:txBody>
          <a:bodyPr/>
          <a:lstStyle/>
          <a:p>
            <a:r>
              <a:rPr lang="en-CA" dirty="0" smtClean="0"/>
              <a:t>Precedence  </a:t>
            </a:r>
            <a:endParaRPr lang="en-CA" dirty="0"/>
          </a:p>
        </p:txBody>
      </p:sp>
      <p:sp>
        <p:nvSpPr>
          <p:cNvPr id="3" name="Content Placeholder 2"/>
          <p:cNvSpPr>
            <a:spLocks noGrp="1"/>
          </p:cNvSpPr>
          <p:nvPr>
            <p:ph idx="1"/>
          </p:nvPr>
        </p:nvSpPr>
        <p:spPr>
          <a:xfrm>
            <a:off x="788096" y="1302966"/>
            <a:ext cx="10515600" cy="5106352"/>
          </a:xfrm>
        </p:spPr>
        <p:txBody>
          <a:bodyPr>
            <a:normAutofit/>
          </a:bodyPr>
          <a:lstStyle/>
          <a:p>
            <a:pPr marL="0" indent="0">
              <a:buNone/>
            </a:pPr>
            <a:r>
              <a:rPr lang="en-CA" dirty="0" smtClean="0"/>
              <a:t>Program test_07</a:t>
            </a:r>
          </a:p>
          <a:p>
            <a:pPr marL="0" indent="0">
              <a:buNone/>
            </a:pPr>
            <a:r>
              <a:rPr lang="en-CA" dirty="0"/>
              <a:t>Print*, 1+2-3, 1-3+2, 1+2*3, </a:t>
            </a:r>
            <a:r>
              <a:rPr lang="en-CA" dirty="0" smtClean="0"/>
              <a:t>1*2+3</a:t>
            </a:r>
          </a:p>
          <a:p>
            <a:pPr marL="0" indent="0">
              <a:buNone/>
            </a:pPr>
            <a:r>
              <a:rPr lang="en-CA" dirty="0" smtClean="0"/>
              <a:t>Print</a:t>
            </a:r>
            <a:r>
              <a:rPr lang="en-CA" dirty="0"/>
              <a:t>*, </a:t>
            </a:r>
            <a:r>
              <a:rPr lang="en-CA" dirty="0" smtClean="0"/>
              <a:t>4*2/3</a:t>
            </a:r>
            <a:r>
              <a:rPr lang="en-CA" dirty="0"/>
              <a:t>, 4/2*3, 4*(2/3), 4/(2*3)</a:t>
            </a:r>
          </a:p>
          <a:p>
            <a:pPr marL="0" indent="0">
              <a:buNone/>
            </a:pPr>
            <a:r>
              <a:rPr lang="en-CA" dirty="0" smtClean="0"/>
              <a:t>Print</a:t>
            </a:r>
            <a:r>
              <a:rPr lang="en-CA" dirty="0"/>
              <a:t>*, </a:t>
            </a:r>
            <a:r>
              <a:rPr lang="en-CA" dirty="0" smtClean="0"/>
              <a:t>2**3*5, 9*3**2</a:t>
            </a:r>
            <a:endParaRPr lang="en-CA" dirty="0"/>
          </a:p>
          <a:p>
            <a:pPr marL="0" indent="0">
              <a:buNone/>
            </a:pPr>
            <a:r>
              <a:rPr lang="en-CA" dirty="0" smtClean="0"/>
              <a:t>Stop</a:t>
            </a:r>
          </a:p>
          <a:p>
            <a:pPr marL="0" indent="0">
              <a:buNone/>
            </a:pPr>
            <a:r>
              <a:rPr lang="en-CA" dirty="0" smtClean="0"/>
              <a:t>End Program test_07</a:t>
            </a:r>
          </a:p>
          <a:p>
            <a:pPr marL="0" indent="0">
              <a:buNone/>
            </a:pPr>
            <a:endParaRPr lang="en-CA" dirty="0"/>
          </a:p>
        </p:txBody>
      </p:sp>
      <p:sp>
        <p:nvSpPr>
          <p:cNvPr id="4" name="Slide Number Placeholder 3"/>
          <p:cNvSpPr>
            <a:spLocks noGrp="1"/>
          </p:cNvSpPr>
          <p:nvPr>
            <p:ph type="sldNum" sz="quarter" idx="12"/>
          </p:nvPr>
        </p:nvSpPr>
        <p:spPr/>
        <p:txBody>
          <a:bodyPr/>
          <a:lstStyle/>
          <a:p>
            <a:fld id="{0EF2B25B-931C-4B73-9F02-4D363CEFA8FD}" type="slidenum">
              <a:rPr lang="en-CA" smtClean="0"/>
              <a:t>52</a:t>
            </a:fld>
            <a:endParaRPr lang="en-CA" dirty="0"/>
          </a:p>
        </p:txBody>
      </p:sp>
      <p:sp>
        <p:nvSpPr>
          <p:cNvPr id="5" name="Content Placeholder 2"/>
          <p:cNvSpPr txBox="1">
            <a:spLocks/>
          </p:cNvSpPr>
          <p:nvPr/>
        </p:nvSpPr>
        <p:spPr>
          <a:xfrm>
            <a:off x="814192" y="4546947"/>
            <a:ext cx="9978734" cy="1916999"/>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dirty="0"/>
              <a:t>P</a:t>
            </a:r>
            <a:r>
              <a:rPr lang="en-CA" dirty="0" smtClean="0"/>
              <a:t>recedence: </a:t>
            </a:r>
          </a:p>
          <a:p>
            <a:pPr marL="0" indent="0">
              <a:buNone/>
            </a:pPr>
            <a:r>
              <a:rPr lang="en-CA" dirty="0" smtClean="0"/>
              <a:t>**      exponentiation </a:t>
            </a:r>
          </a:p>
          <a:p>
            <a:pPr marL="0" indent="0">
              <a:buNone/>
            </a:pPr>
            <a:r>
              <a:rPr lang="en-CA" dirty="0" smtClean="0"/>
              <a:t>* /     multiplication,   division</a:t>
            </a:r>
          </a:p>
          <a:p>
            <a:pPr marL="0" indent="0">
              <a:buNone/>
            </a:pPr>
            <a:r>
              <a:rPr lang="en-CA" dirty="0" smtClean="0"/>
              <a:t>+  -      addition,    subtraction</a:t>
            </a:r>
          </a:p>
          <a:p>
            <a:pPr marL="0" indent="0">
              <a:buNone/>
            </a:pPr>
            <a:r>
              <a:rPr lang="en-CA" dirty="0" smtClean="0"/>
              <a:t>Use parentheses ( )  to change or make sure precedence.</a:t>
            </a:r>
          </a:p>
        </p:txBody>
      </p:sp>
    </p:spTree>
    <p:extLst>
      <p:ext uri="{BB962C8B-B14F-4D97-AF65-F5344CB8AC3E}">
        <p14:creationId xmlns:p14="http://schemas.microsoft.com/office/powerpoint/2010/main" val="201683292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3205"/>
            <a:ext cx="10515600" cy="1325563"/>
          </a:xfrm>
        </p:spPr>
        <p:txBody>
          <a:bodyPr/>
          <a:lstStyle/>
          <a:p>
            <a:r>
              <a:rPr lang="en-CA" dirty="0"/>
              <a:t>O</a:t>
            </a:r>
            <a:r>
              <a:rPr lang="en-CA" dirty="0" smtClean="0"/>
              <a:t>perations on logical variables</a:t>
            </a:r>
            <a:endParaRPr lang="en-CA" dirty="0"/>
          </a:p>
        </p:txBody>
      </p:sp>
      <p:sp>
        <p:nvSpPr>
          <p:cNvPr id="4" name="Slide Number Placeholder 3"/>
          <p:cNvSpPr>
            <a:spLocks noGrp="1"/>
          </p:cNvSpPr>
          <p:nvPr>
            <p:ph type="sldNum" sz="quarter" idx="12"/>
          </p:nvPr>
        </p:nvSpPr>
        <p:spPr/>
        <p:txBody>
          <a:bodyPr/>
          <a:lstStyle/>
          <a:p>
            <a:fld id="{0EF2B25B-931C-4B73-9F02-4D363CEFA8FD}" type="slidenum">
              <a:rPr lang="en-CA" smtClean="0"/>
              <a:t>53</a:t>
            </a:fld>
            <a:endParaRPr lang="en-CA" dirty="0"/>
          </a:p>
        </p:txBody>
      </p:sp>
      <p:sp>
        <p:nvSpPr>
          <p:cNvPr id="7" name="Content Placeholder 2"/>
          <p:cNvSpPr>
            <a:spLocks noGrp="1"/>
          </p:cNvSpPr>
          <p:nvPr>
            <p:ph idx="1"/>
          </p:nvPr>
        </p:nvSpPr>
        <p:spPr>
          <a:xfrm>
            <a:off x="838200" y="1440752"/>
            <a:ext cx="10515600" cy="5106352"/>
          </a:xfrm>
        </p:spPr>
        <p:txBody>
          <a:bodyPr>
            <a:normAutofit/>
          </a:bodyPr>
          <a:lstStyle/>
          <a:p>
            <a:pPr marL="0" indent="0">
              <a:buNone/>
            </a:pPr>
            <a:r>
              <a:rPr lang="en-CA" dirty="0" smtClean="0"/>
              <a:t>Program test_09</a:t>
            </a:r>
          </a:p>
          <a:p>
            <a:pPr marL="0" indent="0">
              <a:buNone/>
            </a:pPr>
            <a:r>
              <a:rPr lang="en-CA" dirty="0"/>
              <a:t>Print*, </a:t>
            </a:r>
            <a:r>
              <a:rPr lang="en-CA" dirty="0" smtClean="0"/>
              <a:t>.not. .true.,  .not.  .false.</a:t>
            </a:r>
          </a:p>
          <a:p>
            <a:pPr marL="0" indent="0">
              <a:buNone/>
            </a:pPr>
            <a:r>
              <a:rPr lang="en-CA" dirty="0"/>
              <a:t>Print*, </a:t>
            </a:r>
            <a:r>
              <a:rPr lang="en-CA" dirty="0" smtClean="0"/>
              <a:t>.true. .and.  .true.,   .true. .and.  .false.</a:t>
            </a:r>
          </a:p>
          <a:p>
            <a:pPr marL="0" indent="0">
              <a:buNone/>
            </a:pPr>
            <a:r>
              <a:rPr lang="en-CA" dirty="0"/>
              <a:t>Print*, .true. </a:t>
            </a:r>
            <a:r>
              <a:rPr lang="en-CA" dirty="0" smtClean="0"/>
              <a:t>.or.  </a:t>
            </a:r>
            <a:r>
              <a:rPr lang="en-CA" dirty="0"/>
              <a:t>.true.,   .true. </a:t>
            </a:r>
            <a:r>
              <a:rPr lang="en-CA" dirty="0" smtClean="0"/>
              <a:t>.or.  </a:t>
            </a:r>
            <a:r>
              <a:rPr lang="en-CA" dirty="0"/>
              <a:t>.false</a:t>
            </a:r>
            <a:r>
              <a:rPr lang="en-CA" dirty="0" smtClean="0"/>
              <a:t>.</a:t>
            </a:r>
          </a:p>
          <a:p>
            <a:pPr marL="0" indent="0">
              <a:buNone/>
            </a:pPr>
            <a:r>
              <a:rPr lang="en-CA" dirty="0"/>
              <a:t>Print*, .true. </a:t>
            </a:r>
            <a:r>
              <a:rPr lang="en-CA" dirty="0" smtClean="0"/>
              <a:t>.</a:t>
            </a:r>
            <a:r>
              <a:rPr lang="en-CA" dirty="0" err="1" smtClean="0"/>
              <a:t>eqv</a:t>
            </a:r>
            <a:r>
              <a:rPr lang="en-CA" dirty="0" smtClean="0"/>
              <a:t>.  </a:t>
            </a:r>
            <a:r>
              <a:rPr lang="en-CA" dirty="0"/>
              <a:t>.true.,   .true. </a:t>
            </a:r>
            <a:r>
              <a:rPr lang="en-CA" dirty="0" smtClean="0"/>
              <a:t>.</a:t>
            </a:r>
            <a:r>
              <a:rPr lang="en-CA" dirty="0" err="1" smtClean="0"/>
              <a:t>eqv</a:t>
            </a:r>
            <a:r>
              <a:rPr lang="en-CA" dirty="0" smtClean="0"/>
              <a:t>.  </a:t>
            </a:r>
            <a:r>
              <a:rPr lang="en-CA" dirty="0"/>
              <a:t>.false.</a:t>
            </a:r>
          </a:p>
          <a:p>
            <a:pPr marL="0" indent="0">
              <a:buNone/>
            </a:pPr>
            <a:r>
              <a:rPr lang="en-CA" dirty="0"/>
              <a:t>Print*, .true. </a:t>
            </a:r>
            <a:r>
              <a:rPr lang="en-CA" dirty="0" smtClean="0"/>
              <a:t>.</a:t>
            </a:r>
            <a:r>
              <a:rPr lang="en-CA" dirty="0" err="1" smtClean="0"/>
              <a:t>neqv</a:t>
            </a:r>
            <a:r>
              <a:rPr lang="en-CA" dirty="0" smtClean="0"/>
              <a:t>.  </a:t>
            </a:r>
            <a:r>
              <a:rPr lang="en-CA" dirty="0"/>
              <a:t>.true.,   .true. </a:t>
            </a:r>
            <a:r>
              <a:rPr lang="en-CA" dirty="0" smtClean="0"/>
              <a:t>.</a:t>
            </a:r>
            <a:r>
              <a:rPr lang="en-CA" dirty="0" err="1" smtClean="0"/>
              <a:t>neqv</a:t>
            </a:r>
            <a:r>
              <a:rPr lang="en-CA" dirty="0" smtClean="0"/>
              <a:t>.  </a:t>
            </a:r>
            <a:r>
              <a:rPr lang="en-CA" dirty="0"/>
              <a:t>.false</a:t>
            </a:r>
            <a:r>
              <a:rPr lang="en-CA" dirty="0" smtClean="0"/>
              <a:t>.</a:t>
            </a:r>
            <a:endParaRPr lang="en-CA" dirty="0"/>
          </a:p>
          <a:p>
            <a:pPr marL="0" indent="0">
              <a:buNone/>
            </a:pPr>
            <a:r>
              <a:rPr lang="en-CA" dirty="0" smtClean="0"/>
              <a:t>Stop</a:t>
            </a:r>
          </a:p>
          <a:p>
            <a:pPr marL="0" indent="0">
              <a:buNone/>
            </a:pPr>
            <a:r>
              <a:rPr lang="en-CA" dirty="0" smtClean="0"/>
              <a:t>End Program test_09</a:t>
            </a:r>
          </a:p>
          <a:p>
            <a:pPr marL="0" indent="0">
              <a:buNone/>
            </a:pPr>
            <a:endParaRPr lang="en-CA" dirty="0"/>
          </a:p>
        </p:txBody>
      </p:sp>
    </p:spTree>
    <p:extLst>
      <p:ext uri="{BB962C8B-B14F-4D97-AF65-F5344CB8AC3E}">
        <p14:creationId xmlns:p14="http://schemas.microsoft.com/office/powerpoint/2010/main" val="372973712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3205"/>
            <a:ext cx="10515600" cy="1325563"/>
          </a:xfrm>
        </p:spPr>
        <p:txBody>
          <a:bodyPr/>
          <a:lstStyle/>
          <a:p>
            <a:r>
              <a:rPr lang="en-CA" dirty="0" smtClean="0"/>
              <a:t>Data comparisons resulting in logical values</a:t>
            </a:r>
            <a:endParaRPr lang="en-CA" dirty="0"/>
          </a:p>
        </p:txBody>
      </p:sp>
      <p:sp>
        <p:nvSpPr>
          <p:cNvPr id="4" name="Slide Number Placeholder 3"/>
          <p:cNvSpPr>
            <a:spLocks noGrp="1"/>
          </p:cNvSpPr>
          <p:nvPr>
            <p:ph type="sldNum" sz="quarter" idx="12"/>
          </p:nvPr>
        </p:nvSpPr>
        <p:spPr/>
        <p:txBody>
          <a:bodyPr/>
          <a:lstStyle/>
          <a:p>
            <a:fld id="{0EF2B25B-931C-4B73-9F02-4D363CEFA8FD}" type="slidenum">
              <a:rPr lang="en-CA" smtClean="0"/>
              <a:t>54</a:t>
            </a:fld>
            <a:endParaRPr lang="en-CA" dirty="0"/>
          </a:p>
        </p:txBody>
      </p:sp>
      <p:sp>
        <p:nvSpPr>
          <p:cNvPr id="7" name="Content Placeholder 2"/>
          <p:cNvSpPr>
            <a:spLocks noGrp="1"/>
          </p:cNvSpPr>
          <p:nvPr>
            <p:ph idx="1"/>
          </p:nvPr>
        </p:nvSpPr>
        <p:spPr>
          <a:xfrm>
            <a:off x="838200" y="1440752"/>
            <a:ext cx="10515600" cy="5106352"/>
          </a:xfrm>
        </p:spPr>
        <p:txBody>
          <a:bodyPr>
            <a:normAutofit fontScale="92500" lnSpcReduction="10000"/>
          </a:bodyPr>
          <a:lstStyle/>
          <a:p>
            <a:pPr marL="0" indent="0">
              <a:buNone/>
            </a:pPr>
            <a:r>
              <a:rPr lang="en-CA" dirty="0" smtClean="0"/>
              <a:t>Program test_10</a:t>
            </a:r>
          </a:p>
          <a:p>
            <a:pPr marL="0" indent="0">
              <a:buNone/>
            </a:pPr>
            <a:r>
              <a:rPr lang="en-CA" dirty="0"/>
              <a:t>Print*, 5</a:t>
            </a:r>
            <a:r>
              <a:rPr lang="en-CA" dirty="0" smtClean="0"/>
              <a:t> &gt; 6,    7 &lt; 8 </a:t>
            </a:r>
          </a:p>
          <a:p>
            <a:pPr marL="0" indent="0">
              <a:buNone/>
            </a:pPr>
            <a:r>
              <a:rPr lang="en-CA" dirty="0" smtClean="0"/>
              <a:t>Stop</a:t>
            </a:r>
          </a:p>
          <a:p>
            <a:pPr marL="0" indent="0">
              <a:buNone/>
            </a:pPr>
            <a:r>
              <a:rPr lang="en-CA" dirty="0" smtClean="0"/>
              <a:t>End Program test_10</a:t>
            </a:r>
          </a:p>
          <a:p>
            <a:pPr marL="0" indent="0">
              <a:buNone/>
            </a:pPr>
            <a:endParaRPr lang="en-CA" dirty="0"/>
          </a:p>
          <a:p>
            <a:pPr marL="0" indent="0">
              <a:buNone/>
            </a:pPr>
            <a:r>
              <a:rPr lang="en-CA" dirty="0" smtClean="0"/>
              <a:t>.lt.        or      &lt;                   less than</a:t>
            </a:r>
          </a:p>
          <a:p>
            <a:pPr marL="0" indent="0">
              <a:buNone/>
            </a:pPr>
            <a:r>
              <a:rPr lang="en-CA" dirty="0" smtClean="0"/>
              <a:t>.le.       or      &lt;=                 less than or equal</a:t>
            </a:r>
          </a:p>
          <a:p>
            <a:pPr marL="0" indent="0">
              <a:buNone/>
            </a:pPr>
            <a:r>
              <a:rPr lang="en-CA" dirty="0" smtClean="0"/>
              <a:t>.eq.      or      ==                equal </a:t>
            </a:r>
          </a:p>
          <a:p>
            <a:pPr marL="0" indent="0">
              <a:buNone/>
            </a:pPr>
            <a:r>
              <a:rPr lang="en-CA" dirty="0" smtClean="0"/>
              <a:t>.ne.      or     /=                  not equal</a:t>
            </a:r>
          </a:p>
          <a:p>
            <a:pPr marL="0" indent="0">
              <a:buNone/>
            </a:pPr>
            <a:r>
              <a:rPr lang="en-CA" dirty="0" smtClean="0"/>
              <a:t>.</a:t>
            </a:r>
            <a:r>
              <a:rPr lang="en-CA" dirty="0" err="1" smtClean="0"/>
              <a:t>gt.</a:t>
            </a:r>
            <a:r>
              <a:rPr lang="en-CA" dirty="0" smtClean="0"/>
              <a:t>       or     &gt;                    great than</a:t>
            </a:r>
          </a:p>
          <a:p>
            <a:pPr marL="0" indent="0">
              <a:buNone/>
            </a:pPr>
            <a:r>
              <a:rPr lang="en-CA" dirty="0" smtClean="0"/>
              <a:t>.</a:t>
            </a:r>
            <a:r>
              <a:rPr lang="en-CA" dirty="0" err="1" smtClean="0"/>
              <a:t>ge</a:t>
            </a:r>
            <a:r>
              <a:rPr lang="en-CA" dirty="0" smtClean="0"/>
              <a:t>.      or     &gt;=                  great than or equal</a:t>
            </a:r>
          </a:p>
          <a:p>
            <a:pPr marL="0" indent="0">
              <a:buNone/>
            </a:pPr>
            <a:endParaRPr lang="en-CA" dirty="0"/>
          </a:p>
        </p:txBody>
      </p:sp>
    </p:spTree>
    <p:extLst>
      <p:ext uri="{BB962C8B-B14F-4D97-AF65-F5344CB8AC3E}">
        <p14:creationId xmlns:p14="http://schemas.microsoft.com/office/powerpoint/2010/main" val="415911103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3205"/>
            <a:ext cx="10515600" cy="1325563"/>
          </a:xfrm>
        </p:spPr>
        <p:txBody>
          <a:bodyPr/>
          <a:lstStyle/>
          <a:p>
            <a:r>
              <a:rPr lang="en-CA" dirty="0" smtClean="0"/>
              <a:t>Operations on characters  </a:t>
            </a:r>
            <a:endParaRPr lang="en-CA" dirty="0"/>
          </a:p>
        </p:txBody>
      </p:sp>
      <p:sp>
        <p:nvSpPr>
          <p:cNvPr id="4" name="Slide Number Placeholder 3"/>
          <p:cNvSpPr>
            <a:spLocks noGrp="1"/>
          </p:cNvSpPr>
          <p:nvPr>
            <p:ph type="sldNum" sz="quarter" idx="12"/>
          </p:nvPr>
        </p:nvSpPr>
        <p:spPr/>
        <p:txBody>
          <a:bodyPr/>
          <a:lstStyle/>
          <a:p>
            <a:fld id="{0EF2B25B-931C-4B73-9F02-4D363CEFA8FD}" type="slidenum">
              <a:rPr lang="en-CA" smtClean="0"/>
              <a:t>55</a:t>
            </a:fld>
            <a:endParaRPr lang="en-CA" dirty="0"/>
          </a:p>
        </p:txBody>
      </p:sp>
      <p:sp>
        <p:nvSpPr>
          <p:cNvPr id="7" name="Content Placeholder 2"/>
          <p:cNvSpPr>
            <a:spLocks noGrp="1"/>
          </p:cNvSpPr>
          <p:nvPr>
            <p:ph idx="1"/>
          </p:nvPr>
        </p:nvSpPr>
        <p:spPr>
          <a:xfrm>
            <a:off x="838200" y="1440752"/>
            <a:ext cx="10515600" cy="5106352"/>
          </a:xfrm>
        </p:spPr>
        <p:txBody>
          <a:bodyPr>
            <a:normAutofit/>
          </a:bodyPr>
          <a:lstStyle/>
          <a:p>
            <a:pPr marL="0" indent="0">
              <a:buNone/>
            </a:pPr>
            <a:r>
              <a:rPr lang="en-CA" dirty="0" smtClean="0"/>
              <a:t>Program test_12</a:t>
            </a:r>
          </a:p>
          <a:p>
            <a:pPr marL="0" indent="0">
              <a:buNone/>
            </a:pPr>
            <a:r>
              <a:rPr lang="en-CA" dirty="0" smtClean="0"/>
              <a:t>print</a:t>
            </a:r>
            <a:r>
              <a:rPr lang="en-CA" dirty="0"/>
              <a:t>*, </a:t>
            </a:r>
            <a:r>
              <a:rPr lang="en-CA" dirty="0" smtClean="0"/>
              <a:t>"</a:t>
            </a:r>
            <a:r>
              <a:rPr lang="en-CA" dirty="0" smtClean="0"/>
              <a:t>Queen's </a:t>
            </a:r>
            <a:r>
              <a:rPr lang="en-CA" dirty="0" err="1" smtClean="0"/>
              <a:t>Univer</a:t>
            </a:r>
            <a:r>
              <a:rPr lang="en-CA" dirty="0" smtClean="0"/>
              <a:t>"//"</a:t>
            </a:r>
            <a:r>
              <a:rPr lang="en-CA" dirty="0" err="1" smtClean="0"/>
              <a:t>sity</a:t>
            </a:r>
            <a:r>
              <a:rPr lang="en-CA" dirty="0" smtClean="0"/>
              <a:t> is in Kingston." </a:t>
            </a:r>
          </a:p>
          <a:p>
            <a:pPr marL="0" indent="0">
              <a:buNone/>
            </a:pPr>
            <a:r>
              <a:rPr lang="en-CA" dirty="0" smtClean="0"/>
              <a:t>Stop</a:t>
            </a:r>
          </a:p>
          <a:p>
            <a:pPr marL="0" indent="0">
              <a:buNone/>
            </a:pPr>
            <a:r>
              <a:rPr lang="en-CA" dirty="0" smtClean="0"/>
              <a:t>End Program test_12</a:t>
            </a:r>
          </a:p>
          <a:p>
            <a:pPr marL="0" indent="0">
              <a:buNone/>
            </a:pPr>
            <a:endParaRPr lang="en-CA" dirty="0"/>
          </a:p>
          <a:p>
            <a:pPr marL="0" indent="0">
              <a:buNone/>
            </a:pPr>
            <a:r>
              <a:rPr lang="en-CA" dirty="0" smtClean="0"/>
              <a:t>Concatenation  </a:t>
            </a:r>
          </a:p>
          <a:p>
            <a:pPr marL="0" indent="0">
              <a:buNone/>
            </a:pPr>
            <a:endParaRPr lang="en-CA" dirty="0"/>
          </a:p>
          <a:p>
            <a:pPr marL="0" indent="0">
              <a:buNone/>
            </a:pPr>
            <a:endParaRPr lang="en-CA" dirty="0"/>
          </a:p>
        </p:txBody>
      </p:sp>
    </p:spTree>
    <p:extLst>
      <p:ext uri="{BB962C8B-B14F-4D97-AF65-F5344CB8AC3E}">
        <p14:creationId xmlns:p14="http://schemas.microsoft.com/office/powerpoint/2010/main" val="372948639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3205"/>
            <a:ext cx="10515600" cy="1325563"/>
          </a:xfrm>
        </p:spPr>
        <p:txBody>
          <a:bodyPr/>
          <a:lstStyle/>
          <a:p>
            <a:r>
              <a:rPr lang="en-CA" dirty="0" smtClean="0"/>
              <a:t>Character substrings   </a:t>
            </a:r>
            <a:endParaRPr lang="en-CA" dirty="0"/>
          </a:p>
        </p:txBody>
      </p:sp>
      <p:sp>
        <p:nvSpPr>
          <p:cNvPr id="4" name="Slide Number Placeholder 3"/>
          <p:cNvSpPr>
            <a:spLocks noGrp="1"/>
          </p:cNvSpPr>
          <p:nvPr>
            <p:ph type="sldNum" sz="quarter" idx="12"/>
          </p:nvPr>
        </p:nvSpPr>
        <p:spPr/>
        <p:txBody>
          <a:bodyPr/>
          <a:lstStyle/>
          <a:p>
            <a:fld id="{0EF2B25B-931C-4B73-9F02-4D363CEFA8FD}" type="slidenum">
              <a:rPr lang="en-CA" smtClean="0"/>
              <a:t>56</a:t>
            </a:fld>
            <a:endParaRPr lang="en-CA" dirty="0"/>
          </a:p>
        </p:txBody>
      </p:sp>
      <p:sp>
        <p:nvSpPr>
          <p:cNvPr id="7" name="Content Placeholder 2"/>
          <p:cNvSpPr>
            <a:spLocks noGrp="1"/>
          </p:cNvSpPr>
          <p:nvPr>
            <p:ph idx="1"/>
          </p:nvPr>
        </p:nvSpPr>
        <p:spPr>
          <a:xfrm>
            <a:off x="838200" y="1390648"/>
            <a:ext cx="10515600" cy="5106352"/>
          </a:xfrm>
        </p:spPr>
        <p:txBody>
          <a:bodyPr>
            <a:normAutofit/>
          </a:bodyPr>
          <a:lstStyle/>
          <a:p>
            <a:pPr marL="0" indent="0">
              <a:buNone/>
            </a:pPr>
            <a:r>
              <a:rPr lang="en-CA" dirty="0" smtClean="0"/>
              <a:t>Program test_14</a:t>
            </a:r>
          </a:p>
          <a:p>
            <a:pPr marL="0" indent="0">
              <a:buNone/>
            </a:pPr>
            <a:r>
              <a:rPr lang="en-CA" dirty="0" smtClean="0"/>
              <a:t>Implicit none</a:t>
            </a:r>
          </a:p>
          <a:p>
            <a:pPr marL="0" indent="0">
              <a:buNone/>
            </a:pPr>
            <a:r>
              <a:rPr lang="en-CA" dirty="0" smtClean="0"/>
              <a:t>Character (</a:t>
            </a:r>
            <a:r>
              <a:rPr lang="en-CA" dirty="0" err="1" smtClean="0"/>
              <a:t>len</a:t>
            </a:r>
            <a:r>
              <a:rPr lang="en-CA" dirty="0" smtClean="0"/>
              <a:t>=40) </a:t>
            </a:r>
            <a:r>
              <a:rPr lang="en-CA" dirty="0" smtClean="0"/>
              <a:t>:: </a:t>
            </a:r>
            <a:r>
              <a:rPr lang="en-CA" dirty="0" err="1" smtClean="0"/>
              <a:t>a_string</a:t>
            </a:r>
            <a:r>
              <a:rPr lang="en-CA" dirty="0" smtClean="0"/>
              <a:t> = "</a:t>
            </a:r>
            <a:r>
              <a:rPr lang="en-CA" dirty="0" smtClean="0"/>
              <a:t>Queen's </a:t>
            </a:r>
            <a:r>
              <a:rPr lang="en-CA" dirty="0" smtClean="0"/>
              <a:t>University is in Kingston." </a:t>
            </a:r>
          </a:p>
          <a:p>
            <a:pPr marL="0" indent="0">
              <a:buNone/>
            </a:pPr>
            <a:r>
              <a:rPr lang="en-CA" dirty="0" smtClean="0"/>
              <a:t>Print*, </a:t>
            </a:r>
            <a:r>
              <a:rPr lang="en-CA" dirty="0" err="1" smtClean="0"/>
              <a:t>a_string</a:t>
            </a:r>
            <a:endParaRPr lang="en-CA" dirty="0" smtClean="0"/>
          </a:p>
          <a:p>
            <a:pPr marL="0" indent="0">
              <a:buNone/>
            </a:pPr>
            <a:r>
              <a:rPr lang="en-CA" dirty="0"/>
              <a:t>Print*, </a:t>
            </a:r>
            <a:r>
              <a:rPr lang="en-CA" dirty="0" err="1"/>
              <a:t>a_string</a:t>
            </a:r>
            <a:r>
              <a:rPr lang="en-CA" dirty="0"/>
              <a:t>(:6)</a:t>
            </a:r>
          </a:p>
          <a:p>
            <a:pPr marL="0" indent="0">
              <a:buNone/>
            </a:pPr>
            <a:r>
              <a:rPr lang="en-CA" dirty="0"/>
              <a:t>Print*, </a:t>
            </a:r>
            <a:r>
              <a:rPr lang="en-CA" dirty="0" err="1" smtClean="0"/>
              <a:t>a_string</a:t>
            </a:r>
            <a:r>
              <a:rPr lang="en-CA" dirty="0" smtClean="0"/>
              <a:t>(8:)</a:t>
            </a:r>
            <a:endParaRPr lang="en-CA" dirty="0"/>
          </a:p>
          <a:p>
            <a:pPr marL="0" indent="0">
              <a:buNone/>
            </a:pPr>
            <a:r>
              <a:rPr lang="en-CA" dirty="0"/>
              <a:t>Print*, </a:t>
            </a:r>
            <a:r>
              <a:rPr lang="en-CA" dirty="0" err="1" smtClean="0"/>
              <a:t>a_string</a:t>
            </a:r>
            <a:r>
              <a:rPr lang="en-CA" dirty="0" smtClean="0"/>
              <a:t>(4:12)</a:t>
            </a:r>
            <a:endParaRPr lang="en-CA" dirty="0"/>
          </a:p>
          <a:p>
            <a:pPr marL="0" indent="0">
              <a:buNone/>
            </a:pPr>
            <a:r>
              <a:rPr lang="en-CA" dirty="0"/>
              <a:t>Print*, </a:t>
            </a:r>
            <a:r>
              <a:rPr lang="en-CA" dirty="0" err="1" smtClean="0"/>
              <a:t>a_string</a:t>
            </a:r>
            <a:r>
              <a:rPr lang="en-CA" dirty="0" smtClean="0"/>
              <a:t>(9:9)</a:t>
            </a:r>
            <a:endParaRPr lang="en-CA" dirty="0"/>
          </a:p>
          <a:p>
            <a:pPr marL="0" indent="0">
              <a:buNone/>
            </a:pPr>
            <a:r>
              <a:rPr lang="en-CA" dirty="0" smtClean="0"/>
              <a:t>Stop</a:t>
            </a:r>
          </a:p>
          <a:p>
            <a:pPr marL="0" indent="0">
              <a:buNone/>
            </a:pPr>
            <a:r>
              <a:rPr lang="en-CA" dirty="0" smtClean="0"/>
              <a:t>End Program test_14</a:t>
            </a:r>
            <a:endParaRPr lang="en-CA" dirty="0"/>
          </a:p>
          <a:p>
            <a:pPr marL="0" indent="0">
              <a:buNone/>
            </a:pPr>
            <a:endParaRPr lang="en-CA" dirty="0"/>
          </a:p>
        </p:txBody>
      </p:sp>
    </p:spTree>
    <p:extLst>
      <p:ext uri="{BB962C8B-B14F-4D97-AF65-F5344CB8AC3E}">
        <p14:creationId xmlns:p14="http://schemas.microsoft.com/office/powerpoint/2010/main" val="33050363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3205"/>
            <a:ext cx="10515600" cy="1325563"/>
          </a:xfrm>
        </p:spPr>
        <p:txBody>
          <a:bodyPr/>
          <a:lstStyle/>
          <a:p>
            <a:r>
              <a:rPr lang="en-CA" dirty="0" smtClean="0"/>
              <a:t>Derived data types</a:t>
            </a:r>
            <a:endParaRPr lang="en-CA" dirty="0"/>
          </a:p>
        </p:txBody>
      </p:sp>
      <p:sp>
        <p:nvSpPr>
          <p:cNvPr id="3" name="Content Placeholder 2"/>
          <p:cNvSpPr>
            <a:spLocks noGrp="1"/>
          </p:cNvSpPr>
          <p:nvPr>
            <p:ph idx="1"/>
          </p:nvPr>
        </p:nvSpPr>
        <p:spPr>
          <a:xfrm>
            <a:off x="838200" y="1371950"/>
            <a:ext cx="10515600" cy="4381745"/>
          </a:xfrm>
        </p:spPr>
        <p:txBody>
          <a:bodyPr>
            <a:normAutofit fontScale="85000" lnSpcReduction="20000"/>
          </a:bodyPr>
          <a:lstStyle/>
          <a:p>
            <a:pPr marL="0" indent="0">
              <a:buNone/>
            </a:pPr>
            <a:r>
              <a:rPr lang="en-CA" dirty="0"/>
              <a:t> </a:t>
            </a:r>
            <a:r>
              <a:rPr lang="en-CA" dirty="0" smtClean="0"/>
              <a:t> </a:t>
            </a:r>
            <a:r>
              <a:rPr lang="en-CA" dirty="0"/>
              <a:t>t</a:t>
            </a:r>
            <a:r>
              <a:rPr lang="en-CA" dirty="0" smtClean="0"/>
              <a:t>ype student </a:t>
            </a:r>
          </a:p>
          <a:p>
            <a:pPr marL="0" indent="0">
              <a:buNone/>
            </a:pPr>
            <a:r>
              <a:rPr lang="en-CA" dirty="0"/>
              <a:t> </a:t>
            </a:r>
            <a:r>
              <a:rPr lang="en-CA" dirty="0" smtClean="0"/>
              <a:t>          character (</a:t>
            </a:r>
            <a:r>
              <a:rPr lang="en-CA" dirty="0" err="1" smtClean="0"/>
              <a:t>len</a:t>
            </a:r>
            <a:r>
              <a:rPr lang="en-CA" dirty="0" smtClean="0"/>
              <a:t>=20) :: name</a:t>
            </a:r>
          </a:p>
          <a:p>
            <a:pPr marL="0" indent="0">
              <a:buNone/>
            </a:pPr>
            <a:r>
              <a:rPr lang="en-CA" dirty="0"/>
              <a:t> </a:t>
            </a:r>
            <a:r>
              <a:rPr lang="en-CA" dirty="0" smtClean="0"/>
              <a:t>          integer                     :: id</a:t>
            </a:r>
          </a:p>
          <a:p>
            <a:pPr marL="0" indent="0">
              <a:buNone/>
            </a:pPr>
            <a:r>
              <a:rPr lang="en-CA" dirty="0"/>
              <a:t> </a:t>
            </a:r>
            <a:r>
              <a:rPr lang="en-CA" dirty="0" smtClean="0"/>
              <a:t>          integer                     :: grade</a:t>
            </a:r>
            <a:endParaRPr lang="en-CA" dirty="0"/>
          </a:p>
          <a:p>
            <a:pPr marL="0" indent="0">
              <a:buNone/>
            </a:pPr>
            <a:r>
              <a:rPr lang="en-CA" dirty="0" smtClean="0"/>
              <a:t>           real                           :: age</a:t>
            </a:r>
          </a:p>
          <a:p>
            <a:pPr marL="0" indent="0">
              <a:buNone/>
            </a:pPr>
            <a:r>
              <a:rPr lang="en-CA" dirty="0"/>
              <a:t> </a:t>
            </a:r>
            <a:r>
              <a:rPr lang="en-CA" dirty="0" smtClean="0"/>
              <a:t>          real                           :: height</a:t>
            </a:r>
          </a:p>
          <a:p>
            <a:pPr marL="0" indent="0">
              <a:buNone/>
            </a:pPr>
            <a:r>
              <a:rPr lang="en-CA" dirty="0"/>
              <a:t> </a:t>
            </a:r>
            <a:r>
              <a:rPr lang="en-CA" dirty="0" smtClean="0"/>
              <a:t> end type student</a:t>
            </a:r>
          </a:p>
          <a:p>
            <a:pPr marL="0" indent="0">
              <a:buNone/>
            </a:pPr>
            <a:r>
              <a:rPr lang="en-CA" dirty="0"/>
              <a:t> </a:t>
            </a:r>
            <a:endParaRPr lang="en-CA" dirty="0" smtClean="0"/>
          </a:p>
          <a:p>
            <a:pPr marL="0" indent="0">
              <a:buNone/>
            </a:pPr>
            <a:r>
              <a:rPr lang="en-CA" dirty="0"/>
              <a:t> </a:t>
            </a:r>
            <a:r>
              <a:rPr lang="en-CA" dirty="0" smtClean="0"/>
              <a:t> type(student)    ::   </a:t>
            </a:r>
            <a:r>
              <a:rPr lang="en-CA" dirty="0" err="1" smtClean="0"/>
              <a:t>a_queens_student</a:t>
            </a:r>
            <a:endParaRPr lang="en-CA" dirty="0" smtClean="0"/>
          </a:p>
          <a:p>
            <a:pPr marL="0" indent="0">
              <a:buNone/>
            </a:pPr>
            <a:endParaRPr lang="en-CA" dirty="0"/>
          </a:p>
          <a:p>
            <a:pPr marL="0" indent="0">
              <a:buNone/>
            </a:pPr>
            <a:r>
              <a:rPr lang="en-CA" dirty="0" smtClean="0"/>
              <a:t>  </a:t>
            </a:r>
            <a:r>
              <a:rPr lang="en-CA" dirty="0" err="1" smtClean="0"/>
              <a:t>a_queens_student%age</a:t>
            </a:r>
            <a:endParaRPr lang="en-CA" dirty="0"/>
          </a:p>
        </p:txBody>
      </p:sp>
      <p:sp>
        <p:nvSpPr>
          <p:cNvPr id="4" name="Slide Number Placeholder 3"/>
          <p:cNvSpPr>
            <a:spLocks noGrp="1"/>
          </p:cNvSpPr>
          <p:nvPr>
            <p:ph type="sldNum" sz="quarter" idx="12"/>
          </p:nvPr>
        </p:nvSpPr>
        <p:spPr/>
        <p:txBody>
          <a:bodyPr/>
          <a:lstStyle/>
          <a:p>
            <a:fld id="{0EF2B25B-931C-4B73-9F02-4D363CEFA8FD}" type="slidenum">
              <a:rPr lang="en-CA" smtClean="0"/>
              <a:t>57</a:t>
            </a:fld>
            <a:endParaRPr lang="en-CA" dirty="0"/>
          </a:p>
        </p:txBody>
      </p:sp>
    </p:spTree>
    <p:extLst>
      <p:ext uri="{BB962C8B-B14F-4D97-AF65-F5344CB8AC3E}">
        <p14:creationId xmlns:p14="http://schemas.microsoft.com/office/powerpoint/2010/main" val="61073769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0162" y="2714925"/>
            <a:ext cx="8463638" cy="1325563"/>
          </a:xfrm>
        </p:spPr>
        <p:txBody>
          <a:bodyPr/>
          <a:lstStyle/>
          <a:p>
            <a:r>
              <a:rPr lang="en-CA" dirty="0"/>
              <a:t>Conditional branches  </a:t>
            </a:r>
            <a:br>
              <a:rPr lang="en-CA" dirty="0"/>
            </a:br>
            <a:endParaRPr lang="en-CA" dirty="0"/>
          </a:p>
        </p:txBody>
      </p:sp>
      <p:sp>
        <p:nvSpPr>
          <p:cNvPr id="4" name="Slide Number Placeholder 3"/>
          <p:cNvSpPr>
            <a:spLocks noGrp="1"/>
          </p:cNvSpPr>
          <p:nvPr>
            <p:ph type="sldNum" sz="quarter" idx="12"/>
          </p:nvPr>
        </p:nvSpPr>
        <p:spPr/>
        <p:txBody>
          <a:bodyPr/>
          <a:lstStyle/>
          <a:p>
            <a:fld id="{0EF2B25B-931C-4B73-9F02-4D363CEFA8FD}" type="slidenum">
              <a:rPr lang="en-CA" smtClean="0"/>
              <a:t>58</a:t>
            </a:fld>
            <a:endParaRPr lang="en-CA"/>
          </a:p>
        </p:txBody>
      </p:sp>
    </p:spTree>
    <p:extLst>
      <p:ext uri="{BB962C8B-B14F-4D97-AF65-F5344CB8AC3E}">
        <p14:creationId xmlns:p14="http://schemas.microsoft.com/office/powerpoint/2010/main" val="282567258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336" y="88457"/>
            <a:ext cx="10515600" cy="1325563"/>
          </a:xfrm>
        </p:spPr>
        <p:txBody>
          <a:bodyPr/>
          <a:lstStyle/>
          <a:p>
            <a:r>
              <a:rPr lang="en-CA" dirty="0" smtClean="0"/>
              <a:t>IF statement </a:t>
            </a:r>
            <a:r>
              <a:rPr lang="en-CA" dirty="0"/>
              <a:t/>
            </a:r>
            <a:br>
              <a:rPr lang="en-CA" dirty="0"/>
            </a:br>
            <a:endParaRPr lang="en-CA" dirty="0"/>
          </a:p>
        </p:txBody>
      </p:sp>
      <p:sp>
        <p:nvSpPr>
          <p:cNvPr id="3" name="Content Placeholder 2"/>
          <p:cNvSpPr>
            <a:spLocks noGrp="1"/>
          </p:cNvSpPr>
          <p:nvPr>
            <p:ph idx="1"/>
          </p:nvPr>
        </p:nvSpPr>
        <p:spPr>
          <a:xfrm>
            <a:off x="838200" y="935502"/>
            <a:ext cx="10515600" cy="5146527"/>
          </a:xfrm>
        </p:spPr>
        <p:txBody>
          <a:bodyPr>
            <a:normAutofit/>
          </a:bodyPr>
          <a:lstStyle/>
          <a:p>
            <a:endParaRPr lang="en-CA" dirty="0" smtClean="0"/>
          </a:p>
          <a:p>
            <a:pPr marL="0" indent="0">
              <a:buNone/>
            </a:pPr>
            <a:r>
              <a:rPr lang="en-CA" dirty="0" smtClean="0"/>
              <a:t>        if  (a condition  is  true)   (do something)</a:t>
            </a:r>
          </a:p>
          <a:p>
            <a:pPr marL="0" indent="0">
              <a:buNone/>
            </a:pPr>
            <a:endParaRPr lang="en-CA" dirty="0" smtClean="0"/>
          </a:p>
          <a:p>
            <a:endParaRPr lang="en-CA" dirty="0"/>
          </a:p>
          <a:p>
            <a:pPr marL="0" indent="0">
              <a:buNone/>
            </a:pPr>
            <a:r>
              <a:rPr lang="en-CA" dirty="0" smtClean="0"/>
              <a:t>        if (iii &gt; 9) print*, iii</a:t>
            </a:r>
          </a:p>
          <a:p>
            <a:endParaRPr lang="en-CA" dirty="0" smtClean="0"/>
          </a:p>
          <a:p>
            <a:endParaRPr lang="en-CA" dirty="0" smtClean="0"/>
          </a:p>
          <a:p>
            <a:endParaRPr lang="en-CA" dirty="0"/>
          </a:p>
        </p:txBody>
      </p:sp>
      <p:sp>
        <p:nvSpPr>
          <p:cNvPr id="4" name="Slide Number Placeholder 3"/>
          <p:cNvSpPr>
            <a:spLocks noGrp="1"/>
          </p:cNvSpPr>
          <p:nvPr>
            <p:ph type="sldNum" sz="quarter" idx="12"/>
          </p:nvPr>
        </p:nvSpPr>
        <p:spPr/>
        <p:txBody>
          <a:bodyPr/>
          <a:lstStyle/>
          <a:p>
            <a:fld id="{0EF2B25B-931C-4B73-9F02-4D363CEFA8FD}" type="slidenum">
              <a:rPr lang="en-CA" smtClean="0"/>
              <a:t>59</a:t>
            </a:fld>
            <a:endParaRPr lang="en-CA"/>
          </a:p>
        </p:txBody>
      </p:sp>
    </p:spTree>
    <p:extLst>
      <p:ext uri="{BB962C8B-B14F-4D97-AF65-F5344CB8AC3E}">
        <p14:creationId xmlns:p14="http://schemas.microsoft.com/office/powerpoint/2010/main" val="1915794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3205"/>
            <a:ext cx="10515600" cy="1325563"/>
          </a:xfrm>
        </p:spPr>
        <p:txBody>
          <a:bodyPr/>
          <a:lstStyle/>
          <a:p>
            <a:r>
              <a:rPr lang="en-CA" dirty="0" smtClean="0"/>
              <a:t>How to learn coding</a:t>
            </a:r>
            <a:endParaRPr lang="en-CA" dirty="0"/>
          </a:p>
        </p:txBody>
      </p:sp>
      <p:sp>
        <p:nvSpPr>
          <p:cNvPr id="3" name="Content Placeholder 2"/>
          <p:cNvSpPr>
            <a:spLocks noGrp="1"/>
          </p:cNvSpPr>
          <p:nvPr>
            <p:ph idx="1"/>
          </p:nvPr>
        </p:nvSpPr>
        <p:spPr>
          <a:xfrm>
            <a:off x="838200" y="1751773"/>
            <a:ext cx="10515600" cy="4381745"/>
          </a:xfrm>
        </p:spPr>
        <p:txBody>
          <a:bodyPr/>
          <a:lstStyle/>
          <a:p>
            <a:r>
              <a:rPr lang="en-CA" dirty="0" smtClean="0"/>
              <a:t>Testing </a:t>
            </a:r>
          </a:p>
          <a:p>
            <a:r>
              <a:rPr lang="en-CA" dirty="0" smtClean="0"/>
              <a:t>Testing</a:t>
            </a:r>
          </a:p>
          <a:p>
            <a:r>
              <a:rPr lang="en-CA" dirty="0" smtClean="0"/>
              <a:t>And testing …</a:t>
            </a:r>
            <a:endParaRPr lang="en-CA" dirty="0"/>
          </a:p>
        </p:txBody>
      </p:sp>
      <p:sp>
        <p:nvSpPr>
          <p:cNvPr id="4" name="Slide Number Placeholder 3"/>
          <p:cNvSpPr>
            <a:spLocks noGrp="1"/>
          </p:cNvSpPr>
          <p:nvPr>
            <p:ph type="sldNum" sz="quarter" idx="12"/>
          </p:nvPr>
        </p:nvSpPr>
        <p:spPr/>
        <p:txBody>
          <a:bodyPr/>
          <a:lstStyle/>
          <a:p>
            <a:fld id="{0EF2B25B-931C-4B73-9F02-4D363CEFA8FD}" type="slidenum">
              <a:rPr lang="en-CA" smtClean="0"/>
              <a:t>6</a:t>
            </a:fld>
            <a:endParaRPr lang="en-CA"/>
          </a:p>
        </p:txBody>
      </p:sp>
    </p:spTree>
    <p:extLst>
      <p:ext uri="{BB962C8B-B14F-4D97-AF65-F5344CB8AC3E}">
        <p14:creationId xmlns:p14="http://schemas.microsoft.com/office/powerpoint/2010/main" val="398587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336" y="88457"/>
            <a:ext cx="10515600" cy="1325563"/>
          </a:xfrm>
        </p:spPr>
        <p:txBody>
          <a:bodyPr/>
          <a:lstStyle/>
          <a:p>
            <a:r>
              <a:rPr lang="en-CA" dirty="0" smtClean="0"/>
              <a:t>GO TO statement </a:t>
            </a:r>
            <a:r>
              <a:rPr lang="en-CA" dirty="0"/>
              <a:t/>
            </a:r>
            <a:br>
              <a:rPr lang="en-CA" dirty="0"/>
            </a:br>
            <a:endParaRPr lang="en-CA" dirty="0"/>
          </a:p>
        </p:txBody>
      </p:sp>
      <p:sp>
        <p:nvSpPr>
          <p:cNvPr id="3" name="Content Placeholder 2"/>
          <p:cNvSpPr>
            <a:spLocks noGrp="1"/>
          </p:cNvSpPr>
          <p:nvPr>
            <p:ph idx="1"/>
          </p:nvPr>
        </p:nvSpPr>
        <p:spPr>
          <a:xfrm>
            <a:off x="838200" y="935502"/>
            <a:ext cx="10515600" cy="5146527"/>
          </a:xfrm>
        </p:spPr>
        <p:txBody>
          <a:bodyPr>
            <a:normAutofit/>
          </a:bodyPr>
          <a:lstStyle/>
          <a:p>
            <a:r>
              <a:rPr lang="en-CA" dirty="0" smtClean="0"/>
              <a:t>An example </a:t>
            </a:r>
          </a:p>
          <a:p>
            <a:pPr marL="0" indent="0">
              <a:buNone/>
            </a:pPr>
            <a:r>
              <a:rPr lang="en-CA" dirty="0" smtClean="0"/>
              <a:t>        if  (a condition  is  true)   go to 25</a:t>
            </a:r>
          </a:p>
          <a:p>
            <a:pPr marL="0" indent="0">
              <a:buNone/>
            </a:pPr>
            <a:r>
              <a:rPr lang="en-CA" dirty="0"/>
              <a:t> </a:t>
            </a:r>
            <a:r>
              <a:rPr lang="en-CA" dirty="0" smtClean="0"/>
              <a:t>           (other statements) </a:t>
            </a:r>
          </a:p>
          <a:p>
            <a:pPr marL="0" indent="0">
              <a:buNone/>
            </a:pPr>
            <a:r>
              <a:rPr lang="en-CA" dirty="0"/>
              <a:t> </a:t>
            </a:r>
            <a:r>
              <a:rPr lang="en-CA" dirty="0" smtClean="0"/>
              <a:t>       25   c = a + b</a:t>
            </a:r>
          </a:p>
          <a:p>
            <a:pPr marL="0" indent="0">
              <a:buNone/>
            </a:pPr>
            <a:r>
              <a:rPr lang="en-CA" dirty="0"/>
              <a:t> </a:t>
            </a:r>
            <a:r>
              <a:rPr lang="en-CA" dirty="0" smtClean="0"/>
              <a:t>           (other statements)</a:t>
            </a:r>
          </a:p>
          <a:p>
            <a:r>
              <a:rPr lang="en-CA" dirty="0" smtClean="0"/>
              <a:t>Not suggested.</a:t>
            </a:r>
          </a:p>
          <a:p>
            <a:endParaRPr lang="en-CA" dirty="0" smtClean="0"/>
          </a:p>
          <a:p>
            <a:endParaRPr lang="en-CA" dirty="0" smtClean="0"/>
          </a:p>
          <a:p>
            <a:endParaRPr lang="en-CA" dirty="0" smtClean="0"/>
          </a:p>
          <a:p>
            <a:endParaRPr lang="en-CA" dirty="0"/>
          </a:p>
        </p:txBody>
      </p:sp>
      <p:sp>
        <p:nvSpPr>
          <p:cNvPr id="4" name="Slide Number Placeholder 3"/>
          <p:cNvSpPr>
            <a:spLocks noGrp="1"/>
          </p:cNvSpPr>
          <p:nvPr>
            <p:ph type="sldNum" sz="quarter" idx="12"/>
          </p:nvPr>
        </p:nvSpPr>
        <p:spPr/>
        <p:txBody>
          <a:bodyPr/>
          <a:lstStyle/>
          <a:p>
            <a:fld id="{0EF2B25B-931C-4B73-9F02-4D363CEFA8FD}" type="slidenum">
              <a:rPr lang="en-CA" smtClean="0"/>
              <a:t>60</a:t>
            </a:fld>
            <a:endParaRPr lang="en-CA"/>
          </a:p>
        </p:txBody>
      </p:sp>
    </p:spTree>
    <p:extLst>
      <p:ext uri="{BB962C8B-B14F-4D97-AF65-F5344CB8AC3E}">
        <p14:creationId xmlns:p14="http://schemas.microsoft.com/office/powerpoint/2010/main" val="310617533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336" y="88457"/>
            <a:ext cx="10515600" cy="1325563"/>
          </a:xfrm>
        </p:spPr>
        <p:txBody>
          <a:bodyPr/>
          <a:lstStyle/>
          <a:p>
            <a:r>
              <a:rPr lang="en-CA" dirty="0" smtClean="0"/>
              <a:t>IF Construct </a:t>
            </a:r>
            <a:r>
              <a:rPr lang="en-CA" dirty="0"/>
              <a:t/>
            </a:r>
            <a:br>
              <a:rPr lang="en-CA" dirty="0"/>
            </a:br>
            <a:endParaRPr lang="en-CA" dirty="0"/>
          </a:p>
        </p:txBody>
      </p:sp>
      <p:sp>
        <p:nvSpPr>
          <p:cNvPr id="3" name="Content Placeholder 2"/>
          <p:cNvSpPr>
            <a:spLocks noGrp="1"/>
          </p:cNvSpPr>
          <p:nvPr>
            <p:ph idx="1"/>
          </p:nvPr>
        </p:nvSpPr>
        <p:spPr>
          <a:xfrm>
            <a:off x="838200" y="935502"/>
            <a:ext cx="10515600" cy="5146527"/>
          </a:xfrm>
        </p:spPr>
        <p:txBody>
          <a:bodyPr>
            <a:normAutofit fontScale="70000" lnSpcReduction="20000"/>
          </a:bodyPr>
          <a:lstStyle/>
          <a:p>
            <a:r>
              <a:rPr lang="en-CA" dirty="0" smtClean="0"/>
              <a:t>It allows us to code sections of code to be executed under conditions.</a:t>
            </a:r>
          </a:p>
          <a:p>
            <a:r>
              <a:rPr lang="en-CA" dirty="0" smtClean="0"/>
              <a:t>Most cases, different conditions execute different part/path of code.</a:t>
            </a:r>
          </a:p>
          <a:p>
            <a:r>
              <a:rPr lang="en-CA" dirty="0" smtClean="0"/>
              <a:t>The general form</a:t>
            </a:r>
          </a:p>
          <a:p>
            <a:pPr marL="0" indent="0">
              <a:buNone/>
            </a:pPr>
            <a:r>
              <a:rPr lang="en-CA" dirty="0"/>
              <a:t>  </a:t>
            </a:r>
            <a:r>
              <a:rPr lang="en-CA" dirty="0" smtClean="0"/>
              <a:t>      if  (condition1  is  true)   then</a:t>
            </a:r>
          </a:p>
          <a:p>
            <a:pPr marL="0" indent="0">
              <a:buNone/>
            </a:pPr>
            <a:r>
              <a:rPr lang="en-CA" dirty="0"/>
              <a:t> </a:t>
            </a:r>
            <a:r>
              <a:rPr lang="en-CA" dirty="0" smtClean="0"/>
              <a:t>           (do some things accordingly) </a:t>
            </a:r>
          </a:p>
          <a:p>
            <a:pPr marL="0" indent="0">
              <a:buNone/>
            </a:pPr>
            <a:r>
              <a:rPr lang="en-CA" dirty="0"/>
              <a:t> </a:t>
            </a:r>
            <a:r>
              <a:rPr lang="en-CA" dirty="0" smtClean="0"/>
              <a:t>       else if  (condition2   is   true)    then</a:t>
            </a:r>
          </a:p>
          <a:p>
            <a:pPr marL="0" indent="0">
              <a:buNone/>
            </a:pPr>
            <a:r>
              <a:rPr lang="en-CA" dirty="0" smtClean="0"/>
              <a:t>              </a:t>
            </a:r>
            <a:r>
              <a:rPr lang="en-CA" dirty="0"/>
              <a:t>(do some </a:t>
            </a:r>
            <a:r>
              <a:rPr lang="en-CA" dirty="0" smtClean="0"/>
              <a:t>other things </a:t>
            </a:r>
            <a:r>
              <a:rPr lang="en-CA" dirty="0"/>
              <a:t>accordingly) </a:t>
            </a:r>
            <a:endParaRPr lang="en-CA" dirty="0" smtClean="0"/>
          </a:p>
          <a:p>
            <a:pPr marL="0" indent="0">
              <a:buNone/>
            </a:pPr>
            <a:r>
              <a:rPr lang="en-CA" dirty="0" smtClean="0"/>
              <a:t>        else if  (condition3   </a:t>
            </a:r>
            <a:r>
              <a:rPr lang="en-CA" dirty="0"/>
              <a:t>is   true)    </a:t>
            </a:r>
            <a:r>
              <a:rPr lang="en-CA" dirty="0" smtClean="0"/>
              <a:t>then</a:t>
            </a:r>
          </a:p>
          <a:p>
            <a:pPr marL="0" indent="0">
              <a:buNone/>
            </a:pPr>
            <a:r>
              <a:rPr lang="en-CA" dirty="0" smtClean="0"/>
              <a:t>              </a:t>
            </a:r>
            <a:r>
              <a:rPr lang="en-CA" dirty="0"/>
              <a:t>(do some </a:t>
            </a:r>
            <a:r>
              <a:rPr lang="en-CA" dirty="0" smtClean="0"/>
              <a:t>other things </a:t>
            </a:r>
            <a:r>
              <a:rPr lang="en-CA" dirty="0"/>
              <a:t>accordingly) </a:t>
            </a:r>
          </a:p>
          <a:p>
            <a:pPr marL="0" indent="0">
              <a:buNone/>
            </a:pPr>
            <a:r>
              <a:rPr lang="en-CA" dirty="0"/>
              <a:t>        </a:t>
            </a:r>
            <a:r>
              <a:rPr lang="en-CA" dirty="0" smtClean="0"/>
              <a:t>else if  (…   is true)  then</a:t>
            </a:r>
          </a:p>
          <a:p>
            <a:pPr marL="0" indent="0">
              <a:buNone/>
            </a:pPr>
            <a:r>
              <a:rPr lang="en-CA" dirty="0" smtClean="0"/>
              <a:t>               </a:t>
            </a:r>
            <a:r>
              <a:rPr lang="en-CA" dirty="0"/>
              <a:t>(do some </a:t>
            </a:r>
            <a:r>
              <a:rPr lang="en-CA" dirty="0" smtClean="0"/>
              <a:t>other things </a:t>
            </a:r>
            <a:r>
              <a:rPr lang="en-CA" dirty="0"/>
              <a:t>accordingly) </a:t>
            </a:r>
          </a:p>
          <a:p>
            <a:pPr marL="0" indent="0">
              <a:buNone/>
            </a:pPr>
            <a:r>
              <a:rPr lang="en-CA" dirty="0"/>
              <a:t>        </a:t>
            </a:r>
            <a:r>
              <a:rPr lang="en-CA" dirty="0" smtClean="0"/>
              <a:t>else</a:t>
            </a:r>
          </a:p>
          <a:p>
            <a:pPr marL="0" indent="0">
              <a:buNone/>
            </a:pPr>
            <a:r>
              <a:rPr lang="en-CA" dirty="0" smtClean="0"/>
              <a:t>               </a:t>
            </a:r>
            <a:r>
              <a:rPr lang="en-CA" dirty="0"/>
              <a:t>(do </a:t>
            </a:r>
            <a:r>
              <a:rPr lang="en-CA" dirty="0" smtClean="0"/>
              <a:t>other </a:t>
            </a:r>
            <a:r>
              <a:rPr lang="en-CA" dirty="0"/>
              <a:t>things accordingly) </a:t>
            </a:r>
          </a:p>
          <a:p>
            <a:pPr marL="0" indent="0">
              <a:buNone/>
            </a:pPr>
            <a:r>
              <a:rPr lang="en-CA" dirty="0" smtClean="0"/>
              <a:t>        end if</a:t>
            </a:r>
          </a:p>
          <a:p>
            <a:r>
              <a:rPr lang="en-CA" dirty="0" smtClean="0"/>
              <a:t>All else if  and else constructs are optional and no limit on number of else if constructs. </a:t>
            </a:r>
          </a:p>
          <a:p>
            <a:endParaRPr lang="en-CA" dirty="0" smtClean="0"/>
          </a:p>
          <a:p>
            <a:endParaRPr lang="en-CA" dirty="0" smtClean="0"/>
          </a:p>
          <a:p>
            <a:endParaRPr lang="en-CA" dirty="0" smtClean="0"/>
          </a:p>
          <a:p>
            <a:endParaRPr lang="en-CA" dirty="0"/>
          </a:p>
        </p:txBody>
      </p:sp>
      <p:sp>
        <p:nvSpPr>
          <p:cNvPr id="4" name="Slide Number Placeholder 3"/>
          <p:cNvSpPr>
            <a:spLocks noGrp="1"/>
          </p:cNvSpPr>
          <p:nvPr>
            <p:ph type="sldNum" sz="quarter" idx="12"/>
          </p:nvPr>
        </p:nvSpPr>
        <p:spPr/>
        <p:txBody>
          <a:bodyPr/>
          <a:lstStyle/>
          <a:p>
            <a:fld id="{0EF2B25B-931C-4B73-9F02-4D363CEFA8FD}" type="slidenum">
              <a:rPr lang="en-CA" smtClean="0"/>
              <a:t>61</a:t>
            </a:fld>
            <a:endParaRPr lang="en-CA"/>
          </a:p>
        </p:txBody>
      </p:sp>
    </p:spTree>
    <p:extLst>
      <p:ext uri="{BB962C8B-B14F-4D97-AF65-F5344CB8AC3E}">
        <p14:creationId xmlns:p14="http://schemas.microsoft.com/office/powerpoint/2010/main" val="2389736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3" end="1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336" y="88457"/>
            <a:ext cx="10515600" cy="1325563"/>
          </a:xfrm>
        </p:spPr>
        <p:txBody>
          <a:bodyPr/>
          <a:lstStyle/>
          <a:p>
            <a:r>
              <a:rPr lang="en-CA" dirty="0"/>
              <a:t>IF Construct </a:t>
            </a:r>
            <a:br>
              <a:rPr lang="en-CA" dirty="0"/>
            </a:br>
            <a:endParaRPr lang="en-CA" dirty="0"/>
          </a:p>
        </p:txBody>
      </p:sp>
      <p:sp>
        <p:nvSpPr>
          <p:cNvPr id="3" name="Content Placeholder 2"/>
          <p:cNvSpPr>
            <a:spLocks noGrp="1"/>
          </p:cNvSpPr>
          <p:nvPr>
            <p:ph idx="1"/>
          </p:nvPr>
        </p:nvSpPr>
        <p:spPr>
          <a:xfrm>
            <a:off x="838200" y="935502"/>
            <a:ext cx="10515600" cy="5146527"/>
          </a:xfrm>
        </p:spPr>
        <p:txBody>
          <a:bodyPr>
            <a:normAutofit/>
          </a:bodyPr>
          <a:lstStyle/>
          <a:p>
            <a:r>
              <a:rPr lang="en-CA" dirty="0" smtClean="0"/>
              <a:t>An example</a:t>
            </a:r>
          </a:p>
          <a:p>
            <a:pPr marL="0" indent="0">
              <a:buNone/>
            </a:pPr>
            <a:r>
              <a:rPr lang="en-CA" dirty="0"/>
              <a:t> </a:t>
            </a:r>
            <a:r>
              <a:rPr lang="en-CA" dirty="0" smtClean="0"/>
              <a:t>       </a:t>
            </a:r>
            <a:r>
              <a:rPr lang="en-CA" dirty="0" err="1" smtClean="0"/>
              <a:t>var</a:t>
            </a:r>
            <a:r>
              <a:rPr lang="en-CA" dirty="0" smtClean="0"/>
              <a:t> = 5</a:t>
            </a:r>
          </a:p>
          <a:p>
            <a:pPr marL="0" indent="0">
              <a:buNone/>
            </a:pPr>
            <a:r>
              <a:rPr lang="en-CA" dirty="0"/>
              <a:t>  </a:t>
            </a:r>
            <a:r>
              <a:rPr lang="en-CA" dirty="0" smtClean="0"/>
              <a:t>      if  (</a:t>
            </a:r>
            <a:r>
              <a:rPr lang="en-CA" dirty="0" err="1" smtClean="0"/>
              <a:t>var</a:t>
            </a:r>
            <a:r>
              <a:rPr lang="en-CA" dirty="0" smtClean="0"/>
              <a:t> &gt; 10)  then</a:t>
            </a:r>
          </a:p>
          <a:p>
            <a:pPr marL="0" indent="0">
              <a:buNone/>
            </a:pPr>
            <a:r>
              <a:rPr lang="en-CA" dirty="0"/>
              <a:t> </a:t>
            </a:r>
            <a:r>
              <a:rPr lang="en-CA" dirty="0" smtClean="0"/>
              <a:t>            print*, "</a:t>
            </a:r>
            <a:r>
              <a:rPr lang="en-CA" dirty="0" err="1" smtClean="0"/>
              <a:t>var</a:t>
            </a:r>
            <a:r>
              <a:rPr lang="en-CA" dirty="0" smtClean="0"/>
              <a:t> has value ",  </a:t>
            </a:r>
            <a:r>
              <a:rPr lang="en-CA" dirty="0" err="1" smtClean="0"/>
              <a:t>var</a:t>
            </a:r>
            <a:r>
              <a:rPr lang="en-CA" dirty="0" smtClean="0"/>
              <a:t>, " and bigger than 10</a:t>
            </a:r>
            <a:r>
              <a:rPr lang="en-CA" dirty="0"/>
              <a:t>. </a:t>
            </a:r>
            <a:r>
              <a:rPr lang="en-CA" dirty="0" smtClean="0"/>
              <a:t>"</a:t>
            </a:r>
          </a:p>
          <a:p>
            <a:pPr marL="0" indent="0">
              <a:buNone/>
            </a:pPr>
            <a:r>
              <a:rPr lang="en-CA" dirty="0"/>
              <a:t> </a:t>
            </a:r>
            <a:r>
              <a:rPr lang="en-CA" dirty="0" smtClean="0"/>
              <a:t>       else if  (</a:t>
            </a:r>
            <a:r>
              <a:rPr lang="en-CA" dirty="0" err="1" smtClean="0"/>
              <a:t>var</a:t>
            </a:r>
            <a:r>
              <a:rPr lang="en-CA" dirty="0" smtClean="0"/>
              <a:t> &lt; 10) then</a:t>
            </a:r>
          </a:p>
          <a:p>
            <a:pPr marL="0" indent="0">
              <a:buNone/>
            </a:pPr>
            <a:r>
              <a:rPr lang="en-CA" dirty="0" smtClean="0"/>
              <a:t>             print</a:t>
            </a:r>
            <a:r>
              <a:rPr lang="en-CA" dirty="0"/>
              <a:t>*, </a:t>
            </a:r>
            <a:r>
              <a:rPr lang="en-CA" dirty="0" smtClean="0"/>
              <a:t>"</a:t>
            </a:r>
            <a:r>
              <a:rPr lang="en-CA" dirty="0" err="1" smtClean="0"/>
              <a:t>var</a:t>
            </a:r>
            <a:r>
              <a:rPr lang="en-CA" dirty="0" smtClean="0"/>
              <a:t> </a:t>
            </a:r>
            <a:r>
              <a:rPr lang="en-CA" dirty="0"/>
              <a:t>has value </a:t>
            </a:r>
            <a:r>
              <a:rPr lang="en-CA" dirty="0" smtClean="0"/>
              <a:t>",  </a:t>
            </a:r>
            <a:r>
              <a:rPr lang="en-CA" dirty="0" err="1"/>
              <a:t>var</a:t>
            </a:r>
            <a:r>
              <a:rPr lang="en-CA" dirty="0"/>
              <a:t>, </a:t>
            </a:r>
            <a:r>
              <a:rPr lang="en-CA" dirty="0" smtClean="0"/>
              <a:t>" </a:t>
            </a:r>
            <a:r>
              <a:rPr lang="en-CA" dirty="0"/>
              <a:t>and </a:t>
            </a:r>
            <a:r>
              <a:rPr lang="en-CA" dirty="0" smtClean="0"/>
              <a:t>less </a:t>
            </a:r>
            <a:r>
              <a:rPr lang="en-CA" dirty="0"/>
              <a:t>than 10. </a:t>
            </a:r>
            <a:r>
              <a:rPr lang="en-CA" dirty="0" smtClean="0"/>
              <a:t>"</a:t>
            </a:r>
          </a:p>
          <a:p>
            <a:pPr marL="0" indent="0">
              <a:buNone/>
            </a:pPr>
            <a:r>
              <a:rPr lang="en-CA" dirty="0"/>
              <a:t> </a:t>
            </a:r>
            <a:r>
              <a:rPr lang="en-CA" dirty="0" smtClean="0"/>
              <a:t>       else</a:t>
            </a:r>
          </a:p>
          <a:p>
            <a:pPr marL="0" indent="0">
              <a:buNone/>
            </a:pPr>
            <a:r>
              <a:rPr lang="en-CA" dirty="0" smtClean="0"/>
              <a:t>            </a:t>
            </a:r>
            <a:r>
              <a:rPr lang="en-CA" dirty="0"/>
              <a:t>print*, </a:t>
            </a:r>
            <a:r>
              <a:rPr lang="en-CA" dirty="0" smtClean="0"/>
              <a:t>"</a:t>
            </a:r>
            <a:r>
              <a:rPr lang="en-CA" dirty="0" err="1" smtClean="0"/>
              <a:t>var</a:t>
            </a:r>
            <a:r>
              <a:rPr lang="en-CA" dirty="0" smtClean="0"/>
              <a:t> </a:t>
            </a:r>
            <a:r>
              <a:rPr lang="en-CA" dirty="0"/>
              <a:t>has value </a:t>
            </a:r>
            <a:r>
              <a:rPr lang="en-CA" dirty="0" smtClean="0"/>
              <a:t>",  </a:t>
            </a:r>
            <a:r>
              <a:rPr lang="en-CA" dirty="0" err="1"/>
              <a:t>var</a:t>
            </a:r>
            <a:r>
              <a:rPr lang="en-CA" dirty="0"/>
              <a:t>, </a:t>
            </a:r>
            <a:r>
              <a:rPr lang="en-CA" dirty="0" smtClean="0"/>
              <a:t>" </a:t>
            </a:r>
            <a:r>
              <a:rPr lang="en-CA" dirty="0"/>
              <a:t>and </a:t>
            </a:r>
            <a:r>
              <a:rPr lang="en-CA" dirty="0" smtClean="0"/>
              <a:t>is </a:t>
            </a:r>
            <a:r>
              <a:rPr lang="en-CA" dirty="0"/>
              <a:t>10. </a:t>
            </a:r>
            <a:r>
              <a:rPr lang="en-CA" dirty="0" smtClean="0"/>
              <a:t>"</a:t>
            </a:r>
          </a:p>
          <a:p>
            <a:pPr marL="0" indent="0">
              <a:buNone/>
            </a:pPr>
            <a:r>
              <a:rPr lang="en-CA" dirty="0" smtClean="0"/>
              <a:t>        end if</a:t>
            </a:r>
          </a:p>
          <a:p>
            <a:endParaRPr lang="en-CA" dirty="0" smtClean="0"/>
          </a:p>
          <a:p>
            <a:endParaRPr lang="en-CA" dirty="0" smtClean="0"/>
          </a:p>
          <a:p>
            <a:endParaRPr lang="en-CA" dirty="0" smtClean="0"/>
          </a:p>
          <a:p>
            <a:endParaRPr lang="en-CA" dirty="0"/>
          </a:p>
        </p:txBody>
      </p:sp>
      <p:sp>
        <p:nvSpPr>
          <p:cNvPr id="4" name="Slide Number Placeholder 3"/>
          <p:cNvSpPr>
            <a:spLocks noGrp="1"/>
          </p:cNvSpPr>
          <p:nvPr>
            <p:ph type="sldNum" sz="quarter" idx="12"/>
          </p:nvPr>
        </p:nvSpPr>
        <p:spPr/>
        <p:txBody>
          <a:bodyPr/>
          <a:lstStyle/>
          <a:p>
            <a:fld id="{0EF2B25B-931C-4B73-9F02-4D363CEFA8FD}" type="slidenum">
              <a:rPr lang="en-CA" smtClean="0"/>
              <a:t>62</a:t>
            </a:fld>
            <a:endParaRPr lang="en-CA"/>
          </a:p>
        </p:txBody>
      </p:sp>
    </p:spTree>
    <p:extLst>
      <p:ext uri="{BB962C8B-B14F-4D97-AF65-F5344CB8AC3E}">
        <p14:creationId xmlns:p14="http://schemas.microsoft.com/office/powerpoint/2010/main" val="3234108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336" y="88457"/>
            <a:ext cx="10515600" cy="1325563"/>
          </a:xfrm>
        </p:spPr>
        <p:txBody>
          <a:bodyPr/>
          <a:lstStyle/>
          <a:p>
            <a:r>
              <a:rPr lang="en-CA" dirty="0"/>
              <a:t>IF Construct </a:t>
            </a:r>
            <a:br>
              <a:rPr lang="en-CA" dirty="0"/>
            </a:br>
            <a:endParaRPr lang="en-CA" dirty="0"/>
          </a:p>
        </p:txBody>
      </p:sp>
      <p:sp>
        <p:nvSpPr>
          <p:cNvPr id="3" name="Content Placeholder 2"/>
          <p:cNvSpPr>
            <a:spLocks noGrp="1"/>
          </p:cNvSpPr>
          <p:nvPr>
            <p:ph idx="1"/>
          </p:nvPr>
        </p:nvSpPr>
        <p:spPr>
          <a:xfrm>
            <a:off x="838200" y="935502"/>
            <a:ext cx="10515600" cy="5146527"/>
          </a:xfrm>
        </p:spPr>
        <p:txBody>
          <a:bodyPr>
            <a:normAutofit fontScale="92500" lnSpcReduction="20000"/>
          </a:bodyPr>
          <a:lstStyle/>
          <a:p>
            <a:r>
              <a:rPr lang="en-CA" dirty="0" smtClean="0"/>
              <a:t> can be unlimited nested.</a:t>
            </a:r>
          </a:p>
          <a:p>
            <a:endParaRPr lang="en-CA" dirty="0" smtClean="0"/>
          </a:p>
          <a:p>
            <a:r>
              <a:rPr lang="en-CA" dirty="0" smtClean="0"/>
              <a:t>Example </a:t>
            </a:r>
          </a:p>
          <a:p>
            <a:pPr marL="0" indent="0">
              <a:buNone/>
            </a:pPr>
            <a:r>
              <a:rPr lang="en-CA" dirty="0"/>
              <a:t> </a:t>
            </a:r>
            <a:r>
              <a:rPr lang="en-CA" dirty="0" smtClean="0"/>
              <a:t>     if (</a:t>
            </a:r>
            <a:r>
              <a:rPr lang="en-CA" dirty="0" err="1" smtClean="0"/>
              <a:t>my_dad_is_at_home</a:t>
            </a:r>
            <a:r>
              <a:rPr lang="en-CA" dirty="0" smtClean="0"/>
              <a:t>) then</a:t>
            </a:r>
          </a:p>
          <a:p>
            <a:pPr marL="0" indent="0">
              <a:buNone/>
            </a:pPr>
            <a:r>
              <a:rPr lang="en-CA" dirty="0" smtClean="0"/>
              <a:t>               </a:t>
            </a:r>
            <a:r>
              <a:rPr lang="en-CA" dirty="0"/>
              <a:t>(my dad will cook</a:t>
            </a:r>
            <a:r>
              <a:rPr lang="en-CA" dirty="0" smtClean="0"/>
              <a:t>)</a:t>
            </a:r>
          </a:p>
          <a:p>
            <a:pPr marL="0" indent="0">
              <a:buNone/>
            </a:pPr>
            <a:r>
              <a:rPr lang="en-CA" dirty="0" smtClean="0"/>
              <a:t>      </a:t>
            </a:r>
            <a:r>
              <a:rPr lang="en-CA" dirty="0"/>
              <a:t>else </a:t>
            </a:r>
            <a:endParaRPr lang="en-CA" dirty="0" smtClean="0"/>
          </a:p>
          <a:p>
            <a:pPr marL="0" indent="0">
              <a:buNone/>
            </a:pPr>
            <a:r>
              <a:rPr lang="en-CA" dirty="0" smtClean="0"/>
              <a:t>               </a:t>
            </a:r>
            <a:r>
              <a:rPr lang="en-CA" dirty="0"/>
              <a:t>if </a:t>
            </a:r>
            <a:r>
              <a:rPr lang="en-CA" dirty="0" smtClean="0"/>
              <a:t>(</a:t>
            </a:r>
            <a:r>
              <a:rPr lang="en-CA" dirty="0" err="1" smtClean="0"/>
              <a:t>my_mom_is_at_home</a:t>
            </a:r>
            <a:r>
              <a:rPr lang="en-CA" dirty="0" smtClean="0"/>
              <a:t>) then</a:t>
            </a:r>
          </a:p>
          <a:p>
            <a:pPr marL="0" indent="0">
              <a:buNone/>
            </a:pPr>
            <a:r>
              <a:rPr lang="en-CA" dirty="0" smtClean="0"/>
              <a:t>                      </a:t>
            </a:r>
            <a:r>
              <a:rPr lang="en-CA" dirty="0"/>
              <a:t>(my mom will cook</a:t>
            </a:r>
            <a:r>
              <a:rPr lang="en-CA" dirty="0" smtClean="0"/>
              <a:t>)</a:t>
            </a:r>
          </a:p>
          <a:p>
            <a:pPr marL="0" indent="0">
              <a:buNone/>
            </a:pPr>
            <a:r>
              <a:rPr lang="en-CA" dirty="0" smtClean="0"/>
              <a:t>               else</a:t>
            </a:r>
          </a:p>
          <a:p>
            <a:pPr marL="0" indent="0">
              <a:buNone/>
            </a:pPr>
            <a:r>
              <a:rPr lang="en-CA" dirty="0" smtClean="0"/>
              <a:t>                      (I will cook)</a:t>
            </a:r>
          </a:p>
          <a:p>
            <a:pPr marL="0" indent="0">
              <a:buNone/>
            </a:pPr>
            <a:r>
              <a:rPr lang="en-CA" dirty="0" smtClean="0"/>
              <a:t>               end if</a:t>
            </a:r>
          </a:p>
          <a:p>
            <a:pPr marL="0" indent="0">
              <a:buNone/>
            </a:pPr>
            <a:r>
              <a:rPr lang="en-CA" dirty="0" smtClean="0"/>
              <a:t>      end if</a:t>
            </a:r>
          </a:p>
          <a:p>
            <a:endParaRPr lang="en-CA" dirty="0"/>
          </a:p>
        </p:txBody>
      </p:sp>
      <p:sp>
        <p:nvSpPr>
          <p:cNvPr id="4" name="Slide Number Placeholder 3"/>
          <p:cNvSpPr>
            <a:spLocks noGrp="1"/>
          </p:cNvSpPr>
          <p:nvPr>
            <p:ph type="sldNum" sz="quarter" idx="12"/>
          </p:nvPr>
        </p:nvSpPr>
        <p:spPr/>
        <p:txBody>
          <a:bodyPr/>
          <a:lstStyle/>
          <a:p>
            <a:fld id="{0EF2B25B-931C-4B73-9F02-4D363CEFA8FD}" type="slidenum">
              <a:rPr lang="en-CA" smtClean="0"/>
              <a:t>63</a:t>
            </a:fld>
            <a:endParaRPr lang="en-CA"/>
          </a:p>
        </p:txBody>
      </p:sp>
    </p:spTree>
    <p:extLst>
      <p:ext uri="{BB962C8B-B14F-4D97-AF65-F5344CB8AC3E}">
        <p14:creationId xmlns:p14="http://schemas.microsoft.com/office/powerpoint/2010/main" val="2503120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336" y="88457"/>
            <a:ext cx="10515600" cy="1325563"/>
          </a:xfrm>
        </p:spPr>
        <p:txBody>
          <a:bodyPr/>
          <a:lstStyle/>
          <a:p>
            <a:r>
              <a:rPr lang="en-CA" dirty="0" smtClean="0"/>
              <a:t>CASE </a:t>
            </a:r>
            <a:r>
              <a:rPr lang="en-CA" dirty="0"/>
              <a:t>Construct </a:t>
            </a:r>
            <a:br>
              <a:rPr lang="en-CA" dirty="0"/>
            </a:br>
            <a:endParaRPr lang="en-CA" dirty="0"/>
          </a:p>
        </p:txBody>
      </p:sp>
      <p:sp>
        <p:nvSpPr>
          <p:cNvPr id="3" name="Content Placeholder 2"/>
          <p:cNvSpPr>
            <a:spLocks noGrp="1"/>
          </p:cNvSpPr>
          <p:nvPr>
            <p:ph idx="1"/>
          </p:nvPr>
        </p:nvSpPr>
        <p:spPr>
          <a:xfrm>
            <a:off x="838200" y="935502"/>
            <a:ext cx="10515600" cy="5146527"/>
          </a:xfrm>
        </p:spPr>
        <p:txBody>
          <a:bodyPr>
            <a:normAutofit fontScale="77500" lnSpcReduction="20000"/>
          </a:bodyPr>
          <a:lstStyle/>
          <a:p>
            <a:pPr marL="0" indent="0">
              <a:buNone/>
            </a:pPr>
            <a:endParaRPr lang="en-CA" dirty="0" smtClean="0"/>
          </a:p>
          <a:p>
            <a:r>
              <a:rPr lang="en-CA" dirty="0" smtClean="0"/>
              <a:t>Example </a:t>
            </a:r>
          </a:p>
          <a:p>
            <a:pPr marL="0" indent="0">
              <a:buNone/>
            </a:pPr>
            <a:r>
              <a:rPr lang="en-CA" dirty="0"/>
              <a:t> </a:t>
            </a:r>
            <a:r>
              <a:rPr lang="en-CA" dirty="0" smtClean="0"/>
              <a:t>     select case (</a:t>
            </a:r>
            <a:r>
              <a:rPr lang="en-CA" dirty="0" err="1" smtClean="0"/>
              <a:t>an_integer</a:t>
            </a:r>
            <a:r>
              <a:rPr lang="en-CA" dirty="0" smtClean="0"/>
              <a:t>)</a:t>
            </a:r>
          </a:p>
          <a:p>
            <a:pPr marL="0" indent="0">
              <a:buNone/>
            </a:pPr>
            <a:r>
              <a:rPr lang="en-CA" dirty="0"/>
              <a:t> </a:t>
            </a:r>
            <a:r>
              <a:rPr lang="en-CA" dirty="0" smtClean="0"/>
              <a:t>     case (:-1)</a:t>
            </a:r>
          </a:p>
          <a:p>
            <a:pPr marL="0" indent="0">
              <a:buNone/>
            </a:pPr>
            <a:r>
              <a:rPr lang="en-CA" dirty="0" smtClean="0"/>
              <a:t>               (do things accordingly)</a:t>
            </a:r>
          </a:p>
          <a:p>
            <a:pPr marL="0" indent="0">
              <a:buNone/>
            </a:pPr>
            <a:r>
              <a:rPr lang="en-CA" dirty="0" smtClean="0"/>
              <a:t>      </a:t>
            </a:r>
            <a:r>
              <a:rPr lang="en-CA" dirty="0"/>
              <a:t>case </a:t>
            </a:r>
            <a:r>
              <a:rPr lang="en-CA" dirty="0" smtClean="0"/>
              <a:t>(0)</a:t>
            </a:r>
            <a:endParaRPr lang="en-CA" dirty="0"/>
          </a:p>
          <a:p>
            <a:pPr marL="0" indent="0">
              <a:buNone/>
            </a:pPr>
            <a:r>
              <a:rPr lang="en-CA" dirty="0"/>
              <a:t>               (do things accordingly</a:t>
            </a:r>
            <a:r>
              <a:rPr lang="en-CA" dirty="0" smtClean="0"/>
              <a:t>)   </a:t>
            </a:r>
          </a:p>
          <a:p>
            <a:pPr marL="0" indent="0">
              <a:buNone/>
            </a:pPr>
            <a:r>
              <a:rPr lang="en-CA" dirty="0"/>
              <a:t> </a:t>
            </a:r>
            <a:r>
              <a:rPr lang="en-CA" dirty="0" smtClean="0"/>
              <a:t>     case (1:7)</a:t>
            </a:r>
            <a:endParaRPr lang="en-CA" dirty="0"/>
          </a:p>
          <a:p>
            <a:pPr marL="0" indent="0">
              <a:buNone/>
            </a:pPr>
            <a:r>
              <a:rPr lang="en-CA" dirty="0"/>
              <a:t>               (do things accordingly</a:t>
            </a:r>
            <a:r>
              <a:rPr lang="en-CA" dirty="0" smtClean="0"/>
              <a:t>)</a:t>
            </a:r>
          </a:p>
          <a:p>
            <a:pPr marL="0" indent="0">
              <a:buNone/>
            </a:pPr>
            <a:r>
              <a:rPr lang="en-CA" dirty="0"/>
              <a:t> </a:t>
            </a:r>
            <a:r>
              <a:rPr lang="en-CA" dirty="0" smtClean="0"/>
              <a:t>     case (8:22)</a:t>
            </a:r>
            <a:endParaRPr lang="en-CA" dirty="0"/>
          </a:p>
          <a:p>
            <a:pPr marL="0" indent="0">
              <a:buNone/>
            </a:pPr>
            <a:r>
              <a:rPr lang="en-CA" dirty="0"/>
              <a:t>               (do things accordingly</a:t>
            </a:r>
            <a:r>
              <a:rPr lang="en-CA" dirty="0" smtClean="0"/>
              <a:t>)</a:t>
            </a:r>
          </a:p>
          <a:p>
            <a:pPr marL="0" indent="0">
              <a:buNone/>
            </a:pPr>
            <a:r>
              <a:rPr lang="en-CA" dirty="0"/>
              <a:t> </a:t>
            </a:r>
            <a:r>
              <a:rPr lang="en-CA" dirty="0" smtClean="0"/>
              <a:t>     case default  </a:t>
            </a:r>
            <a:endParaRPr lang="en-CA" dirty="0"/>
          </a:p>
          <a:p>
            <a:pPr marL="0" indent="0">
              <a:buNone/>
            </a:pPr>
            <a:r>
              <a:rPr lang="en-CA" dirty="0"/>
              <a:t>               (do things accordingly</a:t>
            </a:r>
            <a:r>
              <a:rPr lang="en-CA" dirty="0" smtClean="0"/>
              <a:t>)</a:t>
            </a:r>
          </a:p>
          <a:p>
            <a:pPr marL="0" indent="0">
              <a:buNone/>
            </a:pPr>
            <a:r>
              <a:rPr lang="en-CA" dirty="0" smtClean="0"/>
              <a:t>      end select</a:t>
            </a:r>
          </a:p>
          <a:p>
            <a:endParaRPr lang="en-CA" dirty="0"/>
          </a:p>
        </p:txBody>
      </p:sp>
      <p:sp>
        <p:nvSpPr>
          <p:cNvPr id="4" name="Slide Number Placeholder 3"/>
          <p:cNvSpPr>
            <a:spLocks noGrp="1"/>
          </p:cNvSpPr>
          <p:nvPr>
            <p:ph type="sldNum" sz="quarter" idx="12"/>
          </p:nvPr>
        </p:nvSpPr>
        <p:spPr/>
        <p:txBody>
          <a:bodyPr/>
          <a:lstStyle/>
          <a:p>
            <a:fld id="{0EF2B25B-931C-4B73-9F02-4D363CEFA8FD}" type="slidenum">
              <a:rPr lang="en-CA" smtClean="0"/>
              <a:t>64</a:t>
            </a:fld>
            <a:endParaRPr lang="en-CA"/>
          </a:p>
        </p:txBody>
      </p:sp>
    </p:spTree>
    <p:extLst>
      <p:ext uri="{BB962C8B-B14F-4D97-AF65-F5344CB8AC3E}">
        <p14:creationId xmlns:p14="http://schemas.microsoft.com/office/powerpoint/2010/main" val="3172006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3" end="1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0162" y="2222556"/>
            <a:ext cx="8463638" cy="1325563"/>
          </a:xfrm>
        </p:spPr>
        <p:txBody>
          <a:bodyPr/>
          <a:lstStyle/>
          <a:p>
            <a:r>
              <a:rPr lang="en-CA" dirty="0"/>
              <a:t>Repeating constructs</a:t>
            </a:r>
          </a:p>
        </p:txBody>
      </p:sp>
      <p:sp>
        <p:nvSpPr>
          <p:cNvPr id="4" name="Slide Number Placeholder 3"/>
          <p:cNvSpPr>
            <a:spLocks noGrp="1"/>
          </p:cNvSpPr>
          <p:nvPr>
            <p:ph type="sldNum" sz="quarter" idx="12"/>
          </p:nvPr>
        </p:nvSpPr>
        <p:spPr/>
        <p:txBody>
          <a:bodyPr/>
          <a:lstStyle/>
          <a:p>
            <a:fld id="{0EF2B25B-931C-4B73-9F02-4D363CEFA8FD}" type="slidenum">
              <a:rPr lang="en-CA" smtClean="0"/>
              <a:t>65</a:t>
            </a:fld>
            <a:endParaRPr lang="en-CA"/>
          </a:p>
        </p:txBody>
      </p:sp>
    </p:spTree>
    <p:extLst>
      <p:ext uri="{BB962C8B-B14F-4D97-AF65-F5344CB8AC3E}">
        <p14:creationId xmlns:p14="http://schemas.microsoft.com/office/powerpoint/2010/main" val="86131776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336" y="454219"/>
            <a:ext cx="10515600" cy="1325563"/>
          </a:xfrm>
        </p:spPr>
        <p:txBody>
          <a:bodyPr/>
          <a:lstStyle/>
          <a:p>
            <a:r>
              <a:rPr lang="en-CA" dirty="0" smtClean="0"/>
              <a:t>If you have </a:t>
            </a:r>
            <a:r>
              <a:rPr lang="en-CA" dirty="0"/>
              <a:t/>
            </a:r>
            <a:br>
              <a:rPr lang="en-CA" dirty="0"/>
            </a:br>
            <a:endParaRPr lang="en-CA" dirty="0"/>
          </a:p>
        </p:txBody>
      </p:sp>
      <p:sp>
        <p:nvSpPr>
          <p:cNvPr id="3" name="Content Placeholder 2"/>
          <p:cNvSpPr>
            <a:spLocks noGrp="1"/>
          </p:cNvSpPr>
          <p:nvPr>
            <p:ph idx="1"/>
          </p:nvPr>
        </p:nvSpPr>
        <p:spPr>
          <a:xfrm>
            <a:off x="838200" y="1574948"/>
            <a:ext cx="10515600" cy="5146527"/>
          </a:xfrm>
        </p:spPr>
        <p:txBody>
          <a:bodyPr>
            <a:normAutofit/>
          </a:bodyPr>
          <a:lstStyle/>
          <a:p>
            <a:r>
              <a:rPr lang="en-CA" dirty="0" smtClean="0"/>
              <a:t>     log(2.0) </a:t>
            </a:r>
            <a:r>
              <a:rPr lang="en-CA" dirty="0"/>
              <a:t>+ </a:t>
            </a:r>
            <a:r>
              <a:rPr lang="en-CA" dirty="0" smtClean="0"/>
              <a:t>log(3.0</a:t>
            </a:r>
            <a:r>
              <a:rPr lang="en-CA" dirty="0"/>
              <a:t>) + </a:t>
            </a:r>
            <a:r>
              <a:rPr lang="en-CA" dirty="0" smtClean="0"/>
              <a:t>log(4.0</a:t>
            </a:r>
            <a:r>
              <a:rPr lang="en-CA" dirty="0"/>
              <a:t>) + </a:t>
            </a:r>
            <a:r>
              <a:rPr lang="en-CA" dirty="0" smtClean="0"/>
              <a:t>log(5.0</a:t>
            </a:r>
            <a:r>
              <a:rPr lang="en-CA" dirty="0"/>
              <a:t>) + </a:t>
            </a:r>
            <a:r>
              <a:rPr lang="en-CA" dirty="0" smtClean="0"/>
              <a:t>… </a:t>
            </a:r>
            <a:r>
              <a:rPr lang="en-CA" dirty="0"/>
              <a:t>+ </a:t>
            </a:r>
            <a:r>
              <a:rPr lang="en-CA" dirty="0" smtClean="0"/>
              <a:t>log(10000.0</a:t>
            </a:r>
            <a:r>
              <a:rPr lang="en-CA" dirty="0"/>
              <a:t>) </a:t>
            </a:r>
            <a:r>
              <a:rPr lang="en-CA" dirty="0" smtClean="0"/>
              <a:t>  to calculate, </a:t>
            </a:r>
          </a:p>
          <a:p>
            <a:r>
              <a:rPr lang="en-CA" dirty="0"/>
              <a:t>y</a:t>
            </a:r>
            <a:r>
              <a:rPr lang="en-CA" dirty="0" smtClean="0"/>
              <a:t>ou would absolutely not like to write all such operations one by one.</a:t>
            </a:r>
          </a:p>
          <a:p>
            <a:r>
              <a:rPr lang="en-CA" dirty="0"/>
              <a:t>L</a:t>
            </a:r>
            <a:r>
              <a:rPr lang="en-CA" dirty="0" smtClean="0"/>
              <a:t>oops are for such repeated works and can make life much easier. </a:t>
            </a:r>
            <a:endParaRPr lang="en-CA" dirty="0"/>
          </a:p>
        </p:txBody>
      </p:sp>
      <p:sp>
        <p:nvSpPr>
          <p:cNvPr id="4" name="Slide Number Placeholder 3"/>
          <p:cNvSpPr>
            <a:spLocks noGrp="1"/>
          </p:cNvSpPr>
          <p:nvPr>
            <p:ph type="sldNum" sz="quarter" idx="12"/>
          </p:nvPr>
        </p:nvSpPr>
        <p:spPr/>
        <p:txBody>
          <a:bodyPr/>
          <a:lstStyle/>
          <a:p>
            <a:fld id="{0EF2B25B-931C-4B73-9F02-4D363CEFA8FD}" type="slidenum">
              <a:rPr lang="en-CA" smtClean="0"/>
              <a:t>66</a:t>
            </a:fld>
            <a:endParaRPr lang="en-CA"/>
          </a:p>
        </p:txBody>
      </p:sp>
    </p:spTree>
    <p:extLst>
      <p:ext uri="{BB962C8B-B14F-4D97-AF65-F5344CB8AC3E}">
        <p14:creationId xmlns:p14="http://schemas.microsoft.com/office/powerpoint/2010/main" val="1862155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336" y="88457"/>
            <a:ext cx="10515600" cy="1325563"/>
          </a:xfrm>
        </p:spPr>
        <p:txBody>
          <a:bodyPr/>
          <a:lstStyle/>
          <a:p>
            <a:r>
              <a:rPr lang="en-CA" dirty="0" smtClean="0"/>
              <a:t>It can be done by a do loop</a:t>
            </a:r>
            <a:r>
              <a:rPr lang="en-CA" dirty="0"/>
              <a:t/>
            </a:r>
            <a:br>
              <a:rPr lang="en-CA" dirty="0"/>
            </a:br>
            <a:endParaRPr lang="en-CA" dirty="0"/>
          </a:p>
        </p:txBody>
      </p:sp>
      <p:sp>
        <p:nvSpPr>
          <p:cNvPr id="3" name="Content Placeholder 2"/>
          <p:cNvSpPr>
            <a:spLocks noGrp="1"/>
          </p:cNvSpPr>
          <p:nvPr>
            <p:ph idx="1"/>
          </p:nvPr>
        </p:nvSpPr>
        <p:spPr>
          <a:xfrm>
            <a:off x="838200" y="935502"/>
            <a:ext cx="10515600" cy="5146527"/>
          </a:xfrm>
        </p:spPr>
        <p:txBody>
          <a:bodyPr>
            <a:normAutofit fontScale="92500" lnSpcReduction="10000"/>
          </a:bodyPr>
          <a:lstStyle/>
          <a:p>
            <a:pPr marL="0" indent="0">
              <a:buNone/>
            </a:pPr>
            <a:r>
              <a:rPr lang="en-CA" dirty="0" smtClean="0"/>
              <a:t>     program test_20</a:t>
            </a:r>
          </a:p>
          <a:p>
            <a:pPr marL="0" indent="0">
              <a:buNone/>
            </a:pPr>
            <a:r>
              <a:rPr lang="en-CA" dirty="0" smtClean="0"/>
              <a:t>     implicit none</a:t>
            </a:r>
          </a:p>
          <a:p>
            <a:pPr marL="0" indent="0">
              <a:buNone/>
            </a:pPr>
            <a:r>
              <a:rPr lang="en-CA" dirty="0"/>
              <a:t> </a:t>
            </a:r>
            <a:r>
              <a:rPr lang="en-CA" dirty="0" smtClean="0"/>
              <a:t>    integer*8 :: </a:t>
            </a:r>
            <a:r>
              <a:rPr lang="en-CA" dirty="0" err="1" smtClean="0"/>
              <a:t>i</a:t>
            </a:r>
            <a:endParaRPr lang="en-CA" dirty="0" smtClean="0"/>
          </a:p>
          <a:p>
            <a:pPr marL="0" indent="0">
              <a:buNone/>
            </a:pPr>
            <a:r>
              <a:rPr lang="en-CA" dirty="0"/>
              <a:t> </a:t>
            </a:r>
            <a:r>
              <a:rPr lang="en-CA" dirty="0" smtClean="0"/>
              <a:t>    real*8       :: result</a:t>
            </a:r>
          </a:p>
          <a:p>
            <a:pPr marL="0" indent="0">
              <a:buNone/>
            </a:pPr>
            <a:r>
              <a:rPr lang="en-CA" dirty="0"/>
              <a:t> </a:t>
            </a:r>
            <a:r>
              <a:rPr lang="en-CA" dirty="0" smtClean="0"/>
              <a:t>    result = 0.0d0</a:t>
            </a:r>
          </a:p>
          <a:p>
            <a:pPr marL="0" indent="0">
              <a:buNone/>
            </a:pPr>
            <a:r>
              <a:rPr lang="en-CA" dirty="0"/>
              <a:t> </a:t>
            </a:r>
            <a:r>
              <a:rPr lang="en-CA" dirty="0" smtClean="0"/>
              <a:t>    do </a:t>
            </a:r>
            <a:r>
              <a:rPr lang="en-CA" dirty="0" err="1" smtClean="0"/>
              <a:t>i</a:t>
            </a:r>
            <a:r>
              <a:rPr lang="en-CA" dirty="0" smtClean="0"/>
              <a:t> = 2, </a:t>
            </a:r>
            <a:r>
              <a:rPr lang="en-CA" dirty="0" smtClean="0"/>
              <a:t>10000</a:t>
            </a:r>
            <a:endParaRPr lang="en-CA" dirty="0" smtClean="0"/>
          </a:p>
          <a:p>
            <a:pPr marL="0" indent="0">
              <a:buNone/>
            </a:pPr>
            <a:r>
              <a:rPr lang="en-CA" dirty="0"/>
              <a:t> </a:t>
            </a:r>
            <a:r>
              <a:rPr lang="en-CA" dirty="0" smtClean="0"/>
              <a:t>           result = result + log(</a:t>
            </a:r>
            <a:r>
              <a:rPr lang="en-CA" dirty="0" err="1" smtClean="0"/>
              <a:t>i</a:t>
            </a:r>
            <a:r>
              <a:rPr lang="en-CA" dirty="0" smtClean="0"/>
              <a:t> * 1.0d0)</a:t>
            </a:r>
          </a:p>
          <a:p>
            <a:pPr marL="0" indent="0">
              <a:buNone/>
            </a:pPr>
            <a:r>
              <a:rPr lang="en-CA" dirty="0"/>
              <a:t> </a:t>
            </a:r>
            <a:r>
              <a:rPr lang="en-CA" dirty="0" smtClean="0"/>
              <a:t>    end  do</a:t>
            </a:r>
          </a:p>
          <a:p>
            <a:pPr marL="0" indent="0">
              <a:buNone/>
            </a:pPr>
            <a:r>
              <a:rPr lang="en-CA" dirty="0"/>
              <a:t> </a:t>
            </a:r>
            <a:r>
              <a:rPr lang="en-CA" dirty="0" smtClean="0"/>
              <a:t>    print*, result</a:t>
            </a:r>
          </a:p>
          <a:p>
            <a:pPr marL="0" indent="0">
              <a:buNone/>
            </a:pPr>
            <a:r>
              <a:rPr lang="en-CA" dirty="0"/>
              <a:t> </a:t>
            </a:r>
            <a:r>
              <a:rPr lang="en-CA" dirty="0" smtClean="0"/>
              <a:t>    stop</a:t>
            </a:r>
          </a:p>
          <a:p>
            <a:pPr marL="0" indent="0">
              <a:buNone/>
            </a:pPr>
            <a:r>
              <a:rPr lang="en-CA" dirty="0"/>
              <a:t> </a:t>
            </a:r>
            <a:r>
              <a:rPr lang="en-CA" dirty="0" smtClean="0"/>
              <a:t>    </a:t>
            </a:r>
            <a:r>
              <a:rPr lang="en-CA" dirty="0"/>
              <a:t>end program </a:t>
            </a:r>
            <a:r>
              <a:rPr lang="en-CA" dirty="0" smtClean="0"/>
              <a:t>test_20</a:t>
            </a:r>
            <a:endParaRPr lang="en-CA" dirty="0"/>
          </a:p>
        </p:txBody>
      </p:sp>
      <p:sp>
        <p:nvSpPr>
          <p:cNvPr id="4" name="Slide Number Placeholder 3"/>
          <p:cNvSpPr>
            <a:spLocks noGrp="1"/>
          </p:cNvSpPr>
          <p:nvPr>
            <p:ph type="sldNum" sz="quarter" idx="12"/>
          </p:nvPr>
        </p:nvSpPr>
        <p:spPr/>
        <p:txBody>
          <a:bodyPr/>
          <a:lstStyle/>
          <a:p>
            <a:fld id="{0EF2B25B-931C-4B73-9F02-4D363CEFA8FD}" type="slidenum">
              <a:rPr lang="en-CA" smtClean="0"/>
              <a:t>67</a:t>
            </a:fld>
            <a:endParaRPr lang="en-CA"/>
          </a:p>
        </p:txBody>
      </p:sp>
    </p:spTree>
    <p:extLst>
      <p:ext uri="{BB962C8B-B14F-4D97-AF65-F5344CB8AC3E}">
        <p14:creationId xmlns:p14="http://schemas.microsoft.com/office/powerpoint/2010/main" val="306289039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336" y="88457"/>
            <a:ext cx="10515600" cy="1325563"/>
          </a:xfrm>
        </p:spPr>
        <p:txBody>
          <a:bodyPr/>
          <a:lstStyle/>
          <a:p>
            <a:r>
              <a:rPr lang="en-CA" dirty="0" smtClean="0"/>
              <a:t>The do loop</a:t>
            </a:r>
            <a:r>
              <a:rPr lang="en-CA" dirty="0"/>
              <a:t/>
            </a:r>
            <a:br>
              <a:rPr lang="en-CA" dirty="0"/>
            </a:br>
            <a:endParaRPr lang="en-CA" dirty="0"/>
          </a:p>
        </p:txBody>
      </p:sp>
      <p:sp>
        <p:nvSpPr>
          <p:cNvPr id="3" name="Content Placeholder 2"/>
          <p:cNvSpPr>
            <a:spLocks noGrp="1"/>
          </p:cNvSpPr>
          <p:nvPr>
            <p:ph idx="1"/>
          </p:nvPr>
        </p:nvSpPr>
        <p:spPr>
          <a:xfrm>
            <a:off x="838200" y="935502"/>
            <a:ext cx="10515600" cy="5146527"/>
          </a:xfrm>
        </p:spPr>
        <p:txBody>
          <a:bodyPr>
            <a:normAutofit/>
          </a:bodyPr>
          <a:lstStyle/>
          <a:p>
            <a:r>
              <a:rPr lang="en-CA" dirty="0"/>
              <a:t>t</a:t>
            </a:r>
            <a:r>
              <a:rPr lang="en-CA" dirty="0" smtClean="0"/>
              <a:t>akes a form of</a:t>
            </a:r>
          </a:p>
          <a:p>
            <a:pPr marL="0" indent="0">
              <a:buNone/>
            </a:pPr>
            <a:r>
              <a:rPr lang="en-CA" dirty="0"/>
              <a:t> </a:t>
            </a:r>
            <a:r>
              <a:rPr lang="en-CA" dirty="0" smtClean="0"/>
              <a:t>      [name:]  do </a:t>
            </a:r>
            <a:r>
              <a:rPr lang="en-CA" dirty="0" err="1" smtClean="0"/>
              <a:t>an_integer</a:t>
            </a:r>
            <a:r>
              <a:rPr lang="en-CA" dirty="0" smtClean="0"/>
              <a:t> = beginning, ending, step</a:t>
            </a:r>
          </a:p>
          <a:p>
            <a:pPr marL="0" indent="0">
              <a:buNone/>
            </a:pPr>
            <a:r>
              <a:rPr lang="en-CA" dirty="0"/>
              <a:t> </a:t>
            </a:r>
            <a:r>
              <a:rPr lang="en-CA" dirty="0" smtClean="0"/>
              <a:t>             (do something for the iteration)</a:t>
            </a:r>
          </a:p>
          <a:p>
            <a:pPr marL="0" indent="0">
              <a:buNone/>
            </a:pPr>
            <a:r>
              <a:rPr lang="en-CA" dirty="0"/>
              <a:t> </a:t>
            </a:r>
            <a:r>
              <a:rPr lang="en-CA" dirty="0" smtClean="0"/>
              <a:t>      end do [name]</a:t>
            </a:r>
          </a:p>
          <a:p>
            <a:r>
              <a:rPr lang="en-CA" dirty="0" smtClean="0"/>
              <a:t>Example</a:t>
            </a:r>
          </a:p>
          <a:p>
            <a:pPr marL="0" indent="0">
              <a:buNone/>
            </a:pPr>
            <a:r>
              <a:rPr lang="en-CA" dirty="0" smtClean="0"/>
              <a:t>      integer :: a </a:t>
            </a:r>
          </a:p>
          <a:p>
            <a:pPr marL="0" indent="0">
              <a:buNone/>
            </a:pPr>
            <a:r>
              <a:rPr lang="en-CA" dirty="0"/>
              <a:t> </a:t>
            </a:r>
            <a:r>
              <a:rPr lang="en-CA" dirty="0" smtClean="0"/>
              <a:t>     do a = 2001, 2017</a:t>
            </a:r>
          </a:p>
          <a:p>
            <a:pPr marL="0" indent="0">
              <a:buNone/>
            </a:pPr>
            <a:r>
              <a:rPr lang="en-CA" dirty="0" smtClean="0"/>
              <a:t>               print*, a, " is a year of this </a:t>
            </a:r>
            <a:r>
              <a:rPr lang="en-CA" dirty="0" err="1" smtClean="0"/>
              <a:t>centrury</a:t>
            </a:r>
            <a:r>
              <a:rPr lang="en-CA" dirty="0"/>
              <a:t>. </a:t>
            </a:r>
            <a:r>
              <a:rPr lang="en-CA" dirty="0" smtClean="0"/>
              <a:t>"</a:t>
            </a:r>
          </a:p>
          <a:p>
            <a:pPr marL="0" indent="0">
              <a:buNone/>
            </a:pPr>
            <a:r>
              <a:rPr lang="en-CA" dirty="0"/>
              <a:t> </a:t>
            </a:r>
            <a:r>
              <a:rPr lang="en-CA" dirty="0" smtClean="0"/>
              <a:t>     end do</a:t>
            </a:r>
            <a:endParaRPr lang="en-CA" dirty="0"/>
          </a:p>
        </p:txBody>
      </p:sp>
      <p:sp>
        <p:nvSpPr>
          <p:cNvPr id="4" name="Slide Number Placeholder 3"/>
          <p:cNvSpPr>
            <a:spLocks noGrp="1"/>
          </p:cNvSpPr>
          <p:nvPr>
            <p:ph type="sldNum" sz="quarter" idx="12"/>
          </p:nvPr>
        </p:nvSpPr>
        <p:spPr/>
        <p:txBody>
          <a:bodyPr/>
          <a:lstStyle/>
          <a:p>
            <a:fld id="{0EF2B25B-931C-4B73-9F02-4D363CEFA8FD}" type="slidenum">
              <a:rPr lang="en-CA" smtClean="0"/>
              <a:t>68</a:t>
            </a:fld>
            <a:endParaRPr lang="en-CA"/>
          </a:p>
        </p:txBody>
      </p:sp>
    </p:spTree>
    <p:extLst>
      <p:ext uri="{BB962C8B-B14F-4D97-AF65-F5344CB8AC3E}">
        <p14:creationId xmlns:p14="http://schemas.microsoft.com/office/powerpoint/2010/main" val="1493915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336" y="88457"/>
            <a:ext cx="10515600" cy="1325563"/>
          </a:xfrm>
        </p:spPr>
        <p:txBody>
          <a:bodyPr/>
          <a:lstStyle/>
          <a:p>
            <a:r>
              <a:rPr lang="en-CA" dirty="0" smtClean="0"/>
              <a:t>CYCLE statement in do loop</a:t>
            </a:r>
            <a:r>
              <a:rPr lang="en-CA" dirty="0"/>
              <a:t/>
            </a:r>
            <a:br>
              <a:rPr lang="en-CA" dirty="0"/>
            </a:br>
            <a:endParaRPr lang="en-CA" dirty="0"/>
          </a:p>
        </p:txBody>
      </p:sp>
      <p:sp>
        <p:nvSpPr>
          <p:cNvPr id="3" name="Content Placeholder 2"/>
          <p:cNvSpPr>
            <a:spLocks noGrp="1"/>
          </p:cNvSpPr>
          <p:nvPr>
            <p:ph idx="1"/>
          </p:nvPr>
        </p:nvSpPr>
        <p:spPr>
          <a:xfrm>
            <a:off x="838200" y="935502"/>
            <a:ext cx="10515600" cy="5146527"/>
          </a:xfrm>
        </p:spPr>
        <p:txBody>
          <a:bodyPr>
            <a:normAutofit/>
          </a:bodyPr>
          <a:lstStyle/>
          <a:p>
            <a:r>
              <a:rPr lang="en-CA" dirty="0"/>
              <a:t> </a:t>
            </a:r>
            <a:r>
              <a:rPr lang="en-CA" dirty="0" smtClean="0"/>
              <a:t>integer :: ii</a:t>
            </a:r>
          </a:p>
          <a:p>
            <a:pPr marL="0" indent="0">
              <a:buNone/>
            </a:pPr>
            <a:r>
              <a:rPr lang="en-CA" dirty="0"/>
              <a:t> </a:t>
            </a:r>
            <a:r>
              <a:rPr lang="en-CA" dirty="0" smtClean="0"/>
              <a:t>      do ii = 1, 1000, 2</a:t>
            </a:r>
          </a:p>
          <a:p>
            <a:pPr marL="0" indent="0">
              <a:buNone/>
            </a:pPr>
            <a:r>
              <a:rPr lang="en-CA" dirty="0"/>
              <a:t> </a:t>
            </a:r>
            <a:r>
              <a:rPr lang="en-CA" dirty="0" smtClean="0"/>
              <a:t>             (do something for the iteration)</a:t>
            </a:r>
          </a:p>
          <a:p>
            <a:pPr marL="0" indent="0">
              <a:buNone/>
            </a:pPr>
            <a:r>
              <a:rPr lang="en-CA" dirty="0"/>
              <a:t> </a:t>
            </a:r>
            <a:r>
              <a:rPr lang="en-CA" dirty="0" smtClean="0"/>
              <a:t>      end do </a:t>
            </a:r>
          </a:p>
          <a:p>
            <a:r>
              <a:rPr lang="en-CA" dirty="0"/>
              <a:t> </a:t>
            </a:r>
            <a:r>
              <a:rPr lang="en-CA" dirty="0" smtClean="0"/>
              <a:t>is equivalent to</a:t>
            </a:r>
          </a:p>
          <a:p>
            <a:pPr marL="0" indent="0">
              <a:buNone/>
            </a:pPr>
            <a:r>
              <a:rPr lang="en-CA"/>
              <a:t> </a:t>
            </a:r>
            <a:r>
              <a:rPr lang="en-CA" smtClean="0"/>
              <a:t>     ONLY_FOR_ODD_NUMBERS:   </a:t>
            </a:r>
            <a:r>
              <a:rPr lang="en-CA" dirty="0" smtClean="0"/>
              <a:t>do ii = 1, 1000</a:t>
            </a:r>
          </a:p>
          <a:p>
            <a:pPr marL="0" indent="0">
              <a:buNone/>
            </a:pPr>
            <a:r>
              <a:rPr lang="en-CA" dirty="0"/>
              <a:t> </a:t>
            </a:r>
            <a:r>
              <a:rPr lang="en-CA" dirty="0" smtClean="0"/>
              <a:t>             if ( (ii/2) == 0</a:t>
            </a:r>
            <a:r>
              <a:rPr lang="en-CA" dirty="0"/>
              <a:t>) cycle ONLY_FOR_ODD_NUMBERS </a:t>
            </a:r>
            <a:endParaRPr lang="en-CA" dirty="0" smtClean="0"/>
          </a:p>
          <a:p>
            <a:pPr marL="0" indent="0">
              <a:buNone/>
            </a:pPr>
            <a:r>
              <a:rPr lang="en-CA" dirty="0" smtClean="0"/>
              <a:t>              </a:t>
            </a:r>
            <a:r>
              <a:rPr lang="en-CA" dirty="0"/>
              <a:t>(do something for the iteration)</a:t>
            </a:r>
          </a:p>
          <a:p>
            <a:pPr marL="0" indent="0">
              <a:buNone/>
            </a:pPr>
            <a:r>
              <a:rPr lang="en-CA" dirty="0"/>
              <a:t>       end do ONLY_FOR_ODD_NUMBERS </a:t>
            </a:r>
          </a:p>
        </p:txBody>
      </p:sp>
      <p:sp>
        <p:nvSpPr>
          <p:cNvPr id="4" name="Slide Number Placeholder 3"/>
          <p:cNvSpPr>
            <a:spLocks noGrp="1"/>
          </p:cNvSpPr>
          <p:nvPr>
            <p:ph type="sldNum" sz="quarter" idx="12"/>
          </p:nvPr>
        </p:nvSpPr>
        <p:spPr/>
        <p:txBody>
          <a:bodyPr/>
          <a:lstStyle/>
          <a:p>
            <a:fld id="{0EF2B25B-931C-4B73-9F02-4D363CEFA8FD}" type="slidenum">
              <a:rPr lang="en-CA" smtClean="0"/>
              <a:t>69</a:t>
            </a:fld>
            <a:endParaRPr lang="en-CA"/>
          </a:p>
        </p:txBody>
      </p:sp>
    </p:spTree>
    <p:extLst>
      <p:ext uri="{BB962C8B-B14F-4D97-AF65-F5344CB8AC3E}">
        <p14:creationId xmlns:p14="http://schemas.microsoft.com/office/powerpoint/2010/main" val="32072735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3205"/>
            <a:ext cx="10515600" cy="1325563"/>
          </a:xfrm>
        </p:spPr>
        <p:txBody>
          <a:bodyPr/>
          <a:lstStyle/>
          <a:p>
            <a:r>
              <a:rPr lang="en-CA" dirty="0"/>
              <a:t>Computers of bits </a:t>
            </a:r>
          </a:p>
        </p:txBody>
      </p:sp>
      <p:sp>
        <p:nvSpPr>
          <p:cNvPr id="3" name="Content Placeholder 2"/>
          <p:cNvSpPr>
            <a:spLocks noGrp="1"/>
          </p:cNvSpPr>
          <p:nvPr>
            <p:ph idx="1"/>
          </p:nvPr>
        </p:nvSpPr>
        <p:spPr>
          <a:xfrm>
            <a:off x="838200" y="1751773"/>
            <a:ext cx="10515600" cy="4381745"/>
          </a:xfrm>
        </p:spPr>
        <p:txBody>
          <a:bodyPr>
            <a:normAutofit fontScale="92500" lnSpcReduction="10000"/>
          </a:bodyPr>
          <a:lstStyle/>
          <a:p>
            <a:r>
              <a:rPr lang="en-CA" dirty="0"/>
              <a:t>Almost everything in computers is bit or bits. </a:t>
            </a:r>
          </a:p>
          <a:p>
            <a:r>
              <a:rPr lang="en-CA" dirty="0"/>
              <a:t>Each bit can be imagined as a simple circuit with current running or not, two states only.</a:t>
            </a:r>
          </a:p>
          <a:p>
            <a:r>
              <a:rPr lang="en-CA" dirty="0"/>
              <a:t>Normally the two states are represented with 0 and 1.</a:t>
            </a:r>
          </a:p>
          <a:p>
            <a:r>
              <a:rPr lang="en-CA" dirty="0"/>
              <a:t>Then do you mean a computer can only describe two states?</a:t>
            </a:r>
          </a:p>
          <a:p>
            <a:r>
              <a:rPr lang="en-CA" dirty="0"/>
              <a:t>No. Each bit can do that. But we have many </a:t>
            </a:r>
            <a:r>
              <a:rPr lang="en-CA" dirty="0" err="1"/>
              <a:t>many</a:t>
            </a:r>
            <a:r>
              <a:rPr lang="en-CA" dirty="0"/>
              <a:t> bits. </a:t>
            </a:r>
          </a:p>
          <a:p>
            <a:r>
              <a:rPr lang="en-CA" dirty="0"/>
              <a:t>E.g. 01011101100010001 may mean </a:t>
            </a:r>
            <a:r>
              <a:rPr lang="en-CA" dirty="0" smtClean="0"/>
              <a:t>"I </a:t>
            </a:r>
            <a:r>
              <a:rPr lang="en-CA" dirty="0"/>
              <a:t>love you</a:t>
            </a:r>
            <a:r>
              <a:rPr lang="en-CA" dirty="0" smtClean="0"/>
              <a:t>!"</a:t>
            </a:r>
            <a:endParaRPr lang="en-CA" dirty="0"/>
          </a:p>
          <a:p>
            <a:r>
              <a:rPr lang="en-CA" dirty="0"/>
              <a:t>Actually unlimited number of bits can express anything.</a:t>
            </a:r>
          </a:p>
          <a:p>
            <a:r>
              <a:rPr lang="en-CA" dirty="0"/>
              <a:t>All data and code instructions are bits.</a:t>
            </a:r>
          </a:p>
          <a:p>
            <a:r>
              <a:rPr lang="en-CA" dirty="0"/>
              <a:t>And anything computers do is on bits essentially. </a:t>
            </a:r>
          </a:p>
        </p:txBody>
      </p:sp>
      <p:sp>
        <p:nvSpPr>
          <p:cNvPr id="4" name="Slide Number Placeholder 3"/>
          <p:cNvSpPr>
            <a:spLocks noGrp="1"/>
          </p:cNvSpPr>
          <p:nvPr>
            <p:ph type="sldNum" sz="quarter" idx="12"/>
          </p:nvPr>
        </p:nvSpPr>
        <p:spPr/>
        <p:txBody>
          <a:bodyPr/>
          <a:lstStyle/>
          <a:p>
            <a:fld id="{0EF2B25B-931C-4B73-9F02-4D363CEFA8FD}" type="slidenum">
              <a:rPr lang="en-CA" smtClean="0"/>
              <a:t>7</a:t>
            </a:fld>
            <a:endParaRPr lang="en-CA"/>
          </a:p>
        </p:txBody>
      </p:sp>
    </p:spTree>
    <p:extLst>
      <p:ext uri="{BB962C8B-B14F-4D97-AF65-F5344CB8AC3E}">
        <p14:creationId xmlns:p14="http://schemas.microsoft.com/office/powerpoint/2010/main" val="2420975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3030"/>
            <a:ext cx="10515600" cy="1325563"/>
          </a:xfrm>
        </p:spPr>
        <p:txBody>
          <a:bodyPr/>
          <a:lstStyle/>
          <a:p>
            <a:r>
              <a:rPr lang="en-CA" dirty="0" smtClean="0"/>
              <a:t>EXIT statement in do loop</a:t>
            </a:r>
            <a:r>
              <a:rPr lang="en-CA" dirty="0"/>
              <a:t/>
            </a:r>
            <a:br>
              <a:rPr lang="en-CA" dirty="0"/>
            </a:br>
            <a:endParaRPr lang="en-CA" dirty="0"/>
          </a:p>
        </p:txBody>
      </p:sp>
      <p:sp>
        <p:nvSpPr>
          <p:cNvPr id="3" name="Content Placeholder 2"/>
          <p:cNvSpPr>
            <a:spLocks noGrp="1"/>
          </p:cNvSpPr>
          <p:nvPr>
            <p:ph idx="1"/>
          </p:nvPr>
        </p:nvSpPr>
        <p:spPr>
          <a:xfrm>
            <a:off x="926335" y="1711473"/>
            <a:ext cx="10515600" cy="5146527"/>
          </a:xfrm>
        </p:spPr>
        <p:txBody>
          <a:bodyPr>
            <a:normAutofit/>
          </a:bodyPr>
          <a:lstStyle/>
          <a:p>
            <a:pPr marL="0" indent="0">
              <a:buNone/>
            </a:pPr>
            <a:r>
              <a:rPr lang="en-CA" dirty="0" smtClean="0"/>
              <a:t>UNLIMITED_LOOP:   do </a:t>
            </a:r>
          </a:p>
          <a:p>
            <a:pPr marL="0" indent="0">
              <a:buNone/>
            </a:pPr>
            <a:r>
              <a:rPr lang="en-CA" dirty="0"/>
              <a:t> </a:t>
            </a:r>
            <a:r>
              <a:rPr lang="en-CA" dirty="0" smtClean="0"/>
              <a:t>             if (some condition is met) </a:t>
            </a:r>
            <a:r>
              <a:rPr lang="en-CA" dirty="0"/>
              <a:t>exit UNLIMITED_LOOP</a:t>
            </a:r>
            <a:endParaRPr lang="en-CA" dirty="0" smtClean="0"/>
          </a:p>
          <a:p>
            <a:pPr marL="0" indent="0">
              <a:buNone/>
            </a:pPr>
            <a:r>
              <a:rPr lang="en-CA" dirty="0" smtClean="0"/>
              <a:t>              </a:t>
            </a:r>
            <a:r>
              <a:rPr lang="en-CA" dirty="0"/>
              <a:t>(do something for the iteration)</a:t>
            </a:r>
          </a:p>
          <a:p>
            <a:pPr marL="0" indent="0">
              <a:buNone/>
            </a:pPr>
            <a:r>
              <a:rPr lang="en-CA" dirty="0"/>
              <a:t>       end do UNLIMITED_LOOP</a:t>
            </a:r>
          </a:p>
        </p:txBody>
      </p:sp>
      <p:sp>
        <p:nvSpPr>
          <p:cNvPr id="4" name="Slide Number Placeholder 3"/>
          <p:cNvSpPr>
            <a:spLocks noGrp="1"/>
          </p:cNvSpPr>
          <p:nvPr>
            <p:ph type="sldNum" sz="quarter" idx="12"/>
          </p:nvPr>
        </p:nvSpPr>
        <p:spPr/>
        <p:txBody>
          <a:bodyPr/>
          <a:lstStyle/>
          <a:p>
            <a:fld id="{0EF2B25B-931C-4B73-9F02-4D363CEFA8FD}" type="slidenum">
              <a:rPr lang="en-CA" smtClean="0"/>
              <a:t>70</a:t>
            </a:fld>
            <a:endParaRPr lang="en-CA"/>
          </a:p>
        </p:txBody>
      </p:sp>
    </p:spTree>
    <p:extLst>
      <p:ext uri="{BB962C8B-B14F-4D97-AF65-F5344CB8AC3E}">
        <p14:creationId xmlns:p14="http://schemas.microsoft.com/office/powerpoint/2010/main" val="151958448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336" y="385910"/>
            <a:ext cx="10515600" cy="1325563"/>
          </a:xfrm>
        </p:spPr>
        <p:txBody>
          <a:bodyPr/>
          <a:lstStyle/>
          <a:p>
            <a:r>
              <a:rPr lang="en-CA" dirty="0" smtClean="0"/>
              <a:t>Loops can be unlimited nested</a:t>
            </a:r>
            <a:r>
              <a:rPr lang="en-CA" dirty="0"/>
              <a:t/>
            </a:r>
            <a:br>
              <a:rPr lang="en-CA" dirty="0"/>
            </a:br>
            <a:endParaRPr lang="en-CA" dirty="0"/>
          </a:p>
        </p:txBody>
      </p:sp>
      <p:sp>
        <p:nvSpPr>
          <p:cNvPr id="3" name="Content Placeholder 2"/>
          <p:cNvSpPr>
            <a:spLocks noGrp="1"/>
          </p:cNvSpPr>
          <p:nvPr>
            <p:ph idx="1"/>
          </p:nvPr>
        </p:nvSpPr>
        <p:spPr>
          <a:xfrm>
            <a:off x="866336" y="1298781"/>
            <a:ext cx="10515600" cy="5146527"/>
          </a:xfrm>
        </p:spPr>
        <p:txBody>
          <a:bodyPr>
            <a:normAutofit/>
          </a:bodyPr>
          <a:lstStyle/>
          <a:p>
            <a:pPr marL="0" indent="0">
              <a:buNone/>
            </a:pPr>
            <a:r>
              <a:rPr lang="en-CA" dirty="0" smtClean="0"/>
              <a:t>  program test_22</a:t>
            </a:r>
            <a:endParaRPr lang="en-CA" dirty="0"/>
          </a:p>
          <a:p>
            <a:pPr marL="0" indent="0">
              <a:buNone/>
            </a:pPr>
            <a:r>
              <a:rPr lang="en-CA" dirty="0" smtClean="0"/>
              <a:t>  implicit none</a:t>
            </a:r>
          </a:p>
          <a:p>
            <a:pPr marL="0" indent="0">
              <a:buNone/>
            </a:pPr>
            <a:r>
              <a:rPr lang="en-CA" dirty="0"/>
              <a:t> </a:t>
            </a:r>
            <a:r>
              <a:rPr lang="en-CA" dirty="0" smtClean="0"/>
              <a:t> integer :: </a:t>
            </a:r>
            <a:r>
              <a:rPr lang="en-CA" dirty="0" err="1" smtClean="0"/>
              <a:t>i</a:t>
            </a:r>
            <a:r>
              <a:rPr lang="en-CA" dirty="0" smtClean="0"/>
              <a:t>, j</a:t>
            </a:r>
          </a:p>
          <a:p>
            <a:pPr marL="0" indent="0">
              <a:buNone/>
            </a:pPr>
            <a:r>
              <a:rPr lang="en-CA" dirty="0" smtClean="0"/>
              <a:t>  do </a:t>
            </a:r>
            <a:r>
              <a:rPr lang="en-CA" dirty="0" err="1" smtClean="0"/>
              <a:t>i</a:t>
            </a:r>
            <a:r>
              <a:rPr lang="en-CA" dirty="0" smtClean="0"/>
              <a:t> = 1, 9</a:t>
            </a:r>
          </a:p>
          <a:p>
            <a:pPr marL="0" indent="0">
              <a:buNone/>
            </a:pPr>
            <a:r>
              <a:rPr lang="en-CA" dirty="0"/>
              <a:t> </a:t>
            </a:r>
            <a:r>
              <a:rPr lang="en-CA" dirty="0" smtClean="0"/>
              <a:t>       do j = 1, 9</a:t>
            </a:r>
          </a:p>
          <a:p>
            <a:pPr marL="0" indent="0">
              <a:buNone/>
            </a:pPr>
            <a:r>
              <a:rPr lang="en-CA" dirty="0"/>
              <a:t> </a:t>
            </a:r>
            <a:r>
              <a:rPr lang="en-CA" dirty="0" smtClean="0"/>
              <a:t>           </a:t>
            </a:r>
            <a:r>
              <a:rPr lang="en-CA" dirty="0" smtClean="0"/>
              <a:t>print</a:t>
            </a:r>
            <a:r>
              <a:rPr lang="en-CA" dirty="0" smtClean="0"/>
              <a:t>*, "The multiplication of </a:t>
            </a:r>
            <a:r>
              <a:rPr lang="en-CA" dirty="0" smtClean="0"/>
              <a:t>",</a:t>
            </a:r>
            <a:r>
              <a:rPr lang="en-CA" dirty="0" err="1" smtClean="0"/>
              <a:t>i</a:t>
            </a:r>
            <a:r>
              <a:rPr lang="en-CA" dirty="0" smtClean="0"/>
              <a:t>," </a:t>
            </a:r>
            <a:r>
              <a:rPr lang="en-CA" dirty="0" smtClean="0"/>
              <a:t>and </a:t>
            </a:r>
            <a:r>
              <a:rPr lang="en-CA" dirty="0" smtClean="0"/>
              <a:t>",j," </a:t>
            </a:r>
            <a:r>
              <a:rPr lang="en-CA" dirty="0" smtClean="0"/>
              <a:t>is </a:t>
            </a:r>
            <a:r>
              <a:rPr lang="en-CA" dirty="0" smtClean="0"/>
              <a:t>",</a:t>
            </a:r>
            <a:r>
              <a:rPr lang="en-CA" dirty="0" err="1" smtClean="0"/>
              <a:t>i</a:t>
            </a:r>
            <a:r>
              <a:rPr lang="en-CA" dirty="0" smtClean="0"/>
              <a:t>*j</a:t>
            </a:r>
            <a:endParaRPr lang="en-CA" dirty="0" smtClean="0"/>
          </a:p>
          <a:p>
            <a:pPr marL="0" indent="0">
              <a:buNone/>
            </a:pPr>
            <a:r>
              <a:rPr lang="en-CA" dirty="0"/>
              <a:t> </a:t>
            </a:r>
            <a:r>
              <a:rPr lang="en-CA" dirty="0" smtClean="0"/>
              <a:t>       end do</a:t>
            </a:r>
          </a:p>
          <a:p>
            <a:pPr marL="0" indent="0">
              <a:buNone/>
            </a:pPr>
            <a:r>
              <a:rPr lang="en-CA" dirty="0"/>
              <a:t> </a:t>
            </a:r>
            <a:r>
              <a:rPr lang="en-CA" dirty="0" smtClean="0"/>
              <a:t> end do</a:t>
            </a:r>
          </a:p>
          <a:p>
            <a:pPr marL="0" indent="0">
              <a:buNone/>
            </a:pPr>
            <a:r>
              <a:rPr lang="en-CA" dirty="0"/>
              <a:t> </a:t>
            </a:r>
            <a:r>
              <a:rPr lang="en-CA" dirty="0" smtClean="0"/>
              <a:t> stop</a:t>
            </a:r>
          </a:p>
          <a:p>
            <a:pPr marL="0" indent="0">
              <a:buNone/>
            </a:pPr>
            <a:r>
              <a:rPr lang="en-CA" dirty="0"/>
              <a:t> </a:t>
            </a:r>
            <a:r>
              <a:rPr lang="en-CA" dirty="0" smtClean="0"/>
              <a:t> end </a:t>
            </a:r>
            <a:r>
              <a:rPr lang="en-CA" dirty="0"/>
              <a:t>program </a:t>
            </a:r>
            <a:r>
              <a:rPr lang="en-CA" dirty="0" smtClean="0"/>
              <a:t>test_22</a:t>
            </a:r>
            <a:endParaRPr lang="en-CA" dirty="0"/>
          </a:p>
          <a:p>
            <a:pPr marL="0" indent="0">
              <a:buNone/>
            </a:pPr>
            <a:endParaRPr lang="en-CA" dirty="0" smtClean="0"/>
          </a:p>
        </p:txBody>
      </p:sp>
      <p:sp>
        <p:nvSpPr>
          <p:cNvPr id="4" name="Slide Number Placeholder 3"/>
          <p:cNvSpPr>
            <a:spLocks noGrp="1"/>
          </p:cNvSpPr>
          <p:nvPr>
            <p:ph type="sldNum" sz="quarter" idx="12"/>
          </p:nvPr>
        </p:nvSpPr>
        <p:spPr/>
        <p:txBody>
          <a:bodyPr/>
          <a:lstStyle/>
          <a:p>
            <a:fld id="{0EF2B25B-931C-4B73-9F02-4D363CEFA8FD}" type="slidenum">
              <a:rPr lang="en-CA" smtClean="0"/>
              <a:t>71</a:t>
            </a:fld>
            <a:endParaRPr lang="en-CA"/>
          </a:p>
        </p:txBody>
      </p:sp>
    </p:spTree>
    <p:extLst>
      <p:ext uri="{BB962C8B-B14F-4D97-AF65-F5344CB8AC3E}">
        <p14:creationId xmlns:p14="http://schemas.microsoft.com/office/powerpoint/2010/main" val="172760771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9480" y="2658653"/>
            <a:ext cx="8463638" cy="1325563"/>
          </a:xfrm>
        </p:spPr>
        <p:txBody>
          <a:bodyPr/>
          <a:lstStyle/>
          <a:p>
            <a:r>
              <a:rPr lang="en-CA" dirty="0"/>
              <a:t>A</a:t>
            </a:r>
            <a:r>
              <a:rPr lang="en-CA" dirty="0" smtClean="0"/>
              <a:t>rrays</a:t>
            </a:r>
            <a:endParaRPr lang="en-CA" dirty="0"/>
          </a:p>
        </p:txBody>
      </p:sp>
      <p:sp>
        <p:nvSpPr>
          <p:cNvPr id="4" name="Slide Number Placeholder 3"/>
          <p:cNvSpPr>
            <a:spLocks noGrp="1"/>
          </p:cNvSpPr>
          <p:nvPr>
            <p:ph type="sldNum" sz="quarter" idx="12"/>
          </p:nvPr>
        </p:nvSpPr>
        <p:spPr/>
        <p:txBody>
          <a:bodyPr/>
          <a:lstStyle/>
          <a:p>
            <a:fld id="{0EF2B25B-931C-4B73-9F02-4D363CEFA8FD}" type="slidenum">
              <a:rPr lang="en-CA" smtClean="0"/>
              <a:t>72</a:t>
            </a:fld>
            <a:endParaRPr lang="en-CA"/>
          </a:p>
        </p:txBody>
      </p:sp>
    </p:spTree>
    <p:extLst>
      <p:ext uri="{BB962C8B-B14F-4D97-AF65-F5344CB8AC3E}">
        <p14:creationId xmlns:p14="http://schemas.microsoft.com/office/powerpoint/2010/main" val="58361632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336" y="88457"/>
            <a:ext cx="10515600" cy="1325563"/>
          </a:xfrm>
        </p:spPr>
        <p:txBody>
          <a:bodyPr/>
          <a:lstStyle/>
          <a:p>
            <a:r>
              <a:rPr lang="en-CA" dirty="0" smtClean="0"/>
              <a:t>An array</a:t>
            </a:r>
            <a:endParaRPr lang="en-CA" dirty="0"/>
          </a:p>
        </p:txBody>
      </p:sp>
      <p:sp>
        <p:nvSpPr>
          <p:cNvPr id="3" name="Content Placeholder 2"/>
          <p:cNvSpPr>
            <a:spLocks noGrp="1"/>
          </p:cNvSpPr>
          <p:nvPr>
            <p:ph idx="1"/>
          </p:nvPr>
        </p:nvSpPr>
        <p:spPr>
          <a:xfrm>
            <a:off x="750065" y="1189823"/>
            <a:ext cx="10515600" cy="5531652"/>
          </a:xfrm>
        </p:spPr>
        <p:txBody>
          <a:bodyPr>
            <a:normAutofit fontScale="85000" lnSpcReduction="20000"/>
          </a:bodyPr>
          <a:lstStyle/>
          <a:p>
            <a:r>
              <a:rPr lang="en-CA" dirty="0" smtClean="0"/>
              <a:t>consists of a rectangular set of elements (scaler variables), all of the exactly same type. </a:t>
            </a:r>
          </a:p>
          <a:p>
            <a:r>
              <a:rPr lang="en-CA" dirty="0"/>
              <a:t> </a:t>
            </a:r>
            <a:r>
              <a:rPr lang="en-CA" dirty="0" smtClean="0"/>
              <a:t>  real, dimension(10) :: a</a:t>
            </a:r>
          </a:p>
          <a:p>
            <a:r>
              <a:rPr lang="en-CA" dirty="0"/>
              <a:t> </a:t>
            </a:r>
            <a:r>
              <a:rPr lang="en-CA" dirty="0" smtClean="0"/>
              <a:t>  then the successive elements of the array are a(1), a(2), …, a(10)</a:t>
            </a:r>
          </a:p>
          <a:p>
            <a:r>
              <a:rPr lang="en-CA" dirty="0"/>
              <a:t> </a:t>
            </a:r>
            <a:r>
              <a:rPr lang="en-CA" dirty="0" smtClean="0"/>
              <a:t>  real, dimension(-10:20) :: </a:t>
            </a:r>
            <a:r>
              <a:rPr lang="en-CA" dirty="0" err="1" smtClean="0"/>
              <a:t>vt</a:t>
            </a:r>
            <a:endParaRPr lang="en-CA" dirty="0" smtClean="0"/>
          </a:p>
          <a:p>
            <a:r>
              <a:rPr lang="en-CA" dirty="0"/>
              <a:t> </a:t>
            </a:r>
            <a:r>
              <a:rPr lang="en-CA" dirty="0" smtClean="0"/>
              <a:t>  the elements are </a:t>
            </a:r>
            <a:r>
              <a:rPr lang="en-CA" dirty="0" err="1" smtClean="0"/>
              <a:t>vt</a:t>
            </a:r>
            <a:r>
              <a:rPr lang="en-CA" dirty="0" smtClean="0"/>
              <a:t>(-10), </a:t>
            </a:r>
            <a:r>
              <a:rPr lang="en-CA" dirty="0" err="1" smtClean="0"/>
              <a:t>vt</a:t>
            </a:r>
            <a:r>
              <a:rPr lang="en-CA" dirty="0" smtClean="0"/>
              <a:t>(-9), </a:t>
            </a:r>
            <a:r>
              <a:rPr lang="en-CA" dirty="0" err="1" smtClean="0"/>
              <a:t>vt</a:t>
            </a:r>
            <a:r>
              <a:rPr lang="en-CA" dirty="0" smtClean="0"/>
              <a:t>(-8), …, </a:t>
            </a:r>
            <a:r>
              <a:rPr lang="en-CA" dirty="0" err="1" smtClean="0"/>
              <a:t>vt</a:t>
            </a:r>
            <a:r>
              <a:rPr lang="en-CA" dirty="0" smtClean="0"/>
              <a:t>(20)</a:t>
            </a:r>
          </a:p>
          <a:p>
            <a:r>
              <a:rPr lang="en-CA" dirty="0"/>
              <a:t> </a:t>
            </a:r>
            <a:r>
              <a:rPr lang="en-CA" dirty="0" smtClean="0"/>
              <a:t>  real, dimension(5, 4)  :: b</a:t>
            </a:r>
          </a:p>
          <a:p>
            <a:r>
              <a:rPr lang="en-CA" dirty="0" smtClean="0"/>
              <a:t>   </a:t>
            </a:r>
            <a:r>
              <a:rPr lang="en-CA" dirty="0"/>
              <a:t>then the successive elements of the array </a:t>
            </a:r>
            <a:r>
              <a:rPr lang="en-CA" dirty="0" smtClean="0"/>
              <a:t>in memory are </a:t>
            </a:r>
          </a:p>
          <a:p>
            <a:pPr marL="0" indent="0">
              <a:buNone/>
            </a:pPr>
            <a:r>
              <a:rPr lang="en-CA" dirty="0" smtClean="0"/>
              <a:t>            b(1, 1), b(2, 1), b(3, 1), b(4, 1), b(5, 1),</a:t>
            </a:r>
          </a:p>
          <a:p>
            <a:pPr marL="0" indent="0">
              <a:buNone/>
            </a:pPr>
            <a:r>
              <a:rPr lang="en-CA" dirty="0"/>
              <a:t> </a:t>
            </a:r>
            <a:r>
              <a:rPr lang="en-CA" dirty="0" smtClean="0"/>
              <a:t>           b(1</a:t>
            </a:r>
            <a:r>
              <a:rPr lang="en-CA" dirty="0"/>
              <a:t>, </a:t>
            </a:r>
            <a:r>
              <a:rPr lang="en-CA" dirty="0" smtClean="0"/>
              <a:t>2), </a:t>
            </a:r>
            <a:r>
              <a:rPr lang="en-CA" dirty="0"/>
              <a:t>b(2, </a:t>
            </a:r>
            <a:r>
              <a:rPr lang="en-CA" dirty="0" smtClean="0"/>
              <a:t>2), </a:t>
            </a:r>
            <a:r>
              <a:rPr lang="en-CA" dirty="0"/>
              <a:t>b(3, </a:t>
            </a:r>
            <a:r>
              <a:rPr lang="en-CA" dirty="0" smtClean="0"/>
              <a:t>2), </a:t>
            </a:r>
            <a:r>
              <a:rPr lang="en-CA" dirty="0"/>
              <a:t>b(4, </a:t>
            </a:r>
            <a:r>
              <a:rPr lang="en-CA" dirty="0" smtClean="0"/>
              <a:t>2), </a:t>
            </a:r>
            <a:r>
              <a:rPr lang="en-CA" dirty="0"/>
              <a:t>b(5, </a:t>
            </a:r>
            <a:r>
              <a:rPr lang="en-CA" dirty="0" smtClean="0"/>
              <a:t>2),</a:t>
            </a:r>
          </a:p>
          <a:p>
            <a:pPr marL="0" indent="0">
              <a:buNone/>
            </a:pPr>
            <a:r>
              <a:rPr lang="en-CA" dirty="0"/>
              <a:t> </a:t>
            </a:r>
            <a:r>
              <a:rPr lang="en-CA" dirty="0" smtClean="0"/>
              <a:t>           b(1</a:t>
            </a:r>
            <a:r>
              <a:rPr lang="en-CA" dirty="0"/>
              <a:t>, </a:t>
            </a:r>
            <a:r>
              <a:rPr lang="en-CA" dirty="0" smtClean="0"/>
              <a:t>3), </a:t>
            </a:r>
            <a:r>
              <a:rPr lang="en-CA" dirty="0"/>
              <a:t>b(2, </a:t>
            </a:r>
            <a:r>
              <a:rPr lang="en-CA" dirty="0" smtClean="0"/>
              <a:t>3), </a:t>
            </a:r>
            <a:r>
              <a:rPr lang="en-CA" dirty="0"/>
              <a:t>b(3, </a:t>
            </a:r>
            <a:r>
              <a:rPr lang="en-CA" dirty="0" smtClean="0"/>
              <a:t>3), </a:t>
            </a:r>
            <a:r>
              <a:rPr lang="en-CA" dirty="0"/>
              <a:t>b(4, </a:t>
            </a:r>
            <a:r>
              <a:rPr lang="en-CA" dirty="0" smtClean="0"/>
              <a:t>3), </a:t>
            </a:r>
            <a:r>
              <a:rPr lang="en-CA" dirty="0"/>
              <a:t>b(5, </a:t>
            </a:r>
            <a:r>
              <a:rPr lang="en-CA" dirty="0" smtClean="0"/>
              <a:t>3),</a:t>
            </a:r>
          </a:p>
          <a:p>
            <a:pPr marL="0" indent="0">
              <a:buNone/>
            </a:pPr>
            <a:r>
              <a:rPr lang="en-CA" dirty="0" smtClean="0"/>
              <a:t>            </a:t>
            </a:r>
            <a:r>
              <a:rPr lang="en-CA" dirty="0"/>
              <a:t>b(1, </a:t>
            </a:r>
            <a:r>
              <a:rPr lang="en-CA" dirty="0" smtClean="0"/>
              <a:t>4), </a:t>
            </a:r>
            <a:r>
              <a:rPr lang="en-CA" dirty="0"/>
              <a:t>b(2, </a:t>
            </a:r>
            <a:r>
              <a:rPr lang="en-CA" dirty="0" smtClean="0"/>
              <a:t>4), </a:t>
            </a:r>
            <a:r>
              <a:rPr lang="en-CA" dirty="0"/>
              <a:t>b(3, </a:t>
            </a:r>
            <a:r>
              <a:rPr lang="en-CA" dirty="0" smtClean="0"/>
              <a:t>4), </a:t>
            </a:r>
            <a:r>
              <a:rPr lang="en-CA" dirty="0"/>
              <a:t>b(4, </a:t>
            </a:r>
            <a:r>
              <a:rPr lang="en-CA" dirty="0" smtClean="0"/>
              <a:t>4), </a:t>
            </a:r>
            <a:r>
              <a:rPr lang="en-CA" dirty="0"/>
              <a:t>b(5, </a:t>
            </a:r>
            <a:r>
              <a:rPr lang="en-CA" dirty="0" smtClean="0"/>
              <a:t>4)</a:t>
            </a:r>
          </a:p>
          <a:p>
            <a:pPr marL="0" indent="0">
              <a:buNone/>
            </a:pPr>
            <a:r>
              <a:rPr lang="en-CA" dirty="0"/>
              <a:t> </a:t>
            </a:r>
            <a:r>
              <a:rPr lang="en-CA" dirty="0" smtClean="0"/>
              <a:t>     they can also declared as </a:t>
            </a:r>
          </a:p>
          <a:p>
            <a:pPr marL="0" indent="0">
              <a:buNone/>
            </a:pPr>
            <a:r>
              <a:rPr lang="en-CA" dirty="0"/>
              <a:t> </a:t>
            </a:r>
            <a:r>
              <a:rPr lang="en-CA" dirty="0" smtClean="0"/>
              <a:t>     real :: a(10),  </a:t>
            </a:r>
            <a:r>
              <a:rPr lang="en-CA" dirty="0" err="1" smtClean="0"/>
              <a:t>vt</a:t>
            </a:r>
            <a:r>
              <a:rPr lang="en-CA" dirty="0" smtClean="0"/>
              <a:t>(-10:20),  b(5,4)</a:t>
            </a:r>
            <a:endParaRPr lang="en-CA" dirty="0"/>
          </a:p>
          <a:p>
            <a:pPr marL="0" indent="0">
              <a:buNone/>
            </a:pPr>
            <a:endParaRPr lang="en-CA" dirty="0"/>
          </a:p>
        </p:txBody>
      </p:sp>
      <p:sp>
        <p:nvSpPr>
          <p:cNvPr id="4" name="Slide Number Placeholder 3"/>
          <p:cNvSpPr>
            <a:spLocks noGrp="1"/>
          </p:cNvSpPr>
          <p:nvPr>
            <p:ph type="sldNum" sz="quarter" idx="12"/>
          </p:nvPr>
        </p:nvSpPr>
        <p:spPr/>
        <p:txBody>
          <a:bodyPr/>
          <a:lstStyle/>
          <a:p>
            <a:fld id="{0EF2B25B-931C-4B73-9F02-4D363CEFA8FD}" type="slidenum">
              <a:rPr lang="en-CA" smtClean="0"/>
              <a:t>73</a:t>
            </a:fld>
            <a:endParaRPr lang="en-CA"/>
          </a:p>
        </p:txBody>
      </p:sp>
    </p:spTree>
    <p:extLst>
      <p:ext uri="{BB962C8B-B14F-4D97-AF65-F5344CB8AC3E}">
        <p14:creationId xmlns:p14="http://schemas.microsoft.com/office/powerpoint/2010/main" val="21262590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336" y="88457"/>
            <a:ext cx="10515600" cy="1325563"/>
          </a:xfrm>
        </p:spPr>
        <p:txBody>
          <a:bodyPr/>
          <a:lstStyle/>
          <a:p>
            <a:r>
              <a:rPr lang="en-CA" dirty="0" smtClean="0"/>
              <a:t>Arrays should be initialized before being used</a:t>
            </a:r>
            <a:endParaRPr lang="en-CA" dirty="0"/>
          </a:p>
        </p:txBody>
      </p:sp>
      <p:sp>
        <p:nvSpPr>
          <p:cNvPr id="3" name="Content Placeholder 2"/>
          <p:cNvSpPr>
            <a:spLocks noGrp="1"/>
          </p:cNvSpPr>
          <p:nvPr>
            <p:ph idx="1"/>
          </p:nvPr>
        </p:nvSpPr>
        <p:spPr>
          <a:xfrm>
            <a:off x="750065" y="1189823"/>
            <a:ext cx="10515600" cy="5531652"/>
          </a:xfrm>
        </p:spPr>
        <p:txBody>
          <a:bodyPr>
            <a:normAutofit/>
          </a:bodyPr>
          <a:lstStyle/>
          <a:p>
            <a:r>
              <a:rPr lang="en-CA" dirty="0" smtClean="0"/>
              <a:t>   </a:t>
            </a:r>
            <a:r>
              <a:rPr lang="en-CA" dirty="0"/>
              <a:t> real :: a(10),  </a:t>
            </a:r>
            <a:r>
              <a:rPr lang="en-CA" dirty="0" err="1"/>
              <a:t>vt</a:t>
            </a:r>
            <a:r>
              <a:rPr lang="en-CA" dirty="0"/>
              <a:t>(-10:20),  b(5,4</a:t>
            </a:r>
            <a:r>
              <a:rPr lang="en-CA" dirty="0" smtClean="0"/>
              <a:t>)</a:t>
            </a:r>
          </a:p>
          <a:p>
            <a:r>
              <a:rPr lang="en-CA" dirty="0"/>
              <a:t> </a:t>
            </a:r>
            <a:r>
              <a:rPr lang="en-CA" dirty="0" smtClean="0"/>
              <a:t>   a = 0.0d0</a:t>
            </a:r>
          </a:p>
          <a:p>
            <a:r>
              <a:rPr lang="en-CA" dirty="0"/>
              <a:t> </a:t>
            </a:r>
            <a:r>
              <a:rPr lang="en-CA" dirty="0" smtClean="0"/>
              <a:t>   </a:t>
            </a:r>
            <a:r>
              <a:rPr lang="en-CA" dirty="0" err="1" smtClean="0"/>
              <a:t>vt</a:t>
            </a:r>
            <a:r>
              <a:rPr lang="en-CA" dirty="0" smtClean="0"/>
              <a:t> = 0.0d0</a:t>
            </a:r>
          </a:p>
          <a:p>
            <a:r>
              <a:rPr lang="en-CA" dirty="0"/>
              <a:t> </a:t>
            </a:r>
            <a:r>
              <a:rPr lang="en-CA" dirty="0" smtClean="0"/>
              <a:t>   b = 0.0d0</a:t>
            </a:r>
          </a:p>
          <a:p>
            <a:endParaRPr lang="en-CA" dirty="0"/>
          </a:p>
          <a:p>
            <a:endParaRPr lang="en-CA" dirty="0" smtClean="0"/>
          </a:p>
          <a:p>
            <a:r>
              <a:rPr lang="en-CA" dirty="0"/>
              <a:t> </a:t>
            </a:r>
            <a:r>
              <a:rPr lang="en-CA" dirty="0" smtClean="0"/>
              <a:t>   character (</a:t>
            </a:r>
            <a:r>
              <a:rPr lang="en-CA" dirty="0" err="1" smtClean="0"/>
              <a:t>len</a:t>
            </a:r>
            <a:r>
              <a:rPr lang="en-CA" dirty="0" smtClean="0"/>
              <a:t>=20) :: </a:t>
            </a:r>
            <a:r>
              <a:rPr lang="en-CA" dirty="0" err="1" smtClean="0"/>
              <a:t>aaa</a:t>
            </a:r>
            <a:r>
              <a:rPr lang="en-CA" dirty="0" smtClean="0"/>
              <a:t>(25,300)</a:t>
            </a:r>
          </a:p>
          <a:p>
            <a:r>
              <a:rPr lang="en-CA" dirty="0"/>
              <a:t> </a:t>
            </a:r>
            <a:r>
              <a:rPr lang="en-CA" dirty="0" smtClean="0"/>
              <a:t>   </a:t>
            </a:r>
            <a:r>
              <a:rPr lang="en-CA" dirty="0" err="1" smtClean="0"/>
              <a:t>aaa</a:t>
            </a:r>
            <a:r>
              <a:rPr lang="en-CA" dirty="0" smtClean="0"/>
              <a:t> = </a:t>
            </a:r>
            <a:r>
              <a:rPr lang="en-CA" dirty="0" smtClean="0"/>
              <a:t>' '</a:t>
            </a:r>
            <a:endParaRPr lang="en-CA" dirty="0"/>
          </a:p>
        </p:txBody>
      </p:sp>
      <p:sp>
        <p:nvSpPr>
          <p:cNvPr id="4" name="Slide Number Placeholder 3"/>
          <p:cNvSpPr>
            <a:spLocks noGrp="1"/>
          </p:cNvSpPr>
          <p:nvPr>
            <p:ph type="sldNum" sz="quarter" idx="12"/>
          </p:nvPr>
        </p:nvSpPr>
        <p:spPr/>
        <p:txBody>
          <a:bodyPr/>
          <a:lstStyle/>
          <a:p>
            <a:fld id="{0EF2B25B-931C-4B73-9F02-4D363CEFA8FD}" type="slidenum">
              <a:rPr lang="en-CA" smtClean="0"/>
              <a:t>74</a:t>
            </a:fld>
            <a:endParaRPr lang="en-CA"/>
          </a:p>
        </p:txBody>
      </p:sp>
    </p:spTree>
    <p:extLst>
      <p:ext uri="{BB962C8B-B14F-4D97-AF65-F5344CB8AC3E}">
        <p14:creationId xmlns:p14="http://schemas.microsoft.com/office/powerpoint/2010/main" val="265686518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336" y="88457"/>
            <a:ext cx="10515600" cy="1325563"/>
          </a:xfrm>
        </p:spPr>
        <p:txBody>
          <a:bodyPr/>
          <a:lstStyle/>
          <a:p>
            <a:r>
              <a:rPr lang="en-CA" dirty="0"/>
              <a:t>S</a:t>
            </a:r>
            <a:r>
              <a:rPr lang="en-CA" dirty="0" smtClean="0"/>
              <a:t>ubarrays and collective operations</a:t>
            </a:r>
            <a:endParaRPr lang="en-CA" dirty="0"/>
          </a:p>
        </p:txBody>
      </p:sp>
      <p:sp>
        <p:nvSpPr>
          <p:cNvPr id="3" name="Content Placeholder 2"/>
          <p:cNvSpPr>
            <a:spLocks noGrp="1"/>
          </p:cNvSpPr>
          <p:nvPr>
            <p:ph idx="1"/>
          </p:nvPr>
        </p:nvSpPr>
        <p:spPr>
          <a:xfrm>
            <a:off x="750065" y="1189823"/>
            <a:ext cx="10515600" cy="5531652"/>
          </a:xfrm>
        </p:spPr>
        <p:txBody>
          <a:bodyPr>
            <a:normAutofit/>
          </a:bodyPr>
          <a:lstStyle/>
          <a:p>
            <a:pPr marL="0" indent="0">
              <a:buNone/>
            </a:pPr>
            <a:r>
              <a:rPr lang="en-CA" dirty="0" smtClean="0"/>
              <a:t>     real </a:t>
            </a:r>
            <a:r>
              <a:rPr lang="en-CA" dirty="0"/>
              <a:t>:: a(10),  </a:t>
            </a:r>
            <a:r>
              <a:rPr lang="en-CA" dirty="0" err="1"/>
              <a:t>vt</a:t>
            </a:r>
            <a:r>
              <a:rPr lang="en-CA" dirty="0"/>
              <a:t>(-10:20),  b(5,4</a:t>
            </a:r>
            <a:r>
              <a:rPr lang="en-CA" dirty="0" smtClean="0"/>
              <a:t>)</a:t>
            </a:r>
          </a:p>
          <a:p>
            <a:pPr marL="0" indent="0">
              <a:buNone/>
            </a:pPr>
            <a:r>
              <a:rPr lang="en-CA" dirty="0"/>
              <a:t> </a:t>
            </a:r>
            <a:r>
              <a:rPr lang="en-CA" dirty="0" smtClean="0"/>
              <a:t>    </a:t>
            </a:r>
            <a:r>
              <a:rPr lang="en-CA" dirty="0" err="1" smtClean="0"/>
              <a:t>vt</a:t>
            </a:r>
            <a:r>
              <a:rPr lang="en-CA" dirty="0" smtClean="0"/>
              <a:t>(-2:2) = (/1.4, 3.6, 7.3, 8.9, 13.8/)</a:t>
            </a:r>
          </a:p>
          <a:p>
            <a:pPr marL="0" indent="0">
              <a:buNone/>
            </a:pPr>
            <a:r>
              <a:rPr lang="en-CA" dirty="0"/>
              <a:t> </a:t>
            </a:r>
            <a:r>
              <a:rPr lang="en-CA" dirty="0" smtClean="0"/>
              <a:t>    </a:t>
            </a:r>
            <a:r>
              <a:rPr lang="en-CA" dirty="0" err="1" smtClean="0"/>
              <a:t>vt</a:t>
            </a:r>
            <a:r>
              <a:rPr lang="en-CA" dirty="0" smtClean="0"/>
              <a:t>(:</a:t>
            </a:r>
            <a:r>
              <a:rPr lang="en-CA" dirty="0"/>
              <a:t>2) = </a:t>
            </a:r>
            <a:r>
              <a:rPr lang="en-CA" dirty="0" smtClean="0"/>
              <a:t>9.0</a:t>
            </a:r>
            <a:endParaRPr lang="en-CA" dirty="0"/>
          </a:p>
          <a:p>
            <a:pPr marL="0" indent="0">
              <a:buNone/>
            </a:pPr>
            <a:r>
              <a:rPr lang="en-CA" dirty="0" smtClean="0"/>
              <a:t>     </a:t>
            </a:r>
            <a:r>
              <a:rPr lang="en-CA" dirty="0" err="1" smtClean="0"/>
              <a:t>vt</a:t>
            </a:r>
            <a:r>
              <a:rPr lang="en-CA" dirty="0" smtClean="0"/>
              <a:t>(3:) </a:t>
            </a:r>
            <a:r>
              <a:rPr lang="en-CA" dirty="0"/>
              <a:t>= </a:t>
            </a:r>
            <a:r>
              <a:rPr lang="en-CA" dirty="0" smtClean="0"/>
              <a:t>25.0</a:t>
            </a:r>
            <a:endParaRPr lang="en-CA" dirty="0"/>
          </a:p>
          <a:p>
            <a:pPr marL="0" indent="0">
              <a:buNone/>
            </a:pPr>
            <a:r>
              <a:rPr lang="en-CA" dirty="0" smtClean="0"/>
              <a:t>     </a:t>
            </a:r>
            <a:r>
              <a:rPr lang="en-CA" dirty="0" err="1"/>
              <a:t>vt</a:t>
            </a:r>
            <a:r>
              <a:rPr lang="en-CA" dirty="0" smtClean="0"/>
              <a:t>(-8:2:3) </a:t>
            </a:r>
            <a:r>
              <a:rPr lang="en-CA" dirty="0"/>
              <a:t>= </a:t>
            </a:r>
            <a:r>
              <a:rPr lang="en-CA" dirty="0" smtClean="0"/>
              <a:t>64.0</a:t>
            </a:r>
          </a:p>
          <a:p>
            <a:pPr marL="0" indent="0">
              <a:buNone/>
            </a:pPr>
            <a:r>
              <a:rPr lang="en-CA" dirty="0"/>
              <a:t> </a:t>
            </a:r>
            <a:r>
              <a:rPr lang="en-CA" dirty="0" smtClean="0"/>
              <a:t>    b = 24.0</a:t>
            </a:r>
            <a:endParaRPr lang="en-CA" dirty="0"/>
          </a:p>
          <a:p>
            <a:pPr marL="0" indent="0">
              <a:buNone/>
            </a:pPr>
            <a:r>
              <a:rPr lang="en-CA" dirty="0" smtClean="0"/>
              <a:t>     a(2:5) = </a:t>
            </a:r>
            <a:r>
              <a:rPr lang="en-CA" dirty="0" err="1" smtClean="0"/>
              <a:t>vt</a:t>
            </a:r>
            <a:r>
              <a:rPr lang="en-CA" dirty="0" smtClean="0"/>
              <a:t>(-3:0) + b(1:4, 3)</a:t>
            </a:r>
            <a:endParaRPr lang="en-CA" dirty="0"/>
          </a:p>
        </p:txBody>
      </p:sp>
      <p:sp>
        <p:nvSpPr>
          <p:cNvPr id="4" name="Slide Number Placeholder 3"/>
          <p:cNvSpPr>
            <a:spLocks noGrp="1"/>
          </p:cNvSpPr>
          <p:nvPr>
            <p:ph type="sldNum" sz="quarter" idx="12"/>
          </p:nvPr>
        </p:nvSpPr>
        <p:spPr/>
        <p:txBody>
          <a:bodyPr/>
          <a:lstStyle/>
          <a:p>
            <a:fld id="{0EF2B25B-931C-4B73-9F02-4D363CEFA8FD}" type="slidenum">
              <a:rPr lang="en-CA" smtClean="0"/>
              <a:t>75</a:t>
            </a:fld>
            <a:endParaRPr lang="en-CA"/>
          </a:p>
        </p:txBody>
      </p:sp>
    </p:spTree>
    <p:extLst>
      <p:ext uri="{BB962C8B-B14F-4D97-AF65-F5344CB8AC3E}">
        <p14:creationId xmlns:p14="http://schemas.microsoft.com/office/powerpoint/2010/main" val="256072756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336" y="88457"/>
            <a:ext cx="10515600" cy="1325563"/>
          </a:xfrm>
        </p:spPr>
        <p:txBody>
          <a:bodyPr/>
          <a:lstStyle/>
          <a:p>
            <a:r>
              <a:rPr lang="en-CA" dirty="0" smtClean="0"/>
              <a:t>Elemental operations on arrays</a:t>
            </a:r>
            <a:endParaRPr lang="en-CA" dirty="0"/>
          </a:p>
        </p:txBody>
      </p:sp>
      <p:sp>
        <p:nvSpPr>
          <p:cNvPr id="3" name="Content Placeholder 2"/>
          <p:cNvSpPr>
            <a:spLocks noGrp="1"/>
          </p:cNvSpPr>
          <p:nvPr>
            <p:ph idx="1"/>
          </p:nvPr>
        </p:nvSpPr>
        <p:spPr>
          <a:xfrm>
            <a:off x="750065" y="1189823"/>
            <a:ext cx="10515600" cy="5531652"/>
          </a:xfrm>
        </p:spPr>
        <p:txBody>
          <a:bodyPr>
            <a:normAutofit/>
          </a:bodyPr>
          <a:lstStyle/>
          <a:p>
            <a:pPr marL="0" indent="0">
              <a:buNone/>
            </a:pPr>
            <a:r>
              <a:rPr lang="en-CA" dirty="0" smtClean="0"/>
              <a:t>   </a:t>
            </a:r>
            <a:r>
              <a:rPr lang="en-CA" dirty="0"/>
              <a:t> </a:t>
            </a:r>
            <a:r>
              <a:rPr lang="en-CA" dirty="0" smtClean="0"/>
              <a:t> real </a:t>
            </a:r>
            <a:r>
              <a:rPr lang="en-CA" dirty="0"/>
              <a:t>:: </a:t>
            </a:r>
            <a:r>
              <a:rPr lang="en-CA" dirty="0" smtClean="0"/>
              <a:t>b(5,4)</a:t>
            </a:r>
          </a:p>
          <a:p>
            <a:pPr marL="0" indent="0">
              <a:buNone/>
            </a:pPr>
            <a:r>
              <a:rPr lang="en-CA" dirty="0"/>
              <a:t> </a:t>
            </a:r>
            <a:r>
              <a:rPr lang="en-CA" dirty="0" smtClean="0"/>
              <a:t>    integer :: </a:t>
            </a:r>
            <a:r>
              <a:rPr lang="en-CA" dirty="0" err="1" smtClean="0"/>
              <a:t>i</a:t>
            </a:r>
            <a:r>
              <a:rPr lang="en-CA" dirty="0" smtClean="0"/>
              <a:t>, j</a:t>
            </a:r>
          </a:p>
          <a:p>
            <a:pPr marL="0" indent="0">
              <a:buNone/>
            </a:pPr>
            <a:r>
              <a:rPr lang="en-CA" dirty="0"/>
              <a:t> </a:t>
            </a:r>
            <a:r>
              <a:rPr lang="en-CA" dirty="0" smtClean="0"/>
              <a:t>    do </a:t>
            </a:r>
            <a:r>
              <a:rPr lang="en-CA" dirty="0" err="1" smtClean="0"/>
              <a:t>i</a:t>
            </a:r>
            <a:r>
              <a:rPr lang="en-CA" dirty="0" smtClean="0"/>
              <a:t> = 1, 4</a:t>
            </a:r>
          </a:p>
          <a:p>
            <a:pPr marL="0" indent="0">
              <a:buNone/>
            </a:pPr>
            <a:r>
              <a:rPr lang="en-CA" dirty="0"/>
              <a:t> </a:t>
            </a:r>
            <a:r>
              <a:rPr lang="en-CA" dirty="0" smtClean="0"/>
              <a:t>          do j = 1, 5</a:t>
            </a:r>
          </a:p>
          <a:p>
            <a:pPr marL="0" indent="0">
              <a:buNone/>
            </a:pPr>
            <a:r>
              <a:rPr lang="en-CA" dirty="0"/>
              <a:t> </a:t>
            </a:r>
            <a:r>
              <a:rPr lang="en-CA" dirty="0" smtClean="0"/>
              <a:t>                b (j, </a:t>
            </a:r>
            <a:r>
              <a:rPr lang="en-CA" dirty="0" err="1" smtClean="0"/>
              <a:t>i</a:t>
            </a:r>
            <a:r>
              <a:rPr lang="en-CA" dirty="0" smtClean="0"/>
              <a:t>) = (sin(</a:t>
            </a:r>
            <a:r>
              <a:rPr lang="en-CA" dirty="0" err="1" smtClean="0"/>
              <a:t>i</a:t>
            </a:r>
            <a:r>
              <a:rPr lang="en-CA" dirty="0" smtClean="0"/>
              <a:t>*1.0))**j</a:t>
            </a:r>
          </a:p>
          <a:p>
            <a:pPr marL="0" indent="0">
              <a:buNone/>
            </a:pPr>
            <a:r>
              <a:rPr lang="en-CA" dirty="0"/>
              <a:t> </a:t>
            </a:r>
            <a:r>
              <a:rPr lang="en-CA" dirty="0" smtClean="0"/>
              <a:t>          end do</a:t>
            </a:r>
          </a:p>
          <a:p>
            <a:pPr marL="0" indent="0">
              <a:buNone/>
            </a:pPr>
            <a:r>
              <a:rPr lang="en-CA" dirty="0"/>
              <a:t> </a:t>
            </a:r>
            <a:r>
              <a:rPr lang="en-CA" dirty="0" smtClean="0"/>
              <a:t>    end do</a:t>
            </a:r>
            <a:endParaRPr lang="en-CA" dirty="0"/>
          </a:p>
        </p:txBody>
      </p:sp>
      <p:sp>
        <p:nvSpPr>
          <p:cNvPr id="4" name="Slide Number Placeholder 3"/>
          <p:cNvSpPr>
            <a:spLocks noGrp="1"/>
          </p:cNvSpPr>
          <p:nvPr>
            <p:ph type="sldNum" sz="quarter" idx="12"/>
          </p:nvPr>
        </p:nvSpPr>
        <p:spPr/>
        <p:txBody>
          <a:bodyPr/>
          <a:lstStyle/>
          <a:p>
            <a:fld id="{0EF2B25B-931C-4B73-9F02-4D363CEFA8FD}" type="slidenum">
              <a:rPr lang="en-CA" smtClean="0"/>
              <a:t>76</a:t>
            </a:fld>
            <a:endParaRPr lang="en-CA"/>
          </a:p>
        </p:txBody>
      </p:sp>
    </p:spTree>
    <p:extLst>
      <p:ext uri="{BB962C8B-B14F-4D97-AF65-F5344CB8AC3E}">
        <p14:creationId xmlns:p14="http://schemas.microsoft.com/office/powerpoint/2010/main" val="55487398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336" y="88457"/>
            <a:ext cx="10515600" cy="1325563"/>
          </a:xfrm>
        </p:spPr>
        <p:txBody>
          <a:bodyPr/>
          <a:lstStyle/>
          <a:p>
            <a:r>
              <a:rPr lang="en-CA" dirty="0" smtClean="0"/>
              <a:t>Elemental operations on arrays</a:t>
            </a:r>
            <a:endParaRPr lang="en-CA" dirty="0"/>
          </a:p>
        </p:txBody>
      </p:sp>
      <p:sp>
        <p:nvSpPr>
          <p:cNvPr id="3" name="Content Placeholder 2"/>
          <p:cNvSpPr>
            <a:spLocks noGrp="1"/>
          </p:cNvSpPr>
          <p:nvPr>
            <p:ph idx="1"/>
          </p:nvPr>
        </p:nvSpPr>
        <p:spPr>
          <a:xfrm>
            <a:off x="750065" y="1189823"/>
            <a:ext cx="10515600" cy="5531652"/>
          </a:xfrm>
        </p:spPr>
        <p:txBody>
          <a:bodyPr>
            <a:normAutofit fontScale="92500" lnSpcReduction="10000"/>
          </a:bodyPr>
          <a:lstStyle/>
          <a:p>
            <a:pPr marL="0" indent="0">
              <a:buNone/>
            </a:pPr>
            <a:r>
              <a:rPr lang="en-CA" dirty="0" smtClean="0"/>
              <a:t>   </a:t>
            </a:r>
            <a:r>
              <a:rPr lang="en-CA" dirty="0"/>
              <a:t> </a:t>
            </a:r>
            <a:r>
              <a:rPr lang="en-CA" dirty="0" smtClean="0"/>
              <a:t> real </a:t>
            </a:r>
            <a:r>
              <a:rPr lang="en-CA" dirty="0"/>
              <a:t>:: </a:t>
            </a:r>
            <a:r>
              <a:rPr lang="en-CA" dirty="0" smtClean="0"/>
              <a:t>b(5,4), c(4, 6), d(5,6)</a:t>
            </a:r>
          </a:p>
          <a:p>
            <a:pPr marL="0" indent="0">
              <a:buNone/>
            </a:pPr>
            <a:r>
              <a:rPr lang="en-CA" dirty="0"/>
              <a:t> </a:t>
            </a:r>
            <a:r>
              <a:rPr lang="en-CA" dirty="0" smtClean="0"/>
              <a:t>    integer :: </a:t>
            </a:r>
            <a:r>
              <a:rPr lang="en-CA" dirty="0" err="1" smtClean="0"/>
              <a:t>i</a:t>
            </a:r>
            <a:r>
              <a:rPr lang="en-CA" dirty="0" smtClean="0"/>
              <a:t>, j, k</a:t>
            </a:r>
          </a:p>
          <a:p>
            <a:pPr marL="0" indent="0">
              <a:buNone/>
            </a:pPr>
            <a:r>
              <a:rPr lang="en-CA" dirty="0"/>
              <a:t> </a:t>
            </a:r>
            <a:r>
              <a:rPr lang="en-CA" dirty="0" smtClean="0"/>
              <a:t>    b = 3.4</a:t>
            </a:r>
          </a:p>
          <a:p>
            <a:pPr marL="0" indent="0">
              <a:buNone/>
            </a:pPr>
            <a:r>
              <a:rPr lang="en-CA" dirty="0"/>
              <a:t> </a:t>
            </a:r>
            <a:r>
              <a:rPr lang="en-CA" dirty="0" smtClean="0"/>
              <a:t>    c = 5.9</a:t>
            </a:r>
          </a:p>
          <a:p>
            <a:pPr marL="0" indent="0">
              <a:buNone/>
            </a:pPr>
            <a:r>
              <a:rPr lang="en-CA" dirty="0"/>
              <a:t> </a:t>
            </a:r>
            <a:r>
              <a:rPr lang="en-CA" dirty="0" smtClean="0"/>
              <a:t>    d = 0.0</a:t>
            </a:r>
          </a:p>
          <a:p>
            <a:pPr marL="0" indent="0">
              <a:buNone/>
            </a:pPr>
            <a:r>
              <a:rPr lang="en-CA" dirty="0"/>
              <a:t> </a:t>
            </a:r>
            <a:r>
              <a:rPr lang="en-CA" dirty="0" smtClean="0"/>
              <a:t>    do </a:t>
            </a:r>
            <a:r>
              <a:rPr lang="en-CA" dirty="0" err="1" smtClean="0"/>
              <a:t>i</a:t>
            </a:r>
            <a:r>
              <a:rPr lang="en-CA" dirty="0" smtClean="0"/>
              <a:t> = 1, 6</a:t>
            </a:r>
          </a:p>
          <a:p>
            <a:pPr marL="0" indent="0">
              <a:buNone/>
            </a:pPr>
            <a:r>
              <a:rPr lang="en-CA" dirty="0"/>
              <a:t> </a:t>
            </a:r>
            <a:r>
              <a:rPr lang="en-CA" dirty="0" smtClean="0"/>
              <a:t>          do j = 1, 5</a:t>
            </a:r>
          </a:p>
          <a:p>
            <a:pPr marL="0" indent="0">
              <a:buNone/>
            </a:pPr>
            <a:r>
              <a:rPr lang="en-CA" dirty="0"/>
              <a:t> </a:t>
            </a:r>
            <a:r>
              <a:rPr lang="en-CA" dirty="0" smtClean="0"/>
              <a:t>                do k = 1, 4</a:t>
            </a:r>
          </a:p>
          <a:p>
            <a:pPr marL="0" indent="0">
              <a:buNone/>
            </a:pPr>
            <a:r>
              <a:rPr lang="en-CA" dirty="0"/>
              <a:t> </a:t>
            </a:r>
            <a:r>
              <a:rPr lang="en-CA" dirty="0" smtClean="0"/>
              <a:t>                      d (j, </a:t>
            </a:r>
            <a:r>
              <a:rPr lang="en-CA" dirty="0" err="1" smtClean="0"/>
              <a:t>i</a:t>
            </a:r>
            <a:r>
              <a:rPr lang="en-CA" dirty="0" smtClean="0"/>
              <a:t>) = d(j, </a:t>
            </a:r>
            <a:r>
              <a:rPr lang="en-CA" dirty="0" err="1" smtClean="0"/>
              <a:t>i</a:t>
            </a:r>
            <a:r>
              <a:rPr lang="en-CA" dirty="0" smtClean="0"/>
              <a:t>) + b(j, k) * c(k, </a:t>
            </a:r>
            <a:r>
              <a:rPr lang="en-CA" dirty="0" err="1" smtClean="0"/>
              <a:t>i</a:t>
            </a:r>
            <a:r>
              <a:rPr lang="en-CA" dirty="0" smtClean="0"/>
              <a:t>)</a:t>
            </a:r>
          </a:p>
          <a:p>
            <a:pPr marL="0" indent="0">
              <a:buNone/>
            </a:pPr>
            <a:r>
              <a:rPr lang="en-CA" dirty="0"/>
              <a:t> </a:t>
            </a:r>
            <a:r>
              <a:rPr lang="en-CA" dirty="0" smtClean="0"/>
              <a:t>                end do</a:t>
            </a:r>
          </a:p>
          <a:p>
            <a:pPr marL="0" indent="0">
              <a:buNone/>
            </a:pPr>
            <a:r>
              <a:rPr lang="en-CA" dirty="0"/>
              <a:t> </a:t>
            </a:r>
            <a:r>
              <a:rPr lang="en-CA" dirty="0" smtClean="0"/>
              <a:t>          end do</a:t>
            </a:r>
          </a:p>
          <a:p>
            <a:pPr marL="0" indent="0">
              <a:buNone/>
            </a:pPr>
            <a:r>
              <a:rPr lang="en-CA" dirty="0"/>
              <a:t> </a:t>
            </a:r>
            <a:r>
              <a:rPr lang="en-CA" dirty="0" smtClean="0"/>
              <a:t>    end do</a:t>
            </a:r>
            <a:endParaRPr lang="en-CA" dirty="0"/>
          </a:p>
        </p:txBody>
      </p:sp>
      <p:sp>
        <p:nvSpPr>
          <p:cNvPr id="4" name="Slide Number Placeholder 3"/>
          <p:cNvSpPr>
            <a:spLocks noGrp="1"/>
          </p:cNvSpPr>
          <p:nvPr>
            <p:ph type="sldNum" sz="quarter" idx="12"/>
          </p:nvPr>
        </p:nvSpPr>
        <p:spPr/>
        <p:txBody>
          <a:bodyPr/>
          <a:lstStyle/>
          <a:p>
            <a:fld id="{0EF2B25B-931C-4B73-9F02-4D363CEFA8FD}" type="slidenum">
              <a:rPr lang="en-CA" smtClean="0"/>
              <a:t>77</a:t>
            </a:fld>
            <a:endParaRPr lang="en-CA"/>
          </a:p>
        </p:txBody>
      </p:sp>
    </p:spTree>
    <p:extLst>
      <p:ext uri="{BB962C8B-B14F-4D97-AF65-F5344CB8AC3E}">
        <p14:creationId xmlns:p14="http://schemas.microsoft.com/office/powerpoint/2010/main" val="359348428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336" y="88457"/>
            <a:ext cx="10515600" cy="1325563"/>
          </a:xfrm>
        </p:spPr>
        <p:txBody>
          <a:bodyPr/>
          <a:lstStyle/>
          <a:p>
            <a:r>
              <a:rPr lang="en-CA" dirty="0" err="1" smtClean="0"/>
              <a:t>Allocatable</a:t>
            </a:r>
            <a:r>
              <a:rPr lang="en-CA" dirty="0" smtClean="0"/>
              <a:t> arrays</a:t>
            </a:r>
            <a:endParaRPr lang="en-CA" dirty="0"/>
          </a:p>
        </p:txBody>
      </p:sp>
      <p:sp>
        <p:nvSpPr>
          <p:cNvPr id="3" name="Content Placeholder 2"/>
          <p:cNvSpPr>
            <a:spLocks noGrp="1"/>
          </p:cNvSpPr>
          <p:nvPr>
            <p:ph idx="1"/>
          </p:nvPr>
        </p:nvSpPr>
        <p:spPr>
          <a:xfrm>
            <a:off x="750065" y="1189823"/>
            <a:ext cx="10515600" cy="5531652"/>
          </a:xfrm>
        </p:spPr>
        <p:txBody>
          <a:bodyPr>
            <a:normAutofit/>
          </a:bodyPr>
          <a:lstStyle/>
          <a:p>
            <a:r>
              <a:rPr lang="en-CA" dirty="0" smtClean="0"/>
              <a:t>Array sizes may not be known until run time</a:t>
            </a:r>
          </a:p>
          <a:p>
            <a:pPr marL="0" indent="0">
              <a:buNone/>
            </a:pPr>
            <a:r>
              <a:rPr lang="en-CA" dirty="0" smtClean="0"/>
              <a:t>     real, </a:t>
            </a:r>
            <a:r>
              <a:rPr lang="en-CA" dirty="0" err="1" smtClean="0"/>
              <a:t>allocatable</a:t>
            </a:r>
            <a:r>
              <a:rPr lang="en-CA" dirty="0" smtClean="0"/>
              <a:t>  </a:t>
            </a:r>
            <a:r>
              <a:rPr lang="en-CA" dirty="0"/>
              <a:t>:: </a:t>
            </a:r>
            <a:r>
              <a:rPr lang="en-CA" dirty="0" smtClean="0"/>
              <a:t>arr1(:), arr2(:, :),  array8(:, :, :, </a:t>
            </a:r>
            <a:r>
              <a:rPr lang="en-CA" dirty="0"/>
              <a:t>:</a:t>
            </a:r>
            <a:r>
              <a:rPr lang="en-CA" dirty="0" smtClean="0"/>
              <a:t>)</a:t>
            </a:r>
          </a:p>
          <a:p>
            <a:pPr marL="0" indent="0">
              <a:buNone/>
            </a:pPr>
            <a:r>
              <a:rPr lang="en-CA" dirty="0"/>
              <a:t> </a:t>
            </a:r>
            <a:r>
              <a:rPr lang="en-CA" dirty="0" smtClean="0"/>
              <a:t>    integer :: </a:t>
            </a:r>
            <a:r>
              <a:rPr lang="en-CA" dirty="0" err="1" smtClean="0"/>
              <a:t>i</a:t>
            </a:r>
            <a:r>
              <a:rPr lang="en-CA" dirty="0" smtClean="0"/>
              <a:t>=3, j=5, k=6, l=8</a:t>
            </a:r>
          </a:p>
          <a:p>
            <a:pPr marL="0" indent="0">
              <a:buNone/>
            </a:pPr>
            <a:r>
              <a:rPr lang="en-CA" dirty="0"/>
              <a:t> </a:t>
            </a:r>
            <a:r>
              <a:rPr lang="en-CA" dirty="0" smtClean="0"/>
              <a:t>    …</a:t>
            </a:r>
          </a:p>
          <a:p>
            <a:pPr marL="0" indent="0">
              <a:buNone/>
            </a:pPr>
            <a:r>
              <a:rPr lang="en-CA" dirty="0"/>
              <a:t> </a:t>
            </a:r>
            <a:r>
              <a:rPr lang="en-CA" dirty="0" smtClean="0"/>
              <a:t>    allocate(arr1(</a:t>
            </a:r>
            <a:r>
              <a:rPr lang="en-CA" dirty="0" err="1" smtClean="0"/>
              <a:t>i</a:t>
            </a:r>
            <a:r>
              <a:rPr lang="en-CA" dirty="0" smtClean="0"/>
              <a:t>))</a:t>
            </a:r>
          </a:p>
          <a:p>
            <a:pPr marL="0" indent="0">
              <a:buNone/>
            </a:pPr>
            <a:r>
              <a:rPr lang="en-CA" dirty="0" smtClean="0"/>
              <a:t>     allocate(arr2(</a:t>
            </a:r>
            <a:r>
              <a:rPr lang="en-CA" dirty="0" err="1" smtClean="0"/>
              <a:t>k,j</a:t>
            </a:r>
            <a:r>
              <a:rPr lang="en-CA" dirty="0" smtClean="0"/>
              <a:t>))</a:t>
            </a:r>
          </a:p>
          <a:p>
            <a:pPr marL="0" indent="0">
              <a:buNone/>
            </a:pPr>
            <a:r>
              <a:rPr lang="en-CA" dirty="0" smtClean="0"/>
              <a:t>     </a:t>
            </a:r>
            <a:r>
              <a:rPr lang="en-CA" dirty="0"/>
              <a:t>allocate(array8(</a:t>
            </a:r>
            <a:r>
              <a:rPr lang="en-CA" dirty="0" err="1"/>
              <a:t>i,j,k,l</a:t>
            </a:r>
            <a:r>
              <a:rPr lang="en-CA" dirty="0" smtClean="0"/>
              <a:t>))</a:t>
            </a:r>
          </a:p>
          <a:p>
            <a:pPr marL="0" indent="0">
              <a:buNone/>
            </a:pPr>
            <a:r>
              <a:rPr lang="en-CA" dirty="0"/>
              <a:t> </a:t>
            </a:r>
            <a:r>
              <a:rPr lang="en-CA" dirty="0" smtClean="0"/>
              <a:t>    …</a:t>
            </a:r>
            <a:endParaRPr lang="en-CA" dirty="0"/>
          </a:p>
          <a:p>
            <a:pPr marL="0" indent="0">
              <a:buNone/>
            </a:pPr>
            <a:r>
              <a:rPr lang="en-CA" dirty="0" smtClean="0"/>
              <a:t>     deallocate(arr1, arr2, </a:t>
            </a:r>
            <a:r>
              <a:rPr lang="en-CA" dirty="0"/>
              <a:t>array8)</a:t>
            </a:r>
          </a:p>
          <a:p>
            <a:endParaRPr lang="en-CA" dirty="0"/>
          </a:p>
        </p:txBody>
      </p:sp>
      <p:sp>
        <p:nvSpPr>
          <p:cNvPr id="4" name="Slide Number Placeholder 3"/>
          <p:cNvSpPr>
            <a:spLocks noGrp="1"/>
          </p:cNvSpPr>
          <p:nvPr>
            <p:ph type="sldNum" sz="quarter" idx="12"/>
          </p:nvPr>
        </p:nvSpPr>
        <p:spPr/>
        <p:txBody>
          <a:bodyPr/>
          <a:lstStyle/>
          <a:p>
            <a:fld id="{0EF2B25B-931C-4B73-9F02-4D363CEFA8FD}" type="slidenum">
              <a:rPr lang="en-CA" smtClean="0"/>
              <a:t>78</a:t>
            </a:fld>
            <a:endParaRPr lang="en-CA"/>
          </a:p>
        </p:txBody>
      </p:sp>
    </p:spTree>
    <p:extLst>
      <p:ext uri="{BB962C8B-B14F-4D97-AF65-F5344CB8AC3E}">
        <p14:creationId xmlns:p14="http://schemas.microsoft.com/office/powerpoint/2010/main" val="326815784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0976" y="1627633"/>
            <a:ext cx="11092142" cy="2356584"/>
          </a:xfrm>
        </p:spPr>
        <p:txBody>
          <a:bodyPr>
            <a:normAutofit/>
          </a:bodyPr>
          <a:lstStyle/>
          <a:p>
            <a:r>
              <a:rPr lang="en-CA" dirty="0"/>
              <a:t>Code structures: </a:t>
            </a:r>
            <a:r>
              <a:rPr lang="en-CA" dirty="0" smtClean="0"/>
              <a:t/>
            </a:r>
            <a:br>
              <a:rPr lang="en-CA" dirty="0" smtClean="0"/>
            </a:br>
            <a:r>
              <a:rPr lang="en-CA" dirty="0" smtClean="0"/>
              <a:t>modules, </a:t>
            </a:r>
            <a:r>
              <a:rPr lang="en-CA" dirty="0"/>
              <a:t>program, subroutines, and functions</a:t>
            </a:r>
          </a:p>
        </p:txBody>
      </p:sp>
      <p:sp>
        <p:nvSpPr>
          <p:cNvPr id="4" name="Slide Number Placeholder 3"/>
          <p:cNvSpPr>
            <a:spLocks noGrp="1"/>
          </p:cNvSpPr>
          <p:nvPr>
            <p:ph type="sldNum" sz="quarter" idx="12"/>
          </p:nvPr>
        </p:nvSpPr>
        <p:spPr/>
        <p:txBody>
          <a:bodyPr/>
          <a:lstStyle/>
          <a:p>
            <a:fld id="{0EF2B25B-931C-4B73-9F02-4D363CEFA8FD}" type="slidenum">
              <a:rPr lang="en-CA" smtClean="0"/>
              <a:t>79</a:t>
            </a:fld>
            <a:endParaRPr lang="en-CA"/>
          </a:p>
        </p:txBody>
      </p:sp>
    </p:spTree>
    <p:extLst>
      <p:ext uri="{BB962C8B-B14F-4D97-AF65-F5344CB8AC3E}">
        <p14:creationId xmlns:p14="http://schemas.microsoft.com/office/powerpoint/2010/main" val="19913733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3205"/>
            <a:ext cx="10515600" cy="1325563"/>
          </a:xfrm>
        </p:spPr>
        <p:txBody>
          <a:bodyPr/>
          <a:lstStyle/>
          <a:p>
            <a:r>
              <a:rPr lang="en-CA" dirty="0"/>
              <a:t>Minimum working unit in computers</a:t>
            </a:r>
          </a:p>
        </p:txBody>
      </p:sp>
      <p:sp>
        <p:nvSpPr>
          <p:cNvPr id="3" name="Content Placeholder 2"/>
          <p:cNvSpPr>
            <a:spLocks noGrp="1"/>
          </p:cNvSpPr>
          <p:nvPr>
            <p:ph idx="1"/>
          </p:nvPr>
        </p:nvSpPr>
        <p:spPr>
          <a:xfrm>
            <a:off x="838200" y="1751773"/>
            <a:ext cx="10515600" cy="4381745"/>
          </a:xfrm>
        </p:spPr>
        <p:txBody>
          <a:bodyPr/>
          <a:lstStyle/>
          <a:p>
            <a:r>
              <a:rPr lang="en-CA" dirty="0"/>
              <a:t>Not simply one bit, but</a:t>
            </a:r>
          </a:p>
          <a:p>
            <a:r>
              <a:rPr lang="en-CA" dirty="0"/>
              <a:t>8 bits</a:t>
            </a:r>
          </a:p>
          <a:p>
            <a:r>
              <a:rPr lang="en-CA" dirty="0"/>
              <a:t>Called one BYTE. </a:t>
            </a:r>
          </a:p>
          <a:p>
            <a:r>
              <a:rPr lang="en-CA" dirty="0"/>
              <a:t>This means whatever you do anything, one or more BYTEs will be used.</a:t>
            </a:r>
          </a:p>
        </p:txBody>
      </p:sp>
      <p:sp>
        <p:nvSpPr>
          <p:cNvPr id="4" name="Slide Number Placeholder 3"/>
          <p:cNvSpPr>
            <a:spLocks noGrp="1"/>
          </p:cNvSpPr>
          <p:nvPr>
            <p:ph type="sldNum" sz="quarter" idx="12"/>
          </p:nvPr>
        </p:nvSpPr>
        <p:spPr/>
        <p:txBody>
          <a:bodyPr/>
          <a:lstStyle/>
          <a:p>
            <a:fld id="{0EF2B25B-931C-4B73-9F02-4D363CEFA8FD}" type="slidenum">
              <a:rPr lang="en-CA" smtClean="0"/>
              <a:t>8</a:t>
            </a:fld>
            <a:endParaRPr lang="en-CA"/>
          </a:p>
        </p:txBody>
      </p:sp>
    </p:spTree>
    <p:extLst>
      <p:ext uri="{BB962C8B-B14F-4D97-AF65-F5344CB8AC3E}">
        <p14:creationId xmlns:p14="http://schemas.microsoft.com/office/powerpoint/2010/main" val="2804043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336" y="215069"/>
            <a:ext cx="10515600" cy="1325563"/>
          </a:xfrm>
        </p:spPr>
        <p:txBody>
          <a:bodyPr/>
          <a:lstStyle/>
          <a:p>
            <a:r>
              <a:rPr lang="en-CA" dirty="0" smtClean="0"/>
              <a:t>Nowadays, people do everything step by step</a:t>
            </a:r>
            <a:r>
              <a:rPr lang="en-CA" dirty="0"/>
              <a:t/>
            </a:r>
            <a:br>
              <a:rPr lang="en-CA" dirty="0"/>
            </a:br>
            <a:endParaRPr lang="en-CA" dirty="0"/>
          </a:p>
        </p:txBody>
      </p:sp>
      <p:sp>
        <p:nvSpPr>
          <p:cNvPr id="4" name="Slide Number Placeholder 3"/>
          <p:cNvSpPr>
            <a:spLocks noGrp="1"/>
          </p:cNvSpPr>
          <p:nvPr>
            <p:ph type="sldNum" sz="quarter" idx="12"/>
          </p:nvPr>
        </p:nvSpPr>
        <p:spPr/>
        <p:txBody>
          <a:bodyPr/>
          <a:lstStyle/>
          <a:p>
            <a:fld id="{0EF2B25B-931C-4B73-9F02-4D363CEFA8FD}" type="slidenum">
              <a:rPr lang="en-CA" smtClean="0"/>
              <a:t>80</a:t>
            </a:fld>
            <a:endParaRPr lang="en-CA"/>
          </a:p>
        </p:txBody>
      </p:sp>
      <p:pic>
        <p:nvPicPr>
          <p:cNvPr id="5" name="Picture 4"/>
          <p:cNvPicPr>
            <a:picLocks noChangeAspect="1"/>
          </p:cNvPicPr>
          <p:nvPr/>
        </p:nvPicPr>
        <p:blipFill>
          <a:blip r:embed="rId2"/>
          <a:stretch>
            <a:fillRect/>
          </a:stretch>
        </p:blipFill>
        <p:spPr>
          <a:xfrm>
            <a:off x="1661599" y="1071562"/>
            <a:ext cx="7715250" cy="5467350"/>
          </a:xfrm>
          <a:prstGeom prst="rect">
            <a:avLst/>
          </a:prstGeom>
        </p:spPr>
      </p:pic>
    </p:spTree>
    <p:extLst>
      <p:ext uri="{BB962C8B-B14F-4D97-AF65-F5344CB8AC3E}">
        <p14:creationId xmlns:p14="http://schemas.microsoft.com/office/powerpoint/2010/main" val="1796384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336" y="454218"/>
            <a:ext cx="10515600" cy="1325563"/>
          </a:xfrm>
        </p:spPr>
        <p:txBody>
          <a:bodyPr/>
          <a:lstStyle/>
          <a:p>
            <a:r>
              <a:rPr lang="en-CA" dirty="0" smtClean="0"/>
              <a:t>Programming is not an exception </a:t>
            </a:r>
            <a:r>
              <a:rPr lang="en-CA" dirty="0"/>
              <a:t/>
            </a:r>
            <a:br>
              <a:rPr lang="en-CA" dirty="0"/>
            </a:br>
            <a:endParaRPr lang="en-CA" dirty="0"/>
          </a:p>
        </p:txBody>
      </p:sp>
      <p:sp>
        <p:nvSpPr>
          <p:cNvPr id="3" name="Content Placeholder 2"/>
          <p:cNvSpPr>
            <a:spLocks noGrp="1"/>
          </p:cNvSpPr>
          <p:nvPr>
            <p:ph idx="1"/>
          </p:nvPr>
        </p:nvSpPr>
        <p:spPr>
          <a:xfrm>
            <a:off x="838200" y="1246162"/>
            <a:ext cx="10515600" cy="5146527"/>
          </a:xfrm>
        </p:spPr>
        <p:txBody>
          <a:bodyPr>
            <a:normAutofit lnSpcReduction="10000"/>
          </a:bodyPr>
          <a:lstStyle/>
          <a:p>
            <a:r>
              <a:rPr lang="en-CA" dirty="0" smtClean="0"/>
              <a:t>A big computational task is usually cut into many smaller ones.</a:t>
            </a:r>
          </a:p>
          <a:p>
            <a:r>
              <a:rPr lang="en-CA" dirty="0" smtClean="0"/>
              <a:t>With input and output assumed to some degrees, what and how to complete the inside of each smaller task is usually independent on any other smaller tasks. In other words, the inside is encapsulated.  </a:t>
            </a:r>
          </a:p>
          <a:p>
            <a:r>
              <a:rPr lang="en-CA" dirty="0" smtClean="0"/>
              <a:t>Functions/subroutines are used for such smaller tasks or steps.</a:t>
            </a:r>
          </a:p>
          <a:p>
            <a:r>
              <a:rPr lang="en-CA" dirty="0" smtClean="0"/>
              <a:t>Normally when we code functions/subroutines, we can focus on the specific small task, forgetting the whole big complicated task. </a:t>
            </a:r>
          </a:p>
          <a:p>
            <a:r>
              <a:rPr lang="en-CA" dirty="0" smtClean="0"/>
              <a:t>Functions/subroutines can be unlimitedly re-used and make code well structured. </a:t>
            </a:r>
          </a:p>
          <a:p>
            <a:r>
              <a:rPr lang="en-CA" dirty="0" smtClean="0"/>
              <a:t>Additionally, modules are a great help in many respects. </a:t>
            </a:r>
          </a:p>
          <a:p>
            <a:r>
              <a:rPr lang="en-CA" dirty="0"/>
              <a:t>Functions/subroutines </a:t>
            </a:r>
            <a:r>
              <a:rPr lang="en-CA" dirty="0" smtClean="0"/>
              <a:t>can only access their arguments, local variables, and data in the modules whey use.</a:t>
            </a:r>
            <a:endParaRPr lang="en-CA" dirty="0"/>
          </a:p>
        </p:txBody>
      </p:sp>
      <p:sp>
        <p:nvSpPr>
          <p:cNvPr id="4" name="Slide Number Placeholder 3"/>
          <p:cNvSpPr>
            <a:spLocks noGrp="1"/>
          </p:cNvSpPr>
          <p:nvPr>
            <p:ph type="sldNum" sz="quarter" idx="12"/>
          </p:nvPr>
        </p:nvSpPr>
        <p:spPr/>
        <p:txBody>
          <a:bodyPr/>
          <a:lstStyle/>
          <a:p>
            <a:fld id="{0EF2B25B-931C-4B73-9F02-4D363CEFA8FD}" type="slidenum">
              <a:rPr lang="en-CA" smtClean="0"/>
              <a:t>81</a:t>
            </a:fld>
            <a:endParaRPr lang="en-CA"/>
          </a:p>
        </p:txBody>
      </p:sp>
    </p:spTree>
    <p:extLst>
      <p:ext uri="{BB962C8B-B14F-4D97-AF65-F5344CB8AC3E}">
        <p14:creationId xmlns:p14="http://schemas.microsoft.com/office/powerpoint/2010/main" val="358150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336" y="148166"/>
            <a:ext cx="10515600" cy="1325563"/>
          </a:xfrm>
        </p:spPr>
        <p:txBody>
          <a:bodyPr>
            <a:normAutofit/>
          </a:bodyPr>
          <a:lstStyle/>
          <a:p>
            <a:r>
              <a:rPr lang="en-CA" dirty="0" smtClean="0"/>
              <a:t>The general form of functions</a:t>
            </a:r>
            <a:endParaRPr lang="en-CA" dirty="0"/>
          </a:p>
        </p:txBody>
      </p:sp>
      <p:sp>
        <p:nvSpPr>
          <p:cNvPr id="3" name="Content Placeholder 2"/>
          <p:cNvSpPr>
            <a:spLocks noGrp="1"/>
          </p:cNvSpPr>
          <p:nvPr>
            <p:ph idx="1"/>
          </p:nvPr>
        </p:nvSpPr>
        <p:spPr>
          <a:xfrm>
            <a:off x="866336" y="1345713"/>
            <a:ext cx="10515600" cy="5146527"/>
          </a:xfrm>
        </p:spPr>
        <p:txBody>
          <a:bodyPr>
            <a:normAutofit/>
          </a:bodyPr>
          <a:lstStyle/>
          <a:p>
            <a:pPr marL="0" indent="0">
              <a:buNone/>
            </a:pPr>
            <a:endParaRPr lang="en-CA" dirty="0" smtClean="0"/>
          </a:p>
          <a:p>
            <a:pPr marL="0" indent="0">
              <a:buNone/>
            </a:pPr>
            <a:r>
              <a:rPr lang="en-CA" dirty="0" smtClean="0"/>
              <a:t>        [type] function </a:t>
            </a:r>
            <a:r>
              <a:rPr lang="en-CA" dirty="0" err="1" smtClean="0"/>
              <a:t>function_name</a:t>
            </a:r>
            <a:r>
              <a:rPr lang="en-CA" dirty="0" smtClean="0"/>
              <a:t>(</a:t>
            </a:r>
            <a:r>
              <a:rPr lang="en-CA" dirty="0" err="1" smtClean="0"/>
              <a:t>dummy_argument_list</a:t>
            </a:r>
            <a:r>
              <a:rPr lang="en-CA" dirty="0" smtClean="0"/>
              <a:t>)</a:t>
            </a:r>
            <a:endParaRPr lang="en-CA" dirty="0"/>
          </a:p>
          <a:p>
            <a:pPr marL="0" indent="0">
              <a:buNone/>
            </a:pPr>
            <a:r>
              <a:rPr lang="en-CA" dirty="0"/>
              <a:t>       </a:t>
            </a:r>
            <a:r>
              <a:rPr lang="en-CA" dirty="0" smtClean="0"/>
              <a:t>      ! function body (statements)</a:t>
            </a:r>
          </a:p>
          <a:p>
            <a:pPr marL="0" indent="0">
              <a:buNone/>
            </a:pPr>
            <a:r>
              <a:rPr lang="en-CA" dirty="0"/>
              <a:t> </a:t>
            </a:r>
            <a:r>
              <a:rPr lang="en-CA" dirty="0" smtClean="0"/>
              <a:t>            ! </a:t>
            </a:r>
            <a:r>
              <a:rPr lang="en-CA" dirty="0" err="1" smtClean="0"/>
              <a:t>function_name</a:t>
            </a:r>
            <a:r>
              <a:rPr lang="en-CA" dirty="0" smtClean="0"/>
              <a:t> is the variable to be assigned new value </a:t>
            </a:r>
          </a:p>
          <a:p>
            <a:pPr marL="0" indent="0">
              <a:buNone/>
            </a:pPr>
            <a:r>
              <a:rPr lang="en-CA" dirty="0"/>
              <a:t> </a:t>
            </a:r>
            <a:r>
              <a:rPr lang="en-CA" dirty="0" smtClean="0"/>
              <a:t>            ! </a:t>
            </a:r>
            <a:r>
              <a:rPr lang="en-CA" smtClean="0"/>
              <a:t>to send back.</a:t>
            </a:r>
            <a:endParaRPr lang="en-CA" dirty="0" smtClean="0"/>
          </a:p>
          <a:p>
            <a:pPr marL="0" indent="0">
              <a:buNone/>
            </a:pPr>
            <a:r>
              <a:rPr lang="en-CA" dirty="0"/>
              <a:t> </a:t>
            </a:r>
            <a:r>
              <a:rPr lang="en-CA" dirty="0" smtClean="0"/>
              <a:t>            return </a:t>
            </a:r>
          </a:p>
          <a:p>
            <a:pPr marL="0" indent="0">
              <a:buNone/>
            </a:pPr>
            <a:r>
              <a:rPr lang="en-CA" dirty="0"/>
              <a:t> </a:t>
            </a:r>
            <a:r>
              <a:rPr lang="en-CA" dirty="0" smtClean="0"/>
              <a:t>       end </a:t>
            </a:r>
            <a:r>
              <a:rPr lang="en-CA" dirty="0"/>
              <a:t>function </a:t>
            </a:r>
            <a:r>
              <a:rPr lang="en-CA" dirty="0" err="1"/>
              <a:t>function_name</a:t>
            </a:r>
            <a:endParaRPr lang="en-CA" dirty="0" smtClean="0"/>
          </a:p>
        </p:txBody>
      </p:sp>
      <p:sp>
        <p:nvSpPr>
          <p:cNvPr id="4" name="Slide Number Placeholder 3"/>
          <p:cNvSpPr>
            <a:spLocks noGrp="1"/>
          </p:cNvSpPr>
          <p:nvPr>
            <p:ph type="sldNum" sz="quarter" idx="12"/>
          </p:nvPr>
        </p:nvSpPr>
        <p:spPr/>
        <p:txBody>
          <a:bodyPr/>
          <a:lstStyle/>
          <a:p>
            <a:fld id="{0EF2B25B-931C-4B73-9F02-4D363CEFA8FD}" type="slidenum">
              <a:rPr lang="en-CA" smtClean="0"/>
              <a:t>82</a:t>
            </a:fld>
            <a:endParaRPr lang="en-CA"/>
          </a:p>
        </p:txBody>
      </p:sp>
    </p:spTree>
    <p:extLst>
      <p:ext uri="{BB962C8B-B14F-4D97-AF65-F5344CB8AC3E}">
        <p14:creationId xmlns:p14="http://schemas.microsoft.com/office/powerpoint/2010/main" val="47971366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336" y="-160310"/>
            <a:ext cx="10515600" cy="1325563"/>
          </a:xfrm>
        </p:spPr>
        <p:txBody>
          <a:bodyPr>
            <a:normAutofit/>
          </a:bodyPr>
          <a:lstStyle/>
          <a:p>
            <a:r>
              <a:rPr lang="en-CA" dirty="0" smtClean="0"/>
              <a:t>A function example</a:t>
            </a:r>
            <a:endParaRPr lang="en-CA" dirty="0"/>
          </a:p>
        </p:txBody>
      </p:sp>
      <p:sp>
        <p:nvSpPr>
          <p:cNvPr id="3" name="Content Placeholder 2"/>
          <p:cNvSpPr>
            <a:spLocks noGrp="1"/>
          </p:cNvSpPr>
          <p:nvPr>
            <p:ph idx="1"/>
          </p:nvPr>
        </p:nvSpPr>
        <p:spPr>
          <a:xfrm>
            <a:off x="976505" y="546539"/>
            <a:ext cx="10515600" cy="5910528"/>
          </a:xfrm>
        </p:spPr>
        <p:txBody>
          <a:bodyPr>
            <a:normAutofit fontScale="70000" lnSpcReduction="20000"/>
          </a:bodyPr>
          <a:lstStyle/>
          <a:p>
            <a:pPr marL="0" indent="0">
              <a:buNone/>
            </a:pPr>
            <a:endParaRPr lang="en-CA" dirty="0" smtClean="0"/>
          </a:p>
          <a:p>
            <a:pPr marL="0" indent="0">
              <a:buNone/>
            </a:pPr>
            <a:r>
              <a:rPr lang="en-CA" dirty="0" smtClean="0"/>
              <a:t>       real*8 function distance(x1, y1, x2, y2)</a:t>
            </a:r>
          </a:p>
          <a:p>
            <a:pPr marL="0" indent="0">
              <a:buNone/>
            </a:pPr>
            <a:r>
              <a:rPr lang="en-CA" dirty="0" smtClean="0"/>
              <a:t>             real*8 </a:t>
            </a:r>
            <a:r>
              <a:rPr lang="en-CA" dirty="0"/>
              <a:t>:: </a:t>
            </a:r>
            <a:r>
              <a:rPr lang="en-CA" dirty="0" smtClean="0"/>
              <a:t>x1</a:t>
            </a:r>
            <a:r>
              <a:rPr lang="en-CA" dirty="0"/>
              <a:t>, y1, x2, </a:t>
            </a:r>
            <a:r>
              <a:rPr lang="en-CA" dirty="0" smtClean="0"/>
              <a:t>y2</a:t>
            </a:r>
          </a:p>
          <a:p>
            <a:pPr marL="0" indent="0">
              <a:buNone/>
            </a:pPr>
            <a:r>
              <a:rPr lang="en-CA" dirty="0"/>
              <a:t> </a:t>
            </a:r>
            <a:r>
              <a:rPr lang="en-CA" dirty="0" smtClean="0"/>
              <a:t>            distance = </a:t>
            </a:r>
            <a:r>
              <a:rPr lang="en-CA" dirty="0" err="1" smtClean="0"/>
              <a:t>sqrt</a:t>
            </a:r>
            <a:r>
              <a:rPr lang="en-CA" dirty="0" smtClean="0"/>
              <a:t> ((x1 - x2)**2 + (y1 - y2)**2)</a:t>
            </a:r>
          </a:p>
          <a:p>
            <a:pPr marL="0" indent="0">
              <a:buNone/>
            </a:pPr>
            <a:r>
              <a:rPr lang="en-CA" dirty="0"/>
              <a:t> </a:t>
            </a:r>
            <a:r>
              <a:rPr lang="en-CA" dirty="0" smtClean="0"/>
              <a:t>            return </a:t>
            </a:r>
          </a:p>
          <a:p>
            <a:pPr marL="0" indent="0">
              <a:buNone/>
            </a:pPr>
            <a:r>
              <a:rPr lang="en-CA" dirty="0"/>
              <a:t> </a:t>
            </a:r>
            <a:r>
              <a:rPr lang="en-CA" dirty="0" smtClean="0"/>
              <a:t>      end </a:t>
            </a:r>
            <a:r>
              <a:rPr lang="en-CA" dirty="0"/>
              <a:t>function </a:t>
            </a:r>
            <a:r>
              <a:rPr lang="en-CA" dirty="0" smtClean="0"/>
              <a:t>distance</a:t>
            </a:r>
            <a:endParaRPr lang="en-CA" dirty="0"/>
          </a:p>
          <a:p>
            <a:pPr marL="0" indent="0">
              <a:buNone/>
            </a:pPr>
            <a:endParaRPr lang="en-CA" dirty="0" smtClean="0"/>
          </a:p>
          <a:p>
            <a:pPr marL="0" indent="0">
              <a:buNone/>
            </a:pPr>
            <a:r>
              <a:rPr lang="en-CA" dirty="0"/>
              <a:t> </a:t>
            </a:r>
            <a:r>
              <a:rPr lang="en-CA" dirty="0" smtClean="0"/>
              <a:t>      program test_30</a:t>
            </a:r>
          </a:p>
          <a:p>
            <a:pPr marL="0" indent="0">
              <a:buNone/>
            </a:pPr>
            <a:r>
              <a:rPr lang="en-CA" dirty="0" smtClean="0"/>
              <a:t>            interface </a:t>
            </a:r>
          </a:p>
          <a:p>
            <a:pPr marL="0" indent="0">
              <a:buNone/>
            </a:pPr>
            <a:r>
              <a:rPr lang="en-CA" dirty="0" smtClean="0"/>
              <a:t>                   real*8 </a:t>
            </a:r>
            <a:r>
              <a:rPr lang="en-CA" dirty="0"/>
              <a:t>function distance(x1, y1, x2, y2)</a:t>
            </a:r>
          </a:p>
          <a:p>
            <a:pPr marL="0" indent="0">
              <a:buNone/>
            </a:pPr>
            <a:r>
              <a:rPr lang="en-CA" dirty="0" smtClean="0"/>
              <a:t>                            real*8 </a:t>
            </a:r>
            <a:r>
              <a:rPr lang="en-CA" dirty="0"/>
              <a:t>:: x1, y1, x2, y2</a:t>
            </a:r>
          </a:p>
          <a:p>
            <a:pPr marL="0" indent="0">
              <a:buNone/>
            </a:pPr>
            <a:r>
              <a:rPr lang="en-CA" dirty="0" smtClean="0"/>
              <a:t>                   end </a:t>
            </a:r>
            <a:r>
              <a:rPr lang="en-CA" dirty="0"/>
              <a:t>function </a:t>
            </a:r>
            <a:r>
              <a:rPr lang="en-CA" dirty="0" smtClean="0"/>
              <a:t>distance</a:t>
            </a:r>
          </a:p>
          <a:p>
            <a:pPr marL="0" indent="0">
              <a:buNone/>
            </a:pPr>
            <a:r>
              <a:rPr lang="en-CA" dirty="0"/>
              <a:t> </a:t>
            </a:r>
            <a:r>
              <a:rPr lang="en-CA" dirty="0" smtClean="0"/>
              <a:t>           end interface </a:t>
            </a:r>
          </a:p>
          <a:p>
            <a:pPr marL="0" indent="0">
              <a:buNone/>
            </a:pPr>
            <a:r>
              <a:rPr lang="en-CA" dirty="0"/>
              <a:t> </a:t>
            </a:r>
            <a:r>
              <a:rPr lang="en-CA" dirty="0" smtClean="0"/>
              <a:t>           real*8 :: a1, b1, a2, b2</a:t>
            </a:r>
          </a:p>
          <a:p>
            <a:pPr marL="0" indent="0">
              <a:buNone/>
            </a:pPr>
            <a:r>
              <a:rPr lang="en-CA" dirty="0"/>
              <a:t> </a:t>
            </a:r>
            <a:r>
              <a:rPr lang="en-CA" dirty="0" smtClean="0"/>
              <a:t>           a1 = 2.3d0;  b1 = 5.3d0;   a2 = 3.2d2;   b2 = 6.3d4</a:t>
            </a:r>
          </a:p>
          <a:p>
            <a:pPr marL="0" indent="0">
              <a:buNone/>
            </a:pPr>
            <a:r>
              <a:rPr lang="en-CA" dirty="0"/>
              <a:t> </a:t>
            </a:r>
            <a:r>
              <a:rPr lang="en-CA" dirty="0" smtClean="0"/>
              <a:t>           print*, distance(a1, b1, a2, b2)</a:t>
            </a:r>
          </a:p>
          <a:p>
            <a:pPr marL="0" indent="0">
              <a:buNone/>
            </a:pPr>
            <a:r>
              <a:rPr lang="en-CA" dirty="0" smtClean="0"/>
              <a:t>       end  </a:t>
            </a:r>
            <a:r>
              <a:rPr lang="en-CA" dirty="0"/>
              <a:t>program test_30</a:t>
            </a:r>
          </a:p>
          <a:p>
            <a:pPr marL="0" indent="0">
              <a:buNone/>
            </a:pPr>
            <a:endParaRPr lang="en-CA" dirty="0" smtClean="0"/>
          </a:p>
          <a:p>
            <a:pPr marL="0" indent="0">
              <a:buNone/>
            </a:pPr>
            <a:endParaRPr lang="en-CA" dirty="0" smtClean="0"/>
          </a:p>
        </p:txBody>
      </p:sp>
      <p:sp>
        <p:nvSpPr>
          <p:cNvPr id="4" name="Slide Number Placeholder 3"/>
          <p:cNvSpPr>
            <a:spLocks noGrp="1"/>
          </p:cNvSpPr>
          <p:nvPr>
            <p:ph type="sldNum" sz="quarter" idx="12"/>
          </p:nvPr>
        </p:nvSpPr>
        <p:spPr/>
        <p:txBody>
          <a:bodyPr/>
          <a:lstStyle/>
          <a:p>
            <a:fld id="{0EF2B25B-931C-4B73-9F02-4D363CEFA8FD}" type="slidenum">
              <a:rPr lang="en-CA" smtClean="0"/>
              <a:t>83</a:t>
            </a:fld>
            <a:endParaRPr lang="en-CA" dirty="0"/>
          </a:p>
        </p:txBody>
      </p:sp>
    </p:spTree>
    <p:extLst>
      <p:ext uri="{BB962C8B-B14F-4D97-AF65-F5344CB8AC3E}">
        <p14:creationId xmlns:p14="http://schemas.microsoft.com/office/powerpoint/2010/main" val="284099655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336" y="-160310"/>
            <a:ext cx="10515600" cy="1325563"/>
          </a:xfrm>
        </p:spPr>
        <p:txBody>
          <a:bodyPr>
            <a:normAutofit/>
          </a:bodyPr>
          <a:lstStyle/>
          <a:p>
            <a:r>
              <a:rPr lang="en-CA" dirty="0" smtClean="0"/>
              <a:t>The return </a:t>
            </a:r>
            <a:r>
              <a:rPr lang="en-CA" dirty="0" smtClean="0">
                <a:solidFill>
                  <a:srgbClr val="FF0000"/>
                </a:solidFill>
              </a:rPr>
              <a:t>data type </a:t>
            </a:r>
            <a:r>
              <a:rPr lang="en-CA" dirty="0" smtClean="0"/>
              <a:t>can also be written as </a:t>
            </a:r>
            <a:endParaRPr lang="en-CA" dirty="0"/>
          </a:p>
        </p:txBody>
      </p:sp>
      <p:sp>
        <p:nvSpPr>
          <p:cNvPr id="3" name="Content Placeholder 2"/>
          <p:cNvSpPr>
            <a:spLocks noGrp="1"/>
          </p:cNvSpPr>
          <p:nvPr>
            <p:ph idx="1"/>
          </p:nvPr>
        </p:nvSpPr>
        <p:spPr>
          <a:xfrm>
            <a:off x="976505" y="546539"/>
            <a:ext cx="10515600" cy="5910528"/>
          </a:xfrm>
        </p:spPr>
        <p:txBody>
          <a:bodyPr>
            <a:normAutofit fontScale="70000" lnSpcReduction="20000"/>
          </a:bodyPr>
          <a:lstStyle/>
          <a:p>
            <a:pPr marL="0" indent="0">
              <a:buNone/>
            </a:pPr>
            <a:endParaRPr lang="en-CA" dirty="0" smtClean="0"/>
          </a:p>
          <a:p>
            <a:pPr marL="0" indent="0">
              <a:buNone/>
            </a:pPr>
            <a:r>
              <a:rPr lang="en-CA" dirty="0" smtClean="0"/>
              <a:t>      function distance(x1, y1, x2, y2)</a:t>
            </a:r>
          </a:p>
          <a:p>
            <a:pPr marL="0" indent="0">
              <a:buNone/>
            </a:pPr>
            <a:r>
              <a:rPr lang="en-CA" dirty="0" smtClean="0"/>
              <a:t>             real*8 </a:t>
            </a:r>
            <a:r>
              <a:rPr lang="en-CA" dirty="0"/>
              <a:t>:: </a:t>
            </a:r>
            <a:r>
              <a:rPr lang="en-CA" dirty="0" smtClean="0"/>
              <a:t>x1</a:t>
            </a:r>
            <a:r>
              <a:rPr lang="en-CA" dirty="0"/>
              <a:t>, y1, x2, </a:t>
            </a:r>
            <a:r>
              <a:rPr lang="en-CA" dirty="0" smtClean="0"/>
              <a:t>y2, </a:t>
            </a:r>
            <a:r>
              <a:rPr lang="en-CA" dirty="0"/>
              <a:t>distance</a:t>
            </a:r>
            <a:endParaRPr lang="en-CA" dirty="0" smtClean="0"/>
          </a:p>
          <a:p>
            <a:pPr marL="0" indent="0">
              <a:buNone/>
            </a:pPr>
            <a:r>
              <a:rPr lang="en-CA" dirty="0"/>
              <a:t> </a:t>
            </a:r>
            <a:r>
              <a:rPr lang="en-CA" dirty="0" smtClean="0"/>
              <a:t>            distance = </a:t>
            </a:r>
            <a:r>
              <a:rPr lang="en-CA" dirty="0" err="1" smtClean="0"/>
              <a:t>sqrt</a:t>
            </a:r>
            <a:r>
              <a:rPr lang="en-CA" dirty="0" smtClean="0"/>
              <a:t> ((x1 - x2)**2 + (y1 - y2)**2)</a:t>
            </a:r>
          </a:p>
          <a:p>
            <a:pPr marL="0" indent="0">
              <a:buNone/>
            </a:pPr>
            <a:r>
              <a:rPr lang="en-CA" dirty="0"/>
              <a:t> </a:t>
            </a:r>
            <a:r>
              <a:rPr lang="en-CA" dirty="0" smtClean="0"/>
              <a:t>            return </a:t>
            </a:r>
          </a:p>
          <a:p>
            <a:pPr marL="0" indent="0">
              <a:buNone/>
            </a:pPr>
            <a:r>
              <a:rPr lang="en-CA" dirty="0"/>
              <a:t> </a:t>
            </a:r>
            <a:r>
              <a:rPr lang="en-CA" dirty="0" smtClean="0"/>
              <a:t>      end </a:t>
            </a:r>
            <a:r>
              <a:rPr lang="en-CA" dirty="0"/>
              <a:t>function </a:t>
            </a:r>
            <a:r>
              <a:rPr lang="en-CA" dirty="0" smtClean="0"/>
              <a:t>distance</a:t>
            </a:r>
            <a:endParaRPr lang="en-CA" dirty="0"/>
          </a:p>
          <a:p>
            <a:pPr marL="0" indent="0">
              <a:buNone/>
            </a:pPr>
            <a:endParaRPr lang="en-CA" dirty="0" smtClean="0"/>
          </a:p>
          <a:p>
            <a:pPr marL="0" indent="0">
              <a:buNone/>
            </a:pPr>
            <a:r>
              <a:rPr lang="en-CA" dirty="0"/>
              <a:t> </a:t>
            </a:r>
            <a:r>
              <a:rPr lang="en-CA" dirty="0" smtClean="0"/>
              <a:t>      program test_30</a:t>
            </a:r>
          </a:p>
          <a:p>
            <a:pPr marL="0" indent="0">
              <a:buNone/>
            </a:pPr>
            <a:r>
              <a:rPr lang="en-CA" dirty="0" smtClean="0"/>
              <a:t>            interface </a:t>
            </a:r>
          </a:p>
          <a:p>
            <a:pPr marL="0" indent="0">
              <a:buNone/>
            </a:pPr>
            <a:r>
              <a:rPr lang="en-CA" dirty="0" smtClean="0"/>
              <a:t>                  function </a:t>
            </a:r>
            <a:r>
              <a:rPr lang="en-CA" dirty="0"/>
              <a:t>distance(x1, y1, x2, y2)</a:t>
            </a:r>
          </a:p>
          <a:p>
            <a:pPr marL="0" indent="0">
              <a:buNone/>
            </a:pPr>
            <a:r>
              <a:rPr lang="en-CA" dirty="0" smtClean="0"/>
              <a:t>                            real*8 </a:t>
            </a:r>
            <a:r>
              <a:rPr lang="en-CA" dirty="0"/>
              <a:t>:: x1, y1, x2, </a:t>
            </a:r>
            <a:r>
              <a:rPr lang="en-CA" dirty="0" smtClean="0"/>
              <a:t>y2, </a:t>
            </a:r>
            <a:r>
              <a:rPr lang="en-CA" dirty="0"/>
              <a:t>distance</a:t>
            </a:r>
          </a:p>
          <a:p>
            <a:pPr marL="0" indent="0">
              <a:buNone/>
            </a:pPr>
            <a:r>
              <a:rPr lang="en-CA" dirty="0" smtClean="0"/>
              <a:t>                   end </a:t>
            </a:r>
            <a:r>
              <a:rPr lang="en-CA" dirty="0"/>
              <a:t>function </a:t>
            </a:r>
            <a:r>
              <a:rPr lang="en-CA" dirty="0" smtClean="0"/>
              <a:t>distance</a:t>
            </a:r>
          </a:p>
          <a:p>
            <a:pPr marL="0" indent="0">
              <a:buNone/>
            </a:pPr>
            <a:r>
              <a:rPr lang="en-CA" dirty="0"/>
              <a:t> </a:t>
            </a:r>
            <a:r>
              <a:rPr lang="en-CA" dirty="0" smtClean="0"/>
              <a:t>           end interface </a:t>
            </a:r>
          </a:p>
          <a:p>
            <a:pPr marL="0" indent="0">
              <a:buNone/>
            </a:pPr>
            <a:r>
              <a:rPr lang="en-CA" dirty="0"/>
              <a:t> </a:t>
            </a:r>
            <a:r>
              <a:rPr lang="en-CA" dirty="0" smtClean="0"/>
              <a:t>           real*8 :: a1, b1, a2, b2</a:t>
            </a:r>
          </a:p>
          <a:p>
            <a:pPr marL="0" indent="0">
              <a:buNone/>
            </a:pPr>
            <a:r>
              <a:rPr lang="en-CA" dirty="0"/>
              <a:t> </a:t>
            </a:r>
            <a:r>
              <a:rPr lang="en-CA" dirty="0" smtClean="0"/>
              <a:t>           a1 = 2.3d0;  b1 = 5.3d0;   a2 = 3.2d2;   b2 = 6.3d4</a:t>
            </a:r>
          </a:p>
          <a:p>
            <a:pPr marL="0" indent="0">
              <a:buNone/>
            </a:pPr>
            <a:r>
              <a:rPr lang="en-CA" dirty="0"/>
              <a:t> </a:t>
            </a:r>
            <a:r>
              <a:rPr lang="en-CA" dirty="0" smtClean="0"/>
              <a:t>           print*, distance(a1, b1, a2, b2)</a:t>
            </a:r>
          </a:p>
          <a:p>
            <a:pPr marL="0" indent="0">
              <a:buNone/>
            </a:pPr>
            <a:r>
              <a:rPr lang="en-CA" dirty="0" smtClean="0"/>
              <a:t>       end  </a:t>
            </a:r>
            <a:r>
              <a:rPr lang="en-CA" dirty="0"/>
              <a:t>program test_30</a:t>
            </a:r>
          </a:p>
          <a:p>
            <a:pPr marL="0" indent="0">
              <a:buNone/>
            </a:pPr>
            <a:endParaRPr lang="en-CA" dirty="0" smtClean="0"/>
          </a:p>
          <a:p>
            <a:pPr marL="0" indent="0">
              <a:buNone/>
            </a:pPr>
            <a:endParaRPr lang="en-CA" dirty="0" smtClean="0"/>
          </a:p>
        </p:txBody>
      </p:sp>
      <p:sp>
        <p:nvSpPr>
          <p:cNvPr id="4" name="Slide Number Placeholder 3"/>
          <p:cNvSpPr>
            <a:spLocks noGrp="1"/>
          </p:cNvSpPr>
          <p:nvPr>
            <p:ph type="sldNum" sz="quarter" idx="12"/>
          </p:nvPr>
        </p:nvSpPr>
        <p:spPr/>
        <p:txBody>
          <a:bodyPr/>
          <a:lstStyle/>
          <a:p>
            <a:fld id="{0EF2B25B-931C-4B73-9F02-4D363CEFA8FD}" type="slidenum">
              <a:rPr lang="en-CA" smtClean="0"/>
              <a:t>84</a:t>
            </a:fld>
            <a:endParaRPr lang="en-CA" dirty="0"/>
          </a:p>
        </p:txBody>
      </p:sp>
    </p:spTree>
    <p:extLst>
      <p:ext uri="{BB962C8B-B14F-4D97-AF65-F5344CB8AC3E}">
        <p14:creationId xmlns:p14="http://schemas.microsoft.com/office/powerpoint/2010/main" val="73634340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336" y="148166"/>
            <a:ext cx="10515600" cy="1325563"/>
          </a:xfrm>
        </p:spPr>
        <p:txBody>
          <a:bodyPr>
            <a:normAutofit/>
          </a:bodyPr>
          <a:lstStyle/>
          <a:p>
            <a:r>
              <a:rPr lang="en-CA" dirty="0" smtClean="0"/>
              <a:t>Normally, when a function is called</a:t>
            </a:r>
            <a:endParaRPr lang="en-CA" dirty="0"/>
          </a:p>
        </p:txBody>
      </p:sp>
      <p:sp>
        <p:nvSpPr>
          <p:cNvPr id="3" name="Content Placeholder 2"/>
          <p:cNvSpPr>
            <a:spLocks noGrp="1"/>
          </p:cNvSpPr>
          <p:nvPr>
            <p:ph idx="1"/>
          </p:nvPr>
        </p:nvSpPr>
        <p:spPr>
          <a:xfrm>
            <a:off x="866336" y="1345713"/>
            <a:ext cx="10515600" cy="5146527"/>
          </a:xfrm>
        </p:spPr>
        <p:txBody>
          <a:bodyPr>
            <a:normAutofit/>
          </a:bodyPr>
          <a:lstStyle/>
          <a:p>
            <a:pPr marL="0" indent="0">
              <a:buNone/>
            </a:pPr>
            <a:endParaRPr lang="en-CA" dirty="0" smtClean="0"/>
          </a:p>
          <a:p>
            <a:pPr marL="0" indent="0">
              <a:buNone/>
            </a:pPr>
            <a:r>
              <a:rPr lang="en-CA" dirty="0"/>
              <a:t>a</a:t>
            </a:r>
            <a:r>
              <a:rPr lang="en-CA" dirty="0" smtClean="0"/>
              <a:t>ll arguments should be provided in sequence, like</a:t>
            </a:r>
          </a:p>
          <a:p>
            <a:pPr marL="0" indent="0">
              <a:buNone/>
            </a:pPr>
            <a:endParaRPr lang="en-CA" dirty="0"/>
          </a:p>
          <a:p>
            <a:pPr marL="0" indent="0">
              <a:buNone/>
            </a:pPr>
            <a:r>
              <a:rPr lang="en-CA" dirty="0"/>
              <a:t> </a:t>
            </a:r>
            <a:r>
              <a:rPr lang="en-CA" dirty="0" smtClean="0"/>
              <a:t>  real*8  function </a:t>
            </a:r>
            <a:r>
              <a:rPr lang="en-CA" dirty="0" err="1" smtClean="0"/>
              <a:t>my_functioin</a:t>
            </a:r>
            <a:r>
              <a:rPr lang="en-CA" dirty="0" smtClean="0"/>
              <a:t>(ar1, ar2, ar3, … </a:t>
            </a:r>
            <a:r>
              <a:rPr lang="en-CA" dirty="0" err="1" smtClean="0"/>
              <a:t>arn</a:t>
            </a:r>
            <a:r>
              <a:rPr lang="en-CA" dirty="0" smtClean="0"/>
              <a:t>)</a:t>
            </a:r>
          </a:p>
          <a:p>
            <a:pPr marL="0" indent="0">
              <a:buNone/>
            </a:pPr>
            <a:r>
              <a:rPr lang="en-CA" dirty="0"/>
              <a:t> </a:t>
            </a:r>
            <a:r>
              <a:rPr lang="en-CA" dirty="0" smtClean="0"/>
              <a:t>     …</a:t>
            </a:r>
          </a:p>
          <a:p>
            <a:pPr marL="0" indent="0">
              <a:buNone/>
            </a:pPr>
            <a:r>
              <a:rPr lang="en-CA" dirty="0" smtClean="0"/>
              <a:t>   end function </a:t>
            </a:r>
            <a:r>
              <a:rPr lang="en-CA" dirty="0" err="1" smtClean="0"/>
              <a:t>my_functioin</a:t>
            </a:r>
            <a:endParaRPr lang="en-CA" dirty="0"/>
          </a:p>
          <a:p>
            <a:pPr marL="0" indent="0">
              <a:buNone/>
            </a:pPr>
            <a:endParaRPr lang="en-CA" dirty="0" smtClean="0"/>
          </a:p>
          <a:p>
            <a:pPr marL="0" indent="0">
              <a:buNone/>
            </a:pPr>
            <a:r>
              <a:rPr lang="en-CA" dirty="0"/>
              <a:t> </a:t>
            </a:r>
            <a:r>
              <a:rPr lang="en-CA" dirty="0" smtClean="0"/>
              <a:t>  aa = </a:t>
            </a:r>
            <a:r>
              <a:rPr lang="en-CA" dirty="0" err="1" smtClean="0"/>
              <a:t>my_functioin</a:t>
            </a:r>
            <a:r>
              <a:rPr lang="en-CA" dirty="0" smtClean="0"/>
              <a:t>(act1</a:t>
            </a:r>
            <a:r>
              <a:rPr lang="en-CA" dirty="0"/>
              <a:t>, </a:t>
            </a:r>
            <a:r>
              <a:rPr lang="en-CA" dirty="0" smtClean="0"/>
              <a:t>act2</a:t>
            </a:r>
            <a:r>
              <a:rPr lang="en-CA" dirty="0"/>
              <a:t>, </a:t>
            </a:r>
            <a:r>
              <a:rPr lang="en-CA" dirty="0" smtClean="0"/>
              <a:t>act3</a:t>
            </a:r>
            <a:r>
              <a:rPr lang="en-CA" dirty="0"/>
              <a:t>, … </a:t>
            </a:r>
            <a:r>
              <a:rPr lang="en-CA" dirty="0" err="1" smtClean="0"/>
              <a:t>actn</a:t>
            </a:r>
            <a:r>
              <a:rPr lang="en-CA" dirty="0"/>
              <a:t>)</a:t>
            </a:r>
          </a:p>
          <a:p>
            <a:pPr marL="0" indent="0">
              <a:buNone/>
            </a:pPr>
            <a:r>
              <a:rPr lang="en-CA" dirty="0"/>
              <a:t> </a:t>
            </a:r>
          </a:p>
        </p:txBody>
      </p:sp>
      <p:sp>
        <p:nvSpPr>
          <p:cNvPr id="4" name="Slide Number Placeholder 3"/>
          <p:cNvSpPr>
            <a:spLocks noGrp="1"/>
          </p:cNvSpPr>
          <p:nvPr>
            <p:ph type="sldNum" sz="quarter" idx="12"/>
          </p:nvPr>
        </p:nvSpPr>
        <p:spPr/>
        <p:txBody>
          <a:bodyPr/>
          <a:lstStyle/>
          <a:p>
            <a:fld id="{0EF2B25B-931C-4B73-9F02-4D363CEFA8FD}" type="slidenum">
              <a:rPr lang="en-CA" smtClean="0"/>
              <a:t>85</a:t>
            </a:fld>
            <a:endParaRPr lang="en-CA"/>
          </a:p>
        </p:txBody>
      </p:sp>
    </p:spTree>
    <p:extLst>
      <p:ext uri="{BB962C8B-B14F-4D97-AF65-F5344CB8AC3E}">
        <p14:creationId xmlns:p14="http://schemas.microsoft.com/office/powerpoint/2010/main" val="100456256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3696"/>
            <a:ext cx="10515600" cy="1325563"/>
          </a:xfrm>
        </p:spPr>
        <p:txBody>
          <a:bodyPr>
            <a:normAutofit/>
          </a:bodyPr>
          <a:lstStyle/>
          <a:p>
            <a:r>
              <a:rPr lang="en-CA" dirty="0" smtClean="0"/>
              <a:t>Argument names can also be used when a function is called</a:t>
            </a:r>
            <a:endParaRPr lang="en-CA" dirty="0"/>
          </a:p>
        </p:txBody>
      </p:sp>
      <p:sp>
        <p:nvSpPr>
          <p:cNvPr id="3" name="Content Placeholder 2"/>
          <p:cNvSpPr>
            <a:spLocks noGrp="1"/>
          </p:cNvSpPr>
          <p:nvPr>
            <p:ph idx="1"/>
          </p:nvPr>
        </p:nvSpPr>
        <p:spPr>
          <a:xfrm>
            <a:off x="668032" y="1711473"/>
            <a:ext cx="10515600" cy="5146527"/>
          </a:xfrm>
        </p:spPr>
        <p:txBody>
          <a:bodyPr>
            <a:normAutofit/>
          </a:bodyPr>
          <a:lstStyle/>
          <a:p>
            <a:pPr marL="0" indent="0">
              <a:buNone/>
            </a:pPr>
            <a:endParaRPr lang="en-CA" dirty="0" smtClean="0"/>
          </a:p>
          <a:p>
            <a:pPr marL="0" indent="0">
              <a:buNone/>
            </a:pPr>
            <a:r>
              <a:rPr lang="en-CA" dirty="0" smtClean="0"/>
              <a:t>   real*8  function </a:t>
            </a:r>
            <a:r>
              <a:rPr lang="en-CA" dirty="0" err="1" smtClean="0"/>
              <a:t>my_function</a:t>
            </a:r>
            <a:r>
              <a:rPr lang="en-CA" dirty="0" smtClean="0"/>
              <a:t>(ar1, ar2, ar3, … </a:t>
            </a:r>
            <a:r>
              <a:rPr lang="en-CA" dirty="0" err="1" smtClean="0"/>
              <a:t>arn</a:t>
            </a:r>
            <a:r>
              <a:rPr lang="en-CA" dirty="0" smtClean="0"/>
              <a:t>)</a:t>
            </a:r>
          </a:p>
          <a:p>
            <a:pPr marL="0" indent="0">
              <a:buNone/>
            </a:pPr>
            <a:r>
              <a:rPr lang="en-CA" dirty="0"/>
              <a:t> </a:t>
            </a:r>
            <a:r>
              <a:rPr lang="en-CA" dirty="0" smtClean="0"/>
              <a:t>    …</a:t>
            </a:r>
          </a:p>
          <a:p>
            <a:pPr marL="0" indent="0">
              <a:buNone/>
            </a:pPr>
            <a:r>
              <a:rPr lang="en-CA" dirty="0" smtClean="0"/>
              <a:t>   end </a:t>
            </a:r>
            <a:r>
              <a:rPr lang="en-CA" dirty="0"/>
              <a:t>function </a:t>
            </a:r>
            <a:r>
              <a:rPr lang="en-CA" dirty="0" err="1" smtClean="0"/>
              <a:t>my_function</a:t>
            </a:r>
            <a:endParaRPr lang="en-CA" dirty="0"/>
          </a:p>
          <a:p>
            <a:pPr marL="0" indent="0">
              <a:buNone/>
            </a:pPr>
            <a:endParaRPr lang="en-CA" dirty="0" smtClean="0"/>
          </a:p>
          <a:p>
            <a:pPr marL="0" indent="0">
              <a:buNone/>
            </a:pPr>
            <a:r>
              <a:rPr lang="en-CA" dirty="0"/>
              <a:t> </a:t>
            </a:r>
            <a:r>
              <a:rPr lang="en-CA" dirty="0" smtClean="0"/>
              <a:t>  aa = </a:t>
            </a:r>
            <a:r>
              <a:rPr lang="en-CA" dirty="0" err="1" smtClean="0"/>
              <a:t>my_function</a:t>
            </a:r>
            <a:r>
              <a:rPr lang="en-CA" dirty="0" smtClean="0"/>
              <a:t>(act1</a:t>
            </a:r>
            <a:r>
              <a:rPr lang="en-CA" dirty="0"/>
              <a:t>, </a:t>
            </a:r>
            <a:r>
              <a:rPr lang="en-CA" dirty="0" smtClean="0"/>
              <a:t>act2</a:t>
            </a:r>
            <a:r>
              <a:rPr lang="en-CA" dirty="0"/>
              <a:t>, </a:t>
            </a:r>
            <a:r>
              <a:rPr lang="en-CA" dirty="0" err="1" smtClean="0"/>
              <a:t>arn</a:t>
            </a:r>
            <a:r>
              <a:rPr lang="en-CA" dirty="0" smtClean="0"/>
              <a:t> = act3</a:t>
            </a:r>
            <a:r>
              <a:rPr lang="en-CA" dirty="0"/>
              <a:t>, … </a:t>
            </a:r>
            <a:r>
              <a:rPr lang="en-CA" dirty="0" smtClean="0"/>
              <a:t>ar3 = </a:t>
            </a:r>
            <a:r>
              <a:rPr lang="en-CA" dirty="0" err="1" smtClean="0"/>
              <a:t>actn</a:t>
            </a:r>
            <a:r>
              <a:rPr lang="en-CA" dirty="0" smtClean="0"/>
              <a:t>)</a:t>
            </a:r>
          </a:p>
          <a:p>
            <a:pPr marL="0" indent="0">
              <a:buNone/>
            </a:pPr>
            <a:endParaRPr lang="en-CA" dirty="0"/>
          </a:p>
          <a:p>
            <a:pPr marL="0" indent="0">
              <a:buNone/>
            </a:pPr>
            <a:r>
              <a:rPr lang="en-CA" dirty="0" smtClean="0"/>
              <a:t>   then the argument name is called keyword. Once a keyword argument is used, no more pure positional arguments allowed after it.</a:t>
            </a:r>
            <a:endParaRPr lang="en-CA" dirty="0"/>
          </a:p>
          <a:p>
            <a:pPr marL="0" indent="0">
              <a:buNone/>
            </a:pPr>
            <a:r>
              <a:rPr lang="en-CA" dirty="0"/>
              <a:t> </a:t>
            </a:r>
          </a:p>
        </p:txBody>
      </p:sp>
      <p:sp>
        <p:nvSpPr>
          <p:cNvPr id="4" name="Slide Number Placeholder 3"/>
          <p:cNvSpPr>
            <a:spLocks noGrp="1"/>
          </p:cNvSpPr>
          <p:nvPr>
            <p:ph type="sldNum" sz="quarter" idx="12"/>
          </p:nvPr>
        </p:nvSpPr>
        <p:spPr/>
        <p:txBody>
          <a:bodyPr/>
          <a:lstStyle/>
          <a:p>
            <a:fld id="{0EF2B25B-931C-4B73-9F02-4D363CEFA8FD}" type="slidenum">
              <a:rPr lang="en-CA" smtClean="0"/>
              <a:t>86</a:t>
            </a:fld>
            <a:endParaRPr lang="en-CA"/>
          </a:p>
        </p:txBody>
      </p:sp>
    </p:spTree>
    <p:extLst>
      <p:ext uri="{BB962C8B-B14F-4D97-AF65-F5344CB8AC3E}">
        <p14:creationId xmlns:p14="http://schemas.microsoft.com/office/powerpoint/2010/main" val="159436267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241"/>
            <a:ext cx="10515600" cy="1325563"/>
          </a:xfrm>
        </p:spPr>
        <p:txBody>
          <a:bodyPr>
            <a:normAutofit/>
          </a:bodyPr>
          <a:lstStyle/>
          <a:p>
            <a:r>
              <a:rPr lang="en-CA" dirty="0" smtClean="0"/>
              <a:t>Optional arguments in functions</a:t>
            </a:r>
            <a:endParaRPr lang="en-CA" dirty="0"/>
          </a:p>
        </p:txBody>
      </p:sp>
      <p:sp>
        <p:nvSpPr>
          <p:cNvPr id="3" name="Content Placeholder 2"/>
          <p:cNvSpPr>
            <a:spLocks noGrp="1"/>
          </p:cNvSpPr>
          <p:nvPr>
            <p:ph idx="1"/>
          </p:nvPr>
        </p:nvSpPr>
        <p:spPr>
          <a:xfrm>
            <a:off x="679049" y="1345814"/>
            <a:ext cx="10515600" cy="5146527"/>
          </a:xfrm>
        </p:spPr>
        <p:txBody>
          <a:bodyPr>
            <a:normAutofit fontScale="85000" lnSpcReduction="20000"/>
          </a:bodyPr>
          <a:lstStyle/>
          <a:p>
            <a:pPr marL="0" indent="0">
              <a:buNone/>
            </a:pPr>
            <a:r>
              <a:rPr lang="en-CA" dirty="0"/>
              <a:t> </a:t>
            </a:r>
            <a:r>
              <a:rPr lang="en-CA" dirty="0" smtClean="0"/>
              <a:t>should be declared at the end of argument list</a:t>
            </a:r>
          </a:p>
          <a:p>
            <a:pPr marL="0" indent="0">
              <a:buNone/>
            </a:pPr>
            <a:endParaRPr lang="en-CA" dirty="0" smtClean="0"/>
          </a:p>
          <a:p>
            <a:pPr marL="0" indent="0">
              <a:buNone/>
            </a:pPr>
            <a:r>
              <a:rPr lang="en-CA" dirty="0" smtClean="0"/>
              <a:t>   real*8  function </a:t>
            </a:r>
            <a:r>
              <a:rPr lang="en-CA" dirty="0" err="1" smtClean="0"/>
              <a:t>my_function</a:t>
            </a:r>
            <a:r>
              <a:rPr lang="en-CA" dirty="0" smtClean="0"/>
              <a:t>(ar1, ar2, ar3, … </a:t>
            </a:r>
            <a:r>
              <a:rPr lang="en-CA" dirty="0" err="1" smtClean="0"/>
              <a:t>arn</a:t>
            </a:r>
            <a:r>
              <a:rPr lang="en-CA" dirty="0" smtClean="0"/>
              <a:t>, p1, p2, …, </a:t>
            </a:r>
            <a:r>
              <a:rPr lang="en-CA" dirty="0" err="1" smtClean="0"/>
              <a:t>pn</a:t>
            </a:r>
            <a:r>
              <a:rPr lang="en-CA" dirty="0" smtClean="0"/>
              <a:t>)</a:t>
            </a:r>
          </a:p>
          <a:p>
            <a:pPr marL="0" indent="0">
              <a:buNone/>
            </a:pPr>
            <a:r>
              <a:rPr lang="en-CA" dirty="0"/>
              <a:t> </a:t>
            </a:r>
            <a:r>
              <a:rPr lang="en-CA" dirty="0" smtClean="0"/>
              <a:t>        real*8, </a:t>
            </a:r>
            <a:r>
              <a:rPr lang="en-CA" dirty="0" smtClean="0">
                <a:solidFill>
                  <a:srgbClr val="FF0000"/>
                </a:solidFill>
              </a:rPr>
              <a:t>optional</a:t>
            </a:r>
            <a:r>
              <a:rPr lang="en-CA" dirty="0" smtClean="0"/>
              <a:t> :: p1, p2, …, </a:t>
            </a:r>
            <a:r>
              <a:rPr lang="en-CA" dirty="0" err="1" smtClean="0"/>
              <a:t>pn</a:t>
            </a:r>
            <a:endParaRPr lang="en-CA" dirty="0" smtClean="0"/>
          </a:p>
          <a:p>
            <a:pPr marL="0" indent="0">
              <a:buNone/>
            </a:pPr>
            <a:r>
              <a:rPr lang="en-CA" dirty="0"/>
              <a:t> </a:t>
            </a:r>
            <a:r>
              <a:rPr lang="en-CA" dirty="0" smtClean="0"/>
              <a:t>        if (</a:t>
            </a:r>
            <a:r>
              <a:rPr lang="en-CA" dirty="0" smtClean="0">
                <a:solidFill>
                  <a:srgbClr val="FF0000"/>
                </a:solidFill>
              </a:rPr>
              <a:t>present(p1)</a:t>
            </a:r>
            <a:r>
              <a:rPr lang="en-CA" dirty="0" smtClean="0"/>
              <a:t>) then</a:t>
            </a:r>
          </a:p>
          <a:p>
            <a:pPr marL="0" indent="0">
              <a:buNone/>
            </a:pPr>
            <a:r>
              <a:rPr lang="en-CA" dirty="0"/>
              <a:t> </a:t>
            </a:r>
            <a:r>
              <a:rPr lang="en-CA" dirty="0" smtClean="0"/>
              <a:t>            …</a:t>
            </a:r>
          </a:p>
          <a:p>
            <a:pPr marL="0" indent="0">
              <a:buNone/>
            </a:pPr>
            <a:r>
              <a:rPr lang="en-CA" dirty="0"/>
              <a:t> </a:t>
            </a:r>
            <a:r>
              <a:rPr lang="en-CA" dirty="0" smtClean="0"/>
              <a:t>        end if</a:t>
            </a:r>
          </a:p>
          <a:p>
            <a:pPr marL="0" indent="0">
              <a:buNone/>
            </a:pPr>
            <a:r>
              <a:rPr lang="en-CA" dirty="0"/>
              <a:t> </a:t>
            </a:r>
            <a:r>
              <a:rPr lang="en-CA" dirty="0" smtClean="0"/>
              <a:t>        …</a:t>
            </a:r>
          </a:p>
          <a:p>
            <a:pPr marL="0" indent="0">
              <a:buNone/>
            </a:pPr>
            <a:r>
              <a:rPr lang="en-CA" dirty="0" smtClean="0"/>
              <a:t>   end </a:t>
            </a:r>
            <a:r>
              <a:rPr lang="en-CA" dirty="0"/>
              <a:t>function </a:t>
            </a:r>
            <a:r>
              <a:rPr lang="en-CA" dirty="0" err="1" smtClean="0"/>
              <a:t>my_function</a:t>
            </a:r>
            <a:endParaRPr lang="en-CA" dirty="0"/>
          </a:p>
          <a:p>
            <a:pPr marL="0" indent="0">
              <a:buNone/>
            </a:pPr>
            <a:endParaRPr lang="en-CA" dirty="0" smtClean="0"/>
          </a:p>
          <a:p>
            <a:pPr marL="0" indent="0">
              <a:buNone/>
            </a:pPr>
            <a:r>
              <a:rPr lang="en-CA" dirty="0"/>
              <a:t> </a:t>
            </a:r>
            <a:r>
              <a:rPr lang="en-CA" dirty="0" smtClean="0"/>
              <a:t>  aa = </a:t>
            </a:r>
            <a:r>
              <a:rPr lang="en-CA" dirty="0" err="1" smtClean="0"/>
              <a:t>my_function</a:t>
            </a:r>
            <a:r>
              <a:rPr lang="en-CA" dirty="0" smtClean="0"/>
              <a:t>(act1</a:t>
            </a:r>
            <a:r>
              <a:rPr lang="en-CA" dirty="0"/>
              <a:t>, </a:t>
            </a:r>
            <a:r>
              <a:rPr lang="en-CA" dirty="0" smtClean="0"/>
              <a:t>act2</a:t>
            </a:r>
            <a:r>
              <a:rPr lang="en-CA" dirty="0"/>
              <a:t>, </a:t>
            </a:r>
            <a:r>
              <a:rPr lang="en-CA" dirty="0" smtClean="0"/>
              <a:t>act3</a:t>
            </a:r>
            <a:r>
              <a:rPr lang="en-CA" dirty="0"/>
              <a:t>, … </a:t>
            </a:r>
            <a:r>
              <a:rPr lang="en-CA" dirty="0" err="1" smtClean="0"/>
              <a:t>actn</a:t>
            </a:r>
            <a:r>
              <a:rPr lang="en-CA" dirty="0" smtClean="0"/>
              <a:t>, </a:t>
            </a:r>
            <a:r>
              <a:rPr lang="en-CA" dirty="0" smtClean="0">
                <a:solidFill>
                  <a:srgbClr val="FF0000"/>
                </a:solidFill>
              </a:rPr>
              <a:t>3.5d0</a:t>
            </a:r>
            <a:r>
              <a:rPr lang="en-CA" dirty="0" smtClean="0"/>
              <a:t>)</a:t>
            </a:r>
          </a:p>
          <a:p>
            <a:pPr marL="0" indent="0">
              <a:buNone/>
            </a:pPr>
            <a:endParaRPr lang="en-CA" dirty="0"/>
          </a:p>
          <a:p>
            <a:pPr marL="0" indent="0">
              <a:buNone/>
            </a:pPr>
            <a:r>
              <a:rPr lang="en-CA" dirty="0" smtClean="0"/>
              <a:t>   </a:t>
            </a:r>
            <a:endParaRPr lang="en-CA" dirty="0"/>
          </a:p>
        </p:txBody>
      </p:sp>
      <p:sp>
        <p:nvSpPr>
          <p:cNvPr id="4" name="Slide Number Placeholder 3"/>
          <p:cNvSpPr>
            <a:spLocks noGrp="1"/>
          </p:cNvSpPr>
          <p:nvPr>
            <p:ph type="sldNum" sz="quarter" idx="12"/>
          </p:nvPr>
        </p:nvSpPr>
        <p:spPr/>
        <p:txBody>
          <a:bodyPr/>
          <a:lstStyle/>
          <a:p>
            <a:fld id="{0EF2B25B-931C-4B73-9F02-4D363CEFA8FD}" type="slidenum">
              <a:rPr lang="en-CA" smtClean="0"/>
              <a:t>87</a:t>
            </a:fld>
            <a:endParaRPr lang="en-CA"/>
          </a:p>
        </p:txBody>
      </p:sp>
    </p:spTree>
    <p:extLst>
      <p:ext uri="{BB962C8B-B14F-4D97-AF65-F5344CB8AC3E}">
        <p14:creationId xmlns:p14="http://schemas.microsoft.com/office/powerpoint/2010/main" val="153225018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9049" y="-328501"/>
            <a:ext cx="10515600" cy="1325563"/>
          </a:xfrm>
        </p:spPr>
        <p:txBody>
          <a:bodyPr>
            <a:normAutofit/>
          </a:bodyPr>
          <a:lstStyle/>
          <a:p>
            <a:r>
              <a:rPr lang="en-CA" dirty="0" smtClean="0"/>
              <a:t>Functions as arguments in functions</a:t>
            </a:r>
            <a:endParaRPr lang="en-CA" dirty="0"/>
          </a:p>
        </p:txBody>
      </p:sp>
      <p:sp>
        <p:nvSpPr>
          <p:cNvPr id="3" name="Content Placeholder 2"/>
          <p:cNvSpPr>
            <a:spLocks noGrp="1"/>
          </p:cNvSpPr>
          <p:nvPr>
            <p:ph idx="1"/>
          </p:nvPr>
        </p:nvSpPr>
        <p:spPr>
          <a:xfrm>
            <a:off x="293459" y="1013623"/>
            <a:ext cx="10515600" cy="7004971"/>
          </a:xfrm>
        </p:spPr>
        <p:txBody>
          <a:bodyPr>
            <a:noAutofit/>
          </a:bodyPr>
          <a:lstStyle/>
          <a:p>
            <a:pPr marL="0" indent="0">
              <a:buNone/>
            </a:pPr>
            <a:r>
              <a:rPr lang="en-CA" sz="2400" dirty="0" smtClean="0"/>
              <a:t>   real*8  function minimum(ar1, ar2, </a:t>
            </a:r>
            <a:r>
              <a:rPr lang="en-CA" sz="2400" dirty="0" err="1" smtClean="0"/>
              <a:t>a_function</a:t>
            </a:r>
            <a:r>
              <a:rPr lang="en-CA" sz="2400" dirty="0" smtClean="0"/>
              <a:t>)</a:t>
            </a:r>
          </a:p>
          <a:p>
            <a:pPr marL="0" indent="0">
              <a:buNone/>
            </a:pPr>
            <a:r>
              <a:rPr lang="en-CA" sz="2400" dirty="0"/>
              <a:t> </a:t>
            </a:r>
            <a:r>
              <a:rPr lang="en-CA" sz="2400" dirty="0" smtClean="0"/>
              <a:t>        real*8 :: ar1, ar2</a:t>
            </a:r>
          </a:p>
          <a:p>
            <a:pPr marL="0" indent="0">
              <a:buNone/>
            </a:pPr>
            <a:r>
              <a:rPr lang="en-CA" sz="2400" dirty="0"/>
              <a:t> </a:t>
            </a:r>
            <a:r>
              <a:rPr lang="en-CA" sz="2400" dirty="0" smtClean="0"/>
              <a:t>        interface </a:t>
            </a:r>
          </a:p>
          <a:p>
            <a:pPr marL="0" indent="0">
              <a:buNone/>
            </a:pPr>
            <a:r>
              <a:rPr lang="en-CA" sz="2400" dirty="0"/>
              <a:t> </a:t>
            </a:r>
            <a:r>
              <a:rPr lang="en-CA" sz="2400" dirty="0" smtClean="0"/>
              <a:t>              real*8  function </a:t>
            </a:r>
            <a:r>
              <a:rPr lang="en-CA" sz="2400" dirty="0" err="1" smtClean="0"/>
              <a:t>a_function</a:t>
            </a:r>
            <a:r>
              <a:rPr lang="en-CA" sz="2400" dirty="0" smtClean="0"/>
              <a:t>(x)</a:t>
            </a:r>
          </a:p>
          <a:p>
            <a:pPr marL="0" indent="0">
              <a:buNone/>
            </a:pPr>
            <a:r>
              <a:rPr lang="en-CA" sz="2400" dirty="0"/>
              <a:t> </a:t>
            </a:r>
            <a:r>
              <a:rPr lang="en-CA" sz="2400" dirty="0" smtClean="0"/>
              <a:t>                           real*8 :: x</a:t>
            </a:r>
          </a:p>
          <a:p>
            <a:pPr marL="0" indent="0">
              <a:buNone/>
            </a:pPr>
            <a:r>
              <a:rPr lang="en-CA" sz="2400" dirty="0"/>
              <a:t> </a:t>
            </a:r>
            <a:r>
              <a:rPr lang="en-CA" sz="2400" dirty="0" smtClean="0"/>
              <a:t>              end function </a:t>
            </a:r>
            <a:r>
              <a:rPr lang="en-CA" sz="2400" dirty="0" err="1" smtClean="0"/>
              <a:t>a_function</a:t>
            </a:r>
            <a:endParaRPr lang="en-CA" sz="2400" dirty="0" smtClean="0"/>
          </a:p>
          <a:p>
            <a:pPr marL="0" indent="0">
              <a:buNone/>
            </a:pPr>
            <a:r>
              <a:rPr lang="en-CA" sz="2400" dirty="0"/>
              <a:t> </a:t>
            </a:r>
            <a:r>
              <a:rPr lang="en-CA" sz="2400" dirty="0" smtClean="0"/>
              <a:t>        end interface</a:t>
            </a:r>
          </a:p>
          <a:p>
            <a:pPr marL="0" indent="0">
              <a:buNone/>
            </a:pPr>
            <a:r>
              <a:rPr lang="en-CA" sz="2400" dirty="0"/>
              <a:t> </a:t>
            </a:r>
            <a:r>
              <a:rPr lang="en-CA" sz="2400" dirty="0" smtClean="0"/>
              <a:t>        …</a:t>
            </a:r>
          </a:p>
          <a:p>
            <a:pPr marL="0" indent="0">
              <a:buNone/>
            </a:pPr>
            <a:r>
              <a:rPr lang="en-CA" sz="2400" dirty="0" smtClean="0"/>
              <a:t>   end </a:t>
            </a:r>
            <a:r>
              <a:rPr lang="en-CA" sz="2400" dirty="0"/>
              <a:t>function </a:t>
            </a:r>
            <a:r>
              <a:rPr lang="en-CA" sz="2400" dirty="0" smtClean="0"/>
              <a:t>minimum</a:t>
            </a:r>
          </a:p>
        </p:txBody>
      </p:sp>
      <p:sp>
        <p:nvSpPr>
          <p:cNvPr id="4" name="Slide Number Placeholder 3"/>
          <p:cNvSpPr>
            <a:spLocks noGrp="1"/>
          </p:cNvSpPr>
          <p:nvPr>
            <p:ph type="sldNum" sz="quarter" idx="12"/>
          </p:nvPr>
        </p:nvSpPr>
        <p:spPr/>
        <p:txBody>
          <a:bodyPr/>
          <a:lstStyle/>
          <a:p>
            <a:fld id="{0EF2B25B-931C-4B73-9F02-4D363CEFA8FD}" type="slidenum">
              <a:rPr lang="en-CA" smtClean="0"/>
              <a:t>88</a:t>
            </a:fld>
            <a:endParaRPr lang="en-CA"/>
          </a:p>
        </p:txBody>
      </p:sp>
      <p:sp>
        <p:nvSpPr>
          <p:cNvPr id="5" name="Content Placeholder 2"/>
          <p:cNvSpPr txBox="1">
            <a:spLocks/>
          </p:cNvSpPr>
          <p:nvPr/>
        </p:nvSpPr>
        <p:spPr>
          <a:xfrm>
            <a:off x="5763955" y="3218989"/>
            <a:ext cx="10515600" cy="700497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CA" sz="1800" dirty="0" smtClean="0"/>
          </a:p>
          <a:p>
            <a:pPr marL="0" indent="0">
              <a:buFont typeface="Arial" panose="020B0604020202020204" pitchFamily="34" charset="0"/>
              <a:buNone/>
            </a:pPr>
            <a:r>
              <a:rPr lang="en-CA" sz="2400" dirty="0" smtClean="0"/>
              <a:t>   real*8  function  pain(x)</a:t>
            </a:r>
          </a:p>
          <a:p>
            <a:pPr marL="0" indent="0">
              <a:buFont typeface="Arial" panose="020B0604020202020204" pitchFamily="34" charset="0"/>
              <a:buNone/>
            </a:pPr>
            <a:r>
              <a:rPr lang="en-CA" sz="2400" dirty="0" smtClean="0"/>
              <a:t>                  real*8 :: x</a:t>
            </a:r>
          </a:p>
          <a:p>
            <a:pPr marL="0" indent="0">
              <a:buFont typeface="Arial" panose="020B0604020202020204" pitchFamily="34" charset="0"/>
              <a:buNone/>
            </a:pPr>
            <a:r>
              <a:rPr lang="en-CA" sz="2400" dirty="0" smtClean="0"/>
              <a:t>                  pain = 72.0d0 + 3.0d0*x + 5.0d0*x**2</a:t>
            </a:r>
          </a:p>
          <a:p>
            <a:pPr marL="0" indent="0">
              <a:buFont typeface="Arial" panose="020B0604020202020204" pitchFamily="34" charset="0"/>
              <a:buNone/>
            </a:pPr>
            <a:r>
              <a:rPr lang="en-CA" sz="2400" dirty="0" smtClean="0"/>
              <a:t>   end function pain</a:t>
            </a:r>
          </a:p>
          <a:p>
            <a:pPr marL="0" indent="0">
              <a:buFont typeface="Arial" panose="020B0604020202020204" pitchFamily="34" charset="0"/>
              <a:buNone/>
            </a:pPr>
            <a:endParaRPr lang="en-CA" sz="2400" dirty="0" smtClean="0"/>
          </a:p>
          <a:p>
            <a:pPr marL="0" indent="0">
              <a:buFont typeface="Arial" panose="020B0604020202020204" pitchFamily="34" charset="0"/>
              <a:buNone/>
            </a:pPr>
            <a:r>
              <a:rPr lang="en-CA" sz="2400" dirty="0" smtClean="0"/>
              <a:t>   aa = minimum(10.d0, 100.d0, pain)   </a:t>
            </a:r>
            <a:endParaRPr lang="en-CA" sz="2400" dirty="0"/>
          </a:p>
        </p:txBody>
      </p:sp>
    </p:spTree>
    <p:extLst>
      <p:ext uri="{BB962C8B-B14F-4D97-AF65-F5344CB8AC3E}">
        <p14:creationId xmlns:p14="http://schemas.microsoft.com/office/powerpoint/2010/main" val="379679653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2131"/>
            <a:ext cx="10515600" cy="1325563"/>
          </a:xfrm>
        </p:spPr>
        <p:txBody>
          <a:bodyPr>
            <a:normAutofit/>
          </a:bodyPr>
          <a:lstStyle/>
          <a:p>
            <a:r>
              <a:rPr lang="en-CA" dirty="0" smtClean="0"/>
              <a:t>Actually </a:t>
            </a:r>
            <a:endParaRPr lang="en-CA" dirty="0"/>
          </a:p>
        </p:txBody>
      </p:sp>
      <p:sp>
        <p:nvSpPr>
          <p:cNvPr id="3" name="Content Placeholder 2"/>
          <p:cNvSpPr>
            <a:spLocks noGrp="1"/>
          </p:cNvSpPr>
          <p:nvPr>
            <p:ph idx="1"/>
          </p:nvPr>
        </p:nvSpPr>
        <p:spPr>
          <a:xfrm>
            <a:off x="943454" y="810947"/>
            <a:ext cx="10515600" cy="5910528"/>
          </a:xfrm>
        </p:spPr>
        <p:txBody>
          <a:bodyPr>
            <a:normAutofit/>
          </a:bodyPr>
          <a:lstStyle/>
          <a:p>
            <a:pPr marL="0" indent="0">
              <a:buNone/>
            </a:pPr>
            <a:endParaRPr lang="en-CA" dirty="0" smtClean="0"/>
          </a:p>
          <a:p>
            <a:pPr marL="0" indent="0">
              <a:buNone/>
            </a:pPr>
            <a:endParaRPr lang="en-CA" dirty="0" smtClean="0"/>
          </a:p>
          <a:p>
            <a:pPr marL="0" indent="0">
              <a:buNone/>
            </a:pPr>
            <a:r>
              <a:rPr lang="en-CA" dirty="0"/>
              <a:t> </a:t>
            </a:r>
            <a:r>
              <a:rPr lang="en-CA" dirty="0" smtClean="0"/>
              <a:t>      program </a:t>
            </a:r>
            <a:r>
              <a:rPr lang="en-CA" dirty="0" err="1" smtClean="0"/>
              <a:t>program_name</a:t>
            </a:r>
            <a:endParaRPr lang="en-CA" dirty="0" smtClean="0"/>
          </a:p>
          <a:p>
            <a:pPr marL="0" indent="0">
              <a:buNone/>
            </a:pPr>
            <a:r>
              <a:rPr lang="en-CA" dirty="0" smtClean="0"/>
              <a:t>             …</a:t>
            </a:r>
          </a:p>
          <a:p>
            <a:pPr marL="0" indent="0">
              <a:buNone/>
            </a:pPr>
            <a:r>
              <a:rPr lang="en-CA" dirty="0" smtClean="0"/>
              <a:t>       end  </a:t>
            </a:r>
            <a:r>
              <a:rPr lang="en-CA" dirty="0"/>
              <a:t>program </a:t>
            </a:r>
            <a:r>
              <a:rPr lang="en-CA" dirty="0" err="1" smtClean="0"/>
              <a:t>program_name</a:t>
            </a:r>
            <a:endParaRPr lang="en-CA" dirty="0" smtClean="0"/>
          </a:p>
          <a:p>
            <a:pPr marL="0" indent="0">
              <a:buNone/>
            </a:pPr>
            <a:endParaRPr lang="en-CA" dirty="0"/>
          </a:p>
          <a:p>
            <a:pPr marL="0" indent="0">
              <a:buNone/>
            </a:pPr>
            <a:endParaRPr lang="en-CA" dirty="0" smtClean="0"/>
          </a:p>
          <a:p>
            <a:pPr marL="0" indent="0">
              <a:buNone/>
            </a:pPr>
            <a:r>
              <a:rPr lang="en-CA" dirty="0"/>
              <a:t>i</a:t>
            </a:r>
            <a:r>
              <a:rPr lang="en-CA" dirty="0" smtClean="0"/>
              <a:t>s also a function, but called the unique main function, starting point of code running. </a:t>
            </a:r>
            <a:endParaRPr lang="en-CA" dirty="0"/>
          </a:p>
          <a:p>
            <a:pPr marL="0" indent="0">
              <a:buNone/>
            </a:pPr>
            <a:endParaRPr lang="en-CA" dirty="0" smtClean="0"/>
          </a:p>
          <a:p>
            <a:pPr marL="0" indent="0">
              <a:buNone/>
            </a:pPr>
            <a:endParaRPr lang="en-CA" dirty="0" smtClean="0"/>
          </a:p>
        </p:txBody>
      </p:sp>
      <p:sp>
        <p:nvSpPr>
          <p:cNvPr id="4" name="Slide Number Placeholder 3"/>
          <p:cNvSpPr>
            <a:spLocks noGrp="1"/>
          </p:cNvSpPr>
          <p:nvPr>
            <p:ph type="sldNum" sz="quarter" idx="12"/>
          </p:nvPr>
        </p:nvSpPr>
        <p:spPr/>
        <p:txBody>
          <a:bodyPr/>
          <a:lstStyle/>
          <a:p>
            <a:fld id="{0EF2B25B-931C-4B73-9F02-4D363CEFA8FD}" type="slidenum">
              <a:rPr lang="en-CA" smtClean="0"/>
              <a:t>89</a:t>
            </a:fld>
            <a:endParaRPr lang="en-CA" dirty="0"/>
          </a:p>
        </p:txBody>
      </p:sp>
    </p:spTree>
    <p:extLst>
      <p:ext uri="{BB962C8B-B14F-4D97-AF65-F5344CB8AC3E}">
        <p14:creationId xmlns:p14="http://schemas.microsoft.com/office/powerpoint/2010/main" val="980342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9640" y="197485"/>
            <a:ext cx="10515600" cy="1325563"/>
          </a:xfrm>
        </p:spPr>
        <p:txBody>
          <a:bodyPr/>
          <a:lstStyle/>
          <a:p>
            <a:r>
              <a:rPr lang="en-CA" dirty="0" smtClean="0"/>
              <a:t>What we get when we buy a computer?</a:t>
            </a:r>
            <a:endParaRPr lang="en-CA" dirty="0"/>
          </a:p>
        </p:txBody>
      </p:sp>
      <p:pic>
        <p:nvPicPr>
          <p:cNvPr id="4" name="Content Placeholder 3"/>
          <p:cNvPicPr>
            <a:picLocks noGrp="1" noChangeAspect="1"/>
          </p:cNvPicPr>
          <p:nvPr>
            <p:ph idx="1"/>
          </p:nvPr>
        </p:nvPicPr>
        <p:blipFill>
          <a:blip r:embed="rId2"/>
          <a:stretch>
            <a:fillRect/>
          </a:stretch>
        </p:blipFill>
        <p:spPr>
          <a:xfrm>
            <a:off x="929640" y="1523048"/>
            <a:ext cx="8745191" cy="3816509"/>
          </a:xfrm>
          <a:prstGeom prst="rect">
            <a:avLst/>
          </a:prstGeom>
        </p:spPr>
      </p:pic>
      <p:sp>
        <p:nvSpPr>
          <p:cNvPr id="3" name="Slide Number Placeholder 2"/>
          <p:cNvSpPr>
            <a:spLocks noGrp="1"/>
          </p:cNvSpPr>
          <p:nvPr>
            <p:ph type="sldNum" sz="quarter" idx="12"/>
          </p:nvPr>
        </p:nvSpPr>
        <p:spPr/>
        <p:txBody>
          <a:bodyPr/>
          <a:lstStyle/>
          <a:p>
            <a:fld id="{0EF2B25B-931C-4B73-9F02-4D363CEFA8FD}" type="slidenum">
              <a:rPr lang="en-CA" smtClean="0"/>
              <a:t>9</a:t>
            </a:fld>
            <a:endParaRPr lang="en-CA"/>
          </a:p>
        </p:txBody>
      </p:sp>
    </p:spTree>
    <p:extLst>
      <p:ext uri="{BB962C8B-B14F-4D97-AF65-F5344CB8AC3E}">
        <p14:creationId xmlns:p14="http://schemas.microsoft.com/office/powerpoint/2010/main" val="163589362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6505" y="514254"/>
            <a:ext cx="10515600" cy="1325563"/>
          </a:xfrm>
        </p:spPr>
        <p:txBody>
          <a:bodyPr>
            <a:normAutofit/>
          </a:bodyPr>
          <a:lstStyle/>
          <a:p>
            <a:r>
              <a:rPr lang="en-CA" dirty="0" smtClean="0"/>
              <a:t>Subroutines are very similar to functions</a:t>
            </a:r>
            <a:endParaRPr lang="en-CA" dirty="0"/>
          </a:p>
        </p:txBody>
      </p:sp>
      <p:sp>
        <p:nvSpPr>
          <p:cNvPr id="3" name="Content Placeholder 2"/>
          <p:cNvSpPr>
            <a:spLocks noGrp="1"/>
          </p:cNvSpPr>
          <p:nvPr>
            <p:ph idx="1"/>
          </p:nvPr>
        </p:nvSpPr>
        <p:spPr>
          <a:xfrm>
            <a:off x="976505" y="1839817"/>
            <a:ext cx="10515600" cy="4617250"/>
          </a:xfrm>
        </p:spPr>
        <p:txBody>
          <a:bodyPr>
            <a:normAutofit/>
          </a:bodyPr>
          <a:lstStyle/>
          <a:p>
            <a:pPr marL="0" indent="0">
              <a:buNone/>
            </a:pPr>
            <a:endParaRPr lang="en-CA" dirty="0" smtClean="0"/>
          </a:p>
          <a:p>
            <a:pPr marL="0" indent="0">
              <a:buNone/>
            </a:pPr>
            <a:r>
              <a:rPr lang="en-CA" dirty="0" smtClean="0"/>
              <a:t>       but everything is in the argument list including the return variable, then may return many variables.</a:t>
            </a:r>
          </a:p>
          <a:p>
            <a:pPr marL="0" indent="0">
              <a:buNone/>
            </a:pPr>
            <a:endParaRPr lang="en-CA" dirty="0" smtClean="0"/>
          </a:p>
        </p:txBody>
      </p:sp>
      <p:sp>
        <p:nvSpPr>
          <p:cNvPr id="4" name="Slide Number Placeholder 3"/>
          <p:cNvSpPr>
            <a:spLocks noGrp="1"/>
          </p:cNvSpPr>
          <p:nvPr>
            <p:ph type="sldNum" sz="quarter" idx="12"/>
          </p:nvPr>
        </p:nvSpPr>
        <p:spPr/>
        <p:txBody>
          <a:bodyPr/>
          <a:lstStyle/>
          <a:p>
            <a:fld id="{0EF2B25B-931C-4B73-9F02-4D363CEFA8FD}" type="slidenum">
              <a:rPr lang="en-CA" smtClean="0"/>
              <a:t>90</a:t>
            </a:fld>
            <a:endParaRPr lang="en-CA" dirty="0"/>
          </a:p>
        </p:txBody>
      </p:sp>
    </p:spTree>
    <p:extLst>
      <p:ext uri="{BB962C8B-B14F-4D97-AF65-F5344CB8AC3E}">
        <p14:creationId xmlns:p14="http://schemas.microsoft.com/office/powerpoint/2010/main" val="220556318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336" y="-160310"/>
            <a:ext cx="10515600" cy="1325563"/>
          </a:xfrm>
        </p:spPr>
        <p:txBody>
          <a:bodyPr>
            <a:normAutofit/>
          </a:bodyPr>
          <a:lstStyle/>
          <a:p>
            <a:r>
              <a:rPr lang="en-CA" dirty="0" smtClean="0"/>
              <a:t>Subroutine example </a:t>
            </a:r>
            <a:endParaRPr lang="en-CA" dirty="0"/>
          </a:p>
        </p:txBody>
      </p:sp>
      <p:sp>
        <p:nvSpPr>
          <p:cNvPr id="3" name="Content Placeholder 2"/>
          <p:cNvSpPr>
            <a:spLocks noGrp="1"/>
          </p:cNvSpPr>
          <p:nvPr>
            <p:ph idx="1"/>
          </p:nvPr>
        </p:nvSpPr>
        <p:spPr>
          <a:xfrm>
            <a:off x="976505" y="546539"/>
            <a:ext cx="10515600" cy="5910528"/>
          </a:xfrm>
        </p:spPr>
        <p:txBody>
          <a:bodyPr>
            <a:normAutofit fontScale="85000" lnSpcReduction="20000"/>
          </a:bodyPr>
          <a:lstStyle/>
          <a:p>
            <a:pPr marL="0" indent="0">
              <a:buNone/>
            </a:pPr>
            <a:endParaRPr lang="en-CA" dirty="0" smtClean="0"/>
          </a:p>
          <a:p>
            <a:pPr marL="0" indent="0">
              <a:buNone/>
            </a:pPr>
            <a:r>
              <a:rPr lang="en-CA" dirty="0" smtClean="0"/>
              <a:t>       real*8 function distance(x1, y1, x2, y2)</a:t>
            </a:r>
          </a:p>
          <a:p>
            <a:pPr marL="0" indent="0">
              <a:buNone/>
            </a:pPr>
            <a:r>
              <a:rPr lang="en-CA" dirty="0" smtClean="0"/>
              <a:t>             real*8 </a:t>
            </a:r>
            <a:r>
              <a:rPr lang="en-CA" dirty="0"/>
              <a:t>:: </a:t>
            </a:r>
            <a:r>
              <a:rPr lang="en-CA" dirty="0" smtClean="0"/>
              <a:t>x1</a:t>
            </a:r>
            <a:r>
              <a:rPr lang="en-CA" dirty="0"/>
              <a:t>, y1, x2, </a:t>
            </a:r>
            <a:r>
              <a:rPr lang="en-CA" dirty="0" smtClean="0"/>
              <a:t>y2</a:t>
            </a:r>
          </a:p>
          <a:p>
            <a:pPr marL="0" indent="0">
              <a:buNone/>
            </a:pPr>
            <a:r>
              <a:rPr lang="en-CA" dirty="0"/>
              <a:t> </a:t>
            </a:r>
            <a:r>
              <a:rPr lang="en-CA" dirty="0" smtClean="0"/>
              <a:t>            distance = </a:t>
            </a:r>
            <a:r>
              <a:rPr lang="en-CA" dirty="0" err="1" smtClean="0"/>
              <a:t>sqrt</a:t>
            </a:r>
            <a:r>
              <a:rPr lang="en-CA" dirty="0" smtClean="0"/>
              <a:t> ((x1 - x2)**2 + (y1 - y2)**2)</a:t>
            </a:r>
          </a:p>
          <a:p>
            <a:pPr marL="0" indent="0">
              <a:buNone/>
            </a:pPr>
            <a:r>
              <a:rPr lang="en-CA" dirty="0"/>
              <a:t> </a:t>
            </a:r>
            <a:r>
              <a:rPr lang="en-CA" dirty="0" smtClean="0"/>
              <a:t>            return </a:t>
            </a:r>
          </a:p>
          <a:p>
            <a:pPr marL="0" indent="0">
              <a:buNone/>
            </a:pPr>
            <a:r>
              <a:rPr lang="en-CA" dirty="0"/>
              <a:t> </a:t>
            </a:r>
            <a:r>
              <a:rPr lang="en-CA" dirty="0" smtClean="0"/>
              <a:t>      end </a:t>
            </a:r>
            <a:r>
              <a:rPr lang="en-CA" dirty="0"/>
              <a:t>function </a:t>
            </a:r>
            <a:r>
              <a:rPr lang="en-CA" dirty="0" smtClean="0"/>
              <a:t>distance</a:t>
            </a:r>
          </a:p>
          <a:p>
            <a:pPr marL="0" indent="0">
              <a:buNone/>
            </a:pPr>
            <a:endParaRPr lang="en-CA" dirty="0"/>
          </a:p>
          <a:p>
            <a:pPr marL="0" indent="0">
              <a:buNone/>
            </a:pPr>
            <a:r>
              <a:rPr lang="en-CA" dirty="0" smtClean="0"/>
              <a:t>       </a:t>
            </a:r>
            <a:r>
              <a:rPr lang="en-CA" dirty="0" smtClean="0">
                <a:solidFill>
                  <a:srgbClr val="FF0000"/>
                </a:solidFill>
              </a:rPr>
              <a:t>subroutine</a:t>
            </a:r>
            <a:r>
              <a:rPr lang="en-CA" dirty="0" smtClean="0"/>
              <a:t> </a:t>
            </a:r>
            <a:r>
              <a:rPr lang="en-CA" dirty="0" err="1" smtClean="0">
                <a:solidFill>
                  <a:srgbClr val="FF0000"/>
                </a:solidFill>
              </a:rPr>
              <a:t>get_distance</a:t>
            </a:r>
            <a:r>
              <a:rPr lang="en-CA" dirty="0" smtClean="0"/>
              <a:t>(x1</a:t>
            </a:r>
            <a:r>
              <a:rPr lang="en-CA" dirty="0"/>
              <a:t>, y1, x2, </a:t>
            </a:r>
            <a:r>
              <a:rPr lang="en-CA" dirty="0" smtClean="0"/>
              <a:t>y2,</a:t>
            </a:r>
            <a:r>
              <a:rPr lang="en-CA" dirty="0"/>
              <a:t> distance</a:t>
            </a:r>
            <a:r>
              <a:rPr lang="en-CA" dirty="0" smtClean="0"/>
              <a:t>)</a:t>
            </a:r>
          </a:p>
          <a:p>
            <a:pPr marL="0" indent="0">
              <a:buNone/>
            </a:pPr>
            <a:r>
              <a:rPr lang="en-CA" dirty="0"/>
              <a:t> </a:t>
            </a:r>
            <a:r>
              <a:rPr lang="en-CA" dirty="0" smtClean="0"/>
              <a:t>            real*8 :: x1</a:t>
            </a:r>
            <a:r>
              <a:rPr lang="en-CA" dirty="0"/>
              <a:t>, y1, x2, y2, </a:t>
            </a:r>
            <a:r>
              <a:rPr lang="en-CA" dirty="0" smtClean="0"/>
              <a:t>distance</a:t>
            </a:r>
            <a:endParaRPr lang="en-CA" dirty="0"/>
          </a:p>
          <a:p>
            <a:pPr marL="0" indent="0">
              <a:buNone/>
            </a:pPr>
            <a:r>
              <a:rPr lang="en-CA" dirty="0" smtClean="0"/>
              <a:t>             distance </a:t>
            </a:r>
            <a:r>
              <a:rPr lang="en-CA" dirty="0"/>
              <a:t>= </a:t>
            </a:r>
            <a:r>
              <a:rPr lang="en-CA" dirty="0" err="1"/>
              <a:t>sqrt</a:t>
            </a:r>
            <a:r>
              <a:rPr lang="en-CA" dirty="0"/>
              <a:t> ((x1 - x2)**2 + (y1 - y2)**2)</a:t>
            </a:r>
          </a:p>
          <a:p>
            <a:pPr marL="0" indent="0">
              <a:buNone/>
            </a:pPr>
            <a:r>
              <a:rPr lang="en-CA" dirty="0"/>
              <a:t>             return </a:t>
            </a:r>
          </a:p>
          <a:p>
            <a:pPr marL="0" indent="0">
              <a:buNone/>
            </a:pPr>
            <a:r>
              <a:rPr lang="en-CA" dirty="0"/>
              <a:t>       end </a:t>
            </a:r>
            <a:r>
              <a:rPr lang="en-CA" dirty="0">
                <a:solidFill>
                  <a:srgbClr val="FF0000"/>
                </a:solidFill>
              </a:rPr>
              <a:t>subroutine</a:t>
            </a:r>
            <a:r>
              <a:rPr lang="en-CA" dirty="0"/>
              <a:t> </a:t>
            </a:r>
            <a:r>
              <a:rPr lang="en-CA" dirty="0" err="1" smtClean="0">
                <a:solidFill>
                  <a:srgbClr val="FF0000"/>
                </a:solidFill>
              </a:rPr>
              <a:t>get_distance</a:t>
            </a:r>
            <a:endParaRPr lang="en-CA" dirty="0">
              <a:solidFill>
                <a:srgbClr val="FF0000"/>
              </a:solidFill>
            </a:endParaRPr>
          </a:p>
          <a:p>
            <a:pPr marL="0" indent="0">
              <a:buNone/>
            </a:pPr>
            <a:endParaRPr lang="en-CA" dirty="0" smtClean="0"/>
          </a:p>
          <a:p>
            <a:pPr marL="0" indent="0">
              <a:buNone/>
            </a:pPr>
            <a:r>
              <a:rPr lang="en-CA" dirty="0" smtClean="0"/>
              <a:t>      aa = distance(a1, b1, a2, b2)</a:t>
            </a:r>
          </a:p>
          <a:p>
            <a:pPr marL="0" indent="0">
              <a:buNone/>
            </a:pPr>
            <a:r>
              <a:rPr lang="en-CA" dirty="0"/>
              <a:t> </a:t>
            </a:r>
            <a:r>
              <a:rPr lang="en-CA" dirty="0" smtClean="0"/>
              <a:t>     </a:t>
            </a:r>
            <a:r>
              <a:rPr lang="en-CA" dirty="0" smtClean="0">
                <a:solidFill>
                  <a:srgbClr val="FF0000"/>
                </a:solidFill>
              </a:rPr>
              <a:t>call</a:t>
            </a:r>
            <a:r>
              <a:rPr lang="en-CA" dirty="0" smtClean="0"/>
              <a:t> </a:t>
            </a:r>
            <a:r>
              <a:rPr lang="en-CA" dirty="0" err="1">
                <a:solidFill>
                  <a:srgbClr val="FF0000"/>
                </a:solidFill>
              </a:rPr>
              <a:t>get_distance</a:t>
            </a:r>
            <a:r>
              <a:rPr lang="en-CA" dirty="0"/>
              <a:t>(x1, y1, x2, y2, distance)</a:t>
            </a:r>
          </a:p>
          <a:p>
            <a:pPr marL="0" indent="0">
              <a:buNone/>
            </a:pPr>
            <a:endParaRPr lang="en-CA" dirty="0" smtClean="0"/>
          </a:p>
          <a:p>
            <a:pPr marL="0" indent="0">
              <a:buNone/>
            </a:pPr>
            <a:endParaRPr lang="en-CA" dirty="0" smtClean="0"/>
          </a:p>
          <a:p>
            <a:pPr marL="0" indent="0">
              <a:buNone/>
            </a:pPr>
            <a:endParaRPr lang="en-CA" dirty="0" smtClean="0"/>
          </a:p>
        </p:txBody>
      </p:sp>
      <p:sp>
        <p:nvSpPr>
          <p:cNvPr id="4" name="Slide Number Placeholder 3"/>
          <p:cNvSpPr>
            <a:spLocks noGrp="1"/>
          </p:cNvSpPr>
          <p:nvPr>
            <p:ph type="sldNum" sz="quarter" idx="12"/>
          </p:nvPr>
        </p:nvSpPr>
        <p:spPr/>
        <p:txBody>
          <a:bodyPr/>
          <a:lstStyle/>
          <a:p>
            <a:fld id="{0EF2B25B-931C-4B73-9F02-4D363CEFA8FD}" type="slidenum">
              <a:rPr lang="en-CA" smtClean="0"/>
              <a:t>91</a:t>
            </a:fld>
            <a:endParaRPr lang="en-CA" dirty="0"/>
          </a:p>
        </p:txBody>
      </p:sp>
    </p:spTree>
    <p:extLst>
      <p:ext uri="{BB962C8B-B14F-4D97-AF65-F5344CB8AC3E}">
        <p14:creationId xmlns:p14="http://schemas.microsoft.com/office/powerpoint/2010/main" val="13936174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9720" y="0"/>
            <a:ext cx="10515600" cy="1325563"/>
          </a:xfrm>
        </p:spPr>
        <p:txBody>
          <a:bodyPr>
            <a:normAutofit/>
          </a:bodyPr>
          <a:lstStyle/>
          <a:p>
            <a:r>
              <a:rPr lang="en-CA" dirty="0" smtClean="0"/>
              <a:t>Argument intent </a:t>
            </a:r>
            <a:endParaRPr lang="en-CA" dirty="0"/>
          </a:p>
        </p:txBody>
      </p:sp>
      <p:sp>
        <p:nvSpPr>
          <p:cNvPr id="3" name="Content Placeholder 2"/>
          <p:cNvSpPr>
            <a:spLocks noGrp="1"/>
          </p:cNvSpPr>
          <p:nvPr>
            <p:ph idx="1"/>
          </p:nvPr>
        </p:nvSpPr>
        <p:spPr>
          <a:xfrm>
            <a:off x="838200" y="947472"/>
            <a:ext cx="10515600" cy="5910528"/>
          </a:xfrm>
        </p:spPr>
        <p:txBody>
          <a:bodyPr>
            <a:normAutofit/>
          </a:bodyPr>
          <a:lstStyle/>
          <a:p>
            <a:pPr marL="0" indent="0">
              <a:buNone/>
            </a:pPr>
            <a:endParaRPr lang="en-CA" dirty="0"/>
          </a:p>
          <a:p>
            <a:pPr marL="0" indent="0">
              <a:buNone/>
            </a:pPr>
            <a:r>
              <a:rPr lang="en-CA" dirty="0" smtClean="0"/>
              <a:t>       subroutine </a:t>
            </a:r>
            <a:r>
              <a:rPr lang="en-CA" dirty="0" err="1" smtClean="0"/>
              <a:t>get_distance</a:t>
            </a:r>
            <a:r>
              <a:rPr lang="en-CA" dirty="0" smtClean="0"/>
              <a:t>(x1</a:t>
            </a:r>
            <a:r>
              <a:rPr lang="en-CA" dirty="0"/>
              <a:t>, y1, x2, </a:t>
            </a:r>
            <a:r>
              <a:rPr lang="en-CA" dirty="0" smtClean="0"/>
              <a:t>y2,</a:t>
            </a:r>
            <a:r>
              <a:rPr lang="en-CA" dirty="0"/>
              <a:t> distance</a:t>
            </a:r>
            <a:r>
              <a:rPr lang="en-CA" dirty="0" smtClean="0"/>
              <a:t>)</a:t>
            </a:r>
          </a:p>
          <a:p>
            <a:pPr marL="0" indent="0">
              <a:buNone/>
            </a:pPr>
            <a:r>
              <a:rPr lang="en-CA" dirty="0"/>
              <a:t> </a:t>
            </a:r>
            <a:r>
              <a:rPr lang="en-CA" dirty="0" smtClean="0"/>
              <a:t>            real*8, </a:t>
            </a:r>
            <a:r>
              <a:rPr lang="en-CA" dirty="0" smtClean="0">
                <a:solidFill>
                  <a:srgbClr val="FF0000"/>
                </a:solidFill>
              </a:rPr>
              <a:t>intent(in)    </a:t>
            </a:r>
            <a:r>
              <a:rPr lang="en-CA" dirty="0" smtClean="0"/>
              <a:t>:: x1</a:t>
            </a:r>
            <a:r>
              <a:rPr lang="en-CA" dirty="0"/>
              <a:t>, y1, x2, </a:t>
            </a:r>
            <a:r>
              <a:rPr lang="en-CA" dirty="0" smtClean="0"/>
              <a:t>y2</a:t>
            </a:r>
          </a:p>
          <a:p>
            <a:pPr marL="0" indent="0">
              <a:buNone/>
            </a:pPr>
            <a:r>
              <a:rPr lang="en-CA" dirty="0"/>
              <a:t> </a:t>
            </a:r>
            <a:r>
              <a:rPr lang="en-CA" dirty="0" smtClean="0"/>
              <a:t>            real*8, </a:t>
            </a:r>
            <a:r>
              <a:rPr lang="en-CA" dirty="0" smtClean="0">
                <a:solidFill>
                  <a:srgbClr val="FF0000"/>
                </a:solidFill>
              </a:rPr>
              <a:t>intent(out)</a:t>
            </a:r>
            <a:r>
              <a:rPr lang="en-CA" dirty="0" smtClean="0"/>
              <a:t> :: </a:t>
            </a:r>
            <a:r>
              <a:rPr lang="en-CA" dirty="0"/>
              <a:t>distance</a:t>
            </a:r>
          </a:p>
          <a:p>
            <a:pPr marL="0" indent="0">
              <a:buNone/>
            </a:pPr>
            <a:r>
              <a:rPr lang="en-CA" dirty="0" smtClean="0"/>
              <a:t>             distance </a:t>
            </a:r>
            <a:r>
              <a:rPr lang="en-CA" dirty="0"/>
              <a:t>= </a:t>
            </a:r>
            <a:r>
              <a:rPr lang="en-CA" dirty="0" err="1"/>
              <a:t>sqrt</a:t>
            </a:r>
            <a:r>
              <a:rPr lang="en-CA" dirty="0"/>
              <a:t> ((x1 - x2)**2 + (y1 - y2)**2)</a:t>
            </a:r>
          </a:p>
          <a:p>
            <a:pPr marL="0" indent="0">
              <a:buNone/>
            </a:pPr>
            <a:r>
              <a:rPr lang="en-CA" dirty="0"/>
              <a:t>             return </a:t>
            </a:r>
          </a:p>
          <a:p>
            <a:pPr marL="0" indent="0">
              <a:buNone/>
            </a:pPr>
            <a:r>
              <a:rPr lang="en-CA" dirty="0"/>
              <a:t>       end subroutine </a:t>
            </a:r>
            <a:r>
              <a:rPr lang="en-CA" dirty="0" err="1" smtClean="0"/>
              <a:t>get_distance</a:t>
            </a:r>
            <a:endParaRPr lang="en-CA" dirty="0" smtClean="0"/>
          </a:p>
          <a:p>
            <a:pPr marL="0" indent="0">
              <a:buNone/>
            </a:pPr>
            <a:endParaRPr lang="en-CA" dirty="0"/>
          </a:p>
          <a:p>
            <a:pPr marL="0" indent="0">
              <a:buNone/>
            </a:pPr>
            <a:endParaRPr lang="en-CA" dirty="0" smtClean="0"/>
          </a:p>
          <a:p>
            <a:pPr marL="0" indent="0">
              <a:buNone/>
            </a:pPr>
            <a:r>
              <a:rPr lang="en-CA" dirty="0"/>
              <a:t> </a:t>
            </a:r>
            <a:r>
              <a:rPr lang="en-CA" dirty="0" smtClean="0"/>
              <a:t>      real*8, intent(</a:t>
            </a:r>
            <a:r>
              <a:rPr lang="en-CA" dirty="0" err="1" smtClean="0"/>
              <a:t>inout</a:t>
            </a:r>
            <a:r>
              <a:rPr lang="en-CA" dirty="0" smtClean="0"/>
              <a:t>) :: </a:t>
            </a:r>
            <a:r>
              <a:rPr lang="en-CA" dirty="0" err="1" smtClean="0"/>
              <a:t>aaa</a:t>
            </a:r>
            <a:r>
              <a:rPr lang="en-CA" dirty="0" smtClean="0"/>
              <a:t>, </a:t>
            </a:r>
            <a:r>
              <a:rPr lang="en-CA" dirty="0" err="1" smtClean="0"/>
              <a:t>bbb</a:t>
            </a:r>
            <a:endParaRPr lang="en-CA" dirty="0"/>
          </a:p>
          <a:p>
            <a:pPr marL="0" indent="0">
              <a:buNone/>
            </a:pPr>
            <a:endParaRPr lang="en-CA" dirty="0" smtClean="0"/>
          </a:p>
        </p:txBody>
      </p:sp>
      <p:sp>
        <p:nvSpPr>
          <p:cNvPr id="4" name="Slide Number Placeholder 3"/>
          <p:cNvSpPr>
            <a:spLocks noGrp="1"/>
          </p:cNvSpPr>
          <p:nvPr>
            <p:ph type="sldNum" sz="quarter" idx="12"/>
          </p:nvPr>
        </p:nvSpPr>
        <p:spPr/>
        <p:txBody>
          <a:bodyPr/>
          <a:lstStyle/>
          <a:p>
            <a:fld id="{0EF2B25B-931C-4B73-9F02-4D363CEFA8FD}" type="slidenum">
              <a:rPr lang="en-CA" smtClean="0"/>
              <a:t>92</a:t>
            </a:fld>
            <a:endParaRPr lang="en-CA" dirty="0"/>
          </a:p>
        </p:txBody>
      </p:sp>
    </p:spTree>
    <p:extLst>
      <p:ext uri="{BB962C8B-B14F-4D97-AF65-F5344CB8AC3E}">
        <p14:creationId xmlns:p14="http://schemas.microsoft.com/office/powerpoint/2010/main" val="37029601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336" y="148166"/>
            <a:ext cx="10515600" cy="1325563"/>
          </a:xfrm>
        </p:spPr>
        <p:txBody>
          <a:bodyPr>
            <a:normAutofit/>
          </a:bodyPr>
          <a:lstStyle/>
          <a:p>
            <a:r>
              <a:rPr lang="en-CA" dirty="0" smtClean="0"/>
              <a:t>Modules</a:t>
            </a:r>
            <a:endParaRPr lang="en-CA" dirty="0"/>
          </a:p>
        </p:txBody>
      </p:sp>
      <p:sp>
        <p:nvSpPr>
          <p:cNvPr id="3" name="Content Placeholder 2"/>
          <p:cNvSpPr>
            <a:spLocks noGrp="1"/>
          </p:cNvSpPr>
          <p:nvPr>
            <p:ph idx="1"/>
          </p:nvPr>
        </p:nvSpPr>
        <p:spPr>
          <a:xfrm>
            <a:off x="866336" y="1742321"/>
            <a:ext cx="10515600" cy="3490692"/>
          </a:xfrm>
        </p:spPr>
        <p:txBody>
          <a:bodyPr>
            <a:normAutofit/>
          </a:bodyPr>
          <a:lstStyle/>
          <a:p>
            <a:pPr marL="0" indent="0">
              <a:buNone/>
            </a:pPr>
            <a:r>
              <a:rPr lang="en-CA" dirty="0"/>
              <a:t>c</a:t>
            </a:r>
            <a:r>
              <a:rPr lang="en-CA" dirty="0" smtClean="0"/>
              <a:t>an be used to declare global data and other specification statements (like interface block). It can be accessible when a "use" statement of it is coded.</a:t>
            </a:r>
          </a:p>
          <a:p>
            <a:pPr marL="0" indent="0">
              <a:buNone/>
            </a:pPr>
            <a:endParaRPr lang="en-CA" dirty="0"/>
          </a:p>
          <a:p>
            <a:pPr marL="0" indent="0">
              <a:buNone/>
            </a:pPr>
            <a:r>
              <a:rPr lang="en-CA" dirty="0" smtClean="0"/>
              <a:t>Modules can use other previous modules.</a:t>
            </a:r>
          </a:p>
        </p:txBody>
      </p:sp>
      <p:sp>
        <p:nvSpPr>
          <p:cNvPr id="4" name="Slide Number Placeholder 3"/>
          <p:cNvSpPr>
            <a:spLocks noGrp="1"/>
          </p:cNvSpPr>
          <p:nvPr>
            <p:ph type="sldNum" sz="quarter" idx="12"/>
          </p:nvPr>
        </p:nvSpPr>
        <p:spPr/>
        <p:txBody>
          <a:bodyPr/>
          <a:lstStyle/>
          <a:p>
            <a:fld id="{0EF2B25B-931C-4B73-9F02-4D363CEFA8FD}" type="slidenum">
              <a:rPr lang="en-CA" smtClean="0"/>
              <a:t>93</a:t>
            </a:fld>
            <a:endParaRPr lang="en-CA"/>
          </a:p>
        </p:txBody>
      </p:sp>
    </p:spTree>
    <p:extLst>
      <p:ext uri="{BB962C8B-B14F-4D97-AF65-F5344CB8AC3E}">
        <p14:creationId xmlns:p14="http://schemas.microsoft.com/office/powerpoint/2010/main" val="2462278266"/>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9806"/>
            <a:ext cx="10515600" cy="1325563"/>
          </a:xfrm>
        </p:spPr>
        <p:txBody>
          <a:bodyPr>
            <a:normAutofit/>
          </a:bodyPr>
          <a:lstStyle/>
          <a:p>
            <a:r>
              <a:rPr lang="en-CA" dirty="0" smtClean="0"/>
              <a:t>Module example</a:t>
            </a:r>
            <a:endParaRPr lang="en-CA" dirty="0"/>
          </a:p>
        </p:txBody>
      </p:sp>
      <p:sp>
        <p:nvSpPr>
          <p:cNvPr id="3" name="Content Placeholder 2"/>
          <p:cNvSpPr>
            <a:spLocks noGrp="1"/>
          </p:cNvSpPr>
          <p:nvPr>
            <p:ph idx="1"/>
          </p:nvPr>
        </p:nvSpPr>
        <p:spPr>
          <a:xfrm>
            <a:off x="282437" y="794869"/>
            <a:ext cx="10515600" cy="6178808"/>
          </a:xfrm>
        </p:spPr>
        <p:txBody>
          <a:bodyPr>
            <a:normAutofit fontScale="62500" lnSpcReduction="20000"/>
          </a:bodyPr>
          <a:lstStyle/>
          <a:p>
            <a:pPr marL="0" indent="0">
              <a:buNone/>
            </a:pPr>
            <a:r>
              <a:rPr lang="en-CA" sz="3800" dirty="0" smtClean="0"/>
              <a:t>    module  factorials</a:t>
            </a:r>
          </a:p>
          <a:p>
            <a:pPr marL="0" indent="0">
              <a:buNone/>
            </a:pPr>
            <a:r>
              <a:rPr lang="en-CA" sz="3800" dirty="0"/>
              <a:t> </a:t>
            </a:r>
            <a:r>
              <a:rPr lang="en-CA" sz="3800" dirty="0" smtClean="0"/>
              <a:t>   implicit none</a:t>
            </a:r>
          </a:p>
          <a:p>
            <a:pPr marL="0" indent="0">
              <a:buNone/>
            </a:pPr>
            <a:r>
              <a:rPr lang="en-CA" sz="3800" dirty="0"/>
              <a:t> </a:t>
            </a:r>
            <a:r>
              <a:rPr lang="en-CA" sz="3800" dirty="0" smtClean="0"/>
              <a:t>   integer, parameter :: </a:t>
            </a:r>
            <a:r>
              <a:rPr lang="en-CA" sz="3800" dirty="0" err="1" smtClean="0"/>
              <a:t>size_of_factls</a:t>
            </a:r>
            <a:r>
              <a:rPr lang="en-CA" sz="3800" dirty="0" smtClean="0"/>
              <a:t> = 10</a:t>
            </a:r>
          </a:p>
          <a:p>
            <a:pPr marL="0" indent="0">
              <a:buNone/>
            </a:pPr>
            <a:r>
              <a:rPr lang="en-CA" sz="3800" dirty="0"/>
              <a:t> </a:t>
            </a:r>
            <a:r>
              <a:rPr lang="en-CA" sz="3800" dirty="0" smtClean="0"/>
              <a:t>   real*8  ::  </a:t>
            </a:r>
            <a:r>
              <a:rPr lang="en-CA" sz="3800" dirty="0" err="1" smtClean="0"/>
              <a:t>factls</a:t>
            </a:r>
            <a:r>
              <a:rPr lang="en-CA" sz="3800" dirty="0" smtClean="0"/>
              <a:t>(</a:t>
            </a:r>
            <a:r>
              <a:rPr lang="en-CA" sz="3800" dirty="0" err="1"/>
              <a:t>size_of_factls</a:t>
            </a:r>
            <a:r>
              <a:rPr lang="en-CA" sz="3800" dirty="0" smtClean="0"/>
              <a:t>)</a:t>
            </a:r>
          </a:p>
          <a:p>
            <a:pPr marL="0" indent="0">
              <a:buNone/>
            </a:pPr>
            <a:r>
              <a:rPr lang="en-CA" sz="3800" dirty="0"/>
              <a:t> </a:t>
            </a:r>
            <a:r>
              <a:rPr lang="en-CA" sz="3800" dirty="0" smtClean="0"/>
              <a:t>   end </a:t>
            </a:r>
            <a:r>
              <a:rPr lang="en-CA" sz="3800" dirty="0"/>
              <a:t>module </a:t>
            </a:r>
            <a:r>
              <a:rPr lang="en-CA" sz="3800" dirty="0" smtClean="0"/>
              <a:t>factorials</a:t>
            </a:r>
          </a:p>
          <a:p>
            <a:pPr marL="0" indent="0">
              <a:buNone/>
            </a:pPr>
            <a:endParaRPr lang="en-CA" sz="3800" dirty="0"/>
          </a:p>
          <a:p>
            <a:pPr marL="0" indent="0">
              <a:buNone/>
            </a:pPr>
            <a:r>
              <a:rPr lang="en-CA" sz="3800" dirty="0" smtClean="0"/>
              <a:t>    subroutine </a:t>
            </a:r>
            <a:r>
              <a:rPr lang="en-CA" sz="3800" dirty="0" err="1" smtClean="0"/>
              <a:t>ini_factorials</a:t>
            </a:r>
            <a:r>
              <a:rPr lang="en-CA" sz="3800" dirty="0" smtClean="0"/>
              <a:t>()</a:t>
            </a:r>
          </a:p>
          <a:p>
            <a:pPr marL="0" indent="0">
              <a:buNone/>
            </a:pPr>
            <a:r>
              <a:rPr lang="en-CA" sz="3800" dirty="0"/>
              <a:t> </a:t>
            </a:r>
            <a:r>
              <a:rPr lang="en-CA" sz="3800" dirty="0" smtClean="0"/>
              <a:t>   </a:t>
            </a:r>
            <a:r>
              <a:rPr lang="en-CA" sz="3800" dirty="0"/>
              <a:t>use </a:t>
            </a:r>
            <a:r>
              <a:rPr lang="en-CA" sz="3800" dirty="0" smtClean="0"/>
              <a:t>factorials</a:t>
            </a:r>
            <a:endParaRPr lang="en-CA" sz="3800" dirty="0" smtClean="0"/>
          </a:p>
          <a:p>
            <a:pPr marL="0" indent="0">
              <a:buNone/>
            </a:pPr>
            <a:r>
              <a:rPr lang="en-CA" sz="3800" dirty="0"/>
              <a:t> </a:t>
            </a:r>
            <a:r>
              <a:rPr lang="en-CA" sz="3800" dirty="0" smtClean="0"/>
              <a:t>   implicit none</a:t>
            </a:r>
          </a:p>
          <a:p>
            <a:pPr marL="0" indent="0">
              <a:buNone/>
            </a:pPr>
            <a:r>
              <a:rPr lang="en-CA" sz="3800" dirty="0" smtClean="0"/>
              <a:t>    integer </a:t>
            </a:r>
            <a:r>
              <a:rPr lang="en-CA" sz="3800" dirty="0" smtClean="0"/>
              <a:t>:: </a:t>
            </a:r>
            <a:r>
              <a:rPr lang="en-CA" sz="3800" dirty="0" err="1" smtClean="0"/>
              <a:t>i</a:t>
            </a:r>
            <a:endParaRPr lang="en-CA" sz="3800" dirty="0" smtClean="0"/>
          </a:p>
          <a:p>
            <a:pPr marL="0" indent="0">
              <a:buNone/>
            </a:pPr>
            <a:r>
              <a:rPr lang="en-CA" sz="3800" dirty="0" smtClean="0"/>
              <a:t>    </a:t>
            </a:r>
            <a:r>
              <a:rPr lang="en-CA" sz="3800" dirty="0" err="1" smtClean="0"/>
              <a:t>factls</a:t>
            </a:r>
            <a:r>
              <a:rPr lang="en-CA" sz="3800" dirty="0" smtClean="0"/>
              <a:t>(</a:t>
            </a:r>
            <a:r>
              <a:rPr lang="en-CA" sz="3800" dirty="0"/>
              <a:t>1</a:t>
            </a:r>
            <a:r>
              <a:rPr lang="en-CA" sz="3800" dirty="0" smtClean="0"/>
              <a:t>) = 1.0d0</a:t>
            </a:r>
          </a:p>
          <a:p>
            <a:pPr marL="0" indent="0">
              <a:buNone/>
            </a:pPr>
            <a:r>
              <a:rPr lang="en-CA" sz="3800" dirty="0" smtClean="0"/>
              <a:t>    do </a:t>
            </a:r>
            <a:r>
              <a:rPr lang="en-CA" sz="3800" dirty="0" err="1" smtClean="0"/>
              <a:t>i</a:t>
            </a:r>
            <a:r>
              <a:rPr lang="en-CA" sz="3800" dirty="0" smtClean="0"/>
              <a:t> = 2, </a:t>
            </a:r>
            <a:r>
              <a:rPr lang="en-CA" sz="3800" dirty="0" err="1" smtClean="0"/>
              <a:t>size_of_factls</a:t>
            </a:r>
            <a:endParaRPr lang="en-CA" sz="3800" dirty="0" smtClean="0"/>
          </a:p>
          <a:p>
            <a:pPr marL="0" indent="0">
              <a:buNone/>
            </a:pPr>
            <a:r>
              <a:rPr lang="en-CA" sz="3800" dirty="0" smtClean="0"/>
              <a:t>              </a:t>
            </a:r>
            <a:r>
              <a:rPr lang="en-CA" sz="3800" dirty="0" err="1" smtClean="0"/>
              <a:t>factls</a:t>
            </a:r>
            <a:r>
              <a:rPr lang="en-CA" sz="3800" dirty="0" smtClean="0"/>
              <a:t>(</a:t>
            </a:r>
            <a:r>
              <a:rPr lang="en-CA" sz="3800" dirty="0" err="1" smtClean="0"/>
              <a:t>i</a:t>
            </a:r>
            <a:r>
              <a:rPr lang="en-CA" sz="3800" dirty="0" smtClean="0"/>
              <a:t>) = </a:t>
            </a:r>
            <a:r>
              <a:rPr lang="en-CA" sz="3800" dirty="0" err="1" smtClean="0"/>
              <a:t>factls</a:t>
            </a:r>
            <a:r>
              <a:rPr lang="en-CA" sz="3800" dirty="0" smtClean="0"/>
              <a:t>(i-1) * </a:t>
            </a:r>
            <a:r>
              <a:rPr lang="en-CA" sz="3800" dirty="0" err="1" smtClean="0"/>
              <a:t>i</a:t>
            </a:r>
            <a:endParaRPr lang="en-CA" sz="3800" dirty="0" smtClean="0"/>
          </a:p>
          <a:p>
            <a:pPr marL="0" indent="0">
              <a:buNone/>
            </a:pPr>
            <a:r>
              <a:rPr lang="en-CA" sz="3800" dirty="0"/>
              <a:t> </a:t>
            </a:r>
            <a:r>
              <a:rPr lang="en-CA" sz="3800" dirty="0" smtClean="0"/>
              <a:t>   end do</a:t>
            </a:r>
          </a:p>
          <a:p>
            <a:pPr marL="0" indent="0">
              <a:buNone/>
            </a:pPr>
            <a:r>
              <a:rPr lang="en-CA" sz="3800" dirty="0"/>
              <a:t> </a:t>
            </a:r>
            <a:r>
              <a:rPr lang="en-CA" sz="3800" dirty="0" smtClean="0"/>
              <a:t>   return</a:t>
            </a:r>
          </a:p>
          <a:p>
            <a:pPr marL="0" indent="0">
              <a:buNone/>
            </a:pPr>
            <a:r>
              <a:rPr lang="en-CA" sz="3800" dirty="0"/>
              <a:t> </a:t>
            </a:r>
            <a:r>
              <a:rPr lang="en-CA" sz="3800" dirty="0" smtClean="0"/>
              <a:t>   end </a:t>
            </a:r>
            <a:r>
              <a:rPr lang="en-CA" sz="3800" dirty="0"/>
              <a:t>subroutine </a:t>
            </a:r>
            <a:r>
              <a:rPr lang="en-CA" sz="3800" dirty="0" err="1" smtClean="0"/>
              <a:t>ini_factorials</a:t>
            </a:r>
            <a:endParaRPr lang="en-CA" sz="3800" dirty="0" smtClean="0"/>
          </a:p>
        </p:txBody>
      </p:sp>
      <p:sp>
        <p:nvSpPr>
          <p:cNvPr id="4" name="Slide Number Placeholder 3"/>
          <p:cNvSpPr>
            <a:spLocks noGrp="1"/>
          </p:cNvSpPr>
          <p:nvPr>
            <p:ph type="sldNum" sz="quarter" idx="12"/>
          </p:nvPr>
        </p:nvSpPr>
        <p:spPr/>
        <p:txBody>
          <a:bodyPr/>
          <a:lstStyle/>
          <a:p>
            <a:fld id="{0EF2B25B-931C-4B73-9F02-4D363CEFA8FD}" type="slidenum">
              <a:rPr lang="en-CA" smtClean="0"/>
              <a:t>94</a:t>
            </a:fld>
            <a:endParaRPr lang="en-CA"/>
          </a:p>
        </p:txBody>
      </p:sp>
      <p:sp>
        <p:nvSpPr>
          <p:cNvPr id="5" name="Content Placeholder 2"/>
          <p:cNvSpPr txBox="1">
            <a:spLocks/>
          </p:cNvSpPr>
          <p:nvPr/>
        </p:nvSpPr>
        <p:spPr>
          <a:xfrm>
            <a:off x="6147412" y="638793"/>
            <a:ext cx="9165719" cy="6178808"/>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CA" sz="3800" dirty="0" smtClean="0"/>
          </a:p>
          <a:p>
            <a:pPr marL="0" indent="0">
              <a:buFont typeface="Arial" panose="020B0604020202020204" pitchFamily="34" charset="0"/>
              <a:buNone/>
            </a:pPr>
            <a:r>
              <a:rPr lang="en-CA" sz="3800" dirty="0" smtClean="0"/>
              <a:t>    subroutine </a:t>
            </a:r>
            <a:r>
              <a:rPr lang="en-CA" sz="3800" dirty="0" err="1" smtClean="0"/>
              <a:t>print_a_factorial</a:t>
            </a:r>
            <a:r>
              <a:rPr lang="en-CA" sz="3800" dirty="0" smtClean="0"/>
              <a:t>(</a:t>
            </a:r>
            <a:r>
              <a:rPr lang="en-CA" sz="3800" dirty="0" err="1" smtClean="0"/>
              <a:t>i</a:t>
            </a:r>
            <a:r>
              <a:rPr lang="en-CA" sz="3800" dirty="0" smtClean="0"/>
              <a:t>)</a:t>
            </a:r>
          </a:p>
          <a:p>
            <a:pPr marL="0" indent="0">
              <a:buNone/>
            </a:pPr>
            <a:r>
              <a:rPr lang="en-CA" sz="3800" dirty="0"/>
              <a:t>    use </a:t>
            </a:r>
            <a:r>
              <a:rPr lang="en-CA" sz="3800" dirty="0" smtClean="0"/>
              <a:t>factorials</a:t>
            </a:r>
            <a:r>
              <a:rPr lang="en-CA" sz="3800" dirty="0" smtClean="0"/>
              <a:t>    </a:t>
            </a:r>
          </a:p>
          <a:p>
            <a:pPr marL="0" indent="0">
              <a:buNone/>
            </a:pPr>
            <a:r>
              <a:rPr lang="en-CA" sz="3800" dirty="0" smtClean="0"/>
              <a:t>    implicit none</a:t>
            </a:r>
            <a:endParaRPr lang="en-CA" sz="3800" dirty="0" smtClean="0"/>
          </a:p>
          <a:p>
            <a:pPr marL="0" indent="0">
              <a:buFont typeface="Arial" panose="020B0604020202020204" pitchFamily="34" charset="0"/>
              <a:buNone/>
            </a:pPr>
            <a:r>
              <a:rPr lang="en-CA" sz="3800" dirty="0"/>
              <a:t> </a:t>
            </a:r>
            <a:r>
              <a:rPr lang="en-CA" sz="3800" dirty="0" smtClean="0"/>
              <a:t>   integer :: </a:t>
            </a:r>
            <a:r>
              <a:rPr lang="en-CA" sz="3800" dirty="0" err="1" smtClean="0"/>
              <a:t>i</a:t>
            </a:r>
            <a:endParaRPr lang="en-CA" sz="3800" dirty="0" smtClean="0"/>
          </a:p>
          <a:p>
            <a:pPr marL="0" indent="0">
              <a:buNone/>
            </a:pPr>
            <a:r>
              <a:rPr lang="en-CA" sz="3800" dirty="0" smtClean="0"/>
              <a:t>    print*, </a:t>
            </a:r>
            <a:r>
              <a:rPr lang="en-CA" sz="3800" dirty="0" err="1" smtClean="0"/>
              <a:t>factls</a:t>
            </a:r>
            <a:r>
              <a:rPr lang="en-CA" sz="3800" dirty="0" smtClean="0"/>
              <a:t>(</a:t>
            </a:r>
            <a:r>
              <a:rPr lang="en-CA" sz="3800" dirty="0" err="1" smtClean="0"/>
              <a:t>i</a:t>
            </a:r>
            <a:r>
              <a:rPr lang="en-CA" sz="3800" dirty="0" smtClean="0"/>
              <a:t>)</a:t>
            </a:r>
          </a:p>
          <a:p>
            <a:pPr marL="0" indent="0">
              <a:buNone/>
            </a:pPr>
            <a:r>
              <a:rPr lang="en-CA" sz="3800" dirty="0" smtClean="0"/>
              <a:t>    end subroutine </a:t>
            </a:r>
            <a:r>
              <a:rPr lang="en-CA" sz="3800" dirty="0" err="1" smtClean="0"/>
              <a:t>print_a_factorial</a:t>
            </a:r>
            <a:endParaRPr lang="en-CA" sz="3800" dirty="0" smtClean="0"/>
          </a:p>
          <a:p>
            <a:pPr marL="0" indent="0">
              <a:buFont typeface="Arial" panose="020B0604020202020204" pitchFamily="34" charset="0"/>
              <a:buNone/>
            </a:pPr>
            <a:endParaRPr lang="en-CA" sz="3800" dirty="0" smtClean="0"/>
          </a:p>
          <a:p>
            <a:pPr marL="0" indent="0">
              <a:buFont typeface="Arial" panose="020B0604020202020204" pitchFamily="34" charset="0"/>
              <a:buNone/>
            </a:pPr>
            <a:r>
              <a:rPr lang="en-CA" sz="3800" dirty="0" smtClean="0"/>
              <a:t>     program test_40</a:t>
            </a:r>
          </a:p>
          <a:p>
            <a:pPr marL="0" indent="0">
              <a:buNone/>
            </a:pPr>
            <a:r>
              <a:rPr lang="en-CA" sz="3800" dirty="0" smtClean="0"/>
              <a:t>     use </a:t>
            </a:r>
            <a:r>
              <a:rPr lang="en-CA" sz="3800" dirty="0"/>
              <a:t>factorials</a:t>
            </a:r>
          </a:p>
          <a:p>
            <a:pPr marL="0" indent="0">
              <a:buNone/>
            </a:pPr>
            <a:r>
              <a:rPr lang="en-CA" sz="3800" dirty="0" smtClean="0"/>
              <a:t>     </a:t>
            </a:r>
            <a:r>
              <a:rPr lang="en-CA" sz="3800" dirty="0" smtClean="0"/>
              <a:t>implicit </a:t>
            </a:r>
            <a:r>
              <a:rPr lang="en-CA" sz="3800" dirty="0" smtClean="0"/>
              <a:t>none</a:t>
            </a:r>
            <a:endParaRPr lang="en-CA" sz="3800" dirty="0" smtClean="0"/>
          </a:p>
          <a:p>
            <a:pPr marL="0" indent="0">
              <a:buFont typeface="Arial" panose="020B0604020202020204" pitchFamily="34" charset="0"/>
              <a:buNone/>
            </a:pPr>
            <a:r>
              <a:rPr lang="en-CA" sz="3800" dirty="0" smtClean="0"/>
              <a:t>     call </a:t>
            </a:r>
            <a:r>
              <a:rPr lang="en-CA" sz="3800" dirty="0" err="1" smtClean="0"/>
              <a:t>ini_factorials</a:t>
            </a:r>
            <a:r>
              <a:rPr lang="en-CA" sz="3800" dirty="0" smtClean="0"/>
              <a:t>()</a:t>
            </a:r>
          </a:p>
          <a:p>
            <a:pPr marL="0" indent="0">
              <a:buNone/>
            </a:pPr>
            <a:r>
              <a:rPr lang="en-CA" sz="3800" dirty="0" smtClean="0"/>
              <a:t>     </a:t>
            </a:r>
            <a:r>
              <a:rPr lang="en-CA" sz="3800" dirty="0"/>
              <a:t>call </a:t>
            </a:r>
            <a:r>
              <a:rPr lang="en-CA" sz="3800" dirty="0" err="1" smtClean="0"/>
              <a:t>print_a_factorial</a:t>
            </a:r>
            <a:r>
              <a:rPr lang="en-CA" sz="3800" dirty="0" smtClean="0"/>
              <a:t>(8)</a:t>
            </a:r>
          </a:p>
          <a:p>
            <a:pPr marL="0" indent="0">
              <a:buNone/>
            </a:pPr>
            <a:r>
              <a:rPr lang="en-CA" sz="3800" dirty="0"/>
              <a:t> </a:t>
            </a:r>
            <a:r>
              <a:rPr lang="en-CA" sz="3800" dirty="0" smtClean="0"/>
              <a:t>    stop</a:t>
            </a:r>
          </a:p>
          <a:p>
            <a:pPr marL="0" indent="0">
              <a:buFont typeface="Arial" panose="020B0604020202020204" pitchFamily="34" charset="0"/>
              <a:buNone/>
            </a:pPr>
            <a:r>
              <a:rPr lang="en-CA" sz="3800" dirty="0" smtClean="0"/>
              <a:t>     end program test_40</a:t>
            </a:r>
          </a:p>
          <a:p>
            <a:pPr marL="0" indent="0">
              <a:buFont typeface="Arial" panose="020B0604020202020204" pitchFamily="34" charset="0"/>
              <a:buNone/>
            </a:pPr>
            <a:endParaRPr lang="en-CA" dirty="0" smtClean="0"/>
          </a:p>
          <a:p>
            <a:pPr marL="0" indent="0">
              <a:buFont typeface="Arial" panose="020B0604020202020204" pitchFamily="34" charset="0"/>
              <a:buNone/>
            </a:pPr>
            <a:endParaRPr lang="en-CA" dirty="0"/>
          </a:p>
        </p:txBody>
      </p:sp>
    </p:spTree>
    <p:extLst>
      <p:ext uri="{BB962C8B-B14F-4D97-AF65-F5344CB8AC3E}">
        <p14:creationId xmlns:p14="http://schemas.microsoft.com/office/powerpoint/2010/main" val="160209007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842" y="64217"/>
            <a:ext cx="10515600" cy="1325563"/>
          </a:xfrm>
        </p:spPr>
        <p:txBody>
          <a:bodyPr>
            <a:normAutofit/>
          </a:bodyPr>
          <a:lstStyle/>
          <a:p>
            <a:r>
              <a:rPr lang="en-CA" sz="3600" dirty="0" smtClean="0"/>
              <a:t>Module, functions, subroutines, and the main function</a:t>
            </a:r>
            <a:endParaRPr lang="en-CA" sz="3600" dirty="0"/>
          </a:p>
        </p:txBody>
      </p:sp>
      <p:sp>
        <p:nvSpPr>
          <p:cNvPr id="3" name="Content Placeholder 2"/>
          <p:cNvSpPr>
            <a:spLocks noGrp="1"/>
          </p:cNvSpPr>
          <p:nvPr>
            <p:ph idx="1"/>
          </p:nvPr>
        </p:nvSpPr>
        <p:spPr>
          <a:xfrm>
            <a:off x="546842" y="1389780"/>
            <a:ext cx="10515600" cy="6178808"/>
          </a:xfrm>
        </p:spPr>
        <p:txBody>
          <a:bodyPr>
            <a:normAutofit/>
          </a:bodyPr>
          <a:lstStyle/>
          <a:p>
            <a:pPr marL="0" indent="0">
              <a:buNone/>
            </a:pPr>
            <a:r>
              <a:rPr lang="en-CA" sz="3200" dirty="0" smtClean="0"/>
              <a:t>can contain internal subprograms (functions and/or subroutines), after a </a:t>
            </a:r>
          </a:p>
          <a:p>
            <a:pPr marL="0" indent="0">
              <a:buNone/>
            </a:pPr>
            <a:r>
              <a:rPr lang="en-CA" sz="3200" dirty="0"/>
              <a:t> </a:t>
            </a:r>
            <a:r>
              <a:rPr lang="en-CA" sz="3200" dirty="0" smtClean="0"/>
              <a:t>   </a:t>
            </a:r>
            <a:r>
              <a:rPr lang="en-CA" sz="3200" dirty="0" smtClean="0">
                <a:solidFill>
                  <a:srgbClr val="FF0000"/>
                </a:solidFill>
              </a:rPr>
              <a:t>contains</a:t>
            </a:r>
          </a:p>
          <a:p>
            <a:pPr marL="0" indent="0">
              <a:buNone/>
            </a:pPr>
            <a:r>
              <a:rPr lang="en-CA" sz="3200" dirty="0"/>
              <a:t>s</a:t>
            </a:r>
            <a:r>
              <a:rPr lang="en-CA" sz="3200" dirty="0" smtClean="0"/>
              <a:t>tatement. </a:t>
            </a:r>
          </a:p>
          <a:p>
            <a:pPr marL="0" indent="0">
              <a:buNone/>
            </a:pPr>
            <a:endParaRPr lang="en-CA" sz="3200" dirty="0"/>
          </a:p>
          <a:p>
            <a:pPr marL="0" indent="0">
              <a:buNone/>
            </a:pPr>
            <a:r>
              <a:rPr lang="en-CA" sz="3200" dirty="0" smtClean="0"/>
              <a:t>An internal subprogram automatically has access to all the </a:t>
            </a:r>
            <a:r>
              <a:rPr lang="en-CA" sz="3200" dirty="0" smtClean="0"/>
              <a:t>host's </a:t>
            </a:r>
            <a:r>
              <a:rPr lang="en-CA" sz="3200" dirty="0" smtClean="0"/>
              <a:t>entities, including the ability to call its other internal subprograms.  </a:t>
            </a:r>
            <a:endParaRPr lang="en-CA" sz="3200" dirty="0"/>
          </a:p>
          <a:p>
            <a:pPr marL="0" indent="0">
              <a:buNone/>
            </a:pPr>
            <a:endParaRPr lang="en-CA" sz="3800" dirty="0"/>
          </a:p>
          <a:p>
            <a:pPr marL="0" indent="0">
              <a:buNone/>
            </a:pPr>
            <a:endParaRPr lang="en-CA" sz="3800" dirty="0"/>
          </a:p>
          <a:p>
            <a:pPr marL="0" indent="0">
              <a:buNone/>
            </a:pPr>
            <a:endParaRPr lang="en-CA" dirty="0" smtClean="0"/>
          </a:p>
          <a:p>
            <a:pPr marL="0" indent="0">
              <a:buNone/>
            </a:pPr>
            <a:endParaRPr lang="en-CA" dirty="0"/>
          </a:p>
        </p:txBody>
      </p:sp>
      <p:sp>
        <p:nvSpPr>
          <p:cNvPr id="4" name="Slide Number Placeholder 3"/>
          <p:cNvSpPr>
            <a:spLocks noGrp="1"/>
          </p:cNvSpPr>
          <p:nvPr>
            <p:ph type="sldNum" sz="quarter" idx="12"/>
          </p:nvPr>
        </p:nvSpPr>
        <p:spPr/>
        <p:txBody>
          <a:bodyPr/>
          <a:lstStyle/>
          <a:p>
            <a:fld id="{0EF2B25B-931C-4B73-9F02-4D363CEFA8FD}" type="slidenum">
              <a:rPr lang="en-CA" smtClean="0"/>
              <a:t>95</a:t>
            </a:fld>
            <a:endParaRPr lang="en-CA"/>
          </a:p>
        </p:txBody>
      </p:sp>
    </p:spTree>
    <p:extLst>
      <p:ext uri="{BB962C8B-B14F-4D97-AF65-F5344CB8AC3E}">
        <p14:creationId xmlns:p14="http://schemas.microsoft.com/office/powerpoint/2010/main" val="359019938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9806"/>
            <a:ext cx="10515600" cy="1325563"/>
          </a:xfrm>
        </p:spPr>
        <p:txBody>
          <a:bodyPr>
            <a:normAutofit/>
          </a:bodyPr>
          <a:lstStyle/>
          <a:p>
            <a:r>
              <a:rPr lang="en-CA" sz="3600" dirty="0" smtClean="0"/>
              <a:t>Module, functions, subroutine, and the main function</a:t>
            </a:r>
            <a:endParaRPr lang="en-CA" sz="3600" dirty="0"/>
          </a:p>
        </p:txBody>
      </p:sp>
      <p:sp>
        <p:nvSpPr>
          <p:cNvPr id="3" name="Content Placeholder 2"/>
          <p:cNvSpPr>
            <a:spLocks noGrp="1"/>
          </p:cNvSpPr>
          <p:nvPr>
            <p:ph idx="1"/>
          </p:nvPr>
        </p:nvSpPr>
        <p:spPr>
          <a:xfrm>
            <a:off x="282437" y="794869"/>
            <a:ext cx="10515600" cy="6178808"/>
          </a:xfrm>
        </p:spPr>
        <p:txBody>
          <a:bodyPr>
            <a:normAutofit fontScale="62500" lnSpcReduction="20000"/>
          </a:bodyPr>
          <a:lstStyle/>
          <a:p>
            <a:pPr marL="0" indent="0">
              <a:buNone/>
            </a:pPr>
            <a:r>
              <a:rPr lang="en-CA" sz="3800" dirty="0" smtClean="0"/>
              <a:t>    module  factorials</a:t>
            </a:r>
          </a:p>
          <a:p>
            <a:pPr marL="0" indent="0">
              <a:buNone/>
            </a:pPr>
            <a:r>
              <a:rPr lang="en-CA" sz="3800" dirty="0"/>
              <a:t> </a:t>
            </a:r>
            <a:r>
              <a:rPr lang="en-CA" sz="3800" dirty="0" smtClean="0"/>
              <a:t>   implicit none</a:t>
            </a:r>
          </a:p>
          <a:p>
            <a:pPr marL="0" indent="0">
              <a:buNone/>
            </a:pPr>
            <a:r>
              <a:rPr lang="en-CA" sz="3800" dirty="0"/>
              <a:t> </a:t>
            </a:r>
            <a:r>
              <a:rPr lang="en-CA" sz="3800" dirty="0" smtClean="0"/>
              <a:t>   integer, parameter :: </a:t>
            </a:r>
            <a:r>
              <a:rPr lang="en-CA" sz="3800" dirty="0" err="1" smtClean="0"/>
              <a:t>size_of_factls</a:t>
            </a:r>
            <a:r>
              <a:rPr lang="en-CA" sz="3800" dirty="0" smtClean="0"/>
              <a:t> = 10</a:t>
            </a:r>
          </a:p>
          <a:p>
            <a:pPr marL="0" indent="0">
              <a:buNone/>
            </a:pPr>
            <a:r>
              <a:rPr lang="en-CA" sz="3800" dirty="0"/>
              <a:t> </a:t>
            </a:r>
            <a:r>
              <a:rPr lang="en-CA" sz="3800" dirty="0" smtClean="0"/>
              <a:t>   real*8  ::  </a:t>
            </a:r>
            <a:r>
              <a:rPr lang="en-CA" sz="3800" dirty="0" err="1" smtClean="0"/>
              <a:t>factls</a:t>
            </a:r>
            <a:r>
              <a:rPr lang="en-CA" sz="3800" dirty="0" smtClean="0"/>
              <a:t>(</a:t>
            </a:r>
            <a:r>
              <a:rPr lang="en-CA" sz="3800" dirty="0" err="1"/>
              <a:t>size_of_factls</a:t>
            </a:r>
            <a:r>
              <a:rPr lang="en-CA" sz="3800" dirty="0" smtClean="0"/>
              <a:t>)</a:t>
            </a:r>
          </a:p>
          <a:p>
            <a:pPr marL="0" indent="0">
              <a:buNone/>
            </a:pPr>
            <a:endParaRPr lang="en-CA" sz="3800" dirty="0" smtClean="0"/>
          </a:p>
          <a:p>
            <a:pPr marL="0" indent="0">
              <a:buNone/>
            </a:pPr>
            <a:r>
              <a:rPr lang="en-CA" sz="3800" dirty="0"/>
              <a:t> </a:t>
            </a:r>
            <a:r>
              <a:rPr lang="en-CA" sz="3800" dirty="0" smtClean="0"/>
              <a:t>   </a:t>
            </a:r>
            <a:r>
              <a:rPr lang="en-CA" sz="3800" dirty="0" smtClean="0">
                <a:solidFill>
                  <a:srgbClr val="FF0000"/>
                </a:solidFill>
              </a:rPr>
              <a:t>contains</a:t>
            </a:r>
          </a:p>
          <a:p>
            <a:pPr marL="0" indent="0">
              <a:buNone/>
            </a:pPr>
            <a:r>
              <a:rPr lang="en-CA" sz="3800" dirty="0" smtClean="0"/>
              <a:t>    subroutine </a:t>
            </a:r>
            <a:r>
              <a:rPr lang="en-CA" sz="3800" dirty="0" err="1" smtClean="0"/>
              <a:t>ini_factorials</a:t>
            </a:r>
            <a:r>
              <a:rPr lang="en-CA" sz="3800" dirty="0" smtClean="0"/>
              <a:t>()</a:t>
            </a:r>
          </a:p>
          <a:p>
            <a:pPr marL="0" indent="0">
              <a:buNone/>
            </a:pPr>
            <a:r>
              <a:rPr lang="en-CA" sz="3800" dirty="0" smtClean="0"/>
              <a:t>    integer :: </a:t>
            </a:r>
            <a:r>
              <a:rPr lang="en-CA" sz="3800" dirty="0" err="1" smtClean="0"/>
              <a:t>i</a:t>
            </a:r>
            <a:endParaRPr lang="en-CA" sz="3800" dirty="0" smtClean="0"/>
          </a:p>
          <a:p>
            <a:pPr marL="0" indent="0">
              <a:buNone/>
            </a:pPr>
            <a:r>
              <a:rPr lang="en-CA" sz="3800" dirty="0" smtClean="0"/>
              <a:t>    </a:t>
            </a:r>
            <a:r>
              <a:rPr lang="en-CA" sz="3800" dirty="0" err="1" smtClean="0"/>
              <a:t>factls</a:t>
            </a:r>
            <a:r>
              <a:rPr lang="en-CA" sz="3800" dirty="0" smtClean="0"/>
              <a:t>(</a:t>
            </a:r>
            <a:r>
              <a:rPr lang="en-CA" sz="3800" dirty="0"/>
              <a:t>1</a:t>
            </a:r>
            <a:r>
              <a:rPr lang="en-CA" sz="3800" dirty="0" smtClean="0"/>
              <a:t>) = 1.0d0</a:t>
            </a:r>
          </a:p>
          <a:p>
            <a:pPr marL="0" indent="0">
              <a:buNone/>
            </a:pPr>
            <a:r>
              <a:rPr lang="en-CA" sz="3800" dirty="0" smtClean="0"/>
              <a:t>    do </a:t>
            </a:r>
            <a:r>
              <a:rPr lang="en-CA" sz="3800" dirty="0" err="1" smtClean="0"/>
              <a:t>i</a:t>
            </a:r>
            <a:r>
              <a:rPr lang="en-CA" sz="3800" dirty="0" smtClean="0"/>
              <a:t> = 2, </a:t>
            </a:r>
            <a:r>
              <a:rPr lang="en-CA" sz="3800" dirty="0" err="1" smtClean="0"/>
              <a:t>size_of_factls</a:t>
            </a:r>
            <a:endParaRPr lang="en-CA" sz="3800" dirty="0" smtClean="0"/>
          </a:p>
          <a:p>
            <a:pPr marL="0" indent="0">
              <a:buNone/>
            </a:pPr>
            <a:r>
              <a:rPr lang="en-CA" sz="3800" dirty="0" smtClean="0"/>
              <a:t>              </a:t>
            </a:r>
            <a:r>
              <a:rPr lang="en-CA" sz="3800" dirty="0" err="1" smtClean="0"/>
              <a:t>factls</a:t>
            </a:r>
            <a:r>
              <a:rPr lang="en-CA" sz="3800" dirty="0" smtClean="0"/>
              <a:t>(</a:t>
            </a:r>
            <a:r>
              <a:rPr lang="en-CA" sz="3800" dirty="0" err="1" smtClean="0"/>
              <a:t>i</a:t>
            </a:r>
            <a:r>
              <a:rPr lang="en-CA" sz="3800" dirty="0" smtClean="0"/>
              <a:t>) = </a:t>
            </a:r>
            <a:r>
              <a:rPr lang="en-CA" sz="3800" dirty="0" err="1" smtClean="0"/>
              <a:t>factls</a:t>
            </a:r>
            <a:r>
              <a:rPr lang="en-CA" sz="3800" dirty="0" smtClean="0"/>
              <a:t>(i-1) * </a:t>
            </a:r>
            <a:r>
              <a:rPr lang="en-CA" sz="3800" dirty="0" err="1" smtClean="0"/>
              <a:t>i</a:t>
            </a:r>
            <a:endParaRPr lang="en-CA" sz="3800" dirty="0" smtClean="0"/>
          </a:p>
          <a:p>
            <a:pPr marL="0" indent="0">
              <a:buNone/>
            </a:pPr>
            <a:r>
              <a:rPr lang="en-CA" sz="3800" dirty="0"/>
              <a:t> </a:t>
            </a:r>
            <a:r>
              <a:rPr lang="en-CA" sz="3800" dirty="0" smtClean="0"/>
              <a:t>   end do</a:t>
            </a:r>
          </a:p>
          <a:p>
            <a:pPr marL="0" indent="0">
              <a:buNone/>
            </a:pPr>
            <a:r>
              <a:rPr lang="en-CA" sz="3800" dirty="0"/>
              <a:t> </a:t>
            </a:r>
            <a:r>
              <a:rPr lang="en-CA" sz="3800" dirty="0" smtClean="0"/>
              <a:t>   return</a:t>
            </a:r>
          </a:p>
          <a:p>
            <a:pPr marL="0" indent="0">
              <a:buNone/>
            </a:pPr>
            <a:r>
              <a:rPr lang="en-CA" sz="3800" dirty="0"/>
              <a:t> </a:t>
            </a:r>
            <a:r>
              <a:rPr lang="en-CA" sz="3800" dirty="0" smtClean="0"/>
              <a:t>   end </a:t>
            </a:r>
            <a:r>
              <a:rPr lang="en-CA" sz="3800" dirty="0"/>
              <a:t>subroutine </a:t>
            </a:r>
            <a:r>
              <a:rPr lang="en-CA" sz="3800" dirty="0" err="1" smtClean="0"/>
              <a:t>ini_factorials</a:t>
            </a:r>
            <a:endParaRPr lang="en-CA" sz="3800" dirty="0" smtClean="0"/>
          </a:p>
          <a:p>
            <a:pPr marL="0" indent="0">
              <a:buNone/>
            </a:pPr>
            <a:r>
              <a:rPr lang="en-CA" sz="3800" dirty="0" smtClean="0"/>
              <a:t>    end </a:t>
            </a:r>
            <a:r>
              <a:rPr lang="en-CA" sz="3800" dirty="0"/>
              <a:t>module factorials</a:t>
            </a:r>
          </a:p>
          <a:p>
            <a:pPr marL="0" indent="0">
              <a:buNone/>
            </a:pPr>
            <a:endParaRPr lang="en-CA" sz="3800" dirty="0"/>
          </a:p>
          <a:p>
            <a:pPr marL="0" indent="0">
              <a:buNone/>
            </a:pPr>
            <a:endParaRPr lang="en-CA" sz="3800" dirty="0"/>
          </a:p>
          <a:p>
            <a:pPr marL="0" indent="0">
              <a:buNone/>
            </a:pPr>
            <a:endParaRPr lang="en-CA" dirty="0" smtClean="0"/>
          </a:p>
          <a:p>
            <a:pPr marL="0" indent="0">
              <a:buNone/>
            </a:pPr>
            <a:endParaRPr lang="en-CA" dirty="0"/>
          </a:p>
        </p:txBody>
      </p:sp>
      <p:sp>
        <p:nvSpPr>
          <p:cNvPr id="4" name="Slide Number Placeholder 3"/>
          <p:cNvSpPr>
            <a:spLocks noGrp="1"/>
          </p:cNvSpPr>
          <p:nvPr>
            <p:ph type="sldNum" sz="quarter" idx="12"/>
          </p:nvPr>
        </p:nvSpPr>
        <p:spPr/>
        <p:txBody>
          <a:bodyPr/>
          <a:lstStyle/>
          <a:p>
            <a:fld id="{0EF2B25B-931C-4B73-9F02-4D363CEFA8FD}" type="slidenum">
              <a:rPr lang="en-CA" smtClean="0"/>
              <a:t>96</a:t>
            </a:fld>
            <a:endParaRPr lang="en-CA"/>
          </a:p>
        </p:txBody>
      </p:sp>
      <p:sp>
        <p:nvSpPr>
          <p:cNvPr id="5" name="Content Placeholder 2"/>
          <p:cNvSpPr txBox="1">
            <a:spLocks/>
          </p:cNvSpPr>
          <p:nvPr/>
        </p:nvSpPr>
        <p:spPr>
          <a:xfrm>
            <a:off x="6147412" y="638793"/>
            <a:ext cx="9165719" cy="6178808"/>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CA" sz="3800" dirty="0" smtClean="0"/>
          </a:p>
          <a:p>
            <a:pPr marL="0" indent="0">
              <a:buFont typeface="Arial" panose="020B0604020202020204" pitchFamily="34" charset="0"/>
              <a:buNone/>
            </a:pPr>
            <a:r>
              <a:rPr lang="en-CA" sz="3800" dirty="0" smtClean="0"/>
              <a:t>    subroutine </a:t>
            </a:r>
            <a:r>
              <a:rPr lang="en-CA" sz="3800" dirty="0" err="1" smtClean="0"/>
              <a:t>print_a_factorial</a:t>
            </a:r>
            <a:r>
              <a:rPr lang="en-CA" sz="3800" dirty="0" smtClean="0"/>
              <a:t>(</a:t>
            </a:r>
            <a:r>
              <a:rPr lang="en-CA" sz="3800" dirty="0" err="1" smtClean="0"/>
              <a:t>i</a:t>
            </a:r>
            <a:r>
              <a:rPr lang="en-CA" sz="3800" dirty="0" smtClean="0"/>
              <a:t>)</a:t>
            </a:r>
            <a:endParaRPr lang="en-CA" sz="3800" dirty="0" smtClean="0"/>
          </a:p>
          <a:p>
            <a:pPr marL="0" indent="0">
              <a:buFont typeface="Arial" panose="020B0604020202020204" pitchFamily="34" charset="0"/>
              <a:buNone/>
            </a:pPr>
            <a:r>
              <a:rPr lang="en-CA" sz="3800" dirty="0" smtClean="0"/>
              <a:t>    use factorials</a:t>
            </a:r>
          </a:p>
          <a:p>
            <a:pPr marL="0" indent="0">
              <a:buNone/>
            </a:pPr>
            <a:r>
              <a:rPr lang="en-CA" sz="3800" dirty="0" smtClean="0"/>
              <a:t>    </a:t>
            </a:r>
            <a:r>
              <a:rPr lang="en-CA" sz="3800" dirty="0"/>
              <a:t>implicit </a:t>
            </a:r>
            <a:r>
              <a:rPr lang="en-CA" sz="3800" dirty="0" smtClean="0"/>
              <a:t>none</a:t>
            </a:r>
          </a:p>
          <a:p>
            <a:pPr marL="0" indent="0">
              <a:buNone/>
            </a:pPr>
            <a:r>
              <a:rPr lang="en-CA" sz="3800" dirty="0" smtClean="0"/>
              <a:t>    </a:t>
            </a:r>
            <a:r>
              <a:rPr lang="en-CA" sz="3800" dirty="0" smtClean="0"/>
              <a:t>integer :: </a:t>
            </a:r>
            <a:r>
              <a:rPr lang="en-CA" sz="3800" dirty="0" err="1" smtClean="0"/>
              <a:t>i</a:t>
            </a:r>
            <a:endParaRPr lang="en-CA" sz="3800" dirty="0" smtClean="0"/>
          </a:p>
          <a:p>
            <a:pPr marL="0" indent="0">
              <a:buNone/>
            </a:pPr>
            <a:r>
              <a:rPr lang="en-CA" sz="3800" dirty="0" smtClean="0"/>
              <a:t>    print*, </a:t>
            </a:r>
            <a:r>
              <a:rPr lang="en-CA" sz="3800" dirty="0" err="1" smtClean="0"/>
              <a:t>factls</a:t>
            </a:r>
            <a:r>
              <a:rPr lang="en-CA" sz="3800" dirty="0" smtClean="0"/>
              <a:t>(</a:t>
            </a:r>
            <a:r>
              <a:rPr lang="en-CA" sz="3800" dirty="0" err="1" smtClean="0"/>
              <a:t>i</a:t>
            </a:r>
            <a:r>
              <a:rPr lang="en-CA" sz="3800" dirty="0" smtClean="0"/>
              <a:t>)</a:t>
            </a:r>
          </a:p>
          <a:p>
            <a:pPr marL="0" indent="0">
              <a:buNone/>
            </a:pPr>
            <a:r>
              <a:rPr lang="en-CA" sz="3800" dirty="0" smtClean="0"/>
              <a:t>    end subroutine </a:t>
            </a:r>
            <a:r>
              <a:rPr lang="en-CA" sz="3800" dirty="0" err="1" smtClean="0"/>
              <a:t>print_a_factorial</a:t>
            </a:r>
            <a:endParaRPr lang="en-CA" sz="3800" dirty="0" smtClean="0"/>
          </a:p>
          <a:p>
            <a:pPr marL="0" indent="0">
              <a:buFont typeface="Arial" panose="020B0604020202020204" pitchFamily="34" charset="0"/>
              <a:buNone/>
            </a:pPr>
            <a:endParaRPr lang="en-CA" sz="3800" dirty="0" smtClean="0"/>
          </a:p>
          <a:p>
            <a:pPr marL="0" indent="0">
              <a:buFont typeface="Arial" panose="020B0604020202020204" pitchFamily="34" charset="0"/>
              <a:buNone/>
            </a:pPr>
            <a:r>
              <a:rPr lang="en-CA" sz="3800" dirty="0" smtClean="0"/>
              <a:t>     program test_40</a:t>
            </a:r>
          </a:p>
          <a:p>
            <a:pPr marL="0" indent="0">
              <a:buNone/>
            </a:pPr>
            <a:r>
              <a:rPr lang="en-CA" sz="3800" dirty="0" smtClean="0"/>
              <a:t>     use </a:t>
            </a:r>
            <a:r>
              <a:rPr lang="en-CA" sz="3800" dirty="0" smtClean="0"/>
              <a:t>factorials</a:t>
            </a:r>
          </a:p>
          <a:p>
            <a:pPr marL="0" indent="0">
              <a:buNone/>
            </a:pPr>
            <a:r>
              <a:rPr lang="en-CA" sz="3800" dirty="0" smtClean="0"/>
              <a:t>     </a:t>
            </a:r>
            <a:r>
              <a:rPr lang="en-CA" sz="3800" dirty="0"/>
              <a:t>implicit </a:t>
            </a:r>
            <a:r>
              <a:rPr lang="en-CA" sz="3800" dirty="0" smtClean="0"/>
              <a:t>none</a:t>
            </a:r>
          </a:p>
          <a:p>
            <a:pPr marL="0" indent="0">
              <a:buNone/>
            </a:pPr>
            <a:r>
              <a:rPr lang="en-CA" sz="3800" dirty="0" smtClean="0"/>
              <a:t>     </a:t>
            </a:r>
            <a:r>
              <a:rPr lang="en-CA" sz="3800" dirty="0" smtClean="0"/>
              <a:t>call </a:t>
            </a:r>
            <a:r>
              <a:rPr lang="en-CA" sz="3800" dirty="0" err="1" smtClean="0"/>
              <a:t>ini_factorials</a:t>
            </a:r>
            <a:r>
              <a:rPr lang="en-CA" sz="3800" dirty="0" smtClean="0"/>
              <a:t>()</a:t>
            </a:r>
          </a:p>
          <a:p>
            <a:pPr marL="0" indent="0">
              <a:buNone/>
            </a:pPr>
            <a:r>
              <a:rPr lang="en-CA" sz="3800" dirty="0" smtClean="0"/>
              <a:t>     </a:t>
            </a:r>
            <a:r>
              <a:rPr lang="en-CA" sz="3800" dirty="0"/>
              <a:t>call </a:t>
            </a:r>
            <a:r>
              <a:rPr lang="en-CA" sz="3800" dirty="0" err="1" smtClean="0"/>
              <a:t>print_a_factorial</a:t>
            </a:r>
            <a:r>
              <a:rPr lang="en-CA" sz="3800" dirty="0" smtClean="0"/>
              <a:t>(8)</a:t>
            </a:r>
          </a:p>
          <a:p>
            <a:pPr marL="0" indent="0">
              <a:buNone/>
            </a:pPr>
            <a:r>
              <a:rPr lang="en-CA" sz="3800" dirty="0"/>
              <a:t> </a:t>
            </a:r>
            <a:r>
              <a:rPr lang="en-CA" sz="3800" dirty="0" smtClean="0"/>
              <a:t>    stop</a:t>
            </a:r>
          </a:p>
          <a:p>
            <a:pPr marL="0" indent="0">
              <a:buFont typeface="Arial" panose="020B0604020202020204" pitchFamily="34" charset="0"/>
              <a:buNone/>
            </a:pPr>
            <a:r>
              <a:rPr lang="en-CA" sz="3800" dirty="0" smtClean="0"/>
              <a:t>     end program test_40</a:t>
            </a:r>
          </a:p>
          <a:p>
            <a:pPr marL="0" indent="0">
              <a:buFont typeface="Arial" panose="020B0604020202020204" pitchFamily="34" charset="0"/>
              <a:buNone/>
            </a:pPr>
            <a:endParaRPr lang="en-CA" dirty="0" smtClean="0"/>
          </a:p>
          <a:p>
            <a:pPr marL="0" indent="0">
              <a:buFont typeface="Arial" panose="020B0604020202020204" pitchFamily="34" charset="0"/>
              <a:buNone/>
            </a:pPr>
            <a:endParaRPr lang="en-CA" dirty="0"/>
          </a:p>
        </p:txBody>
      </p:sp>
    </p:spTree>
    <p:extLst>
      <p:ext uri="{BB962C8B-B14F-4D97-AF65-F5344CB8AC3E}">
        <p14:creationId xmlns:p14="http://schemas.microsoft.com/office/powerpoint/2010/main" val="3243977529"/>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9806"/>
            <a:ext cx="10515600" cy="1325563"/>
          </a:xfrm>
        </p:spPr>
        <p:txBody>
          <a:bodyPr>
            <a:normAutofit/>
          </a:bodyPr>
          <a:lstStyle/>
          <a:p>
            <a:r>
              <a:rPr lang="en-CA" sz="3600" dirty="0" smtClean="0"/>
              <a:t>Overloading </a:t>
            </a:r>
            <a:endParaRPr lang="en-CA" sz="3600" dirty="0"/>
          </a:p>
        </p:txBody>
      </p:sp>
      <p:sp>
        <p:nvSpPr>
          <p:cNvPr id="3" name="Content Placeholder 2"/>
          <p:cNvSpPr>
            <a:spLocks noGrp="1"/>
          </p:cNvSpPr>
          <p:nvPr>
            <p:ph idx="1"/>
          </p:nvPr>
        </p:nvSpPr>
        <p:spPr>
          <a:xfrm>
            <a:off x="282437" y="794869"/>
            <a:ext cx="10515600" cy="6178808"/>
          </a:xfrm>
        </p:spPr>
        <p:txBody>
          <a:bodyPr>
            <a:normAutofit fontScale="62500" lnSpcReduction="20000"/>
          </a:bodyPr>
          <a:lstStyle/>
          <a:p>
            <a:pPr marL="0" indent="0">
              <a:buNone/>
            </a:pPr>
            <a:r>
              <a:rPr lang="en-CA" sz="3800" dirty="0"/>
              <a:t>A</a:t>
            </a:r>
            <a:r>
              <a:rPr lang="en-CA" sz="3800" dirty="0" smtClean="0"/>
              <a:t> group of functions/subroutines usually of the same functionality but with different dummy argument list of types, can be "renamed" the same in a interface block, although they originally have different names.</a:t>
            </a:r>
          </a:p>
          <a:p>
            <a:pPr marL="0" indent="0">
              <a:buNone/>
            </a:pPr>
            <a:endParaRPr lang="en-CA" sz="3800" dirty="0" smtClean="0"/>
          </a:p>
          <a:p>
            <a:pPr marL="0" indent="0">
              <a:buNone/>
            </a:pPr>
            <a:r>
              <a:rPr lang="en-CA" sz="3800" dirty="0">
                <a:solidFill>
                  <a:srgbClr val="FF0000"/>
                </a:solidFill>
              </a:rPr>
              <a:t>m</a:t>
            </a:r>
            <a:r>
              <a:rPr lang="en-CA" sz="3800" dirty="0" smtClean="0">
                <a:solidFill>
                  <a:srgbClr val="FF0000"/>
                </a:solidFill>
              </a:rPr>
              <a:t>odule</a:t>
            </a:r>
            <a:r>
              <a:rPr lang="en-CA" sz="3800" dirty="0" smtClean="0"/>
              <a:t>  </a:t>
            </a:r>
            <a:r>
              <a:rPr lang="en-CA" sz="3800" dirty="0" err="1" smtClean="0"/>
              <a:t>my_renaming</a:t>
            </a:r>
            <a:endParaRPr lang="en-CA" sz="3800" dirty="0"/>
          </a:p>
          <a:p>
            <a:pPr marL="0" indent="0">
              <a:buNone/>
            </a:pPr>
            <a:r>
              <a:rPr lang="en-CA" sz="3800" dirty="0">
                <a:solidFill>
                  <a:srgbClr val="FF0000"/>
                </a:solidFill>
              </a:rPr>
              <a:t>i</a:t>
            </a:r>
            <a:r>
              <a:rPr lang="en-CA" sz="3800" dirty="0" smtClean="0">
                <a:solidFill>
                  <a:srgbClr val="FF0000"/>
                </a:solidFill>
              </a:rPr>
              <a:t>nterface</a:t>
            </a:r>
            <a:r>
              <a:rPr lang="en-CA" sz="3800" dirty="0" smtClean="0"/>
              <a:t>  </a:t>
            </a:r>
            <a:r>
              <a:rPr lang="en-CA" sz="3800" dirty="0" err="1" smtClean="0"/>
              <a:t>the_new_universal_name</a:t>
            </a:r>
            <a:r>
              <a:rPr lang="en-CA" sz="3800" dirty="0" smtClean="0"/>
              <a:t>  </a:t>
            </a:r>
          </a:p>
          <a:p>
            <a:pPr marL="0" indent="0">
              <a:buNone/>
            </a:pPr>
            <a:r>
              <a:rPr lang="en-CA" sz="3800" dirty="0"/>
              <a:t> </a:t>
            </a:r>
            <a:r>
              <a:rPr lang="en-CA" sz="3800" dirty="0" smtClean="0"/>
              <a:t>      function old_name_001(…)</a:t>
            </a:r>
          </a:p>
          <a:p>
            <a:pPr marL="0" indent="0">
              <a:buNone/>
            </a:pPr>
            <a:r>
              <a:rPr lang="en-CA" sz="3800" dirty="0"/>
              <a:t> </a:t>
            </a:r>
            <a:r>
              <a:rPr lang="en-CA" sz="3800" dirty="0" smtClean="0"/>
              <a:t>      …</a:t>
            </a:r>
          </a:p>
          <a:p>
            <a:pPr marL="0" indent="0">
              <a:buNone/>
            </a:pPr>
            <a:r>
              <a:rPr lang="en-CA" sz="3800" dirty="0"/>
              <a:t> </a:t>
            </a:r>
            <a:r>
              <a:rPr lang="en-CA" sz="3800" dirty="0" smtClean="0"/>
              <a:t>      function old_name_002(…)</a:t>
            </a:r>
          </a:p>
          <a:p>
            <a:pPr marL="0" indent="0">
              <a:buNone/>
            </a:pPr>
            <a:r>
              <a:rPr lang="en-CA" sz="3800" dirty="0" smtClean="0"/>
              <a:t>       …</a:t>
            </a:r>
          </a:p>
          <a:p>
            <a:pPr marL="0" indent="0">
              <a:buNone/>
            </a:pPr>
            <a:r>
              <a:rPr lang="en-CA" sz="3800" dirty="0"/>
              <a:t> </a:t>
            </a:r>
            <a:r>
              <a:rPr lang="en-CA" sz="3800" dirty="0" smtClean="0"/>
              <a:t>      function old_name_003(…)</a:t>
            </a:r>
          </a:p>
          <a:p>
            <a:pPr marL="0" indent="0">
              <a:buNone/>
            </a:pPr>
            <a:r>
              <a:rPr lang="en-CA" sz="3800" dirty="0" smtClean="0"/>
              <a:t>       …</a:t>
            </a:r>
          </a:p>
          <a:p>
            <a:pPr marL="0" indent="0">
              <a:buNone/>
            </a:pPr>
            <a:r>
              <a:rPr lang="en-CA" sz="3800" dirty="0">
                <a:solidFill>
                  <a:srgbClr val="FF0000"/>
                </a:solidFill>
              </a:rPr>
              <a:t>end interface  </a:t>
            </a:r>
            <a:r>
              <a:rPr lang="en-CA" sz="3800" dirty="0" err="1"/>
              <a:t>the_new_universal_name</a:t>
            </a:r>
            <a:r>
              <a:rPr lang="en-CA" sz="3800" dirty="0"/>
              <a:t>  </a:t>
            </a:r>
            <a:endParaRPr lang="en-CA" sz="3800" dirty="0" smtClean="0"/>
          </a:p>
          <a:p>
            <a:pPr marL="0" indent="0">
              <a:buNone/>
            </a:pPr>
            <a:r>
              <a:rPr lang="en-CA" sz="3800" dirty="0">
                <a:solidFill>
                  <a:srgbClr val="FF0000"/>
                </a:solidFill>
              </a:rPr>
              <a:t>e</a:t>
            </a:r>
            <a:r>
              <a:rPr lang="en-CA" sz="3800" dirty="0" smtClean="0">
                <a:solidFill>
                  <a:srgbClr val="FF0000"/>
                </a:solidFill>
              </a:rPr>
              <a:t>nd module  </a:t>
            </a:r>
            <a:r>
              <a:rPr lang="en-CA" sz="3800" dirty="0" err="1"/>
              <a:t>my_renaming</a:t>
            </a:r>
            <a:endParaRPr lang="en-CA" sz="3800" dirty="0"/>
          </a:p>
          <a:p>
            <a:pPr marL="0" indent="0">
              <a:buNone/>
            </a:pPr>
            <a:endParaRPr lang="en-CA" sz="3800" dirty="0"/>
          </a:p>
          <a:p>
            <a:pPr marL="0" indent="0">
              <a:buNone/>
            </a:pPr>
            <a:r>
              <a:rPr lang="en-CA" sz="3800" dirty="0" smtClean="0"/>
              <a:t>use  </a:t>
            </a:r>
            <a:r>
              <a:rPr lang="en-CA" sz="3800" dirty="0" err="1" smtClean="0"/>
              <a:t>my_renaming</a:t>
            </a:r>
            <a:endParaRPr lang="en-CA" sz="3800" dirty="0"/>
          </a:p>
          <a:p>
            <a:pPr marL="0" indent="0">
              <a:buNone/>
            </a:pPr>
            <a:endParaRPr lang="en-CA" sz="3800" dirty="0"/>
          </a:p>
          <a:p>
            <a:pPr marL="0" indent="0">
              <a:buNone/>
            </a:pPr>
            <a:endParaRPr lang="en-CA" sz="3800" dirty="0"/>
          </a:p>
          <a:p>
            <a:pPr marL="0" indent="0">
              <a:buNone/>
            </a:pPr>
            <a:endParaRPr lang="en-CA" dirty="0" smtClean="0"/>
          </a:p>
          <a:p>
            <a:pPr marL="0" indent="0">
              <a:buNone/>
            </a:pPr>
            <a:endParaRPr lang="en-CA" dirty="0"/>
          </a:p>
        </p:txBody>
      </p:sp>
      <p:sp>
        <p:nvSpPr>
          <p:cNvPr id="4" name="Slide Number Placeholder 3"/>
          <p:cNvSpPr>
            <a:spLocks noGrp="1"/>
          </p:cNvSpPr>
          <p:nvPr>
            <p:ph type="sldNum" sz="quarter" idx="12"/>
          </p:nvPr>
        </p:nvSpPr>
        <p:spPr/>
        <p:txBody>
          <a:bodyPr/>
          <a:lstStyle/>
          <a:p>
            <a:fld id="{0EF2B25B-931C-4B73-9F02-4D363CEFA8FD}" type="slidenum">
              <a:rPr lang="en-CA" smtClean="0"/>
              <a:t>97</a:t>
            </a:fld>
            <a:endParaRPr lang="en-CA"/>
          </a:p>
        </p:txBody>
      </p:sp>
    </p:spTree>
    <p:extLst>
      <p:ext uri="{BB962C8B-B14F-4D97-AF65-F5344CB8AC3E}">
        <p14:creationId xmlns:p14="http://schemas.microsoft.com/office/powerpoint/2010/main" val="3581004049"/>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9806"/>
            <a:ext cx="10515600" cy="1325563"/>
          </a:xfrm>
        </p:spPr>
        <p:txBody>
          <a:bodyPr>
            <a:normAutofit/>
          </a:bodyPr>
          <a:lstStyle/>
          <a:p>
            <a:r>
              <a:rPr lang="en-CA" sz="3600" dirty="0" smtClean="0"/>
              <a:t>Automatic objects </a:t>
            </a:r>
            <a:endParaRPr lang="en-CA" sz="3600" dirty="0"/>
          </a:p>
        </p:txBody>
      </p:sp>
      <p:sp>
        <p:nvSpPr>
          <p:cNvPr id="3" name="Content Placeholder 2"/>
          <p:cNvSpPr>
            <a:spLocks noGrp="1"/>
          </p:cNvSpPr>
          <p:nvPr>
            <p:ph idx="1"/>
          </p:nvPr>
        </p:nvSpPr>
        <p:spPr>
          <a:xfrm>
            <a:off x="282437" y="794869"/>
            <a:ext cx="10515600" cy="6178808"/>
          </a:xfrm>
        </p:spPr>
        <p:txBody>
          <a:bodyPr>
            <a:normAutofit fontScale="92500" lnSpcReduction="20000"/>
          </a:bodyPr>
          <a:lstStyle/>
          <a:p>
            <a:pPr marL="0" indent="0">
              <a:buNone/>
            </a:pPr>
            <a:r>
              <a:rPr lang="en-CA" sz="3300" dirty="0"/>
              <a:t> </a:t>
            </a:r>
            <a:r>
              <a:rPr lang="en-CA" sz="3300" dirty="0" smtClean="0"/>
              <a:t>subroutine swap(a, b)</a:t>
            </a:r>
            <a:endParaRPr lang="en-CA" sz="3300" dirty="0"/>
          </a:p>
          <a:p>
            <a:pPr marL="0" indent="0">
              <a:buNone/>
            </a:pPr>
            <a:r>
              <a:rPr lang="en-CA" sz="3300" dirty="0" smtClean="0"/>
              <a:t>      real*8 :: a(:),  b(:)</a:t>
            </a:r>
          </a:p>
          <a:p>
            <a:pPr marL="0" indent="0">
              <a:buNone/>
            </a:pPr>
            <a:r>
              <a:rPr lang="en-CA" sz="3300" dirty="0"/>
              <a:t> </a:t>
            </a:r>
            <a:r>
              <a:rPr lang="en-CA" sz="3300" dirty="0" smtClean="0"/>
              <a:t>     real*8 :: work(size(a))</a:t>
            </a:r>
          </a:p>
          <a:p>
            <a:pPr marL="0" indent="0">
              <a:buNone/>
            </a:pPr>
            <a:r>
              <a:rPr lang="en-CA" sz="3300" dirty="0"/>
              <a:t> </a:t>
            </a:r>
            <a:r>
              <a:rPr lang="en-CA" sz="3300" dirty="0" smtClean="0"/>
              <a:t>     work = a</a:t>
            </a:r>
          </a:p>
          <a:p>
            <a:pPr marL="0" indent="0">
              <a:buNone/>
            </a:pPr>
            <a:r>
              <a:rPr lang="en-CA" sz="3300" dirty="0"/>
              <a:t> </a:t>
            </a:r>
            <a:r>
              <a:rPr lang="en-CA" sz="3300" dirty="0" smtClean="0"/>
              <a:t>     a = b</a:t>
            </a:r>
          </a:p>
          <a:p>
            <a:pPr marL="0" indent="0">
              <a:buNone/>
            </a:pPr>
            <a:r>
              <a:rPr lang="en-CA" sz="3300" dirty="0"/>
              <a:t> </a:t>
            </a:r>
            <a:r>
              <a:rPr lang="en-CA" sz="3300" dirty="0" smtClean="0"/>
              <a:t>     b = work</a:t>
            </a:r>
          </a:p>
          <a:p>
            <a:pPr marL="0" indent="0">
              <a:buNone/>
            </a:pPr>
            <a:r>
              <a:rPr lang="en-CA" sz="3300" dirty="0"/>
              <a:t> </a:t>
            </a:r>
            <a:r>
              <a:rPr lang="en-CA" sz="3300" dirty="0" smtClean="0"/>
              <a:t>end subroutine swap</a:t>
            </a:r>
          </a:p>
          <a:p>
            <a:pPr marL="0" indent="0">
              <a:buNone/>
            </a:pPr>
            <a:endParaRPr lang="en-CA" sz="3300" dirty="0"/>
          </a:p>
          <a:p>
            <a:pPr marL="0" indent="0">
              <a:buNone/>
            </a:pPr>
            <a:r>
              <a:rPr lang="en-CA" sz="3300" dirty="0" smtClean="0"/>
              <a:t> subroutine </a:t>
            </a:r>
            <a:r>
              <a:rPr lang="en-CA" sz="3300" dirty="0" err="1" smtClean="0"/>
              <a:t>word_process</a:t>
            </a:r>
            <a:r>
              <a:rPr lang="en-CA" sz="3300" dirty="0" smtClean="0"/>
              <a:t>(word1)</a:t>
            </a:r>
          </a:p>
          <a:p>
            <a:pPr marL="0" indent="0">
              <a:buNone/>
            </a:pPr>
            <a:r>
              <a:rPr lang="en-CA" sz="3300" dirty="0"/>
              <a:t> </a:t>
            </a:r>
            <a:r>
              <a:rPr lang="en-CA" sz="3300" dirty="0" smtClean="0"/>
              <a:t>character(</a:t>
            </a:r>
            <a:r>
              <a:rPr lang="en-CA" sz="3300" dirty="0" err="1" smtClean="0"/>
              <a:t>len</a:t>
            </a:r>
            <a:r>
              <a:rPr lang="en-CA" sz="3300" dirty="0" smtClean="0"/>
              <a:t>=*) :: word1</a:t>
            </a:r>
          </a:p>
          <a:p>
            <a:pPr marL="0" indent="0">
              <a:buNone/>
            </a:pPr>
            <a:r>
              <a:rPr lang="en-CA" sz="3300" dirty="0"/>
              <a:t> </a:t>
            </a:r>
            <a:r>
              <a:rPr lang="en-CA" sz="3300" dirty="0" smtClean="0"/>
              <a:t>character(</a:t>
            </a:r>
            <a:r>
              <a:rPr lang="en-CA" sz="3300" dirty="0" err="1" smtClean="0"/>
              <a:t>len</a:t>
            </a:r>
            <a:r>
              <a:rPr lang="en-CA" sz="3300" dirty="0" smtClean="0"/>
              <a:t>=</a:t>
            </a:r>
            <a:r>
              <a:rPr lang="en-CA" sz="3300" dirty="0" err="1" smtClean="0"/>
              <a:t>len</a:t>
            </a:r>
            <a:r>
              <a:rPr lang="en-CA" sz="3300" dirty="0" smtClean="0"/>
              <a:t>(word1)) :: word2</a:t>
            </a:r>
          </a:p>
          <a:p>
            <a:pPr marL="0" indent="0">
              <a:buNone/>
            </a:pPr>
            <a:r>
              <a:rPr lang="en-CA" sz="3300" dirty="0" smtClean="0"/>
              <a:t> …</a:t>
            </a:r>
          </a:p>
          <a:p>
            <a:pPr marL="0" indent="0">
              <a:buNone/>
            </a:pPr>
            <a:r>
              <a:rPr lang="en-CA" sz="3300" dirty="0" smtClean="0"/>
              <a:t> end </a:t>
            </a:r>
            <a:r>
              <a:rPr lang="en-CA" sz="3300" dirty="0"/>
              <a:t>subroutine </a:t>
            </a:r>
            <a:r>
              <a:rPr lang="en-CA" sz="3300" dirty="0" err="1" smtClean="0"/>
              <a:t>word_process</a:t>
            </a:r>
            <a:endParaRPr lang="en-CA" sz="3300" dirty="0"/>
          </a:p>
          <a:p>
            <a:pPr marL="0" indent="0">
              <a:buNone/>
            </a:pPr>
            <a:endParaRPr lang="en-CA" sz="3800" dirty="0"/>
          </a:p>
          <a:p>
            <a:pPr marL="0" indent="0">
              <a:buNone/>
            </a:pPr>
            <a:endParaRPr lang="en-CA" dirty="0" smtClean="0"/>
          </a:p>
          <a:p>
            <a:pPr marL="0" indent="0">
              <a:buNone/>
            </a:pPr>
            <a:endParaRPr lang="en-CA" dirty="0"/>
          </a:p>
        </p:txBody>
      </p:sp>
      <p:sp>
        <p:nvSpPr>
          <p:cNvPr id="4" name="Slide Number Placeholder 3"/>
          <p:cNvSpPr>
            <a:spLocks noGrp="1"/>
          </p:cNvSpPr>
          <p:nvPr>
            <p:ph type="sldNum" sz="quarter" idx="12"/>
          </p:nvPr>
        </p:nvSpPr>
        <p:spPr/>
        <p:txBody>
          <a:bodyPr/>
          <a:lstStyle/>
          <a:p>
            <a:fld id="{0EF2B25B-931C-4B73-9F02-4D363CEFA8FD}" type="slidenum">
              <a:rPr lang="en-CA" smtClean="0"/>
              <a:t>98</a:t>
            </a:fld>
            <a:endParaRPr lang="en-CA"/>
          </a:p>
        </p:txBody>
      </p:sp>
      <p:sp>
        <p:nvSpPr>
          <p:cNvPr id="5" name="Content Placeholder 2"/>
          <p:cNvSpPr txBox="1">
            <a:spLocks/>
          </p:cNvSpPr>
          <p:nvPr/>
        </p:nvSpPr>
        <p:spPr>
          <a:xfrm>
            <a:off x="6284803" y="947269"/>
            <a:ext cx="10515600" cy="61788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CA" sz="3300" dirty="0"/>
              <a:t> </a:t>
            </a:r>
            <a:r>
              <a:rPr lang="en-CA" sz="3300" dirty="0" smtClean="0"/>
              <a:t>real*8 :: a(10), b(10)</a:t>
            </a:r>
          </a:p>
          <a:p>
            <a:pPr marL="0" indent="0">
              <a:buFont typeface="Arial" panose="020B0604020202020204" pitchFamily="34" charset="0"/>
              <a:buNone/>
            </a:pPr>
            <a:r>
              <a:rPr lang="en-CA" sz="3300" dirty="0"/>
              <a:t> </a:t>
            </a:r>
            <a:r>
              <a:rPr lang="en-CA" sz="3300" dirty="0" smtClean="0"/>
              <a:t>real*8 :: cc(800), </a:t>
            </a:r>
            <a:r>
              <a:rPr lang="en-CA" sz="3300" dirty="0" err="1" smtClean="0"/>
              <a:t>dd</a:t>
            </a:r>
            <a:r>
              <a:rPr lang="en-CA" sz="3300" dirty="0" smtClean="0"/>
              <a:t>(800) </a:t>
            </a:r>
          </a:p>
          <a:p>
            <a:pPr marL="0" indent="0">
              <a:buFont typeface="Arial" panose="020B0604020202020204" pitchFamily="34" charset="0"/>
              <a:buNone/>
            </a:pPr>
            <a:r>
              <a:rPr lang="en-CA" sz="3300" dirty="0" smtClean="0"/>
              <a:t> … </a:t>
            </a:r>
          </a:p>
          <a:p>
            <a:pPr marL="0" indent="0">
              <a:buFont typeface="Arial" panose="020B0604020202020204" pitchFamily="34" charset="0"/>
              <a:buNone/>
            </a:pPr>
            <a:r>
              <a:rPr lang="en-CA" sz="3300" dirty="0" smtClean="0"/>
              <a:t> call swap(a, b)</a:t>
            </a:r>
          </a:p>
          <a:p>
            <a:pPr marL="0" indent="0">
              <a:buFont typeface="Arial" panose="020B0604020202020204" pitchFamily="34" charset="0"/>
              <a:buNone/>
            </a:pPr>
            <a:r>
              <a:rPr lang="en-CA" sz="3300" dirty="0" smtClean="0"/>
              <a:t> call swap(cc, </a:t>
            </a:r>
            <a:r>
              <a:rPr lang="en-CA" sz="3300" dirty="0" err="1" smtClean="0"/>
              <a:t>dd</a:t>
            </a:r>
            <a:r>
              <a:rPr lang="en-CA" sz="3300" dirty="0" smtClean="0"/>
              <a:t>)</a:t>
            </a:r>
          </a:p>
          <a:p>
            <a:pPr marL="0" indent="0">
              <a:buFont typeface="Arial" panose="020B0604020202020204" pitchFamily="34" charset="0"/>
              <a:buNone/>
            </a:pPr>
            <a:r>
              <a:rPr lang="en-CA" sz="3300" dirty="0" smtClean="0"/>
              <a:t> </a:t>
            </a:r>
          </a:p>
          <a:p>
            <a:pPr marL="0" indent="0">
              <a:buFont typeface="Arial" panose="020B0604020202020204" pitchFamily="34" charset="0"/>
              <a:buNone/>
            </a:pPr>
            <a:r>
              <a:rPr lang="en-CA" sz="3300" dirty="0"/>
              <a:t> </a:t>
            </a:r>
            <a:r>
              <a:rPr lang="en-CA" sz="3300" dirty="0" smtClean="0"/>
              <a:t>character(</a:t>
            </a:r>
            <a:r>
              <a:rPr lang="en-CA" sz="3300" dirty="0" err="1" smtClean="0"/>
              <a:t>len</a:t>
            </a:r>
            <a:r>
              <a:rPr lang="en-CA" sz="3300" dirty="0" smtClean="0"/>
              <a:t>=20) :: aa1</a:t>
            </a:r>
          </a:p>
          <a:p>
            <a:pPr marL="0" indent="0">
              <a:buFont typeface="Arial" panose="020B0604020202020204" pitchFamily="34" charset="0"/>
              <a:buNone/>
            </a:pPr>
            <a:r>
              <a:rPr lang="en-CA" sz="3300" dirty="0"/>
              <a:t> </a:t>
            </a:r>
            <a:r>
              <a:rPr lang="en-CA" sz="3300" dirty="0" smtClean="0"/>
              <a:t>character(</a:t>
            </a:r>
            <a:r>
              <a:rPr lang="en-CA" sz="3300" dirty="0" err="1" smtClean="0"/>
              <a:t>len</a:t>
            </a:r>
            <a:r>
              <a:rPr lang="en-CA" sz="3300" dirty="0" smtClean="0"/>
              <a:t>=436) :: </a:t>
            </a:r>
            <a:r>
              <a:rPr lang="en-CA" sz="3300" dirty="0" err="1" smtClean="0"/>
              <a:t>ggt</a:t>
            </a:r>
            <a:endParaRPr lang="en-CA" sz="3300" dirty="0" smtClean="0"/>
          </a:p>
          <a:p>
            <a:pPr marL="0" indent="0">
              <a:buFont typeface="Arial" panose="020B0604020202020204" pitchFamily="34" charset="0"/>
              <a:buNone/>
            </a:pPr>
            <a:r>
              <a:rPr lang="en-CA" sz="3300" dirty="0"/>
              <a:t> </a:t>
            </a:r>
            <a:r>
              <a:rPr lang="en-CA" sz="3300" dirty="0" smtClean="0"/>
              <a:t>call </a:t>
            </a:r>
            <a:r>
              <a:rPr lang="en-CA" sz="3300" dirty="0" err="1" smtClean="0"/>
              <a:t>word_process</a:t>
            </a:r>
            <a:r>
              <a:rPr lang="en-CA" sz="3300" dirty="0" smtClean="0"/>
              <a:t>(aa1)</a:t>
            </a:r>
          </a:p>
          <a:p>
            <a:pPr marL="0" indent="0">
              <a:buNone/>
            </a:pPr>
            <a:r>
              <a:rPr lang="en-CA" sz="3300" dirty="0" smtClean="0"/>
              <a:t> call </a:t>
            </a:r>
            <a:r>
              <a:rPr lang="en-CA" sz="3300" dirty="0" err="1" smtClean="0"/>
              <a:t>word_process</a:t>
            </a:r>
            <a:r>
              <a:rPr lang="en-CA" sz="3300" dirty="0" smtClean="0"/>
              <a:t>(</a:t>
            </a:r>
            <a:r>
              <a:rPr lang="en-CA" sz="3300" dirty="0" err="1" smtClean="0"/>
              <a:t>ggt</a:t>
            </a:r>
            <a:r>
              <a:rPr lang="en-CA" sz="3300" dirty="0" smtClean="0"/>
              <a:t>)</a:t>
            </a:r>
            <a:endParaRPr lang="en-CA" sz="3300" dirty="0"/>
          </a:p>
          <a:p>
            <a:pPr marL="0" indent="0">
              <a:buFont typeface="Arial" panose="020B0604020202020204" pitchFamily="34" charset="0"/>
              <a:buNone/>
            </a:pPr>
            <a:endParaRPr lang="en-CA" sz="3300" dirty="0" smtClean="0"/>
          </a:p>
          <a:p>
            <a:pPr marL="0" indent="0">
              <a:buNone/>
            </a:pPr>
            <a:endParaRPr lang="en-CA" dirty="0"/>
          </a:p>
          <a:p>
            <a:pPr marL="0" indent="0">
              <a:buFont typeface="Arial" panose="020B0604020202020204" pitchFamily="34" charset="0"/>
              <a:buNone/>
            </a:pPr>
            <a:endParaRPr lang="en-CA" dirty="0" smtClean="0"/>
          </a:p>
          <a:p>
            <a:pPr marL="0" indent="0">
              <a:buFont typeface="Arial" panose="020B0604020202020204" pitchFamily="34" charset="0"/>
              <a:buNone/>
            </a:pPr>
            <a:endParaRPr lang="en-CA" dirty="0"/>
          </a:p>
        </p:txBody>
      </p:sp>
    </p:spTree>
    <p:extLst>
      <p:ext uri="{BB962C8B-B14F-4D97-AF65-F5344CB8AC3E}">
        <p14:creationId xmlns:p14="http://schemas.microsoft.com/office/powerpoint/2010/main" val="269010688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3281" y="814835"/>
            <a:ext cx="10515600" cy="4605463"/>
          </a:xfrm>
        </p:spPr>
        <p:txBody>
          <a:bodyPr>
            <a:normAutofit/>
          </a:bodyPr>
          <a:lstStyle/>
          <a:p>
            <a:r>
              <a:rPr lang="en-CA" dirty="0" smtClean="0"/>
              <a:t>Intrinsic procedures</a:t>
            </a:r>
            <a:endParaRPr lang="en-CA" dirty="0"/>
          </a:p>
        </p:txBody>
      </p:sp>
      <p:sp>
        <p:nvSpPr>
          <p:cNvPr id="4" name="Slide Number Placeholder 3"/>
          <p:cNvSpPr>
            <a:spLocks noGrp="1"/>
          </p:cNvSpPr>
          <p:nvPr>
            <p:ph type="sldNum" sz="quarter" idx="12"/>
          </p:nvPr>
        </p:nvSpPr>
        <p:spPr/>
        <p:txBody>
          <a:bodyPr/>
          <a:lstStyle/>
          <a:p>
            <a:fld id="{0EF2B25B-931C-4B73-9F02-4D363CEFA8FD}" type="slidenum">
              <a:rPr lang="en-CA" smtClean="0"/>
              <a:t>99</a:t>
            </a:fld>
            <a:endParaRPr lang="en-CA"/>
          </a:p>
        </p:txBody>
      </p:sp>
    </p:spTree>
    <p:extLst>
      <p:ext uri="{BB962C8B-B14F-4D97-AF65-F5344CB8AC3E}">
        <p14:creationId xmlns:p14="http://schemas.microsoft.com/office/powerpoint/2010/main" val="40049781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7210</TotalTime>
  <Words>6596</Words>
  <Application>Microsoft Office PowerPoint</Application>
  <PresentationFormat>Widescreen</PresentationFormat>
  <Paragraphs>1256</Paragraphs>
  <Slides>124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124</vt:i4>
      </vt:variant>
    </vt:vector>
  </HeadingPairs>
  <TitlesOfParts>
    <vt:vector size="131" baseType="lpstr">
      <vt:lpstr>等线</vt:lpstr>
      <vt:lpstr>等线 Light</vt:lpstr>
      <vt:lpstr>Arial</vt:lpstr>
      <vt:lpstr>Calibri</vt:lpstr>
      <vt:lpstr>Calibri Light</vt:lpstr>
      <vt:lpstr>Cambria Math</vt:lpstr>
      <vt:lpstr>Office Theme</vt:lpstr>
      <vt:lpstr>Introduction to FORTRAN</vt:lpstr>
      <vt:lpstr>Overview</vt:lpstr>
      <vt:lpstr>Some backgrounds </vt:lpstr>
      <vt:lpstr>Today's computers </vt:lpstr>
      <vt:lpstr>Programming/coding principle</vt:lpstr>
      <vt:lpstr>How to learn coding</vt:lpstr>
      <vt:lpstr>Computers of bits </vt:lpstr>
      <vt:lpstr>Minimum working unit in computers</vt:lpstr>
      <vt:lpstr>What we get when we buy a computer?</vt:lpstr>
      <vt:lpstr>Computer key parts</vt:lpstr>
      <vt:lpstr>A sketch of computer structure and data flow </vt:lpstr>
      <vt:lpstr>Data and code</vt:lpstr>
      <vt:lpstr>Computer languages </vt:lpstr>
      <vt:lpstr>The difference </vt:lpstr>
      <vt:lpstr>The difference </vt:lpstr>
      <vt:lpstr>The difference </vt:lpstr>
      <vt:lpstr>So</vt:lpstr>
      <vt:lpstr>FORTRAN</vt:lpstr>
      <vt:lpstr>As a compiled language, FORTRAN</vt:lpstr>
      <vt:lpstr>Fortran 90 is a big jump</vt:lpstr>
      <vt:lpstr>FORTRAN elements</vt:lpstr>
      <vt:lpstr>Fortran character set</vt:lpstr>
      <vt:lpstr>        Special characters of Fortran</vt:lpstr>
      <vt:lpstr>Source form</vt:lpstr>
      <vt:lpstr>Source form</vt:lpstr>
      <vt:lpstr>Names</vt:lpstr>
      <vt:lpstr>Compiling and running</vt:lpstr>
      <vt:lpstr>Compiling many files for one executable </vt:lpstr>
      <vt:lpstr>Compiling many files for one executable </vt:lpstr>
      <vt:lpstr>Compiling many files for one executable </vt:lpstr>
      <vt:lpstr>Compiling many files for one executable </vt:lpstr>
      <vt:lpstr>Data Types, Variables, and Operations</vt:lpstr>
      <vt:lpstr>Data Types</vt:lpstr>
      <vt:lpstr>Intrinsic Types</vt:lpstr>
      <vt:lpstr>INTEGER Type</vt:lpstr>
      <vt:lpstr>INTEGER Type</vt:lpstr>
      <vt:lpstr>REAL Type</vt:lpstr>
      <vt:lpstr>DOUBLE PRECISION Type</vt:lpstr>
      <vt:lpstr>COMPLEX Type</vt:lpstr>
      <vt:lpstr>DOUBLE COMPLEX Type</vt:lpstr>
      <vt:lpstr>Although a kind number can be further specified</vt:lpstr>
      <vt:lpstr>Other ways to specify BYTEs</vt:lpstr>
      <vt:lpstr>Implicit rules</vt:lpstr>
      <vt:lpstr>LOGICAL Type</vt:lpstr>
      <vt:lpstr>CHARACTER Type</vt:lpstr>
      <vt:lpstr>TEST IT with file t1.f90</vt:lpstr>
      <vt:lpstr>Variables </vt:lpstr>
      <vt:lpstr>Basic operations on numbers </vt:lpstr>
      <vt:lpstr>Integer divisions </vt:lpstr>
      <vt:lpstr>Operations on different types</vt:lpstr>
      <vt:lpstr>Assignment with different types </vt:lpstr>
      <vt:lpstr>Precedence  </vt:lpstr>
      <vt:lpstr>Operations on logical variables</vt:lpstr>
      <vt:lpstr>Data comparisons resulting in logical values</vt:lpstr>
      <vt:lpstr>Operations on characters  </vt:lpstr>
      <vt:lpstr>Character substrings   </vt:lpstr>
      <vt:lpstr>Derived data types</vt:lpstr>
      <vt:lpstr>Conditional branches   </vt:lpstr>
      <vt:lpstr>IF statement  </vt:lpstr>
      <vt:lpstr>GO TO statement  </vt:lpstr>
      <vt:lpstr>IF Construct  </vt:lpstr>
      <vt:lpstr>IF Construct  </vt:lpstr>
      <vt:lpstr>IF Construct  </vt:lpstr>
      <vt:lpstr>CASE Construct  </vt:lpstr>
      <vt:lpstr>Repeating constructs</vt:lpstr>
      <vt:lpstr>If you have  </vt:lpstr>
      <vt:lpstr>It can be done by a do loop </vt:lpstr>
      <vt:lpstr>The do loop </vt:lpstr>
      <vt:lpstr>CYCLE statement in do loop </vt:lpstr>
      <vt:lpstr>EXIT statement in do loop </vt:lpstr>
      <vt:lpstr>Loops can be unlimited nested </vt:lpstr>
      <vt:lpstr>Arrays</vt:lpstr>
      <vt:lpstr>An array</vt:lpstr>
      <vt:lpstr>Arrays should be initialized before being used</vt:lpstr>
      <vt:lpstr>Subarrays and collective operations</vt:lpstr>
      <vt:lpstr>Elemental operations on arrays</vt:lpstr>
      <vt:lpstr>Elemental operations on arrays</vt:lpstr>
      <vt:lpstr>Allocatable arrays</vt:lpstr>
      <vt:lpstr>Code structures:  modules, program, subroutines, and functions</vt:lpstr>
      <vt:lpstr>Nowadays, people do everything step by step </vt:lpstr>
      <vt:lpstr>Programming is not an exception  </vt:lpstr>
      <vt:lpstr>The general form of functions</vt:lpstr>
      <vt:lpstr>A function example</vt:lpstr>
      <vt:lpstr>The return data type can also be written as </vt:lpstr>
      <vt:lpstr>Normally, when a function is called</vt:lpstr>
      <vt:lpstr>Argument names can also be used when a function is called</vt:lpstr>
      <vt:lpstr>Optional arguments in functions</vt:lpstr>
      <vt:lpstr>Functions as arguments in functions</vt:lpstr>
      <vt:lpstr>Actually </vt:lpstr>
      <vt:lpstr>Subroutines are very similar to functions</vt:lpstr>
      <vt:lpstr>Subroutine example </vt:lpstr>
      <vt:lpstr>Argument intent </vt:lpstr>
      <vt:lpstr>Modules</vt:lpstr>
      <vt:lpstr>Module example</vt:lpstr>
      <vt:lpstr>Module, functions, subroutines, and the main function</vt:lpstr>
      <vt:lpstr>Module, functions, subroutine, and the main function</vt:lpstr>
      <vt:lpstr>Overloading </vt:lpstr>
      <vt:lpstr>Automatic objects </vt:lpstr>
      <vt:lpstr>Intrinsic procedures</vt:lpstr>
      <vt:lpstr>Elemental numeric functions</vt:lpstr>
      <vt:lpstr>Elemental mathmatical functions</vt:lpstr>
      <vt:lpstr>Character-integer conversions </vt:lpstr>
      <vt:lpstr>String-handling functions</vt:lpstr>
      <vt:lpstr>Array operations</vt:lpstr>
      <vt:lpstr>Time </vt:lpstr>
      <vt:lpstr>Random numbers </vt:lpstr>
      <vt:lpstr>Input/output and external files</vt:lpstr>
      <vt:lpstr>Keyboard input and terminal output</vt:lpstr>
      <vt:lpstr>External files </vt:lpstr>
      <vt:lpstr> read/write formats</vt:lpstr>
      <vt:lpstr> read/write formats</vt:lpstr>
      <vt:lpstr>Application example: π calculation</vt:lpstr>
      <vt:lpstr>π calculation based on half circle</vt:lpstr>
      <vt:lpstr>π calculation based on half circle</vt:lpstr>
      <vt:lpstr>π calculation based on half circle</vt:lpstr>
      <vt:lpstr>π calculation based on half circle</vt:lpstr>
      <vt:lpstr>π calculation based on half circle</vt:lpstr>
      <vt:lpstr>π calculation based on half circle</vt:lpstr>
      <vt:lpstr>π calculation based on half circle</vt:lpstr>
      <vt:lpstr>π calculation based on half circle</vt:lpstr>
      <vt:lpstr>π calculation for higher accuracy </vt:lpstr>
      <vt:lpstr>π in wiki</vt:lpstr>
      <vt:lpstr>References </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Julia</dc:title>
  <dc:creator>Gang Liu</dc:creator>
  <cp:lastModifiedBy>Gang Liu</cp:lastModifiedBy>
  <cp:revision>714</cp:revision>
  <dcterms:created xsi:type="dcterms:W3CDTF">2017-06-26T19:21:39Z</dcterms:created>
  <dcterms:modified xsi:type="dcterms:W3CDTF">2017-07-31T16:06:11Z</dcterms:modified>
</cp:coreProperties>
</file>