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7"/>
  </p:notesMasterIdLst>
  <p:sldIdLst>
    <p:sldId id="518" r:id="rId5"/>
    <p:sldId id="583" r:id="rId6"/>
    <p:sldId id="1538" r:id="rId7"/>
    <p:sldId id="1519" r:id="rId8"/>
    <p:sldId id="1542" r:id="rId9"/>
    <p:sldId id="1543" r:id="rId10"/>
    <p:sldId id="1545" r:id="rId11"/>
    <p:sldId id="1544" r:id="rId12"/>
    <p:sldId id="1546" r:id="rId13"/>
    <p:sldId id="671" r:id="rId14"/>
    <p:sldId id="619" r:id="rId15"/>
    <p:sldId id="71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A24DDF-1587-4D86-AD98-68B09F1FE87C}">
          <p14:sldIdLst>
            <p14:sldId id="518"/>
            <p14:sldId id="583"/>
            <p14:sldId id="1538"/>
            <p14:sldId id="1519"/>
            <p14:sldId id="1542"/>
            <p14:sldId id="1543"/>
            <p14:sldId id="1545"/>
            <p14:sldId id="1544"/>
            <p14:sldId id="1546"/>
          </p14:sldIdLst>
        </p14:section>
        <p14:section name="Collateral" id="{8AF34309-89F8-2B45-959C-AE02E58E2E16}">
          <p14:sldIdLst>
            <p14:sldId id="671"/>
            <p14:sldId id="619"/>
            <p14:sldId id="7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Ely Kahn" initials="EK" lastIdx="4" clrIdx="2">
    <p:extLst>
      <p:ext uri="{19B8F6BF-5375-455C-9EA6-DF929625EA0E}">
        <p15:presenceInfo xmlns:p15="http://schemas.microsoft.com/office/powerpoint/2012/main" userId="Ely Ka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836"/>
    <a:srgbClr val="243240"/>
    <a:srgbClr val="00FA00"/>
    <a:srgbClr val="FF9900"/>
    <a:srgbClr val="FF9300"/>
    <a:srgbClr val="000066"/>
    <a:srgbClr val="FFFD78"/>
    <a:srgbClr val="FFDE00"/>
    <a:srgbClr val="FFBE00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1" autoAdjust="0"/>
    <p:restoredTop sz="81512" autoAdjust="0"/>
  </p:normalViewPr>
  <p:slideViewPr>
    <p:cSldViewPr snapToGrid="0" showGuides="1">
      <p:cViewPr varScale="1">
        <p:scale>
          <a:sx n="90" d="100"/>
          <a:sy n="90" d="100"/>
        </p:scale>
        <p:origin x="200" y="34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-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4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0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9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28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74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</a:t>
            </a:r>
            <a:r>
              <a:rPr lang="he-IL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9</a:t>
            </a:r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</a:t>
            </a:r>
            <a:r>
              <a:rPr lang="he-IL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9</a:t>
            </a:r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</a:t>
            </a:r>
            <a:r>
              <a:rPr lang="he-IL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9</a:t>
            </a:r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>
            <a:lvl1pPr>
              <a:defRPr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>
            <a:lvl1pPr>
              <a:defRPr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</a:t>
            </a:r>
            <a:r>
              <a:rPr lang="he-IL" sz="700" b="0" i="0" dirty="0">
                <a:solidFill>
                  <a:schemeClr val="bg1"/>
                </a:solidFill>
                <a:latin typeface="Amazon Ember Regular" charset="0"/>
              </a:rPr>
              <a:t>9</a:t>
            </a:r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A2B7B-F4C1-3142-B52F-EAC6220BADEB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720" y="114936"/>
            <a:ext cx="680194" cy="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riddell/klar" TargetMode="External"/><Relationship Id="rId3" Type="http://schemas.openxmlformats.org/officeDocument/2006/relationships/hyperlink" Target="https://github.com/aws-samples/aws-golden-ami-pipeline-sample" TargetMode="External"/><Relationship Id="rId7" Type="http://schemas.openxmlformats.org/officeDocument/2006/relationships/hyperlink" Target="https://github.com/coreos/clai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sriddell/ecr-cve-monitor" TargetMode="External"/><Relationship Id="rId5" Type="http://schemas.openxmlformats.org/officeDocument/2006/relationships/hyperlink" Target="https://aws.amazon.com/blogs/apn/creating-a-golden-ami-pipeline-integrated-with-qualys-for-vulnerability-assessments/" TargetMode="External"/><Relationship Id="rId4" Type="http://schemas.openxmlformats.org/officeDocument/2006/relationships/hyperlink" Target="https://github.com/aws-samples/golden-ami-pipeline-with-qualys" TargetMode="External"/><Relationship Id="rId9" Type="http://schemas.openxmlformats.org/officeDocument/2006/relationships/hyperlink" Target="https://aws.amazon.com/blogs/publicsector/detect-vulnerabilities-in-the-docker-images-in-your-application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809066" y="1928734"/>
            <a:ext cx="4665459" cy="720725"/>
          </a:xfrm>
        </p:spPr>
        <p:txBody>
          <a:bodyPr/>
          <a:lstStyle/>
          <a:p>
            <a:r>
              <a:rPr lang="en-US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Vulnerability Management Solutions using AWS</a:t>
            </a:r>
          </a:p>
          <a:p>
            <a:r>
              <a:rPr lang="en-US" sz="2000" b="1" i="1" dirty="0"/>
              <a:t>AWS Security Workshops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A14CB-A8A5-D14F-80E4-589163382ED6}"/>
              </a:ext>
            </a:extLst>
          </p:cNvPr>
          <p:cNvSpPr/>
          <p:nvPr/>
        </p:nvSpPr>
        <p:spPr>
          <a:xfrm>
            <a:off x="8102600" y="0"/>
            <a:ext cx="1041400" cy="914400"/>
          </a:xfrm>
          <a:prstGeom prst="rect">
            <a:avLst/>
          </a:prstGeom>
          <a:solidFill>
            <a:srgbClr val="2432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6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1321" y="232913"/>
            <a:ext cx="769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Additional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FE85D-E4DC-7146-9670-E335ECFC36A5}"/>
              </a:ext>
            </a:extLst>
          </p:cNvPr>
          <p:cNvSpPr txBox="1"/>
          <p:nvPr/>
        </p:nvSpPr>
        <p:spPr>
          <a:xfrm>
            <a:off x="-2847372" y="-659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ECFFA-A373-EE4D-92F9-6A1DC8188DCC}"/>
              </a:ext>
            </a:extLst>
          </p:cNvPr>
          <p:cNvSpPr/>
          <p:nvPr/>
        </p:nvSpPr>
        <p:spPr>
          <a:xfrm>
            <a:off x="8102600" y="0"/>
            <a:ext cx="1041400" cy="756133"/>
          </a:xfrm>
          <a:prstGeom prst="rect">
            <a:avLst/>
          </a:prstGeom>
          <a:solidFill>
            <a:srgbClr val="0E2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9A463-A1DB-4C44-9044-9DDD5DD01BFC}"/>
              </a:ext>
            </a:extLst>
          </p:cNvPr>
          <p:cNvSpPr/>
          <p:nvPr/>
        </p:nvSpPr>
        <p:spPr>
          <a:xfrm>
            <a:off x="8102600" y="0"/>
            <a:ext cx="1041400" cy="857250"/>
          </a:xfrm>
          <a:prstGeom prst="rect">
            <a:avLst/>
          </a:prstGeom>
          <a:solidFill>
            <a:srgbClr val="0E2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C1F82-F3D8-1E4D-9CAD-7C6D5952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31257"/>
              </p:ext>
            </p:extLst>
          </p:nvPr>
        </p:nvGraphicFramePr>
        <p:xfrm>
          <a:off x="336789" y="972186"/>
          <a:ext cx="8321574" cy="1975117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69027">
                  <a:extLst>
                    <a:ext uri="{9D8B030D-6E8A-4147-A177-3AD203B41FA5}">
                      <a16:colId xmlns:a16="http://schemas.microsoft.com/office/drawing/2014/main" val="2786099974"/>
                    </a:ext>
                  </a:extLst>
                </a:gridCol>
                <a:gridCol w="4354623">
                  <a:extLst>
                    <a:ext uri="{9D8B030D-6E8A-4147-A177-3AD203B41FA5}">
                      <a16:colId xmlns:a16="http://schemas.microsoft.com/office/drawing/2014/main" val="2796678968"/>
                    </a:ext>
                  </a:extLst>
                </a:gridCol>
                <a:gridCol w="2397924">
                  <a:extLst>
                    <a:ext uri="{9D8B030D-6E8A-4147-A177-3AD203B41FA5}">
                      <a16:colId xmlns:a16="http://schemas.microsoft.com/office/drawing/2014/main" val="94412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40993"/>
                  </a:ext>
                </a:extLst>
              </a:tr>
              <a:tr h="660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lt1"/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lt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12940"/>
                  </a:ext>
                </a:extLst>
              </a:tr>
              <a:tr h="943822">
                <a:tc>
                  <a:txBody>
                    <a:bodyPr/>
                    <a:lstStyle/>
                    <a:p>
                      <a:endParaRPr lang="en-US" sz="1000" b="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lt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9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47956"/>
              </p:ext>
            </p:extLst>
          </p:nvPr>
        </p:nvGraphicFramePr>
        <p:xfrm>
          <a:off x="336789" y="972186"/>
          <a:ext cx="8321574" cy="34798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69027">
                  <a:extLst>
                    <a:ext uri="{9D8B030D-6E8A-4147-A177-3AD203B41FA5}">
                      <a16:colId xmlns:a16="http://schemas.microsoft.com/office/drawing/2014/main" val="2786099974"/>
                    </a:ext>
                  </a:extLst>
                </a:gridCol>
                <a:gridCol w="4354623">
                  <a:extLst>
                    <a:ext uri="{9D8B030D-6E8A-4147-A177-3AD203B41FA5}">
                      <a16:colId xmlns:a16="http://schemas.microsoft.com/office/drawing/2014/main" val="2796678968"/>
                    </a:ext>
                  </a:extLst>
                </a:gridCol>
                <a:gridCol w="2397924">
                  <a:extLst>
                    <a:ext uri="{9D8B030D-6E8A-4147-A177-3AD203B41FA5}">
                      <a16:colId xmlns:a16="http://schemas.microsoft.com/office/drawing/2014/main" val="94412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40993"/>
                  </a:ext>
                </a:extLst>
              </a:tr>
              <a:tr h="660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lt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Creating a Golden AMI Pipeline Integrated with Qualys for Vulnerability Assessments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 this post, I have provided an alternative to the </a:t>
                      </a:r>
                      <a:r>
                        <a:rPr lang="en-US" sz="12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  <a:hlinkClick r:id="rId3"/>
                        </a:rPr>
                        <a:t>previous sample implementation</a:t>
                      </a:r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 on how to create a golden AMI pipeline with Amazon Inspector. I have also provided a </a:t>
                      </a:r>
                      <a:r>
                        <a:rPr lang="en-US" sz="12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  <a:hlinkClick r:id="rId4"/>
                        </a:rPr>
                        <a:t>sample implementation for integration with a Qualys Scanner</a:t>
                      </a:r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.</a:t>
                      </a:r>
                      <a:endParaRPr lang="en-US" sz="1200" kern="1200" dirty="0">
                        <a:solidFill>
                          <a:schemeClr val="lt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  <a:hlinkClick r:id="rId5"/>
                        </a:rPr>
                        <a:t>https://aws.amazon.com/blogs/apn/creating-a-golden-ami-pipeline-integrated-with-qualys-for-vulnerability-assessments/</a:t>
                      </a:r>
                      <a:endParaRPr lang="en-U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12940"/>
                  </a:ext>
                </a:extLst>
              </a:tr>
              <a:tr h="943822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Detect vulnerabilities in the Docker images in your applications</a:t>
                      </a:r>
                    </a:p>
                    <a:p>
                      <a:b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</a:br>
                      <a:endParaRPr lang="en-US" sz="1000" b="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The </a:t>
                      </a:r>
                      <a:r>
                        <a:rPr lang="en-US" sz="12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  <a:hlinkClick r:id="rId6"/>
                        </a:rPr>
                        <a:t>ecr-cve-monitor project</a:t>
                      </a:r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 is an open-source proof-of-concept designed to fill the OS/package vulnerability scanning space for Docker images stored in Amazon Elastic Container Registry (ECR). It’s based on </a:t>
                      </a:r>
                      <a:r>
                        <a:rPr lang="en-US" sz="12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  <a:hlinkClick r:id="rId7"/>
                        </a:rPr>
                        <a:t>Clair</a:t>
                      </a:r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 and </a:t>
                      </a:r>
                      <a:r>
                        <a:rPr lang="en-US" sz="12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  <a:hlinkClick r:id="rId8"/>
                        </a:rPr>
                        <a:t>Klar</a:t>
                      </a:r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, and designed specifically for use with ECR. Any images pushed to a repository in an ECR will be automatically scanned and have a report generated for them. Any new CVEs that come in that affect an already scanned image will trigger the creation of an updated report.</a:t>
                      </a:r>
                      <a:endParaRPr lang="en-US" sz="1200" kern="1200" dirty="0">
                        <a:solidFill>
                          <a:schemeClr val="lt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  <a:hlinkClick r:id="rId9"/>
                        </a:rPr>
                        <a:t>https://aws.amazon.com/blogs/publicsector/detect-vulnerabilities-in-the-docker-images-in-your-applications/</a:t>
                      </a:r>
                      <a:endParaRPr lang="en-U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CFE85D-E4DC-7146-9670-E335ECFC36A5}"/>
              </a:ext>
            </a:extLst>
          </p:cNvPr>
          <p:cNvSpPr txBox="1"/>
          <p:nvPr/>
        </p:nvSpPr>
        <p:spPr>
          <a:xfrm>
            <a:off x="-2847372" y="-659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CE3CC-4FB8-3844-88D3-8B8D9B4DC01A}"/>
              </a:ext>
            </a:extLst>
          </p:cNvPr>
          <p:cNvSpPr txBox="1"/>
          <p:nvPr/>
        </p:nvSpPr>
        <p:spPr>
          <a:xfrm>
            <a:off x="431321" y="232913"/>
            <a:ext cx="769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Additional Resources: </a:t>
            </a:r>
            <a:r>
              <a:rPr lang="en-US" sz="2400" dirty="0">
                <a:solidFill>
                  <a:schemeClr val="l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Security Blog</a:t>
            </a:r>
            <a:endParaRPr lang="en-US" sz="2400" b="1" i="1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393EA-0A63-BD4F-AFA6-DA5BF1F5640F}"/>
              </a:ext>
            </a:extLst>
          </p:cNvPr>
          <p:cNvSpPr/>
          <p:nvPr/>
        </p:nvSpPr>
        <p:spPr>
          <a:xfrm>
            <a:off x="8102600" y="0"/>
            <a:ext cx="1041400" cy="857250"/>
          </a:xfrm>
          <a:prstGeom prst="rect">
            <a:avLst/>
          </a:prstGeom>
          <a:solidFill>
            <a:srgbClr val="0E2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2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FE85D-E4DC-7146-9670-E335ECFC36A5}"/>
              </a:ext>
            </a:extLst>
          </p:cNvPr>
          <p:cNvSpPr txBox="1"/>
          <p:nvPr/>
        </p:nvSpPr>
        <p:spPr>
          <a:xfrm>
            <a:off x="-2847372" y="-659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56630-F06F-6E42-A689-5D4BF035BC94}"/>
              </a:ext>
            </a:extLst>
          </p:cNvPr>
          <p:cNvSpPr/>
          <p:nvPr/>
        </p:nvSpPr>
        <p:spPr>
          <a:xfrm>
            <a:off x="8102600" y="0"/>
            <a:ext cx="1041400" cy="857250"/>
          </a:xfrm>
          <a:prstGeom prst="rect">
            <a:avLst/>
          </a:prstGeom>
          <a:solidFill>
            <a:srgbClr val="0E2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E2164-D163-6746-B5A0-1924819736D0}"/>
              </a:ext>
            </a:extLst>
          </p:cNvPr>
          <p:cNvSpPr txBox="1"/>
          <p:nvPr/>
        </p:nvSpPr>
        <p:spPr>
          <a:xfrm>
            <a:off x="431321" y="232913"/>
            <a:ext cx="7694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Additional Resources: </a:t>
            </a:r>
            <a:r>
              <a:rPr lang="en-US" sz="2400" dirty="0">
                <a:solidFill>
                  <a:schemeClr val="l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Open Source Blog</a:t>
            </a:r>
            <a:endParaRPr lang="en-US" sz="2400" b="1" i="1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6B5936F-AFC8-514D-BD3C-EC75A018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5821"/>
              </p:ext>
            </p:extLst>
          </p:nvPr>
        </p:nvGraphicFramePr>
        <p:xfrm>
          <a:off x="336789" y="972186"/>
          <a:ext cx="8321574" cy="1975117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69027">
                  <a:extLst>
                    <a:ext uri="{9D8B030D-6E8A-4147-A177-3AD203B41FA5}">
                      <a16:colId xmlns:a16="http://schemas.microsoft.com/office/drawing/2014/main" val="2786099974"/>
                    </a:ext>
                  </a:extLst>
                </a:gridCol>
                <a:gridCol w="4354623">
                  <a:extLst>
                    <a:ext uri="{9D8B030D-6E8A-4147-A177-3AD203B41FA5}">
                      <a16:colId xmlns:a16="http://schemas.microsoft.com/office/drawing/2014/main" val="2796678968"/>
                    </a:ext>
                  </a:extLst>
                </a:gridCol>
                <a:gridCol w="2397924">
                  <a:extLst>
                    <a:ext uri="{9D8B030D-6E8A-4147-A177-3AD203B41FA5}">
                      <a16:colId xmlns:a16="http://schemas.microsoft.com/office/drawing/2014/main" val="94412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40993"/>
                  </a:ext>
                </a:extLst>
              </a:tr>
              <a:tr h="660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lt1"/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lt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12940"/>
                  </a:ext>
                </a:extLst>
              </a:tr>
              <a:tr h="943822">
                <a:tc>
                  <a:txBody>
                    <a:bodyPr/>
                    <a:lstStyle/>
                    <a:p>
                      <a:endParaRPr lang="en-US" sz="1000" b="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lt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hlinkClick r:id="" action="ppaction://noaction"/>
            <a:extLst>
              <a:ext uri="{FF2B5EF4-FFF2-40B4-BE49-F238E27FC236}">
                <a16:creationId xmlns:a16="http://schemas.microsoft.com/office/drawing/2014/main" id="{AA221B41-B6A5-E14A-8CE0-125FB3082643}"/>
              </a:ext>
            </a:extLst>
          </p:cNvPr>
          <p:cNvSpPr/>
          <p:nvPr/>
        </p:nvSpPr>
        <p:spPr>
          <a:xfrm>
            <a:off x="-95559" y="2905392"/>
            <a:ext cx="4040840" cy="22926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	</a:t>
            </a:r>
            <a:r>
              <a:rPr lang="en-US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EC2 Fleet Management at Scale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615530A-AFA3-3042-9515-ABF90865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6" y="44247"/>
            <a:ext cx="8129717" cy="545741"/>
          </a:xfrm>
        </p:spPr>
        <p:txBody>
          <a:bodyPr/>
          <a:lstStyle/>
          <a:p>
            <a:r>
              <a:rPr lang="en-US" sz="28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Table of contents</a:t>
            </a:r>
          </a:p>
        </p:txBody>
      </p:sp>
      <p:sp>
        <p:nvSpPr>
          <p:cNvPr id="18" name="Rounded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AAF600C8-A5CC-D34C-9E15-B810CFD3C37A}"/>
              </a:ext>
            </a:extLst>
          </p:cNvPr>
          <p:cNvSpPr/>
          <p:nvPr/>
        </p:nvSpPr>
        <p:spPr>
          <a:xfrm>
            <a:off x="-111417" y="1312070"/>
            <a:ext cx="4040839" cy="22926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	</a:t>
            </a:r>
            <a:r>
              <a:rPr lang="en-US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Vulnerability Management Overview</a:t>
            </a:r>
          </a:p>
        </p:txBody>
      </p:sp>
      <p:sp>
        <p:nvSpPr>
          <p:cNvPr id="21" name="Rounded 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4611CE1C-3B4F-4346-A00A-505846B86C83}"/>
              </a:ext>
            </a:extLst>
          </p:cNvPr>
          <p:cNvSpPr/>
          <p:nvPr/>
        </p:nvSpPr>
        <p:spPr>
          <a:xfrm>
            <a:off x="-111417" y="1702408"/>
            <a:ext cx="4040840" cy="22926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	</a:t>
            </a:r>
            <a:r>
              <a:rPr lang="en-US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Asset Management and Tagging Decisions</a:t>
            </a:r>
          </a:p>
        </p:txBody>
      </p:sp>
      <p:sp>
        <p:nvSpPr>
          <p:cNvPr id="22" name="Rounded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0948C6D8-9E1F-C547-B974-ABC4657D2A08}"/>
              </a:ext>
            </a:extLst>
          </p:cNvPr>
          <p:cNvSpPr/>
          <p:nvPr/>
        </p:nvSpPr>
        <p:spPr>
          <a:xfrm>
            <a:off x="-103488" y="2489837"/>
            <a:ext cx="4040840" cy="22926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sz="13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	</a:t>
            </a:r>
            <a:r>
              <a:rPr lang="en-US" sz="13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Vulnerability Discovery &amp; Patch Management</a:t>
            </a:r>
          </a:p>
        </p:txBody>
      </p:sp>
      <p:sp>
        <p:nvSpPr>
          <p:cNvPr id="24" name="Rounded Rectangle 23">
            <a:hlinkClick r:id="" action="ppaction://noaction"/>
            <a:extLst>
              <a:ext uri="{FF2B5EF4-FFF2-40B4-BE49-F238E27FC236}">
                <a16:creationId xmlns:a16="http://schemas.microsoft.com/office/drawing/2014/main" id="{16F39B50-53C0-6046-AAEE-BE5C7A9357C6}"/>
              </a:ext>
            </a:extLst>
          </p:cNvPr>
          <p:cNvSpPr/>
          <p:nvPr/>
        </p:nvSpPr>
        <p:spPr>
          <a:xfrm>
            <a:off x="-95559" y="3312896"/>
            <a:ext cx="4040840" cy="22926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	Recap</a:t>
            </a:r>
          </a:p>
        </p:txBody>
      </p:sp>
      <p:sp>
        <p:nvSpPr>
          <p:cNvPr id="25" name="Rounded Rectangle 24">
            <a:hlinkClick r:id="rId5" action="ppaction://hlinksldjump"/>
            <a:extLst>
              <a:ext uri="{FF2B5EF4-FFF2-40B4-BE49-F238E27FC236}">
                <a16:creationId xmlns:a16="http://schemas.microsoft.com/office/drawing/2014/main" id="{B5A212EB-71D8-904B-9CB6-70C2B79CBCCC}"/>
              </a:ext>
            </a:extLst>
          </p:cNvPr>
          <p:cNvSpPr/>
          <p:nvPr/>
        </p:nvSpPr>
        <p:spPr>
          <a:xfrm>
            <a:off x="-111417" y="2091058"/>
            <a:ext cx="4040840" cy="22926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	</a:t>
            </a:r>
            <a:r>
              <a:rPr lang="en-US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Amazon EC2 AMI Baking Decisions</a:t>
            </a:r>
          </a:p>
        </p:txBody>
      </p:sp>
      <p:sp>
        <p:nvSpPr>
          <p:cNvPr id="27" name="Rounded Rectangle 26">
            <a:hlinkClick r:id="" action="ppaction://noaction"/>
            <a:extLst>
              <a:ext uri="{FF2B5EF4-FFF2-40B4-BE49-F238E27FC236}">
                <a16:creationId xmlns:a16="http://schemas.microsoft.com/office/drawing/2014/main" id="{C8F94F07-29BF-BC4E-89E5-D5803903C94C}"/>
              </a:ext>
            </a:extLst>
          </p:cNvPr>
          <p:cNvSpPr/>
          <p:nvPr/>
        </p:nvSpPr>
        <p:spPr>
          <a:xfrm>
            <a:off x="-95559" y="3720400"/>
            <a:ext cx="4040840" cy="22926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	</a:t>
            </a:r>
            <a:r>
              <a:rPr lang="en-US" sz="1400" kern="0" dirty="0">
                <a:solidFill>
                  <a:schemeClr val="tx2">
                    <a:lumMod val="50000"/>
                  </a:schemeClr>
                </a:solidFill>
                <a:latin typeface="Amazon Ember"/>
                <a:ea typeface="Amazon Ember"/>
                <a:cs typeface="Amazon Ember"/>
              </a:rPr>
              <a:t>Additional Resources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290146" y="504304"/>
            <a:ext cx="3" cy="4167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06C8B-69A8-2C40-91D9-8BEB5EFA6AE5}"/>
              </a:ext>
            </a:extLst>
          </p:cNvPr>
          <p:cNvSpPr/>
          <p:nvPr/>
        </p:nvSpPr>
        <p:spPr>
          <a:xfrm>
            <a:off x="8102600" y="0"/>
            <a:ext cx="1041400" cy="914400"/>
          </a:xfrm>
          <a:prstGeom prst="rect">
            <a:avLst/>
          </a:prstGeom>
          <a:solidFill>
            <a:srgbClr val="2432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8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7128F2-371F-B04A-8DF7-E8200AA4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75" y="155870"/>
            <a:ext cx="8205304" cy="545741"/>
          </a:xfrm>
        </p:spPr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FB1249-CDFD-2E4D-8A48-B7E6CDBB3789}"/>
              </a:ext>
            </a:extLst>
          </p:cNvPr>
          <p:cNvSpPr/>
          <p:nvPr/>
        </p:nvSpPr>
        <p:spPr>
          <a:xfrm>
            <a:off x="4996769" y="2984165"/>
            <a:ext cx="1536750" cy="1193835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Automate tagging, vulnerability discovery and patching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2BC5AA-BD52-394E-B520-FB11532454AD}"/>
              </a:ext>
            </a:extLst>
          </p:cNvPr>
          <p:cNvSpPr/>
          <p:nvPr/>
        </p:nvSpPr>
        <p:spPr>
          <a:xfrm>
            <a:off x="5029900" y="2997417"/>
            <a:ext cx="194610" cy="186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6BDB7-4733-A944-AC70-2419FDB80085}"/>
              </a:ext>
            </a:extLst>
          </p:cNvPr>
          <p:cNvSpPr txBox="1"/>
          <p:nvPr/>
        </p:nvSpPr>
        <p:spPr>
          <a:xfrm>
            <a:off x="5120772" y="2044812"/>
            <a:ext cx="124165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Automation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469746-F574-B446-A986-3AE6207189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0982" y="1256161"/>
            <a:ext cx="701240" cy="60263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F8C38DE-F85F-F443-A3F1-6BBB50F42B7D}"/>
              </a:ext>
            </a:extLst>
          </p:cNvPr>
          <p:cNvSpPr/>
          <p:nvPr/>
        </p:nvSpPr>
        <p:spPr>
          <a:xfrm>
            <a:off x="7233880" y="2976242"/>
            <a:ext cx="1536750" cy="1193835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 continuous assessment and monitoring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78B9F6-7ADF-B842-A17C-953318F1AD96}"/>
              </a:ext>
            </a:extLst>
          </p:cNvPr>
          <p:cNvSpPr/>
          <p:nvPr/>
        </p:nvSpPr>
        <p:spPr>
          <a:xfrm>
            <a:off x="7233880" y="2984165"/>
            <a:ext cx="194610" cy="186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9824E3-484B-844C-A1AD-1A5EC5FA7F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7814" y="1155646"/>
            <a:ext cx="757415" cy="69915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4AF59F6-2621-554E-AADB-E4D4535C04FF}"/>
              </a:ext>
            </a:extLst>
          </p:cNvPr>
          <p:cNvSpPr txBox="1"/>
          <p:nvPr/>
        </p:nvSpPr>
        <p:spPr>
          <a:xfrm>
            <a:off x="7312522" y="2031089"/>
            <a:ext cx="130821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CI/CD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B81888D-FCEA-0243-9265-4A682188A9DE}"/>
              </a:ext>
            </a:extLst>
          </p:cNvPr>
          <p:cNvSpPr/>
          <p:nvPr/>
        </p:nvSpPr>
        <p:spPr>
          <a:xfrm>
            <a:off x="2759658" y="2984165"/>
            <a:ext cx="1536750" cy="1193835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12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 the components of an AMI pipeline to mitigate security risk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31A09B-B43D-EE4F-BA44-5941F86A0A33}"/>
              </a:ext>
            </a:extLst>
          </p:cNvPr>
          <p:cNvSpPr/>
          <p:nvPr/>
        </p:nvSpPr>
        <p:spPr>
          <a:xfrm>
            <a:off x="2785140" y="2997417"/>
            <a:ext cx="194610" cy="186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D7A007-3975-6143-9E84-0C24F1E208A4}"/>
              </a:ext>
            </a:extLst>
          </p:cNvPr>
          <p:cNvSpPr txBox="1"/>
          <p:nvPr/>
        </p:nvSpPr>
        <p:spPr>
          <a:xfrm>
            <a:off x="2673354" y="2038735"/>
            <a:ext cx="162305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AMI Pipeline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1424075-5C5E-9A41-8F76-AC1D4D6A4BF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9358" y="1249199"/>
            <a:ext cx="586616" cy="648049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EE0AD0-6825-E541-89A2-05058FDB3548}"/>
              </a:ext>
            </a:extLst>
          </p:cNvPr>
          <p:cNvSpPr/>
          <p:nvPr/>
        </p:nvSpPr>
        <p:spPr>
          <a:xfrm>
            <a:off x="566582" y="2976242"/>
            <a:ext cx="1536750" cy="1193835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Understand how Tags are pivotal in managing and identifying your resources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AB125C-ABFF-4048-9DAE-234F9F191DBA}"/>
              </a:ext>
            </a:extLst>
          </p:cNvPr>
          <p:cNvSpPr/>
          <p:nvPr/>
        </p:nvSpPr>
        <p:spPr>
          <a:xfrm>
            <a:off x="566582" y="2984165"/>
            <a:ext cx="194610" cy="186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994BD0E-EBCF-D34F-B684-70949D8EE91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738" y="1272099"/>
            <a:ext cx="454011" cy="6022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687560-45E6-D545-BBCB-54FE3C005A68}"/>
              </a:ext>
            </a:extLst>
          </p:cNvPr>
          <p:cNvSpPr txBox="1"/>
          <p:nvPr/>
        </p:nvSpPr>
        <p:spPr>
          <a:xfrm>
            <a:off x="730642" y="2061934"/>
            <a:ext cx="124955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500" b="1">
                <a:solidFill>
                  <a:schemeClr val="accent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Tags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605FAE-ECF6-5A40-94D7-72B6CA431C97}"/>
              </a:ext>
            </a:extLst>
          </p:cNvPr>
          <p:cNvSpPr/>
          <p:nvPr/>
        </p:nvSpPr>
        <p:spPr>
          <a:xfrm>
            <a:off x="8102600" y="0"/>
            <a:ext cx="1041400" cy="914400"/>
          </a:xfrm>
          <a:prstGeom prst="rect">
            <a:avLst/>
          </a:prstGeom>
          <a:solidFill>
            <a:srgbClr val="0E2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D9813E-6E0D-5F4E-A36C-3BAF991325A0}"/>
              </a:ext>
            </a:extLst>
          </p:cNvPr>
          <p:cNvSpPr/>
          <p:nvPr/>
        </p:nvSpPr>
        <p:spPr>
          <a:xfrm>
            <a:off x="8102600" y="0"/>
            <a:ext cx="1041400" cy="914400"/>
          </a:xfrm>
          <a:prstGeom prst="rect">
            <a:avLst/>
          </a:prstGeom>
          <a:solidFill>
            <a:srgbClr val="2432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47F758-7E9B-554E-9851-ADA65145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6" y="184329"/>
            <a:ext cx="8129717" cy="545741"/>
          </a:xfrm>
        </p:spPr>
        <p:txBody>
          <a:bodyPr/>
          <a:lstStyle/>
          <a:p>
            <a:r>
              <a:rPr lang="en-US" sz="28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Workshop Goals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18FA4A-9A32-9840-A288-38A739155C0A}"/>
              </a:ext>
            </a:extLst>
          </p:cNvPr>
          <p:cNvSpPr txBox="1">
            <a:spLocks/>
          </p:cNvSpPr>
          <p:nvPr/>
        </p:nvSpPr>
        <p:spPr>
          <a:xfrm>
            <a:off x="290146" y="1074864"/>
            <a:ext cx="5696317" cy="3668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Understand how Tags are pivotal in managing your resources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Learn the components of an AMI pipeline to mitigate security risk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Automate tagging, vulnerability discovery and patching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Deploy continuous assessment and monitoring</a:t>
            </a: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9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7128F2-371F-B04A-8DF7-E8200AA4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Management Overview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605FAE-ECF6-5A40-94D7-72B6CA431C97}"/>
              </a:ext>
            </a:extLst>
          </p:cNvPr>
          <p:cNvSpPr/>
          <p:nvPr/>
        </p:nvSpPr>
        <p:spPr>
          <a:xfrm>
            <a:off x="8102600" y="0"/>
            <a:ext cx="1041400" cy="914400"/>
          </a:xfrm>
          <a:prstGeom prst="rect">
            <a:avLst/>
          </a:prstGeom>
          <a:solidFill>
            <a:srgbClr val="0E2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7128F2-371F-B04A-8DF7-E8200AA4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Management and Tagging Decisions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605FAE-ECF6-5A40-94D7-72B6CA431C97}"/>
              </a:ext>
            </a:extLst>
          </p:cNvPr>
          <p:cNvSpPr/>
          <p:nvPr/>
        </p:nvSpPr>
        <p:spPr>
          <a:xfrm>
            <a:off x="8102600" y="0"/>
            <a:ext cx="1041400" cy="914400"/>
          </a:xfrm>
          <a:prstGeom prst="rect">
            <a:avLst/>
          </a:prstGeom>
          <a:solidFill>
            <a:srgbClr val="0E2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5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7128F2-371F-B04A-8DF7-E8200AA4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EC2 AMI Baking Decisions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605FAE-ECF6-5A40-94D7-72B6CA431C97}"/>
              </a:ext>
            </a:extLst>
          </p:cNvPr>
          <p:cNvSpPr/>
          <p:nvPr/>
        </p:nvSpPr>
        <p:spPr>
          <a:xfrm>
            <a:off x="8102600" y="0"/>
            <a:ext cx="1041400" cy="914400"/>
          </a:xfrm>
          <a:prstGeom prst="rect">
            <a:avLst/>
          </a:prstGeom>
          <a:solidFill>
            <a:srgbClr val="0E2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6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7128F2-371F-B04A-8DF7-E8200AA4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Discovery and Patch Management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605FAE-ECF6-5A40-94D7-72B6CA431C97}"/>
              </a:ext>
            </a:extLst>
          </p:cNvPr>
          <p:cNvSpPr/>
          <p:nvPr/>
        </p:nvSpPr>
        <p:spPr>
          <a:xfrm>
            <a:off x="8102600" y="0"/>
            <a:ext cx="1041400" cy="914400"/>
          </a:xfrm>
          <a:prstGeom prst="rect">
            <a:avLst/>
          </a:prstGeom>
          <a:solidFill>
            <a:srgbClr val="0E2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7128F2-371F-B04A-8DF7-E8200AA4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Fleet Management at Scale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605FAE-ECF6-5A40-94D7-72B6CA431C97}"/>
              </a:ext>
            </a:extLst>
          </p:cNvPr>
          <p:cNvSpPr/>
          <p:nvPr/>
        </p:nvSpPr>
        <p:spPr>
          <a:xfrm>
            <a:off x="8102600" y="0"/>
            <a:ext cx="1041400" cy="914400"/>
          </a:xfrm>
          <a:prstGeom prst="rect">
            <a:avLst/>
          </a:prstGeom>
          <a:solidFill>
            <a:srgbClr val="0E2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26324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28485</TotalTime>
  <Words>205</Words>
  <Application>Microsoft Macintosh PowerPoint</Application>
  <PresentationFormat>On-screen Show (16:9)</PresentationFormat>
  <Paragraphs>62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Amazon Ember</vt:lpstr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Table of contents</vt:lpstr>
      <vt:lpstr>Workshop Goals</vt:lpstr>
      <vt:lpstr>Workshop Goals</vt:lpstr>
      <vt:lpstr>Vulnerability Management Overview</vt:lpstr>
      <vt:lpstr>Asset Management and Tagging Decisions </vt:lpstr>
      <vt:lpstr>Amazon EC2 AMI Baking Decisions</vt:lpstr>
      <vt:lpstr>Vulnerability Discovery and Patch Management</vt:lpstr>
      <vt:lpstr>EC2 Fleet Management at Scale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825</cp:revision>
  <dcterms:created xsi:type="dcterms:W3CDTF">2016-06-17T18:22:10Z</dcterms:created>
  <dcterms:modified xsi:type="dcterms:W3CDTF">2019-07-09T18:19:48Z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