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15"/>
  </p:notesMasterIdLst>
  <p:sldIdLst>
    <p:sldId id="256" r:id="rId2"/>
    <p:sldId id="267" r:id="rId3"/>
    <p:sldId id="275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76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375"/>
  </p:normalViewPr>
  <p:slideViewPr>
    <p:cSldViewPr snapToGrid="0" snapToObjects="1">
      <p:cViewPr varScale="1">
        <p:scale>
          <a:sx n="72" d="100"/>
          <a:sy n="72" d="100"/>
        </p:scale>
        <p:origin x="1400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DD006-2DDD-E845-A817-65AB8A2B127A}" type="datetimeFigureOut">
              <a:rPr lang="pt-BR" smtClean="0"/>
              <a:t>02/05/17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AC3EB-B63D-CF43-9C0D-0C094DE9D93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30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3747"/>
            <a:ext cx="12188825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1" y="6349622"/>
            <a:ext cx="12188825" cy="64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ctr" anchorCtr="1"/>
          <a:lstStyle>
            <a:lvl1pPr>
              <a:defRPr>
                <a:ln>
                  <a:noFill/>
                </a:ln>
              </a:defRPr>
            </a:lvl1pPr>
          </a:lstStyle>
          <a:p>
            <a:fld id="{4BDF68E2-58F2-4D09-BE8B-E3BD06533059}" type="datetimeFigureOut">
              <a:rPr lang="en-US" smtClean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anchor="ctr" anchorCtr="1"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 smtClean="0"/>
              <a:t>Clique para editar os estilos de texto mestres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86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xyplot/documentation-examples" TargetMode="External"/><Relationship Id="rId4" Type="http://schemas.openxmlformats.org/officeDocument/2006/relationships/hyperlink" Target="http://www.oxyplot.org/" TargetMode="External"/><Relationship Id="rId5" Type="http://schemas.openxmlformats.org/officeDocument/2006/relationships/hyperlink" Target="https://media.readthedocs.org/pdf/oxyplot/latest/oxyplo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xyplot.org/en/latest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b="1" dirty="0"/>
              <a:t>CURSO </a:t>
            </a:r>
            <a:r>
              <a:rPr lang="pt-BR" sz="7200" b="1" dirty="0" smtClean="0"/>
              <a:t>XAMARIN</a:t>
            </a:r>
            <a:endParaRPr lang="pt-BR" sz="7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96" y="815896"/>
            <a:ext cx="2891367" cy="133062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943975" y="66008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721809" y="5906125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Instrutor: Carlos Gabriel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91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Utilizando o </a:t>
            </a:r>
            <a:r>
              <a:rPr lang="pt-BR" b="1" dirty="0" err="1" smtClean="0"/>
              <a:t>OxyPlot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l-PL" dirty="0">
                <a:solidFill>
                  <a:srgbClr val="FFC000"/>
                </a:solidFill>
              </a:rPr>
              <a:t>public </a:t>
            </a:r>
            <a:r>
              <a:rPr lang="pl-PL" dirty="0" err="1">
                <a:solidFill>
                  <a:srgbClr val="FFC000"/>
                </a:solidFill>
              </a:rPr>
              <a:t>static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PlotModel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BarSeries</a:t>
            </a:r>
            <a:r>
              <a:rPr lang="pl-PL" dirty="0">
                <a:solidFill>
                  <a:srgbClr val="FFC000"/>
                </a:solidFill>
              </a:rPr>
              <a:t>()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{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/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</a:t>
            </a:r>
            <a:r>
              <a:rPr lang="pl-PL" dirty="0" err="1">
                <a:solidFill>
                  <a:srgbClr val="FFC000"/>
                </a:solidFill>
              </a:rPr>
              <a:t>var</a:t>
            </a:r>
            <a:r>
              <a:rPr lang="pl-PL" dirty="0">
                <a:solidFill>
                  <a:srgbClr val="FFC000"/>
                </a:solidFill>
              </a:rPr>
              <a:t> model = </a:t>
            </a:r>
            <a:r>
              <a:rPr lang="pl-PL" dirty="0" err="1">
                <a:solidFill>
                  <a:srgbClr val="FFC000"/>
                </a:solidFill>
              </a:rPr>
              <a:t>new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PlotModel</a:t>
            </a:r>
            <a:r>
              <a:rPr lang="pl-PL" dirty="0">
                <a:solidFill>
                  <a:srgbClr val="FFC000"/>
                </a:solidFill>
              </a:rPr>
              <a:t> { </a:t>
            </a:r>
            <a:r>
              <a:rPr lang="pl-PL" dirty="0" err="1">
                <a:solidFill>
                  <a:srgbClr val="FFC000"/>
                </a:solidFill>
              </a:rPr>
              <a:t>Title</a:t>
            </a:r>
            <a:r>
              <a:rPr lang="pl-PL" dirty="0">
                <a:solidFill>
                  <a:srgbClr val="FFC000"/>
                </a:solidFill>
              </a:rPr>
              <a:t> = "</a:t>
            </a:r>
            <a:r>
              <a:rPr lang="pl-PL" dirty="0" err="1">
                <a:solidFill>
                  <a:srgbClr val="FFC000"/>
                </a:solidFill>
              </a:rPr>
              <a:t>Cake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Type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Popularity</a:t>
            </a:r>
            <a:r>
              <a:rPr lang="pl-PL" dirty="0">
                <a:solidFill>
                  <a:srgbClr val="FFC000"/>
                </a:solidFill>
              </a:rPr>
              <a:t>" };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/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//</a:t>
            </a:r>
            <a:r>
              <a:rPr lang="pl-PL" dirty="0" err="1">
                <a:solidFill>
                  <a:srgbClr val="FFC000"/>
                </a:solidFill>
              </a:rPr>
              <a:t>generate</a:t>
            </a:r>
            <a:r>
              <a:rPr lang="pl-PL" dirty="0">
                <a:solidFill>
                  <a:srgbClr val="FFC000"/>
                </a:solidFill>
              </a:rPr>
              <a:t> a </a:t>
            </a:r>
            <a:r>
              <a:rPr lang="pl-PL" dirty="0" err="1">
                <a:solidFill>
                  <a:srgbClr val="FFC000"/>
                </a:solidFill>
              </a:rPr>
              <a:t>random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percentage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distribution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between</a:t>
            </a:r>
            <a:r>
              <a:rPr lang="pl-PL" dirty="0">
                <a:solidFill>
                  <a:srgbClr val="FFC000"/>
                </a:solidFill>
              </a:rPr>
              <a:t> the 5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//</a:t>
            </a:r>
            <a:r>
              <a:rPr lang="pl-PL" dirty="0" err="1">
                <a:solidFill>
                  <a:srgbClr val="FFC000"/>
                </a:solidFill>
              </a:rPr>
              <a:t>cake-types</a:t>
            </a:r>
            <a:r>
              <a:rPr lang="pl-PL" dirty="0">
                <a:solidFill>
                  <a:srgbClr val="FFC000"/>
                </a:solidFill>
              </a:rPr>
              <a:t> (</a:t>
            </a:r>
            <a:r>
              <a:rPr lang="pl-PL" dirty="0" err="1">
                <a:solidFill>
                  <a:srgbClr val="FFC000"/>
                </a:solidFill>
              </a:rPr>
              <a:t>see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axis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below</a:t>
            </a:r>
            <a:r>
              <a:rPr lang="pl-PL" dirty="0">
                <a:solidFill>
                  <a:srgbClr val="FFC000"/>
                </a:solidFill>
              </a:rPr>
              <a:t>)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</a:t>
            </a:r>
            <a:r>
              <a:rPr lang="pl-PL" dirty="0" err="1">
                <a:solidFill>
                  <a:srgbClr val="FFC000"/>
                </a:solidFill>
              </a:rPr>
              <a:t>var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rand</a:t>
            </a:r>
            <a:r>
              <a:rPr lang="pl-PL" dirty="0">
                <a:solidFill>
                  <a:srgbClr val="FFC000"/>
                </a:solidFill>
              </a:rPr>
              <a:t> = </a:t>
            </a:r>
            <a:r>
              <a:rPr lang="pl-PL" dirty="0" err="1">
                <a:solidFill>
                  <a:srgbClr val="FFC000"/>
                </a:solidFill>
              </a:rPr>
              <a:t>new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Random</a:t>
            </a:r>
            <a:r>
              <a:rPr lang="pl-PL" dirty="0">
                <a:solidFill>
                  <a:srgbClr val="FFC000"/>
                </a:solidFill>
              </a:rPr>
              <a:t>();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</a:t>
            </a:r>
            <a:r>
              <a:rPr lang="pl-PL" dirty="0" err="1">
                <a:solidFill>
                  <a:srgbClr val="FFC000"/>
                </a:solidFill>
              </a:rPr>
              <a:t>double</a:t>
            </a:r>
            <a:r>
              <a:rPr lang="pl-PL" dirty="0">
                <a:solidFill>
                  <a:srgbClr val="FFC000"/>
                </a:solidFill>
              </a:rPr>
              <a:t>[] </a:t>
            </a:r>
            <a:r>
              <a:rPr lang="pl-PL" dirty="0" err="1">
                <a:solidFill>
                  <a:srgbClr val="FFC000"/>
                </a:solidFill>
              </a:rPr>
              <a:t>cakePopularity</a:t>
            </a:r>
            <a:r>
              <a:rPr lang="pl-PL" dirty="0">
                <a:solidFill>
                  <a:srgbClr val="FFC000"/>
                </a:solidFill>
              </a:rPr>
              <a:t> = </a:t>
            </a:r>
            <a:r>
              <a:rPr lang="pl-PL" dirty="0" err="1">
                <a:solidFill>
                  <a:srgbClr val="FFC000"/>
                </a:solidFill>
              </a:rPr>
              <a:t>new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double</a:t>
            </a:r>
            <a:r>
              <a:rPr lang="pl-PL" dirty="0">
                <a:solidFill>
                  <a:srgbClr val="FFC000"/>
                </a:solidFill>
              </a:rPr>
              <a:t>[5];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for (</a:t>
            </a:r>
            <a:r>
              <a:rPr lang="pl-PL" dirty="0" err="1">
                <a:solidFill>
                  <a:srgbClr val="FFC000"/>
                </a:solidFill>
              </a:rPr>
              <a:t>int</a:t>
            </a:r>
            <a:r>
              <a:rPr lang="pl-PL" dirty="0">
                <a:solidFill>
                  <a:srgbClr val="FFC000"/>
                </a:solidFill>
              </a:rPr>
              <a:t> i = 0; i &lt; 5; ++i)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{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    </a:t>
            </a:r>
            <a:r>
              <a:rPr lang="pl-PL" dirty="0" err="1">
                <a:solidFill>
                  <a:srgbClr val="FFC000"/>
                </a:solidFill>
              </a:rPr>
              <a:t>cakePopularity</a:t>
            </a:r>
            <a:r>
              <a:rPr lang="pl-PL" dirty="0">
                <a:solidFill>
                  <a:srgbClr val="FFC000"/>
                </a:solidFill>
              </a:rPr>
              <a:t>[i] = </a:t>
            </a:r>
            <a:r>
              <a:rPr lang="pl-PL" dirty="0" err="1">
                <a:solidFill>
                  <a:srgbClr val="FFC000"/>
                </a:solidFill>
              </a:rPr>
              <a:t>rand.NextDouble</a:t>
            </a:r>
            <a:r>
              <a:rPr lang="pl-PL" dirty="0">
                <a:solidFill>
                  <a:srgbClr val="FFC000"/>
                </a:solidFill>
              </a:rPr>
              <a:t>();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</a:t>
            </a:r>
            <a:r>
              <a:rPr lang="pl-PL" dirty="0" smtClean="0">
                <a:solidFill>
                  <a:srgbClr val="FFC000"/>
                </a:solidFill>
              </a:rPr>
              <a:t>}</a:t>
            </a:r>
            <a:r>
              <a:rPr lang="pt-BR" dirty="0">
                <a:solidFill>
                  <a:srgbClr val="FFC000"/>
                </a:solidFill>
              </a:rPr>
              <a:t> Captura de Tela 2017-05-02 </a:t>
            </a:r>
            <a:r>
              <a:rPr lang="pt-BR" dirty="0" err="1">
                <a:solidFill>
                  <a:srgbClr val="FFC000"/>
                </a:solidFill>
              </a:rPr>
              <a:t>às</a:t>
            </a:r>
            <a:r>
              <a:rPr lang="pt-BR" dirty="0">
                <a:solidFill>
                  <a:srgbClr val="FFC000"/>
                </a:solidFill>
              </a:rPr>
              <a:t> 02.46.26 </a:t>
            </a:r>
            <a:r>
              <a:rPr lang="pl-PL" dirty="0">
                <a:solidFill>
                  <a:srgbClr val="FFC000"/>
                </a:solidFill>
              </a:rPr>
              <a:t/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</a:t>
            </a:r>
            <a:r>
              <a:rPr lang="pl-PL" dirty="0" err="1">
                <a:solidFill>
                  <a:srgbClr val="FFC000"/>
                </a:solidFill>
              </a:rPr>
              <a:t>var</a:t>
            </a:r>
            <a:r>
              <a:rPr lang="pl-PL" dirty="0">
                <a:solidFill>
                  <a:srgbClr val="FFC000"/>
                </a:solidFill>
              </a:rPr>
              <a:t> sum = </a:t>
            </a:r>
            <a:r>
              <a:rPr lang="pl-PL" dirty="0" err="1">
                <a:solidFill>
                  <a:srgbClr val="FFC000"/>
                </a:solidFill>
              </a:rPr>
              <a:t>cakePopularity.Sum</a:t>
            </a:r>
            <a:r>
              <a:rPr lang="pl-PL" dirty="0">
                <a:solidFill>
                  <a:srgbClr val="FFC000"/>
                </a:solidFill>
              </a:rPr>
              <a:t>();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/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</a:t>
            </a:r>
            <a:r>
              <a:rPr lang="pl-PL" dirty="0" err="1">
                <a:solidFill>
                  <a:srgbClr val="FFC000"/>
                </a:solidFill>
              </a:rPr>
              <a:t>var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barSeries</a:t>
            </a:r>
            <a:r>
              <a:rPr lang="pl-PL" dirty="0">
                <a:solidFill>
                  <a:srgbClr val="FFC000"/>
                </a:solidFill>
              </a:rPr>
              <a:t> = </a:t>
            </a:r>
            <a:r>
              <a:rPr lang="pl-PL" dirty="0" err="1">
                <a:solidFill>
                  <a:srgbClr val="FFC000"/>
                </a:solidFill>
              </a:rPr>
              <a:t>new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BarSeries</a:t>
            </a:r>
            <a:r>
              <a:rPr lang="pl-PL" dirty="0">
                <a:solidFill>
                  <a:srgbClr val="FFC000"/>
                </a:solidFill>
              </a:rPr>
              <a:t/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{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    </a:t>
            </a:r>
            <a:r>
              <a:rPr lang="pl-PL" dirty="0" err="1">
                <a:solidFill>
                  <a:srgbClr val="FFC000"/>
                </a:solidFill>
              </a:rPr>
              <a:t>ItemsSource</a:t>
            </a:r>
            <a:r>
              <a:rPr lang="pl-PL" dirty="0">
                <a:solidFill>
                  <a:srgbClr val="FFC000"/>
                </a:solidFill>
              </a:rPr>
              <a:t> = </a:t>
            </a:r>
            <a:r>
              <a:rPr lang="pl-PL" dirty="0" err="1">
                <a:solidFill>
                  <a:srgbClr val="FFC000"/>
                </a:solidFill>
              </a:rPr>
              <a:t>new</a:t>
            </a:r>
            <a:r>
              <a:rPr lang="pl-PL" dirty="0">
                <a:solidFill>
                  <a:srgbClr val="FFC000"/>
                </a:solidFill>
              </a:rPr>
              <a:t> List&lt;</a:t>
            </a:r>
            <a:r>
              <a:rPr lang="pl-PL" dirty="0" err="1">
                <a:solidFill>
                  <a:srgbClr val="FFC000"/>
                </a:solidFill>
              </a:rPr>
              <a:t>BarItem</a:t>
            </a:r>
            <a:r>
              <a:rPr lang="pl-PL" dirty="0">
                <a:solidFill>
                  <a:srgbClr val="FFC000"/>
                </a:solidFill>
              </a:rPr>
              <a:t>&gt;(</a:t>
            </a:r>
            <a:r>
              <a:rPr lang="pl-PL" dirty="0" err="1">
                <a:solidFill>
                  <a:srgbClr val="FFC000"/>
                </a:solidFill>
              </a:rPr>
              <a:t>new</a:t>
            </a:r>
            <a:r>
              <a:rPr lang="pl-PL" dirty="0">
                <a:solidFill>
                  <a:srgbClr val="FFC000"/>
                </a:solidFill>
              </a:rPr>
              <a:t>[]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        {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            </a:t>
            </a:r>
            <a:r>
              <a:rPr lang="pl-PL" dirty="0" err="1">
                <a:solidFill>
                  <a:srgbClr val="FFC000"/>
                </a:solidFill>
              </a:rPr>
              <a:t>new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BarItem</a:t>
            </a:r>
            <a:r>
              <a:rPr lang="pl-PL" dirty="0">
                <a:solidFill>
                  <a:srgbClr val="FFC000"/>
                </a:solidFill>
              </a:rPr>
              <a:t>{ Value = (</a:t>
            </a:r>
            <a:r>
              <a:rPr lang="pl-PL" dirty="0" err="1">
                <a:solidFill>
                  <a:srgbClr val="FFC000"/>
                </a:solidFill>
              </a:rPr>
              <a:t>cakePopularity</a:t>
            </a:r>
            <a:r>
              <a:rPr lang="pl-PL" dirty="0">
                <a:solidFill>
                  <a:srgbClr val="FFC000"/>
                </a:solidFill>
              </a:rPr>
              <a:t>[0] / sum * 100) },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            </a:t>
            </a:r>
            <a:r>
              <a:rPr lang="pl-PL" dirty="0" err="1">
                <a:solidFill>
                  <a:srgbClr val="FFC000"/>
                </a:solidFill>
              </a:rPr>
              <a:t>new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BarItem</a:t>
            </a:r>
            <a:r>
              <a:rPr lang="pl-PL" dirty="0">
                <a:solidFill>
                  <a:srgbClr val="FFC000"/>
                </a:solidFill>
              </a:rPr>
              <a:t>{ Value = (</a:t>
            </a:r>
            <a:r>
              <a:rPr lang="pl-PL" dirty="0" err="1">
                <a:solidFill>
                  <a:srgbClr val="FFC000"/>
                </a:solidFill>
              </a:rPr>
              <a:t>cakePopularity</a:t>
            </a:r>
            <a:r>
              <a:rPr lang="pl-PL" dirty="0">
                <a:solidFill>
                  <a:srgbClr val="FFC000"/>
                </a:solidFill>
              </a:rPr>
              <a:t>[1] / sum * 100) },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            </a:t>
            </a:r>
            <a:r>
              <a:rPr lang="pl-PL" dirty="0" err="1">
                <a:solidFill>
                  <a:srgbClr val="FFC000"/>
                </a:solidFill>
              </a:rPr>
              <a:t>new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BarItem</a:t>
            </a:r>
            <a:r>
              <a:rPr lang="pl-PL" dirty="0">
                <a:solidFill>
                  <a:srgbClr val="FFC000"/>
                </a:solidFill>
              </a:rPr>
              <a:t>{ Value = (</a:t>
            </a:r>
            <a:r>
              <a:rPr lang="pl-PL" dirty="0" err="1">
                <a:solidFill>
                  <a:srgbClr val="FFC000"/>
                </a:solidFill>
              </a:rPr>
              <a:t>cakePopularity</a:t>
            </a:r>
            <a:r>
              <a:rPr lang="pl-PL" dirty="0">
                <a:solidFill>
                  <a:srgbClr val="FFC000"/>
                </a:solidFill>
              </a:rPr>
              <a:t>[2] / sum * 100) },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            </a:t>
            </a:r>
            <a:r>
              <a:rPr lang="pl-PL" dirty="0" err="1">
                <a:solidFill>
                  <a:srgbClr val="FFC000"/>
                </a:solidFill>
              </a:rPr>
              <a:t>new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BarItem</a:t>
            </a:r>
            <a:r>
              <a:rPr lang="pl-PL" dirty="0">
                <a:solidFill>
                  <a:srgbClr val="FFC000"/>
                </a:solidFill>
              </a:rPr>
              <a:t>{ Value = (</a:t>
            </a:r>
            <a:r>
              <a:rPr lang="pl-PL" dirty="0" err="1">
                <a:solidFill>
                  <a:srgbClr val="FFC000"/>
                </a:solidFill>
              </a:rPr>
              <a:t>cakePopularity</a:t>
            </a:r>
            <a:r>
              <a:rPr lang="pl-PL" dirty="0">
                <a:solidFill>
                  <a:srgbClr val="FFC000"/>
                </a:solidFill>
              </a:rPr>
              <a:t>[3] / sum * 100) },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            </a:t>
            </a:r>
            <a:r>
              <a:rPr lang="pl-PL" dirty="0" err="1">
                <a:solidFill>
                  <a:srgbClr val="FFC000"/>
                </a:solidFill>
              </a:rPr>
              <a:t>new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BarItem</a:t>
            </a:r>
            <a:r>
              <a:rPr lang="pl-PL" dirty="0">
                <a:solidFill>
                  <a:srgbClr val="FFC000"/>
                </a:solidFill>
              </a:rPr>
              <a:t>{ Value = (</a:t>
            </a:r>
            <a:r>
              <a:rPr lang="pl-PL" dirty="0" err="1">
                <a:solidFill>
                  <a:srgbClr val="FFC000"/>
                </a:solidFill>
              </a:rPr>
              <a:t>cakePopularity</a:t>
            </a:r>
            <a:r>
              <a:rPr lang="pl-PL" dirty="0">
                <a:solidFill>
                  <a:srgbClr val="FFC000"/>
                </a:solidFill>
              </a:rPr>
              <a:t>[4] / sum * 100) }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        }),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    </a:t>
            </a:r>
            <a:r>
              <a:rPr lang="pl-PL" dirty="0" err="1">
                <a:solidFill>
                  <a:srgbClr val="FFC000"/>
                </a:solidFill>
              </a:rPr>
              <a:t>LabelPlacement</a:t>
            </a:r>
            <a:r>
              <a:rPr lang="pl-PL" dirty="0">
                <a:solidFill>
                  <a:srgbClr val="FFC000"/>
                </a:solidFill>
              </a:rPr>
              <a:t> = </a:t>
            </a:r>
            <a:r>
              <a:rPr lang="pl-PL" dirty="0" err="1">
                <a:solidFill>
                  <a:srgbClr val="FFC000"/>
                </a:solidFill>
              </a:rPr>
              <a:t>LabelPlacement.Inside</a:t>
            </a:r>
            <a:r>
              <a:rPr lang="pl-PL" dirty="0">
                <a:solidFill>
                  <a:srgbClr val="FFC000"/>
                </a:solidFill>
              </a:rPr>
              <a:t>,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    </a:t>
            </a:r>
            <a:r>
              <a:rPr lang="pl-PL" dirty="0" err="1">
                <a:solidFill>
                  <a:srgbClr val="FFC000"/>
                </a:solidFill>
              </a:rPr>
              <a:t>LabelFormatString</a:t>
            </a:r>
            <a:r>
              <a:rPr lang="pl-PL" dirty="0">
                <a:solidFill>
                  <a:srgbClr val="FFC000"/>
                </a:solidFill>
              </a:rPr>
              <a:t> = "{0:.00}%"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};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</a:t>
            </a:r>
            <a:r>
              <a:rPr lang="pl-PL" dirty="0" err="1">
                <a:solidFill>
                  <a:srgbClr val="FFC000"/>
                </a:solidFill>
              </a:rPr>
              <a:t>model.Series.Add</a:t>
            </a:r>
            <a:r>
              <a:rPr lang="pl-PL" dirty="0">
                <a:solidFill>
                  <a:srgbClr val="FFC000"/>
                </a:solidFill>
              </a:rPr>
              <a:t>(</a:t>
            </a:r>
            <a:r>
              <a:rPr lang="pl-PL" dirty="0" err="1">
                <a:solidFill>
                  <a:srgbClr val="FFC000"/>
                </a:solidFill>
              </a:rPr>
              <a:t>barSeries</a:t>
            </a:r>
            <a:r>
              <a:rPr lang="pl-PL" dirty="0">
                <a:solidFill>
                  <a:srgbClr val="FFC000"/>
                </a:solidFill>
              </a:rPr>
              <a:t>);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/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</a:t>
            </a:r>
            <a:r>
              <a:rPr lang="pl-PL" dirty="0" err="1">
                <a:solidFill>
                  <a:srgbClr val="FFC000"/>
                </a:solidFill>
              </a:rPr>
              <a:t>model.Axes.Add</a:t>
            </a:r>
            <a:r>
              <a:rPr lang="pl-PL" dirty="0">
                <a:solidFill>
                  <a:srgbClr val="FFC000"/>
                </a:solidFill>
              </a:rPr>
              <a:t>(</a:t>
            </a:r>
            <a:r>
              <a:rPr lang="pl-PL" dirty="0" err="1">
                <a:solidFill>
                  <a:srgbClr val="FFC000"/>
                </a:solidFill>
              </a:rPr>
              <a:t>new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CategoryAxis</a:t>
            </a:r>
            <a:r>
              <a:rPr lang="pl-PL" dirty="0">
                <a:solidFill>
                  <a:srgbClr val="FFC000"/>
                </a:solidFill>
              </a:rPr>
              <a:t/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{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    </a:t>
            </a:r>
            <a:r>
              <a:rPr lang="pl-PL" dirty="0" err="1">
                <a:solidFill>
                  <a:srgbClr val="FFC000"/>
                </a:solidFill>
              </a:rPr>
              <a:t>Position</a:t>
            </a:r>
            <a:r>
              <a:rPr lang="pl-PL" dirty="0">
                <a:solidFill>
                  <a:srgbClr val="FFC000"/>
                </a:solidFill>
              </a:rPr>
              <a:t> = </a:t>
            </a:r>
            <a:r>
              <a:rPr lang="pl-PL" dirty="0" err="1">
                <a:solidFill>
                  <a:srgbClr val="FFC000"/>
                </a:solidFill>
              </a:rPr>
              <a:t>AxisPosition.Left</a:t>
            </a:r>
            <a:r>
              <a:rPr lang="pl-PL" dirty="0">
                <a:solidFill>
                  <a:srgbClr val="FFC000"/>
                </a:solidFill>
              </a:rPr>
              <a:t>,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    </a:t>
            </a:r>
            <a:r>
              <a:rPr lang="pl-PL" dirty="0" err="1">
                <a:solidFill>
                  <a:srgbClr val="FFC000"/>
                </a:solidFill>
              </a:rPr>
              <a:t>Key</a:t>
            </a:r>
            <a:r>
              <a:rPr lang="pl-PL" dirty="0">
                <a:solidFill>
                  <a:srgbClr val="FFC000"/>
                </a:solidFill>
              </a:rPr>
              <a:t> = "</a:t>
            </a:r>
            <a:r>
              <a:rPr lang="pl-PL" dirty="0" err="1">
                <a:solidFill>
                  <a:srgbClr val="FFC000"/>
                </a:solidFill>
              </a:rPr>
              <a:t>CakeAxis</a:t>
            </a:r>
            <a:r>
              <a:rPr lang="pl-PL" dirty="0">
                <a:solidFill>
                  <a:srgbClr val="FFC000"/>
                </a:solidFill>
              </a:rPr>
              <a:t>",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    </a:t>
            </a:r>
            <a:r>
              <a:rPr lang="pl-PL" dirty="0" err="1">
                <a:solidFill>
                  <a:srgbClr val="FFC000"/>
                </a:solidFill>
              </a:rPr>
              <a:t>ItemsSource</a:t>
            </a:r>
            <a:r>
              <a:rPr lang="pl-PL" dirty="0">
                <a:solidFill>
                  <a:srgbClr val="FFC000"/>
                </a:solidFill>
              </a:rPr>
              <a:t> = </a:t>
            </a:r>
            <a:r>
              <a:rPr lang="pl-PL" dirty="0" err="1">
                <a:solidFill>
                  <a:srgbClr val="FFC000"/>
                </a:solidFill>
              </a:rPr>
              <a:t>new</a:t>
            </a:r>
            <a:r>
              <a:rPr lang="pl-PL" dirty="0">
                <a:solidFill>
                  <a:srgbClr val="FFC000"/>
                </a:solidFill>
              </a:rPr>
              <a:t>[]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        {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            "Apple </a:t>
            </a:r>
            <a:r>
              <a:rPr lang="pl-PL" dirty="0" err="1">
                <a:solidFill>
                  <a:srgbClr val="FFC000"/>
                </a:solidFill>
              </a:rPr>
              <a:t>cake</a:t>
            </a:r>
            <a:r>
              <a:rPr lang="pl-PL" dirty="0">
                <a:solidFill>
                  <a:srgbClr val="FFC000"/>
                </a:solidFill>
              </a:rPr>
              <a:t>",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            "</a:t>
            </a:r>
            <a:r>
              <a:rPr lang="pl-PL" dirty="0" err="1">
                <a:solidFill>
                  <a:srgbClr val="FFC000"/>
                </a:solidFill>
              </a:rPr>
              <a:t>Baumkuchen</a:t>
            </a:r>
            <a:r>
              <a:rPr lang="pl-PL" dirty="0">
                <a:solidFill>
                  <a:srgbClr val="FFC000"/>
                </a:solidFill>
              </a:rPr>
              <a:t>",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            "</a:t>
            </a:r>
            <a:r>
              <a:rPr lang="pl-PL" dirty="0" err="1">
                <a:solidFill>
                  <a:srgbClr val="FFC000"/>
                </a:solidFill>
              </a:rPr>
              <a:t>Bundt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Cake</a:t>
            </a:r>
            <a:r>
              <a:rPr lang="pl-PL" dirty="0">
                <a:solidFill>
                  <a:srgbClr val="FFC000"/>
                </a:solidFill>
              </a:rPr>
              <a:t>",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            "</a:t>
            </a:r>
            <a:r>
              <a:rPr lang="pl-PL" dirty="0" err="1">
                <a:solidFill>
                  <a:srgbClr val="FFC000"/>
                </a:solidFill>
              </a:rPr>
              <a:t>Chocolate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cake</a:t>
            </a:r>
            <a:r>
              <a:rPr lang="pl-PL" dirty="0">
                <a:solidFill>
                  <a:srgbClr val="FFC000"/>
                </a:solidFill>
              </a:rPr>
              <a:t>",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            "</a:t>
            </a:r>
            <a:r>
              <a:rPr lang="pl-PL" dirty="0" err="1">
                <a:solidFill>
                  <a:srgbClr val="FFC000"/>
                </a:solidFill>
              </a:rPr>
              <a:t>Carrot</a:t>
            </a:r>
            <a:r>
              <a:rPr lang="pl-PL" dirty="0">
                <a:solidFill>
                  <a:srgbClr val="FFC000"/>
                </a:solidFill>
              </a:rPr>
              <a:t> </a:t>
            </a:r>
            <a:r>
              <a:rPr lang="pl-PL" dirty="0" err="1">
                <a:solidFill>
                  <a:srgbClr val="FFC000"/>
                </a:solidFill>
              </a:rPr>
              <a:t>cake</a:t>
            </a:r>
            <a:r>
              <a:rPr lang="pl-PL" dirty="0">
                <a:solidFill>
                  <a:srgbClr val="FFC000"/>
                </a:solidFill>
              </a:rPr>
              <a:t>"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        }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});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/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    return model;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        }</a:t>
            </a:r>
            <a:endParaRPr lang="pt-BR" dirty="0">
              <a:solidFill>
                <a:srgbClr val="FFC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777" y="1890781"/>
            <a:ext cx="3367521" cy="393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51" y="1993166"/>
            <a:ext cx="2600053" cy="4022725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762" y="1993166"/>
            <a:ext cx="2725834" cy="43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68" y="1972234"/>
            <a:ext cx="2766889" cy="431396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120" y="1874728"/>
            <a:ext cx="2474406" cy="44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Documentaç</a:t>
            </a:r>
            <a:r>
              <a:rPr lang="pt-BR" dirty="0" smtClean="0"/>
              <a:t>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docs.oxyplot.org/en/latest/index.html</a:t>
            </a:r>
            <a:endParaRPr lang="pt-BR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>
                <a:hlinkClick r:id="rId3"/>
              </a:rPr>
              <a:t>Códigos de referência</a:t>
            </a:r>
            <a:endParaRPr lang="pt-BR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>
                <a:hlinkClick r:id="rId4"/>
              </a:rPr>
              <a:t>Site Oficial</a:t>
            </a:r>
            <a:endParaRPr lang="pt-BR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>
                <a:hlinkClick r:id="rId5"/>
              </a:rPr>
              <a:t>Documentos de referência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Gráficos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2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Gráficos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078817"/>
            <a:ext cx="10058400" cy="4023360"/>
          </a:xfrm>
        </p:spPr>
        <p:txBody>
          <a:bodyPr anchor="ctr"/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Por padrão o </a:t>
            </a:r>
            <a:r>
              <a:rPr lang="pt-BR" dirty="0" err="1" smtClean="0"/>
              <a:t>Xamarin.Forms</a:t>
            </a:r>
            <a:r>
              <a:rPr lang="pt-BR" dirty="0" smtClean="0"/>
              <a:t> não possui suporte para gráficos. É necessário utilizar um pacote de terceiros para implementar gráficos no </a:t>
            </a:r>
            <a:r>
              <a:rPr lang="pt-BR" dirty="0" err="1" smtClean="0"/>
              <a:t>Xamarin.Forms</a:t>
            </a:r>
            <a:r>
              <a:rPr lang="pt-BR" dirty="0" smtClean="0"/>
              <a:t>. A utilização de pacotes de terceiros deve ser feita com a devida atenção para a compatibilidade dos mesmos com as atualizações das plataformas e do próprio Xamarin.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Os pacotes de terceiros podem ser obtido através do </a:t>
            </a:r>
            <a:r>
              <a:rPr lang="pt-BR" dirty="0" err="1" smtClean="0"/>
              <a:t>Nuget</a:t>
            </a:r>
            <a:r>
              <a:rPr lang="pt-BR" dirty="0" smtClean="0"/>
              <a:t>. </a:t>
            </a:r>
            <a:r>
              <a:rPr lang="pt-BR" dirty="0" err="1"/>
              <a:t>NuGet</a:t>
            </a:r>
            <a:r>
              <a:rPr lang="pt-BR" dirty="0"/>
              <a:t> é o gerenciador de pacotes para a plataforma de desenvolvimento Microsoft, incluindo .NET. As ferramentas do cliente </a:t>
            </a:r>
            <a:r>
              <a:rPr lang="pt-BR" dirty="0" err="1"/>
              <a:t>NuGet</a:t>
            </a:r>
            <a:r>
              <a:rPr lang="pt-BR" dirty="0"/>
              <a:t> fornecem a capacidade de produzir e consumir pacotes. A </a:t>
            </a:r>
            <a:r>
              <a:rPr lang="pt-BR" dirty="0" err="1"/>
              <a:t>NuGet</a:t>
            </a:r>
            <a:r>
              <a:rPr lang="pt-BR" dirty="0"/>
              <a:t> </a:t>
            </a:r>
            <a:r>
              <a:rPr lang="pt-BR" dirty="0" err="1"/>
              <a:t>Gallery</a:t>
            </a:r>
            <a:r>
              <a:rPr lang="pt-BR" dirty="0"/>
              <a:t> é o repositório de pacotes central usado por todos os autores e consumidores de pacotes.</a:t>
            </a:r>
            <a:endParaRPr lang="pt-BR" dirty="0" smtClean="0"/>
          </a:p>
          <a:p>
            <a:pPr algn="just"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53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OxyPlot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dirty="0" err="1"/>
              <a:t>OxyPlot</a:t>
            </a:r>
            <a:r>
              <a:rPr lang="pt-BR" dirty="0"/>
              <a:t> é uma biblioteca de geração de </a:t>
            </a:r>
            <a:r>
              <a:rPr lang="pt-BR" dirty="0" smtClean="0"/>
              <a:t>gráfico de </a:t>
            </a:r>
            <a:r>
              <a:rPr lang="pt-BR" dirty="0"/>
              <a:t>código aberto que é licenciada sob a licença MIT. A licença do MIT é muito permissiva e permite o uso em software proprietário.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 biblioteca é baseada em .NET e tem como alvo múltiplas plataformas. A biblioteca principal é uma biblioteca portátil, o que facilita a reutilização do código de </a:t>
            </a:r>
            <a:r>
              <a:rPr lang="pt-BR" dirty="0" smtClean="0"/>
              <a:t>gráfico em </a:t>
            </a:r>
            <a:r>
              <a:rPr lang="pt-BR" dirty="0"/>
              <a:t>diferentes plataformas.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O objetivo foi fornecer um modelo de </a:t>
            </a:r>
            <a:r>
              <a:rPr lang="pt-BR" dirty="0" smtClean="0"/>
              <a:t>gráfico que </a:t>
            </a:r>
            <a:r>
              <a:rPr lang="pt-BR" dirty="0"/>
              <a:t>seja simples de usar e aberto para extensão. Deve ser possível alterar a aparência de </a:t>
            </a:r>
            <a:r>
              <a:rPr lang="pt-BR" dirty="0" smtClean="0"/>
              <a:t>seus controles mudando </a:t>
            </a:r>
            <a:r>
              <a:rPr lang="pt-BR" dirty="0"/>
              <a:t>propriedades simples. Mais personalização </a:t>
            </a:r>
            <a:r>
              <a:rPr lang="pt-BR" dirty="0" smtClean="0"/>
              <a:t>podem </a:t>
            </a:r>
            <a:r>
              <a:rPr lang="pt-BR" dirty="0"/>
              <a:t>ser </a:t>
            </a:r>
            <a:r>
              <a:rPr lang="pt-BR" dirty="0" smtClean="0"/>
              <a:t>alcançadas </a:t>
            </a:r>
            <a:r>
              <a:rPr lang="pt-BR" dirty="0"/>
              <a:t>derivando novas subclasses que têm controle total de comportamento e </a:t>
            </a:r>
            <a:r>
              <a:rPr lang="pt-BR" dirty="0" err="1"/>
              <a:t>renderização</a:t>
            </a:r>
            <a:r>
              <a:rPr lang="pt-BR" dirty="0"/>
              <a:t>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OxyPlot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9499" y="2025557"/>
            <a:ext cx="536363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OxyPlot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b="1" dirty="0"/>
              <a:t>Tipos de plotagem</a:t>
            </a:r>
          </a:p>
          <a:p>
            <a:pPr>
              <a:buFont typeface="Arial" charset="0"/>
              <a:buChar char="•"/>
            </a:pPr>
            <a:r>
              <a:rPr lang="pt-BR" dirty="0"/>
              <a:t>XY (eixos horizontais e verticais)</a:t>
            </a:r>
          </a:p>
          <a:p>
            <a:pPr>
              <a:buFont typeface="Arial" charset="0"/>
              <a:buChar char="•"/>
            </a:pPr>
            <a:r>
              <a:rPr lang="pt-BR" dirty="0"/>
              <a:t>Cartesiana (mesma escala nos eixos </a:t>
            </a:r>
            <a:r>
              <a:rPr lang="pt-BR" dirty="0" err="1"/>
              <a:t>X</a:t>
            </a:r>
            <a:r>
              <a:rPr lang="pt-BR" dirty="0"/>
              <a:t> e </a:t>
            </a:r>
            <a:r>
              <a:rPr lang="pt-BR" dirty="0" err="1"/>
              <a:t>Y</a:t>
            </a:r>
            <a:r>
              <a:rPr lang="pt-BR" dirty="0"/>
              <a:t>)</a:t>
            </a:r>
          </a:p>
          <a:p>
            <a:pPr>
              <a:buFont typeface="Arial" charset="0"/>
              <a:buChar char="•"/>
            </a:pPr>
            <a:r>
              <a:rPr lang="pt-BR" dirty="0"/>
              <a:t>Polar</a:t>
            </a:r>
          </a:p>
          <a:p>
            <a:pPr>
              <a:buFont typeface="Arial" charset="0"/>
              <a:buChar char="•"/>
            </a:pPr>
            <a:r>
              <a:rPr lang="pt-BR" dirty="0"/>
              <a:t>Gráfico de pizza</a:t>
            </a:r>
          </a:p>
          <a:p>
            <a:r>
              <a:rPr lang="pt-BR" b="1" dirty="0"/>
              <a:t>Eixos</a:t>
            </a:r>
          </a:p>
          <a:p>
            <a:pPr>
              <a:buFont typeface="Arial" charset="0"/>
              <a:buChar char="•"/>
            </a:pPr>
            <a:r>
              <a:rPr lang="pt-BR" dirty="0"/>
              <a:t>Eixos múltiplos</a:t>
            </a:r>
          </a:p>
          <a:p>
            <a:pPr>
              <a:buFont typeface="Arial" charset="0"/>
              <a:buChar char="•"/>
            </a:pPr>
            <a:r>
              <a:rPr lang="pt-BR" dirty="0"/>
              <a:t>É possível estender com tipos de eixo personalizados.</a:t>
            </a:r>
          </a:p>
          <a:p>
            <a:r>
              <a:rPr lang="pt-BR" b="1" dirty="0" smtClean="0"/>
              <a:t>Séries</a:t>
            </a:r>
            <a:endParaRPr lang="pt-BR" b="1" dirty="0"/>
          </a:p>
          <a:p>
            <a:pPr>
              <a:buFont typeface="Arial" charset="0"/>
              <a:buChar char="•"/>
            </a:pPr>
            <a:r>
              <a:rPr lang="pt-BR" dirty="0"/>
              <a:t>Diferentes tipos de séries podem ser adicionados à mesma parcela.</a:t>
            </a:r>
          </a:p>
          <a:p>
            <a:pPr>
              <a:buFont typeface="Arial" charset="0"/>
              <a:buChar char="•"/>
            </a:pPr>
            <a:r>
              <a:rPr lang="pt-BR" dirty="0"/>
              <a:t>É possível estender com tipos de série personalizados.</a:t>
            </a:r>
          </a:p>
          <a:p>
            <a:r>
              <a:rPr lang="pt-BR" b="1" dirty="0"/>
              <a:t>Anotações</a:t>
            </a:r>
          </a:p>
          <a:p>
            <a:pPr>
              <a:buFont typeface="Arial" charset="0"/>
              <a:buChar char="•"/>
            </a:pPr>
            <a:r>
              <a:rPr lang="pt-BR" dirty="0"/>
              <a:t>É possível estender com tipos de anotação personalizada.</a:t>
            </a:r>
          </a:p>
        </p:txBody>
      </p:sp>
    </p:spTree>
    <p:extLst>
      <p:ext uri="{BB962C8B-B14F-4D97-AF65-F5344CB8AC3E}">
        <p14:creationId xmlns:p14="http://schemas.microsoft.com/office/powerpoint/2010/main" val="4832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Utilizando o </a:t>
            </a:r>
            <a:r>
              <a:rPr lang="pt-BR" b="1" dirty="0" err="1" smtClean="0"/>
              <a:t>OxyPlot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Atualize os </a:t>
            </a:r>
            <a:r>
              <a:rPr lang="pt-BR" dirty="0" smtClean="0"/>
              <a:t>pacotes do </a:t>
            </a:r>
            <a:r>
              <a:rPr lang="pt-BR" dirty="0" err="1" smtClean="0"/>
              <a:t>Xamarin.Forms</a:t>
            </a:r>
            <a:r>
              <a:rPr lang="pt-BR" dirty="0" smtClean="0"/>
              <a:t> através </a:t>
            </a:r>
            <a:r>
              <a:rPr lang="pt-BR" dirty="0" err="1" smtClean="0"/>
              <a:t>NuGet</a:t>
            </a:r>
            <a:r>
              <a:rPr lang="pt-BR" dirty="0" smtClean="0"/>
              <a:t> </a:t>
            </a:r>
            <a:r>
              <a:rPr lang="pt-BR" dirty="0"/>
              <a:t>para a versão mais recente.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Adicione o </a:t>
            </a:r>
            <a:r>
              <a:rPr lang="pt-BR" dirty="0" err="1" smtClean="0"/>
              <a:t>OxyPlot.Xamarin.Forms</a:t>
            </a:r>
            <a:r>
              <a:rPr lang="pt-BR" dirty="0" smtClean="0"/>
              <a:t> pacote </a:t>
            </a:r>
            <a:r>
              <a:rPr lang="pt-BR" dirty="0" err="1"/>
              <a:t>NuGet</a:t>
            </a:r>
            <a:r>
              <a:rPr lang="pt-BR" dirty="0"/>
              <a:t> tanto em projetos portáteis quanto em plataformas específicas</a:t>
            </a:r>
            <a:r>
              <a:rPr lang="pt-BR" dirty="0" smtClean="0"/>
              <a:t>.</a:t>
            </a:r>
            <a:r>
              <a:rPr lang="pt-BR" dirty="0"/>
              <a:t> </a:t>
            </a:r>
            <a:endParaRPr lang="pt-BR" dirty="0" smtClean="0"/>
          </a:p>
          <a:p>
            <a:pPr algn="just">
              <a:lnSpc>
                <a:spcPct val="150000"/>
              </a:lnSpc>
            </a:pPr>
            <a:r>
              <a:rPr lang="pt-BR" dirty="0"/>
              <a:t>Você precisa inicializar os </a:t>
            </a:r>
            <a:r>
              <a:rPr lang="pt-BR" dirty="0" err="1"/>
              <a:t>renderizadores</a:t>
            </a:r>
            <a:r>
              <a:rPr lang="pt-BR" dirty="0"/>
              <a:t> </a:t>
            </a:r>
            <a:r>
              <a:rPr lang="pt-BR" dirty="0" err="1"/>
              <a:t>OxyPlot</a:t>
            </a:r>
            <a:r>
              <a:rPr lang="pt-BR" dirty="0"/>
              <a:t> adicionando a seguinte chamada logo </a:t>
            </a:r>
            <a:r>
              <a:rPr lang="pt-BR" dirty="0" smtClean="0"/>
              <a:t>após </a:t>
            </a:r>
            <a:r>
              <a:rPr lang="pt-BR" dirty="0" err="1" smtClean="0"/>
              <a:t>Xamarin.Forms.Forms.Init</a:t>
            </a:r>
            <a:r>
              <a:rPr lang="pt-BR" dirty="0" smtClean="0"/>
              <a:t>():</a:t>
            </a:r>
            <a:endParaRPr lang="pt-BR" dirty="0"/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dirty="0" smtClean="0"/>
              <a:t>iOS </a:t>
            </a:r>
            <a:r>
              <a:rPr lang="pt-BR" dirty="0"/>
              <a:t>(</a:t>
            </a:r>
            <a:r>
              <a:rPr lang="pt-BR" dirty="0" err="1"/>
              <a:t>Unified</a:t>
            </a:r>
            <a:r>
              <a:rPr lang="pt-BR" dirty="0"/>
              <a:t> API): </a:t>
            </a:r>
            <a:r>
              <a:rPr lang="pt-BR" dirty="0" err="1"/>
              <a:t>OxyPlot.Xamarin.Forms.Platform.iOS.PlotViewRenderer.Init</a:t>
            </a:r>
            <a:r>
              <a:rPr lang="pt-BR" dirty="0"/>
              <a:t>();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dirty="0"/>
              <a:t>Android: </a:t>
            </a:r>
            <a:r>
              <a:rPr lang="pt-BR" dirty="0" err="1"/>
              <a:t>OxyPlot.Xamarin.Forms.Platform.Android.PlotViewRenderer.Init</a:t>
            </a:r>
            <a:r>
              <a:rPr lang="pt-BR" dirty="0"/>
              <a:t>();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dirty="0"/>
              <a:t>Universal Windows: </a:t>
            </a:r>
            <a:r>
              <a:rPr lang="pt-BR" dirty="0" err="1"/>
              <a:t>OxyPlot.Xamarin.Forms.Platform.UWP.PlotViewRenderer.Init</a:t>
            </a:r>
            <a:r>
              <a:rPr lang="pt-BR" dirty="0"/>
              <a:t>();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dirty="0"/>
              <a:t>Windows Phone: OxyPlot.Xamarin.Forms.Platform.WP8.PlotViewRenderer.Init();</a:t>
            </a:r>
          </a:p>
          <a:p>
            <a:pPr algn="just"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3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Utilizando o </a:t>
            </a:r>
            <a:r>
              <a:rPr lang="pt-BR" b="1" dirty="0" err="1" smtClean="0"/>
              <a:t>OxyPlot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 smtClean="0"/>
              <a:t>No </a:t>
            </a:r>
            <a:r>
              <a:rPr lang="pt-BR" dirty="0"/>
              <a:t>elemento de página, adicione uma declaração de </a:t>
            </a:r>
            <a:r>
              <a:rPr lang="pt-BR" dirty="0" err="1"/>
              <a:t>namespace</a:t>
            </a:r>
            <a:r>
              <a:rPr lang="pt-BR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 err="1">
                <a:solidFill>
                  <a:srgbClr val="FFC000"/>
                </a:solidFill>
              </a:rPr>
              <a:t>Xmlns</a:t>
            </a:r>
            <a:r>
              <a:rPr lang="pt-BR" dirty="0">
                <a:solidFill>
                  <a:srgbClr val="FFC000"/>
                </a:solidFill>
              </a:rPr>
              <a:t>: </a:t>
            </a:r>
            <a:r>
              <a:rPr lang="pt-BR" dirty="0" err="1">
                <a:solidFill>
                  <a:srgbClr val="FFC000"/>
                </a:solidFill>
              </a:rPr>
              <a:t>oxy</a:t>
            </a:r>
            <a:r>
              <a:rPr lang="pt-BR" dirty="0">
                <a:solidFill>
                  <a:srgbClr val="FFC000"/>
                </a:solidFill>
              </a:rPr>
              <a:t> = "</a:t>
            </a:r>
            <a:r>
              <a:rPr lang="pt-BR" dirty="0" err="1">
                <a:solidFill>
                  <a:srgbClr val="FFC000"/>
                </a:solidFill>
              </a:rPr>
              <a:t>clr-namespace</a:t>
            </a:r>
            <a:r>
              <a:rPr lang="pt-BR" dirty="0">
                <a:solidFill>
                  <a:srgbClr val="FFC000"/>
                </a:solidFill>
              </a:rPr>
              <a:t>: </a:t>
            </a:r>
            <a:r>
              <a:rPr lang="pt-BR" dirty="0" err="1">
                <a:solidFill>
                  <a:srgbClr val="FFC000"/>
                </a:solidFill>
              </a:rPr>
              <a:t>OxyPlot.Xamarin.Forms</a:t>
            </a:r>
            <a:r>
              <a:rPr lang="pt-BR" dirty="0">
                <a:solidFill>
                  <a:srgbClr val="FFC000"/>
                </a:solidFill>
              </a:rPr>
              <a:t>; </a:t>
            </a:r>
            <a:r>
              <a:rPr lang="pt-BR" dirty="0" err="1">
                <a:solidFill>
                  <a:srgbClr val="FFC000"/>
                </a:solidFill>
              </a:rPr>
              <a:t>assembly</a:t>
            </a:r>
            <a:r>
              <a:rPr lang="pt-BR" dirty="0">
                <a:solidFill>
                  <a:srgbClr val="FFC000"/>
                </a:solidFill>
              </a:rPr>
              <a:t> = </a:t>
            </a:r>
            <a:r>
              <a:rPr lang="pt-BR" dirty="0" err="1">
                <a:solidFill>
                  <a:srgbClr val="FFC000"/>
                </a:solidFill>
              </a:rPr>
              <a:t>OxyPlot.Xamarin.Forms</a:t>
            </a:r>
            <a:r>
              <a:rPr lang="pt-BR" dirty="0">
                <a:solidFill>
                  <a:srgbClr val="FFC000"/>
                </a:solidFill>
              </a:rPr>
              <a:t>"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Em seguida, adicione a vista de gráfico: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solidFill>
                  <a:srgbClr val="FFC000"/>
                </a:solidFill>
              </a:rPr>
              <a:t>&lt;</a:t>
            </a:r>
            <a:r>
              <a:rPr lang="pt-BR" dirty="0" err="1">
                <a:solidFill>
                  <a:srgbClr val="FFC000"/>
                </a:solidFill>
              </a:rPr>
              <a:t>oxy:PlotView</a:t>
            </a: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 err="1">
                <a:solidFill>
                  <a:srgbClr val="FFC000"/>
                </a:solidFill>
              </a:rPr>
              <a:t>Model</a:t>
            </a:r>
            <a:r>
              <a:rPr lang="pt-BR" dirty="0">
                <a:solidFill>
                  <a:srgbClr val="FFC000"/>
                </a:solidFill>
              </a:rPr>
              <a:t>="{</a:t>
            </a:r>
            <a:r>
              <a:rPr lang="pt-BR" dirty="0" err="1">
                <a:solidFill>
                  <a:srgbClr val="FFC000"/>
                </a:solidFill>
              </a:rPr>
              <a:t>Binding</a:t>
            </a: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 err="1">
                <a:solidFill>
                  <a:srgbClr val="FFC000"/>
                </a:solidFill>
              </a:rPr>
              <a:t>Model</a:t>
            </a:r>
            <a:r>
              <a:rPr lang="pt-BR" dirty="0">
                <a:solidFill>
                  <a:srgbClr val="FFC000"/>
                </a:solidFill>
              </a:rPr>
              <a:t>}"</a:t>
            </a:r>
            <a:r>
              <a:rPr lang="pt-BR" dirty="0">
                <a:solidFill>
                  <a:srgbClr val="FFC000"/>
                </a:solidFill>
              </a:rPr>
              <a:t> 	</a:t>
            </a:r>
            <a:r>
              <a:rPr lang="pt-BR" dirty="0" err="1" smtClean="0">
                <a:solidFill>
                  <a:srgbClr val="FFC000"/>
                </a:solidFill>
              </a:rPr>
              <a:t>VerticalOptions</a:t>
            </a:r>
            <a:r>
              <a:rPr lang="pt-BR" dirty="0">
                <a:solidFill>
                  <a:srgbClr val="FFC000"/>
                </a:solidFill>
              </a:rPr>
              <a:t>="Center"</a:t>
            </a: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 smtClean="0">
                <a:solidFill>
                  <a:srgbClr val="FFC000"/>
                </a:solidFill>
              </a:rPr>
              <a:t>	</a:t>
            </a:r>
            <a:r>
              <a:rPr lang="pt-BR" dirty="0" err="1" smtClean="0">
                <a:solidFill>
                  <a:srgbClr val="FFC000"/>
                </a:solidFill>
              </a:rPr>
              <a:t>HorizontalOptions</a:t>
            </a:r>
            <a:r>
              <a:rPr lang="pt-BR" dirty="0">
                <a:solidFill>
                  <a:srgbClr val="FFC000"/>
                </a:solidFill>
              </a:rPr>
              <a:t>="Center"</a:t>
            </a: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>
                <a:solidFill>
                  <a:srgbClr val="FFC000"/>
                </a:solidFill>
              </a:rPr>
              <a:t>/&gt; </a:t>
            </a:r>
            <a:endParaRPr lang="pt-BR" dirty="0" smtClean="0">
              <a:solidFill>
                <a:srgbClr val="FFC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/>
              <a:t>Esta </a:t>
            </a:r>
            <a:r>
              <a:rPr lang="pt-BR" dirty="0"/>
              <a:t>visão será agora vinculada a um </a:t>
            </a:r>
            <a:r>
              <a:rPr lang="pt-BR" dirty="0" err="1" smtClean="0"/>
              <a:t>PlotModel</a:t>
            </a:r>
            <a:r>
              <a:rPr lang="pt-BR" dirty="0" smtClean="0"/>
              <a:t> no </a:t>
            </a:r>
            <a:r>
              <a:rPr lang="pt-BR" dirty="0"/>
              <a:t>contexto vinculativo da página.</a:t>
            </a:r>
          </a:p>
        </p:txBody>
      </p:sp>
    </p:spTree>
    <p:extLst>
      <p:ext uri="{BB962C8B-B14F-4D97-AF65-F5344CB8AC3E}">
        <p14:creationId xmlns:p14="http://schemas.microsoft.com/office/powerpoint/2010/main" val="4395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Utilizando o </a:t>
            </a:r>
            <a:r>
              <a:rPr lang="pt-BR" b="1" dirty="0" err="1" smtClean="0"/>
              <a:t>OxyPlot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>
                <a:solidFill>
                  <a:srgbClr val="FFC000"/>
                </a:solidFill>
              </a:rPr>
              <a:t>    </a:t>
            </a:r>
            <a:r>
              <a:rPr lang="pt-BR" dirty="0" smtClean="0">
                <a:solidFill>
                  <a:srgbClr val="FFC000"/>
                </a:solidFill>
              </a:rPr>
              <a:t>&lt;</a:t>
            </a:r>
            <a:r>
              <a:rPr lang="pt-BR" dirty="0" err="1" smtClean="0">
                <a:solidFill>
                  <a:srgbClr val="FFC000"/>
                </a:solidFill>
              </a:rPr>
              <a:t>ContentPage.Content</a:t>
            </a:r>
            <a:r>
              <a:rPr lang="pt-BR" dirty="0" smtClean="0">
                <a:solidFill>
                  <a:srgbClr val="FFC000"/>
                </a:solidFill>
              </a:rPr>
              <a:t>&gt;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>
                <a:solidFill>
                  <a:srgbClr val="FFC000"/>
                </a:solidFill>
              </a:rPr>
              <a:t>        &lt;</a:t>
            </a:r>
            <a:r>
              <a:rPr lang="pt-BR" dirty="0" err="1" smtClean="0">
                <a:solidFill>
                  <a:srgbClr val="FFC000"/>
                </a:solidFill>
              </a:rPr>
              <a:t>StackLayout</a:t>
            </a:r>
            <a:r>
              <a:rPr lang="pt-BR" dirty="0" smtClean="0">
                <a:solidFill>
                  <a:srgbClr val="FFC000"/>
                </a:solidFill>
              </a:rPr>
              <a:t> </a:t>
            </a:r>
            <a:r>
              <a:rPr lang="pt-BR" dirty="0" err="1" smtClean="0">
                <a:solidFill>
                  <a:srgbClr val="FFC000"/>
                </a:solidFill>
              </a:rPr>
              <a:t>VerticalOptions</a:t>
            </a:r>
            <a:r>
              <a:rPr lang="pt-BR" dirty="0" smtClean="0">
                <a:solidFill>
                  <a:srgbClr val="FFC000"/>
                </a:solidFill>
              </a:rPr>
              <a:t>="</a:t>
            </a:r>
            <a:r>
              <a:rPr lang="pt-BR" dirty="0" err="1" smtClean="0">
                <a:solidFill>
                  <a:srgbClr val="FFC000"/>
                </a:solidFill>
              </a:rPr>
              <a:t>Fill</a:t>
            </a:r>
            <a:r>
              <a:rPr lang="pt-BR" dirty="0" smtClean="0">
                <a:solidFill>
                  <a:srgbClr val="FFC000"/>
                </a:solidFill>
              </a:rPr>
              <a:t>"  </a:t>
            </a:r>
            <a:r>
              <a:rPr lang="pt-BR" dirty="0" err="1" smtClean="0">
                <a:solidFill>
                  <a:srgbClr val="FFC000"/>
                </a:solidFill>
              </a:rPr>
              <a:t>HorizontalOptions</a:t>
            </a:r>
            <a:r>
              <a:rPr lang="pt-BR" dirty="0" smtClean="0">
                <a:solidFill>
                  <a:srgbClr val="FFC000"/>
                </a:solidFill>
              </a:rPr>
              <a:t>="</a:t>
            </a:r>
            <a:r>
              <a:rPr lang="pt-BR" dirty="0" err="1" smtClean="0">
                <a:solidFill>
                  <a:srgbClr val="FFC000"/>
                </a:solidFill>
              </a:rPr>
              <a:t>Fill</a:t>
            </a:r>
            <a:r>
              <a:rPr lang="pt-BR" dirty="0" smtClean="0">
                <a:solidFill>
                  <a:srgbClr val="FFC000"/>
                </a:solidFill>
              </a:rPr>
              <a:t>"&gt;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>
                <a:solidFill>
                  <a:srgbClr val="FFC000"/>
                </a:solidFill>
              </a:rPr>
              <a:t>            &lt;</a:t>
            </a:r>
            <a:r>
              <a:rPr lang="pt-BR" dirty="0" err="1" smtClean="0">
                <a:solidFill>
                  <a:srgbClr val="FFC000"/>
                </a:solidFill>
              </a:rPr>
              <a:t>oxy:PlotView</a:t>
            </a:r>
            <a:r>
              <a:rPr lang="pt-BR" dirty="0" smtClean="0">
                <a:solidFill>
                  <a:srgbClr val="FFC000"/>
                </a:solidFill>
              </a:rPr>
              <a:t> </a:t>
            </a:r>
            <a:r>
              <a:rPr lang="pt-BR" dirty="0" err="1" smtClean="0">
                <a:solidFill>
                  <a:srgbClr val="FFC000"/>
                </a:solidFill>
              </a:rPr>
              <a:t>Model</a:t>
            </a:r>
            <a:r>
              <a:rPr lang="pt-BR" dirty="0" smtClean="0">
                <a:solidFill>
                  <a:srgbClr val="FFC000"/>
                </a:solidFill>
              </a:rPr>
              <a:t>="{</a:t>
            </a:r>
            <a:r>
              <a:rPr lang="pt-BR" dirty="0" err="1" smtClean="0">
                <a:solidFill>
                  <a:srgbClr val="FFC000"/>
                </a:solidFill>
              </a:rPr>
              <a:t>Binding</a:t>
            </a:r>
            <a:r>
              <a:rPr lang="pt-BR" dirty="0" smtClean="0">
                <a:solidFill>
                  <a:srgbClr val="FFC000"/>
                </a:solidFill>
              </a:rPr>
              <a:t> </a:t>
            </a:r>
            <a:r>
              <a:rPr lang="pt-BR" dirty="0" err="1" smtClean="0">
                <a:solidFill>
                  <a:srgbClr val="FFC000"/>
                </a:solidFill>
              </a:rPr>
              <a:t>Model</a:t>
            </a:r>
            <a:r>
              <a:rPr lang="pt-BR" dirty="0" smtClean="0">
                <a:solidFill>
                  <a:srgbClr val="FFC000"/>
                </a:solidFill>
              </a:rPr>
              <a:t>}” </a:t>
            </a:r>
            <a:r>
              <a:rPr lang="pt-BR" dirty="0" err="1" smtClean="0">
                <a:solidFill>
                  <a:srgbClr val="FFC000"/>
                </a:solidFill>
              </a:rPr>
              <a:t>HeightRequest</a:t>
            </a:r>
            <a:r>
              <a:rPr lang="pt-BR" dirty="0" smtClean="0">
                <a:solidFill>
                  <a:srgbClr val="FFC000"/>
                </a:solidFill>
              </a:rPr>
              <a:t>="{</a:t>
            </a:r>
            <a:r>
              <a:rPr lang="pt-BR" dirty="0" err="1" smtClean="0">
                <a:solidFill>
                  <a:srgbClr val="FFC000"/>
                </a:solidFill>
              </a:rPr>
              <a:t>Binding</a:t>
            </a:r>
            <a:r>
              <a:rPr lang="pt-BR" dirty="0" smtClean="0">
                <a:solidFill>
                  <a:srgbClr val="FFC000"/>
                </a:solidFill>
              </a:rPr>
              <a:t> </a:t>
            </a:r>
            <a:r>
              <a:rPr lang="pt-BR" dirty="0" err="1" smtClean="0">
                <a:solidFill>
                  <a:srgbClr val="FFC000"/>
                </a:solidFill>
              </a:rPr>
              <a:t>HalfScreenHeight</a:t>
            </a:r>
            <a:r>
              <a:rPr lang="pt-BR" dirty="0" smtClean="0">
                <a:solidFill>
                  <a:srgbClr val="FFC000"/>
                </a:solidFill>
              </a:rPr>
              <a:t>}"&gt;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>
                <a:solidFill>
                  <a:srgbClr val="FFC000"/>
                </a:solidFill>
              </a:rPr>
              <a:t>            &lt;/</a:t>
            </a:r>
            <a:r>
              <a:rPr lang="pt-BR" dirty="0" err="1" smtClean="0">
                <a:solidFill>
                  <a:srgbClr val="FFC000"/>
                </a:solidFill>
              </a:rPr>
              <a:t>oxy:PlotView</a:t>
            </a:r>
            <a:r>
              <a:rPr lang="pt-BR" dirty="0" smtClean="0">
                <a:solidFill>
                  <a:srgbClr val="FFC000"/>
                </a:solidFill>
              </a:rPr>
              <a:t>&gt;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>
                <a:solidFill>
                  <a:srgbClr val="FFC000"/>
                </a:solidFill>
              </a:rPr>
              <a:t>            &lt;Button </a:t>
            </a:r>
            <a:r>
              <a:rPr lang="pt-BR" dirty="0" err="1" smtClean="0">
                <a:solidFill>
                  <a:srgbClr val="FFC000"/>
                </a:solidFill>
              </a:rPr>
              <a:t>Text</a:t>
            </a:r>
            <a:r>
              <a:rPr lang="pt-BR" dirty="0" smtClean="0">
                <a:solidFill>
                  <a:srgbClr val="FFC000"/>
                </a:solidFill>
              </a:rPr>
              <a:t>="Próximo Gráfico" </a:t>
            </a:r>
            <a:r>
              <a:rPr lang="pt-BR" dirty="0" err="1" smtClean="0">
                <a:solidFill>
                  <a:srgbClr val="FFC000"/>
                </a:solidFill>
              </a:rPr>
              <a:t>Command</a:t>
            </a:r>
            <a:r>
              <a:rPr lang="pt-BR" dirty="0" smtClean="0">
                <a:solidFill>
                  <a:srgbClr val="FFC000"/>
                </a:solidFill>
              </a:rPr>
              <a:t>="{</a:t>
            </a:r>
            <a:r>
              <a:rPr lang="pt-BR" dirty="0" err="1" smtClean="0">
                <a:solidFill>
                  <a:srgbClr val="FFC000"/>
                </a:solidFill>
              </a:rPr>
              <a:t>Binding</a:t>
            </a:r>
            <a:r>
              <a:rPr lang="pt-BR" dirty="0" smtClean="0">
                <a:solidFill>
                  <a:srgbClr val="FFC000"/>
                </a:solidFill>
              </a:rPr>
              <a:t> </a:t>
            </a:r>
            <a:r>
              <a:rPr lang="pt-BR" dirty="0" err="1" smtClean="0">
                <a:solidFill>
                  <a:srgbClr val="FFC000"/>
                </a:solidFill>
              </a:rPr>
              <a:t>PizzaCommand</a:t>
            </a:r>
            <a:r>
              <a:rPr lang="pt-BR" dirty="0" smtClean="0">
                <a:solidFill>
                  <a:srgbClr val="FFC000"/>
                </a:solidFill>
              </a:rPr>
              <a:t>}" /&gt;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>
                <a:solidFill>
                  <a:srgbClr val="FFC000"/>
                </a:solidFill>
              </a:rPr>
              <a:t>        &lt;/</a:t>
            </a:r>
            <a:r>
              <a:rPr lang="pt-BR" dirty="0" err="1" smtClean="0">
                <a:solidFill>
                  <a:srgbClr val="FFC000"/>
                </a:solidFill>
              </a:rPr>
              <a:t>StackLayout</a:t>
            </a:r>
            <a:r>
              <a:rPr lang="pt-BR" dirty="0" smtClean="0">
                <a:solidFill>
                  <a:srgbClr val="FFC000"/>
                </a:solidFill>
              </a:rPr>
              <a:t>&gt;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>
                <a:solidFill>
                  <a:srgbClr val="FFC000"/>
                </a:solidFill>
              </a:rPr>
              <a:t>    &lt;/</a:t>
            </a:r>
            <a:r>
              <a:rPr lang="pt-BR" dirty="0" err="1" smtClean="0">
                <a:solidFill>
                  <a:srgbClr val="FFC000"/>
                </a:solidFill>
              </a:rPr>
              <a:t>ContentPage.Content</a:t>
            </a:r>
            <a:r>
              <a:rPr lang="pt-BR" dirty="0" smtClean="0">
                <a:solidFill>
                  <a:srgbClr val="FFC000"/>
                </a:solidFill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o">
  <a:themeElements>
    <a:clrScheme name="Retrospect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1048</TotalTime>
  <Words>247</Words>
  <Application>Microsoft Macintosh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Retrospecto</vt:lpstr>
      <vt:lpstr>CURSO XAMARIN</vt:lpstr>
      <vt:lpstr>Gráficos</vt:lpstr>
      <vt:lpstr>Trabalhando com Gráficos</vt:lpstr>
      <vt:lpstr>OxyPlot</vt:lpstr>
      <vt:lpstr>OxyPlot</vt:lpstr>
      <vt:lpstr>OxyPlot</vt:lpstr>
      <vt:lpstr>Utilizando o OxyPlot</vt:lpstr>
      <vt:lpstr>Utilizando o OxyPlot</vt:lpstr>
      <vt:lpstr>Utilizando o OxyPlot</vt:lpstr>
      <vt:lpstr>Utilizando o OxyPlot</vt:lpstr>
      <vt:lpstr>Exemplos</vt:lpstr>
      <vt:lpstr>Exemplos</vt:lpstr>
      <vt:lpstr>Documentação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XAMARIN FORMS</dc:title>
  <dc:creator>Carlos Henrique Rocha Gabriel</dc:creator>
  <cp:lastModifiedBy>Carlos Henrique Rocha Gabriel</cp:lastModifiedBy>
  <cp:revision>42</cp:revision>
  <dcterms:created xsi:type="dcterms:W3CDTF">2017-02-18T01:47:58Z</dcterms:created>
  <dcterms:modified xsi:type="dcterms:W3CDTF">2017-05-02T05:58:21Z</dcterms:modified>
</cp:coreProperties>
</file>