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61" r:id="rId5"/>
    <p:sldId id="257" r:id="rId6"/>
    <p:sldId id="258" r:id="rId7"/>
    <p:sldId id="262" r:id="rId8"/>
    <p:sldId id="259" r:id="rId9"/>
    <p:sldId id="279" r:id="rId10"/>
    <p:sldId id="269" r:id="rId11"/>
    <p:sldId id="270" r:id="rId12"/>
    <p:sldId id="272" r:id="rId13"/>
    <p:sldId id="278" r:id="rId14"/>
    <p:sldId id="281" r:id="rId15"/>
    <p:sldId id="277" r:id="rId16"/>
    <p:sldId id="280" r:id="rId17"/>
    <p:sldId id="283" r:id="rId18"/>
    <p:sldId id="282" r:id="rId19"/>
    <p:sldId id="284" r:id="rId20"/>
    <p:sldId id="285" r:id="rId21"/>
    <p:sldId id="287" r:id="rId22"/>
    <p:sldId id="286" r:id="rId23"/>
    <p:sldId id="288" r:id="rId24"/>
    <p:sldId id="28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79621" autoAdjust="0"/>
  </p:normalViewPr>
  <p:slideViewPr>
    <p:cSldViewPr snapToGrid="0">
      <p:cViewPr>
        <p:scale>
          <a:sx n="66" d="100"/>
          <a:sy n="66" d="100"/>
        </p:scale>
        <p:origin x="-876" y="2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4F815-6523-4985-996D-E067D0D401C7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A7512-BA8E-4B6D-BEDA-580671604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0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사건</a:t>
            </a:r>
            <a:r>
              <a:rPr lang="en-US" altLang="ko-KR" dirty="0"/>
              <a:t>: </a:t>
            </a:r>
            <a:r>
              <a:rPr lang="ko-KR" altLang="en-US" dirty="0"/>
              <a:t>일어나지 않은 결과들의 집합</a:t>
            </a:r>
            <a:endParaRPr lang="en-US" altLang="ko-KR" dirty="0"/>
          </a:p>
          <a:p>
            <a:r>
              <a:rPr lang="ko-KR" altLang="en-US" dirty="0"/>
              <a:t>실험</a:t>
            </a:r>
            <a:r>
              <a:rPr lang="en-US" altLang="ko-KR" dirty="0"/>
              <a:t>: </a:t>
            </a:r>
            <a:r>
              <a:rPr lang="ko-KR" altLang="en-US" dirty="0"/>
              <a:t>사건이 관측되어 결정되는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11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2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2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2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3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“확률적 모델은 모든 결정 요인을 명시적으로 모델링하지 않습니다</a:t>
            </a:r>
            <a:r>
              <a:rPr lang="en-US" altLang="ko-KR" dirty="0"/>
              <a:t>.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Y</a:t>
            </a:r>
            <a:r>
              <a:rPr lang="ko-KR" altLang="ko-KR" sz="12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X</a:t>
            </a:r>
            <a:r>
              <a:rPr lang="ko-KR" altLang="ko-KR" sz="12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확률적으로 결정된다고 가정한다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“현실은 너무 복잡해서 모든 영향을 주는 변수를 다 알 수도</a:t>
            </a:r>
            <a:r>
              <a:rPr lang="en-US" altLang="ko-KR" dirty="0"/>
              <a:t>, </a:t>
            </a:r>
            <a:r>
              <a:rPr lang="ko-KR" altLang="en-US" dirty="0"/>
              <a:t>측정할 수도 없습니다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확률적 </a:t>
            </a:r>
            <a:r>
              <a:rPr lang="ko-KR" altLang="en-US" dirty="0" err="1"/>
              <a:t>머신러닝은</a:t>
            </a:r>
            <a:r>
              <a:rPr lang="ko-KR" altLang="en-US" dirty="0"/>
              <a:t> ‘</a:t>
            </a:r>
            <a:r>
              <a:rPr lang="ko-KR" altLang="en-US" b="1" dirty="0"/>
              <a:t>완벽한 설명을 포기하고</a:t>
            </a:r>
            <a:r>
              <a:rPr lang="en-US" altLang="ko-KR" dirty="0"/>
              <a:t>, </a:t>
            </a:r>
            <a:r>
              <a:rPr lang="ko-KR" altLang="en-US" b="1" dirty="0"/>
              <a:t>가능성 있는 설명을 선택하는 </a:t>
            </a:r>
            <a:r>
              <a:rPr lang="ko-KR" altLang="en-US" b="1" dirty="0" err="1"/>
              <a:t>방법</a:t>
            </a:r>
            <a:r>
              <a:rPr lang="ko-KR" altLang="en-US" dirty="0" err="1"/>
              <a:t>’입니다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이것이 바로 우리가 확률이라는 도구를 사용하는 이유입니다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관측 변수 </a:t>
            </a:r>
            <a:r>
              <a:rPr lang="en-US" altLang="ko-KR" dirty="0"/>
              <a:t>X</a:t>
            </a:r>
            <a:r>
              <a:rPr lang="ko-KR" altLang="en-US" dirty="0"/>
              <a:t>를 조건으로 했을 때의 조건부 확률 </a:t>
            </a:r>
            <a:r>
              <a:rPr lang="en-US" altLang="ko-KR" dirty="0"/>
              <a:t>P(Y|X)</a:t>
            </a:r>
            <a:r>
              <a:rPr lang="ko-KR" altLang="en-US" dirty="0"/>
              <a:t>를 추정하여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미지의 요소들을 </a:t>
            </a:r>
            <a:r>
              <a:rPr lang="ko-KR" altLang="en-US" b="1" dirty="0"/>
              <a:t>확률의 형태 안에 감춥니다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dirty="0"/>
              <a:t>위의 함수</a:t>
            </a:r>
            <a:r>
              <a:rPr lang="en-US" altLang="ko-KR" dirty="0"/>
              <a:t> f</a:t>
            </a:r>
            <a:r>
              <a:rPr lang="ko-KR" altLang="en-US" dirty="0"/>
              <a:t>가 어떻게 되어있죠</a:t>
            </a:r>
            <a:r>
              <a:rPr lang="en-US" altLang="ko-KR" dirty="0"/>
              <a:t>? </a:t>
            </a:r>
            <a:r>
              <a:rPr lang="ko-KR" altLang="en-US" dirty="0"/>
              <a:t>모든 클래스 </a:t>
            </a:r>
            <a:r>
              <a:rPr lang="en-US" altLang="ko-KR" dirty="0"/>
              <a:t>Y</a:t>
            </a:r>
            <a:r>
              <a:rPr lang="ko-KR" altLang="en-US" dirty="0"/>
              <a:t>에 대해 조건부확률을 구한 다음에</a:t>
            </a:r>
            <a:r>
              <a:rPr lang="en-US" altLang="ko-KR" dirty="0"/>
              <a:t>, </a:t>
            </a:r>
            <a:r>
              <a:rPr lang="ko-KR" altLang="en-US" dirty="0"/>
              <a:t>확률이 가장 높은 것을 </a:t>
            </a:r>
            <a:r>
              <a:rPr lang="ko-KR" altLang="en-US" dirty="0" err="1"/>
              <a:t>함숫값으로</a:t>
            </a:r>
            <a:r>
              <a:rPr lang="ko-KR" altLang="en-US" dirty="0"/>
              <a:t> 만들어라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주어진 </a:t>
            </a:r>
            <a:r>
              <a:rPr lang="ko-KR" altLang="en-US" dirty="0" err="1"/>
              <a:t>관측값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벌어져을</a:t>
            </a:r>
            <a:r>
              <a:rPr lang="ko-KR" altLang="en-US" dirty="0"/>
              <a:t> </a:t>
            </a:r>
            <a:r>
              <a:rPr lang="ko-KR" altLang="en-US" dirty="0" err="1"/>
              <a:t>떄</a:t>
            </a:r>
            <a:r>
              <a:rPr lang="en-US" altLang="ko-KR" dirty="0"/>
              <a:t>, </a:t>
            </a:r>
            <a:r>
              <a:rPr lang="ko-KR" altLang="en-US" dirty="0"/>
              <a:t>가장 가능성 높은 클래스 </a:t>
            </a:r>
            <a:r>
              <a:rPr lang="en-US" altLang="ko-KR" dirty="0"/>
              <a:t>Y</a:t>
            </a:r>
            <a:r>
              <a:rPr lang="ko-KR" altLang="en-US" dirty="0"/>
              <a:t>를 추정하는 것이며</a:t>
            </a:r>
            <a:r>
              <a:rPr lang="en-US" altLang="ko-KR" dirty="0"/>
              <a:t>, </a:t>
            </a:r>
            <a:r>
              <a:rPr lang="ko-KR" altLang="en-US" dirty="0" err="1"/>
              <a:t>머신러닝은</a:t>
            </a:r>
            <a:r>
              <a:rPr lang="ko-KR" altLang="en-US" dirty="0"/>
              <a:t> 조건부확률을 얻어내는 과정이라고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8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7F778C8-EB8B-7CF1-3E2D-B2E686408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16FF592C-145A-44FF-1F08-51EB0C568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9B6A28DC-61CB-A271-58A5-74CB55A9A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“예를 들어</a:t>
            </a:r>
            <a:r>
              <a:rPr lang="en-US" altLang="ko-KR" dirty="0"/>
              <a:t>, </a:t>
            </a:r>
            <a:r>
              <a:rPr lang="ko-KR" altLang="en-US" dirty="0"/>
              <a:t>당신이 감기에 걸린 것 같다고 느낄 때</a:t>
            </a:r>
            <a:r>
              <a:rPr lang="en-US" altLang="ko-KR" dirty="0"/>
              <a:t>, </a:t>
            </a:r>
            <a:r>
              <a:rPr lang="ko-KR" altLang="en-US" dirty="0"/>
              <a:t>병원은 감기일 확률이 </a:t>
            </a:r>
            <a:r>
              <a:rPr lang="en-US" altLang="ko-KR" dirty="0"/>
              <a:t>70%, </a:t>
            </a:r>
            <a:r>
              <a:rPr lang="ko-KR" altLang="en-US" dirty="0"/>
              <a:t>독감일 확률이 </a:t>
            </a:r>
            <a:r>
              <a:rPr lang="en-US" altLang="ko-KR" dirty="0"/>
              <a:t>20%, </a:t>
            </a:r>
            <a:r>
              <a:rPr lang="ko-KR" altLang="en-US" dirty="0"/>
              <a:t>코로나일 확률이 </a:t>
            </a:r>
            <a:r>
              <a:rPr lang="en-US" altLang="ko-KR" dirty="0"/>
              <a:t>10%</a:t>
            </a:r>
            <a:r>
              <a:rPr lang="ko-KR" altLang="en-US" dirty="0"/>
              <a:t>라고 판단합니다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확률 기반 </a:t>
            </a:r>
            <a:r>
              <a:rPr lang="ko-KR" altLang="en-US" dirty="0" err="1"/>
              <a:t>머신러닝도</a:t>
            </a:r>
            <a:r>
              <a:rPr lang="ko-KR" altLang="en-US" dirty="0"/>
              <a:t> 이와 비슷하게</a:t>
            </a:r>
            <a:r>
              <a:rPr lang="en-US" altLang="ko-KR" dirty="0"/>
              <a:t>, X</a:t>
            </a:r>
            <a:r>
              <a:rPr lang="ko-KR" altLang="en-US" dirty="0"/>
              <a:t>라는 증상을 보고</a:t>
            </a:r>
            <a:r>
              <a:rPr lang="en-US" altLang="ko-KR" dirty="0"/>
              <a:t>, Y</a:t>
            </a:r>
            <a:r>
              <a:rPr lang="ko-KR" altLang="en-US" dirty="0"/>
              <a:t>라는 진단의 확률을 계산하는 겁니다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‘정답이 </a:t>
            </a:r>
            <a:r>
              <a:rPr lang="ko-KR" altLang="en-US" b="1" dirty="0" err="1"/>
              <a:t>무엇인가’보다</a:t>
            </a:r>
            <a:r>
              <a:rPr lang="en-US" altLang="ko-KR" b="1" dirty="0"/>
              <a:t>, ‘</a:t>
            </a:r>
            <a:r>
              <a:rPr lang="ko-KR" altLang="en-US" b="1" dirty="0"/>
              <a:t>무엇이 가장 </a:t>
            </a:r>
            <a:r>
              <a:rPr lang="ko-KR" altLang="en-US" b="1" dirty="0" err="1"/>
              <a:t>그럴듯한가’를</a:t>
            </a:r>
            <a:r>
              <a:rPr lang="ko-KR" altLang="en-US" b="1" dirty="0"/>
              <a:t> 찾는 것이죠</a:t>
            </a:r>
            <a:r>
              <a:rPr lang="en-US" altLang="ko-KR" b="1" dirty="0"/>
              <a:t>.</a:t>
            </a:r>
            <a:r>
              <a:rPr lang="ko-KR" altLang="en-US" dirty="0"/>
              <a:t>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93A919E-E0B7-FB21-AEF0-BFA6DDE17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9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P( Y | X )</a:t>
            </a:r>
            <a:r>
              <a:rPr lang="ko-KR" altLang="en-US" dirty="0"/>
              <a:t> 는 어떻게 생겼을까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데이터 </a:t>
            </a:r>
            <a:r>
              <a:rPr lang="en-US" altLang="ko-KR" dirty="0"/>
              <a:t>(</a:t>
            </a:r>
            <a:r>
              <a:rPr lang="ko-KR" altLang="en-US" dirty="0"/>
              <a:t>관측</a:t>
            </a:r>
            <a:r>
              <a:rPr lang="en-US" altLang="ko-KR" dirty="0"/>
              <a:t>)</a:t>
            </a:r>
            <a:r>
              <a:rPr lang="ko-KR" altLang="en-US" dirty="0"/>
              <a:t>와 모집단 분포가 무조건 똑같지는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데이터에 대한 불확실성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8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***</a:t>
            </a:r>
            <a:r>
              <a:rPr lang="ko-KR" altLang="en-US" dirty="0"/>
              <a:t>여기는 데이터 수준의 베이지안</a:t>
            </a:r>
            <a:r>
              <a:rPr lang="en-US" altLang="ko-KR" dirty="0"/>
              <a:t>. </a:t>
            </a:r>
            <a:r>
              <a:rPr lang="ko-KR" altLang="en-US" dirty="0"/>
              <a:t>이건 </a:t>
            </a:r>
            <a:r>
              <a:rPr lang="ko-KR" altLang="en-US" dirty="0" err="1"/>
              <a:t>프리퀀티스트들도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이건 공식입니다</a:t>
            </a:r>
            <a:r>
              <a:rPr lang="en-US" altLang="ko-KR" dirty="0"/>
              <a:t>. </a:t>
            </a:r>
            <a:r>
              <a:rPr lang="ko-KR" altLang="en-US" dirty="0"/>
              <a:t>이건 모든 확률론에서 성립하는 </a:t>
            </a:r>
            <a:r>
              <a:rPr lang="ko-KR" altLang="en-US" dirty="0" err="1"/>
              <a:t>정링요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수식을 썼다고 해서 </a:t>
            </a:r>
            <a:r>
              <a:rPr lang="ko-KR" altLang="en-US" dirty="0" err="1"/>
              <a:t>베이지안인건</a:t>
            </a:r>
            <a:r>
              <a:rPr lang="ko-KR" altLang="en-US" dirty="0"/>
              <a:t> </a:t>
            </a:r>
            <a:r>
              <a:rPr lang="ko-KR" altLang="en-US" dirty="0" err="1"/>
              <a:t>아니에요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사전 확률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우리가 데이터에 대해 가지고 있는 선험적인 믿음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Y</a:t>
            </a:r>
            <a:r>
              <a:rPr lang="ko-KR" altLang="en-US" baseline="0" dirty="0" smtClean="0"/>
              <a:t>에 대해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X| Y: </a:t>
            </a:r>
            <a:r>
              <a:rPr lang="ko-KR" altLang="en-US" baseline="0" dirty="0" smtClean="0"/>
              <a:t>실험을 통해 </a:t>
            </a:r>
            <a:r>
              <a:rPr lang="ko-KR" altLang="en-US" baseline="0" dirty="0" err="1" smtClean="0"/>
              <a:t>얻어낼수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있느</a:t>
            </a:r>
            <a:r>
              <a:rPr lang="ko-KR" altLang="en-US" baseline="0" dirty="0" smtClean="0"/>
              <a:t> 가능도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Posterior: </a:t>
            </a:r>
            <a:r>
              <a:rPr lang="ko-KR" altLang="en-US" baseline="0" dirty="0" smtClean="0"/>
              <a:t>새롭게 업데이트된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에 대한 믿음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5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여담으로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정리에서 다양한 방법으로 가정하는 방법들이 </a:t>
            </a:r>
            <a:r>
              <a:rPr lang="ko-KR" altLang="en-US" dirty="0" err="1" smtClean="0"/>
              <a:t>존재한느데</a:t>
            </a:r>
            <a:r>
              <a:rPr lang="ko-KR" altLang="en-US" dirty="0" smtClean="0"/>
              <a:t> 생략을 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6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B3AC0C2-A636-CCED-E400-F196DC320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B32EE665-B5AA-2E9F-DCB9-6222A73EA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5AE3382D-C4AF-A73A-51F5-20A2A84F9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E4DDA9B-CAA7-2B6C-3BBF-CF11AB8BB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1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8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여기서 </a:t>
            </a:r>
            <a:r>
              <a:rPr lang="en-US" altLang="ko-KR" dirty="0" smtClean="0"/>
              <a:t>theta</a:t>
            </a:r>
            <a:r>
              <a:rPr lang="ko-KR" altLang="en-US" dirty="0" smtClean="0"/>
              <a:t>는 확률변수가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최적화할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Frequentist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가정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7512-BA8E-4B6D-BEDA-580671604E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2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74F6FD-E4A4-5838-E200-8CE703F8C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08C2917-719B-B559-28AC-1E6822FF5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FA76F5-281B-69D8-3FEA-0CCFCA1A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CA2577-9590-3E17-9601-BE2BD2A2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577C66F-6507-07A7-19F1-F3463FB7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1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73830D-1822-486D-A609-1D3AEE50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2696299-42A1-32BD-4436-0A468CAF1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9E777F-A434-F973-EBB5-A522286A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F965098-F815-7C68-48E5-7CB14915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AA8D12F-B6E7-2274-6F70-0220BCF3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2B7868E-7E29-B987-D5A7-64F21E7A6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4B82F48-EA23-B087-293E-54FD1D73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3044E3-9A69-4F14-03C6-DF0CB625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0679291-D71A-1E6A-82CD-0C0154C6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03684A-E1B6-4806-01F1-47695240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3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F46AE5-F8B4-4AF1-9924-CFE7F01F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740DCE-6A2A-E103-AEEE-CBF4B1A6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530308A-11B1-BCC0-85CA-0B3D89DE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F1F296D-CB75-6394-B9B8-EE8E05B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174DEB-A75D-E5D2-E92B-8CC7A3A4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3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1B0987-2891-8B53-BE82-FBF7578C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44D72DB-0BD5-A198-7FE7-DCEDC1A5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EF2DE53-6D9E-6EC7-9DB5-DC958013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E769381-6CB9-DD85-20B4-DEAC6818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CF8DD8-2B7A-A8DA-F355-063B693B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CF08B-3E26-1A6E-757F-248784AC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FB865-C0C0-6E02-0BFE-64C570544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00C14C9-4E8A-AAF7-62F2-94A8D6FF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4B1FEF1-6A13-1FAE-7DEF-A37E0745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24EA06-362D-01F7-12BA-92F5C26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4174FDE-45F2-AED3-8F50-3F3C0D72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5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4A5F93-E123-1170-1ECA-0A200326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C0D4EDE-5306-1888-F8D2-11F5EBDE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96A78F0-38AC-E5C7-0E60-34DE34D7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36DA393-6F71-A00F-8E49-681587143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13E0C31-5FBD-23A8-DC68-E554A8A20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F0B6D7E-13DF-994A-5777-7D428E60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BB2AA42-617B-65C7-9E10-D697E751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3C5A478-B23F-A815-A48B-90AB7B40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422512-3CE5-C994-1E5B-E02C55C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3AEEB6A-AA2F-41ED-2293-AB8B5C3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F547BB3-B0C8-0960-57E5-916B632D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79F20DD-2CA5-152A-D677-10E01E42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18C1C01-AF34-E4D8-4A57-623092C4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AF866A6-BA40-043E-31D8-7A48462A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2E98754-7D8A-DD6B-997E-07082F70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1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4B5945-7B2B-8842-ABF0-FEB3A5AC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884A655-B150-AFF1-D04E-C7027E0C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5CD4BE6-5641-78D4-4F8E-459E0786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8DFFAD1-35A0-142D-A5B4-1E4FA616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6688206-AB79-7F65-0E41-DC8A79E1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F8E2166-0010-CFB3-68AD-8F418211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9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C4EF55-F36A-905F-3D76-929DFB9D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CD5D167-97FF-BE90-902C-FB2B785DF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009A4D9-5DAA-9B15-2E3B-617C663B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1BC9108-C613-6FF9-1A44-E21158F5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9EF1979-7ACC-1C75-FA4D-75817D48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AF112A7-0808-0BDC-2447-ED5D2499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5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B5B7E8C-7E0B-8BBC-65C6-29B47E03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7F38363-4596-2330-1659-7A7D365B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E9C633E-5390-C8D8-04EA-A5BB93B21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E8B7-3C07-4322-8897-9E57917483A6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DE7CBA-DC0E-AE74-C043-B9BB95105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1610C9C-64AC-8BCA-0726-B6BE46FE6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0A07-F187-4EB6-A890-42D8811A2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00AEBF-518F-828B-DE34-A10658455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Naïve Bayesian Classifier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D9428EA-E6F3-24E2-5D89-85D78989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2021202087 </a:t>
            </a:r>
            <a:r>
              <a:rPr lang="ko-KR" altLang="en-US" dirty="0"/>
              <a:t>장현웅</a:t>
            </a:r>
          </a:p>
        </p:txBody>
      </p:sp>
    </p:spTree>
    <p:extLst>
      <p:ext uri="{BB962C8B-B14F-4D97-AF65-F5344CB8AC3E}">
        <p14:creationId xmlns:p14="http://schemas.microsoft.com/office/powerpoint/2010/main" val="128599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675BB13-91ED-C583-3284-AF68237D4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3820A2-3F8C-2469-C1B8-98AB66D4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정리 적용 문제 예시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 err="1"/>
              <a:t>희귀병</a:t>
            </a:r>
            <a:r>
              <a:rPr lang="ko-KR" altLang="en-US" dirty="0"/>
              <a:t> 진단문제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="" xmlns:a16="http://schemas.microsoft.com/office/drawing/2014/main" id="{15B02ED3-70EF-EFB6-10FD-000CFA2EF19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/>
                  <a:t>희귀병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는 모집단에게서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만명 중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명 </a:t>
                </a:r>
                <a:r>
                  <a:rPr lang="en-US" altLang="ko-KR" dirty="0"/>
                  <a:t>(0.0001)</a:t>
                </a:r>
                <a:r>
                  <a:rPr lang="ko-KR" altLang="en-US" dirty="0"/>
                  <a:t>에게 발생한다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병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어떤 검사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는 다음과 같은 성능을 가진다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민감도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진짜 병 </a:t>
                </a:r>
                <a:r>
                  <a:rPr lang="ko-KR" altLang="en-US" dirty="0" err="1"/>
                  <a:t>일때</a:t>
                </a:r>
                <a:r>
                  <a:rPr lang="ko-KR" altLang="en-US" dirty="0"/>
                  <a:t> 양성</a:t>
                </a:r>
                <a:r>
                  <a:rPr lang="en-US" altLang="ko-KR" dirty="0"/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+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)=0. 99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r>
                  <a:rPr lang="ko-KR" altLang="en-US" dirty="0"/>
                  <a:t>특이도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병이 아닐 때 음성</a:t>
                </a:r>
                <a:r>
                  <a:rPr lang="en-US" altLang="ko-K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)=0. 99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r>
                  <a:rPr lang="ko-KR" altLang="en-US" dirty="0"/>
                  <a:t>검사 결과가 양성일 때 진짜 병에 걸렸을 확률을 </a:t>
                </a:r>
                <a:r>
                  <a:rPr lang="ko-KR" altLang="en-US" dirty="0" err="1"/>
                  <a:t>구하시오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15B02ED3-70EF-EFB6-10FD-000CFA2EF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217" t="-2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내용 개체 틀 4">
            <a:extLst>
              <a:ext uri="{FF2B5EF4-FFF2-40B4-BE49-F238E27FC236}">
                <a16:creationId xmlns="" xmlns:a16="http://schemas.microsoft.com/office/drawing/2014/main" id="{3F0ABF9B-9D91-CF53-FACF-820B745358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rcRect l="15196" t="-14775" r="15850" b="-9926"/>
          <a:stretch/>
        </p:blipFill>
        <p:spPr>
          <a:xfrm>
            <a:off x="2564159" y="5285845"/>
            <a:ext cx="7518966" cy="1461030"/>
          </a:xfrm>
        </p:spPr>
      </p:pic>
    </p:spTree>
    <p:extLst>
      <p:ext uri="{BB962C8B-B14F-4D97-AF65-F5344CB8AC3E}">
        <p14:creationId xmlns:p14="http://schemas.microsoft.com/office/powerpoint/2010/main" val="51554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E0B247-1F73-71E1-22D2-CD213AA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해답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E0E55D34-6373-DFCC-7E37-23859BA6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95" t="23474" r="38109" b="46594"/>
          <a:stretch/>
        </p:blipFill>
        <p:spPr>
          <a:xfrm>
            <a:off x="194909" y="1867051"/>
            <a:ext cx="5086423" cy="3123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E477242-FD90-22A9-940A-469E201B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95" t="53803" r="31666" b="3247"/>
          <a:stretch/>
        </p:blipFill>
        <p:spPr>
          <a:xfrm>
            <a:off x="5418666" y="1102518"/>
            <a:ext cx="6578425" cy="4652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572A0A5-CFE7-AC7B-EAC4-F349D192CDFC}"/>
              </a:ext>
            </a:extLst>
          </p:cNvPr>
          <p:cNvSpPr txBox="1"/>
          <p:nvPr/>
        </p:nvSpPr>
        <p:spPr>
          <a:xfrm>
            <a:off x="2892056" y="5879805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양성일 때 병에 걸렸을 확률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퍼센트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6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7E92BB8-2624-0C1C-87F3-16ACD84E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93FF9A-CDAE-7B67-FF00-E781868C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정리의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58C669-AA68-4F35-316C-941394F2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P(</a:t>
            </a:r>
            <a:r>
              <a:rPr lang="ko-KR" altLang="en-US" dirty="0"/>
              <a:t>병</a:t>
            </a:r>
            <a:r>
              <a:rPr lang="en-US" altLang="ko-KR" dirty="0"/>
              <a:t>): </a:t>
            </a:r>
            <a:r>
              <a:rPr lang="ko-KR" altLang="en-US" dirty="0"/>
              <a:t>사전에 병에 걸린 사람 비율</a:t>
            </a:r>
            <a:endParaRPr lang="en-US" altLang="ko-KR" dirty="0"/>
          </a:p>
          <a:p>
            <a:r>
              <a:rPr lang="ko-KR" altLang="en-US" dirty="0" err="1"/>
              <a:t>베이즈</a:t>
            </a:r>
            <a:r>
              <a:rPr lang="ko-KR" altLang="en-US" dirty="0"/>
              <a:t> 정리 적용 전</a:t>
            </a:r>
            <a:r>
              <a:rPr lang="en-US" altLang="ko-KR" dirty="0"/>
              <a:t>: </a:t>
            </a:r>
            <a:r>
              <a:rPr lang="ko-KR" altLang="en-US" dirty="0"/>
              <a:t>진짜 </a:t>
            </a:r>
            <a:r>
              <a:rPr lang="ko-KR" altLang="en-US" dirty="0" err="1"/>
              <a:t>병일때</a:t>
            </a:r>
            <a:r>
              <a:rPr lang="ko-KR" altLang="en-US" dirty="0"/>
              <a:t> 양성 </a:t>
            </a:r>
            <a:r>
              <a:rPr lang="en-US" altLang="ko-KR" dirty="0"/>
              <a:t>99%, </a:t>
            </a:r>
            <a:r>
              <a:rPr lang="ko-KR" altLang="en-US" dirty="0"/>
              <a:t>병 아니면 음성 </a:t>
            </a:r>
            <a:r>
              <a:rPr lang="en-US" altLang="ko-KR" dirty="0"/>
              <a:t>99%. </a:t>
            </a:r>
            <a:r>
              <a:rPr lang="ko-KR" altLang="en-US" dirty="0"/>
              <a:t>완전 정확한데</a:t>
            </a:r>
            <a:r>
              <a:rPr lang="en-US" altLang="ko-KR" dirty="0"/>
              <a:t>? (</a:t>
            </a:r>
            <a:r>
              <a:rPr lang="ko-KR" altLang="en-US" dirty="0"/>
              <a:t>오판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적용 후</a:t>
            </a:r>
            <a:r>
              <a:rPr lang="en-US" altLang="ko-KR" dirty="0"/>
              <a:t>: </a:t>
            </a:r>
            <a:r>
              <a:rPr lang="ko-KR" altLang="en-US" dirty="0" err="1"/>
              <a:t>뭐야</a:t>
            </a:r>
            <a:r>
              <a:rPr lang="en-US" altLang="ko-KR" dirty="0"/>
              <a:t>. </a:t>
            </a:r>
            <a:r>
              <a:rPr lang="ko-KR" altLang="en-US" dirty="0"/>
              <a:t>양성 판정이 났을 때 진짜 병일 확률은 </a:t>
            </a:r>
            <a:r>
              <a:rPr lang="en-US" altLang="ko-KR" dirty="0"/>
              <a:t>1%</a:t>
            </a:r>
            <a:r>
              <a:rPr lang="ko-KR" altLang="en-US" dirty="0"/>
              <a:t>도 </a:t>
            </a:r>
            <a:r>
              <a:rPr lang="ko-KR" altLang="en-US" dirty="0" err="1"/>
              <a:t>안돼잖아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36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의의</a:t>
            </a:r>
            <a:endParaRPr lang="en-US" altLang="ko-KR" dirty="0"/>
          </a:p>
          <a:p>
            <a:pPr lvl="1"/>
            <a:r>
              <a:rPr lang="ko-KR" altLang="en-US" dirty="0" smtClean="0"/>
              <a:t>사전확률의 분포를 반영하여 결정할 수 있음</a:t>
            </a:r>
            <a:endParaRPr lang="en-US" altLang="ko-KR" dirty="0"/>
          </a:p>
          <a:p>
            <a:pPr lvl="1"/>
            <a:r>
              <a:rPr lang="en-US" altLang="ko-KR" dirty="0"/>
              <a:t>P(Y|X)</a:t>
            </a:r>
            <a:r>
              <a:rPr lang="ko-KR" altLang="en-US" dirty="0"/>
              <a:t>보다 </a:t>
            </a:r>
            <a:r>
              <a:rPr lang="en-US" altLang="ko-KR" dirty="0"/>
              <a:t>P(X|Y)</a:t>
            </a:r>
            <a:r>
              <a:rPr lang="ko-KR" altLang="en-US" dirty="0"/>
              <a:t>가 구하기 </a:t>
            </a:r>
            <a:r>
              <a:rPr lang="ko-KR" altLang="en-US" dirty="0" smtClean="0"/>
              <a:t>쉬움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가진 데이터의 수가 적어도 용이한 판단을 내릴 수 있음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5" t="40482" r="43815" b="28880"/>
          <a:stretch/>
        </p:blipFill>
        <p:spPr bwMode="auto">
          <a:xfrm>
            <a:off x="6429983" y="3219855"/>
            <a:ext cx="3385223" cy="242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2" t="31992" r="27697" b="19651"/>
          <a:stretch/>
        </p:blipFill>
        <p:spPr bwMode="auto">
          <a:xfrm>
            <a:off x="2169267" y="3219855"/>
            <a:ext cx="3424136" cy="241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0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bayes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구해야 할 대상 </a:t>
            </a:r>
            <a:r>
              <a:rPr lang="en-US" altLang="ko-KR" dirty="0"/>
              <a:t>= P(</a:t>
            </a:r>
            <a:r>
              <a:rPr lang="en-US" altLang="ko-KR" dirty="0" err="1"/>
              <a:t>Yk|X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X</a:t>
            </a:r>
            <a:r>
              <a:rPr lang="ko-KR" altLang="en-US" dirty="0"/>
              <a:t>값이 주어질 때 </a:t>
            </a:r>
            <a:r>
              <a:rPr lang="en-US" altLang="ko-KR" dirty="0"/>
              <a:t>(</a:t>
            </a:r>
            <a:r>
              <a:rPr lang="ko-KR" altLang="en-US" dirty="0"/>
              <a:t>관측</a:t>
            </a:r>
            <a:r>
              <a:rPr lang="en-US" altLang="ko-KR" dirty="0"/>
              <a:t>) </a:t>
            </a:r>
            <a:r>
              <a:rPr lang="en-US" altLang="ko-KR" dirty="0" err="1"/>
              <a:t>Yk</a:t>
            </a:r>
            <a:r>
              <a:rPr lang="ko-KR" altLang="en-US" dirty="0"/>
              <a:t>사건일 확률을 각각 구해라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눈 길이가 주어질 때</a:t>
            </a:r>
            <a:r>
              <a:rPr lang="en-US" altLang="ko-KR" dirty="0"/>
              <a:t>, </a:t>
            </a:r>
            <a:r>
              <a:rPr lang="ko-KR" altLang="en-US" dirty="0"/>
              <a:t>토끼</a:t>
            </a:r>
            <a:r>
              <a:rPr lang="en-US" altLang="ko-KR" dirty="0"/>
              <a:t>, </a:t>
            </a:r>
            <a:r>
              <a:rPr lang="ko-KR" altLang="en-US" dirty="0"/>
              <a:t>말</a:t>
            </a:r>
            <a:r>
              <a:rPr lang="en-US" altLang="ko-KR" dirty="0"/>
              <a:t>, </a:t>
            </a:r>
            <a:r>
              <a:rPr lang="ko-KR" altLang="en-US" dirty="0"/>
              <a:t>고양이일 확률을 각각 구해라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</a:p>
          <a:p>
            <a:pPr marL="0" indent="0">
              <a:buNone/>
            </a:pPr>
            <a:r>
              <a:rPr lang="ko-KR" altLang="en-US" dirty="0" smtClean="0"/>
              <a:t>구해야 할 대상 </a:t>
            </a:r>
            <a:r>
              <a:rPr lang="en-US" altLang="ko-KR" dirty="0" smtClean="0"/>
              <a:t>= P(X | </a:t>
            </a:r>
            <a:r>
              <a:rPr lang="en-US" altLang="ko-KR" dirty="0" err="1" smtClean="0"/>
              <a:t>Yk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사전에 </a:t>
            </a:r>
            <a:r>
              <a:rPr lang="en-US" altLang="ko-KR" dirty="0" err="1" smtClean="0"/>
              <a:t>Yk</a:t>
            </a:r>
            <a:r>
              <a:rPr lang="ko-KR" altLang="en-US" dirty="0"/>
              <a:t> </a:t>
            </a:r>
            <a:r>
              <a:rPr lang="ko-KR" altLang="en-US" dirty="0" smtClean="0"/>
              <a:t>클래스에 속하는 데이터가 관측 결과가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일 확률은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ko-KR" altLang="en-US" dirty="0" smtClean="0"/>
              <a:t>토끼일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 길이가 </a:t>
            </a:r>
            <a:r>
              <a:rPr lang="en-US" altLang="ko-KR" dirty="0" smtClean="0"/>
              <a:t>3cm</a:t>
            </a:r>
            <a:r>
              <a:rPr lang="ko-KR" altLang="en-US" dirty="0" smtClean="0"/>
              <a:t>일 확률은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4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Likelihood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추정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 smtClean="0"/>
                  <a:t>사전확률 분포는 데이터에서 바로 얻을 수 있음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Likelihood</a:t>
                </a:r>
                <a:r>
                  <a:rPr lang="ko-KR" altLang="en-US" dirty="0" smtClean="0"/>
                  <a:t>의 함수 분포는 어떻게 생겼을까</a:t>
                </a:r>
                <a:r>
                  <a:rPr lang="en-US" altLang="ko-KR" dirty="0" smtClean="0"/>
                  <a:t>? </a:t>
                </a:r>
                <a:endParaRPr lang="en-US" altLang="ko-KR" dirty="0"/>
              </a:p>
              <a:p>
                <a:pPr>
                  <a:buFont typeface="Symbol"/>
                  <a:buChar char="Þ"/>
                </a:pPr>
                <a:r>
                  <a:rPr lang="ko-KR" altLang="en-US" dirty="0" smtClean="0"/>
                  <a:t>각 </a:t>
                </a:r>
                <a:r>
                  <a:rPr lang="en-US" altLang="ko-KR" dirty="0" smtClean="0"/>
                  <a:t>class</a:t>
                </a:r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Likelihood</a:t>
                </a:r>
                <a:r>
                  <a:rPr lang="ko-KR" altLang="en-US" dirty="0" smtClean="0"/>
                  <a:t>의 함수 </a:t>
                </a:r>
                <a:r>
                  <a:rPr lang="ko-KR" altLang="en-US" dirty="0" err="1" smtClean="0"/>
                  <a:t>개형이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err="1" smtClean="0"/>
                  <a:t>머신러닝</a:t>
                </a:r>
                <a:r>
                  <a:rPr lang="ko-KR" altLang="en-US" dirty="0" smtClean="0"/>
                  <a:t> 추정의 대상이 됨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:r>
                  <a:rPr lang="ko-KR" altLang="en-US" dirty="0"/>
                  <a:t>예시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실제로 </a:t>
                </a:r>
                <a:r>
                  <a:rPr lang="en-US" altLang="ko-KR" dirty="0"/>
                  <a:t>likelihood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…</a:t>
                </a:r>
                <a:r>
                  <a:rPr lang="ko-KR" altLang="en-US" dirty="0"/>
                  <a:t>각 클래스 아래정규분포를 따른다고 추정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/>
                        </a:rPr>
                        <m:t>𝒙</m:t>
                      </m:r>
                      <m:r>
                        <a:rPr lang="en-US" altLang="ko-KR" b="1" i="1">
                          <a:latin typeface="Cambria Math"/>
                        </a:rPr>
                        <m:t> |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 ~ </m:t>
                      </m:r>
                      <m:r>
                        <a:rPr lang="en-US" altLang="ko-KR" i="1">
                          <a:latin typeface="Cambria Math"/>
                        </a:rPr>
                        <m:t>𝑁</m:t>
                      </m:r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b="1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93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Maximum Likelihood 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ko-KR" altLang="en-US" dirty="0" smtClean="0"/>
                  <a:t>사전 확률 분포가 명확하게 정해져 있을 때</a:t>
                </a:r>
                <a:r>
                  <a:rPr lang="en-US" altLang="ko-KR" dirty="0" smtClean="0"/>
                  <a:t>, </a:t>
                </a:r>
              </a:p>
              <a:p>
                <a:pPr>
                  <a:lnSpc>
                    <a:spcPct val="170000"/>
                  </a:lnSpc>
                </a:pPr>
                <a:r>
                  <a:rPr lang="ko-KR" altLang="en-US" dirty="0" smtClean="0"/>
                  <a:t>관측한 </a:t>
                </a:r>
                <a:r>
                  <a:rPr lang="en-US" altLang="ko-KR" dirty="0" smtClean="0"/>
                  <a:t>dataset </a:t>
                </a:r>
                <a:r>
                  <a:rPr lang="en-US" altLang="ko-KR" b="1" dirty="0" smtClean="0"/>
                  <a:t>x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likelihood</a:t>
                </a:r>
                <a:r>
                  <a:rPr lang="ko-KR" altLang="en-US" dirty="0" smtClean="0"/>
                  <a:t>를 가장 크게 하는 </a:t>
                </a:r>
                <a:r>
                  <a:rPr lang="en-US" altLang="ko-KR" dirty="0" smtClean="0"/>
                  <a:t>parameter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실제 세계의 분포를 가장 잘 나타내준다고 봄</a:t>
                </a:r>
                <a:endParaRPr lang="en-US" altLang="ko-KR" dirty="0" smtClean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altLang="ko-KR" dirty="0" smtClean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)=</m:t>
                      </m:r>
                      <m:r>
                        <a:rPr lang="en-US" altLang="ko-KR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ko-KR" b="0" dirty="0" smtClean="0"/>
                  <a:t>Theta k</a:t>
                </a:r>
                <a:r>
                  <a:rPr lang="ko-KR" altLang="en-US" b="0" dirty="0" smtClean="0"/>
                  <a:t>는 각 클래스의 </a:t>
                </a:r>
                <a14:m>
                  <m:oMath xmlns:m="http://schemas.openxmlformats.org/officeDocument/2006/math">
                    <m:r>
                      <a:rPr lang="ko-KR" altLang="en-US" dirty="0">
                        <a:latin typeface="Cambria Math"/>
                      </a:rPr>
                      <m:t>확</m:t>
                    </m:r>
                    <m:r>
                      <a:rPr lang="ko-KR" altLang="en-US" b="0" i="0" dirty="0" smtClean="0">
                        <a:latin typeface="Cambria Math"/>
                      </a:rPr>
                      <m:t>률분포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b="0" dirty="0" smtClean="0"/>
                  <a:t>파라미터</a:t>
                </a:r>
                <a:endParaRPr lang="en-US" altLang="ko-KR" b="0" dirty="0" smtClean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6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8" t="41102" r="31721" b="35384"/>
          <a:stretch/>
        </p:blipFill>
        <p:spPr bwMode="auto">
          <a:xfrm>
            <a:off x="6280639" y="2811502"/>
            <a:ext cx="5475585" cy="228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4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Maximum Likelihood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Dataset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likelihood</a:t>
            </a:r>
            <a:r>
              <a:rPr lang="ko-KR" altLang="en-US" dirty="0" smtClean="0"/>
              <a:t>를 가장 크게 한다</a:t>
            </a:r>
            <a:r>
              <a:rPr lang="en-US" altLang="ko-KR" dirty="0" smtClean="0"/>
              <a:t>?</a:t>
            </a:r>
          </a:p>
          <a:p>
            <a:pPr>
              <a:buFont typeface="Symbol"/>
              <a:buChar char="Þ"/>
            </a:pPr>
            <a:r>
              <a:rPr lang="ko-KR" altLang="en-US" dirty="0" err="1" smtClean="0"/>
              <a:t>데이터셋은</a:t>
            </a:r>
            <a:r>
              <a:rPr lang="ko-KR" altLang="en-US" dirty="0" smtClean="0"/>
              <a:t> 독립인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데이터 포인트에 대한 </a:t>
            </a:r>
            <a:r>
              <a:rPr lang="ko-KR" altLang="en-US" dirty="0" err="1" smtClean="0"/>
              <a:t>곱사건</a:t>
            </a:r>
            <a:r>
              <a:rPr lang="en-US" altLang="ko-KR" dirty="0" smtClean="0"/>
              <a:t>.</a:t>
            </a:r>
          </a:p>
          <a:p>
            <a:pPr>
              <a:buFont typeface="Symbol"/>
              <a:buChar char="Þ"/>
            </a:pPr>
            <a:r>
              <a:rPr lang="en-US" altLang="ko-KR" dirty="0" smtClean="0"/>
              <a:t>Chain rule</a:t>
            </a:r>
            <a:r>
              <a:rPr lang="ko-KR" altLang="en-US" dirty="0" smtClean="0"/>
              <a:t>에 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대한 곱의 확률로 변함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각 데이터포인트를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가우시안에</a:t>
            </a:r>
            <a:r>
              <a:rPr lang="ko-KR" altLang="en-US" dirty="0" smtClean="0"/>
              <a:t> 대입해서 값을 곱</a:t>
            </a:r>
            <a:endParaRPr lang="en-US" altLang="ko-KR" dirty="0" smtClean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35940" r="29729" b="26447"/>
          <a:stretch/>
        </p:blipFill>
        <p:spPr bwMode="auto">
          <a:xfrm>
            <a:off x="6143171" y="1553029"/>
            <a:ext cx="5847700" cy="345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8" t="41102" r="31721" b="35384"/>
          <a:stretch/>
        </p:blipFill>
        <p:spPr bwMode="auto">
          <a:xfrm>
            <a:off x="6280638" y="4066988"/>
            <a:ext cx="5475585" cy="228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2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Maximum Likelihood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확률의 최대 지점 </a:t>
            </a:r>
            <a:r>
              <a:rPr lang="en-US" altLang="ko-KR" dirty="0" smtClean="0"/>
              <a:t>-&gt; </a:t>
            </a:r>
          </a:p>
          <a:p>
            <a:pPr marL="0" indent="0">
              <a:buNone/>
            </a:pPr>
            <a:r>
              <a:rPr lang="en-US" altLang="ko-KR" dirty="0" smtClean="0"/>
              <a:t>Parameter</a:t>
            </a:r>
            <a:r>
              <a:rPr lang="ko-KR" altLang="en-US" dirty="0" smtClean="0"/>
              <a:t>로 미분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곱의 확률은 미분이 어려움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=&gt;</a:t>
            </a:r>
            <a:r>
              <a:rPr lang="ko-KR" altLang="en-US" dirty="0"/>
              <a:t> </a:t>
            </a:r>
            <a:r>
              <a:rPr lang="ko-KR" altLang="en-US" dirty="0" smtClean="0"/>
              <a:t>로그를 취하는 전략을 사용</a:t>
            </a:r>
            <a:endParaRPr lang="en-US" altLang="ko-KR" dirty="0" smtClean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35940" r="29729" b="26447"/>
          <a:stretch/>
        </p:blipFill>
        <p:spPr bwMode="auto">
          <a:xfrm>
            <a:off x="6172200" y="2075543"/>
            <a:ext cx="5847700" cy="345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57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로그를 취하는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가우시안과</a:t>
            </a:r>
            <a:r>
              <a:rPr lang="ko-KR" altLang="en-US" dirty="0" smtClean="0"/>
              <a:t> 같은 일부 함수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ko-KR" altLang="en-US" dirty="0" smtClean="0"/>
              <a:t>미분해도 함수의 최대 지점이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변하지 않음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미분 최대지점이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원래 함수의 최대 지점이 됨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3" t="43068" r="30331" b="23723"/>
          <a:stretch/>
        </p:blipFill>
        <p:spPr bwMode="auto">
          <a:xfrm>
            <a:off x="6179485" y="2607923"/>
            <a:ext cx="5167030" cy="278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8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B0DD7D-22C1-F214-A7B3-88DEFE22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 변수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5341DF2-447E-AE08-8410-508FEDA2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사건 </a:t>
            </a:r>
            <a:r>
              <a:rPr lang="en-US" altLang="ko-KR" dirty="0"/>
              <a:t>: </a:t>
            </a:r>
            <a:r>
              <a:rPr lang="ko-KR" altLang="en-US" dirty="0"/>
              <a:t>확률 실험에서</a:t>
            </a:r>
            <a:r>
              <a:rPr lang="en-US" altLang="ko-KR" dirty="0"/>
              <a:t>, </a:t>
            </a:r>
            <a:r>
              <a:rPr lang="ko-KR" altLang="en-US" dirty="0"/>
              <a:t>조건을 만족하는</a:t>
            </a:r>
            <a:r>
              <a:rPr lang="en-US" altLang="ko-KR" dirty="0"/>
              <a:t> </a:t>
            </a:r>
            <a:r>
              <a:rPr lang="ko-KR" altLang="en-US" dirty="0"/>
              <a:t>결과들의 집합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동전을 </a:t>
            </a:r>
            <a:r>
              <a:rPr lang="ko-KR" altLang="en-US" dirty="0" err="1"/>
              <a:t>두번</a:t>
            </a:r>
            <a:r>
              <a:rPr lang="ko-KR" altLang="en-US" dirty="0"/>
              <a:t> 던지는 실험에서</a:t>
            </a:r>
            <a:r>
              <a:rPr lang="en-US" altLang="ko-KR" dirty="0"/>
              <a:t>… (</a:t>
            </a:r>
            <a:r>
              <a:rPr lang="ko-KR" altLang="en-US" dirty="0"/>
              <a:t>연쇄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앞면이 </a:t>
            </a:r>
            <a:r>
              <a:rPr lang="ko-KR" altLang="en-US" dirty="0" err="1"/>
              <a:t>두번</a:t>
            </a:r>
            <a:r>
              <a:rPr lang="ko-KR" altLang="en-US" dirty="0"/>
              <a:t> 나오는 사건 </a:t>
            </a:r>
            <a:r>
              <a:rPr lang="en-US" altLang="ko-KR" dirty="0"/>
              <a:t>: {HH}</a:t>
            </a:r>
          </a:p>
          <a:p>
            <a:pPr lvl="1"/>
            <a:r>
              <a:rPr lang="ko-KR" altLang="en-US" dirty="0"/>
              <a:t>앞면이 한번 나오는 사건 </a:t>
            </a:r>
            <a:r>
              <a:rPr lang="en-US" altLang="ko-KR" dirty="0"/>
              <a:t>: {HT, TH} </a:t>
            </a:r>
          </a:p>
          <a:p>
            <a:pPr lvl="1"/>
            <a:r>
              <a:rPr lang="ko-KR" altLang="en-US" dirty="0"/>
              <a:t>데이터가 발생하는 사건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: {HH, HT, TH, TT}</a:t>
            </a:r>
          </a:p>
          <a:p>
            <a:r>
              <a:rPr lang="ko-KR" altLang="en-US" dirty="0"/>
              <a:t>실험</a:t>
            </a:r>
            <a:r>
              <a:rPr lang="en-US" altLang="ko-KR" dirty="0"/>
              <a:t>: </a:t>
            </a:r>
            <a:r>
              <a:rPr lang="ko-KR" altLang="en-US" dirty="0"/>
              <a:t>사건이 관측되어 결정되는 것</a:t>
            </a:r>
            <a:endParaRPr lang="en-US" altLang="ko-KR" dirty="0"/>
          </a:p>
          <a:p>
            <a:r>
              <a:rPr lang="ko-KR" altLang="en-US" dirty="0"/>
              <a:t>표본공간</a:t>
            </a:r>
            <a:r>
              <a:rPr lang="en-US" altLang="ko-KR" dirty="0"/>
              <a:t>: </a:t>
            </a:r>
            <a:r>
              <a:rPr lang="ko-KR" altLang="en-US" dirty="0"/>
              <a:t>모든 가능한 결과들의 집합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52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가우시안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Likelihood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MLE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가우시안</a:t>
            </a:r>
            <a:r>
              <a:rPr lang="ko-KR" altLang="en-US" dirty="0" smtClean="0"/>
              <a:t> 함수 식 대입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평균 </a:t>
            </a:r>
            <a:r>
              <a:rPr lang="en-US" altLang="ko-KR" dirty="0" smtClean="0"/>
              <a:t>mu</a:t>
            </a:r>
            <a:r>
              <a:rPr lang="ko-KR" altLang="en-US" dirty="0" smtClean="0"/>
              <a:t>로 미분</a:t>
            </a:r>
            <a:endParaRPr lang="ko-KR" altLang="en-US" dirty="0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7" t="52927" r="31361" b="26663"/>
          <a:stretch/>
        </p:blipFill>
        <p:spPr bwMode="auto">
          <a:xfrm>
            <a:off x="1023827" y="3491014"/>
            <a:ext cx="4789709" cy="171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2" t="39782" r="28386" b="43267"/>
          <a:stretch/>
        </p:blipFill>
        <p:spPr bwMode="auto">
          <a:xfrm>
            <a:off x="6172200" y="3678988"/>
            <a:ext cx="5183188" cy="13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가우시안 </a:t>
            </a:r>
            <a:r>
              <a:rPr lang="en-US" altLang="ko-KR" smtClean="0"/>
              <a:t>Likelihood</a:t>
            </a:r>
            <a:r>
              <a:rPr lang="ko-KR" altLang="en-US" smtClean="0"/>
              <a:t>의 </a:t>
            </a:r>
            <a:r>
              <a:rPr lang="en-US" altLang="ko-KR" smtClean="0"/>
              <a:t>MLE </a:t>
            </a:r>
            <a:r>
              <a:rPr lang="ko-KR" altLang="en-US" smtClean="0"/>
              <a:t>결과</a:t>
            </a:r>
            <a:endParaRPr lang="ko-KR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8" y="1893502"/>
            <a:ext cx="7097116" cy="389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94170" y="2378167"/>
            <a:ext cx="3976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각각의 </a:t>
            </a:r>
            <a:r>
              <a:rPr lang="en-US" altLang="ko-KR" dirty="0" err="1" smtClean="0"/>
              <a:t>datapoint</a:t>
            </a:r>
            <a:r>
              <a:rPr lang="ko-KR" altLang="en-US" dirty="0" smtClean="0"/>
              <a:t>에 대한 평균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표준편차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값이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가우시안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Likelihood </a:t>
            </a:r>
            <a:r>
              <a:rPr lang="ko-KR" altLang="en-US" dirty="0" smtClean="0"/>
              <a:t>함수에 대해</a:t>
            </a:r>
            <a:endParaRPr lang="en-US" altLang="ko-KR" dirty="0" smtClean="0"/>
          </a:p>
          <a:p>
            <a:r>
              <a:rPr lang="en-US" altLang="ko-KR" dirty="0" smtClean="0"/>
              <a:t>MLE</a:t>
            </a:r>
            <a:r>
              <a:rPr lang="ko-KR" altLang="en-US" dirty="0" smtClean="0"/>
              <a:t>의 결과가 </a:t>
            </a:r>
            <a:r>
              <a:rPr lang="ko-KR" altLang="en-US" dirty="0" err="1" smtClean="0"/>
              <a:t>됀다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298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: Gaussian + MLE + </a:t>
            </a:r>
            <a:r>
              <a:rPr lang="en-US" altLang="ko-KR" dirty="0" smtClean="0"/>
              <a:t>Bayes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 smtClean="0"/>
                  <a:t>구해야 </a:t>
                </a:r>
                <a:r>
                  <a:rPr lang="ko-KR" altLang="en-US" dirty="0"/>
                  <a:t>할 대상 </a:t>
                </a:r>
                <a:r>
                  <a:rPr lang="en-US" altLang="ko-KR" dirty="0"/>
                  <a:t>= P(X | </a:t>
                </a:r>
                <a:r>
                  <a:rPr lang="en-US" altLang="ko-KR" dirty="0" err="1"/>
                  <a:t>Yk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사전에 </a:t>
                </a:r>
                <a:r>
                  <a:rPr lang="en-US" altLang="ko-KR" dirty="0" err="1"/>
                  <a:t>Yk</a:t>
                </a:r>
                <a:r>
                  <a:rPr lang="ko-KR" altLang="en-US" dirty="0"/>
                  <a:t> 클래스에 속하는 데이터가 관측 결과가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일 확률은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토끼일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눈 길이가 </a:t>
                </a:r>
                <a:r>
                  <a:rPr lang="en-US" altLang="ko-KR" dirty="0"/>
                  <a:t>3cm</a:t>
                </a:r>
                <a:r>
                  <a:rPr lang="ko-KR" altLang="en-US" dirty="0"/>
                  <a:t>일 확률은</a:t>
                </a:r>
                <a:r>
                  <a:rPr lang="en-US" altLang="ko-KR" dirty="0"/>
                  <a:t>?</a:t>
                </a:r>
                <a:endParaRPr lang="ko-KR" altLang="en-US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문제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err="1" smtClean="0"/>
                  <a:t>피쳐들이</a:t>
                </a:r>
                <a:r>
                  <a:rPr lang="ko-KR" altLang="en-US" dirty="0" smtClean="0"/>
                  <a:t> 서로 독립적이지 않으면</a:t>
                </a:r>
                <a:r>
                  <a:rPr lang="en-US" altLang="ko-KR" dirty="0" smtClean="0"/>
                  <a:t>?  (Chain rule)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)=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….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…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:r>
                  <a:rPr lang="ko-KR" altLang="en-US" dirty="0" err="1" smtClean="0"/>
                  <a:t>다변량</a:t>
                </a:r>
                <a:r>
                  <a:rPr lang="ko-KR" altLang="en-US" dirty="0" smtClean="0"/>
                  <a:t> 확률밀도함수가 됨 </a:t>
                </a:r>
                <a:endParaRPr lang="en-US" altLang="ko-KR" b="0" dirty="0" smtClean="0"/>
              </a:p>
            </p:txBody>
          </p:sp>
        </mc:Choice>
        <mc:Fallback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38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326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나이브</a:t>
            </a:r>
            <a:r>
              <a:rPr lang="ko-KR" altLang="en-US" dirty="0" smtClean="0"/>
              <a:t> 가정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피쳐들은 클래스 하에서 서로 독립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)=</m:t>
                      </m:r>
                      <m:r>
                        <a:rPr lang="en-US" altLang="ko-KR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….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…</m:t>
                      </m:r>
                      <m:r>
                        <a:rPr lang="en-US" altLang="ko-KR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…</m:t>
                      </m:r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각 </a:t>
                </a:r>
                <a:r>
                  <a:rPr lang="ko-KR" altLang="en-US" dirty="0" err="1" smtClean="0"/>
                  <a:t>피쳐에</a:t>
                </a:r>
                <a:r>
                  <a:rPr lang="ko-KR" altLang="en-US" dirty="0" smtClean="0"/>
                  <a:t> 대한 </a:t>
                </a:r>
                <a:r>
                  <a:rPr lang="en-US" altLang="ko-KR" dirty="0" smtClean="0"/>
                  <a:t>likelihood</a:t>
                </a:r>
                <a:r>
                  <a:rPr lang="ko-KR" altLang="en-US" dirty="0" smtClean="0"/>
                  <a:t>의 곱이 총 </a:t>
                </a:r>
                <a:r>
                  <a:rPr lang="en-US" altLang="ko-KR" dirty="0" smtClean="0"/>
                  <a:t>likelihood</a:t>
                </a:r>
                <a:r>
                  <a:rPr lang="ko-KR" altLang="en-US" dirty="0" smtClean="0"/>
                  <a:t>가 됨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9" t="39608" r="33641" b="44393"/>
          <a:stretch/>
        </p:blipFill>
        <p:spPr bwMode="auto">
          <a:xfrm>
            <a:off x="1943100" y="3572327"/>
            <a:ext cx="5721571" cy="179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4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</a:t>
            </a:r>
            <a:r>
              <a:rPr lang="en-US" altLang="ko-KR" dirty="0" smtClean="0"/>
              <a:t>: Gaussian + MLE + Bayes</a:t>
            </a:r>
            <a:r>
              <a:rPr lang="ko-KR" altLang="en-US" dirty="0" smtClean="0"/>
              <a:t>정리 </a:t>
            </a:r>
            <a:r>
              <a:rPr lang="en-US" altLang="ko-KR" dirty="0" smtClean="0"/>
              <a:t>+ Naïve </a:t>
            </a:r>
            <a:r>
              <a:rPr lang="ko-KR" altLang="en-US" dirty="0" smtClean="0"/>
              <a:t>가정 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48611" r="42604" b="20278"/>
          <a:stretch/>
        </p:blipFill>
        <p:spPr bwMode="auto">
          <a:xfrm>
            <a:off x="1631513" y="1782311"/>
            <a:ext cx="9733175" cy="418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80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3F47E-193C-857F-E945-69EE72ED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 변수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21D8A2-7B40-B2F1-AB6C-A274B439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 변수</a:t>
            </a:r>
            <a:r>
              <a:rPr lang="en-US" altLang="ko-KR" dirty="0"/>
              <a:t> : </a:t>
            </a:r>
            <a:r>
              <a:rPr lang="ko-KR" altLang="en-US" dirty="0"/>
              <a:t>표본공간의 원소를 숫자에 대응시킨 것</a:t>
            </a:r>
            <a:r>
              <a:rPr lang="en-US" altLang="ko-KR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관측되지 않은 사건에 대한</a:t>
            </a:r>
            <a:r>
              <a:rPr lang="en-US" altLang="ko-KR" dirty="0"/>
              <a:t>, </a:t>
            </a:r>
            <a:r>
              <a:rPr lang="ko-KR" altLang="en-US" dirty="0"/>
              <a:t>가능한 결과들을 숫자로 표현</a:t>
            </a:r>
            <a:endParaRPr lang="en-US" altLang="ko-KR" dirty="0"/>
          </a:p>
          <a:p>
            <a:r>
              <a:rPr lang="ko-KR" altLang="en-US" dirty="0"/>
              <a:t>동전을 </a:t>
            </a:r>
            <a:r>
              <a:rPr lang="ko-KR" altLang="en-US" dirty="0" err="1"/>
              <a:t>두번</a:t>
            </a:r>
            <a:r>
              <a:rPr lang="ko-KR" altLang="en-US" dirty="0"/>
              <a:t> 던지는 실험에서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앞면이 </a:t>
            </a:r>
            <a:r>
              <a:rPr lang="ko-KR" altLang="en-US" dirty="0" err="1"/>
              <a:t>두번</a:t>
            </a:r>
            <a:r>
              <a:rPr lang="ko-KR" altLang="en-US" dirty="0"/>
              <a:t> 나오는 사건 </a:t>
            </a:r>
            <a:r>
              <a:rPr lang="en-US" altLang="ko-KR" dirty="0"/>
              <a:t>: {HH} -&gt; 2</a:t>
            </a:r>
          </a:p>
          <a:p>
            <a:pPr lvl="1"/>
            <a:r>
              <a:rPr lang="ko-KR" altLang="en-US" dirty="0"/>
              <a:t>앞면이 한번 나오는 사건 </a:t>
            </a:r>
            <a:r>
              <a:rPr lang="en-US" altLang="ko-KR" dirty="0"/>
              <a:t>: {HT, TH} -&gt; 1</a:t>
            </a:r>
          </a:p>
          <a:p>
            <a:pPr lvl="1"/>
            <a:r>
              <a:rPr lang="ko-KR" altLang="en-US" dirty="0"/>
              <a:t>앞면이 나오지 않는 사건 </a:t>
            </a:r>
            <a:r>
              <a:rPr lang="en-US" altLang="ko-KR" dirty="0"/>
              <a:t>: {TT} -&gt; 0</a:t>
            </a:r>
          </a:p>
          <a:p>
            <a:pPr lvl="1"/>
            <a:r>
              <a:rPr lang="ko-KR" altLang="en-US" dirty="0"/>
              <a:t>데이터가 발생하는 사건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: {HH, HT, TH, TT} -&gt; {2,1,0}</a:t>
            </a:r>
          </a:p>
        </p:txBody>
      </p:sp>
    </p:spTree>
    <p:extLst>
      <p:ext uri="{BB962C8B-B14F-4D97-AF65-F5344CB8AC3E}">
        <p14:creationId xmlns:p14="http://schemas.microsoft.com/office/powerpoint/2010/main" val="371562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6CDF96-5EAE-4EDD-571D-BD9FD23D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 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0A228E6-7FD0-34DB-8472-E98B8447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관측 가능한 입력 </a:t>
            </a:r>
            <a:r>
              <a:rPr lang="en-US" altLang="ko-KR" dirty="0"/>
              <a:t>X</a:t>
            </a:r>
            <a:r>
              <a:rPr lang="ko-KR" altLang="en-US" dirty="0"/>
              <a:t>에 대해서</a:t>
            </a:r>
            <a:r>
              <a:rPr lang="en-US" altLang="ko-KR" dirty="0"/>
              <a:t>, </a:t>
            </a:r>
            <a:r>
              <a:rPr lang="ko-KR" altLang="en-US" dirty="0"/>
              <a:t>인간이 바로 판단할 수 없는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잠재적인 조건 </a:t>
            </a:r>
            <a:r>
              <a:rPr lang="en-US" altLang="ko-KR" dirty="0"/>
              <a:t>Y </a:t>
            </a:r>
            <a:r>
              <a:rPr lang="ko-KR" altLang="en-US" dirty="0"/>
              <a:t>예측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어떤 함수 관계</a:t>
            </a:r>
            <a:r>
              <a:rPr lang="en-US" altLang="ko-KR" dirty="0"/>
              <a:t>(target function)</a:t>
            </a:r>
            <a:r>
              <a:rPr lang="ko-KR" altLang="en-US" dirty="0"/>
              <a:t>을 만족한다고 생각</a:t>
            </a:r>
            <a:endParaRPr lang="en-US" altLang="ko-KR" dirty="0"/>
          </a:p>
          <a:p>
            <a:r>
              <a:rPr lang="ko-KR" altLang="en-US" dirty="0"/>
              <a:t>주어진 데이터 </a:t>
            </a:r>
            <a:r>
              <a:rPr lang="en-US" altLang="ko-KR" dirty="0"/>
              <a:t>(train data)</a:t>
            </a:r>
            <a:r>
              <a:rPr lang="ko-KR" altLang="en-US" dirty="0"/>
              <a:t>를 가장 잘 설명하는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</a:t>
            </a:r>
            <a:r>
              <a:rPr lang="en-US" altLang="ko-KR" dirty="0"/>
              <a:t>(target function) f</a:t>
            </a:r>
            <a:r>
              <a:rPr lang="ko-KR" altLang="en-US" dirty="0"/>
              <a:t>를 추정하는 과정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분류 문제는 </a:t>
            </a:r>
            <a:r>
              <a:rPr lang="ko-KR" altLang="en-US" dirty="0" err="1"/>
              <a:t>관측값</a:t>
            </a:r>
            <a:r>
              <a:rPr lang="ko-KR" altLang="en-US" dirty="0"/>
              <a:t> 입력 </a:t>
            </a:r>
            <a:r>
              <a:rPr lang="en-US" altLang="ko-KR" dirty="0"/>
              <a:t>X</a:t>
            </a:r>
            <a:r>
              <a:rPr lang="ko-KR" altLang="en-US" dirty="0"/>
              <a:t>로부터 감춰진 클래스 </a:t>
            </a:r>
            <a:r>
              <a:rPr lang="en-US" altLang="ko-KR" dirty="0"/>
              <a:t>Y</a:t>
            </a:r>
            <a:r>
              <a:rPr lang="ko-KR" altLang="en-US" dirty="0"/>
              <a:t>를 추론하는 작업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C4B35EC-7BB4-9E4D-093B-F37BEFD6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20" t="-67462" r="40249" b="-42063"/>
          <a:stretch/>
        </p:blipFill>
        <p:spPr>
          <a:xfrm>
            <a:off x="4707467" y="4649579"/>
            <a:ext cx="2777066" cy="15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3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450B61-1F18-642D-2D8D-1E7CC044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</a:t>
            </a:r>
            <a:r>
              <a:rPr lang="ko-KR" altLang="en-US" dirty="0"/>
              <a:t>확률적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F8FAD56-4615-F984-04B0-4DCB40B3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확률적 </a:t>
            </a:r>
            <a:r>
              <a:rPr lang="ko-KR" altLang="en-US" dirty="0" err="1"/>
              <a:t>머신러닝에서는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정보의 불완전성을 확률로</a:t>
            </a:r>
            <a:r>
              <a:rPr lang="ko-KR" altLang="en-US" dirty="0"/>
              <a:t> 나타냄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관측 가능한 확률변수 </a:t>
            </a:r>
            <a:r>
              <a:rPr lang="en-US" altLang="ko-KR" dirty="0"/>
              <a:t>X </a:t>
            </a:r>
          </a:p>
          <a:p>
            <a:pPr lvl="1"/>
            <a:r>
              <a:rPr lang="ko-KR" altLang="en-US" dirty="0"/>
              <a:t>오늘 측정한 온도</a:t>
            </a:r>
            <a:r>
              <a:rPr lang="en-US" altLang="ko-KR" dirty="0"/>
              <a:t>…</a:t>
            </a:r>
            <a:r>
              <a:rPr lang="ko-KR" altLang="en-US" dirty="0"/>
              <a:t>등을 쓸 수 있음</a:t>
            </a:r>
            <a:endParaRPr lang="en-US" altLang="ko-KR" dirty="0"/>
          </a:p>
          <a:p>
            <a:r>
              <a:rPr lang="ko-KR" altLang="en-US" dirty="0"/>
              <a:t>잠재 변수</a:t>
            </a:r>
            <a:r>
              <a:rPr lang="en-US" altLang="ko-KR" dirty="0"/>
              <a:t>: </a:t>
            </a:r>
            <a:r>
              <a:rPr lang="ko-KR" altLang="en-US" dirty="0"/>
              <a:t>직접적으로 값을 추론하기 어려운 확률변수 </a:t>
            </a:r>
            <a:r>
              <a:rPr lang="en-US" altLang="ko-KR" dirty="0"/>
              <a:t>Y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 조건부 확률 </a:t>
            </a:r>
            <a:r>
              <a:rPr lang="en-US" altLang="ko-KR" dirty="0">
                <a:solidFill>
                  <a:schemeClr val="accent2"/>
                </a:solidFill>
              </a:rPr>
              <a:t>P(Y|X)</a:t>
            </a:r>
            <a:r>
              <a:rPr lang="ko-KR" altLang="en-US" dirty="0">
                <a:solidFill>
                  <a:schemeClr val="accent2"/>
                </a:solidFill>
              </a:rPr>
              <a:t>를 추정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미지의 요소를 확률의 형태 안에 감춤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45A6A23-47E6-BC81-6880-5438B0FC8775}"/>
                  </a:ext>
                </a:extLst>
              </p:cNvPr>
              <p:cNvSpPr txBox="1"/>
              <p:nvPr/>
            </p:nvSpPr>
            <p:spPr>
              <a:xfrm>
                <a:off x="3048000" y="4826010"/>
                <a:ext cx="6096000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ko-KR" sz="3200" i="1" kern="10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32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3200" i="1" kern="10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sz="3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sz="32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32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32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ko-KR" sz="32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∣</m:t>
                      </m:r>
                      <m:r>
                        <a:rPr lang="en-US" altLang="ko-KR" sz="32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sz="32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32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A6A23-47E6-BC81-6880-5438B0FC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826010"/>
                <a:ext cx="6096000" cy="687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3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8659B1B-A618-4D3C-5B94-C003927A8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A0F7B0-7A41-4FD5-E1B9-DF1CCEE0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</a:t>
            </a:r>
            <a:r>
              <a:rPr lang="ko-KR" altLang="en-US" dirty="0"/>
              <a:t>확률적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50CFFF-65C5-472E-FCF6-896AF42B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어떤 환자가 증상 </a:t>
            </a:r>
            <a:r>
              <a:rPr lang="en-US" altLang="ko-KR" dirty="0"/>
              <a:t>X = </a:t>
            </a:r>
            <a:r>
              <a:rPr lang="ko-KR" altLang="en-US" dirty="0"/>
              <a:t>콧물을 보일 때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Y = </a:t>
            </a:r>
            <a:r>
              <a:rPr lang="ko-KR" altLang="en-US" dirty="0"/>
              <a:t>감기 </a:t>
            </a:r>
            <a:r>
              <a:rPr lang="en-US" altLang="ko-KR" dirty="0"/>
              <a:t>/ </a:t>
            </a:r>
            <a:r>
              <a:rPr lang="ko-KR" altLang="en-US" dirty="0"/>
              <a:t>독감 </a:t>
            </a:r>
            <a:r>
              <a:rPr lang="en-US" altLang="ko-KR" dirty="0"/>
              <a:t>/ </a:t>
            </a:r>
            <a:r>
              <a:rPr lang="ko-KR" altLang="en-US" dirty="0"/>
              <a:t>코로나</a:t>
            </a:r>
            <a:r>
              <a:rPr lang="en-US" altLang="ko-KR" dirty="0"/>
              <a:t> (Class)</a:t>
            </a:r>
            <a:r>
              <a:rPr lang="ko-KR" altLang="en-US" dirty="0"/>
              <a:t>에 대해</a:t>
            </a:r>
            <a:endParaRPr lang="en-US" altLang="ko-KR" dirty="0"/>
          </a:p>
          <a:p>
            <a:r>
              <a:rPr lang="en-US" altLang="ko-KR" dirty="0"/>
              <a:t>P(Y = </a:t>
            </a:r>
            <a:r>
              <a:rPr lang="ko-KR" altLang="en-US" dirty="0"/>
              <a:t>감기 </a:t>
            </a:r>
            <a:r>
              <a:rPr lang="en-US" altLang="ko-KR" dirty="0"/>
              <a:t>| X = </a:t>
            </a:r>
            <a:r>
              <a:rPr lang="ko-KR" altLang="en-US" dirty="0"/>
              <a:t>콧물</a:t>
            </a:r>
            <a:r>
              <a:rPr lang="en-US" altLang="ko-KR" dirty="0"/>
              <a:t>) = 70%,</a:t>
            </a:r>
          </a:p>
          <a:p>
            <a:r>
              <a:rPr lang="en-US" altLang="ko-KR" dirty="0"/>
              <a:t>P(Y = </a:t>
            </a:r>
            <a:r>
              <a:rPr lang="ko-KR" altLang="en-US" dirty="0"/>
              <a:t>독감 </a:t>
            </a:r>
            <a:r>
              <a:rPr lang="en-US" altLang="ko-KR" dirty="0"/>
              <a:t>| X = </a:t>
            </a:r>
            <a:r>
              <a:rPr lang="ko-KR" altLang="en-US" dirty="0"/>
              <a:t>콧물</a:t>
            </a:r>
            <a:r>
              <a:rPr lang="en-US" altLang="ko-KR" dirty="0"/>
              <a:t>) = 20%,</a:t>
            </a:r>
          </a:p>
          <a:p>
            <a:r>
              <a:rPr lang="en-US" altLang="ko-KR" dirty="0"/>
              <a:t>P(Y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코로나 </a:t>
            </a:r>
            <a:r>
              <a:rPr lang="en-US" altLang="ko-KR" dirty="0"/>
              <a:t>| X = </a:t>
            </a:r>
            <a:r>
              <a:rPr lang="ko-KR" altLang="en-US" dirty="0"/>
              <a:t>콧물</a:t>
            </a:r>
            <a:r>
              <a:rPr lang="en-US" altLang="ko-KR" dirty="0"/>
              <a:t>) = 10%.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chemeClr val="accent2"/>
                </a:solidFill>
              </a:rPr>
              <a:t>조건부 확률을 </a:t>
            </a:r>
            <a:r>
              <a:rPr lang="ko-KR" altLang="en-US" dirty="0"/>
              <a:t>계산하게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정답이 무엇인가</a:t>
            </a:r>
            <a:r>
              <a:rPr lang="en-US" altLang="ko-KR" dirty="0"/>
              <a:t>? </a:t>
            </a:r>
            <a:r>
              <a:rPr lang="ko-KR" altLang="en-US" dirty="0"/>
              <a:t>보다</a:t>
            </a:r>
            <a:r>
              <a:rPr lang="en-US" altLang="ko-KR" dirty="0"/>
              <a:t>, </a:t>
            </a:r>
            <a:r>
              <a:rPr lang="ko-KR" altLang="en-US" dirty="0"/>
              <a:t>무엇이 가장 </a:t>
            </a:r>
            <a:r>
              <a:rPr lang="ko-KR" altLang="en-US" dirty="0" err="1"/>
              <a:t>그럴듯한가</a:t>
            </a:r>
            <a:r>
              <a:rPr lang="en-US" altLang="ko-KR" dirty="0"/>
              <a:t>? </a:t>
            </a:r>
            <a:r>
              <a:rPr lang="ko-KR" altLang="en-US" dirty="0"/>
              <a:t>를 찾음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27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AC513F-6B62-9EA1-4BD2-D381E25B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정리의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0095D4A-0B34-0E6E-64C3-D41AC1C0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구해야 할 대상 </a:t>
            </a:r>
            <a:r>
              <a:rPr lang="en-US" altLang="ko-KR" dirty="0"/>
              <a:t>= P(</a:t>
            </a:r>
            <a:r>
              <a:rPr lang="en-US" altLang="ko-KR" dirty="0" err="1"/>
              <a:t>Yk|X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X</a:t>
            </a:r>
            <a:r>
              <a:rPr lang="ko-KR" altLang="en-US" dirty="0"/>
              <a:t>값이 주어질 때 </a:t>
            </a:r>
            <a:r>
              <a:rPr lang="en-US" altLang="ko-KR" dirty="0"/>
              <a:t>(</a:t>
            </a:r>
            <a:r>
              <a:rPr lang="ko-KR" altLang="en-US" dirty="0"/>
              <a:t>관측</a:t>
            </a:r>
            <a:r>
              <a:rPr lang="en-US" altLang="ko-KR" dirty="0"/>
              <a:t>) </a:t>
            </a:r>
            <a:r>
              <a:rPr lang="en-US" altLang="ko-KR" dirty="0" err="1"/>
              <a:t>Yk</a:t>
            </a:r>
            <a:r>
              <a:rPr lang="ko-KR" altLang="en-US" dirty="0"/>
              <a:t>사건일 확률을 각각 구해라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눈 길이가 주어질 때</a:t>
            </a:r>
            <a:r>
              <a:rPr lang="en-US" altLang="ko-KR" dirty="0"/>
              <a:t>, </a:t>
            </a:r>
            <a:r>
              <a:rPr lang="ko-KR" altLang="en-US" dirty="0"/>
              <a:t>토끼</a:t>
            </a:r>
            <a:r>
              <a:rPr lang="en-US" altLang="ko-KR" dirty="0"/>
              <a:t>, </a:t>
            </a:r>
            <a:r>
              <a:rPr lang="ko-KR" altLang="en-US" dirty="0"/>
              <a:t>말</a:t>
            </a:r>
            <a:r>
              <a:rPr lang="en-US" altLang="ko-KR" dirty="0"/>
              <a:t>, </a:t>
            </a:r>
            <a:r>
              <a:rPr lang="ko-KR" altLang="en-US" dirty="0"/>
              <a:t>고양이일 확률을 각각 구해라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여러 방법 중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>
                <a:solidFill>
                  <a:schemeClr val="accent2"/>
                </a:solidFill>
              </a:rPr>
              <a:t>베이즈</a:t>
            </a:r>
            <a:r>
              <a:rPr lang="ko-KR" altLang="en-US" dirty="0">
                <a:solidFill>
                  <a:schemeClr val="accent2"/>
                </a:solidFill>
              </a:rPr>
              <a:t> 정리</a:t>
            </a:r>
            <a:r>
              <a:rPr lang="ko-KR" altLang="en-US" dirty="0"/>
              <a:t>를 일부 사용하는 방법이 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: Naïve Bayesian Classifier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166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58AFA2-1D2B-DD7C-E5FA-DC188C23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02311FF3-6316-A87B-BB73-0652E8B06D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5196" t="-14775" r="15850" b="-9926"/>
          <a:stretch/>
        </p:blipFill>
        <p:spPr>
          <a:xfrm>
            <a:off x="927864" y="1470218"/>
            <a:ext cx="7518966" cy="1461030"/>
          </a:xfrm>
        </p:spPr>
      </p:pic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76C0B92-40A3-D8B2-45C9-20EF10AB5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963333"/>
            <a:ext cx="10515600" cy="321363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관측데이터 </a:t>
            </a:r>
            <a:r>
              <a:rPr lang="en-US" altLang="ko-KR" dirty="0"/>
              <a:t>X</a:t>
            </a:r>
            <a:r>
              <a:rPr lang="ko-KR" altLang="en-US" dirty="0"/>
              <a:t>로부터 각 클래스 </a:t>
            </a:r>
            <a:r>
              <a:rPr lang="en-US" altLang="ko-KR" dirty="0" err="1"/>
              <a:t>Yk</a:t>
            </a:r>
            <a:r>
              <a:rPr lang="ko-KR" altLang="en-US" dirty="0"/>
              <a:t>에 대한 사후 확률을 계산</a:t>
            </a:r>
            <a:endParaRPr lang="en-US" altLang="ko-KR" dirty="0"/>
          </a:p>
          <a:p>
            <a:r>
              <a:rPr lang="en-US" altLang="ko-KR" dirty="0"/>
              <a:t>P(</a:t>
            </a:r>
            <a:r>
              <a:rPr lang="en-US" altLang="ko-KR" dirty="0" err="1"/>
              <a:t>Yk</a:t>
            </a:r>
            <a:r>
              <a:rPr lang="en-US" altLang="ko-KR" dirty="0"/>
              <a:t> | x) : posterior(</a:t>
            </a:r>
            <a:r>
              <a:rPr lang="ko-KR" altLang="en-US" dirty="0"/>
              <a:t>사후 확률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P(x | </a:t>
            </a:r>
            <a:r>
              <a:rPr lang="en-US" altLang="ko-KR" dirty="0" err="1"/>
              <a:t>Yk</a:t>
            </a:r>
            <a:r>
              <a:rPr lang="en-US" altLang="ko-KR" dirty="0"/>
              <a:t>) : likelihood(</a:t>
            </a:r>
            <a:r>
              <a:rPr lang="ko-KR" altLang="en-US" dirty="0"/>
              <a:t>가능도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P(</a:t>
            </a:r>
            <a:r>
              <a:rPr lang="en-US" altLang="ko-KR" dirty="0" err="1"/>
              <a:t>Yk</a:t>
            </a:r>
            <a:r>
              <a:rPr lang="en-US" altLang="ko-KR" dirty="0"/>
              <a:t>): prior(</a:t>
            </a:r>
            <a:r>
              <a:rPr lang="ko-KR" altLang="en-US" dirty="0"/>
              <a:t>사전 확률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P(x) : evidence (</a:t>
            </a:r>
            <a:r>
              <a:rPr lang="ko-KR" altLang="en-US" dirty="0" smtClean="0"/>
              <a:t>클래스마다 </a:t>
            </a:r>
            <a:r>
              <a:rPr lang="ko-KR" altLang="en-US" dirty="0" err="1" smtClean="0"/>
              <a:t>공통값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정규화 상수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Posterior</a:t>
            </a:r>
            <a:r>
              <a:rPr lang="ko-KR" altLang="en-US" dirty="0" smtClean="0">
                <a:solidFill>
                  <a:schemeClr val="accent2"/>
                </a:solidFill>
              </a:rPr>
              <a:t>는 </a:t>
            </a:r>
            <a:r>
              <a:rPr lang="en-US" altLang="ko-KR" dirty="0" smtClean="0">
                <a:solidFill>
                  <a:schemeClr val="accent2"/>
                </a:solidFill>
              </a:rPr>
              <a:t>likelihood</a:t>
            </a:r>
            <a:r>
              <a:rPr lang="ko-KR" altLang="en-US" dirty="0" smtClean="0">
                <a:solidFill>
                  <a:schemeClr val="accent2"/>
                </a:solidFill>
              </a:rPr>
              <a:t>와 </a:t>
            </a:r>
            <a:r>
              <a:rPr lang="en-US" altLang="ko-KR" dirty="0" smtClean="0">
                <a:solidFill>
                  <a:schemeClr val="accent2"/>
                </a:solidFill>
              </a:rPr>
              <a:t>prior</a:t>
            </a:r>
            <a:r>
              <a:rPr lang="ko-KR" altLang="en-US" dirty="0" smtClean="0">
                <a:solidFill>
                  <a:schemeClr val="accent2"/>
                </a:solidFill>
              </a:rPr>
              <a:t>의 곱에 비례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베이즈</a:t>
            </a:r>
            <a:r>
              <a:rPr lang="ko-KR" altLang="en-US" dirty="0" smtClean="0"/>
              <a:t> 정리의 값 구하는 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Prior: </a:t>
            </a:r>
            <a:r>
              <a:rPr lang="ko-KR" altLang="en-US" dirty="0" smtClean="0"/>
              <a:t>각 클래스의 사전 분포 비율을 데이터에서 얻음</a:t>
            </a:r>
            <a:endParaRPr lang="en-US" altLang="ko-KR" dirty="0" smtClean="0"/>
          </a:p>
          <a:p>
            <a:r>
              <a:rPr lang="en-US" altLang="ko-KR" dirty="0" smtClean="0"/>
              <a:t>Likelihood: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개형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 posterior: </a:t>
            </a:r>
            <a:r>
              <a:rPr lang="ko-KR" altLang="en-US" dirty="0" smtClean="0"/>
              <a:t>자동 구해짐</a:t>
            </a:r>
            <a:endParaRPr lang="ko-KR" altLang="en-US" dirty="0"/>
          </a:p>
        </p:txBody>
      </p:sp>
      <p:pic>
        <p:nvPicPr>
          <p:cNvPr id="9" name="내용 개체 틀 4">
            <a:extLst>
              <a:ext uri="{FF2B5EF4-FFF2-40B4-BE49-F238E27FC236}">
                <a16:creationId xmlns="" xmlns:a16="http://schemas.microsoft.com/office/drawing/2014/main" id="{02311FF3-6316-A87B-BB73-0652E8B0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96" t="-14775" r="15850" b="-9926"/>
          <a:stretch/>
        </p:blipFill>
        <p:spPr>
          <a:xfrm>
            <a:off x="927864" y="1470218"/>
            <a:ext cx="7518966" cy="146103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 t="54867" r="33423" b="18273"/>
          <a:stretch/>
        </p:blipFill>
        <p:spPr bwMode="auto">
          <a:xfrm>
            <a:off x="5606419" y="3785937"/>
            <a:ext cx="5992024" cy="25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1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1081</Words>
  <Application>Microsoft Office PowerPoint</Application>
  <PresentationFormat>사용자 지정</PresentationFormat>
  <Paragraphs>197</Paragraphs>
  <Slides>24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Naïve Bayesian Classifier</vt:lpstr>
      <vt:lpstr>확률 변수?</vt:lpstr>
      <vt:lpstr>확률 변수?</vt:lpstr>
      <vt:lpstr>머신 러닝</vt:lpstr>
      <vt:lpstr>Introduction: 확률적 머신러닝</vt:lpstr>
      <vt:lpstr>Introduction: 확률적 머신러닝</vt:lpstr>
      <vt:lpstr>베이즈 정리의 소개</vt:lpstr>
      <vt:lpstr>베이즈 정리</vt:lpstr>
      <vt:lpstr>베이즈 정리의 값 구하는 법</vt:lpstr>
      <vt:lpstr>베이즈 정리 적용 문제 예시: 희귀병 진단문제</vt:lpstr>
      <vt:lpstr>해답</vt:lpstr>
      <vt:lpstr>베이즈 정리의 의미</vt:lpstr>
      <vt:lpstr>베이즈 정리의 의미</vt:lpstr>
      <vt:lpstr>지금까지: bayes</vt:lpstr>
      <vt:lpstr>Likelihood의 파라미터 추정</vt:lpstr>
      <vt:lpstr>Maximum Likelihood Estimation</vt:lpstr>
      <vt:lpstr>Maximum Likelihood Estimation</vt:lpstr>
      <vt:lpstr>Maximum Likelihood Estimation</vt:lpstr>
      <vt:lpstr>로그를 취하는 이유</vt:lpstr>
      <vt:lpstr>가우시안 Likelihood의 MLE 결과</vt:lpstr>
      <vt:lpstr>가우시안 Likelihood의 MLE 결과</vt:lpstr>
      <vt:lpstr>지금까지: Gaussian + MLE + Bayes</vt:lpstr>
      <vt:lpstr>나이브 가정</vt:lpstr>
      <vt:lpstr>최종: Gaussian + MLE + Bayes정리 + Naïve 가정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Bayesian Classifier</dc:title>
  <dc:creator>현웅 장</dc:creator>
  <cp:lastModifiedBy>Win10</cp:lastModifiedBy>
  <cp:revision>26</cp:revision>
  <dcterms:created xsi:type="dcterms:W3CDTF">2025-05-06T17:00:07Z</dcterms:created>
  <dcterms:modified xsi:type="dcterms:W3CDTF">2025-05-07T16:29:27Z</dcterms:modified>
</cp:coreProperties>
</file>