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57" r:id="rId4"/>
    <p:sldId id="260" r:id="rId5"/>
    <p:sldId id="261" r:id="rId6"/>
    <p:sldId id="263" r:id="rId7"/>
    <p:sldId id="267" r:id="rId8"/>
    <p:sldId id="266" r:id="rId9"/>
    <p:sldId id="259" r:id="rId10"/>
    <p:sldId id="265" r:id="rId11"/>
    <p:sldId id="268" r:id="rId12"/>
    <p:sldId id="269" r:id="rId13"/>
    <p:sldId id="270" r:id="rId14"/>
    <p:sldId id="272" r:id="rId15"/>
    <p:sldId id="276" r:id="rId16"/>
    <p:sldId id="275" r:id="rId17"/>
    <p:sldId id="274" r:id="rId18"/>
    <p:sldId id="277" r:id="rId19"/>
    <p:sldId id="264" r:id="rId20"/>
    <p:sldId id="271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4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heme" Target="theme/theme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presProps" Target="pres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훈련비(단위: $1M)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GPT-4</c:v>
                </c:pt>
                <c:pt idx="1">
                  <c:v>DeepSeek-R1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D6-415F-B4AC-628141EF35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3304896"/>
        <c:axId val="1323306336"/>
      </c:barChart>
      <c:catAx>
        <c:axId val="1323304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3306336"/>
        <c:crosses val="autoZero"/>
        <c:auto val="1"/>
        <c:lblAlgn val="ctr"/>
        <c:lblOffset val="100"/>
        <c:noMultiLvlLbl val="0"/>
      </c:catAx>
      <c:valAx>
        <c:axId val="1323306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23304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D9865-2D4D-E544-BCAF-931F19BFFA81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69AD71-3F74-984B-A45E-90E1B15B07F8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5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69AD71-3F74-984B-A45E-90E1B15B07F8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33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C757E-D4D0-2A14-3C48-B4BCAB94F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306772-2E4A-83B4-EDE1-C0EC0E9C1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D1DDC-60AA-A545-B248-00B5D3C2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F0DB0-14EA-2A58-624A-DCCC30C5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FC05A-B435-25C1-A26F-DEDC5463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504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6BBE4-F08C-19FC-7E0C-1F9EBBE3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779267-94CF-2386-3497-96A2EF648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FA981-8E42-FE02-F3A4-68DCB28B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39BB1-40AA-2DC8-6D78-40862E9E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07BB3B-8599-5F5C-D74D-B7F206BD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37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6D6604-F51E-A3EB-2D0F-FCA260594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748BC0-AE92-7841-F80D-9785AC1F2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4C93F-A539-EF2C-CA72-F174CAD4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01BA1-3C33-ADD2-691B-D9A5A841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ABB61-2871-6EBC-5D0A-F0D8384D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38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76AF8-BB82-2EC3-6AE5-42957F65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D878A0-B950-CFF7-7A9E-EE274EBD2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40F665-F7DC-1DB7-EC54-198D4BB1A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410F9-C2A7-33D1-0E5B-1D02E2A5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12D65-85AE-500B-65D6-B96FE7E6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5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44F3B-1824-038B-6856-C508B4965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41D0E7-9E0F-F6FB-749B-743E46B4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B11A71-8020-6E6A-4B9B-66E64803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EE43-30C4-0842-2340-651B6998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ED2AA-7803-91AC-64B3-13612307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10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E6D80-D201-D73C-5FEC-D6B29498D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A7DFD-564B-AC4D-4B9D-83C4E5F62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18BF4-9557-2BFE-8785-D39764FAF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3A0956-1E3B-64F5-1946-CEE95B1E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5414B7-4D79-DFED-1E19-1C7B0EAE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5FCDA-28CA-F1D5-3748-E28A03A5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37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E1A1E-3481-1099-E9EA-5985041E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95D6D9-68B9-E6A3-5715-75D9FDB7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F75BDB-ABE7-67BB-2147-3F30F38ED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80200B4-D615-AFAC-1930-5D90B131D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79B4B3-C2A3-1C57-9911-4D493164F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7172C0-FE72-4A56-E67D-58B7BC12C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8B01B-F8D5-3C57-0801-7A7E0427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9EC43-D682-F8D7-440B-DB1C512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99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A4176-82A0-1963-050F-40BF7AB9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C1798A-D93D-09CC-EB7B-5D505AEC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FD6124-E5E6-2B4D-3D0F-237A0A2C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8C71E-2032-23CE-3375-DFB6B355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70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3C10D2-07F0-49A8-CBC8-92C8244D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23BC5-A60C-2003-C5CB-AB1B478D3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3DA1BE-863D-5564-D35C-1C1561D2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1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ABA3E-4232-081B-F843-64326B206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0332EB-11F7-943B-2D52-EDE343D7B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3E764F-101B-133B-130D-BC634DF32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194E82-7E3A-6492-84C5-64B5B24BC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D6789-DDF2-8C40-73B9-EDEA594A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AD8306-A10B-678C-F62F-0F518B464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3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7EB40-27DB-C7E9-AD69-8EE6A17B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741B8-C83A-1F7E-6109-37BDDF5AD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2F915-8FA7-4818-7D82-DDE95ACFB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6CC4AD-2C56-63F6-6218-07BE429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B4A0B3-8597-2FA0-FDBE-1C351394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5148BC-CF88-DA06-CC9E-2DDAB348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8BB746-D60C-C23E-B4B9-A4BAF7552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1F7D36-1F82-B6BC-F61C-A05120B9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43C1B3-53B3-3771-CAA3-85B49F8322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4C2D9-D407-AD44-925D-2885816CDE72}" type="datetimeFigureOut">
              <a:rPr lang="en-US" altLang="ko-KR"/>
              <a:t>2/18/2025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4B7DDA-5048-FF82-295A-05F1A6A23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E2ABA0-A65B-15D7-0028-5BDE05BF0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AD90B-D46B-F745-9846-7A0EA00C45C4}" type="slidenum">
              <a:rPr lang="en-US" altLang="ko-KR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8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bn.kiwoom.com/rfCC792?utm_source=chatgpt.com" TargetMode="External" /><Relationship Id="rId2" Type="http://schemas.openxmlformats.org/officeDocument/2006/relationships/hyperlink" Target="https://www.iweaver.ai/ko/blog/deepseek-r1-2025s-ai-powerhouse?utm_source=chatgpt.com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wired.com/story/deepseek-china-model-ai/?utm_source=chatgpt.com" TargetMode="External" /><Relationship Id="rId4" Type="http://schemas.openxmlformats.org/officeDocument/2006/relationships/hyperlink" Target="https://www.mk.co.kr/news/world/11230322?utm_source=chatgpt.com" TargetMode="Externa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.co.kr/news/world/11228801" TargetMode="External" /><Relationship Id="rId2" Type="http://schemas.openxmlformats.org/officeDocument/2006/relationships/hyperlink" Target="https://www.tomshardware.com/tech-industry/artificial-intelligence/huawei-adds-deepseek-inference-support-for-its-ascend-ai-gpus?utm_source=chatgpt.com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www.thelec.kr/news/articleView.html?idxno=32598" TargetMode="External" /><Relationship Id="rId4" Type="http://schemas.openxmlformats.org/officeDocument/2006/relationships/hyperlink" Target="https://www.huaweicentral.com/huawei-ascend-910c-offers-60-of-nvidia-h100-performance-report/?utm_source=chatgpt.com" TargetMode="Externa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mall.com/knowledge-base/25-global/248442-cicd--deepseek" TargetMode="Externa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blog.ai/letsur/%EB%94%A5%EC%8B%9C%ED%81%AC-deepseek-%EC%9A%94%EC%95%BD-%EC%9D%B4%EA%B1%B0-%ED%95%98%EB%82%98%EB%A7%8C-%EC%9D%BD%EC%9C%BC%EC%84%B8%EC%9A%94-41422?utm_source=chatgpt.com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times.com/news/articleView.html?idxno=167530&amp;utm_source=chatgpt.com" TargetMode="External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Relationship Id="rId5" Type="http://schemas.openxmlformats.org/officeDocument/2006/relationships/hyperlink" Target="https://www.hankyung.com/article/202501271941i?utm_source=chatgpt.com" TargetMode="External" /><Relationship Id="rId4" Type="http://schemas.openxmlformats.org/officeDocument/2006/relationships/hyperlink" Target="https://the-edit.co.kr/74981" TargetMode="Externa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powerup.com/gpu-specs/h800-sxm5.c3975?utm_source=chatgpt.com" TargetMode="External" /><Relationship Id="rId2" Type="http://schemas.openxmlformats.org/officeDocument/2006/relationships/hyperlink" Target="https://www.aitimes.com/news/articleView.html?idxno=154361" TargetMode="External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www.reuters.com/technology/nvidia-tweaks-flagship-h100-chip-export-china-h800-2023-03-21/?utm_source=chatgpt.com" TargetMode="Externa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areerly.co.kr/comments/116564?utm_source=chatgpt.com" TargetMode="External" /><Relationship Id="rId2" Type="http://schemas.openxmlformats.org/officeDocument/2006/relationships/hyperlink" Target="https://www.edaily.co.kr/News/Read?newsId=03463686642069864&amp;mediaCodeNo=257" TargetMode="External" /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weaver.ai/ko/blog/deepseek-r1-2025s-ai-powerhouse?utm_source=chatgpt.com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hyperlink" Target="https://modulabs.co.kr/blog/deepseek-r1-introduction?utm_source=chatgpt.com" TargetMode="Externa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red.com/story/how-do-you-get-to-artificial-general-intelligence-think-lighter/" TargetMode="External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8.xml" /><Relationship Id="rId5" Type="http://schemas.openxmlformats.org/officeDocument/2006/relationships/hyperlink" Target="https://www.theverge.com/news/611365/openai-gpt-4-5-roadmap-sam-altman-orion" TargetMode="External" /><Relationship Id="rId4" Type="http://schemas.openxmlformats.org/officeDocument/2006/relationships/hyperlink" Target="https://www.wsj.com/tech/ai/openai-gpt5-orion-delays-639e7693" TargetMode="Externa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CA9C5-067E-6733-7782-52CAD8849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DeepSeek</a:t>
            </a:r>
            <a:r>
              <a:rPr lang="ko-KR" altLang="en-US"/>
              <a:t>가 왜 이슈일까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49ABCD-CED3-36CB-AC25-CF1F8D6B49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AI</a:t>
            </a:r>
            <a:r>
              <a:rPr lang="ko-KR" altLang="en-US"/>
              <a:t>뉴스 살펴보기</a:t>
            </a:r>
          </a:p>
        </p:txBody>
      </p:sp>
    </p:spTree>
    <p:extLst>
      <p:ext uri="{BB962C8B-B14F-4D97-AF65-F5344CB8AC3E}">
        <p14:creationId xmlns:p14="http://schemas.microsoft.com/office/powerpoint/2010/main" val="1146178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55219-DB50-0CE5-2F6C-5626B864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압도적인 훈련 비용 절감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6BD3DD-67EA-A5C2-438A-1678BE39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DeepSeek</a:t>
            </a:r>
            <a:r>
              <a:rPr lang="ko-KR" altLang="en-US" dirty="0"/>
              <a:t>는 약 </a:t>
            </a:r>
            <a:r>
              <a:rPr lang="en-US" altLang="ko-KR" b="1" dirty="0"/>
              <a:t>560</a:t>
            </a:r>
            <a:r>
              <a:rPr lang="ko-KR" altLang="en-US" b="1" dirty="0"/>
              <a:t>만 달러로 </a:t>
            </a:r>
            <a:r>
              <a:rPr lang="en-US" altLang="ko-KR" b="1" dirty="0"/>
              <a:t>R1 </a:t>
            </a:r>
            <a:r>
              <a:rPr lang="ko-KR" altLang="en-US" b="1" dirty="0"/>
              <a:t>이전 모델 </a:t>
            </a:r>
            <a:r>
              <a:rPr lang="en-US" altLang="ko-KR" b="1" dirty="0"/>
              <a:t>DeepSeek-V3 </a:t>
            </a:r>
            <a:r>
              <a:rPr lang="ko-KR" altLang="en-US" b="1" dirty="0"/>
              <a:t>개발 주장</a:t>
            </a:r>
            <a:endParaRPr lang="en-US" altLang="ko-KR" dirty="0"/>
          </a:p>
          <a:p>
            <a:pPr lvl="1"/>
            <a:r>
              <a:rPr lang="ko-KR" altLang="en-US" dirty="0"/>
              <a:t>반론 존재</a:t>
            </a:r>
            <a:r>
              <a:rPr lang="en-US" altLang="ko-KR" dirty="0"/>
              <a:t>: “</a:t>
            </a:r>
            <a:r>
              <a:rPr lang="ko-KR" altLang="en-US" dirty="0"/>
              <a:t>실제 하드웨어 지출이 </a:t>
            </a:r>
            <a:r>
              <a:rPr lang="en-US" altLang="ko-KR" dirty="0"/>
              <a:t>5</a:t>
            </a:r>
            <a:r>
              <a:rPr lang="ko-KR" altLang="en-US" dirty="0"/>
              <a:t>억 달러를 넘을 것이다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R&amp;D,</a:t>
            </a:r>
            <a:r>
              <a:rPr lang="ko-KR" altLang="en-US" dirty="0"/>
              <a:t> 데이터 수집</a:t>
            </a:r>
            <a:r>
              <a:rPr lang="en-US" altLang="ko-KR" dirty="0"/>
              <a:t>, </a:t>
            </a:r>
            <a:r>
              <a:rPr lang="ko-KR" altLang="en-US" dirty="0"/>
              <a:t>인건비 등을 누락시킨 수치일수도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그럼에도</a:t>
            </a:r>
            <a:r>
              <a:rPr lang="en-US" altLang="ko-KR" dirty="0"/>
              <a:t>, </a:t>
            </a:r>
            <a:r>
              <a:rPr lang="en-US" altLang="ko-KR" dirty="0" err="1"/>
              <a:t>DeepSeek</a:t>
            </a:r>
            <a:r>
              <a:rPr lang="ko-KR" altLang="en-US" dirty="0"/>
              <a:t>가 상대적으로 적은 비용으로 고성능 </a:t>
            </a:r>
            <a:r>
              <a:rPr lang="en-US" altLang="ko-KR" dirty="0"/>
              <a:t>AI </a:t>
            </a:r>
            <a:r>
              <a:rPr lang="ko-KR" altLang="en-US" dirty="0"/>
              <a:t>모델을 개발한 것은 주목할 만한 성과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9D2E5-2871-E8D3-9380-E8F707EA5DBD}"/>
              </a:ext>
            </a:extLst>
          </p:cNvPr>
          <p:cNvSpPr txBox="1"/>
          <p:nvPr/>
        </p:nvSpPr>
        <p:spPr>
          <a:xfrm>
            <a:off x="381000" y="5866497"/>
            <a:ext cx="9080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u="none" strike="noStrike" dirty="0" err="1">
                <a:solidFill>
                  <a:srgbClr val="1C244B"/>
                </a:solidFill>
                <a:effectLst/>
                <a:latin typeface="robot"/>
                <a:hlinkClick r:id="rId2"/>
              </a:rPr>
              <a:t>DeepSeek</a:t>
            </a:r>
            <a:r>
              <a:rPr lang="en-US" altLang="ko-KR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 R1: 128K </a:t>
            </a:r>
            <a:r>
              <a:rPr lang="ko-KR" altLang="en-US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컨텍스트와 </a:t>
            </a:r>
            <a:r>
              <a:rPr lang="en-US" altLang="ko-KR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$6M </a:t>
            </a:r>
            <a:r>
              <a:rPr lang="ko-KR" altLang="en-US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혁신을 갖춘 </a:t>
            </a:r>
            <a:r>
              <a:rPr lang="en-US" altLang="ko-KR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2025</a:t>
            </a:r>
            <a:r>
              <a:rPr lang="ko-KR" altLang="en-US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년의 </a:t>
            </a:r>
            <a:r>
              <a:rPr lang="en-US" altLang="ko-KR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AI </a:t>
            </a:r>
            <a:r>
              <a:rPr lang="ko-KR" altLang="en-US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강자 </a:t>
            </a:r>
            <a:r>
              <a:rPr lang="en-US" altLang="ko-KR" i="0" u="none" strike="noStrike" dirty="0">
                <a:solidFill>
                  <a:srgbClr val="1C244B"/>
                </a:solidFill>
                <a:effectLst/>
                <a:latin typeface="robot"/>
                <a:hlinkClick r:id="rId2"/>
              </a:rPr>
              <a:t>- </a:t>
            </a:r>
            <a:r>
              <a:rPr lang="en-US" altLang="ko-KR" i="0" u="none" strike="noStrike" dirty="0" err="1">
                <a:solidFill>
                  <a:srgbClr val="1C244B"/>
                </a:solidFill>
                <a:effectLst/>
                <a:latin typeface="robot"/>
                <a:hlinkClick r:id="rId2"/>
              </a:rPr>
              <a:t>Iweaver</a:t>
            </a:r>
            <a:endParaRPr lang="ko-KR" altLang="en-US" i="0" u="none" strike="noStrike" dirty="0">
              <a:solidFill>
                <a:srgbClr val="1C244B"/>
              </a:solidFill>
              <a:effectLst/>
              <a:latin typeface="robot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205DF-A491-9FB5-1B5F-14B87237DC77}"/>
              </a:ext>
            </a:extLst>
          </p:cNvPr>
          <p:cNvSpPr txBox="1"/>
          <p:nvPr/>
        </p:nvSpPr>
        <p:spPr>
          <a:xfrm>
            <a:off x="381000" y="54296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3"/>
              </a:rPr>
              <a:t>키움증권</a:t>
            </a:r>
            <a:r>
              <a:rPr lang="ko-KR" altLang="en-US" dirty="0">
                <a:hlinkClick r:id="rId3"/>
              </a:rPr>
              <a:t> 리서치센터 리포트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6A6A75-6DEB-37E7-5189-A8CA86CFE384}"/>
              </a:ext>
            </a:extLst>
          </p:cNvPr>
          <p:cNvSpPr txBox="1"/>
          <p:nvPr/>
        </p:nvSpPr>
        <p:spPr>
          <a:xfrm>
            <a:off x="381000" y="4891961"/>
            <a:ext cx="908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hlinkClick r:id="rId4"/>
              </a:rPr>
              <a:t>반론</a:t>
            </a:r>
            <a:r>
              <a:rPr lang="en-US" altLang="ko-KR" b="1" dirty="0">
                <a:hlinkClick r:id="rId4"/>
              </a:rPr>
              <a:t>: </a:t>
            </a:r>
            <a:r>
              <a:rPr lang="ko-KR" altLang="en-US" dirty="0">
                <a:hlinkClick r:id="rId4"/>
              </a:rPr>
              <a:t>“中 </a:t>
            </a:r>
            <a:r>
              <a:rPr lang="ko-KR" altLang="en-US" dirty="0" err="1">
                <a:hlinkClick r:id="rId4"/>
              </a:rPr>
              <a:t>딥시크</a:t>
            </a:r>
            <a:r>
              <a:rPr lang="ko-KR" altLang="en-US" dirty="0">
                <a:hlinkClick r:id="rId4"/>
              </a:rPr>
              <a:t> ‘</a:t>
            </a:r>
            <a:r>
              <a:rPr lang="en-US" altLang="ko-KR" dirty="0">
                <a:hlinkClick r:id="rId4"/>
              </a:rPr>
              <a:t>AI </a:t>
            </a:r>
            <a:r>
              <a:rPr lang="ko-KR" altLang="en-US" dirty="0">
                <a:hlinkClick r:id="rId4"/>
              </a:rPr>
              <a:t>모델’ 실제 개발비</a:t>
            </a:r>
            <a:r>
              <a:rPr lang="en-US" altLang="ko-KR" dirty="0">
                <a:hlinkClick r:id="rId4"/>
              </a:rPr>
              <a:t>, 5</a:t>
            </a:r>
            <a:r>
              <a:rPr lang="ko-KR" altLang="en-US" dirty="0">
                <a:hlinkClick r:id="rId4"/>
              </a:rPr>
              <a:t>억 달러 이상으로 추정” </a:t>
            </a:r>
            <a:r>
              <a:rPr lang="en-US" altLang="ko-KR" dirty="0">
                <a:hlinkClick r:id="rId4"/>
              </a:rPr>
              <a:t>- </a:t>
            </a:r>
            <a:r>
              <a:rPr lang="ko-KR" altLang="en-US" dirty="0">
                <a:hlinkClick r:id="rId4"/>
              </a:rPr>
              <a:t>매일경제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F90E27-A279-1D57-1950-1A82C898E7B6}"/>
              </a:ext>
            </a:extLst>
          </p:cNvPr>
          <p:cNvSpPr txBox="1"/>
          <p:nvPr/>
        </p:nvSpPr>
        <p:spPr>
          <a:xfrm>
            <a:off x="381000" y="6369566"/>
            <a:ext cx="10375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800"/>
              </a:spcAft>
            </a:pP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How Chinese AI Startup </a:t>
            </a:r>
            <a:r>
              <a:rPr lang="en-US" altLang="ko-KR" sz="1800" u="sng" kern="100" dirty="0" err="1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DeepSeek</a:t>
            </a:r>
            <a:r>
              <a:rPr lang="en-US" altLang="ko-KR" sz="1800" u="sng" kern="100" dirty="0">
                <a:solidFill>
                  <a:srgbClr val="46788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5"/>
              </a:rPr>
              <a:t> Made a Model that Rivals OpenAI - Wired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87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FABFA-2E58-CE8A-9E30-8D39F273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어떻게 </a:t>
            </a:r>
            <a:r>
              <a:rPr lang="en-US" altLang="ko-KR" dirty="0" err="1"/>
              <a:t>DeepSeek</a:t>
            </a:r>
            <a:r>
              <a:rPr lang="ko-KR" altLang="en-US" dirty="0"/>
              <a:t>는 비용 절감을 했는가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114E27-9E4E-D178-1FB7-BCCFCD22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910C,</a:t>
            </a:r>
            <a:r>
              <a:rPr lang="ko-KR" altLang="en-US" dirty="0"/>
              <a:t> </a:t>
            </a:r>
            <a:r>
              <a:rPr lang="en-US" altLang="ko-KR" dirty="0"/>
              <a:t>H800 GPU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오픈소스 적극 활용</a:t>
            </a:r>
            <a:endParaRPr lang="en-US" altLang="ko-KR" dirty="0"/>
          </a:p>
          <a:p>
            <a:r>
              <a:rPr lang="ko-KR" altLang="en-US" dirty="0"/>
              <a:t>연구팀 축소 </a:t>
            </a:r>
            <a:r>
              <a:rPr lang="en-US" altLang="ko-KR" dirty="0"/>
              <a:t>+ </a:t>
            </a:r>
            <a:r>
              <a:rPr lang="ko-KR" altLang="en-US" dirty="0"/>
              <a:t>개발 자동화</a:t>
            </a:r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기술 적용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Sparse Attention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MoE</a:t>
            </a:r>
            <a:r>
              <a:rPr lang="en-US" altLang="ko-KR" dirty="0">
                <a:solidFill>
                  <a:srgbClr val="FF0000"/>
                </a:solidFill>
              </a:rPr>
              <a:t>(Mixture of Experts)</a:t>
            </a:r>
          </a:p>
          <a:p>
            <a:pPr lvl="1"/>
            <a:r>
              <a:rPr lang="en-US" altLang="ko-KR" dirty="0"/>
              <a:t>MLA(Multi-head Latent Attention)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6981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36ED5-9096-E88A-53F5-490ED6ED6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값싼 </a:t>
            </a:r>
            <a:r>
              <a:rPr lang="en-US" altLang="ko-KR" dirty="0"/>
              <a:t>GPU </a:t>
            </a:r>
            <a:r>
              <a:rPr lang="ko-KR" altLang="en-US" dirty="0"/>
              <a:t>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6BE9C-D033-2C01-A8C1-BED6EDBD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하드웨어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ko-KR" sz="2800" b="1" dirty="0" err="1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전기비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+ </a:t>
            </a:r>
            <a:r>
              <a:rPr lang="ko-KR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운영비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아꼈다</a:t>
            </a:r>
            <a:r>
              <a:rPr lang="en-US" altLang="ko-KR" sz="28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r>
              <a:rPr lang="en-US" altLang="ko-KR" sz="2400" dirty="0"/>
              <a:t>Nvidia H800</a:t>
            </a:r>
            <a:r>
              <a:rPr lang="ko-KR" altLang="en-US" sz="2400" dirty="0"/>
              <a:t>로 </a:t>
            </a:r>
            <a:r>
              <a:rPr lang="ko-KR" altLang="en-US" sz="2400" b="1" dirty="0"/>
              <a:t>초기 비용 </a:t>
            </a:r>
            <a:r>
              <a:rPr lang="ko-KR" altLang="en-US" sz="2400" dirty="0"/>
              <a:t>크게 절감</a:t>
            </a:r>
            <a:endParaRPr lang="en-US" altLang="ko-KR" sz="2400" dirty="0"/>
          </a:p>
          <a:p>
            <a:pPr lvl="1"/>
            <a:r>
              <a:rPr lang="en-US" altLang="ko-KR" sz="2000" dirty="0"/>
              <a:t>$2/h </a:t>
            </a:r>
            <a:r>
              <a:rPr lang="ko-KR" altLang="en-US" sz="2000" dirty="0"/>
              <a:t>로 대여해</a:t>
            </a:r>
            <a:r>
              <a:rPr lang="en-US" altLang="ko-KR" sz="2000" dirty="0"/>
              <a:t> </a:t>
            </a:r>
            <a:r>
              <a:rPr lang="ko-KR" altLang="en-US" sz="2000" dirty="0"/>
              <a:t>모델 훈련</a:t>
            </a:r>
            <a:endParaRPr lang="en-US" altLang="ko-KR" sz="2000" dirty="0"/>
          </a:p>
          <a:p>
            <a:pPr lvl="1"/>
            <a:r>
              <a:rPr lang="ko-KR" altLang="en-US" sz="2000" b="1" dirty="0"/>
              <a:t>전력소모량</a:t>
            </a:r>
            <a:r>
              <a:rPr lang="ko-KR" altLang="en-US" sz="2000" dirty="0"/>
              <a:t> </a:t>
            </a:r>
            <a:r>
              <a:rPr lang="en-US" altLang="ko-KR" sz="2000" dirty="0"/>
              <a:t>H100 </a:t>
            </a:r>
            <a:r>
              <a:rPr lang="ko-KR" altLang="en-US" sz="2000" dirty="0"/>
              <a:t>절반 </a:t>
            </a:r>
            <a:endParaRPr lang="en-US" altLang="ko-KR" sz="2000" dirty="0"/>
          </a:p>
          <a:p>
            <a:pPr lvl="1"/>
            <a:r>
              <a:rPr lang="ko-KR" altLang="en-US" sz="2000" dirty="0"/>
              <a:t>모델 병렬화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쿠버네티스</a:t>
            </a:r>
            <a:r>
              <a:rPr lang="ko-KR" altLang="en-US" sz="2000" dirty="0"/>
              <a:t> 클러스터로 </a:t>
            </a:r>
            <a:r>
              <a:rPr lang="ko-KR" altLang="en-US" sz="2000" b="1" dirty="0"/>
              <a:t>하드웨어 최적화</a:t>
            </a:r>
            <a:r>
              <a:rPr lang="en-US" altLang="ko-KR" sz="2000" dirty="0"/>
              <a:t>, </a:t>
            </a:r>
            <a:r>
              <a:rPr lang="ko-KR" altLang="en-US" sz="2000" b="1" dirty="0"/>
              <a:t>성능 저하 줄임</a:t>
            </a:r>
            <a:endParaRPr lang="en-US" altLang="ko-KR" sz="2000" b="1" dirty="0"/>
          </a:p>
          <a:p>
            <a:r>
              <a:rPr lang="en-US" altLang="ko-KR" sz="2400" dirty="0" err="1"/>
              <a:t>Hwawei</a:t>
            </a:r>
            <a:r>
              <a:rPr lang="ko-KR" altLang="en-US" sz="2400" dirty="0"/>
              <a:t> </a:t>
            </a:r>
            <a:r>
              <a:rPr lang="en-US" altLang="ko-KR" sz="2400" dirty="0"/>
              <a:t>Ascend 910C GPU</a:t>
            </a:r>
            <a:r>
              <a:rPr lang="ko-KR" altLang="en-US" sz="2400" dirty="0"/>
              <a:t>로 추론 최적화 주장</a:t>
            </a:r>
            <a:endParaRPr lang="en-US" altLang="ko-KR" sz="2400" dirty="0"/>
          </a:p>
          <a:p>
            <a:pPr lvl="1"/>
            <a:r>
              <a:rPr lang="en-US" altLang="ko-KR" sz="2000" dirty="0"/>
              <a:t>H100</a:t>
            </a:r>
            <a:r>
              <a:rPr lang="ko-KR" altLang="en-US" sz="2000" dirty="0"/>
              <a:t>의 </a:t>
            </a:r>
            <a:r>
              <a:rPr lang="en-US" altLang="ko-KR" sz="2000" dirty="0"/>
              <a:t>60% </a:t>
            </a:r>
            <a:r>
              <a:rPr lang="ko-KR" altLang="en-US" sz="2000" dirty="0"/>
              <a:t>성능</a:t>
            </a:r>
            <a:r>
              <a:rPr lang="en-US" altLang="ko-KR" sz="2000" dirty="0"/>
              <a:t>, </a:t>
            </a:r>
            <a:r>
              <a:rPr lang="ko-KR" altLang="en-US" sz="2000" dirty="0"/>
              <a:t>가격 </a:t>
            </a:r>
            <a:r>
              <a:rPr lang="en-US" altLang="ko-KR" sz="2000" dirty="0"/>
              <a:t>30% </a:t>
            </a:r>
            <a:r>
              <a:rPr lang="ko-KR" altLang="en-US" sz="2000" dirty="0"/>
              <a:t>정도</a:t>
            </a:r>
            <a:endParaRPr lang="en-US" altLang="ko-KR" sz="2000" dirty="0"/>
          </a:p>
          <a:p>
            <a:pPr lvl="1"/>
            <a:r>
              <a:rPr lang="ko-KR" altLang="en-US" sz="2000" b="1" dirty="0"/>
              <a:t>운영비 절감</a:t>
            </a:r>
            <a:endParaRPr lang="en-US" altLang="ko-KR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2E2EF-2576-C7E8-E887-B424744A5DFF}"/>
              </a:ext>
            </a:extLst>
          </p:cNvPr>
          <p:cNvSpPr txBox="1"/>
          <p:nvPr/>
        </p:nvSpPr>
        <p:spPr>
          <a:xfrm>
            <a:off x="838200" y="5682110"/>
            <a:ext cx="9410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solidFill>
                  <a:srgbClr val="333333"/>
                </a:solidFill>
                <a:effectLst/>
                <a:latin typeface="Open Sans" panose="020F0502020204030204" pitchFamily="34" charset="0"/>
                <a:hlinkClick r:id="rId2"/>
              </a:rPr>
              <a:t>Huawei adds </a:t>
            </a:r>
            <a:r>
              <a:rPr lang="en-US" altLang="ko-KR" i="0" dirty="0" err="1">
                <a:solidFill>
                  <a:srgbClr val="333333"/>
                </a:solidFill>
                <a:effectLst/>
                <a:latin typeface="Open Sans" panose="020F0502020204030204" pitchFamily="34" charset="0"/>
                <a:hlinkClick r:id="rId2"/>
              </a:rPr>
              <a:t>DeepSeek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Open Sans" panose="020F0502020204030204" pitchFamily="34" charset="0"/>
                <a:hlinkClick r:id="rId2"/>
              </a:rPr>
              <a:t>-optimized inference support for its Ascend AI GPUs </a:t>
            </a:r>
            <a:endParaRPr lang="en-US" altLang="ko-KR" i="0" dirty="0">
              <a:solidFill>
                <a:srgbClr val="333333"/>
              </a:solidFill>
              <a:effectLst/>
              <a:latin typeface="Open Sans" panose="020F0502020204030204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0882EE-D0B7-2A5F-306D-3B19A2373E9D}"/>
              </a:ext>
            </a:extLst>
          </p:cNvPr>
          <p:cNvSpPr txBox="1"/>
          <p:nvPr/>
        </p:nvSpPr>
        <p:spPr>
          <a:xfrm>
            <a:off x="5556250" y="6381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딥시크의</a:t>
            </a:r>
            <a:r>
              <a:rPr lang="ko-KR" altLang="en-US" dirty="0"/>
              <a:t> 하드웨어 사용 관련 뉴스</a:t>
            </a:r>
            <a:r>
              <a:rPr lang="en-US" altLang="ko-KR" dirty="0"/>
              <a:t>: </a:t>
            </a:r>
            <a:r>
              <a:rPr lang="ko-KR" altLang="en-US" dirty="0">
                <a:hlinkClick r:id="rId3"/>
              </a:rPr>
              <a:t>매일경제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E158C0-E2E7-5EB5-1FCD-D5422DABC190}"/>
              </a:ext>
            </a:extLst>
          </p:cNvPr>
          <p:cNvSpPr txBox="1"/>
          <p:nvPr/>
        </p:nvSpPr>
        <p:spPr>
          <a:xfrm>
            <a:off x="850900" y="60317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A100</a:t>
            </a:r>
            <a:r>
              <a:rPr lang="ko-KR" altLang="en-US" dirty="0">
                <a:hlinkClick r:id="rId4"/>
              </a:rPr>
              <a:t> 대비 </a:t>
            </a:r>
            <a:r>
              <a:rPr lang="en-US" altLang="ko-KR" dirty="0">
                <a:hlinkClick r:id="rId4"/>
              </a:rPr>
              <a:t>910C</a:t>
            </a:r>
            <a:r>
              <a:rPr lang="ko-KR" altLang="en-US" dirty="0">
                <a:hlinkClick r:id="rId4"/>
              </a:rPr>
              <a:t>의 성능 </a:t>
            </a:r>
            <a:r>
              <a:rPr lang="en-US" altLang="ko-KR" dirty="0">
                <a:hlinkClick r:id="rId4"/>
              </a:rPr>
              <a:t>- </a:t>
            </a:r>
            <a:r>
              <a:rPr lang="ko-KR" altLang="en-US" dirty="0" err="1">
                <a:hlinkClick r:id="rId4"/>
              </a:rPr>
              <a:t>화웨이리포트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4D98CA-3A48-C9C7-97C4-4D7C1DFB1349}"/>
              </a:ext>
            </a:extLst>
          </p:cNvPr>
          <p:cNvSpPr txBox="1"/>
          <p:nvPr/>
        </p:nvSpPr>
        <p:spPr>
          <a:xfrm>
            <a:off x="838200" y="6361629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5"/>
              </a:rPr>
              <a:t>H100</a:t>
            </a:r>
            <a:r>
              <a:rPr lang="ko-KR" altLang="en-US" dirty="0">
                <a:hlinkClick r:id="rId5"/>
              </a:rPr>
              <a:t>과 </a:t>
            </a:r>
            <a:r>
              <a:rPr lang="en-US" altLang="ko-KR" dirty="0">
                <a:hlinkClick r:id="rId5"/>
              </a:rPr>
              <a:t>H800</a:t>
            </a:r>
            <a:r>
              <a:rPr lang="ko-KR" altLang="en-US" dirty="0">
                <a:hlinkClick r:id="rId5"/>
              </a:rPr>
              <a:t>의 차이 </a:t>
            </a:r>
            <a:r>
              <a:rPr lang="en-US" altLang="ko-KR" dirty="0">
                <a:hlinkClick r:id="rId5"/>
              </a:rPr>
              <a:t>- </a:t>
            </a:r>
            <a:r>
              <a:rPr lang="en-US" altLang="ko-KR" dirty="0" err="1">
                <a:hlinkClick r:id="rId5"/>
              </a:rPr>
              <a:t>Theelec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10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9049B-C63B-81AB-8C5E-70B0644C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오픈소스 적극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835586-70BC-C950-2389-2764A83A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600" b="1" dirty="0"/>
              <a:t>소프트웨어 개발비 절감</a:t>
            </a:r>
            <a:endParaRPr lang="en-US" altLang="ko-KR" b="1" dirty="0"/>
          </a:p>
          <a:p>
            <a:r>
              <a:rPr lang="ko-KR" altLang="en-US" b="1" dirty="0"/>
              <a:t>오픈소스 커뮤니티 도구</a:t>
            </a:r>
            <a:r>
              <a:rPr lang="en-US" altLang="ko-KR" b="1" dirty="0"/>
              <a:t>, </a:t>
            </a:r>
            <a:r>
              <a:rPr lang="ko-KR" altLang="en-US" b="1" dirty="0"/>
              <a:t>라이브러리 사용</a:t>
            </a:r>
            <a:endParaRPr lang="en-US" altLang="ko-KR" b="1" dirty="0"/>
          </a:p>
          <a:p>
            <a:pPr lvl="1"/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HuggingFace</a:t>
            </a:r>
            <a:endParaRPr lang="en-US" altLang="ko-KR" dirty="0"/>
          </a:p>
          <a:p>
            <a:r>
              <a:rPr lang="ko-KR" altLang="en-US" dirty="0" err="1"/>
              <a:t>깃허브</a:t>
            </a:r>
            <a:r>
              <a:rPr lang="ko-KR" altLang="en-US" dirty="0"/>
              <a:t> 기여자 수 </a:t>
            </a:r>
            <a:r>
              <a:rPr lang="en-US" altLang="ko-KR" b="1" dirty="0"/>
              <a:t>3</a:t>
            </a:r>
            <a:r>
              <a:rPr lang="ko-KR" altLang="en-US" b="1" dirty="0"/>
              <a:t>개월 만에 </a:t>
            </a:r>
            <a:r>
              <a:rPr lang="en-US" altLang="ko-KR" b="1" dirty="0"/>
              <a:t>2</a:t>
            </a:r>
            <a:r>
              <a:rPr lang="ko-KR" altLang="en-US" b="1" dirty="0"/>
              <a:t>만 명</a:t>
            </a:r>
            <a:endParaRPr lang="en-US" altLang="ko-KR" b="1" dirty="0"/>
          </a:p>
          <a:p>
            <a:r>
              <a:rPr lang="ko-KR" altLang="en-US" dirty="0"/>
              <a:t>자체 데이터셋 사용 </a:t>
            </a:r>
            <a:r>
              <a:rPr lang="en-US" altLang="ko-KR" dirty="0"/>
              <a:t>(</a:t>
            </a:r>
            <a:r>
              <a:rPr lang="ko-KR" altLang="en-US" dirty="0"/>
              <a:t>반론 있음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109CD-45F7-E0E3-0F74-6889EB5D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095" t="24653" r="1808" b="45370"/>
          <a:stretch/>
        </p:blipFill>
        <p:spPr>
          <a:xfrm>
            <a:off x="7535856" y="3278149"/>
            <a:ext cx="4351344" cy="34528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ECD4D5-0AEC-9EF5-2FE3-C46C8D4CA685}"/>
              </a:ext>
            </a:extLst>
          </p:cNvPr>
          <p:cNvSpPr txBox="1"/>
          <p:nvPr/>
        </p:nvSpPr>
        <p:spPr>
          <a:xfrm>
            <a:off x="838200" y="59922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https://brunch.co.kr/@acc9b16b9f0f430/137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3B92BE-5A29-012D-B81D-54058C01660A}"/>
              </a:ext>
            </a:extLst>
          </p:cNvPr>
          <p:cNvSpPr txBox="1"/>
          <p:nvPr/>
        </p:nvSpPr>
        <p:spPr>
          <a:xfrm>
            <a:off x="838200" y="6361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https://blog.naver.com/mynameisdj/223740494847</a:t>
            </a:r>
          </a:p>
        </p:txBody>
      </p:sp>
    </p:spTree>
    <p:extLst>
      <p:ext uri="{BB962C8B-B14F-4D97-AF65-F5344CB8AC3E}">
        <p14:creationId xmlns:p14="http://schemas.microsoft.com/office/powerpoint/2010/main" val="3623424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A1A84-DF27-FEA4-903D-F9858CC1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연구팀 축소 </a:t>
            </a:r>
            <a:r>
              <a:rPr lang="en-US" altLang="ko-KR" dirty="0"/>
              <a:t>+ </a:t>
            </a:r>
            <a:r>
              <a:rPr lang="ko-KR" altLang="en-US" dirty="0"/>
              <a:t>개발 자동화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00CF04-6724-6F3A-1276-6129F362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600" b="1" dirty="0"/>
              <a:t>인건비 </a:t>
            </a:r>
            <a:r>
              <a:rPr lang="en-US" altLang="ko-KR" sz="3600" b="1" dirty="0"/>
              <a:t>+ </a:t>
            </a:r>
            <a:r>
              <a:rPr lang="ko-KR" altLang="en-US" sz="3600" b="1" dirty="0"/>
              <a:t>운영 비용 절감</a:t>
            </a:r>
            <a:endParaRPr lang="en-US" altLang="ko-KR" sz="3600" b="1" dirty="0"/>
          </a:p>
          <a:p>
            <a:r>
              <a:rPr lang="ko-KR" altLang="en-US" b="1" dirty="0"/>
              <a:t>소규모 전문 인력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조금만 있으면 된다</a:t>
            </a:r>
            <a:r>
              <a:rPr lang="en-US" altLang="ko-KR" dirty="0"/>
              <a:t>!</a:t>
            </a:r>
          </a:p>
          <a:p>
            <a:r>
              <a:rPr lang="ko-KR" altLang="en-US" dirty="0"/>
              <a:t>개발 자동화</a:t>
            </a:r>
            <a:r>
              <a:rPr lang="en-US" altLang="ko-KR" dirty="0"/>
              <a:t>: AI </a:t>
            </a:r>
            <a:r>
              <a:rPr lang="ko-KR" altLang="en-US" dirty="0"/>
              <a:t>파이프라인 자동화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CI/CD: </a:t>
            </a:r>
            <a:r>
              <a:rPr lang="ko-KR" altLang="en-US" dirty="0"/>
              <a:t>코드작성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배포 과정 자동화하는 기술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 err="1"/>
              <a:t>딥시크</a:t>
            </a:r>
            <a:r>
              <a:rPr lang="ko-KR" altLang="en-US" dirty="0"/>
              <a:t> </a:t>
            </a:r>
            <a:r>
              <a:rPr lang="ko-KR" altLang="en-US" dirty="0" err="1"/>
              <a:t>코더와</a:t>
            </a:r>
            <a:r>
              <a:rPr lang="ko-KR" altLang="en-US" dirty="0"/>
              <a:t> 결합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b="1" dirty="0"/>
              <a:t>반복작업 </a:t>
            </a:r>
            <a:r>
              <a:rPr lang="en-US" altLang="ko-KR" b="1" dirty="0"/>
              <a:t>AI</a:t>
            </a:r>
            <a:r>
              <a:rPr lang="ko-KR" altLang="en-US" b="1" dirty="0"/>
              <a:t>한테 다 맡기겠다</a:t>
            </a:r>
            <a:r>
              <a:rPr lang="en-US" altLang="ko-KR" b="1" dirty="0"/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C4B30-3659-BF2B-4B7B-A05F540FCE9B}"/>
              </a:ext>
            </a:extLst>
          </p:cNvPr>
          <p:cNvSpPr txBox="1"/>
          <p:nvPr/>
        </p:nvSpPr>
        <p:spPr>
          <a:xfrm>
            <a:off x="60960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hlinkClick r:id="rId2"/>
              </a:rPr>
              <a:t>딥시크가</a:t>
            </a:r>
            <a:r>
              <a:rPr lang="ko-KR" altLang="en-US" dirty="0">
                <a:hlinkClick r:id="rId2"/>
              </a:rPr>
              <a:t> 개발 자동화한 방법 </a:t>
            </a:r>
            <a:r>
              <a:rPr lang="en-US" altLang="ko-KR" dirty="0">
                <a:hlinkClick r:id="rId2"/>
              </a:rPr>
              <a:t>– CI/CD </a:t>
            </a:r>
            <a:r>
              <a:rPr lang="ko-KR" altLang="en-US" dirty="0">
                <a:hlinkClick r:id="rId2"/>
              </a:rPr>
              <a:t>파이프라인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63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86E87-533B-50C1-6169-F40345E4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가장 많이 돈 절약을 한 방법</a:t>
            </a:r>
            <a:r>
              <a:rPr lang="en-US" altLang="ko-KR" dirty="0"/>
              <a:t>: </a:t>
            </a:r>
            <a:r>
              <a:rPr lang="ko-KR" altLang="en-US" dirty="0"/>
              <a:t>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1D5DC-3C83-46E0-21CB-6111F6FC7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3200" dirty="0" err="1">
                <a:solidFill>
                  <a:srgbClr val="FF0000"/>
                </a:solidFill>
              </a:rPr>
              <a:t>MoE</a:t>
            </a:r>
            <a:r>
              <a:rPr lang="en-US" altLang="ko-KR" sz="3200" dirty="0">
                <a:solidFill>
                  <a:srgbClr val="FF0000"/>
                </a:solidFill>
              </a:rPr>
              <a:t>(Mixture of Experts)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🟡 전체 모델 대비 </a:t>
            </a:r>
            <a:r>
              <a:rPr lang="ko-KR" altLang="en-US" b="1" dirty="0"/>
              <a:t>최대 </a:t>
            </a:r>
            <a:r>
              <a:rPr lang="en-US" altLang="ko-KR" b="1" dirty="0"/>
              <a:t>80~90% </a:t>
            </a:r>
            <a:r>
              <a:rPr lang="ko-KR" altLang="en-US" b="1" dirty="0"/>
              <a:t>연산 비용 절감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⚡ </a:t>
            </a:r>
            <a:r>
              <a:rPr lang="ko-KR" altLang="en-US" dirty="0"/>
              <a:t>비활성 전문가 모델 덕분에 </a:t>
            </a:r>
            <a:r>
              <a:rPr lang="ko-KR" altLang="en-US" b="1" dirty="0"/>
              <a:t>전력 사용량 </a:t>
            </a:r>
            <a:r>
              <a:rPr lang="en-US" altLang="ko-KR" b="1" dirty="0"/>
              <a:t>70% </a:t>
            </a:r>
            <a:r>
              <a:rPr lang="ko-KR" altLang="en-US" b="1" dirty="0"/>
              <a:t>감소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r>
              <a:rPr lang="en-US" altLang="ko-KR" sz="3600" dirty="0">
                <a:solidFill>
                  <a:srgbClr val="FF0000"/>
                </a:solidFill>
              </a:rPr>
              <a:t>Sparse 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🟡 </a:t>
            </a:r>
            <a:r>
              <a:rPr lang="en-US" altLang="ko-KR" dirty="0"/>
              <a:t>Dense Attention </a:t>
            </a:r>
            <a:r>
              <a:rPr lang="ko-KR" altLang="en-US" dirty="0"/>
              <a:t>대비 </a:t>
            </a:r>
            <a:r>
              <a:rPr lang="ko-KR" altLang="en-US" b="1" dirty="0"/>
              <a:t>연산 비용 </a:t>
            </a:r>
            <a:r>
              <a:rPr lang="en-US" altLang="ko-KR" b="1" dirty="0"/>
              <a:t>60~70% </a:t>
            </a:r>
            <a:r>
              <a:rPr lang="ko-KR" altLang="en-US" b="1" dirty="0"/>
              <a:t>절감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⚡ </a:t>
            </a:r>
            <a:r>
              <a:rPr lang="ko-KR" altLang="en-US" dirty="0"/>
              <a:t>메모리 사용량을 </a:t>
            </a:r>
            <a:r>
              <a:rPr lang="en-US" altLang="ko-KR" b="1" dirty="0"/>
              <a:t>50% </a:t>
            </a:r>
            <a:r>
              <a:rPr lang="ko-KR" altLang="en-US" b="1" dirty="0"/>
              <a:t>절약</a:t>
            </a:r>
            <a:r>
              <a:rPr lang="ko-KR" altLang="en-US" dirty="0"/>
              <a:t>하며 </a:t>
            </a:r>
            <a:r>
              <a:rPr lang="ko-KR" altLang="en-US" b="1" dirty="0"/>
              <a:t>추론 속도 </a:t>
            </a:r>
            <a:r>
              <a:rPr lang="en-US" altLang="ko-KR" b="1" dirty="0"/>
              <a:t>2</a:t>
            </a:r>
            <a:r>
              <a:rPr lang="ko-KR" altLang="en-US" b="1" dirty="0"/>
              <a:t>배 향상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400" b="1" dirty="0"/>
              <a:t>(</a:t>
            </a:r>
            <a:r>
              <a:rPr lang="en-US" altLang="ko-KR" sz="2400" b="1" dirty="0" err="1"/>
              <a:t>arxiv</a:t>
            </a:r>
            <a:r>
              <a:rPr lang="en-US" altLang="ko-KR" sz="2400" b="1" dirty="0"/>
              <a:t>, google research)</a:t>
            </a:r>
          </a:p>
        </p:txBody>
      </p:sp>
    </p:spTree>
    <p:extLst>
      <p:ext uri="{BB962C8B-B14F-4D97-AF65-F5344CB8AC3E}">
        <p14:creationId xmlns:p14="http://schemas.microsoft.com/office/powerpoint/2010/main" val="151458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2607898-A215-7070-D6EC-BD31D0CC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FF0000"/>
                </a:solidFill>
              </a:rPr>
              <a:t>MoE</a:t>
            </a:r>
            <a:r>
              <a:rPr lang="en-US" altLang="ko-KR" dirty="0">
                <a:solidFill>
                  <a:srgbClr val="FF0000"/>
                </a:solidFill>
              </a:rPr>
              <a:t>(Mixture of Experts)?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59C66EA-37CC-49DD-76B1-F78AE31C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3200" dirty="0"/>
              <a:t>여러 개의 전문가 모델</a:t>
            </a:r>
            <a:r>
              <a:rPr lang="en-US" altLang="ko-KR" sz="3200" dirty="0"/>
              <a:t>(Experts) </a:t>
            </a:r>
            <a:r>
              <a:rPr lang="ko-KR" altLang="en-US" sz="3200" dirty="0"/>
              <a:t>중</a:t>
            </a:r>
            <a:r>
              <a:rPr lang="en-US" altLang="ko-KR" sz="3200" dirty="0"/>
              <a:t>, </a:t>
            </a:r>
            <a:r>
              <a:rPr lang="ko-KR" altLang="en-US" sz="3200" b="1" dirty="0"/>
              <a:t>작업에 가장 적합한 전문가만 </a:t>
            </a:r>
            <a:r>
              <a:rPr lang="ko-KR" altLang="en-US" sz="3200" dirty="0"/>
              <a:t>골라서 일하게 함</a:t>
            </a:r>
            <a:r>
              <a:rPr lang="en-US" altLang="ko-KR" sz="3200" dirty="0"/>
              <a:t>.</a:t>
            </a:r>
          </a:p>
          <a:p>
            <a:pPr marL="0" indent="0">
              <a:buNone/>
            </a:pPr>
            <a:r>
              <a:rPr lang="en-US" altLang="ko-KR" sz="3200" dirty="0" err="1"/>
              <a:t>MoE</a:t>
            </a:r>
            <a:r>
              <a:rPr lang="ko-KR" altLang="en-US" sz="3200" dirty="0"/>
              <a:t> 라우터</a:t>
            </a:r>
            <a:r>
              <a:rPr lang="en-US" altLang="ko-KR" sz="3200" dirty="0"/>
              <a:t>: </a:t>
            </a:r>
            <a:r>
              <a:rPr lang="ko-KR" altLang="en-US" sz="3200" dirty="0"/>
              <a:t>입력을 </a:t>
            </a:r>
            <a:r>
              <a:rPr lang="ko-KR" altLang="en-US" sz="3200" dirty="0" err="1"/>
              <a:t>분석할게</a:t>
            </a:r>
            <a:r>
              <a:rPr lang="en-US" altLang="ko-KR" sz="3200" dirty="0"/>
              <a:t>! </a:t>
            </a:r>
            <a:r>
              <a:rPr lang="ko-KR" altLang="en-US" sz="3200" dirty="0"/>
              <a:t>이 전문가가 필요하다</a:t>
            </a:r>
            <a:r>
              <a:rPr lang="en-US" altLang="ko-KR" sz="3200" dirty="0"/>
              <a:t>!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ko-KR" sz="3200" dirty="0"/>
              <a:t>Expert </a:t>
            </a:r>
            <a:r>
              <a:rPr lang="ko-KR" altLang="en-US" sz="3200" dirty="0"/>
              <a:t>네트워크</a:t>
            </a:r>
            <a:r>
              <a:rPr lang="en-US" altLang="ko-KR" sz="3200" dirty="0"/>
              <a:t>: </a:t>
            </a:r>
            <a:r>
              <a:rPr lang="ko-KR" altLang="en-US" sz="3200" dirty="0"/>
              <a:t>알겠어</a:t>
            </a:r>
            <a:r>
              <a:rPr lang="en-US" altLang="ko-KR" sz="3200" dirty="0"/>
              <a:t>! </a:t>
            </a:r>
            <a:r>
              <a:rPr lang="ko-KR" altLang="en-US" sz="3200" dirty="0"/>
              <a:t>나만 나가면 되지</a:t>
            </a:r>
            <a:r>
              <a:rPr lang="en-US" altLang="ko-KR" sz="3200" dirty="0"/>
              <a:t>?</a:t>
            </a:r>
          </a:p>
          <a:p>
            <a:pPr marL="0" indent="0">
              <a:buNone/>
            </a:pPr>
            <a:r>
              <a:rPr lang="ko-KR" altLang="en-US" sz="3200" b="1" dirty="0"/>
              <a:t>시간당 </a:t>
            </a:r>
            <a:r>
              <a:rPr lang="ko-KR" altLang="en-US" sz="3200" b="1" dirty="0" err="1"/>
              <a:t>연산량</a:t>
            </a:r>
            <a:r>
              <a:rPr lang="en-US" altLang="ko-KR" sz="3200" b="1" dirty="0"/>
              <a:t>: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88% </a:t>
            </a:r>
            <a:r>
              <a:rPr lang="ko-KR" altLang="en-US" sz="3200" b="1" dirty="0"/>
              <a:t>감소</a:t>
            </a:r>
            <a:endParaRPr lang="en-US" altLang="ko-KR" sz="3200" b="1" dirty="0"/>
          </a:p>
          <a:p>
            <a:pPr marL="0" indent="0">
              <a:buNone/>
            </a:pPr>
            <a:r>
              <a:rPr lang="ko-KR" altLang="en-US" sz="3200" b="1" dirty="0"/>
              <a:t>전력소비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이전 모델 </a:t>
            </a:r>
            <a:r>
              <a:rPr lang="en-US" altLang="ko-KR" sz="3200" b="1" dirty="0"/>
              <a:t>3.2kWh -&gt; 0.8kWh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66CEDA-D11F-E984-20E0-2E2F0C181F8E}"/>
              </a:ext>
            </a:extLst>
          </p:cNvPr>
          <p:cNvSpPr txBox="1"/>
          <p:nvPr/>
        </p:nvSpPr>
        <p:spPr>
          <a:xfrm>
            <a:off x="723900" y="5988734"/>
            <a:ext cx="9715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https://www.ibm.com/kr-ko/think/topics/mixture-of-experts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1879D-D104-A197-990A-B901ADD8AC11}"/>
              </a:ext>
            </a:extLst>
          </p:cNvPr>
          <p:cNvSpPr txBox="1"/>
          <p:nvPr/>
        </p:nvSpPr>
        <p:spPr>
          <a:xfrm>
            <a:off x="723900" y="534240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잘 설명한 자료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https://wikidocs.net/275230#google_vignette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7320F2-F986-C66F-0286-B47BDB2DEBB9}"/>
              </a:ext>
            </a:extLst>
          </p:cNvPr>
          <p:cNvSpPr txBox="1"/>
          <p:nvPr/>
        </p:nvSpPr>
        <p:spPr>
          <a:xfrm>
            <a:off x="723900" y="63580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https://brunch.co.kr/@rockypark/207</a:t>
            </a:r>
          </a:p>
        </p:txBody>
      </p:sp>
    </p:spTree>
    <p:extLst>
      <p:ext uri="{BB962C8B-B14F-4D97-AF65-F5344CB8AC3E}">
        <p14:creationId xmlns:p14="http://schemas.microsoft.com/office/powerpoint/2010/main" val="519704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664A1-44CE-1567-245A-26850AEC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Sparse Attention?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C9BB6D-D14D-06C5-6B05-CE080ED13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핵심 정보만 집중해서 연산</a:t>
            </a:r>
            <a:r>
              <a:rPr lang="en-US" altLang="ko-KR" dirty="0"/>
              <a:t>, </a:t>
            </a:r>
            <a:r>
              <a:rPr lang="ko-KR" altLang="en-US" dirty="0"/>
              <a:t>불필요한 관계는 생략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Attention </a:t>
            </a:r>
            <a:r>
              <a:rPr lang="ko-KR" altLang="en-US" dirty="0" err="1"/>
              <a:t>매커니즘</a:t>
            </a:r>
            <a:r>
              <a:rPr lang="en-US" altLang="ko-KR" dirty="0"/>
              <a:t>: LLM</a:t>
            </a:r>
            <a:r>
              <a:rPr lang="ko-KR" altLang="en-US" dirty="0"/>
              <a:t>의 </a:t>
            </a:r>
            <a:r>
              <a:rPr lang="en-US" altLang="ko-KR" dirty="0"/>
              <a:t>Transformer</a:t>
            </a:r>
            <a:r>
              <a:rPr lang="ko-KR" altLang="en-US" dirty="0"/>
              <a:t>의 전반이 되는 기술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입력되는 단어가 서로 서로에 대한 </a:t>
            </a:r>
            <a:r>
              <a:rPr lang="en-US" altLang="ko-KR" dirty="0"/>
              <a:t>Attention </a:t>
            </a:r>
            <a:r>
              <a:rPr lang="ko-KR" altLang="en-US" dirty="0"/>
              <a:t>가중치를 계산해</a:t>
            </a:r>
            <a:r>
              <a:rPr lang="en-US" altLang="ko-KR" dirty="0"/>
              <a:t>, “</a:t>
            </a:r>
            <a:r>
              <a:rPr lang="ko-KR" altLang="en-US" dirty="0"/>
              <a:t>이 문맥에서 가장 중요한 단어는</a:t>
            </a:r>
            <a:r>
              <a:rPr lang="en-US" altLang="ko-KR" dirty="0"/>
              <a:t>?” </a:t>
            </a:r>
            <a:r>
              <a:rPr lang="ko-KR" altLang="en-US" dirty="0"/>
              <a:t>파악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Sparse </a:t>
            </a:r>
            <a:r>
              <a:rPr lang="ko-KR" altLang="en-US" b="1" dirty="0"/>
              <a:t>메커니즘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i="1" dirty="0"/>
              <a:t>＂</a:t>
            </a:r>
            <a:r>
              <a:rPr lang="ko-KR" altLang="en-US" dirty="0"/>
              <a:t>모든 </a:t>
            </a:r>
            <a:r>
              <a:rPr lang="ko-KR" altLang="en-US" dirty="0" err="1"/>
              <a:t>단어간에</a:t>
            </a:r>
            <a:r>
              <a:rPr lang="ko-KR" altLang="en-US" dirty="0"/>
              <a:t> 다 계산할 시간 없어</a:t>
            </a:r>
            <a:r>
              <a:rPr lang="en-US" altLang="ko-KR" dirty="0"/>
              <a:t>. </a:t>
            </a:r>
            <a:r>
              <a:rPr lang="ko-KR" altLang="en-US" dirty="0"/>
              <a:t>전부 안 읽고 중요한 것만 골라서 </a:t>
            </a:r>
            <a:r>
              <a:rPr lang="ko-KR" altLang="en-US" dirty="0" err="1"/>
              <a:t>볼게</a:t>
            </a:r>
            <a:r>
              <a:rPr lang="en-US" altLang="ko-KR" dirty="0"/>
              <a:t>!"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Dense Attention</a:t>
            </a:r>
            <a:r>
              <a:rPr lang="ko-KR" altLang="en-US" b="1" dirty="0"/>
              <a:t>과 비교</a:t>
            </a:r>
            <a:r>
              <a:rPr lang="en-US" altLang="ko-KR" b="1" dirty="0"/>
              <a:t>: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 err="1"/>
              <a:t>연산량</a:t>
            </a:r>
            <a:r>
              <a:rPr lang="ko-KR" altLang="en-US" b="1" dirty="0"/>
              <a:t> 감소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67% </a:t>
            </a:r>
            <a:r>
              <a:rPr lang="ko-KR" altLang="en-US" dirty="0"/>
              <a:t>감소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사용량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50% </a:t>
            </a:r>
            <a:r>
              <a:rPr lang="ko-KR" altLang="en-US" dirty="0"/>
              <a:t>감소</a:t>
            </a:r>
            <a:r>
              <a:rPr lang="en-US" altLang="ko-KR" dirty="0"/>
              <a:t>, </a:t>
            </a:r>
            <a:r>
              <a:rPr lang="ko-KR" altLang="en-US" dirty="0"/>
              <a:t>추론 속도 </a:t>
            </a:r>
            <a:r>
              <a:rPr lang="en-US" altLang="ko-KR" dirty="0"/>
              <a:t>2</a:t>
            </a:r>
            <a:r>
              <a:rPr lang="ko-KR" altLang="en-US" dirty="0"/>
              <a:t>배 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780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7ECAAB-E6C3-0D6E-6E26-70C3BB2E0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MoE</a:t>
            </a:r>
            <a:r>
              <a:rPr lang="ko-KR" altLang="en-US" dirty="0"/>
              <a:t>는 </a:t>
            </a:r>
            <a:r>
              <a:rPr lang="ko-KR" altLang="en-US" b="1" dirty="0"/>
              <a:t>연산 비용 절감의 핵심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Sparse Attention</a:t>
            </a:r>
            <a:r>
              <a:rPr lang="ko-KR" altLang="en-US" dirty="0"/>
              <a:t>은 </a:t>
            </a:r>
            <a:r>
              <a:rPr lang="ko-KR" altLang="en-US" b="1" dirty="0"/>
              <a:t>속도와 메모리 절약의 핵심</a:t>
            </a:r>
            <a:endParaRPr lang="en-US" altLang="ko-KR" dirty="0"/>
          </a:p>
          <a:p>
            <a:r>
              <a:rPr lang="ko-KR" altLang="en-US" b="1" dirty="0"/>
              <a:t>비용은 낮추고 성능은 증가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=&gt; </a:t>
            </a:r>
            <a:r>
              <a:rPr lang="ko-KR" altLang="en-US" b="1" dirty="0"/>
              <a:t>고효율</a:t>
            </a:r>
            <a:r>
              <a:rPr lang="en-US" altLang="ko-KR" b="1" dirty="0"/>
              <a:t>!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791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12329-3C4B-C7A5-2C48-5691174E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현재 주가 회복 중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D8FEE86-D52C-CB80-41EB-943276C6B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55" y="1825625"/>
            <a:ext cx="10431289" cy="4351338"/>
          </a:xfrm>
        </p:spPr>
      </p:pic>
    </p:spTree>
    <p:extLst>
      <p:ext uri="{BB962C8B-B14F-4D97-AF65-F5344CB8AC3E}">
        <p14:creationId xmlns:p14="http://schemas.microsoft.com/office/powerpoint/2010/main" val="896360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6B6A9-B9A9-E354-0B16-B0D613787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/>
              <a:t>DeepSeek,</a:t>
            </a:r>
            <a:r>
              <a:rPr lang="ko-KR" altLang="en-US" sz="4000"/>
              <a:t> 최신 </a:t>
            </a:r>
            <a:r>
              <a:rPr lang="en-US" altLang="ko-KR" sz="4000"/>
              <a:t>AI</a:t>
            </a:r>
            <a:r>
              <a:rPr lang="ko-KR" altLang="en-US" sz="4000"/>
              <a:t>모델 </a:t>
            </a:r>
            <a:r>
              <a:rPr lang="en-US" altLang="ko-KR" sz="4000"/>
              <a:t>DeepSeek-R1</a:t>
            </a:r>
            <a:r>
              <a:rPr lang="ko-KR" altLang="en-US" sz="4000"/>
              <a:t> 발표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7825B0-D38C-09C6-BF2B-38B4E18990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DeepSeek,</a:t>
            </a:r>
            <a:r>
              <a:rPr lang="ko-KR" altLang="en-US"/>
              <a:t> </a:t>
            </a:r>
            <a:r>
              <a:rPr lang="en-US" altLang="ko-KR"/>
              <a:t>25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27</a:t>
            </a:r>
            <a:r>
              <a:rPr lang="ko-KR" altLang="en-US"/>
              <a:t>일 최신 </a:t>
            </a:r>
            <a:r>
              <a:rPr lang="en-US" altLang="ko-KR"/>
              <a:t>AI</a:t>
            </a:r>
            <a:r>
              <a:rPr lang="ko-KR" altLang="en-US"/>
              <a:t>모델 </a:t>
            </a:r>
            <a:r>
              <a:rPr lang="en-US" altLang="ko-KR"/>
              <a:t>DeepSeek-R1</a:t>
            </a:r>
            <a:r>
              <a:rPr lang="ko-KR" altLang="en-US"/>
              <a:t> 사용한 앱 출시</a:t>
            </a:r>
            <a:endParaRPr lang="en-US" altLang="ko-KR"/>
          </a:p>
          <a:p>
            <a:r>
              <a:rPr lang="en-US" altLang="ko-KR"/>
              <a:t>R1</a:t>
            </a:r>
            <a:r>
              <a:rPr lang="ko-KR" altLang="en-US"/>
              <a:t>은 </a:t>
            </a:r>
            <a:r>
              <a:rPr lang="en-US" altLang="ko-KR"/>
              <a:t>12</a:t>
            </a:r>
            <a:r>
              <a:rPr lang="ko-KR" altLang="en-US"/>
              <a:t>월 </a:t>
            </a:r>
            <a:r>
              <a:rPr lang="en-US" altLang="ko-KR"/>
              <a:t>DeepSeek-V3</a:t>
            </a:r>
            <a:r>
              <a:rPr lang="ko-KR" altLang="en-US"/>
              <a:t>의 추론 능력을 강화한 모델로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20</a:t>
            </a:r>
            <a:r>
              <a:rPr lang="ko-KR" altLang="en-US"/>
              <a:t>일 공개됨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월 미국 </a:t>
            </a:r>
            <a:r>
              <a:rPr lang="en-US" altLang="ko-KR"/>
              <a:t>IOS</a:t>
            </a:r>
            <a:r>
              <a:rPr lang="ko-KR" altLang="en-US"/>
              <a:t> 앱스토어에서 </a:t>
            </a:r>
            <a:r>
              <a:rPr lang="en-US" altLang="ko-KR"/>
              <a:t>ChatGPT</a:t>
            </a:r>
            <a:r>
              <a:rPr lang="ko-KR" altLang="en-US"/>
              <a:t> 제치고 </a:t>
            </a:r>
            <a:r>
              <a:rPr lang="ko-KR" altLang="en-US">
                <a:solidFill>
                  <a:srgbClr val="FF0000"/>
                </a:solidFill>
              </a:rPr>
              <a:t>인기 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ko-KR" altLang="en-US">
                <a:solidFill>
                  <a:srgbClr val="FF0000"/>
                </a:solidFill>
              </a:rPr>
              <a:t>위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en-US" altLang="ko-KR"/>
              <a:t>2025.02.17</a:t>
            </a:r>
            <a:r>
              <a:rPr lang="ko-KR" altLang="en-US"/>
              <a:t> 기준 생산성 앱 </a:t>
            </a:r>
            <a:r>
              <a:rPr lang="en-US" altLang="ko-KR"/>
              <a:t>2</a:t>
            </a:r>
            <a:r>
              <a:rPr lang="ko-KR" altLang="en-US"/>
              <a:t>위</a:t>
            </a:r>
            <a:br>
              <a:rPr lang="en-US" altLang="ko-KR"/>
            </a:br>
            <a:endParaRPr lang="en-US" altLang="ko-KR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082829F9-E710-B358-181C-5385C8052E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689" y="1825625"/>
            <a:ext cx="3130621" cy="4351338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945345C-C342-2ED7-52F5-CCCB430C1DFC}"/>
              </a:ext>
            </a:extLst>
          </p:cNvPr>
          <p:cNvSpPr txBox="1"/>
          <p:nvPr/>
        </p:nvSpPr>
        <p:spPr>
          <a:xfrm>
            <a:off x="954313" y="6123543"/>
            <a:ext cx="648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b="1">
                <a:latin typeface="IBM Plex Sans" panose="02000000000000000000" pitchFamily="2" charset="0"/>
                <a:hlinkClick r:id="rId3"/>
              </a:rPr>
              <a:t>블로그 </a:t>
            </a:r>
            <a:r>
              <a:rPr lang="en-US" altLang="ko-KR" b="1">
                <a:latin typeface="IBM Plex Sans" panose="02000000000000000000" pitchFamily="2" charset="0"/>
                <a:hlinkClick r:id="rId3"/>
              </a:rPr>
              <a:t>-</a:t>
            </a:r>
            <a:r>
              <a:rPr lang="ko-KR" altLang="en-US" b="1">
                <a:latin typeface="IBM Plex Sans" panose="02000000000000000000" pitchFamily="2" charset="0"/>
                <a:hlinkClick r:id="rId3"/>
              </a:rPr>
              <a:t> 딥시크 </a:t>
            </a:r>
            <a:r>
              <a:rPr lang="en-US" altLang="ko-KR" b="1">
                <a:latin typeface="IBM Plex Sans" panose="02000000000000000000" pitchFamily="2" charset="0"/>
                <a:hlinkClick r:id="rId3"/>
              </a:rPr>
              <a:t>(Deepseek) </a:t>
            </a:r>
            <a:r>
              <a:rPr lang="ko-KR" altLang="en-US" b="1">
                <a:latin typeface="IBM Plex Sans" panose="02000000000000000000" pitchFamily="2" charset="0"/>
                <a:hlinkClick r:id="rId3"/>
              </a:rPr>
              <a:t>요약</a:t>
            </a:r>
            <a:r>
              <a:rPr lang="en-US" altLang="ko-KR" b="1">
                <a:latin typeface="IBM Plex Sans" panose="02000000000000000000" pitchFamily="2" charset="0"/>
                <a:hlinkClick r:id="rId3"/>
              </a:rPr>
              <a:t>, </a:t>
            </a:r>
            <a:r>
              <a:rPr lang="ko-KR" altLang="en-US" b="1">
                <a:latin typeface="IBM Plex Sans" panose="02000000000000000000" pitchFamily="2" charset="0"/>
                <a:hlinkClick r:id="rId3"/>
              </a:rPr>
              <a:t>이거 하나만 읽으세요</a:t>
            </a:r>
            <a:r>
              <a:rPr lang="en-US" altLang="ko-KR" b="1">
                <a:latin typeface="IBM Plex Sans" panose="02000000000000000000" pitchFamily="2" charset="0"/>
                <a:hlinkClick r:id="rId3"/>
              </a:rPr>
              <a:t>!</a:t>
            </a:r>
            <a:r>
              <a:rPr lang="ko-KR" altLang="en-US" b="1">
                <a:latin typeface="IBM Plex Sans" panose="02000000000000000000" pitchFamily="2" charset="0"/>
                <a:hlinkClick r:id="rId3"/>
              </a:rPr>
              <a:t> </a:t>
            </a:r>
            <a:r>
              <a:rPr lang="en-US" altLang="ko-KR" b="1">
                <a:latin typeface="IBM Plex Sans" panose="02000000000000000000" pitchFamily="2" charset="0"/>
                <a:hlinkClick r:id="rId3"/>
              </a:rPr>
              <a:t>)</a:t>
            </a:r>
            <a:endParaRPr lang="en-US" altLang="ko-KR" b="1" i="0">
              <a:effectLst/>
              <a:latin typeface="IBM Plex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81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903C14-B496-72A0-878D-0BE2DF1A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알아볼 것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60A926-FDBE-D21B-C69D-6224A9D6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병렬화</a:t>
            </a:r>
            <a:r>
              <a:rPr lang="en-US" altLang="ko-KR" dirty="0"/>
              <a:t>, </a:t>
            </a:r>
            <a:r>
              <a:rPr lang="ko-KR" altLang="en-US" dirty="0" err="1"/>
              <a:t>쿠버네틱스</a:t>
            </a:r>
            <a:r>
              <a:rPr lang="ko-KR" altLang="en-US" dirty="0"/>
              <a:t> 클러스터</a:t>
            </a:r>
            <a:endParaRPr lang="en-US" altLang="ko-KR" dirty="0"/>
          </a:p>
          <a:p>
            <a:r>
              <a:rPr lang="en-US" altLang="ko-KR" dirty="0" err="1"/>
              <a:t>MoE</a:t>
            </a:r>
            <a:r>
              <a:rPr lang="en-US" altLang="ko-KR" dirty="0"/>
              <a:t>, Sparse Attention</a:t>
            </a:r>
          </a:p>
          <a:p>
            <a:r>
              <a:rPr lang="en-US" altLang="ko-KR" dirty="0"/>
              <a:t>CI/CD</a:t>
            </a:r>
          </a:p>
        </p:txBody>
      </p:sp>
    </p:spTree>
    <p:extLst>
      <p:ext uri="{BB962C8B-B14F-4D97-AF65-F5344CB8AC3E}">
        <p14:creationId xmlns:p14="http://schemas.microsoft.com/office/powerpoint/2010/main" val="150162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410DC-775B-47F8-2B66-811F70C0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8B13A-75B1-0149-155A-153D7E9A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/>
              <a:t>2025.02.18</a:t>
            </a:r>
            <a:r>
              <a:rPr lang="ko-KR" altLang="en-US"/>
              <a:t> 장현웅 올림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1903-DC7E-D208-CA23-67037005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/>
              <a:t>딥시크 충격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1522ECE-4FD0-A6DC-141D-AC98C5A87D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00641"/>
            <a:ext cx="5181600" cy="3201305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407F2C6-A7C7-A29D-F17D-0DE4C3D94A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27</a:t>
            </a:r>
            <a:r>
              <a:rPr lang="ko-KR" altLang="en-US"/>
              <a:t>일 엔비디아 주가 급락</a:t>
            </a:r>
            <a:endParaRPr lang="en-US" altLang="ko-KR"/>
          </a:p>
          <a:p>
            <a:r>
              <a:rPr lang="ko-KR" altLang="en-US"/>
              <a:t>개장 전 거래에서 </a:t>
            </a:r>
            <a:r>
              <a:rPr lang="en-US" altLang="ko-KR"/>
              <a:t>12%</a:t>
            </a:r>
            <a:r>
              <a:rPr lang="ko-KR" altLang="en-US"/>
              <a:t> 급락</a:t>
            </a:r>
            <a:endParaRPr lang="en-US" altLang="ko-KR"/>
          </a:p>
          <a:p>
            <a:r>
              <a:rPr lang="ko-KR" altLang="en-US"/>
              <a:t>최종 </a:t>
            </a:r>
            <a:r>
              <a:rPr lang="en-US" altLang="ko-KR"/>
              <a:t>17.7%</a:t>
            </a:r>
            <a:r>
              <a:rPr lang="ko-KR" altLang="en-US"/>
              <a:t> 하락</a:t>
            </a:r>
            <a:r>
              <a:rPr lang="en-US" altLang="ko-KR"/>
              <a:t>,</a:t>
            </a:r>
            <a:r>
              <a:rPr lang="ko-KR" altLang="en-US"/>
              <a:t> 최고치 대비 </a:t>
            </a:r>
            <a:r>
              <a:rPr lang="en-US" altLang="ko-KR"/>
              <a:t>22.65%</a:t>
            </a:r>
          </a:p>
          <a:p>
            <a:r>
              <a:rPr lang="en-US" altLang="ko-KR"/>
              <a:t>5,890</a:t>
            </a:r>
            <a:r>
              <a:rPr lang="ko-KR" altLang="en-US"/>
              <a:t>억 달러 시가총액 증발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(</a:t>
            </a:r>
            <a:r>
              <a:rPr lang="ko-KR" altLang="en-US"/>
              <a:t>현재는 다소 회복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71885-3A23-12A0-4229-E3154CE23F9D}"/>
              </a:ext>
            </a:extLst>
          </p:cNvPr>
          <p:cNvSpPr txBox="1"/>
          <p:nvPr/>
        </p:nvSpPr>
        <p:spPr>
          <a:xfrm>
            <a:off x="838200" y="6123543"/>
            <a:ext cx="8161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>
                <a:hlinkClick r:id="rId3"/>
              </a:rPr>
              <a:t>AI</a:t>
            </a:r>
            <a:r>
              <a:rPr lang="ko-KR" altLang="en-US">
                <a:hlinkClick r:id="rId3"/>
              </a:rPr>
              <a:t> 타임스 </a:t>
            </a:r>
            <a:r>
              <a:rPr lang="en-US" altLang="ko-KR">
                <a:hlinkClick r:id="rId3"/>
              </a:rPr>
              <a:t>–</a:t>
            </a:r>
            <a:r>
              <a:rPr lang="ko-KR" altLang="en-US">
                <a:hlinkClick r:id="rId3"/>
              </a:rPr>
              <a:t> </a:t>
            </a:r>
            <a:r>
              <a:rPr lang="en-US" altLang="ko-KR">
                <a:hlinkClick r:id="rId3"/>
              </a:rPr>
              <a:t>‘</a:t>
            </a:r>
            <a:r>
              <a:rPr lang="ko-KR" altLang="en-US">
                <a:hlinkClick r:id="rId3"/>
              </a:rPr>
              <a:t>딥시크 충격</a:t>
            </a:r>
            <a:r>
              <a:rPr lang="en-US" altLang="ko-KR">
                <a:hlinkClick r:id="rId3"/>
              </a:rPr>
              <a:t>＇</a:t>
            </a:r>
            <a:r>
              <a:rPr lang="ko-KR" altLang="en-US">
                <a:hlinkClick r:id="rId3"/>
              </a:rPr>
              <a:t>에미국 휘청</a:t>
            </a:r>
            <a:r>
              <a:rPr lang="en-US" altLang="ko-KR">
                <a:hlinkClick r:id="rId3"/>
              </a:rPr>
              <a:t>…</a:t>
            </a:r>
            <a:r>
              <a:rPr lang="ko-KR" altLang="en-US">
                <a:hlinkClick r:id="rId3"/>
              </a:rPr>
              <a:t>엔비디아</a:t>
            </a:r>
            <a:r>
              <a:rPr lang="en-US" altLang="ko-KR">
                <a:hlinkClick r:id="rId3"/>
              </a:rPr>
              <a:t>,</a:t>
            </a:r>
            <a:r>
              <a:rPr lang="ko-KR" altLang="en-US">
                <a:hlinkClick r:id="rId3"/>
              </a:rPr>
              <a:t> 미국 주식 사상 최대 손실 기록 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5596A-D328-8D41-C372-1713ED692B88}"/>
              </a:ext>
            </a:extLst>
          </p:cNvPr>
          <p:cNvSpPr txBox="1"/>
          <p:nvPr/>
        </p:nvSpPr>
        <p:spPr>
          <a:xfrm>
            <a:off x="838200" y="57433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블로그 </a:t>
            </a:r>
            <a:r>
              <a:rPr lang="en-US" altLang="ko-KR">
                <a:hlinkClick r:id="rId4"/>
              </a:rPr>
              <a:t>–</a:t>
            </a:r>
            <a:r>
              <a:rPr lang="ko-KR" altLang="en-US">
                <a:hlinkClick r:id="rId4"/>
              </a:rPr>
              <a:t> 딥시크가 뭔데</a:t>
            </a:r>
            <a:r>
              <a:rPr lang="en-US" altLang="ko-KR">
                <a:hlinkClick r:id="rId4"/>
              </a:rPr>
              <a:t>,</a:t>
            </a:r>
            <a:r>
              <a:rPr lang="ko-KR" altLang="en-US">
                <a:hlinkClick r:id="rId4"/>
              </a:rPr>
              <a:t> 엔비디아가 떨어져</a:t>
            </a:r>
            <a:r>
              <a:rPr lang="en-US" altLang="ko-KR">
                <a:hlinkClick r:id="rId4"/>
              </a:rPr>
              <a:t>?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95B8B3-FC9D-A9AB-A512-2F280FE60C93}"/>
              </a:ext>
            </a:extLst>
          </p:cNvPr>
          <p:cNvSpPr txBox="1"/>
          <p:nvPr/>
        </p:nvSpPr>
        <p:spPr>
          <a:xfrm>
            <a:off x="6096000" y="490291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5"/>
              </a:rPr>
              <a:t>한국경제 글로벌 </a:t>
            </a:r>
            <a:r>
              <a:rPr lang="en-US" altLang="ko-KR">
                <a:hlinkClick r:id="rId5"/>
              </a:rPr>
              <a:t>-</a:t>
            </a:r>
            <a:r>
              <a:rPr lang="ko-KR" altLang="en-US">
                <a:hlinkClick r:id="rId5"/>
              </a:rPr>
              <a:t> </a:t>
            </a:r>
            <a:r>
              <a:rPr lang="en-US" altLang="ko-KR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'</a:t>
            </a:r>
            <a:r>
              <a:rPr lang="ko-KR" altLang="en-US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딥시크 충격</a:t>
            </a:r>
            <a:r>
              <a:rPr lang="en-US" altLang="ko-KR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'</a:t>
            </a:r>
            <a:r>
              <a:rPr lang="ko-KR" altLang="en-US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에 나스닥 선물 </a:t>
            </a:r>
            <a:r>
              <a:rPr lang="en-US" altLang="ko-KR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5% </a:t>
            </a:r>
            <a:r>
              <a:rPr lang="ko-KR" altLang="en-US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급락</a:t>
            </a:r>
            <a:r>
              <a:rPr lang="en-US" altLang="ko-KR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…</a:t>
            </a:r>
            <a:r>
              <a:rPr lang="ko-KR" altLang="en-US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엔비디아</a:t>
            </a:r>
            <a:r>
              <a:rPr lang="en-US" altLang="ko-KR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, </a:t>
            </a:r>
            <a:r>
              <a:rPr lang="ko-KR" altLang="en-US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개장 전 </a:t>
            </a:r>
            <a:r>
              <a:rPr lang="en-US" altLang="ko-KR" b="1" i="0">
                <a:solidFill>
                  <a:srgbClr val="121212"/>
                </a:solidFill>
                <a:effectLst/>
                <a:latin typeface="-apple-system"/>
                <a:hlinkClick r:id="rId5"/>
              </a:rPr>
              <a:t>11%↓</a:t>
            </a:r>
            <a:endParaRPr lang="en-US" altLang="ko-KR" b="1" i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321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4C7A9-C8C1-145F-F396-17197106D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H800</a:t>
            </a:r>
            <a:r>
              <a:rPr lang="ko-KR" altLang="en-US"/>
              <a:t>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9054D4-0F1C-3531-E8A8-7BBE069D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DeepSeek-V3 </a:t>
            </a:r>
            <a:r>
              <a:rPr lang="ko-KR" altLang="en-US" dirty="0"/>
              <a:t>학습</a:t>
            </a:r>
            <a:r>
              <a:rPr lang="en-US" altLang="ko-KR" dirty="0"/>
              <a:t>, R1</a:t>
            </a:r>
            <a:r>
              <a:rPr lang="ko-KR" altLang="en-US" dirty="0"/>
              <a:t>과 사용한 칩</a:t>
            </a:r>
            <a:endParaRPr lang="en-US" altLang="ko-KR" dirty="0"/>
          </a:p>
          <a:p>
            <a:r>
              <a:rPr lang="en-US" altLang="ko-KR" dirty="0"/>
              <a:t>2022</a:t>
            </a:r>
            <a:r>
              <a:rPr lang="ko-KR" altLang="en-US" dirty="0"/>
              <a:t>년 미국은 중국에 고성능 반도체 수출 규제 </a:t>
            </a:r>
            <a:r>
              <a:rPr lang="en-US" altLang="ko-KR" dirty="0"/>
              <a:t>(</a:t>
            </a:r>
            <a:r>
              <a:rPr lang="ko-KR" altLang="en-US" dirty="0"/>
              <a:t>성능 제한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NVIDEA,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고성능 칩 </a:t>
            </a:r>
            <a:r>
              <a:rPr lang="en-US" altLang="ko-KR" dirty="0">
                <a:solidFill>
                  <a:srgbClr val="FF0000"/>
                </a:solidFill>
              </a:rPr>
              <a:t>H100</a:t>
            </a:r>
            <a:r>
              <a:rPr lang="ko-KR" altLang="en-US" dirty="0">
                <a:solidFill>
                  <a:srgbClr val="FF0000"/>
                </a:solidFill>
              </a:rPr>
              <a:t>의 성능을 조정해 </a:t>
            </a:r>
            <a:r>
              <a:rPr lang="en-US" altLang="ko-KR" dirty="0">
                <a:solidFill>
                  <a:srgbClr val="FF0000"/>
                </a:solidFill>
              </a:rPr>
              <a:t>H800</a:t>
            </a:r>
            <a:r>
              <a:rPr lang="ko-KR" altLang="en-US" dirty="0">
                <a:solidFill>
                  <a:srgbClr val="FF0000"/>
                </a:solidFill>
              </a:rPr>
              <a:t> 개발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21</a:t>
            </a:r>
            <a:r>
              <a:rPr lang="ko-KR" altLang="en-US" dirty="0"/>
              <a:t>일 공식 출시되어 수출</a:t>
            </a:r>
            <a:endParaRPr lang="en-US" altLang="ko-KR" dirty="0"/>
          </a:p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월에 수출 규제 강화</a:t>
            </a:r>
            <a:r>
              <a:rPr lang="en-US" altLang="ko-KR" dirty="0"/>
              <a:t>,</a:t>
            </a:r>
            <a:r>
              <a:rPr lang="ko-KR" altLang="en-US" dirty="0"/>
              <a:t> 수출 금지됨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52BA55-FF85-6E73-1921-6AAA47B31136}"/>
              </a:ext>
            </a:extLst>
          </p:cNvPr>
          <p:cNvSpPr txBox="1"/>
          <p:nvPr/>
        </p:nvSpPr>
        <p:spPr>
          <a:xfrm>
            <a:off x="399142" y="6311900"/>
            <a:ext cx="722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AI</a:t>
            </a:r>
            <a:r>
              <a:rPr lang="ko-KR" altLang="en-US">
                <a:hlinkClick r:id="rId2"/>
              </a:rPr>
              <a:t>타임즈 </a:t>
            </a:r>
            <a:r>
              <a:rPr lang="en-US" altLang="ko-KR">
                <a:hlinkClick r:id="rId2"/>
              </a:rPr>
              <a:t>–</a:t>
            </a:r>
            <a:r>
              <a:rPr lang="ko-KR" altLang="en-US">
                <a:hlinkClick r:id="rId2"/>
              </a:rPr>
              <a:t> 미국</a:t>
            </a:r>
            <a:r>
              <a:rPr lang="en-US" altLang="ko-KR">
                <a:hlinkClick r:id="rId2"/>
              </a:rPr>
              <a:t>,</a:t>
            </a:r>
            <a:r>
              <a:rPr lang="ko-KR" altLang="en-US">
                <a:hlinkClick r:id="rId2"/>
              </a:rPr>
              <a:t> </a:t>
            </a:r>
            <a:r>
              <a:rPr lang="en-US" altLang="ko-KR">
                <a:hlinkClick r:id="rId2"/>
              </a:rPr>
              <a:t>‘H100’</a:t>
            </a:r>
            <a:r>
              <a:rPr lang="ko-KR" altLang="en-US">
                <a:hlinkClick r:id="rId2"/>
              </a:rPr>
              <a:t> 이어 </a:t>
            </a:r>
            <a:r>
              <a:rPr lang="en-US" altLang="ko-KR">
                <a:hlinkClick r:id="rId2"/>
              </a:rPr>
              <a:t>‘H800＇</a:t>
            </a:r>
            <a:r>
              <a:rPr lang="ko-KR" altLang="en-US">
                <a:hlinkClick r:id="rId2"/>
              </a:rPr>
              <a:t>도 중국 수출 제한한다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5CD2-A329-55E4-6895-0933336A03B8}"/>
              </a:ext>
            </a:extLst>
          </p:cNvPr>
          <p:cNvSpPr txBox="1"/>
          <p:nvPr/>
        </p:nvSpPr>
        <p:spPr>
          <a:xfrm>
            <a:off x="399142" y="5875100"/>
            <a:ext cx="9370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NVIDEA</a:t>
            </a:r>
            <a:r>
              <a:rPr lang="ko-KR" altLang="en-US">
                <a:hlinkClick r:id="rId3"/>
              </a:rPr>
              <a:t> </a:t>
            </a:r>
            <a:r>
              <a:rPr lang="en-US" altLang="ko-KR">
                <a:hlinkClick r:id="rId3"/>
              </a:rPr>
              <a:t>H800</a:t>
            </a:r>
            <a:r>
              <a:rPr lang="ko-KR" altLang="en-US">
                <a:hlinkClick r:id="rId3"/>
              </a:rPr>
              <a:t> </a:t>
            </a:r>
            <a:r>
              <a:rPr lang="en-US" altLang="ko-KR">
                <a:hlinkClick r:id="rId3"/>
              </a:rPr>
              <a:t>SXM5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80C5E4-0101-D1D4-3C2C-FA3A112E858B}"/>
              </a:ext>
            </a:extLst>
          </p:cNvPr>
          <p:cNvSpPr txBox="1"/>
          <p:nvPr/>
        </p:nvSpPr>
        <p:spPr>
          <a:xfrm>
            <a:off x="399142" y="5370831"/>
            <a:ext cx="11157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4"/>
              </a:rPr>
              <a:t>NVIDEA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tweaks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flagship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H100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chip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for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export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to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China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as</a:t>
            </a:r>
            <a:r>
              <a:rPr lang="ko-KR" altLang="en-US">
                <a:hlinkClick r:id="rId4"/>
              </a:rPr>
              <a:t> </a:t>
            </a:r>
            <a:r>
              <a:rPr lang="en-US" altLang="ko-KR">
                <a:hlinkClick r:id="rId4"/>
              </a:rPr>
              <a:t>H800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C7CC8-6691-6D4C-B7A0-D298AE710043}"/>
              </a:ext>
            </a:extLst>
          </p:cNvPr>
          <p:cNvSpPr txBox="1"/>
          <p:nvPr/>
        </p:nvSpPr>
        <p:spPr>
          <a:xfrm>
            <a:off x="399142" y="48665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https://www.mk.co.kr/news/world/11228801</a:t>
            </a:r>
          </a:p>
        </p:txBody>
      </p:sp>
    </p:spTree>
    <p:extLst>
      <p:ext uri="{BB962C8B-B14F-4D97-AF65-F5344CB8AC3E}">
        <p14:creationId xmlns:p14="http://schemas.microsoft.com/office/powerpoint/2010/main" val="372371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961EE-8798-3982-73B7-E23D7EBF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너프를 얼마나 때렸을까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6FAF16-C246-23A3-F9B0-E588787B9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H100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9C2A8B-AD12-C7A5-FEAF-02ECD79E44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가격</a:t>
            </a:r>
            <a:r>
              <a:rPr lang="en-US" altLang="ko-KR" dirty="0"/>
              <a:t>:5500</a:t>
            </a:r>
            <a:r>
              <a:rPr lang="ko-KR" altLang="en-US" dirty="0"/>
              <a:t>만원 </a:t>
            </a:r>
            <a:endParaRPr lang="en-US" altLang="ko-KR" dirty="0"/>
          </a:p>
          <a:p>
            <a:r>
              <a:rPr lang="en-US" altLang="ko-KR" dirty="0"/>
              <a:t>Chip-to-Chip</a:t>
            </a:r>
            <a:r>
              <a:rPr lang="ko-KR" altLang="en-US" dirty="0"/>
              <a:t> 데이터 전송 속도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900GB/s </a:t>
            </a:r>
            <a:r>
              <a:rPr lang="en-US" altLang="ko-KR" b="1" dirty="0"/>
              <a:t>(</a:t>
            </a:r>
            <a:r>
              <a:rPr lang="ko-KR" altLang="en-US" b="1" dirty="0"/>
              <a:t>병렬 연산 중요</a:t>
            </a:r>
            <a:r>
              <a:rPr lang="en-US" altLang="ko-KR" b="1" dirty="0"/>
              <a:t>)</a:t>
            </a:r>
          </a:p>
          <a:p>
            <a:r>
              <a:rPr lang="en-US" altLang="ko-KR" dirty="0"/>
              <a:t>CUDA</a:t>
            </a:r>
            <a:r>
              <a:rPr lang="ko-KR" altLang="en-US" dirty="0"/>
              <a:t> 코어 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16,896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FP64(double-precision)</a:t>
            </a:r>
            <a:r>
              <a:rPr lang="ko-KR" altLang="en-US" dirty="0"/>
              <a:t> 성능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64T</a:t>
            </a:r>
            <a:r>
              <a:rPr lang="ko-KR" altLang="en-US" dirty="0"/>
              <a:t> </a:t>
            </a:r>
            <a:r>
              <a:rPr lang="en-US" altLang="ko-KR" dirty="0"/>
              <a:t>FLOPS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FADC1D2-D521-569C-F516-9181DABF0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/>
              <a:t>H800</a:t>
            </a:r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3681D4-9DEB-2D4C-E860-E2DACFF4E43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altLang="ko-KR" dirty="0"/>
              <a:t>0~5000</a:t>
            </a:r>
            <a:r>
              <a:rPr lang="ko-KR" altLang="en-US" dirty="0"/>
              <a:t>만원 </a:t>
            </a:r>
            <a:r>
              <a:rPr lang="en-US" altLang="ko-KR" dirty="0"/>
              <a:t>(</a:t>
            </a:r>
            <a:r>
              <a:rPr lang="ko-KR" altLang="en-US" dirty="0"/>
              <a:t>대비 </a:t>
            </a:r>
            <a:r>
              <a:rPr lang="en-US" altLang="ko-KR" dirty="0"/>
              <a:t>70~90%)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400GB/s</a:t>
            </a:r>
          </a:p>
          <a:p>
            <a:r>
              <a:rPr lang="en-US" altLang="ko-KR" dirty="0"/>
              <a:t>14,592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1T</a:t>
            </a:r>
            <a:r>
              <a:rPr lang="ko-KR" altLang="en-US" dirty="0"/>
              <a:t> </a:t>
            </a:r>
            <a:r>
              <a:rPr lang="en-US" altLang="ko-KR" dirty="0"/>
              <a:t>FLOPS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계산 속도</a:t>
            </a:r>
            <a:r>
              <a:rPr lang="en-US" altLang="ko-KR" dirty="0">
                <a:solidFill>
                  <a:srgbClr val="FF0000"/>
                </a:solidFill>
              </a:rPr>
              <a:t>:H100</a:t>
            </a:r>
            <a:r>
              <a:rPr lang="ko-KR" altLang="en-US" dirty="0">
                <a:solidFill>
                  <a:srgbClr val="FF0000"/>
                </a:solidFill>
              </a:rPr>
              <a:t> 대비 </a:t>
            </a:r>
            <a:r>
              <a:rPr lang="en-US" altLang="ko-KR" dirty="0">
                <a:solidFill>
                  <a:srgbClr val="FF0000"/>
                </a:solidFill>
              </a:rPr>
              <a:t>50%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1054B-E908-E3D3-B2D7-B1A04F0C2FD6}"/>
              </a:ext>
            </a:extLst>
          </p:cNvPr>
          <p:cNvSpPr txBox="1"/>
          <p:nvPr/>
        </p:nvSpPr>
        <p:spPr>
          <a:xfrm>
            <a:off x="836612" y="5569545"/>
            <a:ext cx="833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이데일리 </a:t>
            </a:r>
            <a:r>
              <a:rPr lang="en-US" altLang="ko-KR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-</a:t>
            </a:r>
            <a:r>
              <a:rPr lang="ko-KR" altLang="en-US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 딥시크 사용한 </a:t>
            </a:r>
            <a:r>
              <a:rPr lang="en-US" altLang="ko-KR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H800</a:t>
            </a:r>
            <a:r>
              <a:rPr lang="ko-KR" altLang="en-US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가격은 </a:t>
            </a:r>
            <a:r>
              <a:rPr lang="en-US" altLang="ko-KR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H100</a:t>
            </a:r>
            <a:r>
              <a:rPr lang="ko-KR" altLang="en-US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의 </a:t>
            </a:r>
            <a:r>
              <a:rPr lang="en-US" altLang="ko-KR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70~90% </a:t>
            </a:r>
            <a:r>
              <a:rPr lang="ko-KR" altLang="en-US" b="1" i="0">
                <a:solidFill>
                  <a:srgbClr val="333333"/>
                </a:solidFill>
                <a:effectLst/>
                <a:latin typeface="HelveticaNeue-Light"/>
                <a:hlinkClick r:id="rId2"/>
              </a:rPr>
              <a:t>수준</a:t>
            </a:r>
          </a:p>
          <a:p>
            <a:r>
              <a:rPr lang="en-US" altLang="ko-KR">
                <a:hlinkClick r:id="rId3"/>
              </a:rPr>
              <a:t>H100</a:t>
            </a:r>
            <a:r>
              <a:rPr lang="ko-KR" altLang="en-US">
                <a:hlinkClick r:id="rId3"/>
              </a:rPr>
              <a:t> </a:t>
            </a:r>
            <a:r>
              <a:rPr lang="en-US" altLang="ko-KR">
                <a:hlinkClick r:id="rId3"/>
              </a:rPr>
              <a:t>VS</a:t>
            </a:r>
            <a:r>
              <a:rPr lang="ko-KR" altLang="en-US">
                <a:hlinkClick r:id="rId3"/>
              </a:rPr>
              <a:t> </a:t>
            </a:r>
            <a:r>
              <a:rPr lang="en-US" altLang="ko-KR">
                <a:hlinkClick r:id="rId3"/>
              </a:rPr>
              <a:t>H800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42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12AA-F08F-D3F6-1FF8-90ABC6A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그럼에도 불구하고</a:t>
            </a:r>
            <a:r>
              <a:rPr lang="en-US" altLang="ko-KR"/>
              <a:t>,</a:t>
            </a:r>
            <a:br>
              <a:rPr lang="en-US" altLang="ko-KR"/>
            </a:br>
            <a:r>
              <a:rPr lang="ko-KR" altLang="en-US"/>
              <a:t>우수한 벤치마크 점수</a:t>
            </a:r>
            <a:r>
              <a:rPr lang="en-US" altLang="ko-KR"/>
              <a:t>,</a:t>
            </a:r>
            <a:r>
              <a:rPr lang="ko-KR" altLang="en-US"/>
              <a:t> 훨씬 저렴한 </a:t>
            </a:r>
            <a:r>
              <a:rPr lang="en-US" altLang="ko-KR"/>
              <a:t>API</a:t>
            </a:r>
            <a:endParaRPr lang="ko-KR" altLang="en-US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B7D99AE1-6DBF-79D8-3756-F9981EDB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endParaRPr lang="en-US" altLang="ko-KR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EC4D80B9-9C5A-7AF3-4146-2D1DF22DF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41" y="1941066"/>
            <a:ext cx="10638674" cy="34201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ACDFF64-737D-14A4-E17E-43BF0141684C}"/>
              </a:ext>
            </a:extLst>
          </p:cNvPr>
          <p:cNvSpPr txBox="1"/>
          <p:nvPr/>
        </p:nvSpPr>
        <p:spPr>
          <a:xfrm>
            <a:off x="1092200" y="6104175"/>
            <a:ext cx="90801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u="none" strike="noStrike" dirty="0" err="1">
                <a:solidFill>
                  <a:srgbClr val="1C244B"/>
                </a:solidFill>
                <a:effectLst/>
                <a:latin typeface="robot"/>
                <a:hlinkClick r:id="rId3"/>
              </a:rPr>
              <a:t>DeepSeek</a:t>
            </a:r>
            <a:r>
              <a:rPr lang="en-US" altLang="ko-KR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 R1: 128K </a:t>
            </a:r>
            <a:r>
              <a:rPr lang="ko-KR" altLang="en-US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컨텍스트와 </a:t>
            </a:r>
            <a:r>
              <a:rPr lang="en-US" altLang="ko-KR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$6M </a:t>
            </a:r>
            <a:r>
              <a:rPr lang="ko-KR" altLang="en-US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혁신을 갖춘 </a:t>
            </a:r>
            <a:r>
              <a:rPr lang="en-US" altLang="ko-KR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2025</a:t>
            </a:r>
            <a:r>
              <a:rPr lang="ko-KR" altLang="en-US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년의 </a:t>
            </a:r>
            <a:r>
              <a:rPr lang="en-US" altLang="ko-KR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AI </a:t>
            </a:r>
            <a:r>
              <a:rPr lang="ko-KR" altLang="en-US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강자 </a:t>
            </a:r>
            <a:r>
              <a:rPr lang="en-US" altLang="ko-KR" b="1" i="0" u="none" strike="noStrike" dirty="0">
                <a:solidFill>
                  <a:srgbClr val="1C244B"/>
                </a:solidFill>
                <a:effectLst/>
                <a:latin typeface="robot"/>
                <a:hlinkClick r:id="rId3"/>
              </a:rPr>
              <a:t>- </a:t>
            </a:r>
            <a:r>
              <a:rPr lang="en-US" altLang="ko-KR" b="1" i="0" u="none" strike="noStrike" dirty="0" err="1">
                <a:solidFill>
                  <a:srgbClr val="1C244B"/>
                </a:solidFill>
                <a:effectLst/>
                <a:latin typeface="robot"/>
                <a:hlinkClick r:id="rId3"/>
              </a:rPr>
              <a:t>Iweaver</a:t>
            </a:r>
            <a:endParaRPr lang="ko-KR" altLang="en-US" b="1" i="0" u="none" strike="noStrike" dirty="0">
              <a:solidFill>
                <a:srgbClr val="1C244B"/>
              </a:solidFill>
              <a:effectLst/>
              <a:latin typeface="robot"/>
            </a:endParaRPr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9F68DE-2002-7779-736D-EC6C0BED8C5D}"/>
              </a:ext>
            </a:extLst>
          </p:cNvPr>
          <p:cNvSpPr txBox="1"/>
          <p:nvPr/>
        </p:nvSpPr>
        <p:spPr>
          <a:xfrm>
            <a:off x="1092200" y="56047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4"/>
              </a:rPr>
              <a:t>DeepSeek-R1:</a:t>
            </a:r>
            <a:r>
              <a:rPr lang="ko-KR" altLang="en-US" dirty="0">
                <a:hlinkClick r:id="rId4"/>
              </a:rPr>
              <a:t> 강화 학습 기반 추론 모델 </a:t>
            </a:r>
            <a:r>
              <a:rPr lang="en-US" altLang="ko-KR" dirty="0">
                <a:hlinkClick r:id="rId4"/>
              </a:rPr>
              <a:t>–</a:t>
            </a:r>
            <a:r>
              <a:rPr lang="ko-KR" altLang="en-US" dirty="0">
                <a:hlinkClick r:id="rId4"/>
              </a:rPr>
              <a:t> 모두의 연구소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7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269663E-0D2F-6771-84C3-E01DA7CC4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GPT-4, </a:t>
            </a:r>
            <a:r>
              <a:rPr lang="ko-KR" altLang="en-US" dirty="0"/>
              <a:t>훈련 비용만 </a:t>
            </a:r>
            <a:r>
              <a:rPr lang="en-US" altLang="ko-KR" dirty="0"/>
              <a:t>1</a:t>
            </a:r>
            <a:r>
              <a:rPr lang="ko-KR" altLang="en-US" dirty="0"/>
              <a:t>억 달러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BE023EE-C1D2-A4CB-9C0D-CA9C4C06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287" t="47481" r="24634" b="19537"/>
          <a:stretch/>
        </p:blipFill>
        <p:spPr>
          <a:xfrm>
            <a:off x="5977288" y="1257300"/>
            <a:ext cx="4838776" cy="3522847"/>
          </a:xfr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93B791CE-80DB-F9AE-67B1-E42FD39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샘 </a:t>
            </a:r>
            <a:r>
              <a:rPr lang="ko-KR" altLang="en-US" sz="2800" dirty="0" err="1"/>
              <a:t>알트먼</a:t>
            </a:r>
            <a:r>
              <a:rPr lang="en-US" altLang="ko-KR" sz="2800" dirty="0"/>
              <a:t>:</a:t>
            </a:r>
          </a:p>
          <a:p>
            <a:r>
              <a:rPr lang="en-US" altLang="ko-KR" sz="2800" dirty="0"/>
              <a:t>OpenAI GPT-4</a:t>
            </a:r>
            <a:r>
              <a:rPr lang="ko-KR" altLang="en-US" sz="2800" dirty="0"/>
              <a:t>를 </a:t>
            </a:r>
            <a:endParaRPr lang="en-US" altLang="ko-KR" sz="2800" dirty="0"/>
          </a:p>
          <a:p>
            <a:r>
              <a:rPr lang="ko-KR" altLang="en-US" sz="2800" dirty="0"/>
              <a:t>훈련시키는 데에만 </a:t>
            </a:r>
            <a:endParaRPr lang="en-US" altLang="ko-KR" sz="2800" dirty="0"/>
          </a:p>
          <a:p>
            <a:r>
              <a:rPr lang="en-US" altLang="ko-KR" sz="2800" b="1" dirty="0"/>
              <a:t>$100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million</a:t>
            </a:r>
            <a:r>
              <a:rPr lang="ko-KR" altLang="en-US" sz="2800" b="1" dirty="0"/>
              <a:t> </a:t>
            </a:r>
            <a:r>
              <a:rPr lang="en-US" altLang="ko-KR" sz="2800" b="1" dirty="0"/>
              <a:t>(1</a:t>
            </a:r>
            <a:r>
              <a:rPr lang="ko-KR" altLang="en-US" sz="2800" b="1" dirty="0"/>
              <a:t>억</a:t>
            </a:r>
            <a:r>
              <a:rPr lang="en-US" altLang="ko-KR" sz="2800" b="1" dirty="0"/>
              <a:t>)</a:t>
            </a:r>
          </a:p>
          <a:p>
            <a:endParaRPr lang="en-US" altLang="ko-KR" sz="2800" b="1" dirty="0"/>
          </a:p>
          <a:p>
            <a:r>
              <a:rPr lang="en-US" altLang="ko-KR" sz="2800" dirty="0"/>
              <a:t>GPT-5</a:t>
            </a:r>
            <a:r>
              <a:rPr lang="ko-KR" altLang="en-US" sz="2800" dirty="0"/>
              <a:t>에 더 들 예정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D17F0F-E287-4219-B2DF-EFA683C48AA6}"/>
              </a:ext>
            </a:extLst>
          </p:cNvPr>
          <p:cNvSpPr txBox="1"/>
          <p:nvPr/>
        </p:nvSpPr>
        <p:spPr>
          <a:xfrm>
            <a:off x="1375936" y="5303520"/>
            <a:ext cx="8406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How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Do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You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Get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to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Artificial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General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Intelligence Think Lighter - WIRED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86F978-25CA-4283-0F3A-D051298233FA}"/>
              </a:ext>
            </a:extLst>
          </p:cNvPr>
          <p:cNvSpPr txBox="1"/>
          <p:nvPr/>
        </p:nvSpPr>
        <p:spPr>
          <a:xfrm>
            <a:off x="1375936" y="5667117"/>
            <a:ext cx="8220167" cy="380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i="0" dirty="0">
                <a:effectLst/>
                <a:latin typeface="var(--typography-headline-standard-xxl-font-family)"/>
                <a:hlinkClick r:id="rId4"/>
              </a:rPr>
              <a:t>The Next Great Leap in AI Is Behind Schedule and Crazy Expensive - WSJ</a:t>
            </a:r>
            <a:endParaRPr lang="en-US" altLang="ko-KR" i="0" dirty="0">
              <a:effectLst/>
              <a:latin typeface="var(--typography-headline-standard-xxl-font-family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ABD8A-1E96-A43F-4744-25F94E4426AC}"/>
              </a:ext>
            </a:extLst>
          </p:cNvPr>
          <p:cNvSpPr txBox="1"/>
          <p:nvPr/>
        </p:nvSpPr>
        <p:spPr>
          <a:xfrm>
            <a:off x="1375936" y="60536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OpenAI lays out plans for GPT-5 – The Verge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2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6C357-7AA1-D100-504F-7B026D50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GPT-4, </a:t>
            </a:r>
            <a:r>
              <a:rPr lang="ko-KR" altLang="en-US" dirty="0"/>
              <a:t>훈련 비용만 </a:t>
            </a:r>
            <a:r>
              <a:rPr lang="en-US" altLang="ko-KR" dirty="0"/>
              <a:t>1</a:t>
            </a:r>
            <a:r>
              <a:rPr lang="ko-KR" altLang="en-US" dirty="0"/>
              <a:t>억 달러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1F42AE-DD64-BF48-C605-1949C48CB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🖥️고성능 하드웨어 인프라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수천개의 </a:t>
            </a:r>
            <a:r>
              <a:rPr lang="en-US" altLang="ko-KR" sz="2400" dirty="0"/>
              <a:t>A100 GPU + </a:t>
            </a:r>
            <a:r>
              <a:rPr lang="ko-KR" altLang="en-US" sz="2400" dirty="0"/>
              <a:t>데이터센터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⚡에너지 비용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400" dirty="0"/>
              <a:t>GPU </a:t>
            </a:r>
            <a:r>
              <a:rPr lang="ko-KR" altLang="en-US" sz="2400" dirty="0"/>
              <a:t>전기세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냉각비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💼인적 자원</a:t>
            </a:r>
          </a:p>
          <a:p>
            <a:pPr marL="0" indent="0">
              <a:buNone/>
            </a:pPr>
            <a:r>
              <a:rPr lang="ko-KR" altLang="en-US" sz="2400" dirty="0"/>
              <a:t>수년간 반복된 실험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고연봉</a:t>
            </a:r>
            <a:r>
              <a:rPr lang="ko-KR" altLang="en-US" sz="2400" dirty="0"/>
              <a:t> 인건비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dirty="0"/>
              <a:t>🧪장기간의 연구</a:t>
            </a:r>
            <a:r>
              <a:rPr lang="en-US" altLang="ko-KR" dirty="0"/>
              <a:t>, </a:t>
            </a:r>
            <a:r>
              <a:rPr lang="ko-KR" altLang="en-US" dirty="0"/>
              <a:t>반복된 학습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/>
              <a:t>시도와 최적화로 누적된 연구비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F90DCE5F-98A9-396A-1AEA-35CF3B90D275}"/>
              </a:ext>
            </a:extLst>
          </p:cNvPr>
          <p:cNvSpPr/>
          <p:nvPr/>
        </p:nvSpPr>
        <p:spPr>
          <a:xfrm>
            <a:off x="5816600" y="3276600"/>
            <a:ext cx="1485900" cy="812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D0E22-439F-36CE-8A9E-6A20088A0083}"/>
              </a:ext>
            </a:extLst>
          </p:cNvPr>
          <p:cNvSpPr txBox="1"/>
          <p:nvPr/>
        </p:nvSpPr>
        <p:spPr>
          <a:xfrm>
            <a:off x="8445500" y="3381514"/>
            <a:ext cx="2171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solidFill>
                  <a:srgbClr val="FF0000"/>
                </a:solidFill>
              </a:rPr>
              <a:t>$1</a:t>
            </a:r>
            <a:r>
              <a:rPr lang="ko-KR" altLang="en-US" sz="4000" dirty="0">
                <a:solidFill>
                  <a:srgbClr val="FF0000"/>
                </a:solidFill>
              </a:rPr>
              <a:t>억</a:t>
            </a:r>
          </a:p>
        </p:txBody>
      </p:sp>
    </p:spTree>
    <p:extLst>
      <p:ext uri="{BB962C8B-B14F-4D97-AF65-F5344CB8AC3E}">
        <p14:creationId xmlns:p14="http://schemas.microsoft.com/office/powerpoint/2010/main" val="189679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내용 개체 틀 26">
            <a:extLst>
              <a:ext uri="{FF2B5EF4-FFF2-40B4-BE49-F238E27FC236}">
                <a16:creationId xmlns:a16="http://schemas.microsoft.com/office/drawing/2014/main" id="{5AEAE6D0-0112-892F-10BB-C65BF4A79F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06717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DD56CC0-6BAA-04C7-706C-6AC2739F3A20}"/>
              </a:ext>
            </a:extLst>
          </p:cNvPr>
          <p:cNvSpPr txBox="1"/>
          <p:nvPr/>
        </p:nvSpPr>
        <p:spPr>
          <a:xfrm>
            <a:off x="8547100" y="487680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5.6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38193DD-3ACA-A304-FB49-92E829C5FEAF}"/>
              </a:ext>
            </a:extLst>
          </p:cNvPr>
          <p:cNvSpPr txBox="1"/>
          <p:nvPr/>
        </p:nvSpPr>
        <p:spPr>
          <a:xfrm>
            <a:off x="3556000" y="259080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323734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1098</Words>
  <Application>Microsoft Office PowerPoint</Application>
  <PresentationFormat>와이드스크린</PresentationFormat>
  <Paragraphs>150</Paragraphs>
  <Slides>21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2" baseType="lpstr">
      <vt:lpstr>Office 테마</vt:lpstr>
      <vt:lpstr>DeepSeek가 왜 이슈일까?</vt:lpstr>
      <vt:lpstr>DeepSeek, 최신 AI모델 DeepSeek-R1 발표</vt:lpstr>
      <vt:lpstr>딥시크 충격</vt:lpstr>
      <vt:lpstr>H800칩</vt:lpstr>
      <vt:lpstr>너프를 얼마나 때렸을까?</vt:lpstr>
      <vt:lpstr>그럼에도 불구하고, 우수한 벤치마크 점수, 훨씬 저렴한 API</vt:lpstr>
      <vt:lpstr>GPT-4, 훈련 비용만 1억 달러</vt:lpstr>
      <vt:lpstr>GPT-4, 훈련 비용만 1억 달러</vt:lpstr>
      <vt:lpstr>PowerPoint 프레젠테이션</vt:lpstr>
      <vt:lpstr>압도적인 훈련 비용 절감</vt:lpstr>
      <vt:lpstr>어떻게 DeepSeek는 비용 절감을 했는가?</vt:lpstr>
      <vt:lpstr>값싼 GPU 사용</vt:lpstr>
      <vt:lpstr>오픈소스 적극 활용</vt:lpstr>
      <vt:lpstr>연구팀 축소 + 개발 자동화</vt:lpstr>
      <vt:lpstr>가장 많이 돈 절약을 한 방법: 기술</vt:lpstr>
      <vt:lpstr>MoE(Mixture of Experts)?</vt:lpstr>
      <vt:lpstr>Sparse Attention?</vt:lpstr>
      <vt:lpstr>PowerPoint 프레젠테이션</vt:lpstr>
      <vt:lpstr>현재 주가 회복 중</vt:lpstr>
      <vt:lpstr>더 알아볼 것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DeepSeek가 왜 이슈일까?</dc:title>
  <dc:creator>장현웅</dc:creator>
  <cp:lastModifiedBy>현웅 장</cp:lastModifiedBy>
  <cp:revision>8</cp:revision>
  <dcterms:created xsi:type="dcterms:W3CDTF">2025-02-16T21:16:32Z</dcterms:created>
  <dcterms:modified xsi:type="dcterms:W3CDTF">2025-02-18T11:56:22Z</dcterms:modified>
</cp:coreProperties>
</file>