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0"/>
  </p:notesMasterIdLst>
  <p:sldIdLst>
    <p:sldId id="256" r:id="rId4"/>
    <p:sldId id="262" r:id="rId5"/>
    <p:sldId id="265" r:id="rId6"/>
    <p:sldId id="264" r:id="rId7"/>
    <p:sldId id="394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0" r:id="rId19"/>
    <p:sldId id="389" r:id="rId20"/>
    <p:sldId id="391" r:id="rId21"/>
    <p:sldId id="392" r:id="rId22"/>
    <p:sldId id="395" r:id="rId23"/>
    <p:sldId id="393" r:id="rId24"/>
    <p:sldId id="396" r:id="rId25"/>
    <p:sldId id="397" r:id="rId26"/>
    <p:sldId id="399" r:id="rId27"/>
    <p:sldId id="398" r:id="rId28"/>
    <p:sldId id="400" r:id="rId2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 autoAdjust="0"/>
    <p:restoredTop sz="84876" autoAdjust="0"/>
  </p:normalViewPr>
  <p:slideViewPr>
    <p:cSldViewPr snapToGrid="0">
      <p:cViewPr>
        <p:scale>
          <a:sx n="125" d="100"/>
          <a:sy n="125" d="100"/>
        </p:scale>
        <p:origin x="181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</a:t>
            </a:r>
            <a:r>
              <a:rPr lang="ko-KR" altLang="en-US" dirty="0" err="1"/>
              <a:t>크롤링</a:t>
            </a:r>
            <a:r>
              <a:rPr lang="ko-KR" altLang="en-US" dirty="0"/>
              <a:t> 한 브랜드는 </a:t>
            </a:r>
            <a:r>
              <a:rPr lang="ko-KR" altLang="en-US" dirty="0" err="1"/>
              <a:t>서브웨이</a:t>
            </a:r>
            <a:r>
              <a:rPr lang="en-US" altLang="ko-KR" dirty="0"/>
              <a:t>, </a:t>
            </a:r>
            <a:r>
              <a:rPr lang="ko-KR" altLang="en-US" dirty="0"/>
              <a:t>맥도날드</a:t>
            </a:r>
            <a:r>
              <a:rPr lang="en-US" altLang="ko-KR" dirty="0"/>
              <a:t>, </a:t>
            </a:r>
            <a:r>
              <a:rPr lang="ko-KR" altLang="en-US" dirty="0" err="1"/>
              <a:t>버거킹입니다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크롤링</a:t>
            </a:r>
            <a:r>
              <a:rPr lang="ko-KR" altLang="en-US" dirty="0"/>
              <a:t> 하는 방법으로는 </a:t>
            </a:r>
            <a:r>
              <a:rPr lang="ko-KR" altLang="en-US" dirty="0" err="1"/>
              <a:t>카카오맵을</a:t>
            </a:r>
            <a:r>
              <a:rPr lang="ko-KR" altLang="en-US" dirty="0"/>
              <a:t> 크롤링하는 방법을 선택했는데요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카카오맵은</a:t>
            </a:r>
            <a:r>
              <a:rPr lang="ko-KR" altLang="en-US" dirty="0"/>
              <a:t> 자신의 위치를 기준으로 최대 </a:t>
            </a:r>
            <a:r>
              <a:rPr lang="en-US" altLang="ko-KR" dirty="0"/>
              <a:t>500</a:t>
            </a:r>
            <a:r>
              <a:rPr lang="ko-KR" altLang="en-US" dirty="0"/>
              <a:t>개의 매장을 보여주는데</a:t>
            </a:r>
            <a:endParaRPr lang="en-US" altLang="ko-KR" dirty="0"/>
          </a:p>
          <a:p>
            <a:r>
              <a:rPr lang="ko-KR" altLang="en-US" dirty="0"/>
              <a:t>이 세 브랜드 모두 매장수가 </a:t>
            </a:r>
            <a:r>
              <a:rPr lang="en-US" altLang="ko-KR" dirty="0"/>
              <a:t>500</a:t>
            </a:r>
            <a:r>
              <a:rPr lang="ko-KR" altLang="en-US" dirty="0"/>
              <a:t>개 </a:t>
            </a:r>
            <a:r>
              <a:rPr lang="ko-KR" altLang="en-US" dirty="0" err="1"/>
              <a:t>미만이였기에</a:t>
            </a:r>
            <a:r>
              <a:rPr lang="ko-KR" altLang="en-US" dirty="0"/>
              <a:t> 가능했습니다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1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발표를 하겠습니다</a:t>
            </a:r>
            <a:r>
              <a:rPr lang="en-US" altLang="ko-KR" dirty="0"/>
              <a:t>. </a:t>
            </a:r>
            <a:r>
              <a:rPr lang="ko-KR" altLang="en-US" dirty="0"/>
              <a:t>발표를 맡은 박진홍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웹페이지 </a:t>
            </a:r>
            <a:r>
              <a:rPr lang="ko-KR" altLang="en-US" dirty="0" err="1"/>
              <a:t>크롤링을</a:t>
            </a:r>
            <a:r>
              <a:rPr lang="ko-KR" altLang="en-US" dirty="0"/>
              <a:t> 이용하여 가져온 각 매장 정보 </a:t>
            </a:r>
            <a:r>
              <a:rPr lang="en-US" altLang="ko-KR" dirty="0"/>
              <a:t>csv</a:t>
            </a:r>
            <a:r>
              <a:rPr lang="ko-KR" altLang="en-US" dirty="0"/>
              <a:t>파일에서</a:t>
            </a:r>
            <a:endParaRPr lang="en-US" altLang="ko-KR" dirty="0"/>
          </a:p>
          <a:p>
            <a:r>
              <a:rPr lang="ko-KR" altLang="en-US" dirty="0"/>
              <a:t>각브랜드별 매장의 주소를 행정구역으로 구분하여 </a:t>
            </a:r>
            <a:endParaRPr lang="en-US" altLang="ko-KR" dirty="0"/>
          </a:p>
          <a:p>
            <a:r>
              <a:rPr lang="ko-KR" altLang="en-US" dirty="0"/>
              <a:t>행정구역별 매장의 개수를 나타내는 컬럼을 추가하여 각각의 매장정보를 </a:t>
            </a:r>
            <a:r>
              <a:rPr lang="en-US" altLang="ko-KR" dirty="0"/>
              <a:t>csv</a:t>
            </a:r>
            <a:r>
              <a:rPr lang="ko-KR" altLang="en-US" dirty="0"/>
              <a:t>파일로 저장을 해 주었습니다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3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ko-KR" altLang="en-US" dirty="0" err="1"/>
              <a:t>저장받은</a:t>
            </a:r>
            <a:r>
              <a:rPr lang="ko-KR" altLang="en-US" dirty="0"/>
              <a:t> 각 브랜드별 </a:t>
            </a:r>
            <a:r>
              <a:rPr lang="en-US" altLang="ko-KR" dirty="0"/>
              <a:t>csv</a:t>
            </a:r>
            <a:r>
              <a:rPr lang="ko-KR" altLang="en-US" dirty="0"/>
              <a:t>파일을 합쳐서 다음과 같이 </a:t>
            </a:r>
            <a:r>
              <a:rPr lang="en-US" altLang="ko-KR" dirty="0"/>
              <a:t>mc king</a:t>
            </a:r>
            <a:r>
              <a:rPr lang="ko-KR" altLang="en-US" dirty="0"/>
              <a:t> </a:t>
            </a:r>
            <a:r>
              <a:rPr lang="en-US" altLang="ko-KR" dirty="0"/>
              <a:t>sub lot </a:t>
            </a:r>
            <a:r>
              <a:rPr lang="ko-KR" altLang="en-US" dirty="0"/>
              <a:t>컬럼에 행정구역별 각 브랜드 매장의 개수를 표현해 주도록 데이터프레임을 만들었고</a:t>
            </a:r>
            <a:endParaRPr lang="en-US" altLang="ko-KR" dirty="0"/>
          </a:p>
          <a:p>
            <a:r>
              <a:rPr lang="ko-KR" altLang="en-US" dirty="0"/>
              <a:t>이 정보를 이용하여 맥도날드</a:t>
            </a:r>
            <a:r>
              <a:rPr lang="en-US" altLang="ko-KR" dirty="0"/>
              <a:t>, </a:t>
            </a:r>
            <a:r>
              <a:rPr lang="ko-KR" altLang="en-US" dirty="0" err="1"/>
              <a:t>버거킹</a:t>
            </a:r>
            <a:r>
              <a:rPr lang="en-US" altLang="ko-KR" dirty="0"/>
              <a:t>, </a:t>
            </a:r>
            <a:r>
              <a:rPr lang="ko-KR" altLang="en-US" dirty="0" err="1"/>
              <a:t>서브웨이의</a:t>
            </a:r>
            <a:r>
              <a:rPr lang="ko-KR" altLang="en-US" dirty="0"/>
              <a:t> 매장개수를 </a:t>
            </a:r>
            <a:r>
              <a:rPr lang="ko-KR" altLang="en-US" dirty="0" err="1"/>
              <a:t>합친값에서</a:t>
            </a:r>
            <a:r>
              <a:rPr lang="ko-KR" altLang="en-US" dirty="0"/>
              <a:t> 롯데리아 매장 개수를 나누는 </a:t>
            </a:r>
            <a:r>
              <a:rPr lang="ko-KR" altLang="en-US" dirty="0" err="1"/>
              <a:t>버거지수를</a:t>
            </a:r>
            <a:r>
              <a:rPr lang="ko-KR" altLang="en-US" dirty="0"/>
              <a:t> </a:t>
            </a:r>
            <a:r>
              <a:rPr lang="en-US" altLang="ko-KR" dirty="0" err="1"/>
              <a:t>B_ratio</a:t>
            </a:r>
            <a:r>
              <a:rPr lang="ko-KR" altLang="en-US" dirty="0"/>
              <a:t>컬럼에 나타내도록 해주었습니다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발전된 도시를 나타내는 지표를 무엇으로 잡아야 하는가 이게 </a:t>
            </a:r>
            <a:r>
              <a:rPr lang="ko-KR" altLang="en-US" dirty="0" err="1"/>
              <a:t>고민이였는데</a:t>
            </a:r>
            <a:r>
              <a:rPr lang="ko-KR" altLang="en-US" dirty="0"/>
              <a:t> 보통 국가의 발전과 성장을 나타내는 지표로 주로</a:t>
            </a:r>
            <a:r>
              <a:rPr lang="en-US" altLang="ko-KR" dirty="0"/>
              <a:t>GDP</a:t>
            </a:r>
            <a:r>
              <a:rPr lang="ko-KR" altLang="en-US" dirty="0"/>
              <a:t>를 이용하기에 </a:t>
            </a:r>
            <a:endParaRPr lang="en-US" altLang="ko-KR" dirty="0"/>
          </a:p>
          <a:p>
            <a:r>
              <a:rPr lang="en-US" altLang="ko-KR" dirty="0"/>
              <a:t>GDP</a:t>
            </a:r>
            <a:r>
              <a:rPr lang="ko-KR" altLang="en-US" dirty="0"/>
              <a:t>를 지역별로 나눠 놓은 지역내 총생산을</a:t>
            </a:r>
            <a:r>
              <a:rPr lang="en-US" altLang="ko-KR" dirty="0"/>
              <a:t> </a:t>
            </a:r>
            <a:r>
              <a:rPr lang="ko-KR" altLang="en-US" dirty="0"/>
              <a:t>기준으로 잡고 </a:t>
            </a:r>
            <a:r>
              <a:rPr lang="ko-KR" altLang="en-US" dirty="0" err="1"/>
              <a:t>버거지수와의</a:t>
            </a:r>
            <a:r>
              <a:rPr lang="ko-KR" altLang="en-US" dirty="0"/>
              <a:t> 상관 관계를 밝히기 위하여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GRDP </a:t>
            </a:r>
            <a:r>
              <a:rPr lang="ko-KR" altLang="en-US" dirty="0"/>
              <a:t>즉 지역내 총생산을 해당 행정구역의 인구수로 나눈 </a:t>
            </a:r>
            <a:r>
              <a:rPr lang="en-US" altLang="ko-KR" dirty="0"/>
              <a:t>1</a:t>
            </a:r>
            <a:r>
              <a:rPr lang="ko-KR" altLang="en-US" dirty="0"/>
              <a:t>인당 지역내 총생산을 </a:t>
            </a:r>
            <a:r>
              <a:rPr lang="en-US" altLang="ko-KR" dirty="0"/>
              <a:t>GP</a:t>
            </a:r>
            <a:r>
              <a:rPr lang="ko-KR" altLang="en-US" dirty="0"/>
              <a:t>컬럼에 </a:t>
            </a:r>
            <a:r>
              <a:rPr lang="ko-KR" altLang="en-US" dirty="0" err="1"/>
              <a:t>나타내주고</a:t>
            </a:r>
            <a:r>
              <a:rPr lang="ko-KR" altLang="en-US" dirty="0"/>
              <a:t> 데이터 프레임을 완성하여</a:t>
            </a:r>
            <a:endParaRPr lang="en-US" altLang="ko-KR" dirty="0"/>
          </a:p>
          <a:p>
            <a:r>
              <a:rPr lang="ko-KR" altLang="en-US" dirty="0"/>
              <a:t>데이터 시각화를 위한 준비를 끝냈습니다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3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앞에 분류한 행정구역별 </a:t>
            </a:r>
            <a:r>
              <a:rPr lang="ko-KR" altLang="en-US" dirty="0" err="1"/>
              <a:t>버거지수를</a:t>
            </a:r>
            <a:r>
              <a:rPr lang="ko-KR" altLang="en-US" dirty="0"/>
              <a:t> 이용하여 시각화한 </a:t>
            </a:r>
            <a:r>
              <a:rPr lang="ko-KR" altLang="en-US" dirty="0" err="1"/>
              <a:t>버거지수</a:t>
            </a:r>
            <a:r>
              <a:rPr lang="ko-KR" altLang="en-US" dirty="0"/>
              <a:t> </a:t>
            </a:r>
            <a:r>
              <a:rPr lang="ko-KR" altLang="en-US" dirty="0" err="1"/>
              <a:t>블록맵</a:t>
            </a:r>
            <a:r>
              <a:rPr lang="ko-KR" altLang="en-US" dirty="0"/>
              <a:t> 입니다</a:t>
            </a:r>
            <a:endParaRPr lang="en-US" altLang="ko-KR" dirty="0"/>
          </a:p>
          <a:p>
            <a:r>
              <a:rPr lang="ko-KR" altLang="en-US" dirty="0" err="1"/>
              <a:t>누가봐도</a:t>
            </a:r>
            <a:r>
              <a:rPr lang="ko-KR" altLang="en-US" dirty="0"/>
              <a:t> 서울 중구가 다른 곳 보다는 많이 </a:t>
            </a:r>
            <a:r>
              <a:rPr lang="ko-KR" altLang="en-US" dirty="0" err="1"/>
              <a:t>파란것을</a:t>
            </a:r>
            <a:r>
              <a:rPr lang="ko-KR" altLang="en-US" dirty="0"/>
              <a:t> </a:t>
            </a:r>
            <a:r>
              <a:rPr lang="ko-KR" altLang="en-US" dirty="0" err="1"/>
              <a:t>볼수</a:t>
            </a:r>
            <a:r>
              <a:rPr lang="ko-KR" altLang="en-US" dirty="0"/>
              <a:t> 있습니다 이어서 서울을 지나 수도권</a:t>
            </a:r>
            <a:endParaRPr lang="en-US" altLang="ko-KR" dirty="0"/>
          </a:p>
          <a:p>
            <a:r>
              <a:rPr lang="ko-KR" altLang="en-US" dirty="0"/>
              <a:t>그리고 부산</a:t>
            </a:r>
            <a:r>
              <a:rPr lang="en-US" altLang="ko-KR" dirty="0"/>
              <a:t>, </a:t>
            </a:r>
            <a:r>
              <a:rPr lang="ko-KR" altLang="en-US" dirty="0"/>
              <a:t>광주 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대전 등 대표적인 대도시 들이 </a:t>
            </a:r>
            <a:r>
              <a:rPr lang="ko-KR" altLang="en-US" dirty="0" err="1"/>
              <a:t>버거지수가</a:t>
            </a:r>
            <a:r>
              <a:rPr lang="ko-KR" altLang="en-US" dirty="0"/>
              <a:t> 높은 모습을 </a:t>
            </a:r>
            <a:r>
              <a:rPr lang="ko-KR" altLang="en-US" dirty="0" err="1"/>
              <a:t>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다들 생각하는 대도시에 </a:t>
            </a:r>
            <a:r>
              <a:rPr lang="ko-KR" altLang="en-US" dirty="0" err="1"/>
              <a:t>버거지수가</a:t>
            </a:r>
            <a:r>
              <a:rPr lang="ko-KR" altLang="en-US" dirty="0"/>
              <a:t> 높게 측정이 </a:t>
            </a:r>
            <a:r>
              <a:rPr lang="ko-KR" altLang="en-US" dirty="0" err="1"/>
              <a:t>되는것을</a:t>
            </a:r>
            <a:r>
              <a:rPr lang="ko-KR" altLang="en-US" dirty="0"/>
              <a:t> 보면 </a:t>
            </a:r>
            <a:r>
              <a:rPr lang="ko-KR" altLang="en-US" dirty="0" err="1"/>
              <a:t>버거지수가</a:t>
            </a:r>
            <a:r>
              <a:rPr lang="ko-KR" altLang="en-US" dirty="0"/>
              <a:t> 높을수록 발전된 도시라는 </a:t>
            </a:r>
            <a:r>
              <a:rPr lang="en-US" altLang="ko-KR" dirty="0" err="1"/>
              <a:t>sns</a:t>
            </a:r>
            <a:r>
              <a:rPr lang="ko-KR" altLang="en-US" dirty="0"/>
              <a:t>글이 </a:t>
            </a:r>
            <a:endParaRPr lang="en-US" altLang="ko-KR" dirty="0"/>
          </a:p>
          <a:p>
            <a:r>
              <a:rPr lang="ko-KR" altLang="en-US" dirty="0" err="1"/>
              <a:t>맞는것</a:t>
            </a:r>
            <a:r>
              <a:rPr lang="ko-KR" altLang="en-US" dirty="0"/>
              <a:t> 같아 보입니다 정말 </a:t>
            </a:r>
            <a:r>
              <a:rPr lang="ko-KR" altLang="en-US" dirty="0" err="1"/>
              <a:t>버거지수가</a:t>
            </a:r>
            <a:r>
              <a:rPr lang="ko-KR" altLang="en-US" dirty="0"/>
              <a:t> 발전된 도시와 상관관계가 있는지 더 자세히 알아보도록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38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버거지수</a:t>
            </a:r>
            <a:r>
              <a:rPr lang="ko-KR" altLang="en-US" dirty="0"/>
              <a:t> 와 </a:t>
            </a:r>
            <a:r>
              <a:rPr lang="en-US" altLang="ko-KR" dirty="0"/>
              <a:t>1</a:t>
            </a:r>
            <a:r>
              <a:rPr lang="ko-KR" altLang="en-US" dirty="0"/>
              <a:t>인당 지역별 총생산량을 차트로 </a:t>
            </a:r>
            <a:r>
              <a:rPr lang="ko-KR" altLang="en-US" dirty="0" err="1"/>
              <a:t>나타낸것입니다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3</a:t>
            </a:r>
            <a:r>
              <a:rPr lang="ko-KR" altLang="en-US" dirty="0"/>
              <a:t>등 까지는 순서가 같지만 그 밑으로는 꽤나 다른 양상을 보이고 있는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비교해서는 둘 사이에 직접적인 상관관계가 있는지 확실치 않기에 이번에는 여러가지 값들을 </a:t>
            </a:r>
            <a:r>
              <a:rPr lang="ko-KR" altLang="en-US" dirty="0" err="1"/>
              <a:t>버거지수에</a:t>
            </a:r>
            <a:r>
              <a:rPr lang="ko-KR" altLang="en-US" dirty="0"/>
              <a:t> 비교하여 분석해 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1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ko-KR" altLang="en-US" dirty="0" err="1"/>
              <a:t>산점도를</a:t>
            </a:r>
            <a:r>
              <a:rPr lang="ko-KR" altLang="en-US" dirty="0"/>
              <a:t> 이용하여 </a:t>
            </a:r>
            <a:r>
              <a:rPr lang="ko-KR" altLang="en-US" dirty="0" err="1"/>
              <a:t>버거지수와</a:t>
            </a:r>
            <a:r>
              <a:rPr lang="ko-KR" altLang="en-US" dirty="0"/>
              <a:t> </a:t>
            </a:r>
            <a:r>
              <a:rPr lang="ko-KR" altLang="en-US" dirty="0" err="1"/>
              <a:t>여러값들이</a:t>
            </a:r>
            <a:r>
              <a:rPr lang="ko-KR" altLang="en-US" dirty="0"/>
              <a:t> 어떤 상관관계가 있는지 알아보려고 합니다</a:t>
            </a:r>
            <a:endParaRPr lang="en-US" altLang="ko-KR" dirty="0"/>
          </a:p>
          <a:p>
            <a:r>
              <a:rPr lang="ko-KR" altLang="en-US" dirty="0"/>
              <a:t>우선 제일위에 보이는 지역별 총생산과 </a:t>
            </a:r>
            <a:r>
              <a:rPr lang="ko-KR" altLang="en-US" dirty="0" err="1"/>
              <a:t>버거지수의</a:t>
            </a:r>
            <a:r>
              <a:rPr lang="ko-KR" altLang="en-US" dirty="0"/>
              <a:t> </a:t>
            </a:r>
            <a:r>
              <a:rPr lang="ko-KR" altLang="en-US" dirty="0" err="1"/>
              <a:t>산점도를</a:t>
            </a:r>
            <a:r>
              <a:rPr lang="ko-KR" altLang="en-US" dirty="0"/>
              <a:t> 보면 얼추 선이 </a:t>
            </a:r>
            <a:r>
              <a:rPr lang="ko-KR" altLang="en-US" dirty="0" err="1"/>
              <a:t>그려지는것</a:t>
            </a:r>
            <a:r>
              <a:rPr lang="ko-KR" altLang="en-US" dirty="0"/>
              <a:t> 같지만 상관관계가 </a:t>
            </a:r>
            <a:r>
              <a:rPr lang="ko-KR" altLang="en-US" dirty="0" err="1"/>
              <a:t>크다라고</a:t>
            </a:r>
            <a:r>
              <a:rPr lang="ko-KR" altLang="en-US" dirty="0"/>
              <a:t> 보기 힘들다고 생각되는 분포입니다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ko-KR" altLang="en-US" dirty="0" err="1"/>
              <a:t>산점도를</a:t>
            </a:r>
            <a:r>
              <a:rPr lang="ko-KR" altLang="en-US" dirty="0"/>
              <a:t> 보면 인구수와 </a:t>
            </a:r>
            <a:r>
              <a:rPr lang="ko-KR" altLang="en-US" dirty="0" err="1"/>
              <a:t>버거지수</a:t>
            </a:r>
            <a:r>
              <a:rPr lang="ko-KR" altLang="en-US" dirty="0"/>
              <a:t> 사이에 상관관계가 </a:t>
            </a:r>
            <a:r>
              <a:rPr lang="ko-KR" altLang="en-US" dirty="0" err="1"/>
              <a:t>없다라고</a:t>
            </a:r>
            <a:r>
              <a:rPr lang="ko-KR" altLang="en-US" dirty="0"/>
              <a:t> 생각될 정도로 마구 점이 </a:t>
            </a:r>
            <a:r>
              <a:rPr lang="ko-KR" altLang="en-US" dirty="0" err="1"/>
              <a:t>찍혀있고</a:t>
            </a:r>
            <a:r>
              <a:rPr lang="ko-KR" altLang="en-US" dirty="0"/>
              <a:t> 오히려 굳이 </a:t>
            </a:r>
            <a:r>
              <a:rPr lang="ko-KR" altLang="en-US" dirty="0" err="1"/>
              <a:t>선을만들자면</a:t>
            </a:r>
            <a:r>
              <a:rPr lang="ko-KR" altLang="en-US" dirty="0"/>
              <a:t> 기울기가 마이너스에 더 </a:t>
            </a:r>
            <a:r>
              <a:rPr lang="ko-KR" altLang="en-US" dirty="0" err="1"/>
              <a:t>가까운것처럼</a:t>
            </a:r>
            <a:r>
              <a:rPr lang="ko-KR" altLang="en-US" dirty="0"/>
              <a:t>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아까 바차트로 순위를 비교 해보았던 </a:t>
            </a:r>
            <a:r>
              <a:rPr lang="en-US" altLang="ko-KR" dirty="0"/>
              <a:t>1</a:t>
            </a:r>
            <a:r>
              <a:rPr lang="ko-KR" altLang="en-US" dirty="0"/>
              <a:t>인당 지역별 총생산과 </a:t>
            </a:r>
            <a:r>
              <a:rPr lang="ko-KR" altLang="en-US" dirty="0" err="1"/>
              <a:t>버거지수의</a:t>
            </a:r>
            <a:r>
              <a:rPr lang="ko-KR" altLang="en-US" dirty="0"/>
              <a:t> 상관관계는 다른 값들에 비해서 비교적 상관관계가 </a:t>
            </a:r>
            <a:r>
              <a:rPr lang="ko-KR" altLang="en-US" dirty="0" err="1"/>
              <a:t>있는것처럼</a:t>
            </a:r>
            <a:r>
              <a:rPr lang="ko-KR" altLang="en-US" dirty="0"/>
              <a:t> 보입니다만 하지만 </a:t>
            </a:r>
            <a:r>
              <a:rPr lang="ko-KR" altLang="en-US" dirty="0" err="1"/>
              <a:t>이것만으로도</a:t>
            </a:r>
            <a:r>
              <a:rPr lang="ko-KR" altLang="en-US" dirty="0"/>
              <a:t> 상관관계를 확실하게 </a:t>
            </a:r>
            <a:r>
              <a:rPr lang="ko-KR" altLang="en-US" dirty="0" err="1"/>
              <a:t>표현하기어렵기에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다음으로는 직접적인 수치를 나타내도록 해보았습니다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ko-KR" altLang="en-US" dirty="0" err="1"/>
              <a:t>히트맵을</a:t>
            </a:r>
            <a:r>
              <a:rPr lang="ko-KR" altLang="en-US" dirty="0"/>
              <a:t> 그리고 </a:t>
            </a:r>
            <a:r>
              <a:rPr lang="ko-KR" altLang="en-US" dirty="0" err="1"/>
              <a:t>히트맵안에</a:t>
            </a:r>
            <a:r>
              <a:rPr lang="ko-KR" altLang="en-US" dirty="0"/>
              <a:t> 상관계수를 </a:t>
            </a:r>
            <a:r>
              <a:rPr lang="ko-KR" altLang="en-US" dirty="0" err="1"/>
              <a:t>나타내주어</a:t>
            </a:r>
            <a:r>
              <a:rPr lang="ko-KR" altLang="en-US" dirty="0"/>
              <a:t> 상관관계를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방금 </a:t>
            </a:r>
            <a:r>
              <a:rPr lang="ko-KR" altLang="en-US" dirty="0" err="1"/>
              <a:t>산점도로</a:t>
            </a:r>
            <a:r>
              <a:rPr lang="ko-KR" altLang="en-US" dirty="0"/>
              <a:t> 보았던 인구수와 </a:t>
            </a:r>
            <a:r>
              <a:rPr lang="ko-KR" altLang="en-US" dirty="0" err="1"/>
              <a:t>버거지수의</a:t>
            </a:r>
            <a:r>
              <a:rPr lang="ko-KR" altLang="en-US" dirty="0"/>
              <a:t> 상관계수는 </a:t>
            </a:r>
            <a:r>
              <a:rPr lang="en-US" altLang="ko-KR" dirty="0"/>
              <a:t>-0.11</a:t>
            </a:r>
            <a:r>
              <a:rPr lang="ko-KR" altLang="en-US" dirty="0"/>
              <a:t>로 상관관계가 </a:t>
            </a:r>
            <a:r>
              <a:rPr lang="ko-KR" altLang="en-US" dirty="0" err="1"/>
              <a:t>없다라고</a:t>
            </a:r>
            <a:r>
              <a:rPr lang="ko-KR" altLang="en-US" dirty="0"/>
              <a:t> </a:t>
            </a:r>
            <a:r>
              <a:rPr lang="ko-KR" altLang="en-US" dirty="0" err="1"/>
              <a:t>볼수</a:t>
            </a:r>
            <a:r>
              <a:rPr lang="ko-KR" altLang="en-US" dirty="0"/>
              <a:t> 있겠고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아까 </a:t>
            </a:r>
            <a:r>
              <a:rPr lang="ko-KR" altLang="en-US" dirty="0" err="1"/>
              <a:t>부터</a:t>
            </a:r>
            <a:r>
              <a:rPr lang="ko-KR" altLang="en-US" dirty="0"/>
              <a:t> 계속 상관관계를 찾는 </a:t>
            </a:r>
            <a:r>
              <a:rPr lang="ko-KR" altLang="en-US" dirty="0" err="1"/>
              <a:t>버거지수와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지역내총생산의</a:t>
            </a:r>
            <a:r>
              <a:rPr lang="ko-KR" altLang="en-US" dirty="0"/>
              <a:t> 상관계수가 다음처럼 </a:t>
            </a:r>
            <a:r>
              <a:rPr lang="en-US" altLang="ko-KR" dirty="0"/>
              <a:t>0.67 </a:t>
            </a:r>
            <a:r>
              <a:rPr lang="ko-KR" altLang="en-US" dirty="0"/>
              <a:t>로 </a:t>
            </a:r>
            <a:r>
              <a:rPr lang="ko-KR" altLang="en-US" dirty="0" err="1"/>
              <a:t>표현되는것을</a:t>
            </a:r>
            <a:r>
              <a:rPr lang="ko-KR" altLang="en-US" dirty="0"/>
              <a:t> </a:t>
            </a:r>
            <a:r>
              <a:rPr lang="ko-KR" altLang="en-US" dirty="0" err="1"/>
              <a:t>볼수</a:t>
            </a:r>
            <a:r>
              <a:rPr lang="ko-KR" altLang="en-US" dirty="0"/>
              <a:t>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피어슨</a:t>
            </a:r>
            <a:r>
              <a:rPr lang="ko-KR" altLang="en-US" dirty="0"/>
              <a:t> 상관관계에서는 </a:t>
            </a:r>
            <a:r>
              <a:rPr lang="en-US" altLang="ko-KR" dirty="0"/>
              <a:t>0.3 </a:t>
            </a:r>
            <a:r>
              <a:rPr lang="ko-KR" altLang="en-US" dirty="0"/>
              <a:t>에서 </a:t>
            </a:r>
            <a:r>
              <a:rPr lang="en-US" altLang="ko-KR" dirty="0"/>
              <a:t>0.7 </a:t>
            </a:r>
            <a:r>
              <a:rPr lang="ko-KR" altLang="en-US" dirty="0"/>
              <a:t>사이의 값은 뚜렷한 상관관계가 있다고 보기 때문에</a:t>
            </a:r>
            <a:endParaRPr lang="en-US" altLang="ko-KR" dirty="0"/>
          </a:p>
          <a:p>
            <a:r>
              <a:rPr lang="ko-KR" altLang="en-US" dirty="0"/>
              <a:t> 즉 </a:t>
            </a:r>
            <a:r>
              <a:rPr lang="en-US" altLang="ko-KR" dirty="0"/>
              <a:t>0.67</a:t>
            </a:r>
            <a:r>
              <a:rPr lang="ko-KR" altLang="en-US" dirty="0"/>
              <a:t>을 상관계수로 가지는 </a:t>
            </a:r>
            <a:r>
              <a:rPr lang="ko-KR" altLang="en-US" dirty="0" err="1"/>
              <a:t>버거지수와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지역내총생산은</a:t>
            </a:r>
            <a:r>
              <a:rPr lang="ko-KR" altLang="en-US" dirty="0"/>
              <a:t> </a:t>
            </a:r>
            <a:r>
              <a:rPr lang="ko-KR" altLang="en-US" dirty="0" err="1"/>
              <a:t>뚜렸한</a:t>
            </a:r>
            <a:r>
              <a:rPr lang="ko-KR" altLang="en-US" dirty="0"/>
              <a:t> 상관관계가 있다라고 </a:t>
            </a:r>
            <a:r>
              <a:rPr lang="ko-KR" altLang="en-US" dirty="0" err="1"/>
              <a:t>볼수있는것입니다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1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과정을 통해 저희는 </a:t>
            </a:r>
            <a:r>
              <a:rPr lang="ko-KR" altLang="en-US" dirty="0" err="1"/>
              <a:t>버거지수와</a:t>
            </a:r>
            <a:r>
              <a:rPr lang="ko-KR" altLang="en-US" dirty="0"/>
              <a:t> 도시발전도 사이의 상관관계가 어느정도 있다는 점을 도출했습니다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버거지수</a:t>
            </a:r>
            <a:r>
              <a:rPr lang="ko-KR" altLang="en-US" dirty="0"/>
              <a:t> </a:t>
            </a:r>
            <a:r>
              <a:rPr lang="ko-KR" altLang="en-US" dirty="0" err="1"/>
              <a:t>블록맵에서도</a:t>
            </a:r>
            <a:r>
              <a:rPr lang="ko-KR" altLang="en-US" dirty="0"/>
              <a:t> 쉽게 </a:t>
            </a:r>
            <a:r>
              <a:rPr lang="ko-KR" altLang="en-US" dirty="0" err="1"/>
              <a:t>볼수</a:t>
            </a:r>
            <a:r>
              <a:rPr lang="ko-KR" altLang="en-US" dirty="0"/>
              <a:t> 있었던</a:t>
            </a:r>
            <a:endParaRPr lang="en-US" altLang="ko-KR" dirty="0"/>
          </a:p>
          <a:p>
            <a:r>
              <a:rPr lang="ko-KR" altLang="en-US" dirty="0"/>
              <a:t>한국의 수도권 집중 현상은 </a:t>
            </a:r>
            <a:r>
              <a:rPr lang="ko-KR" altLang="en-US" dirty="0" err="1"/>
              <a:t>저희같은</a:t>
            </a:r>
            <a:r>
              <a:rPr lang="ko-KR" altLang="en-US" dirty="0"/>
              <a:t> 수도권에 거주하는 시민들에게 크게 </a:t>
            </a:r>
            <a:r>
              <a:rPr lang="ko-KR" altLang="en-US" dirty="0" err="1"/>
              <a:t>와닿는</a:t>
            </a:r>
            <a:r>
              <a:rPr lang="ko-KR" altLang="en-US" dirty="0"/>
              <a:t> 주제는 </a:t>
            </a:r>
            <a:r>
              <a:rPr lang="ko-KR" altLang="en-US" dirty="0" err="1"/>
              <a:t>아니였는데요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버거지수를</a:t>
            </a:r>
            <a:r>
              <a:rPr lang="ko-KR" altLang="en-US" dirty="0"/>
              <a:t> 통해 저희는 이러한 현상이 남일이 아니라</a:t>
            </a:r>
            <a:r>
              <a:rPr lang="en-US" altLang="ko-KR" dirty="0"/>
              <a:t>, </a:t>
            </a:r>
            <a:r>
              <a:rPr lang="ko-KR" altLang="en-US" dirty="0"/>
              <a:t>사소한 햄버거 점포 수 정도로도 체감될 수 있다는 사실을 깨닫게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수도권에 사는 저희는 잘 몰랐지만</a:t>
            </a:r>
            <a:r>
              <a:rPr lang="en-US" altLang="ko-KR" dirty="0"/>
              <a:t>, </a:t>
            </a:r>
            <a:r>
              <a:rPr lang="ko-KR" altLang="en-US" dirty="0"/>
              <a:t>한국의 </a:t>
            </a:r>
            <a:r>
              <a:rPr lang="ko-KR" altLang="en-US" dirty="0" err="1"/>
              <a:t>중앙집중적인</a:t>
            </a:r>
            <a:r>
              <a:rPr lang="ko-KR" altLang="en-US" dirty="0"/>
              <a:t> 발전이 굉장히 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왜 균형발전을 이루어야 하는지에 대해서도 깨닫게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3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프로젝트를 진행하면서 </a:t>
            </a:r>
            <a:r>
              <a:rPr lang="ko-KR" altLang="en-US" dirty="0" err="1"/>
              <a:t>어려웠던점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찬영이같은</a:t>
            </a:r>
            <a:r>
              <a:rPr lang="ko-KR" altLang="en-US" dirty="0"/>
              <a:t> 경우 롯데리아에서 매장 정보를 </a:t>
            </a:r>
            <a:r>
              <a:rPr lang="ko-KR" altLang="en-US" dirty="0" err="1"/>
              <a:t>가져올때</a:t>
            </a:r>
            <a:r>
              <a:rPr lang="ko-KR" altLang="en-US" dirty="0"/>
              <a:t> </a:t>
            </a:r>
            <a:r>
              <a:rPr lang="ko-KR" altLang="en-US" dirty="0" err="1"/>
              <a:t>셀리니움을</a:t>
            </a:r>
            <a:r>
              <a:rPr lang="ko-KR" altLang="en-US" dirty="0"/>
              <a:t> 이용한 동적 </a:t>
            </a:r>
            <a:r>
              <a:rPr lang="ko-KR" altLang="en-US" dirty="0" err="1"/>
              <a:t>웹크롤링으로</a:t>
            </a:r>
            <a:r>
              <a:rPr lang="ko-KR" altLang="en-US" dirty="0"/>
              <a:t> 진행하였는데 롯데리아의 </a:t>
            </a:r>
            <a:r>
              <a:rPr lang="ko-KR" altLang="en-US" dirty="0" err="1"/>
              <a:t>매장수</a:t>
            </a:r>
            <a:r>
              <a:rPr lang="ko-KR" altLang="en-US" dirty="0"/>
              <a:t> 페이지에서 </a:t>
            </a:r>
            <a:r>
              <a:rPr lang="ko-KR" altLang="en-US" dirty="0" err="1"/>
              <a:t>뒷페이지로</a:t>
            </a:r>
            <a:r>
              <a:rPr lang="ko-KR" altLang="en-US" dirty="0"/>
              <a:t> 가면 갈수록 작업시간이 길어져서 </a:t>
            </a:r>
            <a:r>
              <a:rPr lang="ko-KR" altLang="en-US" dirty="0" err="1"/>
              <a:t>크롤링에</a:t>
            </a:r>
            <a:r>
              <a:rPr lang="ko-KR" altLang="en-US" dirty="0"/>
              <a:t> 많이 시간을 </a:t>
            </a:r>
            <a:r>
              <a:rPr lang="ko-KR" altLang="en-US" dirty="0" err="1"/>
              <a:t>할애하게되어</a:t>
            </a:r>
            <a:r>
              <a:rPr lang="ko-KR" altLang="en-US" dirty="0"/>
              <a:t> 어려웠다고 이야기하였고</a:t>
            </a:r>
            <a:endParaRPr lang="en-US" altLang="ko-KR" dirty="0"/>
          </a:p>
          <a:p>
            <a:r>
              <a:rPr lang="ko-KR" altLang="en-US" dirty="0" err="1"/>
              <a:t>저같은</a:t>
            </a:r>
            <a:r>
              <a:rPr lang="ko-KR" altLang="en-US" dirty="0"/>
              <a:t> 경우는 데이터 분류 과정에서 롯데리아 매장정보에 매장주소 부분에 주소를 </a:t>
            </a:r>
            <a:r>
              <a:rPr lang="ko-KR" altLang="en-US" dirty="0" err="1"/>
              <a:t>적어두지</a:t>
            </a:r>
            <a:r>
              <a:rPr lang="ko-KR" altLang="en-US" dirty="0"/>
              <a:t> 않고 </a:t>
            </a:r>
            <a:r>
              <a:rPr lang="ko-KR" altLang="en-US" dirty="0" err="1"/>
              <a:t>홈배달</a:t>
            </a:r>
            <a:r>
              <a:rPr lang="ko-KR" altLang="en-US" dirty="0"/>
              <a:t> 가능합니다 혹은 신림역에서 </a:t>
            </a:r>
            <a:r>
              <a:rPr lang="en-US" altLang="ko-KR" dirty="0"/>
              <a:t>100m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적어둔</a:t>
            </a:r>
            <a:r>
              <a:rPr lang="ko-KR" altLang="en-US" dirty="0"/>
              <a:t> 매장이 너무 많아서 하나씩 수정해주느라 데이터 분류에 어려움이 있었습니다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활용데이터및</a:t>
            </a:r>
            <a:r>
              <a:rPr lang="ko-KR" altLang="en-US" dirty="0"/>
              <a:t> 분석도구에 대하여 말씀드리겠습니다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맥도날드</a:t>
            </a:r>
            <a:r>
              <a:rPr lang="en-US" altLang="ko-KR" dirty="0"/>
              <a:t>, </a:t>
            </a:r>
            <a:r>
              <a:rPr lang="ko-KR" altLang="en-US" dirty="0" err="1"/>
              <a:t>버거킹</a:t>
            </a:r>
            <a:r>
              <a:rPr lang="en-US" altLang="ko-KR" dirty="0"/>
              <a:t>, </a:t>
            </a:r>
            <a:r>
              <a:rPr lang="ko-KR" altLang="en-US" dirty="0" err="1"/>
              <a:t>서브웨이</a:t>
            </a:r>
            <a:r>
              <a:rPr lang="ko-KR" altLang="en-US" dirty="0"/>
              <a:t> 의 매장정보는 </a:t>
            </a:r>
            <a:r>
              <a:rPr lang="ko-KR" altLang="en-US" dirty="0" err="1"/>
              <a:t>카카오맵을에서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하였고</a:t>
            </a:r>
            <a:endParaRPr lang="en-US" altLang="ko-KR" dirty="0"/>
          </a:p>
          <a:p>
            <a:r>
              <a:rPr lang="ko-KR" altLang="en-US" dirty="0"/>
              <a:t>롯데리아 매장정보는 롯데리아 공식 홈페이지에서 </a:t>
            </a:r>
            <a:r>
              <a:rPr lang="ko-KR" altLang="en-US" dirty="0" err="1"/>
              <a:t>크롤링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행정구역 별 주민등록 인구현황과  </a:t>
            </a:r>
            <a:r>
              <a:rPr lang="ko-KR" altLang="en-US" dirty="0" err="1"/>
              <a:t>지역내총생산은</a:t>
            </a:r>
            <a:r>
              <a:rPr lang="ko-KR" altLang="en-US" dirty="0"/>
              <a:t> 국가 통계 포털에서 </a:t>
            </a:r>
            <a:r>
              <a:rPr lang="en-US" altLang="ko-KR" dirty="0"/>
              <a:t>csv</a:t>
            </a:r>
            <a:r>
              <a:rPr lang="ko-KR" altLang="en-US" dirty="0"/>
              <a:t>파일을 다운받아 프로젝트를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이용한 분석도구로는 파이썬 주피터노트북 </a:t>
            </a:r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맵플롯</a:t>
            </a:r>
            <a:r>
              <a:rPr lang="ko-KR" altLang="en-US" dirty="0"/>
              <a:t> </a:t>
            </a:r>
            <a:r>
              <a:rPr lang="ko-KR" altLang="en-US" dirty="0" err="1"/>
              <a:t>카카오맵</a:t>
            </a:r>
            <a:r>
              <a:rPr lang="ko-KR" altLang="en-US" dirty="0"/>
              <a:t> 그리고 </a:t>
            </a:r>
            <a:r>
              <a:rPr lang="ko-KR" altLang="en-US" dirty="0" err="1"/>
              <a:t>씨본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22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 지금까지 발표를 </a:t>
            </a:r>
            <a:r>
              <a:rPr lang="ko-KR" altLang="en-US"/>
              <a:t>맡은 박진홍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1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카카오맵을</a:t>
            </a:r>
            <a:r>
              <a:rPr lang="ko-KR" altLang="en-US" dirty="0"/>
              <a:t> 크롤링하기 전에 사전조사를 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카카오맵에서는</a:t>
            </a:r>
            <a:r>
              <a:rPr lang="ko-KR" altLang="en-US" dirty="0"/>
              <a:t> 각 매장들의 탭들이 </a:t>
            </a:r>
            <a:r>
              <a:rPr lang="en-US" altLang="ko-KR" dirty="0"/>
              <a:t>li</a:t>
            </a:r>
            <a:r>
              <a:rPr lang="ko-KR" altLang="en-US" dirty="0"/>
              <a:t>태그 </a:t>
            </a:r>
            <a:r>
              <a:rPr lang="en-US" altLang="ko-KR" dirty="0" err="1"/>
              <a:t>PlaceArea</a:t>
            </a:r>
            <a:r>
              <a:rPr lang="en-US" altLang="ko-KR" dirty="0"/>
              <a:t> </a:t>
            </a:r>
            <a:r>
              <a:rPr lang="en-US" altLang="ko-KR" dirty="0" err="1"/>
              <a:t>ClickArea</a:t>
            </a:r>
            <a:r>
              <a:rPr lang="en-US" altLang="ko-KR" dirty="0"/>
              <a:t> </a:t>
            </a:r>
            <a:r>
              <a:rPr lang="ko-KR" altLang="en-US" dirty="0"/>
              <a:t>클래스들이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안에 </a:t>
            </a:r>
            <a:r>
              <a:rPr lang="en-US" altLang="ko-KR" dirty="0"/>
              <a:t>div</a:t>
            </a:r>
            <a:r>
              <a:rPr lang="ko-KR" altLang="en-US" dirty="0"/>
              <a:t>태그에 저희가 필요한 정보인</a:t>
            </a:r>
            <a:endParaRPr lang="en-US" altLang="ko-KR" dirty="0"/>
          </a:p>
          <a:p>
            <a:r>
              <a:rPr lang="ko-KR" altLang="en-US" dirty="0"/>
              <a:t>매장 이름과 주소가 </a:t>
            </a:r>
            <a:r>
              <a:rPr lang="ko-KR" altLang="en-US" dirty="0" err="1"/>
              <a:t>있다는것을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4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2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4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1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0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0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2016301080 </a:t>
            </a:r>
            <a:r>
              <a:rPr lang="ko-KR" altLang="en-US" dirty="0"/>
              <a:t>최찬영</a:t>
            </a: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2016301038 </a:t>
            </a:r>
            <a:r>
              <a:rPr lang="ko-KR" altLang="en-US" dirty="0" err="1"/>
              <a:t>박진홍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버거지수</a:t>
            </a:r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2021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카카오 맵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DBA985-0F07-4FDC-9AF7-DE1795BF5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0"/>
          <a:stretch/>
        </p:blipFill>
        <p:spPr>
          <a:xfrm>
            <a:off x="2631396" y="1225712"/>
            <a:ext cx="6935168" cy="16610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105DF3-0470-48DE-BF7A-FBB0B6351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0" b="24621"/>
          <a:stretch/>
        </p:blipFill>
        <p:spPr>
          <a:xfrm>
            <a:off x="2628416" y="3158836"/>
            <a:ext cx="6935168" cy="124690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4E4F3D2-27DB-4D18-AB68-8C04B167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571" y="2886795"/>
            <a:ext cx="2499364" cy="1518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63F0B-A718-4373-94F8-05E5A9978219}"/>
              </a:ext>
            </a:extLst>
          </p:cNvPr>
          <p:cNvSpPr/>
          <p:nvPr/>
        </p:nvSpPr>
        <p:spPr>
          <a:xfrm>
            <a:off x="9926782" y="4100945"/>
            <a:ext cx="671945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F1E4AAC-6248-4EE3-BF8B-A68268412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9"/>
          <a:stretch/>
        </p:blipFill>
        <p:spPr>
          <a:xfrm>
            <a:off x="2628416" y="4677786"/>
            <a:ext cx="6935168" cy="9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카카오 맵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70CE154-769D-4C33-B63F-14480E37E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92"/>
          <a:stretch/>
        </p:blipFill>
        <p:spPr>
          <a:xfrm>
            <a:off x="2971200" y="1064292"/>
            <a:ext cx="6277851" cy="72424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08EC21D-3538-4731-9854-57470842D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7" y="2050473"/>
            <a:ext cx="3496163" cy="198147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0F6FA8F-B80A-4A67-8A12-6C33D492F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7"/>
          <a:stretch/>
        </p:blipFill>
        <p:spPr>
          <a:xfrm>
            <a:off x="2971200" y="5305935"/>
            <a:ext cx="6277851" cy="138453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C84E815-FB79-4377-ACDD-D0084D0F73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b="28192"/>
          <a:stretch/>
        </p:blipFill>
        <p:spPr>
          <a:xfrm>
            <a:off x="2417986" y="1845979"/>
            <a:ext cx="6277851" cy="31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카카오 맵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AC23059-2512-4E0F-8173-7DF8F8DE3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45" y="1064292"/>
            <a:ext cx="4353910" cy="50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롯데리아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6DE4FB-88A3-406F-821C-5B1C433A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21" y="2503555"/>
            <a:ext cx="5242302" cy="3499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F4B9A2-F993-4090-ACEB-D27BCFF49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81" y="1139722"/>
            <a:ext cx="3230582" cy="12884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0EB5F3-DF41-4BA3-A322-330EDD8B9726}"/>
              </a:ext>
            </a:extLst>
          </p:cNvPr>
          <p:cNvSpPr/>
          <p:nvPr/>
        </p:nvSpPr>
        <p:spPr>
          <a:xfrm>
            <a:off x="3699164" y="2570017"/>
            <a:ext cx="768927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56344-9B45-4DFF-8879-1DE77246FAB7}"/>
              </a:ext>
            </a:extLst>
          </p:cNvPr>
          <p:cNvSpPr/>
          <p:nvPr/>
        </p:nvSpPr>
        <p:spPr>
          <a:xfrm>
            <a:off x="3810000" y="3124199"/>
            <a:ext cx="443345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롯데리아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D88C6-941D-45E2-84AF-6EF8B02D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05" y="1593272"/>
            <a:ext cx="6079450" cy="3837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0EB5F3-DF41-4BA3-A322-330EDD8B9726}"/>
              </a:ext>
            </a:extLst>
          </p:cNvPr>
          <p:cNvSpPr/>
          <p:nvPr/>
        </p:nvSpPr>
        <p:spPr>
          <a:xfrm>
            <a:off x="3002205" y="2570017"/>
            <a:ext cx="768927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96CB1C-E914-44F5-89E6-C73A12BB8C61}"/>
              </a:ext>
            </a:extLst>
          </p:cNvPr>
          <p:cNvSpPr/>
          <p:nvPr/>
        </p:nvSpPr>
        <p:spPr>
          <a:xfrm>
            <a:off x="6084841" y="2881744"/>
            <a:ext cx="1770686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F2B399D-4702-4EF5-9352-2CB7760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8" b="90697"/>
          <a:stretch/>
        </p:blipFill>
        <p:spPr>
          <a:xfrm>
            <a:off x="3838418" y="2324227"/>
            <a:ext cx="3393654" cy="52730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5F527CF-10D1-474D-986F-2EE466315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82387" r="50132" b="-368"/>
          <a:stretch/>
        </p:blipFill>
        <p:spPr>
          <a:xfrm>
            <a:off x="7135090" y="3128552"/>
            <a:ext cx="3791914" cy="10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롯데리아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B227B8E-0881-4561-8A2E-0F743581C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38"/>
          <a:stretch/>
        </p:blipFill>
        <p:spPr>
          <a:xfrm>
            <a:off x="3092402" y="1064292"/>
            <a:ext cx="5595970" cy="144499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628D52D-C1E8-4249-95DD-7FF0ABE15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37"/>
          <a:stretch/>
        </p:blipFill>
        <p:spPr>
          <a:xfrm>
            <a:off x="3092402" y="5325875"/>
            <a:ext cx="5595970" cy="1026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402998-C7AC-4375-935B-4713A87E23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4"/>
          <a:stretch/>
        </p:blipFill>
        <p:spPr>
          <a:xfrm>
            <a:off x="3092402" y="2683184"/>
            <a:ext cx="6051598" cy="23953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3867A1-3CAF-4682-8700-9A06CB871B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4" t="27954" b="59032"/>
          <a:stretch/>
        </p:blipFill>
        <p:spPr>
          <a:xfrm>
            <a:off x="5631873" y="3519054"/>
            <a:ext cx="3199822" cy="31172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1D9D496-DCDB-4A5B-A0A8-B6E14E3575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2" r="56206" b="210"/>
          <a:stretch/>
        </p:blipFill>
        <p:spPr>
          <a:xfrm>
            <a:off x="8452916" y="2955410"/>
            <a:ext cx="3274958" cy="2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롯데리아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305F69E-0A13-4417-BD2E-73481ADDF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74" y="1205345"/>
            <a:ext cx="4376651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데이터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가공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E329F-56DB-40CC-B478-02232373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5" y="1150366"/>
            <a:ext cx="5127172" cy="542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B7651A-79CF-488C-94C1-1CE7A69B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65" y="1150366"/>
            <a:ext cx="5127173" cy="5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1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데이터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분류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2A91FA-B3D8-420F-A99A-D161ECA4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031365"/>
            <a:ext cx="9286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2782" y="138363"/>
            <a:ext cx="5966435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데이터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시각화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E0213-638F-4F8A-A956-256BC1F3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55" y="988091"/>
            <a:ext cx="3571809" cy="58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445" y="3378582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  <a:cs typeface="Arial" pitchFamily="34" charset="0"/>
              </a:rPr>
              <a:t>목차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445" y="547165"/>
            <a:ext cx="3225644" cy="1928172"/>
            <a:chOff x="871228" y="650416"/>
            <a:chExt cx="3225644" cy="19281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59327" y="696680"/>
            <a:ext cx="5721809" cy="780795"/>
            <a:chOff x="4745820" y="1491808"/>
            <a:chExt cx="5721809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959937" y="167573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주제 선정과정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Bold" panose="00000800000000000000" pitchFamily="50" charset="-127"/>
                    <a:ea typeface="넥슨Lv2고딕 OTF Bold" panose="00000800000000000000" pitchFamily="50" charset="-127"/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359327" y="1880788"/>
            <a:ext cx="5721809" cy="780795"/>
            <a:chOff x="4745820" y="1491808"/>
            <a:chExt cx="5721809" cy="780795"/>
          </a:xfrm>
        </p:grpSpPr>
        <p:sp>
          <p:nvSpPr>
            <p:cNvPr id="42" name="TextBox 41"/>
            <p:cNvSpPr txBox="1"/>
            <p:nvPr/>
          </p:nvSpPr>
          <p:spPr>
            <a:xfrm>
              <a:off x="5959937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크롤링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 과정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Bold" panose="00000800000000000000" pitchFamily="50" charset="-127"/>
                    <a:ea typeface="넥슨Lv2고딕 OTF Bold" panose="00000800000000000000" pitchFamily="50" charset="-127"/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3064896"/>
            <a:ext cx="5721809" cy="780795"/>
            <a:chOff x="4745820" y="1491808"/>
            <a:chExt cx="5721809" cy="780795"/>
          </a:xfrm>
        </p:grpSpPr>
        <p:sp>
          <p:nvSpPr>
            <p:cNvPr id="49" name="TextBox 48"/>
            <p:cNvSpPr txBox="1"/>
            <p:nvPr/>
          </p:nvSpPr>
          <p:spPr>
            <a:xfrm>
              <a:off x="5959937" y="166675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Bold" panose="00000800000000000000" pitchFamily="50" charset="-127"/>
                    <a:ea typeface="넥슨Lv2고딕 OTF Bold" panose="00000800000000000000" pitchFamily="50" charset="-127"/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359327" y="4249004"/>
            <a:ext cx="5721809" cy="780795"/>
            <a:chOff x="4745820" y="1491808"/>
            <a:chExt cx="5721809" cy="780795"/>
          </a:xfrm>
        </p:grpSpPr>
        <p:sp>
          <p:nvSpPr>
            <p:cNvPr id="56" name="TextBox 55"/>
            <p:cNvSpPr txBox="1"/>
            <p:nvPr/>
          </p:nvSpPr>
          <p:spPr>
            <a:xfrm>
              <a:off x="5959937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Bold" panose="00000800000000000000" pitchFamily="50" charset="-127"/>
                    <a:ea typeface="넥슨Lv2고딕 OTF Bold" panose="00000800000000000000" pitchFamily="50" charset="-127"/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59327" y="5433110"/>
            <a:ext cx="5721809" cy="780795"/>
            <a:chOff x="4745820" y="1491808"/>
            <a:chExt cx="5721809" cy="780795"/>
          </a:xfrm>
        </p:grpSpPr>
        <p:sp>
          <p:nvSpPr>
            <p:cNvPr id="63" name="TextBox 62"/>
            <p:cNvSpPr txBox="1"/>
            <p:nvPr/>
          </p:nvSpPr>
          <p:spPr>
            <a:xfrm>
              <a:off x="5959937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  <a:cs typeface="Arial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넥슨Lv2고딕 OTF Bold" panose="00000800000000000000" pitchFamily="50" charset="-127"/>
                    <a:ea typeface="넥슨Lv2고딕 OTF Bold" panose="00000800000000000000" pitchFamily="50" charset="-127"/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Bold" panose="00000800000000000000" pitchFamily="50" charset="-127"/>
                  <a:ea typeface="넥슨Lv2고딕 OTF Bold" panose="00000800000000000000" pitchFamily="50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F16A13-1B6C-4C69-80EA-7F26B3350D10}"/>
              </a:ext>
            </a:extLst>
          </p:cNvPr>
          <p:cNvSpPr txBox="1"/>
          <p:nvPr/>
        </p:nvSpPr>
        <p:spPr>
          <a:xfrm>
            <a:off x="3090328" y="4947427"/>
            <a:ext cx="30787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버거지수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EAF3599-A050-4967-B614-DA1ED6E0F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73"/>
          <a:stretch/>
        </p:blipFill>
        <p:spPr bwMode="auto">
          <a:xfrm rot="5400000">
            <a:off x="3534493" y="1676259"/>
            <a:ext cx="2190404" cy="41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6E0D749-07D6-4CB6-9985-00D32D4AB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25"/>
          <a:stretch/>
        </p:blipFill>
        <p:spPr bwMode="auto">
          <a:xfrm rot="5400000">
            <a:off x="7572797" y="1844328"/>
            <a:ext cx="2093423" cy="38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93B65E-F827-48DB-BEF7-49A541BDAAE1}"/>
              </a:ext>
            </a:extLst>
          </p:cNvPr>
          <p:cNvSpPr txBox="1"/>
          <p:nvPr/>
        </p:nvSpPr>
        <p:spPr>
          <a:xfrm>
            <a:off x="7080141" y="4947428"/>
            <a:ext cx="30787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인당 지역별 총 생산량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19DF018B-B3C2-4625-A938-228EB11C6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6299" y="266344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 지수와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도시발전도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사이의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상관관계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endParaRPr lang="en-US" sz="4000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50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6299" y="266344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 지수와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도시발전도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사이의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상관관계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endParaRPr lang="en-US" sz="4000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394624-38AA-4F99-AB88-386C6C3A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99" y="5004833"/>
            <a:ext cx="6054437" cy="14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3F64F6-DD34-4D27-9F50-E0A7F028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81" y="2994550"/>
            <a:ext cx="6071400" cy="14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CAC8B79-5267-4621-BFE9-73431CF9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81" y="1126147"/>
            <a:ext cx="6071400" cy="14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16A13-1B6C-4C69-80EA-7F26B3350D10}"/>
              </a:ext>
            </a:extLst>
          </p:cNvPr>
          <p:cNvSpPr txBox="1"/>
          <p:nvPr/>
        </p:nvSpPr>
        <p:spPr>
          <a:xfrm>
            <a:off x="4565114" y="2456280"/>
            <a:ext cx="30787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지역별 총 생산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(GRDP)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F8EF8-3253-4983-80A8-36E7EB8B2900}"/>
              </a:ext>
            </a:extLst>
          </p:cNvPr>
          <p:cNvSpPr txBox="1"/>
          <p:nvPr/>
        </p:nvSpPr>
        <p:spPr>
          <a:xfrm>
            <a:off x="4548150" y="4541232"/>
            <a:ext cx="30787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인구수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D6D57-5255-44B8-BDC6-AE14B2DE5473}"/>
              </a:ext>
            </a:extLst>
          </p:cNvPr>
          <p:cNvSpPr txBox="1"/>
          <p:nvPr/>
        </p:nvSpPr>
        <p:spPr>
          <a:xfrm>
            <a:off x="4565114" y="6432642"/>
            <a:ext cx="30787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지역별 총 생산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인구수</a:t>
            </a:r>
          </a:p>
        </p:txBody>
      </p:sp>
    </p:spTree>
    <p:extLst>
      <p:ext uri="{BB962C8B-B14F-4D97-AF65-F5344CB8AC3E}">
        <p14:creationId xmlns:p14="http://schemas.microsoft.com/office/powerpoint/2010/main" val="295625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1D944C-4B5D-4257-BBC2-AFB3B16C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1288733"/>
            <a:ext cx="64865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CAE48AA-CB9B-4528-9D56-92085C7F9CE1}"/>
              </a:ext>
            </a:extLst>
          </p:cNvPr>
          <p:cNvSpPr/>
          <p:nvPr/>
        </p:nvSpPr>
        <p:spPr>
          <a:xfrm>
            <a:off x="6271260" y="4770120"/>
            <a:ext cx="655320" cy="655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D721BD4-863A-4220-BF9C-92E419963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6299" y="266344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 지수와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도시발전도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사이의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상관관계</a:t>
            </a:r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endParaRPr lang="en-US" sz="4000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3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819" y="117581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정리</a:t>
            </a:r>
            <a:endParaRPr lang="en-US" sz="4000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D892AD-1285-44F2-9E2D-C6A06E6C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17" y="1304925"/>
            <a:ext cx="363474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1977E7B-6C6E-4A64-8C93-BFF35910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85" y="1167765"/>
            <a:ext cx="4483107" cy="4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A194D-2B92-488F-9B98-94B4030CDAF3}"/>
              </a:ext>
            </a:extLst>
          </p:cNvPr>
          <p:cNvSpPr txBox="1"/>
          <p:nvPr/>
        </p:nvSpPr>
        <p:spPr>
          <a:xfrm>
            <a:off x="2132520" y="5288935"/>
            <a:ext cx="30787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어린아이가 그린 한국지도 라는 이름으로 올라온 인터넷 유머</a:t>
            </a:r>
          </a:p>
        </p:txBody>
      </p:sp>
    </p:spTree>
    <p:extLst>
      <p:ext uri="{BB962C8B-B14F-4D97-AF65-F5344CB8AC3E}">
        <p14:creationId xmlns:p14="http://schemas.microsoft.com/office/powerpoint/2010/main" val="116388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819" y="117581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어려웠던 점</a:t>
            </a:r>
            <a:endParaRPr lang="en-US" sz="4000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C8E40B-CD2F-440E-8DA3-1AB57850D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09" y="1306648"/>
            <a:ext cx="3230582" cy="1288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7B050-D872-46C2-9214-FA5E33EB2FC5}"/>
              </a:ext>
            </a:extLst>
          </p:cNvPr>
          <p:cNvSpPr txBox="1"/>
          <p:nvPr/>
        </p:nvSpPr>
        <p:spPr>
          <a:xfrm>
            <a:off x="2968109" y="2595051"/>
            <a:ext cx="6560582" cy="243143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크롤링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과정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롯데리아의 매장 수 페이지에서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뒷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페이지로 가면 갈수록 불러오는 시간이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엄청나게 길어져 동적페이지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크롤링에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많은 시간이 걸렸던 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데이터 분류과정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롯데리아의 매장 주소 데이터에 행정구역 표기가 되어있지 않아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분류에 어려움을 겪었던 점 </a:t>
            </a:r>
          </a:p>
        </p:txBody>
      </p:sp>
    </p:spTree>
    <p:extLst>
      <p:ext uri="{BB962C8B-B14F-4D97-AF65-F5344CB8AC3E}">
        <p14:creationId xmlns:p14="http://schemas.microsoft.com/office/powerpoint/2010/main" val="341179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819" y="117581"/>
            <a:ext cx="8344927" cy="724247"/>
          </a:xfrm>
        </p:spPr>
        <p:txBody>
          <a:bodyPr/>
          <a:lstStyle/>
          <a:p>
            <a:r>
              <a:rPr lang="ko-KR" altLang="en-US" sz="40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활용데이터 및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분석도구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8194" name="Picture 2" descr="Python, 수직, 로고 무료 아이콘 의 Vector Logo">
            <a:extLst>
              <a:ext uri="{FF2B5EF4-FFF2-40B4-BE49-F238E27FC236}">
                <a16:creationId xmlns:a16="http://schemas.microsoft.com/office/drawing/2014/main" id="{D1A93168-6C7C-4D22-8AC8-A4E86548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9" y="4879990"/>
            <a:ext cx="1327318" cy="148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프로젝트 주피터 - 위키백과, 우리 모두의 백과사전">
            <a:extLst>
              <a:ext uri="{FF2B5EF4-FFF2-40B4-BE49-F238E27FC236}">
                <a16:creationId xmlns:a16="http://schemas.microsoft.com/office/drawing/2014/main" id="{335FE5CC-5926-4EBE-A852-18B66597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57" y="4825479"/>
            <a:ext cx="1327318" cy="15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당신을 좋은 곳으로 이끌어 줄 지도, 카카오맵 | 카카오">
            <a:extLst>
              <a:ext uri="{FF2B5EF4-FFF2-40B4-BE49-F238E27FC236}">
                <a16:creationId xmlns:a16="http://schemas.microsoft.com/office/drawing/2014/main" id="{B632C172-07F1-4E87-B683-10CB6776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98" y="4651585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17F00964-7BF0-4C7D-9196-985140A8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7" y="4434648"/>
            <a:ext cx="1759753" cy="17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47C2E2-A539-4346-A4C5-25C4249D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56899"/>
            <a:ext cx="1325880" cy="1220566"/>
          </a:xfrm>
          <a:prstGeom prst="rect">
            <a:avLst/>
          </a:prstGeo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AF682C31-ED91-4559-9ACF-97CA8771E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234" y="4825479"/>
            <a:ext cx="1971766" cy="108764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919B65-AE1D-4225-9134-8867E0C5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39195"/>
              </p:ext>
            </p:extLst>
          </p:nvPr>
        </p:nvGraphicFramePr>
        <p:xfrm>
          <a:off x="2192020" y="17111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09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6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맥도날드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버거킹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서브웨이</a:t>
                      </a:r>
                      <a:r>
                        <a:rPr lang="ko-KR" altLang="en-US" dirty="0"/>
                        <a:t> 매장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 맵 동적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롯데리아 매장 개수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롯데리아 공식 홈페이지 동적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행정구역 별 주민등록 인구현황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국가통계포털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0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 내 총생산</a:t>
                      </a:r>
                      <a:r>
                        <a:rPr lang="en-US" altLang="ko-KR" dirty="0"/>
                        <a:t>(GRDP)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국가통계포털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1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4DD09C-6B19-4D0D-9CE7-D02410F882DF}"/>
              </a:ext>
            </a:extLst>
          </p:cNvPr>
          <p:cNvSpPr txBox="1">
            <a:spLocks/>
          </p:cNvSpPr>
          <p:nvPr/>
        </p:nvSpPr>
        <p:spPr>
          <a:xfrm>
            <a:off x="5101165" y="3429000"/>
            <a:ext cx="4857750" cy="43204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2016301080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최찬영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2016301038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박진홍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DD0F87-0836-4718-B06E-F06080280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024912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4034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주제 선정과정</a:t>
            </a:r>
            <a:endParaRPr lang="en-US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버거지수</a:t>
            </a:r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0583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버거지수란</a:t>
            </a:r>
            <a:r>
              <a:rPr lang="en-US" altLang="ko-KR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?</a:t>
            </a:r>
            <a:endParaRPr lang="en-US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53EE76A6-7940-484F-8648-63D59A22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708"/>
            <a:ext cx="4521026" cy="27724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1A8BF7-E20D-47B9-8803-4854882905C6}"/>
              </a:ext>
            </a:extLst>
          </p:cNvPr>
          <p:cNvSpPr txBox="1"/>
          <p:nvPr/>
        </p:nvSpPr>
        <p:spPr>
          <a:xfrm>
            <a:off x="208344" y="4372184"/>
            <a:ext cx="545503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한 트윗으로 시작된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버거지수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DB86C21-3026-46C3-8434-FFC6CF6E7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26" y="1064292"/>
            <a:ext cx="2820082" cy="45572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8C4FD9-517C-49D8-8169-E6B144193E10}"/>
              </a:ext>
            </a:extLst>
          </p:cNvPr>
          <p:cNvSpPr txBox="1"/>
          <p:nvPr/>
        </p:nvSpPr>
        <p:spPr>
          <a:xfrm>
            <a:off x="8817991" y="4264462"/>
            <a:ext cx="30787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예상 외로 정확한 결과로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년부터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분석이 이루어지고있다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주제 선정이유</a:t>
            </a:r>
            <a:endParaRPr lang="en-US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A8BF7-E20D-47B9-8803-4854882905C6}"/>
              </a:ext>
            </a:extLst>
          </p:cNvPr>
          <p:cNvSpPr txBox="1"/>
          <p:nvPr/>
        </p:nvSpPr>
        <p:spPr>
          <a:xfrm>
            <a:off x="3368482" y="5509163"/>
            <a:ext cx="5455035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최신 데이터로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버거지수를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갱신하고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버거지수가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정말 도시발전도와 관련이 있는지 검증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그리고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이와같은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현상이 일어나게 된 이유를 도출해보기 위해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C93AF6-9FFB-4FCA-8FBB-2F5F3D7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46" y="1308822"/>
            <a:ext cx="3078308" cy="41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0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과정</a:t>
            </a:r>
            <a:endParaRPr lang="en-US" dirty="0"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버거지수</a:t>
            </a:r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21630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931EA64-C306-48A3-8433-1098FD823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38" y="2209799"/>
            <a:ext cx="1814719" cy="907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70AEE2-94B9-485A-9B6E-A0614BA1E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3411690"/>
            <a:ext cx="1426426" cy="11422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EFFFDF-153E-4D43-8E87-8A504F4E4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35" y="1160504"/>
            <a:ext cx="3230582" cy="1288403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매장 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목록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35FF83-4694-42C0-BC26-70DD1B92F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5294381"/>
            <a:ext cx="1230015" cy="12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0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931EA64-C306-48A3-8433-1098FD823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96" y="1376306"/>
            <a:ext cx="1814719" cy="907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70AEE2-94B9-485A-9B6E-A0614BA1E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53" y="2507569"/>
            <a:ext cx="1426426" cy="1142277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카카오 맵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35FF83-4694-42C0-BC26-70DD1B92F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58" y="4449254"/>
            <a:ext cx="1230015" cy="12300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8D2D36-7C92-4512-93DF-44DDBC5ED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726" y="1565944"/>
            <a:ext cx="3605836" cy="41501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BDF48B-1A52-4C08-9A03-84BE56ABD5C9}"/>
              </a:ext>
            </a:extLst>
          </p:cNvPr>
          <p:cNvSpPr/>
          <p:nvPr/>
        </p:nvSpPr>
        <p:spPr>
          <a:xfrm>
            <a:off x="5334921" y="2931979"/>
            <a:ext cx="877100" cy="348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7D74A6-88DC-4AF3-929C-9C8E721E8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40045"/>
            <a:ext cx="11573197" cy="724247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카카오 맵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크롤링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B5981E-ED5A-40C8-8718-B4BD79FCC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3" y="4131713"/>
            <a:ext cx="7754432" cy="220058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4EBB74E-9BC2-453F-88A8-66C898C58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3" y="1230974"/>
            <a:ext cx="3105583" cy="273405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81A5AE2-3F81-4542-BA80-7D698E053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30974"/>
            <a:ext cx="343900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895</Words>
  <Application>Microsoft Office PowerPoint</Application>
  <PresentationFormat>와이드스크린</PresentationFormat>
  <Paragraphs>152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넥슨Lv2고딕 OTF Bold</vt:lpstr>
      <vt:lpstr>맑은 고딕</vt:lpstr>
      <vt:lpstr>Arial</vt:lpstr>
      <vt:lpstr>Cover and End Slide Master</vt:lpstr>
      <vt:lpstr>Contents Slide Master</vt:lpstr>
      <vt:lpstr>Section Break Slide Master</vt:lpstr>
      <vt:lpstr>버거지수 2021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박진홍</cp:lastModifiedBy>
  <cp:revision>113</cp:revision>
  <dcterms:created xsi:type="dcterms:W3CDTF">2018-04-24T17:14:44Z</dcterms:created>
  <dcterms:modified xsi:type="dcterms:W3CDTF">2021-12-22T11:11:13Z</dcterms:modified>
</cp:coreProperties>
</file>