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Economica-italic.fntdata"/><Relationship Id="rId6" Type="http://schemas.openxmlformats.org/officeDocument/2006/relationships/slide" Target="slides/slide2.xml"/><Relationship Id="rId18" Type="http://schemas.openxmlformats.org/officeDocument/2006/relationships/font" Target="fonts/Economic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1.jpg"/><Relationship Id="rId5" Type="http://schemas.openxmlformats.org/officeDocument/2006/relationships/image" Target="../media/image04.jpg"/><Relationship Id="rId6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11.jpg"/><Relationship Id="rId5" Type="http://schemas.openxmlformats.org/officeDocument/2006/relationships/image" Target="../media/image05.jpg"/><Relationship Id="rId6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Relationship Id="rId4" Type="http://schemas.openxmlformats.org/officeDocument/2006/relationships/image" Target="../media/image07.png"/><Relationship Id="rId11" Type="http://schemas.openxmlformats.org/officeDocument/2006/relationships/image" Target="../media/image21.png"/><Relationship Id="rId10" Type="http://schemas.openxmlformats.org/officeDocument/2006/relationships/image" Target="../media/image16.png"/><Relationship Id="rId9" Type="http://schemas.openxmlformats.org/officeDocument/2006/relationships/image" Target="../media/image23.png"/><Relationship Id="rId5" Type="http://schemas.openxmlformats.org/officeDocument/2006/relationships/image" Target="../media/image08.gif"/><Relationship Id="rId6" Type="http://schemas.openxmlformats.org/officeDocument/2006/relationships/image" Target="../media/image12.png"/><Relationship Id="rId7" Type="http://schemas.openxmlformats.org/officeDocument/2006/relationships/image" Target="../media/image09.jp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397650" y="2083877"/>
            <a:ext cx="2348700" cy="91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42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Trump twitter sanity checker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475" y="870649"/>
            <a:ext cx="893050" cy="109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Feedback about Azure ML Studio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11700" y="1389800"/>
            <a:ext cx="8454900" cy="3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-GB" sz="2400"/>
              <a:t>Python integration (network connection on VM, ability to install non-native modules, better log messages, only pass dataframes?)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-GB" sz="2400"/>
              <a:t>Hard to decipher errors  (</a:t>
            </a:r>
            <a:r>
              <a:rPr lang="en-GB" sz="2400"/>
              <a:t>Microsoft.Numerics.AFxLibraryException ?)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-GB" sz="2400"/>
              <a:t>Scarce online support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-GB" sz="2400"/>
              <a:t>Where is dropout for Neural Networks?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Availability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668800" y="4171600"/>
            <a:ext cx="3806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/>
              <a:t>https://github.com/cachemoi/42</a:t>
            </a:r>
          </a:p>
        </p:txBody>
      </p:sp>
      <p:pic>
        <p:nvPicPr>
          <p:cNvPr descr="Related image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587" y="1147224"/>
            <a:ext cx="3078824" cy="307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Conclusion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75" y="1766612"/>
            <a:ext cx="83534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Team</a:t>
            </a:r>
          </a:p>
        </p:txBody>
      </p:sp>
      <p:pic>
        <p:nvPicPr>
          <p:cNvPr descr="Julien Niklas Siems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525" y="1709400"/>
            <a:ext cx="1724700" cy="17247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lan Chan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375" y="1758900"/>
            <a:ext cx="1625700" cy="16257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Edit photo"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675" y="1808400"/>
            <a:ext cx="1625700" cy="16257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20160328_131304.jpg" id="73" name="Shape 73"/>
          <p:cNvPicPr preferRelativeResize="0"/>
          <p:nvPr/>
        </p:nvPicPr>
        <p:blipFill rotWithShape="1">
          <a:blip r:embed="rId6">
            <a:alphaModFix/>
          </a:blip>
          <a:srcRect b="40046" l="45756" r="28818" t="16864"/>
          <a:stretch/>
        </p:blipFill>
        <p:spPr>
          <a:xfrm>
            <a:off x="6664275" y="1677750"/>
            <a:ext cx="1811700" cy="1788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Influencers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3175"/>
            <a:ext cx="1564800" cy="15648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Elon Musk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200" y="2078775"/>
            <a:ext cx="1653600" cy="16536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Edward Snowden"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8600" y="1907250"/>
            <a:ext cx="1823700" cy="182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8850" y="1907250"/>
            <a:ext cx="1823700" cy="1823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Why this matters</a:t>
            </a:r>
          </a:p>
        </p:txBody>
      </p:sp>
      <p:pic>
        <p:nvPicPr>
          <p:cNvPr descr="Image result for trump funny face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100" y="1787850"/>
            <a:ext cx="3337800" cy="2083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30565" l="17819" r="33035" t="43861"/>
          <a:stretch/>
        </p:blipFill>
        <p:spPr>
          <a:xfrm>
            <a:off x="204550" y="1205499"/>
            <a:ext cx="3067349" cy="897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he economist"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050" y="711825"/>
            <a:ext cx="1015074" cy="49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6">
            <a:alphaModFix/>
          </a:blip>
          <a:srcRect b="39154" l="14448" r="38532" t="35832"/>
          <a:stretch/>
        </p:blipFill>
        <p:spPr>
          <a:xfrm>
            <a:off x="204549" y="3871650"/>
            <a:ext cx="3472826" cy="103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92" name="Shape 92"/>
          <p:cNvPicPr preferRelativeResize="0"/>
          <p:nvPr/>
        </p:nvPicPr>
        <p:blipFill rotWithShape="1">
          <a:blip r:embed="rId7">
            <a:alphaModFix/>
          </a:blip>
          <a:srcRect b="32350" l="8177" r="7426" t="33821"/>
          <a:stretch/>
        </p:blipFill>
        <p:spPr>
          <a:xfrm>
            <a:off x="204548" y="3299649"/>
            <a:ext cx="2530775" cy="5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8">
            <a:alphaModFix/>
          </a:blip>
          <a:srcRect b="43518" l="17175" r="16175" t="28828"/>
          <a:stretch/>
        </p:blipFill>
        <p:spPr>
          <a:xfrm>
            <a:off x="5296659" y="4012829"/>
            <a:ext cx="3847339" cy="897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ndependent" id="94" name="Shape 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08667" y="3519150"/>
            <a:ext cx="2734783" cy="49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10">
            <a:alphaModFix/>
          </a:blip>
          <a:srcRect b="44825" l="6822" r="34912" t="37717"/>
          <a:stretch/>
        </p:blipFill>
        <p:spPr>
          <a:xfrm>
            <a:off x="5806199" y="1373112"/>
            <a:ext cx="3337800" cy="562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usiness insider" id="96" name="Shape 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35249" y="711823"/>
            <a:ext cx="1308199" cy="6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15925"/>
            <a:ext cx="8515200" cy="78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Question</a:t>
            </a:r>
          </a:p>
        </p:txBody>
      </p:sp>
      <p:sp>
        <p:nvSpPr>
          <p:cNvPr id="102" name="Shape 102"/>
          <p:cNvSpPr/>
          <p:nvPr/>
        </p:nvSpPr>
        <p:spPr>
          <a:xfrm>
            <a:off x="1357350" y="1500200"/>
            <a:ext cx="6429300" cy="290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800"/>
              <a:t>Can this person’s tweet influence stock prices?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-150875" y="281400"/>
            <a:ext cx="8515200" cy="78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Workflow</a:t>
            </a:r>
          </a:p>
        </p:txBody>
      </p:sp>
      <p:sp>
        <p:nvSpPr>
          <p:cNvPr id="108" name="Shape 108"/>
          <p:cNvSpPr/>
          <p:nvPr/>
        </p:nvSpPr>
        <p:spPr>
          <a:xfrm>
            <a:off x="508975" y="848300"/>
            <a:ext cx="2317200" cy="562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Pull tweets</a:t>
            </a:r>
          </a:p>
        </p:txBody>
      </p:sp>
      <p:sp>
        <p:nvSpPr>
          <p:cNvPr id="109" name="Shape 109"/>
          <p:cNvSpPr/>
          <p:nvPr/>
        </p:nvSpPr>
        <p:spPr>
          <a:xfrm>
            <a:off x="1737100" y="1748437"/>
            <a:ext cx="2317200" cy="782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Sentiment analysis</a:t>
            </a:r>
          </a:p>
        </p:txBody>
      </p:sp>
      <p:sp>
        <p:nvSpPr>
          <p:cNvPr id="110" name="Shape 110"/>
          <p:cNvSpPr/>
          <p:nvPr/>
        </p:nvSpPr>
        <p:spPr>
          <a:xfrm>
            <a:off x="5468900" y="1733587"/>
            <a:ext cx="2317200" cy="782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Pre-process returns</a:t>
            </a:r>
          </a:p>
        </p:txBody>
      </p:sp>
      <p:sp>
        <p:nvSpPr>
          <p:cNvPr id="111" name="Shape 111"/>
          <p:cNvSpPr/>
          <p:nvPr/>
        </p:nvSpPr>
        <p:spPr>
          <a:xfrm>
            <a:off x="3413400" y="2838762"/>
            <a:ext cx="2317200" cy="782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ML</a:t>
            </a:r>
          </a:p>
        </p:txBody>
      </p:sp>
      <p:sp>
        <p:nvSpPr>
          <p:cNvPr id="112" name="Shape 112"/>
          <p:cNvSpPr/>
          <p:nvPr/>
        </p:nvSpPr>
        <p:spPr>
          <a:xfrm>
            <a:off x="3413400" y="3958775"/>
            <a:ext cx="2317200" cy="782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Coefficient of determination</a:t>
            </a:r>
          </a:p>
        </p:txBody>
      </p:sp>
      <p:cxnSp>
        <p:nvCxnSpPr>
          <p:cNvPr id="113" name="Shape 113"/>
          <p:cNvCxnSpPr>
            <a:stCxn id="108" idx="2"/>
            <a:endCxn id="109" idx="0"/>
          </p:cNvCxnSpPr>
          <p:nvPr/>
        </p:nvCxnSpPr>
        <p:spPr>
          <a:xfrm flipH="1" rot="-5400000">
            <a:off x="2112925" y="965450"/>
            <a:ext cx="337500" cy="1228200"/>
          </a:xfrm>
          <a:prstGeom prst="bentConnector3">
            <a:avLst>
              <a:gd fmla="val 5002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>
            <a:stCxn id="109" idx="2"/>
            <a:endCxn id="111" idx="0"/>
          </p:cNvCxnSpPr>
          <p:nvPr/>
        </p:nvCxnSpPr>
        <p:spPr>
          <a:xfrm flipH="1" rot="-5400000">
            <a:off x="3580000" y="1846537"/>
            <a:ext cx="307800" cy="1676400"/>
          </a:xfrm>
          <a:prstGeom prst="bentConnector3">
            <a:avLst>
              <a:gd fmla="val 5002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>
            <a:stCxn id="110" idx="2"/>
            <a:endCxn id="111" idx="0"/>
          </p:cNvCxnSpPr>
          <p:nvPr/>
        </p:nvCxnSpPr>
        <p:spPr>
          <a:xfrm rot="5400000">
            <a:off x="5438300" y="1649587"/>
            <a:ext cx="322800" cy="2055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>
            <a:stCxn id="111" idx="2"/>
            <a:endCxn id="112" idx="0"/>
          </p:cNvCxnSpPr>
          <p:nvPr/>
        </p:nvCxnSpPr>
        <p:spPr>
          <a:xfrm flipH="1" rot="-5400000">
            <a:off x="4403550" y="3789612"/>
            <a:ext cx="337500" cy="600"/>
          </a:xfrm>
          <a:prstGeom prst="bentConnector3">
            <a:avLst>
              <a:gd fmla="val 5001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7" name="Shape 117"/>
          <p:cNvSpPr/>
          <p:nvPr/>
        </p:nvSpPr>
        <p:spPr>
          <a:xfrm>
            <a:off x="6169875" y="848300"/>
            <a:ext cx="2317200" cy="562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Stock data</a:t>
            </a:r>
          </a:p>
        </p:txBody>
      </p:sp>
      <p:cxnSp>
        <p:nvCxnSpPr>
          <p:cNvPr id="118" name="Shape 118"/>
          <p:cNvCxnSpPr>
            <a:stCxn id="117" idx="2"/>
            <a:endCxn id="110" idx="0"/>
          </p:cNvCxnSpPr>
          <p:nvPr/>
        </p:nvCxnSpPr>
        <p:spPr>
          <a:xfrm rot="5400000">
            <a:off x="6816525" y="1221650"/>
            <a:ext cx="322800" cy="7011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347" y="1218912"/>
            <a:ext cx="2072975" cy="362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type="title"/>
          </p:nvPr>
        </p:nvSpPr>
        <p:spPr>
          <a:xfrm>
            <a:off x="311700" y="315925"/>
            <a:ext cx="8515200" cy="78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Data collection</a:t>
            </a:r>
          </a:p>
        </p:txBody>
      </p:sp>
      <p:pic>
        <p:nvPicPr>
          <p:cNvPr descr="Image result for python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175" y="1098330"/>
            <a:ext cx="2314600" cy="23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884925" y="3412950"/>
            <a:ext cx="1085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/>
              <a:t>tweetpy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270225" y="3940400"/>
            <a:ext cx="2314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/>
              <a:t>30000 Trump tweets</a:t>
            </a:r>
          </a:p>
        </p:txBody>
      </p:sp>
      <p:pic>
        <p:nvPicPr>
          <p:cNvPr descr="Related image"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0549" y="6389199"/>
            <a:ext cx="2807800" cy="28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Sentiment analysis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737" y="1725124"/>
            <a:ext cx="4830525" cy="27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092950" y="4353850"/>
            <a:ext cx="4958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/>
              <a:t>Microsoft Cognitive</a:t>
            </a:r>
            <a:r>
              <a:rPr lang="en-GB" sz="1800"/>
              <a:t> services: text analytics API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Pre-process data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773250" y="1477450"/>
            <a:ext cx="2872200" cy="19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581450" y="1249625"/>
            <a:ext cx="3450600" cy="12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Sentiment Analysis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Convert into feature vector tweet using MS cognitive services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4814150" y="1249625"/>
            <a:ext cx="4133400" cy="17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Stock prices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Interpolate missing data (i.e. Saturday, Sundays)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Convert to Log Return values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Remove unpredictable events ( &gt; 3 sigmas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4" name="Shape 144"/>
          <p:cNvSpPr/>
          <p:nvPr/>
        </p:nvSpPr>
        <p:spPr>
          <a:xfrm>
            <a:off x="4202625" y="2568325"/>
            <a:ext cx="490200" cy="96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2104800" y="3679700"/>
            <a:ext cx="4934400" cy="12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For training data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Concat 3 of them using as described in [Mittal et al, Stock price prediction using twitter sentiment analysis].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