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995"/>
    <a:srgbClr val="7E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79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577634" y="10536481"/>
            <a:ext cx="16228357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8185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7120" y="19214669"/>
            <a:ext cx="11929390" cy="547361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444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9162" indent="0" algn="ctr">
              <a:buNone/>
              <a:defRPr sz="4443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82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76747" y="4137613"/>
            <a:ext cx="2464743" cy="219999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55806" y="4137613"/>
            <a:ext cx="11028969" cy="219999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69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587419" y="10536481"/>
            <a:ext cx="16230171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8185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120" y="19214320"/>
            <a:ext cx="11929390" cy="558481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4443">
                <a:solidFill>
                  <a:schemeClr val="tx1"/>
                </a:solidFill>
              </a:defRPr>
            </a:lvl1pPr>
            <a:lvl2pPr marL="1069162" indent="0">
              <a:buNone/>
              <a:defRPr sz="4443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633" y="11645865"/>
            <a:ext cx="7689179" cy="1369395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6812" y="11645865"/>
            <a:ext cx="7695009" cy="1369395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07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632" y="10212849"/>
            <a:ext cx="7689181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4443" b="0" cap="all" spc="234" baseline="0">
                <a:solidFill>
                  <a:schemeClr val="tx2"/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7632" y="13876139"/>
            <a:ext cx="7689181" cy="1146368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6812" y="13876139"/>
            <a:ext cx="7695009" cy="1146368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16812" y="10212849"/>
            <a:ext cx="7695009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4443" b="0" cap="all" spc="234" baseline="0">
                <a:solidFill>
                  <a:schemeClr val="tx2"/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0691813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98311" y="9905572"/>
            <a:ext cx="7695191" cy="50392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4911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4453" y="3552292"/>
            <a:ext cx="8446532" cy="23170630"/>
          </a:xfrm>
        </p:spPr>
        <p:txBody>
          <a:bodyPr>
            <a:normAutofit/>
          </a:bodyPr>
          <a:lstStyle>
            <a:lvl1pPr>
              <a:defRPr sz="4443">
                <a:solidFill>
                  <a:schemeClr val="tx1"/>
                </a:solidFill>
              </a:defRPr>
            </a:lvl1pPr>
            <a:lvl2pPr>
              <a:defRPr sz="3742">
                <a:solidFill>
                  <a:schemeClr val="tx1"/>
                </a:solidFill>
              </a:defRPr>
            </a:lvl2pPr>
            <a:lvl3pPr>
              <a:defRPr sz="3742">
                <a:solidFill>
                  <a:schemeClr val="tx1"/>
                </a:solidFill>
              </a:defRPr>
            </a:lvl3pPr>
            <a:lvl4pPr>
              <a:defRPr sz="3742">
                <a:solidFill>
                  <a:schemeClr val="tx1"/>
                </a:solidFill>
              </a:defRPr>
            </a:lvl4pPr>
            <a:lvl5pPr>
              <a:defRPr sz="3742">
                <a:solidFill>
                  <a:schemeClr val="tx1"/>
                </a:solidFill>
              </a:defRPr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080" y="15671409"/>
            <a:ext cx="6655653" cy="968575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508">
                <a:solidFill>
                  <a:srgbClr val="FFFFFF"/>
                </a:solidFill>
              </a:defRPr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498311" y="27530260"/>
            <a:ext cx="8901420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76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" y="0"/>
            <a:ext cx="10691810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96854" y="9905566"/>
            <a:ext cx="7698105" cy="504586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4911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1813" y="0"/>
            <a:ext cx="10702507" cy="30275213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7483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080" y="15671416"/>
            <a:ext cx="6655653" cy="9685759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508">
                <a:solidFill>
                  <a:srgbClr val="FFFFFF"/>
                </a:solidFill>
              </a:defRPr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96854" y="27530260"/>
            <a:ext cx="8895588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9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755805" y="4258713"/>
            <a:ext cx="13885687" cy="5247704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5805" y="11645872"/>
            <a:ext cx="13885687" cy="136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82008" y="27541773"/>
            <a:ext cx="4829813" cy="143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DA61E2-7620-4B1F-AAA0-9CCE76338DF9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7632" y="27530260"/>
            <a:ext cx="10655949" cy="141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69845" y="27449526"/>
            <a:ext cx="855345" cy="161467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572" spc="0" baseline="0">
                <a:solidFill>
                  <a:srgbClr val="FFFFFF"/>
                </a:solidFill>
              </a:defRPr>
            </a:lvl1pPr>
          </a:lstStyle>
          <a:p>
            <a:fld id="{1560E47A-54ED-4F9F-88D4-ADB7CE3C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25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6080" kern="1200" cap="all" spc="468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069162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603743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138324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672906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073841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6pPr>
      <a:lvl7pPr marL="3474777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7pPr>
      <a:lvl8pPr marL="3875713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276649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803B51-2C6B-4619-FD25-7922A7A57C3D}"/>
              </a:ext>
            </a:extLst>
          </p:cNvPr>
          <p:cNvSpPr/>
          <p:nvPr/>
        </p:nvSpPr>
        <p:spPr>
          <a:xfrm>
            <a:off x="2" y="21288"/>
            <a:ext cx="21383625" cy="3215785"/>
          </a:xfrm>
          <a:prstGeom prst="rect">
            <a:avLst/>
          </a:prstGeom>
          <a:solidFill>
            <a:srgbClr val="7E9C9C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22C66B-0F2E-E8B5-9097-3602BA3DC494}"/>
              </a:ext>
            </a:extLst>
          </p:cNvPr>
          <p:cNvSpPr txBox="1"/>
          <p:nvPr/>
        </p:nvSpPr>
        <p:spPr>
          <a:xfrm>
            <a:off x="453224" y="548074"/>
            <a:ext cx="20477181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76"/>
              </a:lnSpc>
            </a:pPr>
            <a:r>
              <a:rPr lang="en-US" altLang="zh-TW" sz="8476" b="1" dirty="0">
                <a:solidFill>
                  <a:schemeClr val="bg1"/>
                </a:solidFill>
              </a:rPr>
              <a:t>PIC16LF1826 UART/SPI Modules</a:t>
            </a:r>
            <a:endParaRPr lang="zh-TW" altLang="zh-TW" sz="8476" dirty="0">
              <a:solidFill>
                <a:schemeClr val="bg1"/>
              </a:solidFill>
            </a:endParaRPr>
          </a:p>
          <a:p>
            <a:pPr algn="ctr">
              <a:lnSpc>
                <a:spcPts val="8476"/>
              </a:lnSpc>
            </a:pPr>
            <a:r>
              <a:rPr lang="zh-TW" altLang="en-US" sz="8476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專題生</a:t>
            </a:r>
            <a:r>
              <a:rPr lang="en-US" altLang="zh-TW" sz="8476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476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鄭鼎立 魏柏勝 指導教授</a:t>
            </a:r>
            <a:r>
              <a:rPr lang="en-US" altLang="zh-TW" sz="8476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476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嚴茂旭</a:t>
            </a:r>
            <a:endParaRPr lang="en-US" altLang="zh-TW" sz="8476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97D80EE-06B0-BF9A-F020-3D6EA61E815F}"/>
              </a:ext>
            </a:extLst>
          </p:cNvPr>
          <p:cNvCxnSpPr>
            <a:cxnSpLocks/>
          </p:cNvCxnSpPr>
          <p:nvPr/>
        </p:nvCxnSpPr>
        <p:spPr>
          <a:xfrm flipH="1">
            <a:off x="10691815" y="3237072"/>
            <a:ext cx="1" cy="2701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04FC34-29DC-62FC-6E8F-183F848A9F56}"/>
              </a:ext>
            </a:extLst>
          </p:cNvPr>
          <p:cNvSpPr txBox="1"/>
          <p:nvPr/>
        </p:nvSpPr>
        <p:spPr>
          <a:xfrm>
            <a:off x="194983" y="3208606"/>
            <a:ext cx="10161172" cy="8560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b="1" dirty="0">
                <a:solidFill>
                  <a:schemeClr val="bg1"/>
                </a:solidFill>
              </a:rPr>
              <a:t>摘要</a:t>
            </a:r>
            <a:endParaRPr lang="en-US" altLang="zh-TW" sz="6000" b="1" dirty="0">
              <a:solidFill>
                <a:schemeClr val="bg1"/>
              </a:solidFill>
            </a:endParaRPr>
          </a:p>
          <a:p>
            <a:r>
              <a:rPr lang="zh-TW" altLang="zh-TW" sz="3200" b="1" dirty="0">
                <a:solidFill>
                  <a:schemeClr val="bg1"/>
                </a:solidFill>
              </a:rPr>
              <a:t>採用</a:t>
            </a:r>
            <a:r>
              <a:rPr lang="en-US" altLang="zh-TW" sz="3200" b="1" dirty="0">
                <a:solidFill>
                  <a:schemeClr val="bg1"/>
                </a:solidFill>
              </a:rPr>
              <a:t>PIC16LF1826 </a:t>
            </a:r>
            <a:r>
              <a:rPr lang="zh-TW" altLang="zh-TW" sz="3200" b="1" dirty="0">
                <a:solidFill>
                  <a:schemeClr val="bg1"/>
                </a:solidFill>
              </a:rPr>
              <a:t>之</a:t>
            </a:r>
            <a:r>
              <a:rPr lang="en-US" altLang="zh-TW" sz="3200" b="1" dirty="0">
                <a:solidFill>
                  <a:schemeClr val="bg1"/>
                </a:solidFill>
              </a:rPr>
              <a:t>ISA</a:t>
            </a:r>
            <a:r>
              <a:rPr lang="zh-TW" altLang="zh-TW" sz="3200" b="1" dirty="0">
                <a:solidFill>
                  <a:schemeClr val="bg1"/>
                </a:solidFill>
              </a:rPr>
              <a:t>，實作通用型非同步收發傳輸</a:t>
            </a:r>
            <a:r>
              <a:rPr lang="en-US" altLang="zh-TW" sz="3200" b="1" dirty="0">
                <a:solidFill>
                  <a:schemeClr val="bg1"/>
                </a:solidFill>
              </a:rPr>
              <a:t>UART(RS232)</a:t>
            </a:r>
            <a:r>
              <a:rPr lang="zh-TW" altLang="zh-TW" sz="3200" b="1" dirty="0">
                <a:solidFill>
                  <a:schemeClr val="bg1"/>
                </a:solidFill>
              </a:rPr>
              <a:t>及同步序列傳輸</a:t>
            </a:r>
            <a:r>
              <a:rPr lang="en-US" altLang="zh-TW" sz="3200" b="1" dirty="0">
                <a:solidFill>
                  <a:schemeClr val="bg1"/>
                </a:solidFill>
              </a:rPr>
              <a:t>SPI</a:t>
            </a:r>
            <a:r>
              <a:rPr lang="zh-TW" altLang="zh-TW" sz="3200" b="1" dirty="0">
                <a:solidFill>
                  <a:schemeClr val="bg1"/>
                </a:solidFill>
              </a:rPr>
              <a:t>，使連接的設備端，如個人電腦，達成對</a:t>
            </a:r>
            <a:r>
              <a:rPr lang="en-US" altLang="zh-TW" sz="3200" b="1" dirty="0">
                <a:solidFill>
                  <a:schemeClr val="bg1"/>
                </a:solidFill>
              </a:rPr>
              <a:t>MCU</a:t>
            </a:r>
            <a:r>
              <a:rPr lang="zh-TW" altLang="zh-TW" sz="3200" b="1" dirty="0">
                <a:solidFill>
                  <a:schemeClr val="bg1"/>
                </a:solidFill>
              </a:rPr>
              <a:t>微處理器的溝通。</a:t>
            </a:r>
          </a:p>
          <a:p>
            <a:r>
              <a:rPr lang="en-US" altLang="zh-TW" sz="3200" b="1" dirty="0">
                <a:solidFill>
                  <a:schemeClr val="bg1"/>
                </a:solidFill>
              </a:rPr>
              <a:t> </a:t>
            </a:r>
            <a:endParaRPr lang="zh-TW" altLang="zh-TW" sz="3200" b="1" dirty="0">
              <a:solidFill>
                <a:schemeClr val="bg1"/>
              </a:solidFill>
            </a:endParaRPr>
          </a:p>
          <a:p>
            <a:r>
              <a:rPr lang="zh-TW" altLang="zh-TW" sz="3200" b="1" dirty="0">
                <a:solidFill>
                  <a:schemeClr val="bg1"/>
                </a:solidFill>
              </a:rPr>
              <a:t>本專案使用</a:t>
            </a:r>
            <a:r>
              <a:rPr lang="en-US" altLang="zh-TW" sz="3200" b="1" dirty="0">
                <a:solidFill>
                  <a:schemeClr val="bg1"/>
                </a:solidFill>
              </a:rPr>
              <a:t>polling</a:t>
            </a:r>
            <a:r>
              <a:rPr lang="zh-TW" altLang="zh-TW" sz="3200" b="1" dirty="0">
                <a:solidFill>
                  <a:schemeClr val="bg1"/>
                </a:solidFill>
              </a:rPr>
              <a:t>輪詢方式，將撰寫好的組合語言，如</a:t>
            </a:r>
            <a:r>
              <a:rPr lang="en-US" altLang="zh-TW" sz="3200" b="1" dirty="0">
                <a:solidFill>
                  <a:schemeClr val="bg1"/>
                </a:solidFill>
              </a:rPr>
              <a:t>:</a:t>
            </a:r>
            <a:r>
              <a:rPr lang="zh-TW" altLang="zh-TW" sz="3200" b="1" dirty="0">
                <a:solidFill>
                  <a:schemeClr val="bg1"/>
                </a:solidFill>
              </a:rPr>
              <a:t>計算最大公因數、兩數相</a:t>
            </a:r>
            <a:r>
              <a:rPr lang="zh-TW" altLang="en-US" sz="3200" b="1" dirty="0">
                <a:solidFill>
                  <a:schemeClr val="bg1"/>
                </a:solidFill>
              </a:rPr>
              <a:t>加</a:t>
            </a:r>
            <a:r>
              <a:rPr lang="zh-TW" altLang="zh-TW" sz="3200" b="1" dirty="0">
                <a:solidFill>
                  <a:schemeClr val="bg1"/>
                </a:solidFill>
              </a:rPr>
              <a:t>、兩數相除，透過</a:t>
            </a:r>
            <a:r>
              <a:rPr lang="en-US" altLang="zh-TW" sz="3200" b="1" dirty="0">
                <a:solidFill>
                  <a:schemeClr val="bg1"/>
                </a:solidFill>
              </a:rPr>
              <a:t>CPU</a:t>
            </a:r>
            <a:r>
              <a:rPr lang="zh-TW" altLang="zh-TW" sz="3200" b="1" dirty="0">
                <a:solidFill>
                  <a:schemeClr val="bg1"/>
                </a:solidFill>
              </a:rPr>
              <a:t>經指令擷取後解碼運算並回傳個人電腦顯示結果，達成溝通之用意。</a:t>
            </a:r>
          </a:p>
          <a:p>
            <a:r>
              <a:rPr lang="en-US" altLang="zh-TW" sz="3200" b="1" dirty="0">
                <a:solidFill>
                  <a:schemeClr val="bg1"/>
                </a:solidFill>
              </a:rPr>
              <a:t> </a:t>
            </a:r>
            <a:endParaRPr lang="zh-TW" altLang="zh-TW" sz="3200" b="1" dirty="0">
              <a:solidFill>
                <a:schemeClr val="bg1"/>
              </a:solidFill>
            </a:endParaRPr>
          </a:p>
          <a:p>
            <a:r>
              <a:rPr lang="zh-TW" altLang="zh-TW" sz="3200" b="1" dirty="0">
                <a:solidFill>
                  <a:schemeClr val="bg1"/>
                </a:solidFill>
              </a:rPr>
              <a:t>其中程式碼使用</a:t>
            </a:r>
            <a:r>
              <a:rPr lang="en-US" altLang="zh-TW" sz="3200" b="1" dirty="0" err="1">
                <a:solidFill>
                  <a:schemeClr val="bg1"/>
                </a:solidFill>
              </a:rPr>
              <a:t>SystemVerilog</a:t>
            </a:r>
            <a:r>
              <a:rPr lang="zh-TW" altLang="zh-TW" sz="3200" b="1" dirty="0">
                <a:solidFill>
                  <a:schemeClr val="bg1"/>
                </a:solidFill>
              </a:rPr>
              <a:t>撰寫、模擬波型圖使用</a:t>
            </a:r>
            <a:r>
              <a:rPr lang="en-US" altLang="zh-TW" sz="3200" b="1" dirty="0" err="1">
                <a:solidFill>
                  <a:schemeClr val="bg1"/>
                </a:solidFill>
              </a:rPr>
              <a:t>Modelsim</a:t>
            </a:r>
            <a:r>
              <a:rPr lang="zh-TW" altLang="zh-TW" sz="3200" b="1" dirty="0">
                <a:solidFill>
                  <a:schemeClr val="bg1"/>
                </a:solidFill>
              </a:rPr>
              <a:t>觀看、並使用</a:t>
            </a:r>
            <a:r>
              <a:rPr lang="en-US" altLang="zh-TW" sz="3200" b="1" dirty="0">
                <a:solidFill>
                  <a:schemeClr val="bg1"/>
                </a:solidFill>
              </a:rPr>
              <a:t>MPLAB IDE</a:t>
            </a:r>
            <a:r>
              <a:rPr lang="zh-TW" altLang="zh-TW" sz="3200" b="1" dirty="0">
                <a:solidFill>
                  <a:schemeClr val="bg1"/>
                </a:solidFill>
              </a:rPr>
              <a:t>將組合語言轉成</a:t>
            </a:r>
            <a:r>
              <a:rPr lang="en-US" altLang="zh-TW" sz="3200" b="1" dirty="0">
                <a:solidFill>
                  <a:schemeClr val="bg1"/>
                </a:solidFill>
              </a:rPr>
              <a:t>HEX</a:t>
            </a:r>
            <a:r>
              <a:rPr lang="zh-TW" altLang="zh-TW" sz="3200" b="1" dirty="0">
                <a:solidFill>
                  <a:schemeClr val="bg1"/>
                </a:solidFill>
              </a:rPr>
              <a:t>編碼，再透過</a:t>
            </a:r>
            <a:r>
              <a:rPr lang="en-US" altLang="zh-TW" sz="3200" b="1" dirty="0" err="1">
                <a:solidFill>
                  <a:schemeClr val="bg1"/>
                </a:solidFill>
              </a:rPr>
              <a:t>ActivePerl</a:t>
            </a:r>
            <a:r>
              <a:rPr lang="zh-TW" altLang="zh-TW" sz="3200" b="1" dirty="0">
                <a:solidFill>
                  <a:schemeClr val="bg1"/>
                </a:solidFill>
              </a:rPr>
              <a:t>將</a:t>
            </a:r>
            <a:r>
              <a:rPr lang="en-US" altLang="zh-TW" sz="3200" b="1" dirty="0">
                <a:solidFill>
                  <a:schemeClr val="bg1"/>
                </a:solidFill>
              </a:rPr>
              <a:t>HEX</a:t>
            </a:r>
            <a:r>
              <a:rPr lang="zh-TW" altLang="zh-TW" sz="3200" b="1" dirty="0">
                <a:solidFill>
                  <a:schemeClr val="bg1"/>
                </a:solidFill>
              </a:rPr>
              <a:t>轉成可供</a:t>
            </a:r>
            <a:r>
              <a:rPr lang="en-US" altLang="zh-TW" sz="3200" b="1" dirty="0">
                <a:solidFill>
                  <a:schemeClr val="bg1"/>
                </a:solidFill>
              </a:rPr>
              <a:t>CPU</a:t>
            </a:r>
            <a:r>
              <a:rPr lang="zh-TW" altLang="zh-TW" sz="3200" b="1" dirty="0">
                <a:solidFill>
                  <a:schemeClr val="bg1"/>
                </a:solidFill>
              </a:rPr>
              <a:t>擷取之</a:t>
            </a:r>
            <a:r>
              <a:rPr lang="en-US" altLang="zh-TW" sz="3200" b="1" dirty="0">
                <a:solidFill>
                  <a:schemeClr val="bg1"/>
                </a:solidFill>
              </a:rPr>
              <a:t>ROM</a:t>
            </a:r>
            <a:r>
              <a:rPr lang="zh-TW" altLang="en-US" sz="3200" b="1" dirty="0">
                <a:solidFill>
                  <a:schemeClr val="bg1"/>
                </a:solidFill>
              </a:rPr>
              <a:t>格式</a:t>
            </a:r>
            <a:r>
              <a:rPr lang="zh-TW" altLang="zh-TW" sz="3200" b="1" dirty="0">
                <a:solidFill>
                  <a:schemeClr val="bg1"/>
                </a:solidFill>
              </a:rPr>
              <a:t>。</a:t>
            </a:r>
          </a:p>
          <a:p>
            <a:pPr algn="just"/>
            <a:endParaRPr lang="zh-TW" altLang="zh-TW" sz="3814" kern="1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2A951EF-BE03-A2CF-4CFE-B3530A0509BA}"/>
              </a:ext>
            </a:extLst>
          </p:cNvPr>
          <p:cNvSpPr txBox="1"/>
          <p:nvPr/>
        </p:nvSpPr>
        <p:spPr>
          <a:xfrm>
            <a:off x="350548" y="11472090"/>
            <a:ext cx="10119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solidFill>
                  <a:schemeClr val="bg1"/>
                </a:solidFill>
              </a:rPr>
              <a:t>實作流程</a:t>
            </a:r>
            <a:r>
              <a:rPr lang="en-US" altLang="zh-TW" sz="6000" b="1" dirty="0">
                <a:solidFill>
                  <a:schemeClr val="bg1"/>
                </a:solidFill>
              </a:rPr>
              <a:t>&amp;</a:t>
            </a:r>
            <a:r>
              <a:rPr lang="zh-TW" altLang="en-US" sz="6000" b="1" dirty="0">
                <a:solidFill>
                  <a:schemeClr val="bg1"/>
                </a:solidFill>
              </a:rPr>
              <a:t>系統概念</a:t>
            </a:r>
            <a:endParaRPr lang="en-US" altLang="zh-TW" sz="6000" b="1" dirty="0">
              <a:solidFill>
                <a:schemeClr val="bg1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0D586C5-2619-C995-978F-DCE602CFFA2B}"/>
              </a:ext>
            </a:extLst>
          </p:cNvPr>
          <p:cNvGrpSpPr/>
          <p:nvPr/>
        </p:nvGrpSpPr>
        <p:grpSpPr>
          <a:xfrm>
            <a:off x="148595" y="12699160"/>
            <a:ext cx="10444934" cy="16868956"/>
            <a:chOff x="602360" y="15909906"/>
            <a:chExt cx="13860794" cy="11493771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9E79483-881D-EBBC-C12F-AA7C9ECA7B85}"/>
                </a:ext>
              </a:extLst>
            </p:cNvPr>
            <p:cNvGrpSpPr/>
            <p:nvPr/>
          </p:nvGrpSpPr>
          <p:grpSpPr>
            <a:xfrm>
              <a:off x="602360" y="15909906"/>
              <a:ext cx="13860794" cy="11493771"/>
              <a:chOff x="602362" y="15909906"/>
              <a:chExt cx="13860794" cy="11493771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6A5D48B4-5DB1-3769-D979-B048DE35D52B}"/>
                  </a:ext>
                </a:extLst>
              </p:cNvPr>
              <p:cNvSpPr/>
              <p:nvPr/>
            </p:nvSpPr>
            <p:spPr>
              <a:xfrm>
                <a:off x="602362" y="15909906"/>
                <a:ext cx="13769518" cy="1149377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98"/>
              </a:p>
            </p:txBody>
          </p: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7614C4CF-FCDD-19D5-2056-F656C76B1734}"/>
                  </a:ext>
                </a:extLst>
              </p:cNvPr>
              <p:cNvGrpSpPr/>
              <p:nvPr/>
            </p:nvGrpSpPr>
            <p:grpSpPr>
              <a:xfrm>
                <a:off x="2369889" y="16121480"/>
                <a:ext cx="4746335" cy="11143845"/>
                <a:chOff x="5405377" y="15832826"/>
                <a:chExt cx="4746335" cy="11143845"/>
              </a:xfrm>
            </p:grpSpPr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01B64F9F-729E-E2DA-33DA-E9F926D0C595}"/>
                    </a:ext>
                  </a:extLst>
                </p:cNvPr>
                <p:cNvSpPr/>
                <p:nvPr/>
              </p:nvSpPr>
              <p:spPr>
                <a:xfrm>
                  <a:off x="5405379" y="15832826"/>
                  <a:ext cx="4672609" cy="1557414"/>
                </a:xfrm>
                <a:prstGeom prst="roundRect">
                  <a:avLst>
                    <a:gd name="adj" fmla="val 4158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825" b="1" dirty="0">
                      <a:solidFill>
                        <a:schemeClr val="bg1"/>
                      </a:solidFill>
                    </a:rPr>
                    <a:t>使用者輸入數據</a:t>
                  </a:r>
                </a:p>
              </p:txBody>
            </p:sp>
            <p:sp>
              <p:nvSpPr>
                <p:cNvPr id="30" name="矩形: 圓角 29">
                  <a:extLst>
                    <a:ext uri="{FF2B5EF4-FFF2-40B4-BE49-F238E27FC236}">
                      <a16:creationId xmlns:a16="http://schemas.microsoft.com/office/drawing/2014/main" id="{DEA89893-5098-D4C0-352A-DD35647101DD}"/>
                    </a:ext>
                  </a:extLst>
                </p:cNvPr>
                <p:cNvSpPr/>
                <p:nvPr/>
              </p:nvSpPr>
              <p:spPr>
                <a:xfrm>
                  <a:off x="5479103" y="17754631"/>
                  <a:ext cx="4672609" cy="1557414"/>
                </a:xfrm>
                <a:prstGeom prst="roundRect">
                  <a:avLst>
                    <a:gd name="adj" fmla="val 4158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825" dirty="0">
                      <a:solidFill>
                        <a:schemeClr val="bg1"/>
                      </a:solidFill>
                    </a:rPr>
                    <a:t>輸入資料經由</a:t>
                  </a:r>
                  <a:endParaRPr lang="en-US" altLang="zh-TW" sz="2825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zh-TW" sz="2825" dirty="0">
                      <a:solidFill>
                        <a:schemeClr val="bg1"/>
                      </a:solidFill>
                    </a:rPr>
                    <a:t>SPI</a:t>
                  </a:r>
                  <a:r>
                    <a:rPr lang="zh-TW" altLang="en-US" sz="2825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TW" sz="2825" dirty="0">
                      <a:solidFill>
                        <a:schemeClr val="bg1"/>
                      </a:solidFill>
                    </a:rPr>
                    <a:t>or</a:t>
                  </a:r>
                  <a:r>
                    <a:rPr lang="zh-TW" altLang="en-US" sz="2825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TW" sz="2825" dirty="0">
                      <a:solidFill>
                        <a:schemeClr val="bg1"/>
                      </a:solidFill>
                    </a:rPr>
                    <a:t>UART</a:t>
                  </a:r>
                </a:p>
                <a:p>
                  <a:pPr algn="ctr"/>
                  <a:r>
                    <a:rPr lang="zh-TW" altLang="en-US" sz="2825" dirty="0">
                      <a:solidFill>
                        <a:schemeClr val="bg1"/>
                      </a:solidFill>
                    </a:rPr>
                    <a:t>傳送給</a:t>
                  </a:r>
                  <a:r>
                    <a:rPr lang="en-US" altLang="zh-TW" sz="2825" dirty="0">
                      <a:solidFill>
                        <a:schemeClr val="bg1"/>
                      </a:solidFill>
                    </a:rPr>
                    <a:t>CPU</a:t>
                  </a:r>
                  <a:endParaRPr lang="zh-TW" altLang="en-US" sz="28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15CC499-C25B-6130-7D8E-D04619CEBFF4}"/>
                    </a:ext>
                  </a:extLst>
                </p:cNvPr>
                <p:cNvSpPr/>
                <p:nvPr/>
              </p:nvSpPr>
              <p:spPr>
                <a:xfrm>
                  <a:off x="5405377" y="21586954"/>
                  <a:ext cx="4672608" cy="1557414"/>
                </a:xfrm>
                <a:prstGeom prst="roundRect">
                  <a:avLst>
                    <a:gd name="adj" fmla="val 4158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825" dirty="0">
                      <a:solidFill>
                        <a:schemeClr val="bg1"/>
                      </a:solidFill>
                    </a:rPr>
                    <a:t>接收數據後給</a:t>
                  </a:r>
                  <a:r>
                    <a:rPr lang="en-US" altLang="zh-TW" sz="2825" dirty="0">
                      <a:solidFill>
                        <a:schemeClr val="bg1"/>
                      </a:solidFill>
                    </a:rPr>
                    <a:t>CPU</a:t>
                  </a:r>
                  <a:r>
                    <a:rPr lang="zh-TW" altLang="en-US" sz="2825" dirty="0">
                      <a:solidFill>
                        <a:schemeClr val="bg1"/>
                      </a:solidFill>
                    </a:rPr>
                    <a:t>做運算</a:t>
                  </a:r>
                </a:p>
              </p:txBody>
            </p:sp>
            <p:sp>
              <p:nvSpPr>
                <p:cNvPr id="36" name="箭號: 向下 35">
                  <a:extLst>
                    <a:ext uri="{FF2B5EF4-FFF2-40B4-BE49-F238E27FC236}">
                      <a16:creationId xmlns:a16="http://schemas.microsoft.com/office/drawing/2014/main" id="{30391225-E2A3-BA90-7E5B-F3927D9B6808}"/>
                    </a:ext>
                  </a:extLst>
                </p:cNvPr>
                <p:cNvSpPr/>
                <p:nvPr/>
              </p:nvSpPr>
              <p:spPr>
                <a:xfrm>
                  <a:off x="7431487" y="19314573"/>
                  <a:ext cx="742947" cy="335340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898"/>
                </a:p>
              </p:txBody>
            </p:sp>
            <p:sp>
              <p:nvSpPr>
                <p:cNvPr id="37" name="矩形: 圓角 36">
                  <a:extLst>
                    <a:ext uri="{FF2B5EF4-FFF2-40B4-BE49-F238E27FC236}">
                      <a16:creationId xmlns:a16="http://schemas.microsoft.com/office/drawing/2014/main" id="{9996291F-D8EE-D1EF-E7F1-96E87966D197}"/>
                    </a:ext>
                  </a:extLst>
                </p:cNvPr>
                <p:cNvSpPr/>
                <p:nvPr/>
              </p:nvSpPr>
              <p:spPr>
                <a:xfrm>
                  <a:off x="5405377" y="23494521"/>
                  <a:ext cx="4672608" cy="1557414"/>
                </a:xfrm>
                <a:prstGeom prst="roundRect">
                  <a:avLst>
                    <a:gd name="adj" fmla="val 4158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825" dirty="0">
                      <a:solidFill>
                        <a:schemeClr val="bg1"/>
                      </a:solidFill>
                    </a:rPr>
                    <a:t>運算結果經由</a:t>
                  </a:r>
                  <a:endParaRPr lang="en-US" altLang="zh-TW" sz="2825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zh-TW" sz="2825" dirty="0">
                      <a:solidFill>
                        <a:schemeClr val="bg1"/>
                      </a:solidFill>
                    </a:rPr>
                    <a:t>SPI</a:t>
                  </a:r>
                  <a:r>
                    <a:rPr lang="zh-TW" altLang="en-US" sz="2825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TW" sz="2825" dirty="0">
                      <a:solidFill>
                        <a:schemeClr val="bg1"/>
                      </a:solidFill>
                    </a:rPr>
                    <a:t>or</a:t>
                  </a:r>
                  <a:r>
                    <a:rPr lang="zh-TW" altLang="en-US" sz="2825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TW" sz="2825" dirty="0">
                      <a:solidFill>
                        <a:schemeClr val="bg1"/>
                      </a:solidFill>
                    </a:rPr>
                    <a:t>UART</a:t>
                  </a:r>
                </a:p>
                <a:p>
                  <a:pPr algn="ctr"/>
                  <a:r>
                    <a:rPr lang="zh-TW" altLang="en-US" sz="2825" dirty="0">
                      <a:solidFill>
                        <a:schemeClr val="bg1"/>
                      </a:solidFill>
                    </a:rPr>
                    <a:t>回傳給使用者</a:t>
                  </a:r>
                </a:p>
              </p:txBody>
            </p:sp>
            <p:sp>
              <p:nvSpPr>
                <p:cNvPr id="39" name="矩形: 圓角 38">
                  <a:extLst>
                    <a:ext uri="{FF2B5EF4-FFF2-40B4-BE49-F238E27FC236}">
                      <a16:creationId xmlns:a16="http://schemas.microsoft.com/office/drawing/2014/main" id="{DDAECB6D-ADC0-2B35-B4F0-AF7E9445D08F}"/>
                    </a:ext>
                  </a:extLst>
                </p:cNvPr>
                <p:cNvSpPr/>
                <p:nvPr/>
              </p:nvSpPr>
              <p:spPr>
                <a:xfrm>
                  <a:off x="5405377" y="25419257"/>
                  <a:ext cx="4672608" cy="1557414"/>
                </a:xfrm>
                <a:prstGeom prst="roundRect">
                  <a:avLst>
                    <a:gd name="adj" fmla="val 4158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825" b="1" dirty="0">
                      <a:solidFill>
                        <a:schemeClr val="bg1"/>
                      </a:solidFill>
                    </a:rPr>
                    <a:t>軟體顯示結果</a:t>
                  </a:r>
                </a:p>
              </p:txBody>
            </p:sp>
          </p:grpSp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513D11D-F446-A7F7-4977-384BB3BE9493}"/>
                  </a:ext>
                </a:extLst>
              </p:cNvPr>
              <p:cNvSpPr txBox="1"/>
              <p:nvPr/>
            </p:nvSpPr>
            <p:spPr>
              <a:xfrm>
                <a:off x="7554468" y="18685139"/>
                <a:ext cx="6908688" cy="35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25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由</a:t>
                </a:r>
                <a:r>
                  <a:rPr lang="en-US" altLang="zh-TW" sz="2825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UART</a:t>
                </a:r>
                <a:r>
                  <a:rPr lang="zh-TW" altLang="en-US" sz="2825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及</a:t>
                </a:r>
                <a:r>
                  <a:rPr lang="en-US" altLang="zh-TW" sz="2825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SPI</a:t>
                </a:r>
                <a:r>
                  <a:rPr lang="zh-TW" altLang="en-US" sz="2825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接收端模組負責</a:t>
                </a:r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68469A2-FD65-6712-40C9-C47B363A159E}"/>
                  </a:ext>
                </a:extLst>
              </p:cNvPr>
              <p:cNvSpPr txBox="1"/>
              <p:nvPr/>
            </p:nvSpPr>
            <p:spPr>
              <a:xfrm>
                <a:off x="8185552" y="20560588"/>
                <a:ext cx="5912800" cy="35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25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撰寫組合語言程式實現</a:t>
                </a:r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4351A01-5E0A-0DAC-1B5A-3588C6009149}"/>
                </a:ext>
              </a:extLst>
            </p:cNvPr>
            <p:cNvSpPr txBox="1"/>
            <p:nvPr/>
          </p:nvSpPr>
          <p:spPr>
            <a:xfrm>
              <a:off x="7890343" y="16736081"/>
              <a:ext cx="6331079" cy="35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25" b="1" dirty="0">
                  <a:solidFill>
                    <a:schemeClr val="bg1"/>
                  </a:solidFill>
                  <a:latin typeface="+mj-ea"/>
                  <a:ea typeface="+mj-ea"/>
                </a:rPr>
                <a:t>使用</a:t>
              </a:r>
              <a:r>
                <a:rPr lang="en-US" altLang="zh-TW" sz="2825" b="1" dirty="0">
                  <a:solidFill>
                    <a:schemeClr val="bg1"/>
                  </a:solidFill>
                  <a:latin typeface="+mj-ea"/>
                  <a:ea typeface="+mj-ea"/>
                </a:rPr>
                <a:t>UART</a:t>
              </a:r>
              <a:r>
                <a:rPr lang="zh-TW" altLang="en-US" sz="2825" b="1" dirty="0">
                  <a:solidFill>
                    <a:schemeClr val="bg1"/>
                  </a:solidFill>
                  <a:latin typeface="+mj-ea"/>
                  <a:ea typeface="+mj-ea"/>
                </a:rPr>
                <a:t>及</a:t>
              </a:r>
              <a:r>
                <a:rPr lang="en-US" altLang="zh-TW" sz="2825" b="1" dirty="0">
                  <a:solidFill>
                    <a:schemeClr val="bg1"/>
                  </a:solidFill>
                  <a:latin typeface="+mj-ea"/>
                  <a:ea typeface="+mj-ea"/>
                </a:rPr>
                <a:t>SPI</a:t>
              </a:r>
              <a:r>
                <a:rPr lang="zh-TW" altLang="en-US" sz="2825" b="1" dirty="0">
                  <a:solidFill>
                    <a:schemeClr val="bg1"/>
                  </a:solidFill>
                  <a:latin typeface="+mj-ea"/>
                  <a:ea typeface="+mj-ea"/>
                </a:rPr>
                <a:t>測試軟體</a:t>
              </a: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CE2231-30D0-934D-2B5A-4D30CE737EEE}"/>
              </a:ext>
            </a:extLst>
          </p:cNvPr>
          <p:cNvSpPr txBox="1"/>
          <p:nvPr/>
        </p:nvSpPr>
        <p:spPr>
          <a:xfrm>
            <a:off x="10894140" y="24011494"/>
            <a:ext cx="1017925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專案討論及結論</a:t>
            </a:r>
            <a:endParaRPr lang="en-US" altLang="zh-TW" sz="6000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chemeClr val="bg1"/>
                </a:solidFill>
              </a:rPr>
              <a:t>本專案之目的為創造一個方便客制化的系統，並且讓使用者能依照需求撰寫程式，藉以替換 </a:t>
            </a:r>
            <a:r>
              <a:rPr lang="en-US" altLang="zh-TW" sz="3200" b="1" dirty="0">
                <a:solidFill>
                  <a:schemeClr val="bg1"/>
                </a:solidFill>
              </a:rPr>
              <a:t>ROM </a:t>
            </a:r>
            <a:r>
              <a:rPr lang="zh-TW" altLang="en-US" sz="3200" b="1" dirty="0">
                <a:solidFill>
                  <a:schemeClr val="bg1"/>
                </a:solidFill>
              </a:rPr>
              <a:t>之內容，即能實現不同運算需求。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endParaRPr lang="en-US" altLang="zh-TW" sz="3200" b="1" dirty="0">
              <a:solidFill>
                <a:schemeClr val="bg1"/>
              </a:solidFill>
            </a:endParaRPr>
          </a:p>
          <a:p>
            <a:r>
              <a:rPr lang="zh-TW" altLang="en-US" sz="3200" b="1" dirty="0">
                <a:solidFill>
                  <a:schemeClr val="bg1"/>
                </a:solidFill>
              </a:rPr>
              <a:t>因為此模組能嵌入其他系統，如資料加密等等，具有可擴充性； 而採用輪詢方法取得資料，優點在於針對 </a:t>
            </a:r>
            <a:r>
              <a:rPr lang="en-US" altLang="zh-TW" sz="3200" b="1" dirty="0">
                <a:solidFill>
                  <a:schemeClr val="bg1"/>
                </a:solidFill>
              </a:rPr>
              <a:t>I/O </a:t>
            </a:r>
            <a:r>
              <a:rPr lang="zh-TW" altLang="en-US" sz="3200" b="1" dirty="0">
                <a:solidFill>
                  <a:schemeClr val="bg1"/>
                </a:solidFill>
              </a:rPr>
              <a:t>密集型系統、資料負載量大的系統，能比採用中斷方法付出更少的成本，以達成相同效益。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90578E-00AC-87D2-C68E-1864FB5001FB}"/>
              </a:ext>
            </a:extLst>
          </p:cNvPr>
          <p:cNvSpPr txBox="1"/>
          <p:nvPr/>
        </p:nvSpPr>
        <p:spPr>
          <a:xfrm>
            <a:off x="10954687" y="3287283"/>
            <a:ext cx="10058157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內部方塊圖</a:t>
            </a:r>
            <a:endParaRPr lang="en-US" altLang="zh-TW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3814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endParaRPr lang="zh-TW" altLang="en-US" sz="3814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40CB5085-1D07-4849-BCEE-DADBF104F614}"/>
              </a:ext>
            </a:extLst>
          </p:cNvPr>
          <p:cNvSpPr/>
          <p:nvPr/>
        </p:nvSpPr>
        <p:spPr>
          <a:xfrm>
            <a:off x="1050543" y="18623170"/>
            <a:ext cx="4455647" cy="2316166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260" dirty="0"/>
              <a:t>CPU</a:t>
            </a:r>
            <a:r>
              <a:rPr lang="zh-TW" altLang="en-US" sz="2260" dirty="0"/>
              <a:t>是否使用</a:t>
            </a:r>
            <a:r>
              <a:rPr lang="en-US" altLang="zh-TW" sz="2260" dirty="0"/>
              <a:t>polling</a:t>
            </a:r>
            <a:r>
              <a:rPr lang="zh-TW" altLang="en-US" sz="2260" dirty="0"/>
              <a:t>接收到</a:t>
            </a:r>
            <a:endParaRPr lang="en-US" altLang="zh-TW" sz="2260" dirty="0"/>
          </a:p>
          <a:p>
            <a:pPr algn="ctr"/>
            <a:r>
              <a:rPr lang="zh-TW" altLang="en-US" sz="2260" dirty="0"/>
              <a:t>數據</a:t>
            </a:r>
            <a:r>
              <a:rPr lang="en-US" altLang="zh-TW" sz="2260" dirty="0"/>
              <a:t>?</a:t>
            </a:r>
            <a:endParaRPr lang="zh-TW" altLang="en-US" sz="226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4424381-D5ED-4C6E-B7AA-77A596374764}"/>
              </a:ext>
            </a:extLst>
          </p:cNvPr>
          <p:cNvSpPr/>
          <p:nvPr/>
        </p:nvSpPr>
        <p:spPr>
          <a:xfrm>
            <a:off x="477377" y="14254708"/>
            <a:ext cx="163115" cy="5436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/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093CE471-53D5-49D5-BDD9-75AA3E4C349E}"/>
              </a:ext>
            </a:extLst>
          </p:cNvPr>
          <p:cNvSpPr/>
          <p:nvPr/>
        </p:nvSpPr>
        <p:spPr>
          <a:xfrm rot="16200000">
            <a:off x="843514" y="13575363"/>
            <a:ext cx="454545" cy="119244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93D42C-D0B4-42E2-9F7A-88C53943250C}"/>
              </a:ext>
            </a:extLst>
          </p:cNvPr>
          <p:cNvSpPr/>
          <p:nvPr/>
        </p:nvSpPr>
        <p:spPr>
          <a:xfrm>
            <a:off x="474562" y="19691021"/>
            <a:ext cx="698622" cy="1804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8E02AA5-B6DF-4B9E-B3EE-CBBAD8359C3C}"/>
              </a:ext>
            </a:extLst>
          </p:cNvPr>
          <p:cNvSpPr txBox="1"/>
          <p:nvPr/>
        </p:nvSpPr>
        <p:spPr>
          <a:xfrm>
            <a:off x="3581831" y="20792162"/>
            <a:ext cx="127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Yes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B103748-CD8B-4600-B902-0B9B26416F71}"/>
              </a:ext>
            </a:extLst>
          </p:cNvPr>
          <p:cNvSpPr txBox="1"/>
          <p:nvPr/>
        </p:nvSpPr>
        <p:spPr>
          <a:xfrm>
            <a:off x="720775" y="18893232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No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AB80495C-B7DB-405D-8FE1-2A06005F71D7}"/>
              </a:ext>
            </a:extLst>
          </p:cNvPr>
          <p:cNvSpPr/>
          <p:nvPr/>
        </p:nvSpPr>
        <p:spPr>
          <a:xfrm>
            <a:off x="2995994" y="15344688"/>
            <a:ext cx="559855" cy="4921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1546BCA2-1A15-498D-819E-183870608B3C}"/>
              </a:ext>
            </a:extLst>
          </p:cNvPr>
          <p:cNvSpPr/>
          <p:nvPr/>
        </p:nvSpPr>
        <p:spPr>
          <a:xfrm>
            <a:off x="3011138" y="20982483"/>
            <a:ext cx="559855" cy="4921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05610986-E081-4449-9312-4E7E4F02926D}"/>
              </a:ext>
            </a:extLst>
          </p:cNvPr>
          <p:cNvSpPr/>
          <p:nvPr/>
        </p:nvSpPr>
        <p:spPr>
          <a:xfrm>
            <a:off x="2969868" y="23767925"/>
            <a:ext cx="559855" cy="4921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/>
          </a:p>
        </p:txBody>
      </p: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BE8A91DF-B4C9-457D-B607-D55E13370F7F}"/>
              </a:ext>
            </a:extLst>
          </p:cNvPr>
          <p:cNvSpPr/>
          <p:nvPr/>
        </p:nvSpPr>
        <p:spPr>
          <a:xfrm>
            <a:off x="2937667" y="26558953"/>
            <a:ext cx="559855" cy="4921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98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6E4FEF7-F2FA-4697-9B44-49F9164EC39E}"/>
              </a:ext>
            </a:extLst>
          </p:cNvPr>
          <p:cNvSpPr txBox="1"/>
          <p:nvPr/>
        </p:nvSpPr>
        <p:spPr>
          <a:xfrm>
            <a:off x="6351144" y="22349736"/>
            <a:ext cx="2742056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25" b="1" dirty="0">
                <a:solidFill>
                  <a:schemeClr val="bg1"/>
                </a:solidFill>
                <a:latin typeface="+mj-ea"/>
                <a:ea typeface="+mj-ea"/>
              </a:rPr>
              <a:t>由</a:t>
            </a:r>
            <a:r>
              <a:rPr lang="en-US" altLang="zh-TW" sz="2825" b="1" dirty="0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r>
              <a:rPr lang="zh-TW" altLang="en-US" sz="2825" b="1" dirty="0">
                <a:solidFill>
                  <a:schemeClr val="bg1"/>
                </a:solidFill>
                <a:latin typeface="+mj-ea"/>
                <a:ea typeface="+mj-ea"/>
              </a:rPr>
              <a:t>模組負責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4CEC7E7-30F1-4B35-A1C8-B2EC6E8E83CD}"/>
              </a:ext>
            </a:extLst>
          </p:cNvPr>
          <p:cNvSpPr txBox="1"/>
          <p:nvPr/>
        </p:nvSpPr>
        <p:spPr>
          <a:xfrm>
            <a:off x="5275569" y="25174690"/>
            <a:ext cx="5206109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25" b="1" dirty="0">
                <a:solidFill>
                  <a:schemeClr val="bg1"/>
                </a:solidFill>
                <a:latin typeface="+mj-ea"/>
              </a:rPr>
              <a:t>由</a:t>
            </a:r>
            <a:r>
              <a:rPr lang="en-US" altLang="zh-TW" sz="2825" b="1" dirty="0">
                <a:solidFill>
                  <a:schemeClr val="bg1"/>
                </a:solidFill>
                <a:latin typeface="+mj-ea"/>
              </a:rPr>
              <a:t>UART</a:t>
            </a:r>
            <a:r>
              <a:rPr lang="zh-TW" altLang="en-US" sz="2825" b="1" dirty="0">
                <a:solidFill>
                  <a:schemeClr val="bg1"/>
                </a:solidFill>
                <a:latin typeface="+mj-ea"/>
              </a:rPr>
              <a:t>及</a:t>
            </a:r>
            <a:r>
              <a:rPr lang="en-US" altLang="zh-TW" sz="2825" b="1" dirty="0">
                <a:solidFill>
                  <a:schemeClr val="bg1"/>
                </a:solidFill>
                <a:latin typeface="+mj-ea"/>
              </a:rPr>
              <a:t>SPI</a:t>
            </a:r>
            <a:r>
              <a:rPr lang="zh-TW" altLang="en-US" sz="2825" b="1" dirty="0">
                <a:solidFill>
                  <a:schemeClr val="bg1"/>
                </a:solidFill>
                <a:latin typeface="+mj-ea"/>
              </a:rPr>
              <a:t>傳送端模組負責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4E3DB37-93F4-413E-BDC9-3CB9638EFEDD}"/>
              </a:ext>
            </a:extLst>
          </p:cNvPr>
          <p:cNvSpPr txBox="1"/>
          <p:nvPr/>
        </p:nvSpPr>
        <p:spPr>
          <a:xfrm>
            <a:off x="5493200" y="27931736"/>
            <a:ext cx="4770845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25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2825" b="1" dirty="0">
                <a:solidFill>
                  <a:schemeClr val="bg1"/>
                </a:solidFill>
                <a:latin typeface="+mj-ea"/>
                <a:ea typeface="+mj-ea"/>
              </a:rPr>
              <a:t>UART</a:t>
            </a:r>
            <a:r>
              <a:rPr lang="zh-TW" altLang="en-US" sz="2825" b="1" dirty="0">
                <a:solidFill>
                  <a:schemeClr val="bg1"/>
                </a:solidFill>
                <a:latin typeface="+mj-ea"/>
                <a:ea typeface="+mj-ea"/>
              </a:rPr>
              <a:t>及</a:t>
            </a:r>
            <a:r>
              <a:rPr lang="en-US" altLang="zh-TW" sz="2825" b="1" dirty="0">
                <a:solidFill>
                  <a:schemeClr val="bg1"/>
                </a:solidFill>
                <a:latin typeface="+mj-ea"/>
                <a:ea typeface="+mj-ea"/>
              </a:rPr>
              <a:t>SPI</a:t>
            </a:r>
            <a:r>
              <a:rPr lang="zh-TW" altLang="en-US" sz="2825" b="1" dirty="0">
                <a:solidFill>
                  <a:schemeClr val="bg1"/>
                </a:solidFill>
                <a:latin typeface="+mj-ea"/>
                <a:ea typeface="+mj-ea"/>
              </a:rPr>
              <a:t>測試軟體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4F2BB0D-2E9A-49F0-BABC-A9BBCBEE87A7}"/>
              </a:ext>
            </a:extLst>
          </p:cNvPr>
          <p:cNvSpPr txBox="1"/>
          <p:nvPr/>
        </p:nvSpPr>
        <p:spPr>
          <a:xfrm>
            <a:off x="10948096" y="11172603"/>
            <a:ext cx="10179250" cy="262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  <a:p>
            <a:r>
              <a:rPr lang="zh-TW" altLang="en-US" sz="32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使用最大公因數運算為例，以下為</a:t>
            </a:r>
            <a:r>
              <a:rPr lang="en-US" altLang="zh-TW" sz="3200" b="1" kern="1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Modelsim</a:t>
            </a:r>
            <a:r>
              <a:rPr lang="zh-TW" altLang="en-US" sz="3200" b="1" kern="1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波型圖</a:t>
            </a:r>
            <a:r>
              <a:rPr lang="zh-TW" altLang="en-US" sz="32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模擬結果及個人電腦端接收軟體測試結果</a:t>
            </a:r>
            <a:endParaRPr lang="en-US" altLang="zh-TW" sz="3200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800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F390843-88FB-4DC4-A276-FC7A751A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139" y="13741217"/>
            <a:ext cx="10179251" cy="3442982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C53DA398-B3CE-4877-A440-1465EDBC9F7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42724" b="2043"/>
          <a:stretch/>
        </p:blipFill>
        <p:spPr>
          <a:xfrm>
            <a:off x="10894139" y="20062140"/>
            <a:ext cx="9949977" cy="3796742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E3CB4198-D170-4046-8231-0D623FB0FF62}"/>
              </a:ext>
            </a:extLst>
          </p:cNvPr>
          <p:cNvPicPr/>
          <p:nvPr/>
        </p:nvPicPr>
        <p:blipFill rotWithShape="1">
          <a:blip r:embed="rId4"/>
          <a:srcRect r="180"/>
          <a:stretch/>
        </p:blipFill>
        <p:spPr bwMode="auto">
          <a:xfrm>
            <a:off x="11105571" y="4677270"/>
            <a:ext cx="9813852" cy="6241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72DAD9E7-CE7F-4E0D-9413-97DB8E9F79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8787" r="45949" b="59970"/>
          <a:stretch/>
        </p:blipFill>
        <p:spPr>
          <a:xfrm>
            <a:off x="10894139" y="17336811"/>
            <a:ext cx="5723824" cy="25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753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2407</TotalTime>
  <Words>358</Words>
  <Application>Microsoft Office PowerPoint</Application>
  <PresentationFormat>自訂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標楷體</vt:lpstr>
      <vt:lpstr>Arial</vt:lpstr>
      <vt:lpstr>Gill Sans MT</vt:lpstr>
      <vt:lpstr>包裹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柏勳 吳</dc:creator>
  <cp:lastModifiedBy>魏柏勝</cp:lastModifiedBy>
  <cp:revision>76</cp:revision>
  <dcterms:created xsi:type="dcterms:W3CDTF">2023-11-25T06:00:45Z</dcterms:created>
  <dcterms:modified xsi:type="dcterms:W3CDTF">2025-02-25T08:41:17Z</dcterms:modified>
</cp:coreProperties>
</file>