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28"/>
  </p:notesMasterIdLst>
  <p:sldIdLst>
    <p:sldId id="256" r:id="rId3"/>
    <p:sldId id="263" r:id="rId4"/>
    <p:sldId id="264" r:id="rId5"/>
    <p:sldId id="318" r:id="rId6"/>
    <p:sldId id="313" r:id="rId7"/>
    <p:sldId id="262" r:id="rId8"/>
    <p:sldId id="265" r:id="rId9"/>
    <p:sldId id="314" r:id="rId10"/>
    <p:sldId id="316" r:id="rId11"/>
    <p:sldId id="315" r:id="rId12"/>
    <p:sldId id="340" r:id="rId13"/>
    <p:sldId id="341" r:id="rId14"/>
    <p:sldId id="327" r:id="rId15"/>
    <p:sldId id="344" r:id="rId16"/>
    <p:sldId id="322" r:id="rId17"/>
    <p:sldId id="331" r:id="rId18"/>
    <p:sldId id="319" r:id="rId19"/>
    <p:sldId id="342" r:id="rId20"/>
    <p:sldId id="339" r:id="rId21"/>
    <p:sldId id="333" r:id="rId22"/>
    <p:sldId id="343" r:id="rId23"/>
    <p:sldId id="323" r:id="rId24"/>
    <p:sldId id="326" r:id="rId25"/>
    <p:sldId id="337" r:id="rId26"/>
    <p:sldId id="338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zV8jjBXALJk1XgfLPcf2h64t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1194" y="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59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Times New Roman" panose="02020603050405020304" pitchFamily="18" charset="0"/>
        <a:ea typeface="Times New Roman" panose="02020603050405020304" pitchFamily="18" charset="0"/>
        <a:cs typeface="Times New Roman" panose="02020603050405020304" pitchFamily="18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>
            <a:spLocks noGrp="1"/>
          </p:cNvSpPr>
          <p:nvPr>
            <p:ph type="body" idx="1"/>
          </p:nvPr>
        </p:nvSpPr>
        <p:spPr>
          <a:xfrm>
            <a:off x="685800" y="4343394"/>
            <a:ext cx="5486400" cy="411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Google Shape;1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25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367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73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369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59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8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77416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9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309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10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1826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23</a:t>
            </a:fld>
            <a:endParaRPr sz="1200" b="1" i="0" u="none" strike="noStrike" cap="none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1" name="Google Shape;1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6900" y="698500"/>
            <a:ext cx="5676900" cy="3192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7:notes"/>
          <p:cNvSpPr txBox="1">
            <a:spLocks noGrp="1"/>
          </p:cNvSpPr>
          <p:nvPr>
            <p:ph type="body" idx="1"/>
          </p:nvPr>
        </p:nvSpPr>
        <p:spPr>
          <a:xfrm>
            <a:off x="-2147483600" y="-20090176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2860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BiauKa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9" name="Google Shape;9;p1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iauKai"/>
              <a:buNone/>
              <a:defRPr sz="1900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BiauKa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 rot="5400000">
            <a:off x="6341946" y="2176500"/>
            <a:ext cx="4331494" cy="50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 rot="5400000">
            <a:off x="1335057" y="-614727"/>
            <a:ext cx="4331494" cy="60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>
            <a:spLocks noGrp="1"/>
          </p:cNvSpPr>
          <p:nvPr>
            <p:ph type="title"/>
          </p:nvPr>
        </p:nvSpPr>
        <p:spPr>
          <a:xfrm>
            <a:off x="855786" y="263129"/>
            <a:ext cx="7904285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3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2"/>
          </p:nvPr>
        </p:nvSpPr>
        <p:spPr>
          <a:xfrm>
            <a:off x="4642337" y="1200150"/>
            <a:ext cx="4044463" cy="16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3"/>
          </p:nvPr>
        </p:nvSpPr>
        <p:spPr>
          <a:xfrm>
            <a:off x="4642337" y="2953942"/>
            <a:ext cx="4044463" cy="164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8" name="Google Shape;48;p32"/>
          <p:cNvSpPr/>
          <p:nvPr/>
        </p:nvSpPr>
        <p:spPr>
          <a:xfrm>
            <a:off x="29330" y="4915257"/>
            <a:ext cx="73745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‹#›</a:t>
            </a:fld>
            <a:endParaRPr sz="1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9" name="Google Shape;49;p32"/>
          <p:cNvSpPr txBox="1"/>
          <p:nvPr/>
        </p:nvSpPr>
        <p:spPr>
          <a:xfrm>
            <a:off x="0" y="4785997"/>
            <a:ext cx="17981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>
            <a:spLocks noGrp="1"/>
          </p:cNvSpPr>
          <p:nvPr>
            <p:ph type="title"/>
          </p:nvPr>
        </p:nvSpPr>
        <p:spPr>
          <a:xfrm>
            <a:off x="855786" y="263129"/>
            <a:ext cx="7904285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3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2"/>
          </p:nvPr>
        </p:nvSpPr>
        <p:spPr>
          <a:xfrm>
            <a:off x="4642337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4" name="Google Shape;54;p33"/>
          <p:cNvSpPr/>
          <p:nvPr/>
        </p:nvSpPr>
        <p:spPr>
          <a:xfrm>
            <a:off x="29330" y="4915257"/>
            <a:ext cx="73745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‹#›</a:t>
            </a:fld>
            <a:endParaRPr sz="1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5" name="Google Shape;55;p33"/>
          <p:cNvSpPr txBox="1"/>
          <p:nvPr/>
        </p:nvSpPr>
        <p:spPr>
          <a:xfrm>
            <a:off x="0" y="4785997"/>
            <a:ext cx="17981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800" u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57200" y="1005577"/>
            <a:ext cx="8229600" cy="358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BiauKai"/>
              <a:buChar char="•"/>
              <a:defRPr sz="1900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iauKai"/>
              <a:buChar char="–"/>
              <a:defRPr sz="1600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iauKai"/>
              <a:buChar char="»"/>
              <a:defRPr sz="1600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auKai"/>
              <a:buChar char="•"/>
              <a:defRPr sz="1100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iauKai"/>
              <a:buChar char="–"/>
              <a:defRPr sz="1100" b="1" i="0" u="none" strike="noStrike" cap="none">
                <a:solidFill>
                  <a:schemeClr val="dk1"/>
                </a:solidFill>
                <a:latin typeface="BiauKai"/>
                <a:ea typeface="BiauKai"/>
                <a:cs typeface="BiauKai"/>
                <a:sym typeface="BiauKa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3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0" cy="4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 b="1" cap="none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066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66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3"/>
          </p:nvPr>
        </p:nvSpPr>
        <p:spPr>
          <a:xfrm>
            <a:off x="4645271" y="1151335"/>
            <a:ext cx="40415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7" name="Google Shape;77;p37"/>
          <p:cNvSpPr txBox="1">
            <a:spLocks noGrp="1"/>
          </p:cNvSpPr>
          <p:nvPr>
            <p:ph type="body" idx="4"/>
          </p:nvPr>
        </p:nvSpPr>
        <p:spPr>
          <a:xfrm>
            <a:off x="4645271" y="1631156"/>
            <a:ext cx="40415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457201" y="856746"/>
            <a:ext cx="3008435" cy="21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575537" y="204789"/>
            <a:ext cx="5111262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"/>
          <p:cNvSpPr txBox="1">
            <a:spLocks noGrp="1"/>
          </p:cNvSpPr>
          <p:nvPr>
            <p:ph type="title"/>
          </p:nvPr>
        </p:nvSpPr>
        <p:spPr>
          <a:xfrm>
            <a:off x="1792166" y="3805925"/>
            <a:ext cx="5486400" cy="21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86" name="Google Shape;86;p40"/>
          <p:cNvSpPr>
            <a:spLocks noGrp="1"/>
          </p:cNvSpPr>
          <p:nvPr>
            <p:ph type="pic" idx="2"/>
          </p:nvPr>
        </p:nvSpPr>
        <p:spPr>
          <a:xfrm>
            <a:off x="1792166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7" name="Google Shape;87;p40"/>
          <p:cNvSpPr txBox="1">
            <a:spLocks noGrp="1"/>
          </p:cNvSpPr>
          <p:nvPr>
            <p:ph type="body" idx="1"/>
          </p:nvPr>
        </p:nvSpPr>
        <p:spPr>
          <a:xfrm>
            <a:off x="1792166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0" cy="400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3200" b="1" cap="none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3"/>
          <p:cNvSpPr txBox="1">
            <a:spLocks noGrp="1"/>
          </p:cNvSpPr>
          <p:nvPr>
            <p:ph type="body" idx="1"/>
          </p:nvPr>
        </p:nvSpPr>
        <p:spPr>
          <a:xfrm>
            <a:off x="722435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1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90" name="Google Shape;90;p41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2"/>
          <p:cNvSpPr txBox="1">
            <a:spLocks noGrp="1"/>
          </p:cNvSpPr>
          <p:nvPr>
            <p:ph type="title"/>
          </p:nvPr>
        </p:nvSpPr>
        <p:spPr>
          <a:xfrm rot="5400000">
            <a:off x="6341946" y="2176500"/>
            <a:ext cx="4331494" cy="504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93" name="Google Shape;93;p42"/>
          <p:cNvSpPr txBox="1">
            <a:spLocks noGrp="1"/>
          </p:cNvSpPr>
          <p:nvPr>
            <p:ph type="body" idx="1"/>
          </p:nvPr>
        </p:nvSpPr>
        <p:spPr>
          <a:xfrm rot="5400000">
            <a:off x="1335057" y="-614727"/>
            <a:ext cx="4331494" cy="6087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>
  <p:cSld name="TEXT_AND_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>
            <a:off x="855786" y="263129"/>
            <a:ext cx="7904285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7" name="Google Shape;97;p43"/>
          <p:cNvSpPr txBox="1">
            <a:spLocks noGrp="1"/>
          </p:cNvSpPr>
          <p:nvPr>
            <p:ph type="body" idx="2"/>
          </p:nvPr>
        </p:nvSpPr>
        <p:spPr>
          <a:xfrm>
            <a:off x="4642337" y="1200150"/>
            <a:ext cx="4044463" cy="16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8" name="Google Shape;98;p43"/>
          <p:cNvSpPr txBox="1">
            <a:spLocks noGrp="1"/>
          </p:cNvSpPr>
          <p:nvPr>
            <p:ph type="body" idx="3"/>
          </p:nvPr>
        </p:nvSpPr>
        <p:spPr>
          <a:xfrm>
            <a:off x="4642337" y="2953942"/>
            <a:ext cx="4044463" cy="1640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99" name="Google Shape;99;p43"/>
          <p:cNvSpPr/>
          <p:nvPr/>
        </p:nvSpPr>
        <p:spPr>
          <a:xfrm>
            <a:off x="29330" y="4915257"/>
            <a:ext cx="73745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‹#›</a:t>
            </a:fld>
            <a:endParaRPr sz="1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0" name="Google Shape;100;p43"/>
          <p:cNvSpPr txBox="1"/>
          <p:nvPr/>
        </p:nvSpPr>
        <p:spPr>
          <a:xfrm>
            <a:off x="0" y="4785997"/>
            <a:ext cx="17981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>
  <p:cSld name="TEXT_AND_OBJEC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4"/>
          <p:cNvSpPr txBox="1">
            <a:spLocks noGrp="1"/>
          </p:cNvSpPr>
          <p:nvPr>
            <p:ph type="title"/>
          </p:nvPr>
        </p:nvSpPr>
        <p:spPr>
          <a:xfrm>
            <a:off x="855786" y="263129"/>
            <a:ext cx="7904285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4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4" name="Google Shape;104;p44"/>
          <p:cNvSpPr txBox="1">
            <a:spLocks noGrp="1"/>
          </p:cNvSpPr>
          <p:nvPr>
            <p:ph type="body" idx="2"/>
          </p:nvPr>
        </p:nvSpPr>
        <p:spPr>
          <a:xfrm>
            <a:off x="4642337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5" name="Google Shape;105;p44"/>
          <p:cNvSpPr/>
          <p:nvPr/>
        </p:nvSpPr>
        <p:spPr>
          <a:xfrm>
            <a:off x="29330" y="4915257"/>
            <a:ext cx="737453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zh-TW" sz="1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3-</a:t>
            </a:r>
            <a:fld id="{00000000-1234-1234-1234-123412341234}" type="slidenum">
              <a:rPr lang="zh-TW" sz="12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‹#›</a:t>
            </a:fld>
            <a:endParaRPr sz="1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6" name="Google Shape;106;p44"/>
          <p:cNvSpPr txBox="1"/>
          <p:nvPr/>
        </p:nvSpPr>
        <p:spPr>
          <a:xfrm>
            <a:off x="0" y="4785997"/>
            <a:ext cx="179812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zh-TW" sz="1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Gate-Level Minimization</a:t>
            </a:r>
            <a:endParaRPr sz="12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9" name="Google Shape;19;p24"/>
          <p:cNvSpPr txBox="1">
            <a:spLocks noGrp="1"/>
          </p:cNvSpPr>
          <p:nvPr>
            <p:ph type="body" idx="2"/>
          </p:nvPr>
        </p:nvSpPr>
        <p:spPr>
          <a:xfrm>
            <a:off x="4642337" y="1200151"/>
            <a:ext cx="4044463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1" i="0" u="none" strike="noStrike" cap="none">
                <a:solidFill>
                  <a:schemeClr val="dk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defRPr>
            </a:lvl1pPr>
            <a:lvl2pPr marL="914400" marR="0" lvl="1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3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2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066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066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3"/>
          </p:nvPr>
        </p:nvSpPr>
        <p:spPr>
          <a:xfrm>
            <a:off x="4645271" y="1151335"/>
            <a:ext cx="404153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5" name="Google Shape;25;p25"/>
          <p:cNvSpPr txBox="1">
            <a:spLocks noGrp="1"/>
          </p:cNvSpPr>
          <p:nvPr>
            <p:ph type="body" idx="4"/>
          </p:nvPr>
        </p:nvSpPr>
        <p:spPr>
          <a:xfrm>
            <a:off x="4645271" y="1631156"/>
            <a:ext cx="4041531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1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>
            <a:spLocks noGrp="1"/>
          </p:cNvSpPr>
          <p:nvPr>
            <p:ph type="title"/>
          </p:nvPr>
        </p:nvSpPr>
        <p:spPr>
          <a:xfrm>
            <a:off x="457201" y="856746"/>
            <a:ext cx="3008435" cy="21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8"/>
          <p:cNvSpPr txBox="1">
            <a:spLocks noGrp="1"/>
          </p:cNvSpPr>
          <p:nvPr>
            <p:ph type="body" idx="1"/>
          </p:nvPr>
        </p:nvSpPr>
        <p:spPr>
          <a:xfrm>
            <a:off x="3575537" y="204789"/>
            <a:ext cx="5111262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»"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2" name="Google Shape;32;p2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4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>
            <a:spLocks noGrp="1"/>
          </p:cNvSpPr>
          <p:nvPr>
            <p:ph type="title"/>
          </p:nvPr>
        </p:nvSpPr>
        <p:spPr>
          <a:xfrm>
            <a:off x="1792166" y="3805925"/>
            <a:ext cx="5486400" cy="21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29"/>
          <p:cNvSpPr>
            <a:spLocks noGrp="1"/>
          </p:cNvSpPr>
          <p:nvPr>
            <p:ph type="pic" idx="2"/>
          </p:nvPr>
        </p:nvSpPr>
        <p:spPr>
          <a:xfrm>
            <a:off x="1792166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sz="26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Google Shape;36;p29"/>
          <p:cNvSpPr txBox="1">
            <a:spLocks noGrp="1"/>
          </p:cNvSpPr>
          <p:nvPr>
            <p:ph type="body" idx="1"/>
          </p:nvPr>
        </p:nvSpPr>
        <p:spPr>
          <a:xfrm>
            <a:off x="1792166" y="4025503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  <a:defRPr sz="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855786" y="263130"/>
            <a:ext cx="7904285" cy="363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2200" b="1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 txBox="1">
            <a:spLocks noGrp="1"/>
          </p:cNvSpPr>
          <p:nvPr>
            <p:ph type="ctrTitle"/>
          </p:nvPr>
        </p:nvSpPr>
        <p:spPr>
          <a:xfrm>
            <a:off x="2378525" y="373712"/>
            <a:ext cx="5016188" cy="25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zh-TW" sz="3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/>
            </a:r>
            <a:br>
              <a:rPr lang="zh-TW" sz="3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</a:br>
            <a:r>
              <a:rPr lang="zh-TW" sz="3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/>
            </a:r>
            <a:br>
              <a:rPr lang="zh-TW" sz="3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</a:br>
            <a:r>
              <a:rPr lang="zh-TW" altLang="en-US" sz="3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可重組式系統晶片設計</a:t>
            </a:r>
            <a:endParaRPr sz="2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57" name="Google Shape;157;p1"/>
          <p:cNvSpPr txBox="1">
            <a:spLocks noGrp="1"/>
          </p:cNvSpPr>
          <p:nvPr>
            <p:ph type="subTitle" idx="1"/>
          </p:nvPr>
        </p:nvSpPr>
        <p:spPr>
          <a:xfrm>
            <a:off x="1082382" y="2949792"/>
            <a:ext cx="6646892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8300" tIns="38475" rIns="78300" bIns="38475" anchor="t" anchorCtr="0">
            <a:noAutofit/>
          </a:bodyPr>
          <a:lstStyle/>
          <a:p>
            <a:pPr marL="368300" lvl="1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6830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zh-TW" sz="21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嚴茂旭  副教授</a:t>
            </a:r>
            <a:endParaRPr sz="21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368300" lvl="1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rPr lang="zh-TW" sz="2100" dirty="0">
                <a:latin typeface="Times New Roman"/>
                <a:ea typeface="標楷體"/>
                <a:cs typeface="Times New Roman"/>
                <a:sym typeface="Times New Roman"/>
              </a:rPr>
              <a:t>ymh@mail.ntou.edu.tw</a:t>
            </a:r>
            <a:endParaRPr sz="2100" b="1" dirty="0">
              <a:latin typeface="Times New Roman"/>
              <a:ea typeface="標楷體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>
                <a:latin typeface="Times New Roman"/>
                <a:cs typeface="Times New Roman"/>
                <a:sym typeface="Times New Roman"/>
              </a:rPr>
              <a:t>RS-232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的腳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位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00" y="680380"/>
            <a:ext cx="6320400" cy="437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0782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Baud Rate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dirty="0">
                <a:latin typeface="+mn-ea"/>
                <a:ea typeface="+mn-ea"/>
              </a:rPr>
              <a:t>是指從一裝置發到另一裝置的傳符號率，即每秒鐘多少符號</a:t>
            </a:r>
            <a:r>
              <a:rPr lang="zh-TW" altLang="en-US" b="0" dirty="0" smtClean="0">
                <a:latin typeface="+mn-ea"/>
                <a:ea typeface="+mn-ea"/>
              </a:rPr>
              <a:t>。</a:t>
            </a:r>
            <a:endParaRPr lang="en-US" altLang="zh-TW" b="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b="0" dirty="0">
                <a:latin typeface="+mn-ea"/>
                <a:ea typeface="+mn-ea"/>
              </a:rPr>
              <a:t>一般通訊兩端裝置都要設為相同的鮑率。</a:t>
            </a:r>
            <a:endParaRPr lang="en-US" altLang="zh-TW" b="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b="0" dirty="0" smtClean="0">
                <a:latin typeface="+mn-ea"/>
                <a:ea typeface="+mn-ea"/>
              </a:rPr>
              <a:t>典型</a:t>
            </a:r>
            <a:r>
              <a:rPr lang="zh-TW" altLang="en-US" b="0" dirty="0">
                <a:latin typeface="+mn-ea"/>
                <a:ea typeface="+mn-ea"/>
              </a:rPr>
              <a:t>的鮑率是</a:t>
            </a:r>
            <a:r>
              <a:rPr lang="en-US" altLang="zh-TW" b="0" dirty="0" smtClean="0">
                <a:latin typeface="+mn-ea"/>
                <a:ea typeface="+mn-ea"/>
              </a:rPr>
              <a:t>300,1200,2400,9600,19200,38400,115200(bit/s)</a:t>
            </a:r>
            <a:r>
              <a:rPr lang="zh-TW" altLang="en-US" b="0" dirty="0" smtClean="0">
                <a:latin typeface="+mn-ea"/>
                <a:ea typeface="+mn-ea"/>
              </a:rPr>
              <a:t>等。</a:t>
            </a:r>
            <a:endParaRPr lang="en-US" altLang="zh-TW" b="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b="0" dirty="0" smtClean="0">
                <a:latin typeface="+mn-ea"/>
                <a:ea typeface="+mn-ea"/>
              </a:rPr>
              <a:t>本</a:t>
            </a:r>
            <a:r>
              <a:rPr lang="zh-TW" altLang="en-US" b="0" dirty="0">
                <a:latin typeface="+mn-ea"/>
                <a:ea typeface="+mn-ea"/>
              </a:rPr>
              <a:t>實作中使用</a:t>
            </a:r>
            <a:r>
              <a:rPr lang="en-US" altLang="zh-TW" b="0" dirty="0">
                <a:latin typeface="+mn-ea"/>
                <a:ea typeface="+mn-ea"/>
              </a:rPr>
              <a:t>Baud Rate</a:t>
            </a:r>
            <a:r>
              <a:rPr lang="zh-TW" altLang="en-US" b="0" dirty="0" smtClean="0">
                <a:latin typeface="+mn-ea"/>
                <a:ea typeface="+mn-ea"/>
              </a:rPr>
              <a:t>為</a:t>
            </a:r>
            <a:r>
              <a:rPr lang="en-US" altLang="zh-TW" b="0" dirty="0" smtClean="0">
                <a:latin typeface="+mn-ea"/>
                <a:ea typeface="+mn-ea"/>
              </a:rPr>
              <a:t>38400(bit/s)</a:t>
            </a:r>
            <a:r>
              <a:rPr lang="zh-TW" altLang="en-US" b="0" dirty="0" smtClean="0">
                <a:latin typeface="+mn-ea"/>
                <a:ea typeface="+mn-ea"/>
              </a:rPr>
              <a:t>。</a:t>
            </a:r>
            <a:endParaRPr lang="zh-TW" altLang="en-US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7697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j-lt"/>
                <a:ea typeface="+mj-ea"/>
              </a:rPr>
              <a:t>RS-232</a:t>
            </a:r>
            <a:r>
              <a:rPr lang="zh-TW" altLang="en-US" dirty="0" smtClean="0">
                <a:latin typeface="+mj-ea"/>
                <a:ea typeface="+mj-ea"/>
              </a:rPr>
              <a:t>傳輸</a:t>
            </a:r>
            <a:endParaRPr lang="zh-TW" altLang="en-US" dirty="0">
              <a:latin typeface="+mj-ea"/>
              <a:ea typeface="+mj-ea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b="0" dirty="0">
                <a:latin typeface="+mn-ea"/>
                <a:ea typeface="+mn-ea"/>
              </a:rPr>
              <a:t>傳輸</a:t>
            </a:r>
            <a:r>
              <a:rPr lang="zh-TW" altLang="en-US" b="0" dirty="0" smtClean="0">
                <a:latin typeface="+mn-ea"/>
                <a:ea typeface="+mn-ea"/>
              </a:rPr>
              <a:t>方向從</a:t>
            </a:r>
            <a:r>
              <a:rPr lang="en-US" altLang="zh-TW" b="0" dirty="0" smtClean="0">
                <a:solidFill>
                  <a:srgbClr val="FF0000"/>
                </a:solidFill>
                <a:latin typeface="+mn-lt"/>
                <a:ea typeface="+mn-ea"/>
              </a:rPr>
              <a:t>LSB</a:t>
            </a:r>
            <a:r>
              <a:rPr lang="zh-TW" altLang="en-US" b="0" dirty="0" smtClean="0">
                <a:latin typeface="+mn-ea"/>
                <a:ea typeface="+mn-ea"/>
              </a:rPr>
              <a:t>開始傳輸</a:t>
            </a:r>
            <a:endParaRPr lang="en-US" altLang="zh-TW" b="0" dirty="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TW" altLang="en-US" b="0" dirty="0">
                <a:latin typeface="+mn-ea"/>
                <a:ea typeface="+mn-ea"/>
              </a:rPr>
              <a:t>例</a:t>
            </a:r>
            <a:r>
              <a:rPr lang="en-US" altLang="zh-TW" b="0" dirty="0" smtClean="0">
                <a:latin typeface="+mn-ea"/>
                <a:ea typeface="+mn-ea"/>
              </a:rPr>
              <a:t>:</a:t>
            </a:r>
            <a:r>
              <a:rPr lang="en-US" altLang="zh-TW" b="0" dirty="0" smtClean="0">
                <a:latin typeface="+mn-lt"/>
                <a:ea typeface="+mn-ea"/>
              </a:rPr>
              <a:t>8’h02</a:t>
            </a:r>
            <a:r>
              <a:rPr lang="zh-TW" altLang="en-US" b="0" dirty="0" smtClean="0">
                <a:latin typeface="+mn-lt"/>
                <a:ea typeface="+mn-ea"/>
              </a:rPr>
              <a:t> </a:t>
            </a:r>
            <a:r>
              <a:rPr lang="en-US" altLang="zh-TW" b="0" dirty="0" smtClean="0">
                <a:latin typeface="+mn-lt"/>
                <a:ea typeface="+mn-ea"/>
              </a:rPr>
              <a:t>=</a:t>
            </a:r>
            <a:r>
              <a:rPr lang="zh-TW" altLang="en-US" b="0" dirty="0" smtClean="0">
                <a:latin typeface="+mn-lt"/>
                <a:ea typeface="+mn-ea"/>
              </a:rPr>
              <a:t> </a:t>
            </a:r>
            <a:r>
              <a:rPr lang="en-US" altLang="zh-TW" b="0" dirty="0" smtClean="0">
                <a:latin typeface="+mn-lt"/>
                <a:ea typeface="+mn-ea"/>
              </a:rPr>
              <a:t>0000_0010</a:t>
            </a:r>
            <a:r>
              <a:rPr lang="zh-TW" altLang="en-US" b="0" dirty="0" smtClean="0">
                <a:latin typeface="+mn-lt"/>
                <a:ea typeface="+mn-ea"/>
              </a:rPr>
              <a:t>，接收到的順序為</a:t>
            </a:r>
            <a:r>
              <a:rPr lang="en-US" altLang="zh-TW" b="0" dirty="0" smtClean="0">
                <a:latin typeface="+mn-lt"/>
                <a:ea typeface="+mn-ea"/>
              </a:rPr>
              <a:t>0-1-0-0-0-0-0-0</a:t>
            </a:r>
            <a:endParaRPr lang="zh-TW" altLang="en-US" b="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6531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480221"/>
            <a:ext cx="7772400" cy="352404"/>
          </a:xfrm>
        </p:spPr>
        <p:txBody>
          <a:bodyPr/>
          <a:lstStyle/>
          <a:p>
            <a:pPr algn="ctr"/>
            <a:r>
              <a:rPr lang="en-US" altLang="zh-TW" dirty="0" smtClean="0"/>
              <a:t>RS-232</a:t>
            </a:r>
            <a:r>
              <a:rPr lang="zh-TW" altLang="en-US" dirty="0" smtClean="0"/>
              <a:t>實作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7" y="1040864"/>
            <a:ext cx="8378686" cy="392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41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DE0CV</a:t>
            </a:r>
            <a:r>
              <a:rPr lang="zh-TW" altLang="en-US" dirty="0" smtClean="0">
                <a:latin typeface="+mj-ea"/>
                <a:ea typeface="+mj-ea"/>
              </a:rPr>
              <a:t>腳位</a:t>
            </a:r>
            <a:endParaRPr lang="zh-TW" altLang="en-US" dirty="0">
              <a:latin typeface="+mj-ea"/>
              <a:ea typeface="+mj-ea"/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101422" y="852320"/>
            <a:ext cx="6941156" cy="4161639"/>
            <a:chOff x="1101422" y="852320"/>
            <a:chExt cx="6941156" cy="4161639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1422" y="852320"/>
              <a:ext cx="6941156" cy="4161639"/>
            </a:xfrm>
            <a:prstGeom prst="rect">
              <a:avLst/>
            </a:prstGeom>
          </p:spPr>
        </p:pic>
        <p:sp>
          <p:nvSpPr>
            <p:cNvPr id="8" name="圓角矩形 7"/>
            <p:cNvSpPr/>
            <p:nvPr/>
          </p:nvSpPr>
          <p:spPr>
            <a:xfrm>
              <a:off x="2804160" y="1668780"/>
              <a:ext cx="160020" cy="144780"/>
            </a:xfrm>
            <a:prstGeom prst="roundRect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2804160" y="1813560"/>
              <a:ext cx="160020" cy="144780"/>
            </a:xfrm>
            <a:prstGeom prst="roundRect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2979420" y="2232660"/>
              <a:ext cx="160020" cy="144780"/>
            </a:xfrm>
            <a:prstGeom prst="roundRect">
              <a:avLst/>
            </a:prstGeom>
            <a:ln w="190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508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Low Pass Filter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73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 Pass Filter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57200" y="635930"/>
            <a:ext cx="7207250" cy="4367870"/>
            <a:chOff x="3043199" y="838312"/>
            <a:chExt cx="11659451" cy="7765772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 rotWithShape="1">
            <a:blip r:embed="rId2"/>
            <a:srcRect b="80326"/>
            <a:stretch/>
          </p:blipFill>
          <p:spPr>
            <a:xfrm>
              <a:off x="3043199" y="838312"/>
              <a:ext cx="11650701" cy="1643646"/>
            </a:xfrm>
            <a:prstGeom prst="rect">
              <a:avLst/>
            </a:prstGeom>
          </p:spPr>
        </p:pic>
        <p:grpSp>
          <p:nvGrpSpPr>
            <p:cNvPr id="7" name="群組 6"/>
            <p:cNvGrpSpPr/>
            <p:nvPr/>
          </p:nvGrpSpPr>
          <p:grpSpPr>
            <a:xfrm>
              <a:off x="3051949" y="2481958"/>
              <a:ext cx="11650701" cy="6122126"/>
              <a:chOff x="-1253351" y="3208554"/>
              <a:chExt cx="11650701" cy="6122126"/>
            </a:xfrm>
          </p:grpSpPr>
          <p:pic>
            <p:nvPicPr>
              <p:cNvPr id="8" name="圖片 7"/>
              <p:cNvPicPr>
                <a:picLocks noChangeAspect="1"/>
              </p:cNvPicPr>
              <p:nvPr/>
            </p:nvPicPr>
            <p:blipFill rotWithShape="1">
              <a:blip r:embed="rId2"/>
              <a:srcRect t="57622"/>
              <a:stretch/>
            </p:blipFill>
            <p:spPr>
              <a:xfrm>
                <a:off x="-1253351" y="3208554"/>
                <a:ext cx="11650701" cy="3540491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 rotWithShape="1">
              <a:blip r:embed="rId3"/>
              <a:srcRect r="1604"/>
              <a:stretch/>
            </p:blipFill>
            <p:spPr>
              <a:xfrm>
                <a:off x="-1253351" y="6749045"/>
                <a:ext cx="11641951" cy="25816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1576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RS-232</a:t>
            </a:r>
            <a:r>
              <a:rPr lang="zh-TW" altLang="en-US" dirty="0" smtClean="0"/>
              <a:t> </a:t>
            </a:r>
            <a:r>
              <a:rPr lang="en-US" altLang="zh-TW" dirty="0" smtClean="0"/>
              <a:t>Receiver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+mn-lt"/>
              </a:rPr>
              <a:t>RS-232</a:t>
            </a:r>
            <a:r>
              <a:rPr lang="zh-TW" altLang="en-US" dirty="0" smtClean="0">
                <a:latin typeface="+mn-lt"/>
              </a:rPr>
              <a:t> </a:t>
            </a:r>
            <a:r>
              <a:rPr lang="en-US" altLang="zh-TW" dirty="0" smtClean="0">
                <a:latin typeface="+mn-lt"/>
              </a:rPr>
              <a:t>Rx</a:t>
            </a:r>
            <a:endParaRPr lang="zh-TW" altLang="en-US" dirty="0">
              <a:latin typeface="+mn-lt"/>
            </a:endParaRP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b="0" dirty="0" smtClean="0">
                <a:latin typeface="+mn-lt"/>
              </a:rPr>
              <a:t>Baud rate =38400bit/s</a:t>
            </a:r>
            <a:r>
              <a:rPr lang="en-US" altLang="zh-TW" b="0" dirty="0" smtClean="0"/>
              <a:t> = </a:t>
            </a:r>
            <a:r>
              <a:rPr lang="en-US" altLang="zh-TW" b="0" dirty="0" smtClean="0">
                <a:latin typeface="+mn-lt"/>
              </a:rPr>
              <a:t>38400bit/50000000clk</a:t>
            </a:r>
          </a:p>
          <a:p>
            <a:pPr marL="107950" indent="0">
              <a:lnSpc>
                <a:spcPct val="100000"/>
              </a:lnSpc>
              <a:buNone/>
            </a:pPr>
            <a:r>
              <a:rPr lang="en-US" altLang="zh-TW" b="0" dirty="0" smtClean="0">
                <a:latin typeface="+mn-lt"/>
              </a:rPr>
              <a:t>=&gt;1bit</a:t>
            </a:r>
            <a:r>
              <a:rPr lang="zh-TW" altLang="en-US" b="0" dirty="0" smtClean="0">
                <a:latin typeface="+mn-lt"/>
              </a:rPr>
              <a:t>要花</a:t>
            </a:r>
            <a:r>
              <a:rPr lang="en-US" altLang="zh-TW" b="0" dirty="0" smtClean="0">
                <a:latin typeface="+mn-lt"/>
              </a:rPr>
              <a:t>50000000/38400</a:t>
            </a:r>
            <a:r>
              <a:rPr lang="zh-TW" altLang="en-US" b="0" dirty="0" smtClean="0">
                <a:latin typeface="+mn-lt"/>
              </a:rPr>
              <a:t> </a:t>
            </a:r>
            <a:r>
              <a:rPr lang="en-US" altLang="zh-TW" b="0" dirty="0" smtClean="0">
                <a:latin typeface="+mn-lt"/>
              </a:rPr>
              <a:t>=</a:t>
            </a:r>
            <a:r>
              <a:rPr lang="zh-TW" altLang="en-US" b="0" dirty="0" smtClean="0">
                <a:latin typeface="+mn-lt"/>
              </a:rPr>
              <a:t> </a:t>
            </a:r>
            <a:r>
              <a:rPr lang="en-US" altLang="zh-TW" b="0" dirty="0" smtClean="0">
                <a:latin typeface="+mn-lt"/>
              </a:rPr>
              <a:t>1302</a:t>
            </a:r>
            <a:r>
              <a:rPr lang="zh-TW" altLang="en-US" b="0" dirty="0" smtClean="0">
                <a:latin typeface="+mn-lt"/>
              </a:rPr>
              <a:t>個</a:t>
            </a:r>
            <a:r>
              <a:rPr lang="en-US" altLang="zh-TW" b="0" dirty="0" err="1" smtClean="0">
                <a:latin typeface="+mn-lt"/>
              </a:rPr>
              <a:t>clk</a:t>
            </a:r>
            <a:endParaRPr lang="en-US" altLang="zh-TW" b="0" dirty="0" smtClean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zh-TW" altLang="en-US" b="0" dirty="0" smtClean="0">
                <a:latin typeface="+mn-ea"/>
                <a:ea typeface="+mn-ea"/>
              </a:rPr>
              <a:t>在每一個</a:t>
            </a:r>
            <a:r>
              <a:rPr lang="en-US" altLang="zh-TW" b="0" dirty="0">
                <a:latin typeface="+mn-lt"/>
                <a:ea typeface="+mn-ea"/>
              </a:rPr>
              <a:t>bit</a:t>
            </a:r>
            <a:r>
              <a:rPr lang="zh-TW" altLang="en-US" b="0" dirty="0">
                <a:latin typeface="+mn-ea"/>
                <a:ea typeface="+mn-ea"/>
              </a:rPr>
              <a:t>的中間抓取</a:t>
            </a:r>
            <a:r>
              <a:rPr lang="zh-TW" altLang="en-US" b="0" dirty="0" smtClean="0">
                <a:latin typeface="+mn-ea"/>
                <a:ea typeface="+mn-ea"/>
              </a:rPr>
              <a:t>資料，確保資料穩定</a:t>
            </a:r>
            <a:endParaRPr lang="en-US" altLang="zh-TW" b="0" dirty="0" smtClean="0">
              <a:latin typeface="+mn-ea"/>
              <a:ea typeface="+mn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11" y="2324100"/>
            <a:ext cx="5067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RS-232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狀態圖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965" y="531380"/>
            <a:ext cx="3924190" cy="461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2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D34C0-1E9B-501D-7170-3E559691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00" y="1605019"/>
            <a:ext cx="8366400" cy="352404"/>
          </a:xfrm>
        </p:spPr>
        <p:txBody>
          <a:bodyPr/>
          <a:lstStyle/>
          <a:p>
            <a:pPr algn="ctr"/>
            <a:r>
              <a:rPr lang="en-US" altLang="zh-TW" dirty="0"/>
              <a:t>UART(Universal Asynchronous </a:t>
            </a:r>
            <a:r>
              <a:rPr lang="en-US" altLang="zh-TW" dirty="0" smtClean="0"/>
              <a:t>Receiver/Transmitter)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通用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非同步收發傳輸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18CC67-E69E-CA6C-DDC9-D60A4C911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一種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的通訊協定，二個相連接的設備，可以同時傳送及接收資料，使用</a:t>
            </a:r>
            <a:r>
              <a:rPr lang="en-US" altLang="zh-TW" sz="1600" dirty="0">
                <a:ea typeface="標楷體" panose="03000509000000000000" pitchFamily="65" charset="-120"/>
              </a:rPr>
              <a:t>TTL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的訊號，適用於短距離且</a:t>
            </a:r>
            <a:r>
              <a:rPr lang="en-US" altLang="zh-TW" sz="1600" dirty="0"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對</a:t>
            </a:r>
            <a:r>
              <a:rPr lang="en-US" altLang="zh-TW" sz="1600" dirty="0">
                <a:ea typeface="標楷體" panose="03000509000000000000" pitchFamily="65" charset="-120"/>
              </a:rPr>
              <a:t>1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的傳輸。</a:t>
            </a:r>
          </a:p>
        </p:txBody>
      </p:sp>
    </p:spTree>
    <p:extLst>
      <p:ext uri="{BB962C8B-B14F-4D97-AF65-F5344CB8AC3E}">
        <p14:creationId xmlns:p14="http://schemas.microsoft.com/office/powerpoint/2010/main" val="59348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4350" y="344743"/>
            <a:ext cx="8229600" cy="363610"/>
          </a:xfrm>
        </p:spPr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RS-232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703" y="777896"/>
            <a:ext cx="6132893" cy="43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RS-232 </a:t>
            </a:r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方塊圖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549" y="729015"/>
            <a:ext cx="7194901" cy="416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1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Edge Detector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559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 err="1" smtClean="0">
                <a:latin typeface="Times New Roman"/>
                <a:cs typeface="Times New Roman"/>
                <a:sym typeface="Times New Roman"/>
              </a:rPr>
              <a:t>Nagative</a:t>
            </a:r>
            <a:r>
              <a:rPr lang="en-US" altLang="zh-TW" sz="2400" dirty="0" smtClean="0"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  <a:sym typeface="Times New Roman"/>
              </a:rPr>
              <a:t>Edge </a:t>
            </a:r>
            <a:r>
              <a:rPr lang="en-US" sz="2400" dirty="0" err="1" smtClean="0">
                <a:latin typeface="Times New Roman"/>
                <a:cs typeface="Times New Roman"/>
                <a:sym typeface="Times New Roman"/>
              </a:rPr>
              <a:t>Dector</a:t>
            </a:r>
            <a:endParaRPr lang="en-US" sz="24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74803"/>
            <a:ext cx="5315692" cy="3258005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94833" y="3569868"/>
            <a:ext cx="2467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新</a:t>
            </a:r>
            <a:r>
              <a:rPr lang="zh-TW" altLang="en-US" dirty="0" smtClean="0"/>
              <a:t>的</a:t>
            </a:r>
            <a:r>
              <a:rPr lang="en-US" altLang="zh-TW" dirty="0" smtClean="0"/>
              <a:t>&amp;</a:t>
            </a:r>
            <a:r>
              <a:rPr lang="zh-TW" altLang="en-US" dirty="0"/>
              <a:t>舊</a:t>
            </a:r>
            <a:r>
              <a:rPr lang="zh-TW" altLang="en-US" dirty="0" smtClean="0"/>
              <a:t>的若是 </a:t>
            </a:r>
            <a:r>
              <a:rPr lang="en-US" altLang="zh-TW" dirty="0" smtClean="0"/>
              <a:t>1</a:t>
            </a:r>
            <a:r>
              <a:rPr lang="zh-TW" altLang="en-US" dirty="0" smtClean="0"/>
              <a:t> 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 </a:t>
            </a:r>
            <a:r>
              <a:rPr lang="en-US" altLang="zh-TW" dirty="0" smtClean="0"/>
              <a:t>0</a:t>
            </a:r>
            <a:r>
              <a:rPr lang="zh-TW" altLang="en-US" dirty="0" smtClean="0"/>
              <a:t> </a:t>
            </a:r>
            <a:r>
              <a:rPr lang="en-US" altLang="zh-TW" dirty="0" smtClean="0"/>
              <a:t>=&gt;</a:t>
            </a:r>
            <a:r>
              <a:rPr lang="zh-TW" altLang="en-US" dirty="0" smtClean="0"/>
              <a:t>負緣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233393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Register File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 smtClean="0">
                <a:latin typeface="Times New Roman"/>
                <a:cs typeface="Times New Roman"/>
                <a:sym typeface="Times New Roman"/>
              </a:rPr>
              <a:t>Register File</a:t>
            </a:r>
            <a:endParaRPr lang="en-US" sz="2400" dirty="0"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42980"/>
            <a:ext cx="3801005" cy="17147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57200" y="100390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256*8-bit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/>
          <a:srcRect r="28976"/>
          <a:stretch/>
        </p:blipFill>
        <p:spPr>
          <a:xfrm>
            <a:off x="457200" y="1484434"/>
            <a:ext cx="3795713" cy="285790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4975857" y="781158"/>
            <a:ext cx="2355306" cy="3253610"/>
            <a:chOff x="4608712" y="711886"/>
            <a:chExt cx="2355306" cy="3253610"/>
          </a:xfrm>
        </p:grpSpPr>
        <p:sp>
          <p:nvSpPr>
            <p:cNvPr id="2" name="矩形 1"/>
            <p:cNvSpPr/>
            <p:nvPr/>
          </p:nvSpPr>
          <p:spPr>
            <a:xfrm>
              <a:off x="5333999" y="1311679"/>
              <a:ext cx="1630018" cy="2653817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Register</a:t>
              </a:r>
            </a:p>
            <a:p>
              <a:pPr algn="ctr"/>
              <a:r>
                <a:rPr lang="en-US" altLang="zh-TW" dirty="0" smtClean="0">
                  <a:solidFill>
                    <a:sysClr val="windowText" lastClr="000000"/>
                  </a:solidFill>
                </a:rPr>
                <a:t>File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右大括弧 3"/>
            <p:cNvSpPr/>
            <p:nvPr/>
          </p:nvSpPr>
          <p:spPr>
            <a:xfrm rot="16200000">
              <a:off x="6056243" y="328926"/>
              <a:ext cx="185531" cy="1630019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5882749" y="711886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8-bit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8" name="左大括弧 7"/>
            <p:cNvSpPr/>
            <p:nvPr/>
          </p:nvSpPr>
          <p:spPr>
            <a:xfrm>
              <a:off x="5070761" y="1311679"/>
              <a:ext cx="145473" cy="2653817"/>
            </a:xfrm>
            <a:prstGeom prst="leftBrace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4608712" y="2484698"/>
              <a:ext cx="48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chemeClr val="bg1">
                      <a:lumMod val="50000"/>
                    </a:schemeClr>
                  </a:solidFill>
                </a:rPr>
                <a:t>256</a:t>
              </a:r>
              <a:endParaRPr lang="zh-TW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8696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 smtClean="0">
                <a:latin typeface="Times New Roman"/>
                <a:cs typeface="Times New Roman"/>
                <a:sym typeface="Times New Roman"/>
              </a:rPr>
              <a:t>UART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簡介</a:t>
            </a:r>
            <a:endParaRPr sz="2400" dirty="0"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457200" y="1005577"/>
            <a:ext cx="8229600" cy="358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UART(Universal Asynchronous Receiver/Transmitter)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只是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IC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收發資料的對外管道，訊號的電壓最高就是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chip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自身的邏輯電壓，通常是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5V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或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3.3V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。由於</a:t>
            </a:r>
            <a:r>
              <a:rPr lang="zh-TW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電壓低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zh-TW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速度慢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，通常它用在裝置內部電路板的對外溝通，也就是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debug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的工作，這種</a:t>
            </a:r>
            <a:r>
              <a:rPr lang="zh-TW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資訊量通常很小</a:t>
            </a:r>
            <a:r>
              <a:rPr lang="zh-TW" altLang="en-US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1600" b="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en-US" altLang="zh-TW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UART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是通訊協定裡的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Layer2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，也就是</a:t>
            </a: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Data Link Layer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，它只定義傳送一個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byte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時，頭尾應該要有那些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0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與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護送，因此沒有定義接頭形狀，接頭的形狀與訊號準位則是定義在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RS232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，它是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Layer1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或說</a:t>
            </a:r>
            <a:r>
              <a:rPr lang="zh-TW" altLang="en-US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實體層</a:t>
            </a: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Physical Layer</a:t>
            </a:r>
            <a:r>
              <a:rPr lang="zh-TW" altLang="en-US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16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91" y="2590800"/>
            <a:ext cx="1176501" cy="240415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81309" y="43331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UART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351654" y="464090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RS-232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1675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 smtClean="0">
                <a:latin typeface="Times New Roman"/>
                <a:cs typeface="Times New Roman"/>
                <a:sym typeface="Times New Roman"/>
              </a:rPr>
              <a:t>UART</a:t>
            </a:r>
            <a:r>
              <a:rPr lang="zh-TW" altLang="en-US" sz="2400" dirty="0" smtClean="0">
                <a:latin typeface="+mj-ea"/>
                <a:ea typeface="+mj-ea"/>
                <a:cs typeface="Times New Roman"/>
                <a:sym typeface="Times New Roman"/>
              </a:rPr>
              <a:t>封包格式</a:t>
            </a:r>
            <a:endParaRPr sz="2400" dirty="0">
              <a:latin typeface="+mj-ea"/>
              <a:ea typeface="+mj-ea"/>
              <a:cs typeface="Times New Roman"/>
              <a:sym typeface="Times New Roman"/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457200" y="1005577"/>
            <a:ext cx="8229600" cy="358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通常一個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UART byte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有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10bits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，包含一個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Start bit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8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個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data bits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及一個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Stop bit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：但因為是非同步傳輸，會有資料丟失問題，所以有時會看到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UART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規格為：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 Start bit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 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6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7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8 </a:t>
            </a:r>
            <a:r>
              <a:rPr lang="en-US" altLang="zh-TW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data bits</a:t>
            </a:r>
            <a:r>
              <a:rPr lang="zh-TW" altLang="en-US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en-US" altLang="zh-TW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~2 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Stop </a:t>
            </a:r>
            <a:r>
              <a:rPr lang="en-US" altLang="zh-TW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bits</a:t>
            </a:r>
            <a:r>
              <a:rPr lang="zh-TW" altLang="en-US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其中第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9</a:t>
            </a:r>
            <a:r>
              <a:rPr lang="zh-TW" altLang="en-US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個</a:t>
            </a:r>
            <a:r>
              <a:rPr lang="en-US" altLang="zh-TW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bit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會拿來做奇偶校驗，稱為</a:t>
            </a:r>
            <a:r>
              <a:rPr lang="en-US" altLang="zh-TW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Parity bit</a:t>
            </a:r>
            <a:r>
              <a:rPr lang="zh-TW" altLang="en-US" sz="16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sz="16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237" y="2574994"/>
            <a:ext cx="7629525" cy="581025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56019"/>
            <a:ext cx="8145681" cy="143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28235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AD34C0-1E9B-501D-7170-3E5596919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00" y="1605019"/>
            <a:ext cx="8366400" cy="352404"/>
          </a:xfrm>
        </p:spPr>
        <p:txBody>
          <a:bodyPr/>
          <a:lstStyle/>
          <a:p>
            <a:pPr algn="ctr"/>
            <a:r>
              <a:rPr lang="en-US" altLang="zh-TW" dirty="0" smtClean="0"/>
              <a:t>RS-232</a:t>
            </a:r>
            <a:endParaRPr lang="zh-TW" altLang="en-US" dirty="0"/>
          </a:p>
        </p:txBody>
      </p:sp>
      <p:sp>
        <p:nvSpPr>
          <p:cNvPr id="4" name="副標題 3"/>
          <p:cNvSpPr>
            <a:spLocks noGrp="1"/>
          </p:cNvSpPr>
          <p:nvPr>
            <p:ph type="subTitle" idx="1"/>
          </p:nvPr>
        </p:nvSpPr>
        <p:spPr>
          <a:xfrm>
            <a:off x="999000" y="2605050"/>
            <a:ext cx="7146000" cy="13144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r>
              <a:rPr lang="en-US" altLang="zh-TW" sz="1600" dirty="0">
                <a:ea typeface="標楷體" panose="03000509000000000000" pitchFamily="65" charset="-120"/>
              </a:rPr>
              <a:t>RS-232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標準中，資料是以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串列</a:t>
            </a:r>
            <a:r>
              <a:rPr lang="zh-TW" altLang="en-US" sz="1600" dirty="0"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ea typeface="標楷體" panose="03000509000000000000" pitchFamily="65" charset="-120"/>
              </a:rPr>
              <a:t>serial</a:t>
            </a:r>
            <a:r>
              <a:rPr lang="zh-TW" altLang="en-US" sz="1600" dirty="0">
                <a:ea typeface="標楷體" panose="03000509000000000000" pitchFamily="65" charset="-120"/>
              </a:rPr>
              <a:t>）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方式傳輸，其最常用的編碼格式是</a:t>
            </a:r>
            <a:r>
              <a:rPr lang="zh-TW" altLang="en-US" sz="16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非同步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起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停格式</a:t>
            </a:r>
            <a:r>
              <a:rPr lang="zh-TW" altLang="en-US" sz="1600" dirty="0"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ea typeface="標楷體" panose="03000509000000000000" pitchFamily="65" charset="-120"/>
              </a:rPr>
              <a:t>asynchronous start-stop</a:t>
            </a:r>
            <a:r>
              <a:rPr lang="zh-TW" altLang="en-US" sz="1600" dirty="0">
                <a:ea typeface="標楷體" panose="03000509000000000000" pitchFamily="65" charset="-120"/>
              </a:rPr>
              <a:t>）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它使用一個</a:t>
            </a:r>
            <a:r>
              <a:rPr lang="en-US" altLang="zh-TW" sz="1600" dirty="0">
                <a:ea typeface="標楷體" panose="03000509000000000000" pitchFamily="65" charset="-120"/>
              </a:rPr>
              <a:t>start bit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後面緊跟</a:t>
            </a:r>
            <a:r>
              <a:rPr lang="en-US" altLang="zh-TW" sz="1600" dirty="0">
                <a:ea typeface="標楷體" panose="03000509000000000000" pitchFamily="65" charset="-120"/>
              </a:rPr>
              <a:t>7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1600" dirty="0">
                <a:ea typeface="標楷體" panose="03000509000000000000" pitchFamily="65" charset="-120"/>
              </a:rPr>
              <a:t>8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個資料位元</a:t>
            </a:r>
            <a:r>
              <a:rPr lang="zh-TW" altLang="en-US" sz="1600" dirty="0">
                <a:ea typeface="標楷體" panose="03000509000000000000" pitchFamily="65" charset="-120"/>
              </a:rPr>
              <a:t>（</a:t>
            </a:r>
            <a:r>
              <a:rPr lang="en-US" altLang="zh-TW" sz="1600" dirty="0">
                <a:ea typeface="標楷體" panose="03000509000000000000" pitchFamily="65" charset="-120"/>
              </a:rPr>
              <a:t>bit</a:t>
            </a:r>
            <a:r>
              <a:rPr lang="zh-TW" altLang="en-US" sz="1600" dirty="0">
                <a:ea typeface="標楷體" panose="03000509000000000000" pitchFamily="65" charset="-120"/>
              </a:rPr>
              <a:t>）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1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然後是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可選的奇偶校驗位元，最後是一或兩個停止位元。所以傳送一個字元至少需要</a:t>
            </a:r>
            <a:r>
              <a:rPr lang="en-US" altLang="zh-TW" sz="1600" dirty="0">
                <a:ea typeface="標楷體" panose="03000509000000000000" pitchFamily="65" charset="-120"/>
              </a:rPr>
              <a:t>10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位元，主要功能為提供</a:t>
            </a:r>
            <a:r>
              <a:rPr lang="en-US" altLang="zh-TW" sz="1600" dirty="0">
                <a:ea typeface="標楷體" panose="03000509000000000000" pitchFamily="65" charset="-120"/>
              </a:rPr>
              <a:t>DTE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</a:t>
            </a:r>
            <a:r>
              <a:rPr lang="en-US" altLang="zh-TW" sz="1600" dirty="0">
                <a:ea typeface="標楷體" panose="03000509000000000000" pitchFamily="65" charset="-120"/>
              </a:rPr>
              <a:t>DCE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的實體連接。</a:t>
            </a:r>
          </a:p>
        </p:txBody>
      </p:sp>
      <p:sp>
        <p:nvSpPr>
          <p:cNvPr id="3" name="矩形 2"/>
          <p:cNvSpPr/>
          <p:nvPr/>
        </p:nvSpPr>
        <p:spPr>
          <a:xfrm>
            <a:off x="3362374" y="4348263"/>
            <a:ext cx="2419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RS232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≈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UART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的高電壓版本</a:t>
            </a:r>
          </a:p>
        </p:txBody>
      </p:sp>
    </p:spTree>
    <p:extLst>
      <p:ext uri="{BB962C8B-B14F-4D97-AF65-F5344CB8AC3E}">
        <p14:creationId xmlns:p14="http://schemas.microsoft.com/office/powerpoint/2010/main" val="334206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RS-232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簡介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457200" y="680380"/>
            <a:ext cx="8229600" cy="358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28600" lvl="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RS-232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是美國電子工業聯盟（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EIA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）制定的序列資料通訊的介面標準，原始編號全名是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EIA-RS-232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（簡稱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232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RS232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）。它廣泛用於電腦序列介面外設連接</a:t>
            </a:r>
            <a:r>
              <a:rPr lang="zh-TW" altLang="en-US" sz="20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zh-TW" altLang="en-US" sz="20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228600" lvl="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RS-232C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標準，其中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EIA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（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Electronic Industry Association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）代表美國電子工業協會，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（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Recommended Standard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）代表推薦標準，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232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是標識號，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代表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RS232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的第三次修改（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1969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年），在這之前，還有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RS232B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、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RS232A</a:t>
            </a:r>
            <a:r>
              <a:rPr lang="zh-TW" altLang="en-US" sz="20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zh-TW" altLang="en-US" sz="20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  <a:p>
            <a:pPr marL="228600" lvl="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目前的最新版本是由美國電信工業協會（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TIA, Telecommunications Industry Association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，由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EIA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所分出的一個組織）所發行的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TIA-232-F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，它同時也是美國國家標準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ANSI/TIA-232-F-1997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（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R2002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），此標準於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2002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年受到再確認</a:t>
            </a:r>
            <a:r>
              <a:rPr lang="zh-TW" altLang="en-US" sz="20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sz="20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>
                <a:latin typeface="Times New Roman"/>
                <a:cs typeface="Times New Roman"/>
                <a:sym typeface="Times New Roman"/>
              </a:rPr>
              <a:t>RS-232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電器特性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457200" y="1005577"/>
            <a:ext cx="8229600" cy="358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最大電壓範圍為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±25V;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2000" b="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接近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零的電位是無效的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(±3V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之間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)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；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接收信號端的輸入阻抗必須在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3KΩ~7KΩ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之間，輸入電容小於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2500pF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；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接收信號端開路時，端點電壓必須小於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2V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；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發送信號的一端輸出阻抗必須大於</a:t>
            </a:r>
            <a:r>
              <a:rPr lang="en-US" altLang="zh-TW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300Ω</a:t>
            </a:r>
            <a:r>
              <a:rPr lang="zh-TW" altLang="en-US" sz="20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。</a:t>
            </a:r>
            <a:endParaRPr lang="en-US" altLang="zh-TW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6084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>
                <a:latin typeface="Times New Roman"/>
                <a:cs typeface="Times New Roman"/>
                <a:sym typeface="Times New Roman"/>
              </a:rPr>
              <a:t>RS-232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的機械特性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95" name="Google Shape;195;p7"/>
          <p:cNvSpPr txBox="1">
            <a:spLocks noGrp="1"/>
          </p:cNvSpPr>
          <p:nvPr>
            <p:ph type="body" idx="1"/>
          </p:nvPr>
        </p:nvSpPr>
        <p:spPr>
          <a:xfrm>
            <a:off x="457200" y="1005577"/>
            <a:ext cx="8229600" cy="358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25" tIns="39550" rIns="79125" bIns="39550" anchor="t" anchorCtr="0">
            <a:noAutofit/>
          </a:bodyPr>
          <a:lstStyle/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連接器有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25pin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及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9pin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，現多用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9pin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，因較節省空間及成本。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最大傳輸線長度為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50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呎（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15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公尺），且資料傳輸速率在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20Kbps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以下。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ata </a:t>
            </a: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t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erminal </a:t>
            </a: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quipment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，數位資料的接收或輸出端，並用傳輸協定對資料傳收流程做控制的機器。常見的機器為電腦。</a:t>
            </a:r>
          </a:p>
          <a:p>
            <a:pPr marL="228600" indent="-228600">
              <a:lnSpc>
                <a:spcPct val="100000"/>
              </a:lnSpc>
              <a:spcBef>
                <a:spcPts val="800"/>
              </a:spcBef>
              <a:buSzPts val="2600"/>
              <a:buFont typeface="Times New Roman"/>
              <a:buChar char="•"/>
            </a:pP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D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ata </a:t>
            </a: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ircuit-terminating </a:t>
            </a:r>
            <a:r>
              <a:rPr lang="en-US" altLang="zh-TW" sz="1600" b="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e</a:t>
            </a:r>
            <a:r>
              <a:rPr lang="en-US" altLang="zh-TW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quipment</a:t>
            </a:r>
            <a:r>
              <a:rPr lang="zh-TW" altLang="en-US" sz="1600" b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Times New Roman"/>
              </a:rPr>
              <a:t>，對類比訊號做編解碼，藉此傳收數位資料的機器。常見的機器為數據機</a:t>
            </a:r>
            <a:endParaRPr lang="en-US" altLang="zh-TW" sz="1600" b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050" name="Picture 2" descr="RS232 conn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975" y="2800100"/>
            <a:ext cx="38957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41026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"/>
          <p:cNvSpPr txBox="1">
            <a:spLocks noGrp="1"/>
          </p:cNvSpPr>
          <p:nvPr>
            <p:ph type="title"/>
          </p:nvPr>
        </p:nvSpPr>
        <p:spPr>
          <a:xfrm>
            <a:off x="457200" y="249493"/>
            <a:ext cx="82296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950" tIns="21975" rIns="54950" bIns="21975" anchor="t" anchorCtr="0">
            <a:noAutofit/>
          </a:bodyPr>
          <a:lstStyle/>
          <a:p>
            <a:pPr lvl="0"/>
            <a:r>
              <a:rPr lang="en-US" altLang="zh-TW" sz="2400" dirty="0">
                <a:latin typeface="Times New Roman"/>
                <a:cs typeface="Times New Roman"/>
                <a:sym typeface="Times New Roman"/>
              </a:rPr>
              <a:t>RS-232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的腳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/>
                <a:sym typeface="Times New Roman"/>
              </a:rPr>
              <a:t>位</a:t>
            </a:r>
            <a:endParaRPr 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9" y="1005577"/>
            <a:ext cx="7155122" cy="30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02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佈景主題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自訂 1">
      <a:majorFont>
        <a:latin typeface="Times New Roman"/>
        <a:ea typeface="新細明體"/>
        <a:cs typeface=""/>
      </a:majorFont>
      <a:minorFont>
        <a:latin typeface="標楷體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佈景主題3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FF0000"/>
          </a:solidFill>
          <a:tailEnd type="non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5412</TotalTime>
  <Words>803</Words>
  <Application>Microsoft Office PowerPoint</Application>
  <PresentationFormat>如螢幕大小 (16:9)</PresentationFormat>
  <Paragraphs>72</Paragraphs>
  <Slides>25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25</vt:i4>
      </vt:variant>
    </vt:vector>
  </HeadingPairs>
  <TitlesOfParts>
    <vt:vector size="31" baseType="lpstr">
      <vt:lpstr>BiauKai</vt:lpstr>
      <vt:lpstr>標楷體</vt:lpstr>
      <vt:lpstr>Arial</vt:lpstr>
      <vt:lpstr>Times New Roman</vt:lpstr>
      <vt:lpstr>1_佈景主題3</vt:lpstr>
      <vt:lpstr>2_佈景主題3</vt:lpstr>
      <vt:lpstr>  可重組式系統晶片設計</vt:lpstr>
      <vt:lpstr>UART(Universal Asynchronous Receiver/Transmitter)通用非同步收發傳輸器</vt:lpstr>
      <vt:lpstr>UART簡介</vt:lpstr>
      <vt:lpstr>UART封包格式</vt:lpstr>
      <vt:lpstr>RS-232</vt:lpstr>
      <vt:lpstr>RS-232簡介</vt:lpstr>
      <vt:lpstr>RS-232電器特性</vt:lpstr>
      <vt:lpstr>RS-232的機械特性</vt:lpstr>
      <vt:lpstr>RS-232的腳位</vt:lpstr>
      <vt:lpstr>RS-232的腳位</vt:lpstr>
      <vt:lpstr>Baud Rate</vt:lpstr>
      <vt:lpstr>RS-232傳輸</vt:lpstr>
      <vt:lpstr>RS-232實作</vt:lpstr>
      <vt:lpstr>DE0CV腳位</vt:lpstr>
      <vt:lpstr>Low Pass Filter</vt:lpstr>
      <vt:lpstr>Low Pass Filter</vt:lpstr>
      <vt:lpstr>RS-232 Receiver</vt:lpstr>
      <vt:lpstr>RS-232 Rx</vt:lpstr>
      <vt:lpstr>RS-232 rx狀態圖</vt:lpstr>
      <vt:lpstr>RS-232 rx方塊圖</vt:lpstr>
      <vt:lpstr>RS-232 rx方塊圖</vt:lpstr>
      <vt:lpstr>Edge Detector</vt:lpstr>
      <vt:lpstr>Nagative Edge Dector</vt:lpstr>
      <vt:lpstr>Register File</vt:lpstr>
      <vt:lpstr>Register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  計算機系統設計</dc:title>
  <dc:creator>marcel</dc:creator>
  <cp:lastModifiedBy>LAB601</cp:lastModifiedBy>
  <cp:revision>293</cp:revision>
  <dcterms:modified xsi:type="dcterms:W3CDTF">2023-04-18T08:26:45Z</dcterms:modified>
</cp:coreProperties>
</file>