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355DE-C23C-4C98-8F16-2DF56E6BAC84}"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BBC4E-A402-4777-9A81-A6CE7F514598}" type="slidenum">
              <a:rPr lang="en-US" smtClean="0"/>
              <a:t>‹#›</a:t>
            </a:fld>
            <a:endParaRPr lang="en-US"/>
          </a:p>
        </p:txBody>
      </p:sp>
    </p:spTree>
    <p:extLst>
      <p:ext uri="{BB962C8B-B14F-4D97-AF65-F5344CB8AC3E}">
        <p14:creationId xmlns:p14="http://schemas.microsoft.com/office/powerpoint/2010/main" val="319232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8BDD56-F16C-4395-AB07-04535C13A018}"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187895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E42FB-DC28-444D-82E3-2E173D84FB88}"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183156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DDAEAB-BDF6-4FD4-B952-800A9E38CEE7}"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E0F5-8748-4466-84F1-98C771E221B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59734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6C8234-1FF1-4790-B061-A1224D219C67}"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795581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F64580-9AAF-44FA-BBF7-9E9053EEBB22}"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E0F5-8748-4466-84F1-98C771E221B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918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A62A1B-892F-46E4-947A-537B4EEA0A79}"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411308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154D4-AE2C-4EE4-9AFB-47D2615457F3}"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187612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4044F7-402A-46C7-9F61-E26B225D9625}"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121641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5DF524-A4D8-4AF8-A7E2-F3DD3D30B9A8}"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35140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ADBD-76A7-4A38-97C7-C581D8C4748A}" type="datetime1">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237088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22E82B-959F-4A96-9ACA-F07A4B1DE5B8}" type="datetime1">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99135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F0702D-B972-4279-AC32-06450AEBEB7F}" type="datetime1">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191811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A649F6-2A0A-4410-934B-6D6FA257209B}" type="datetime1">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329596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EC483-9B38-4632-9072-FC3E848E7EE5}" type="datetime1">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244346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CD10C4-E057-4420-BD5B-1CA3936F5E02}" type="datetime1">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175846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4C8EDA-C549-4337-BFF7-956E557EB50D}" type="datetime1">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CE0F5-8748-4466-84F1-98C771E221B6}" type="slidenum">
              <a:rPr lang="en-US" smtClean="0"/>
              <a:t>‹#›</a:t>
            </a:fld>
            <a:endParaRPr lang="en-US"/>
          </a:p>
        </p:txBody>
      </p:sp>
    </p:spTree>
    <p:extLst>
      <p:ext uri="{BB962C8B-B14F-4D97-AF65-F5344CB8AC3E}">
        <p14:creationId xmlns:p14="http://schemas.microsoft.com/office/powerpoint/2010/main" val="401933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C2E303-D5AE-437C-8584-2DA43EA652A5}" type="datetime1">
              <a:rPr lang="en-US" smtClean="0"/>
              <a:t>6/10/2020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CCE0F5-8748-4466-84F1-98C771E221B6}" type="slidenum">
              <a:rPr lang="en-US" smtClean="0"/>
              <a:t>‹#›</a:t>
            </a:fld>
            <a:endParaRPr lang="en-US"/>
          </a:p>
        </p:txBody>
      </p:sp>
    </p:spTree>
    <p:extLst>
      <p:ext uri="{BB962C8B-B14F-4D97-AF65-F5344CB8AC3E}">
        <p14:creationId xmlns:p14="http://schemas.microsoft.com/office/powerpoint/2010/main" val="243153932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youtu.be/TB89bUEfs8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3929" y="3108876"/>
            <a:ext cx="5218838" cy="1355343"/>
          </a:xfrm>
        </p:spPr>
        <p:txBody>
          <a:bodyPr/>
          <a:lstStyle/>
          <a:p>
            <a:pPr algn="ctr"/>
            <a:r>
              <a:rPr lang="en-US" sz="7200" smtClean="0"/>
              <a:t>Game Tetris</a:t>
            </a:r>
            <a:endParaRPr lang="en-US" sz="7200"/>
          </a:p>
        </p:txBody>
      </p:sp>
      <p:sp>
        <p:nvSpPr>
          <p:cNvPr id="5" name="TextBox 4"/>
          <p:cNvSpPr txBox="1"/>
          <p:nvPr/>
        </p:nvSpPr>
        <p:spPr>
          <a:xfrm>
            <a:off x="2391064" y="128734"/>
            <a:ext cx="5684569" cy="646331"/>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TRƯỜNG ĐẠI HỌC BÁCH KHOA HÀ </a:t>
            </a:r>
            <a:r>
              <a:rPr lang="en-US" smtClean="0">
                <a:latin typeface="Times New Roman" panose="02020603050405020304" pitchFamily="18" charset="0"/>
                <a:cs typeface="Times New Roman" panose="02020603050405020304" pitchFamily="18" charset="0"/>
              </a:rPr>
              <a:t>NỘI</a:t>
            </a:r>
          </a:p>
          <a:p>
            <a:pPr algn="ctr"/>
            <a:r>
              <a:rPr lang="en-US">
                <a:latin typeface="Times New Roman" panose="02020603050405020304" pitchFamily="18" charset="0"/>
                <a:cs typeface="Times New Roman" panose="02020603050405020304" pitchFamily="18" charset="0"/>
              </a:rPr>
              <a:t>VIỆN CÔNG NGHỆ THÔNG TIN VÀ TRUYỀN THÔNG</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037" y="855985"/>
            <a:ext cx="1580939" cy="2375728"/>
          </a:xfrm>
          <a:prstGeom prst="rect">
            <a:avLst/>
          </a:prstGeom>
        </p:spPr>
      </p:pic>
      <p:sp>
        <p:nvSpPr>
          <p:cNvPr id="11" name="TextBox 10"/>
          <p:cNvSpPr txBox="1"/>
          <p:nvPr/>
        </p:nvSpPr>
        <p:spPr>
          <a:xfrm>
            <a:off x="3913081" y="4515584"/>
            <a:ext cx="2640530" cy="2031325"/>
          </a:xfrm>
          <a:prstGeom prst="rect">
            <a:avLst/>
          </a:prstGeom>
          <a:noFill/>
        </p:spPr>
        <p:txBody>
          <a:bodyPr wrap="none" rtlCol="0">
            <a:spAutoFit/>
          </a:bodyPr>
          <a:lstStyle/>
          <a:p>
            <a:pPr algn="ctr"/>
            <a:r>
              <a:rPr lang="en-US" b="1" err="1" smtClean="0">
                <a:latin typeface="Times New Roman" panose="02020603050405020304" pitchFamily="18" charset="0"/>
                <a:cs typeface="Times New Roman" panose="02020603050405020304" pitchFamily="18" charset="0"/>
              </a:rPr>
              <a:t>Giáo</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viên</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hướng</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dẫn</a:t>
            </a:r>
            <a:r>
              <a:rPr lang="en-US" b="1" smtClean="0">
                <a:latin typeface="Times New Roman" panose="02020603050405020304" pitchFamily="18" charset="0"/>
                <a:cs typeface="Times New Roman" panose="02020603050405020304" pitchFamily="18" charset="0"/>
              </a:rPr>
              <a:t>:</a:t>
            </a:r>
          </a:p>
          <a:p>
            <a:pPr algn="ctr"/>
            <a:r>
              <a:rPr lang="en-US" i="1" smtClean="0">
                <a:latin typeface="Times New Roman" panose="02020603050405020304" pitchFamily="18" charset="0"/>
                <a:cs typeface="Times New Roman" panose="02020603050405020304" pitchFamily="18" charset="0"/>
              </a:rPr>
              <a:t>TS. </a:t>
            </a:r>
            <a:r>
              <a:rPr lang="en-US" i="1" err="1" smtClean="0">
                <a:latin typeface="Times New Roman" panose="02020603050405020304" pitchFamily="18" charset="0"/>
                <a:cs typeface="Times New Roman" panose="02020603050405020304" pitchFamily="18" charset="0"/>
              </a:rPr>
              <a:t>Nguyễn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Thị</a:t>
            </a:r>
            <a:r>
              <a:rPr lang="en-US" i="1" smtClean="0">
                <a:latin typeface="Times New Roman" panose="02020603050405020304" pitchFamily="18" charset="0"/>
                <a:cs typeface="Times New Roman" panose="02020603050405020304" pitchFamily="18" charset="0"/>
              </a:rPr>
              <a:t> Thu </a:t>
            </a:r>
            <a:r>
              <a:rPr lang="en-US" i="1" err="1" smtClean="0">
                <a:latin typeface="Times New Roman" panose="02020603050405020304" pitchFamily="18" charset="0"/>
                <a:cs typeface="Times New Roman" panose="02020603050405020304" pitchFamily="18" charset="0"/>
              </a:rPr>
              <a:t>Trang</a:t>
            </a:r>
            <a:endParaRPr lang="en-US" i="1" smtClean="0">
              <a:latin typeface="Times New Roman" panose="02020603050405020304" pitchFamily="18" charset="0"/>
              <a:cs typeface="Times New Roman" panose="02020603050405020304" pitchFamily="18" charset="0"/>
            </a:endParaRPr>
          </a:p>
          <a:p>
            <a:pPr algn="ctr"/>
            <a:endParaRPr lang="en-US" i="1" smtClean="0">
              <a:latin typeface="Times New Roman" panose="02020603050405020304" pitchFamily="18" charset="0"/>
              <a:cs typeface="Times New Roman" panose="02020603050405020304" pitchFamily="18" charset="0"/>
            </a:endParaRPr>
          </a:p>
          <a:p>
            <a:pPr algn="ctr"/>
            <a:r>
              <a:rPr lang="en-US" b="1" err="1" smtClean="0">
                <a:latin typeface="Times New Roman" panose="02020603050405020304" pitchFamily="18" charset="0"/>
                <a:cs typeface="Times New Roman" panose="02020603050405020304" pitchFamily="18" charset="0"/>
              </a:rPr>
              <a:t>Thành</a:t>
            </a:r>
            <a:r>
              <a:rPr lang="en-US" b="1" smtClean="0">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a:t>
            </a:r>
            <a:r>
              <a:rPr lang="en-US" b="1" err="1" smtClean="0">
                <a:latin typeface="Times New Roman" panose="02020603050405020304" pitchFamily="18" charset="0"/>
                <a:cs typeface="Times New Roman" panose="02020603050405020304" pitchFamily="18" charset="0"/>
              </a:rPr>
              <a:t>iên</a:t>
            </a:r>
            <a:r>
              <a:rPr lang="en-US" b="1" smtClean="0">
                <a:latin typeface="Times New Roman" panose="02020603050405020304" pitchFamily="18" charset="0"/>
                <a:cs typeface="Times New Roman" panose="02020603050405020304" pitchFamily="18" charset="0"/>
              </a:rPr>
              <a:t>: </a:t>
            </a:r>
          </a:p>
          <a:p>
            <a:pPr algn="ctr"/>
            <a:r>
              <a:rPr lang="en-US" i="1" smtClean="0">
                <a:latin typeface="Times New Roman" panose="02020603050405020304" pitchFamily="18" charset="0"/>
                <a:cs typeface="Times New Roman" panose="02020603050405020304" pitchFamily="18" charset="0"/>
              </a:rPr>
              <a:t>Hoàng </a:t>
            </a:r>
            <a:r>
              <a:rPr lang="en-US" i="1" err="1" smtClean="0">
                <a:latin typeface="Times New Roman" panose="02020603050405020304" pitchFamily="18" charset="0"/>
                <a:cs typeface="Times New Roman" panose="02020603050405020304" pitchFamily="18" charset="0"/>
              </a:rPr>
              <a:t>Thành</a:t>
            </a:r>
            <a:r>
              <a:rPr lang="en-US" i="1" smtClean="0">
                <a:latin typeface="Times New Roman" panose="02020603050405020304" pitchFamily="18" charset="0"/>
                <a:cs typeface="Times New Roman" panose="02020603050405020304" pitchFamily="18" charset="0"/>
              </a:rPr>
              <a:t> Lâm</a:t>
            </a:r>
          </a:p>
          <a:p>
            <a:pPr algn="ctr"/>
            <a:r>
              <a:rPr lang="en-US" i="1" err="1" smtClean="0">
                <a:latin typeface="Times New Roman" panose="02020603050405020304" pitchFamily="18" charset="0"/>
                <a:cs typeface="Times New Roman" panose="02020603050405020304" pitchFamily="18" charset="0"/>
              </a:rPr>
              <a:t>Bùi</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Như</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Phú</a:t>
            </a:r>
            <a:endParaRPr lang="en-US" i="1" smtClean="0">
              <a:latin typeface="Times New Roman" panose="02020603050405020304" pitchFamily="18" charset="0"/>
              <a:cs typeface="Times New Roman" panose="02020603050405020304" pitchFamily="18" charset="0"/>
            </a:endParaRPr>
          </a:p>
          <a:p>
            <a:pPr algn="ctr"/>
            <a:r>
              <a:rPr lang="en-US" i="1" err="1" smtClean="0">
                <a:latin typeface="Times New Roman" panose="02020603050405020304" pitchFamily="18" charset="0"/>
                <a:cs typeface="Times New Roman" panose="02020603050405020304" pitchFamily="18" charset="0"/>
              </a:rPr>
              <a:t>Đặng</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Công</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Tiến</a:t>
            </a:r>
            <a:endParaRPr lang="en-US" i="1" smtClean="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3680" y="965765"/>
            <a:ext cx="3069087" cy="2143111"/>
          </a:xfrm>
          <a:prstGeom prst="rect">
            <a:avLst/>
          </a:prstGeom>
        </p:spPr>
      </p:pic>
      <p:sp>
        <p:nvSpPr>
          <p:cNvPr id="13" name="Slide Number Placeholder 12"/>
          <p:cNvSpPr>
            <a:spLocks noGrp="1"/>
          </p:cNvSpPr>
          <p:nvPr>
            <p:ph type="sldNum" sz="quarter" idx="12"/>
          </p:nvPr>
        </p:nvSpPr>
        <p:spPr/>
        <p:txBody>
          <a:bodyPr/>
          <a:lstStyle/>
          <a:p>
            <a:fld id="{A0CCE0F5-8748-4466-84F1-98C771E221B6}" type="slidenum">
              <a:rPr lang="en-US" smtClean="0"/>
              <a:t>1</a:t>
            </a:fld>
            <a:endParaRPr lang="en-US"/>
          </a:p>
        </p:txBody>
      </p:sp>
    </p:spTree>
    <p:extLst>
      <p:ext uri="{BB962C8B-B14F-4D97-AF65-F5344CB8AC3E}">
        <p14:creationId xmlns:p14="http://schemas.microsoft.com/office/powerpoint/2010/main" val="2315964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latin typeface="Times New Roman" panose="02020603050405020304" pitchFamily="18" charset="0"/>
                <a:cs typeface="Times New Roman" panose="02020603050405020304" pitchFamily="18" charset="0"/>
              </a:rPr>
              <a:t>Báo</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cáo</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đề</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64674"/>
            <a:ext cx="8596668" cy="5008954"/>
          </a:xfrm>
        </p:spPr>
        <p:txBody>
          <a:bodyPr>
            <a:noAutofit/>
          </a:bodyPr>
          <a:lstStyle/>
          <a:p>
            <a:pPr lvl="0"/>
            <a:r>
              <a:rPr lang="vi-VN" sz="1400">
                <a:latin typeface="Times New Roman" panose="02020603050405020304" pitchFamily="18" charset="0"/>
                <a:cs typeface="Times New Roman" panose="02020603050405020304" pitchFamily="18" charset="0"/>
              </a:rPr>
              <a:t>Lập trình 1 chương trình game Tetris dựa trên ngôn ngữ Java.</a:t>
            </a:r>
            <a:endParaRPr lang="en-US" sz="1400">
              <a:latin typeface="Times New Roman" panose="02020603050405020304" pitchFamily="18" charset="0"/>
              <a:cs typeface="Times New Roman" panose="02020603050405020304" pitchFamily="18" charset="0"/>
            </a:endParaRPr>
          </a:p>
          <a:p>
            <a:pPr lvl="0"/>
            <a:r>
              <a:rPr lang="en-US" sz="1400">
                <a:latin typeface="Times New Roman" panose="02020603050405020304" pitchFamily="18" charset="0"/>
                <a:cs typeface="Times New Roman" panose="02020603050405020304" pitchFamily="18" charset="0"/>
              </a:rPr>
              <a:t>Luật chơi: </a:t>
            </a:r>
          </a:p>
          <a:p>
            <a:pPr lvl="1"/>
            <a:r>
              <a:rPr lang="vi-VN" sz="1400">
                <a:latin typeface="Times New Roman" panose="02020603050405020304" pitchFamily="18" charset="0"/>
                <a:cs typeface="Times New Roman" panose="02020603050405020304" pitchFamily="18" charset="0"/>
              </a:rPr>
              <a:t>Di chuyển các khối gạch đang rơi từ từ xuống trong kích thước hình chữ nhật 20 hàng x 10 cột trên màn hình. Chỗ nào có gạch rồi thì không di chuyển được tới vị trí đó.</a:t>
            </a:r>
            <a:endParaRPr lang="en-US" sz="1400">
              <a:latin typeface="Times New Roman" panose="02020603050405020304" pitchFamily="18" charset="0"/>
              <a:cs typeface="Times New Roman" panose="02020603050405020304" pitchFamily="18" charset="0"/>
            </a:endParaRPr>
          </a:p>
          <a:p>
            <a:pPr lvl="1"/>
            <a:r>
              <a:rPr lang="vi-VN" sz="1400">
                <a:latin typeface="Times New Roman" panose="02020603050405020304" pitchFamily="18" charset="0"/>
                <a:cs typeface="Times New Roman" panose="02020603050405020304" pitchFamily="18" charset="0"/>
              </a:rPr>
              <a:t>Người chơi xếp những khối hình sao cho khối hình lấp đầy 1 hàng ngang để ghi điểm và hàng ngang ấy sẽ biến mất.</a:t>
            </a:r>
            <a:endParaRPr lang="en-US" sz="1400">
              <a:latin typeface="Times New Roman" panose="02020603050405020304" pitchFamily="18" charset="0"/>
              <a:cs typeface="Times New Roman" panose="02020603050405020304" pitchFamily="18" charset="0"/>
            </a:endParaRPr>
          </a:p>
          <a:p>
            <a:pPr lvl="1"/>
            <a:r>
              <a:rPr lang="vi-VN" sz="1400">
                <a:latin typeface="Times New Roman" panose="02020603050405020304" pitchFamily="18" charset="0"/>
                <a:cs typeface="Times New Roman" panose="02020603050405020304" pitchFamily="18" charset="0"/>
              </a:rPr>
              <a:t>Một nhóm 4 khối sẽ rơi từ phía trên cùng của màn hình, di chuyển các khối và xoay chúng cho đến khi chúng rơi xuống phía dưới cùng của màn hình, sau đó nhóm 4 khối tiếp theo sẽ rơi xuống.</a:t>
            </a:r>
            <a:endParaRPr lang="en-US" sz="1400">
              <a:latin typeface="Times New Roman" panose="02020603050405020304" pitchFamily="18" charset="0"/>
              <a:cs typeface="Times New Roman" panose="02020603050405020304" pitchFamily="18" charset="0"/>
            </a:endParaRPr>
          </a:p>
          <a:p>
            <a:pPr lvl="1"/>
            <a:r>
              <a:rPr lang="vi-VN" sz="1400">
                <a:latin typeface="Times New Roman" panose="02020603050405020304" pitchFamily="18" charset="0"/>
                <a:cs typeface="Times New Roman" panose="02020603050405020304" pitchFamily="18" charset="0"/>
              </a:rPr>
              <a:t>Nếu để cho những khối hình cao quá màn hình, trò chơi sẽ kết thúc. Trò chơi kết thúc khi khối gạch không rơi xuống được nữa.</a:t>
            </a:r>
            <a:endParaRPr lang="en-US" sz="1400">
              <a:latin typeface="Times New Roman" panose="02020603050405020304" pitchFamily="18" charset="0"/>
              <a:cs typeface="Times New Roman" panose="02020603050405020304" pitchFamily="18" charset="0"/>
            </a:endParaRPr>
          </a:p>
          <a:p>
            <a:pPr lvl="1"/>
            <a:r>
              <a:rPr lang="en-US" sz="1400">
                <a:latin typeface="Times New Roman" panose="02020603050405020304" pitchFamily="18" charset="0"/>
                <a:cs typeface="Times New Roman" panose="02020603050405020304" pitchFamily="18" charset="0"/>
              </a:rPr>
              <a:t>4 phím điều khiển chính: </a:t>
            </a:r>
          </a:p>
          <a:p>
            <a:pPr lvl="2"/>
            <a:r>
              <a:rPr lang="vi-VN">
                <a:latin typeface="Times New Roman" panose="02020603050405020304" pitchFamily="18" charset="0"/>
                <a:cs typeface="Times New Roman" panose="02020603050405020304" pitchFamily="18" charset="0"/>
              </a:rPr>
              <a:t>Phím mũi tên lên: xoay khối.</a:t>
            </a:r>
            <a:endParaRPr lang="en-US">
              <a:latin typeface="Times New Roman" panose="02020603050405020304" pitchFamily="18" charset="0"/>
              <a:cs typeface="Times New Roman" panose="02020603050405020304" pitchFamily="18" charset="0"/>
            </a:endParaRPr>
          </a:p>
          <a:p>
            <a:pPr lvl="2"/>
            <a:r>
              <a:rPr lang="vi-VN">
                <a:latin typeface="Times New Roman" panose="02020603050405020304" pitchFamily="18" charset="0"/>
                <a:cs typeface="Times New Roman" panose="02020603050405020304" pitchFamily="18" charset="0"/>
              </a:rPr>
              <a:t>Phím mũi tên trái: di chuyển sang trái.</a:t>
            </a:r>
            <a:endParaRPr lang="en-US">
              <a:latin typeface="Times New Roman" panose="02020603050405020304" pitchFamily="18" charset="0"/>
              <a:cs typeface="Times New Roman" panose="02020603050405020304" pitchFamily="18" charset="0"/>
            </a:endParaRPr>
          </a:p>
          <a:p>
            <a:pPr lvl="2"/>
            <a:r>
              <a:rPr lang="vi-VN">
                <a:latin typeface="Times New Roman" panose="02020603050405020304" pitchFamily="18" charset="0"/>
                <a:cs typeface="Times New Roman" panose="02020603050405020304" pitchFamily="18" charset="0"/>
              </a:rPr>
              <a:t>Phím mũi tên phải: di chuyển sang phải.</a:t>
            </a:r>
            <a:endParaRPr lang="en-US">
              <a:latin typeface="Times New Roman" panose="02020603050405020304" pitchFamily="18" charset="0"/>
              <a:cs typeface="Times New Roman" panose="02020603050405020304" pitchFamily="18" charset="0"/>
            </a:endParaRPr>
          </a:p>
          <a:p>
            <a:pPr lvl="2"/>
            <a:r>
              <a:rPr lang="vi-VN">
                <a:latin typeface="Times New Roman" panose="02020603050405020304" pitchFamily="18" charset="0"/>
                <a:cs typeface="Times New Roman" panose="02020603050405020304" pitchFamily="18" charset="0"/>
              </a:rPr>
              <a:t>Phím mũi tên xuống: tăng tốc độ rơi.</a:t>
            </a:r>
            <a:endParaRPr lang="en-US">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0CCE0F5-8748-4466-84F1-98C771E221B6}" type="slidenum">
              <a:rPr lang="en-US" smtClean="0"/>
              <a:t>2</a:t>
            </a:fld>
            <a:endParaRPr lang="en-US"/>
          </a:p>
        </p:txBody>
      </p:sp>
    </p:spTree>
    <p:extLst>
      <p:ext uri="{BB962C8B-B14F-4D97-AF65-F5344CB8AC3E}">
        <p14:creationId xmlns:p14="http://schemas.microsoft.com/office/powerpoint/2010/main" val="134143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0601"/>
            <a:ext cx="8596668" cy="1320800"/>
          </a:xfrm>
        </p:spPr>
        <p:txBody>
          <a:bodyPr/>
          <a:lstStyle/>
          <a:p>
            <a:r>
              <a:rPr lang="en-US">
                <a:latin typeface="Times New Roman" panose="02020603050405020304" pitchFamily="18" charset="0"/>
                <a:cs typeface="Times New Roman" panose="02020603050405020304" pitchFamily="18" charset="0"/>
              </a:rPr>
              <a:t>Use case diagram</a:t>
            </a:r>
          </a:p>
        </p:txBody>
      </p:sp>
      <p:sp>
        <p:nvSpPr>
          <p:cNvPr id="4" name="Slide Number Placeholder 3"/>
          <p:cNvSpPr>
            <a:spLocks noGrp="1"/>
          </p:cNvSpPr>
          <p:nvPr>
            <p:ph type="sldNum" sz="quarter" idx="12"/>
          </p:nvPr>
        </p:nvSpPr>
        <p:spPr/>
        <p:txBody>
          <a:bodyPr/>
          <a:lstStyle/>
          <a:p>
            <a:fld id="{A0CCE0F5-8748-4466-84F1-98C771E221B6}" type="slidenum">
              <a:rPr lang="en-US" smtClean="0"/>
              <a:t>3</a:t>
            </a:fld>
            <a:endParaRPr lang="en-US"/>
          </a:p>
        </p:txBody>
      </p:sp>
      <p:pic>
        <p:nvPicPr>
          <p:cNvPr id="5" name="Hình ảnh 660333981"/>
          <p:cNvPicPr/>
          <p:nvPr/>
        </p:nvPicPr>
        <p:blipFill>
          <a:blip r:embed="rId2">
            <a:extLst>
              <a:ext uri="{28A0092B-C50C-407E-A947-70E740481C1C}">
                <a14:useLocalDpi xmlns:a14="http://schemas.microsoft.com/office/drawing/2010/main" val="0"/>
              </a:ext>
            </a:extLst>
          </a:blip>
          <a:stretch>
            <a:fillRect/>
          </a:stretch>
        </p:blipFill>
        <p:spPr>
          <a:xfrm>
            <a:off x="677334" y="1930215"/>
            <a:ext cx="4933559" cy="4300652"/>
          </a:xfrm>
          <a:prstGeom prst="rect">
            <a:avLst/>
          </a:prstGeom>
        </p:spPr>
      </p:pic>
      <p:sp>
        <p:nvSpPr>
          <p:cNvPr id="6" name="TextBox 5"/>
          <p:cNvSpPr txBox="1"/>
          <p:nvPr/>
        </p:nvSpPr>
        <p:spPr>
          <a:xfrm>
            <a:off x="5724182" y="2859112"/>
            <a:ext cx="4859535" cy="1754326"/>
          </a:xfrm>
          <a:prstGeom prst="rect">
            <a:avLst/>
          </a:prstGeom>
          <a:noFill/>
        </p:spPr>
        <p:txBody>
          <a:bodyPr wrap="none" rtlCol="0">
            <a:spAutoFit/>
          </a:bodyPr>
          <a:lstStyle/>
          <a:p>
            <a:pPr lvl="0"/>
            <a:r>
              <a:rPr lang="en-US" b="1" smtClean="0">
                <a:latin typeface="Times New Roman" panose="02020603050405020304" pitchFamily="18" charset="0"/>
                <a:cs typeface="Times New Roman" panose="02020603050405020304" pitchFamily="18" charset="0"/>
              </a:rPr>
              <a:t>Các UseCase</a:t>
            </a:r>
            <a:r>
              <a:rPr lang="en-US" b="1" smtClean="0">
                <a:latin typeface="Times New Roman" panose="02020603050405020304" pitchFamily="18" charset="0"/>
                <a:cs typeface="Times New Roman" panose="02020603050405020304" pitchFamily="18" charset="0"/>
              </a:rPr>
              <a:t>:</a:t>
            </a:r>
          </a:p>
          <a:p>
            <a:pPr lvl="0"/>
            <a:endParaRPr lang="en-US" b="1"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Play </a:t>
            </a:r>
            <a:r>
              <a:rPr lang="en-US">
                <a:latin typeface="Times New Roman" panose="02020603050405020304" pitchFamily="18" charset="0"/>
                <a:cs typeface="Times New Roman" panose="02020603050405020304" pitchFamily="18" charset="0"/>
              </a:rPr>
              <a:t>game: Bắt đầu 1 game mới.</a:t>
            </a:r>
          </a:p>
          <a:p>
            <a:pPr marL="285750" lvl="0" indent="-28575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Continue </a:t>
            </a:r>
            <a:r>
              <a:rPr lang="en-US">
                <a:latin typeface="Times New Roman" panose="02020603050405020304" pitchFamily="18" charset="0"/>
                <a:cs typeface="Times New Roman" panose="02020603050405020304" pitchFamily="18" charset="0"/>
              </a:rPr>
              <a:t>game: Tiếp tục chơi game đã chơi dở.</a:t>
            </a:r>
          </a:p>
          <a:p>
            <a:pPr marL="285750" lvl="0" indent="-28575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Show </a:t>
            </a:r>
            <a:r>
              <a:rPr lang="en-US">
                <a:latin typeface="Times New Roman" panose="02020603050405020304" pitchFamily="18" charset="0"/>
                <a:cs typeface="Times New Roman" panose="02020603050405020304" pitchFamily="18" charset="0"/>
              </a:rPr>
              <a:t>How to play: Hiển bảng hướng dẫn chơi.</a:t>
            </a:r>
          </a:p>
          <a:p>
            <a:pPr marL="285750" indent="-285750">
              <a:buFont typeface="Wingdings" panose="05000000000000000000" pitchFamily="2" charset="2"/>
              <a:buChar char="Ø"/>
            </a:pPr>
            <a:r>
              <a:rPr lang="en-US" smtClean="0">
                <a:latin typeface="Times New Roman" panose="02020603050405020304" pitchFamily="18" charset="0"/>
                <a:cs typeface="Times New Roman" panose="02020603050405020304" pitchFamily="18" charset="0"/>
              </a:rPr>
              <a:t>Mute/UnMute</a:t>
            </a:r>
            <a:r>
              <a:rPr lang="en-US">
                <a:latin typeface="Times New Roman" panose="02020603050405020304" pitchFamily="18" charset="0"/>
                <a:cs typeface="Times New Roman" panose="02020603050405020304" pitchFamily="18" charset="0"/>
              </a:rPr>
              <a:t>: Bật/tắt nhạc nền trò chơi.</a:t>
            </a:r>
          </a:p>
        </p:txBody>
      </p:sp>
    </p:spTree>
    <p:extLst>
      <p:ext uri="{BB962C8B-B14F-4D97-AF65-F5344CB8AC3E}">
        <p14:creationId xmlns:p14="http://schemas.microsoft.com/office/powerpoint/2010/main" val="1789543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General class diagram</a:t>
            </a:r>
          </a:p>
        </p:txBody>
      </p:sp>
      <p:sp>
        <p:nvSpPr>
          <p:cNvPr id="4" name="Slide Number Placeholder 3"/>
          <p:cNvSpPr>
            <a:spLocks noGrp="1"/>
          </p:cNvSpPr>
          <p:nvPr>
            <p:ph type="sldNum" sz="quarter" idx="12"/>
          </p:nvPr>
        </p:nvSpPr>
        <p:spPr/>
        <p:txBody>
          <a:bodyPr/>
          <a:lstStyle/>
          <a:p>
            <a:fld id="{A0CCE0F5-8748-4466-84F1-98C771E221B6}" type="slidenum">
              <a:rPr lang="en-US" smtClean="0"/>
              <a:t>4</a:t>
            </a:fld>
            <a:endParaRPr lang="en-US"/>
          </a:p>
        </p:txBody>
      </p:sp>
      <p:pic>
        <p:nvPicPr>
          <p:cNvPr id="5" name="Hình ảnh 1048330451"/>
          <p:cNvPicPr/>
          <p:nvPr/>
        </p:nvPicPr>
        <p:blipFill>
          <a:blip r:embed="rId2">
            <a:extLst>
              <a:ext uri="{28A0092B-C50C-407E-A947-70E740481C1C}">
                <a14:useLocalDpi xmlns:a14="http://schemas.microsoft.com/office/drawing/2010/main" val="0"/>
              </a:ext>
            </a:extLst>
          </a:blip>
          <a:stretch>
            <a:fillRect/>
          </a:stretch>
        </p:blipFill>
        <p:spPr>
          <a:xfrm>
            <a:off x="1420774" y="1532553"/>
            <a:ext cx="7109787" cy="4873934"/>
          </a:xfrm>
          <a:prstGeom prst="rect">
            <a:avLst/>
          </a:prstGeom>
        </p:spPr>
      </p:pic>
    </p:spTree>
    <p:extLst>
      <p:ext uri="{BB962C8B-B14F-4D97-AF65-F5344CB8AC3E}">
        <p14:creationId xmlns:p14="http://schemas.microsoft.com/office/powerpoint/2010/main" val="412090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Class diagrams for package</a:t>
            </a:r>
          </a:p>
        </p:txBody>
      </p:sp>
      <p:sp>
        <p:nvSpPr>
          <p:cNvPr id="4" name="Slide Number Placeholder 3"/>
          <p:cNvSpPr>
            <a:spLocks noGrp="1"/>
          </p:cNvSpPr>
          <p:nvPr>
            <p:ph type="sldNum" sz="quarter" idx="12"/>
          </p:nvPr>
        </p:nvSpPr>
        <p:spPr/>
        <p:txBody>
          <a:bodyPr/>
          <a:lstStyle/>
          <a:p>
            <a:fld id="{A0CCE0F5-8748-4466-84F1-98C771E221B6}" type="slidenum">
              <a:rPr lang="en-US" smtClean="0"/>
              <a:t>5</a:t>
            </a:fld>
            <a:endParaRPr lang="en-US"/>
          </a:p>
        </p:txBody>
      </p:sp>
      <p:pic>
        <p:nvPicPr>
          <p:cNvPr id="5" name="Hình ảnh 118687063"/>
          <p:cNvPicPr/>
          <p:nvPr/>
        </p:nvPicPr>
        <p:blipFill>
          <a:blip r:embed="rId2">
            <a:extLst>
              <a:ext uri="{28A0092B-C50C-407E-A947-70E740481C1C}">
                <a14:useLocalDpi xmlns:a14="http://schemas.microsoft.com/office/drawing/2010/main" val="0"/>
              </a:ext>
            </a:extLst>
          </a:blip>
          <a:stretch>
            <a:fillRect/>
          </a:stretch>
        </p:blipFill>
        <p:spPr>
          <a:xfrm>
            <a:off x="1774465" y="2270429"/>
            <a:ext cx="6121179" cy="3770933"/>
          </a:xfrm>
          <a:prstGeom prst="rect">
            <a:avLst/>
          </a:prstGeom>
        </p:spPr>
      </p:pic>
      <p:sp>
        <p:nvSpPr>
          <p:cNvPr id="6" name="TextBox 5"/>
          <p:cNvSpPr txBox="1"/>
          <p:nvPr/>
        </p:nvSpPr>
        <p:spPr>
          <a:xfrm>
            <a:off x="1152939" y="1468735"/>
            <a:ext cx="2771913" cy="461665"/>
          </a:xfrm>
          <a:prstGeom prst="rect">
            <a:avLst/>
          </a:prstGeom>
          <a:noFill/>
        </p:spPr>
        <p:txBody>
          <a:bodyPr wrap="none" rtlCol="0">
            <a:spAutoFit/>
          </a:bodyPr>
          <a:lstStyle/>
          <a:p>
            <a:pPr lvl="0"/>
            <a:r>
              <a:rPr lang="en-US" sz="2400">
                <a:latin typeface="Times New Roman" panose="02020603050405020304" pitchFamily="18" charset="0"/>
                <a:cs typeface="Times New Roman" panose="02020603050405020304" pitchFamily="18" charset="0"/>
              </a:rPr>
              <a:t>Gói engine tổng </a:t>
            </a:r>
            <a:r>
              <a:rPr lang="en-US" sz="2400" smtClean="0">
                <a:latin typeface="Times New Roman" panose="02020603050405020304" pitchFamily="18" charset="0"/>
                <a:cs typeface="Times New Roman" panose="02020603050405020304" pitchFamily="18" charset="0"/>
              </a:rPr>
              <a:t>quát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138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Class diagrams for package</a:t>
            </a:r>
          </a:p>
        </p:txBody>
      </p:sp>
      <p:sp>
        <p:nvSpPr>
          <p:cNvPr id="4" name="Slide Number Placeholder 3"/>
          <p:cNvSpPr>
            <a:spLocks noGrp="1"/>
          </p:cNvSpPr>
          <p:nvPr>
            <p:ph type="sldNum" sz="quarter" idx="12"/>
          </p:nvPr>
        </p:nvSpPr>
        <p:spPr/>
        <p:txBody>
          <a:bodyPr/>
          <a:lstStyle/>
          <a:p>
            <a:fld id="{A0CCE0F5-8748-4466-84F1-98C771E221B6}" type="slidenum">
              <a:rPr lang="en-US" smtClean="0"/>
              <a:t>6</a:t>
            </a:fld>
            <a:endParaRPr lang="en-US"/>
          </a:p>
        </p:txBody>
      </p:sp>
      <p:sp>
        <p:nvSpPr>
          <p:cNvPr id="6" name="TextBox 5"/>
          <p:cNvSpPr txBox="1"/>
          <p:nvPr/>
        </p:nvSpPr>
        <p:spPr>
          <a:xfrm>
            <a:off x="1152939" y="1468735"/>
            <a:ext cx="2656496" cy="461665"/>
          </a:xfrm>
          <a:prstGeom prst="rect">
            <a:avLst/>
          </a:prstGeom>
          <a:noFill/>
        </p:spPr>
        <p:txBody>
          <a:bodyPr wrap="none" rtlCol="0">
            <a:spAutoFit/>
          </a:bodyPr>
          <a:lstStyle/>
          <a:p>
            <a:pPr lvl="0"/>
            <a:r>
              <a:rPr lang="en-US" sz="2400" smtClean="0">
                <a:latin typeface="Times New Roman" panose="02020603050405020304" pitchFamily="18" charset="0"/>
                <a:cs typeface="Times New Roman" panose="02020603050405020304" pitchFamily="18" charset="0"/>
              </a:rPr>
              <a:t>Gói thuật toán xử lý</a:t>
            </a:r>
            <a:endParaRPr lang="en-US" sz="2400">
              <a:latin typeface="Times New Roman" panose="02020603050405020304" pitchFamily="18" charset="0"/>
              <a:cs typeface="Times New Roman" panose="02020603050405020304" pitchFamily="18" charset="0"/>
            </a:endParaRPr>
          </a:p>
        </p:txBody>
      </p:sp>
      <p:pic>
        <p:nvPicPr>
          <p:cNvPr id="7" name="Hình ảnh 960019438"/>
          <p:cNvPicPr/>
          <p:nvPr/>
        </p:nvPicPr>
        <p:blipFill>
          <a:blip r:embed="rId2">
            <a:extLst>
              <a:ext uri="{28A0092B-C50C-407E-A947-70E740481C1C}">
                <a14:useLocalDpi xmlns:a14="http://schemas.microsoft.com/office/drawing/2010/main" val="0"/>
              </a:ext>
            </a:extLst>
          </a:blip>
          <a:stretch>
            <a:fillRect/>
          </a:stretch>
        </p:blipFill>
        <p:spPr>
          <a:xfrm>
            <a:off x="2068663" y="2037397"/>
            <a:ext cx="6521999" cy="4369090"/>
          </a:xfrm>
          <a:prstGeom prst="rect">
            <a:avLst/>
          </a:prstGeom>
        </p:spPr>
      </p:pic>
    </p:spTree>
    <p:extLst>
      <p:ext uri="{BB962C8B-B14F-4D97-AF65-F5344CB8AC3E}">
        <p14:creationId xmlns:p14="http://schemas.microsoft.com/office/powerpoint/2010/main" val="1194010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Class diagrams for package</a:t>
            </a:r>
          </a:p>
        </p:txBody>
      </p:sp>
      <p:sp>
        <p:nvSpPr>
          <p:cNvPr id="4" name="Slide Number Placeholder 3"/>
          <p:cNvSpPr>
            <a:spLocks noGrp="1"/>
          </p:cNvSpPr>
          <p:nvPr>
            <p:ph type="sldNum" sz="quarter" idx="12"/>
          </p:nvPr>
        </p:nvSpPr>
        <p:spPr/>
        <p:txBody>
          <a:bodyPr/>
          <a:lstStyle/>
          <a:p>
            <a:fld id="{A0CCE0F5-8748-4466-84F1-98C771E221B6}" type="slidenum">
              <a:rPr lang="en-US" smtClean="0"/>
              <a:t>7</a:t>
            </a:fld>
            <a:endParaRPr lang="en-US"/>
          </a:p>
        </p:txBody>
      </p:sp>
      <p:sp>
        <p:nvSpPr>
          <p:cNvPr id="6" name="TextBox 5"/>
          <p:cNvSpPr txBox="1"/>
          <p:nvPr/>
        </p:nvSpPr>
        <p:spPr>
          <a:xfrm>
            <a:off x="1152939" y="1468735"/>
            <a:ext cx="2871299" cy="461665"/>
          </a:xfrm>
          <a:prstGeom prst="rect">
            <a:avLst/>
          </a:prstGeom>
          <a:noFill/>
        </p:spPr>
        <p:txBody>
          <a:bodyPr wrap="none" rtlCol="0">
            <a:spAutoFit/>
          </a:bodyPr>
          <a:lstStyle/>
          <a:p>
            <a:pPr lvl="0"/>
            <a:r>
              <a:rPr lang="en-US" sz="2400" smtClean="0">
                <a:latin typeface="Times New Roman" panose="02020603050405020304" pitchFamily="18" charset="0"/>
                <a:cs typeface="Times New Roman" panose="02020603050405020304" pitchFamily="18" charset="0"/>
              </a:rPr>
              <a:t>Gói giao diện đồ họa</a:t>
            </a:r>
            <a:endParaRPr lang="en-US" sz="2400">
              <a:latin typeface="Times New Roman" panose="02020603050405020304" pitchFamily="18" charset="0"/>
              <a:cs typeface="Times New Roman" panose="02020603050405020304" pitchFamily="18" charset="0"/>
            </a:endParaRPr>
          </a:p>
        </p:txBody>
      </p:sp>
      <p:pic>
        <p:nvPicPr>
          <p:cNvPr id="7" name="Hình ảnh 1098168393"/>
          <p:cNvPicPr/>
          <p:nvPr/>
        </p:nvPicPr>
        <p:blipFill>
          <a:blip r:embed="rId2">
            <a:extLst>
              <a:ext uri="{28A0092B-C50C-407E-A947-70E740481C1C}">
                <a14:useLocalDpi xmlns:a14="http://schemas.microsoft.com/office/drawing/2010/main" val="0"/>
              </a:ext>
            </a:extLst>
          </a:blip>
          <a:stretch>
            <a:fillRect/>
          </a:stretch>
        </p:blipFill>
        <p:spPr>
          <a:xfrm>
            <a:off x="2331056" y="1983711"/>
            <a:ext cx="5445319" cy="4422775"/>
          </a:xfrm>
          <a:prstGeom prst="rect">
            <a:avLst/>
          </a:prstGeom>
        </p:spPr>
      </p:pic>
    </p:spTree>
    <p:extLst>
      <p:ext uri="{BB962C8B-B14F-4D97-AF65-F5344CB8AC3E}">
        <p14:creationId xmlns:p14="http://schemas.microsoft.com/office/powerpoint/2010/main" val="3790654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Demo scenario with video link</a:t>
            </a:r>
          </a:p>
        </p:txBody>
      </p:sp>
      <p:sp>
        <p:nvSpPr>
          <p:cNvPr id="4" name="Slide Number Placeholder 3"/>
          <p:cNvSpPr>
            <a:spLocks noGrp="1"/>
          </p:cNvSpPr>
          <p:nvPr>
            <p:ph type="sldNum" sz="quarter" idx="12"/>
          </p:nvPr>
        </p:nvSpPr>
        <p:spPr/>
        <p:txBody>
          <a:bodyPr/>
          <a:lstStyle/>
          <a:p>
            <a:fld id="{A0CCE0F5-8748-4466-84F1-98C771E221B6}" type="slidenum">
              <a:rPr lang="en-US" smtClean="0"/>
              <a:t>8</a:t>
            </a:fld>
            <a:endParaRPr lang="en-US"/>
          </a:p>
        </p:txBody>
      </p:sp>
      <p:sp>
        <p:nvSpPr>
          <p:cNvPr id="5" name="TextBox 4"/>
          <p:cNvSpPr txBox="1"/>
          <p:nvPr/>
        </p:nvSpPr>
        <p:spPr>
          <a:xfrm>
            <a:off x="978010" y="1561068"/>
            <a:ext cx="5001371" cy="369332"/>
          </a:xfrm>
          <a:prstGeom prst="rect">
            <a:avLst/>
          </a:prstGeom>
          <a:noFill/>
        </p:spPr>
        <p:txBody>
          <a:bodyPr wrap="square" rtlCol="0">
            <a:spAutoFit/>
          </a:bodyPr>
          <a:lstStyle/>
          <a:p>
            <a:r>
              <a:rPr lang="en-US" i="1">
                <a:solidFill>
                  <a:srgbClr val="0070C0"/>
                </a:solidFill>
                <a:hlinkClick r:id="rId2"/>
              </a:rPr>
              <a:t>https</a:t>
            </a:r>
            <a:r>
              <a:rPr lang="en-US" i="1">
                <a:solidFill>
                  <a:srgbClr val="0070C0"/>
                </a:solidFill>
                <a:hlinkClick r:id="rId2"/>
              </a:rPr>
              <a:t>://</a:t>
            </a:r>
            <a:r>
              <a:rPr lang="en-US" i="1" smtClean="0">
                <a:solidFill>
                  <a:srgbClr val="0070C0"/>
                </a:solidFill>
                <a:hlinkClick r:id="rId2"/>
              </a:rPr>
              <a:t>youtu.be/TB89bUEfs8g</a:t>
            </a:r>
            <a:endParaRPr lang="en-US" i="1" smtClean="0">
              <a:solidFill>
                <a:srgbClr val="0070C0"/>
              </a:solidFill>
            </a:endParaRPr>
          </a:p>
        </p:txBody>
      </p:sp>
      <p:pic>
        <p:nvPicPr>
          <p:cNvPr id="1026" name="Picture 2" descr="https://scontent.fhan5-7.fna.fbcdn.net/v/t1.15752-9/103532372_2645322705740865_1531423526901236923_n.png?_nc_cat=100&amp;_nc_sid=b96e70&amp;_nc_ohc=aPSLxf_R338AX_G88Pp&amp;_nc_ht=scontent.fhan5-7.fna&amp;oh=3ae9a42460fa3a04814801297cde3481&amp;oe=5F04770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918" y="234961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25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0CCE0F5-8748-4466-84F1-98C771E221B6}" type="slidenum">
              <a:rPr lang="en-US" smtClean="0"/>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674" y="1232451"/>
            <a:ext cx="5244040" cy="4361293"/>
          </a:xfrm>
          <a:prstGeom prst="rect">
            <a:avLst/>
          </a:prstGeom>
        </p:spPr>
      </p:pic>
    </p:spTree>
    <p:extLst>
      <p:ext uri="{BB962C8B-B14F-4D97-AF65-F5344CB8AC3E}">
        <p14:creationId xmlns:p14="http://schemas.microsoft.com/office/powerpoint/2010/main" val="226408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TotalTime>
  <Words>336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Trebuchet MS</vt:lpstr>
      <vt:lpstr>Wingdings</vt:lpstr>
      <vt:lpstr>Wingdings 3</vt:lpstr>
      <vt:lpstr>Facet</vt:lpstr>
      <vt:lpstr>Game Tetris</vt:lpstr>
      <vt:lpstr>Báo cáo vấn đề</vt:lpstr>
      <vt:lpstr>Use case diagram</vt:lpstr>
      <vt:lpstr>General class diagram</vt:lpstr>
      <vt:lpstr>Class diagrams for package</vt:lpstr>
      <vt:lpstr>Class diagrams for package</vt:lpstr>
      <vt:lpstr>Class diagrams for package</vt:lpstr>
      <vt:lpstr>Demo scenario with video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Tetris</dc:title>
  <dc:creator>Hoàng Lâm</dc:creator>
  <cp:lastModifiedBy>Hoàng Lâm</cp:lastModifiedBy>
  <cp:revision>58</cp:revision>
  <dcterms:created xsi:type="dcterms:W3CDTF">2020-06-10T06:33:41Z</dcterms:created>
  <dcterms:modified xsi:type="dcterms:W3CDTF">2020-06-10T11:06:32Z</dcterms:modified>
</cp:coreProperties>
</file>