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xml" ContentType="application/vnd.openxmlformats-officedocument.presentationml.tags+xml"/>
  <Override PartName="/ppt/notesSlides/notesSlide36.xml" ContentType="application/vnd.openxmlformats-officedocument.presentationml.notesSlide+xml"/>
  <Override PartName="/ppt/tags/tag2.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1" r:id="rId1"/>
  </p:sldMasterIdLst>
  <p:notesMasterIdLst>
    <p:notesMasterId r:id="rId46"/>
  </p:notesMasterIdLst>
  <p:handoutMasterIdLst>
    <p:handoutMasterId r:id="rId47"/>
  </p:handoutMasterIdLst>
  <p:sldIdLst>
    <p:sldId id="278" r:id="rId2"/>
    <p:sldId id="280" r:id="rId3"/>
    <p:sldId id="325" r:id="rId4"/>
    <p:sldId id="293" r:id="rId5"/>
    <p:sldId id="324" r:id="rId6"/>
    <p:sldId id="282" r:id="rId7"/>
    <p:sldId id="281" r:id="rId8"/>
    <p:sldId id="283" r:id="rId9"/>
    <p:sldId id="284" r:id="rId10"/>
    <p:sldId id="285" r:id="rId11"/>
    <p:sldId id="286" r:id="rId12"/>
    <p:sldId id="266" r:id="rId13"/>
    <p:sldId id="295" r:id="rId14"/>
    <p:sldId id="288" r:id="rId15"/>
    <p:sldId id="296" r:id="rId16"/>
    <p:sldId id="297" r:id="rId17"/>
    <p:sldId id="298" r:id="rId18"/>
    <p:sldId id="315" r:id="rId19"/>
    <p:sldId id="314" r:id="rId20"/>
    <p:sldId id="316" r:id="rId21"/>
    <p:sldId id="317" r:id="rId22"/>
    <p:sldId id="318" r:id="rId23"/>
    <p:sldId id="321" r:id="rId24"/>
    <p:sldId id="299" r:id="rId25"/>
    <p:sldId id="320" r:id="rId26"/>
    <p:sldId id="300" r:id="rId27"/>
    <p:sldId id="301" r:id="rId28"/>
    <p:sldId id="304" r:id="rId29"/>
    <p:sldId id="291" r:id="rId30"/>
    <p:sldId id="292" r:id="rId31"/>
    <p:sldId id="305" r:id="rId32"/>
    <p:sldId id="303" r:id="rId33"/>
    <p:sldId id="306" r:id="rId34"/>
    <p:sldId id="307" r:id="rId35"/>
    <p:sldId id="328" r:id="rId36"/>
    <p:sldId id="308" r:id="rId37"/>
    <p:sldId id="326" r:id="rId38"/>
    <p:sldId id="309" r:id="rId39"/>
    <p:sldId id="329" r:id="rId40"/>
    <p:sldId id="311" r:id="rId41"/>
    <p:sldId id="330" r:id="rId42"/>
    <p:sldId id="312" r:id="rId43"/>
    <p:sldId id="287" r:id="rId44"/>
    <p:sldId id="258" r:id="rId45"/>
  </p:sldIdLst>
  <p:sldSz cx="9144000" cy="6858000" type="screen4x3"/>
  <p:notesSz cx="6858000" cy="9144000"/>
  <p:embeddedFontLst>
    <p:embeddedFont>
      <p:font typeface="Ericsson Capital TT" charset="0"/>
      <p:regular r:id="rId48"/>
    </p:embeddedFont>
    <p:embeddedFont>
      <p:font typeface="Andalus" pitchFamily="18" charset="-78"/>
      <p:regular r:id="rId49"/>
    </p:embeddedFont>
    <p:embeddedFont>
      <p:font typeface="Cambria Math" pitchFamily="18" charset="0"/>
      <p:regular r:id="rId50"/>
    </p:embeddedFont>
    <p:embeddedFont>
      <p:font typeface="ＭＳ Ｐゴシック" pitchFamily="34" charset="-128"/>
      <p:regular r:id="rId51"/>
    </p:embeddedFont>
  </p:embeddedFontLst>
  <p:defaultTextStyle>
    <a:defPPr>
      <a:defRPr lang="en-US"/>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BE5"/>
    <a:srgbClr val="33BADD"/>
    <a:srgbClr val="9099AE"/>
    <a:srgbClr val="A5A5B0"/>
    <a:srgbClr val="A5A5B7"/>
    <a:srgbClr val="87888A"/>
    <a:srgbClr val="AECAE4"/>
    <a:srgbClr val="92C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0" autoAdjust="0"/>
    <p:restoredTop sz="89691" autoAdjust="0"/>
  </p:normalViewPr>
  <p:slideViewPr>
    <p:cSldViewPr>
      <p:cViewPr varScale="1">
        <p:scale>
          <a:sx n="68" d="100"/>
          <a:sy n="68" d="100"/>
        </p:scale>
        <p:origin x="-792" y="-102"/>
      </p:cViewPr>
      <p:guideLst>
        <p:guide orient="horz" pos="2172"/>
        <p:guide orient="horz" pos="4111"/>
        <p:guide orient="horz" pos="868"/>
        <p:guide orient="horz" pos="664"/>
        <p:guide orient="horz" pos="2262"/>
        <p:guide orient="horz" pos="3567"/>
        <p:guide pos="2835"/>
        <p:guide pos="248"/>
        <p:guide pos="2033"/>
        <p:guide pos="1942"/>
        <p:guide pos="2925"/>
        <p:guide pos="3725"/>
        <p:guide pos="3818"/>
        <p:guide pos="55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smtClean="0"/>
            </a:lvl1pPr>
          </a:lstStyle>
          <a:p>
            <a:pPr>
              <a:defRPr/>
            </a:pPr>
            <a:endParaRPr lang="en-US" altLang="zh-CN"/>
          </a:p>
        </p:txBody>
      </p:sp>
      <p:sp>
        <p:nvSpPr>
          <p:cNvPr id="798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smtClean="0"/>
            </a:lvl1pPr>
          </a:lstStyle>
          <a:p>
            <a:pPr>
              <a:defRPr/>
            </a:pPr>
            <a:endParaRPr lang="en-US" altLang="zh-CN"/>
          </a:p>
        </p:txBody>
      </p:sp>
      <p:sp>
        <p:nvSpPr>
          <p:cNvPr id="798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smtClean="0"/>
            </a:lvl1pPr>
          </a:lstStyle>
          <a:p>
            <a:pPr>
              <a:defRPr/>
            </a:pPr>
            <a:endParaRPr lang="en-US" altLang="zh-CN"/>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smtClean="0"/>
            </a:lvl1pPr>
          </a:lstStyle>
          <a:p>
            <a:pPr>
              <a:defRPr/>
            </a:pPr>
            <a:fld id="{DA43B4CD-A10C-41D3-88CC-EF5A1EA4A959}" type="slidenum">
              <a:rPr lang="en-US" altLang="zh-CN"/>
              <a:pPr>
                <a:defRPr/>
              </a:pPr>
              <a:t>‹#›</a:t>
            </a:fld>
            <a:endParaRPr lang="en-US" altLang="zh-CN"/>
          </a:p>
        </p:txBody>
      </p:sp>
    </p:spTree>
    <p:extLst>
      <p:ext uri="{BB962C8B-B14F-4D97-AF65-F5344CB8AC3E}">
        <p14:creationId xmlns:p14="http://schemas.microsoft.com/office/powerpoint/2010/main" val="117621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smtClean="0"/>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Klicka här för att ändra format på bakgrundstexten</a:t>
            </a:r>
          </a:p>
          <a:p>
            <a:pPr lvl="1"/>
            <a:r>
              <a:rPr lang="en-US" altLang="zh-CN" noProof="0" smtClean="0"/>
              <a:t>Nivå två</a:t>
            </a:r>
          </a:p>
          <a:p>
            <a:pPr lvl="2"/>
            <a:r>
              <a:rPr lang="en-US" altLang="zh-CN" noProof="0" smtClean="0"/>
              <a:t>Nivå tre</a:t>
            </a:r>
          </a:p>
          <a:p>
            <a:pPr lvl="3"/>
            <a:r>
              <a:rPr lang="en-US" altLang="zh-CN" noProof="0" smtClean="0"/>
              <a:t>Nivå fyra</a:t>
            </a:r>
          </a:p>
          <a:p>
            <a:pPr lvl="4"/>
            <a:r>
              <a:rPr lang="en-US" altLang="zh-CN" noProof="0" smtClean="0"/>
              <a:t>Nivå fem</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smtClean="0"/>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smtClean="0"/>
            </a:lvl1pPr>
          </a:lstStyle>
          <a:p>
            <a:pPr>
              <a:defRPr/>
            </a:pPr>
            <a:fld id="{8FD63615-69C5-45EB-A38B-E821DD5B4922}" type="slidenum">
              <a:rPr lang="en-US" altLang="zh-CN"/>
              <a:pPr>
                <a:defRPr/>
              </a:pPr>
              <a:t>‹#›</a:t>
            </a:fld>
            <a:endParaRPr lang="en-US" altLang="zh-CN"/>
          </a:p>
        </p:txBody>
      </p:sp>
    </p:spTree>
    <p:extLst>
      <p:ext uri="{BB962C8B-B14F-4D97-AF65-F5344CB8AC3E}">
        <p14:creationId xmlns:p14="http://schemas.microsoft.com/office/powerpoint/2010/main" val="318210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artima.com/insidejvm/ed2/threadsynch.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pPr eaLnBrk="1" hangingPunct="1"/>
            <a:endParaRPr lang="zh-CN" altLang="en-US" smtClean="0"/>
          </a:p>
        </p:txBody>
      </p:sp>
      <p:sp>
        <p:nvSpPr>
          <p:cNvPr id="3174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111A1247-4CC0-4990-BDEC-680C1B448A42}" type="slidenum">
              <a:rPr lang="en-US" altLang="zh-CN" sz="1200"/>
              <a:pPr eaLnBrk="1" hangingPunct="1"/>
              <a:t>2</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p:spPr>
        <p:txBody>
          <a:bodyPr/>
          <a:lstStyle/>
          <a:p>
            <a:pPr eaLnBrk="1" hangingPunct="1"/>
            <a:endParaRPr lang="zh-CN" altLang="en-US" smtClean="0"/>
          </a:p>
        </p:txBody>
      </p:sp>
      <p:sp>
        <p:nvSpPr>
          <p:cNvPr id="39940"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DDE7BE57-3BD5-4085-BE3E-F6F8D4BAF02A}" type="slidenum">
              <a:rPr lang="en-US" altLang="zh-CN" sz="1200"/>
              <a:pPr eaLnBrk="1" hangingPunct="1"/>
              <a:t>16</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p:spPr>
        <p:txBody>
          <a:bodyPr/>
          <a:lstStyle/>
          <a:p>
            <a:pPr eaLnBrk="1" hangingPunct="1"/>
            <a:endParaRPr lang="zh-CN" altLang="en-US" smtClean="0"/>
          </a:p>
        </p:txBody>
      </p:sp>
      <p:sp>
        <p:nvSpPr>
          <p:cNvPr id="40964"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82E4A0B3-FEAE-4CA2-A899-7AB708E67B4A}" type="slidenum">
              <a:rPr lang="en-US" altLang="zh-CN" sz="1200"/>
              <a:pPr eaLnBrk="1" hangingPunct="1"/>
              <a:t>17</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err="1" smtClean="0">
                <a:ea typeface="宋体" pitchFamily="2" charset="-122"/>
              </a:rPr>
              <a:t>ReadWriteLock</a:t>
            </a:r>
            <a:endParaRPr lang="en-US" altLang="zh-CN" dirty="0" smtClean="0">
              <a:ea typeface="宋体" pitchFamily="2" charset="-122"/>
            </a:endParaRPr>
          </a:p>
          <a:p>
            <a:pPr eaLnBrk="1" hangingPunct="1"/>
            <a:endParaRPr lang="zh-CN" altLang="en-US" dirty="0" smtClean="0"/>
          </a:p>
        </p:txBody>
      </p:sp>
      <p:sp>
        <p:nvSpPr>
          <p:cNvPr id="40964"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82E4A0B3-FEAE-4CA2-A899-7AB708E67B4A}" type="slidenum">
              <a:rPr lang="en-US" altLang="zh-CN" sz="1200"/>
              <a:pPr eaLnBrk="1" hangingPunct="1"/>
              <a:t>18</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p:spPr>
        <p:txBody>
          <a:bodyPr/>
          <a:lstStyle/>
          <a:p>
            <a:pPr eaLnBrk="1" hangingPunct="1"/>
            <a:endParaRPr lang="zh-CN" altLang="en-US" smtClean="0"/>
          </a:p>
        </p:txBody>
      </p:sp>
      <p:sp>
        <p:nvSpPr>
          <p:cNvPr id="40964"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82E4A0B3-FEAE-4CA2-A899-7AB708E67B4A}" type="slidenum">
              <a:rPr lang="en-US" altLang="zh-CN" sz="1200"/>
              <a:pPr eaLnBrk="1" hangingPunct="1"/>
              <a:t>19</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p:spPr>
        <p:txBody>
          <a:bodyPr/>
          <a:lstStyle/>
          <a:p>
            <a:pPr eaLnBrk="1" hangingPunct="1"/>
            <a:endParaRPr lang="zh-CN" altLang="en-US" smtClean="0"/>
          </a:p>
        </p:txBody>
      </p:sp>
      <p:sp>
        <p:nvSpPr>
          <p:cNvPr id="40964"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82E4A0B3-FEAE-4CA2-A899-7AB708E67B4A}" type="slidenum">
              <a:rPr lang="en-US" altLang="zh-CN" sz="1200"/>
              <a:pPr eaLnBrk="1" hangingPunct="1"/>
              <a:t>20</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p:spPr>
        <p:txBody>
          <a:bodyPr/>
          <a:lstStyle/>
          <a:p>
            <a:pPr eaLnBrk="1" hangingPunct="1"/>
            <a:endParaRPr lang="zh-CN" altLang="en-US" smtClean="0"/>
          </a:p>
        </p:txBody>
      </p:sp>
      <p:sp>
        <p:nvSpPr>
          <p:cNvPr id="40964"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82E4A0B3-FEAE-4CA2-A899-7AB708E67B4A}" type="slidenum">
              <a:rPr lang="en-US" altLang="zh-CN" sz="1200"/>
              <a:pPr eaLnBrk="1" hangingPunct="1"/>
              <a:t>21</a:t>
            </a:fld>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p:spPr>
        <p:txBody>
          <a:bodyPr/>
          <a:lstStyle/>
          <a:p>
            <a:pPr eaLnBrk="1" hangingPunct="1"/>
            <a:endParaRPr lang="zh-CN" altLang="en-US" smtClean="0"/>
          </a:p>
        </p:txBody>
      </p:sp>
      <p:sp>
        <p:nvSpPr>
          <p:cNvPr id="4198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2D159E24-9A02-41B7-B617-538C3E61FD03}" type="slidenum">
              <a:rPr lang="en-US" altLang="zh-CN" sz="1200"/>
              <a:pPr eaLnBrk="1" hangingPunct="1"/>
              <a:t>22</a:t>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p:spPr>
        <p:txBody>
          <a:bodyPr/>
          <a:lstStyle/>
          <a:p>
            <a:pPr eaLnBrk="1" hangingPunct="1"/>
            <a:endParaRPr lang="zh-CN" altLang="en-US" smtClean="0"/>
          </a:p>
        </p:txBody>
      </p:sp>
      <p:sp>
        <p:nvSpPr>
          <p:cNvPr id="4198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2D159E24-9A02-41B7-B617-538C3E61FD03}" type="slidenum">
              <a:rPr lang="en-US" altLang="zh-CN" sz="1200"/>
              <a:pPr eaLnBrk="1" hangingPunct="1"/>
              <a:t>23</a:t>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p:spPr>
        <p:txBody>
          <a:bodyPr/>
          <a:lstStyle/>
          <a:p>
            <a:pPr eaLnBrk="1" hangingPunct="1"/>
            <a:endParaRPr lang="zh-CN" altLang="en-US" smtClean="0"/>
          </a:p>
        </p:txBody>
      </p:sp>
      <p:sp>
        <p:nvSpPr>
          <p:cNvPr id="4198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2D159E24-9A02-41B7-B617-538C3E61FD03}" type="slidenum">
              <a:rPr lang="en-US" altLang="zh-CN" sz="1200"/>
              <a:pPr eaLnBrk="1" hangingPunct="1"/>
              <a:t>24</a:t>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p:spPr>
        <p:txBody>
          <a:bodyPr/>
          <a:lstStyle/>
          <a:p>
            <a:pPr eaLnBrk="1" hangingPunct="1"/>
            <a:endParaRPr lang="zh-CN" altLang="en-US" smtClean="0"/>
          </a:p>
        </p:txBody>
      </p:sp>
      <p:sp>
        <p:nvSpPr>
          <p:cNvPr id="4198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2D159E24-9A02-41B7-B617-538C3E61FD03}" type="slidenum">
              <a:rPr lang="en-US" altLang="zh-CN" sz="1200"/>
              <a:pPr eaLnBrk="1" hangingPunct="1"/>
              <a:t>25</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pPr eaLnBrk="1" hangingPunct="1"/>
            <a:endParaRPr lang="zh-CN" altLang="en-US" smtClean="0"/>
          </a:p>
        </p:txBody>
      </p:sp>
      <p:sp>
        <p:nvSpPr>
          <p:cNvPr id="3174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111A1247-4CC0-4990-BDEC-680C1B448A42}" type="slidenum">
              <a:rPr lang="en-US" altLang="zh-CN" sz="1200"/>
              <a:pPr eaLnBrk="1" hangingPunct="1"/>
              <a:t>3</a:t>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p:spPr>
        <p:txBody>
          <a:bodyPr/>
          <a:lstStyle/>
          <a:p>
            <a:pPr eaLnBrk="1" hangingPunct="1"/>
            <a:endParaRPr lang="zh-CN" altLang="en-US" smtClean="0"/>
          </a:p>
        </p:txBody>
      </p:sp>
      <p:sp>
        <p:nvSpPr>
          <p:cNvPr id="43012"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471FC365-EB15-4A96-9F75-7C2FC4CD00AE}" type="slidenum">
              <a:rPr lang="en-US" altLang="zh-CN" sz="1200"/>
              <a:pPr eaLnBrk="1" hangingPunct="1"/>
              <a:t>26</a:t>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p:spPr>
        <p:txBody>
          <a:bodyPr/>
          <a:lstStyle/>
          <a:p>
            <a:pPr eaLnBrk="1" hangingPunct="1"/>
            <a:endParaRPr lang="zh-CN" altLang="en-US" smtClean="0"/>
          </a:p>
        </p:txBody>
      </p:sp>
      <p:sp>
        <p:nvSpPr>
          <p:cNvPr id="44036"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61E8C8E3-3CEA-4858-9A77-F7D7322873D0}" type="slidenum">
              <a:rPr lang="en-US" altLang="zh-CN" sz="1200"/>
              <a:pPr eaLnBrk="1" hangingPunct="1"/>
              <a:t>27</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p:spPr>
        <p:txBody>
          <a:bodyPr/>
          <a:lstStyle/>
          <a:p>
            <a:pPr eaLnBrk="1" hangingPunct="1"/>
            <a:endParaRPr lang="zh-CN" altLang="en-US" smtClean="0"/>
          </a:p>
        </p:txBody>
      </p:sp>
      <p:sp>
        <p:nvSpPr>
          <p:cNvPr id="45060"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F3E9A78F-1ECD-4B0B-8AFB-C0915AE3732E}" type="slidenum">
              <a:rPr lang="en-US" altLang="zh-CN" sz="1200"/>
              <a:pPr eaLnBrk="1" hangingPunct="1"/>
              <a:t>29</a:t>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1200"/>
              <a:t>  </a:t>
            </a:r>
          </a:p>
        </p:txBody>
      </p:sp>
      <p:sp>
        <p:nvSpPr>
          <p:cNvPr id="46083" name="Rectangle 6"/>
          <p:cNvSpPr>
            <a:spLocks noGrp="1" noChangeArrowheads="1"/>
          </p:cNvSpPr>
          <p:nvPr>
            <p:ph type="ftr" sz="quarter" idx="4"/>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1200"/>
              <a:t>  </a:t>
            </a:r>
          </a:p>
        </p:txBody>
      </p:sp>
      <p:sp>
        <p:nvSpPr>
          <p:cNvPr id="4608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71CB22D0-9552-47EA-8082-280058AFB78E}" type="slidenum">
              <a:rPr lang="en-US" altLang="zh-CN" sz="1200"/>
              <a:pPr eaLnBrk="1" hangingPunct="1"/>
              <a:t>30</a:t>
            </a:fld>
            <a:endParaRPr lang="en-US" altLang="zh-CN" sz="120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pPr eaLnBrk="1" hangingPunct="1"/>
            <a:endParaRPr lang="zh-CN" altLang="en-US" smtClean="0"/>
          </a:p>
        </p:txBody>
      </p:sp>
      <p:sp>
        <p:nvSpPr>
          <p:cNvPr id="4710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E0B1C62B-DF5F-4A5A-9F08-0110A42ED750}" type="slidenum">
              <a:rPr lang="en-US" altLang="zh-CN" sz="1200"/>
              <a:pPr eaLnBrk="1" hangingPunct="1"/>
              <a:t>31</a:t>
            </a:fld>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p:spPr>
        <p:txBody>
          <a:bodyPr/>
          <a:lstStyle/>
          <a:p>
            <a:pPr eaLnBrk="1" hangingPunct="1"/>
            <a:endParaRPr lang="zh-CN" altLang="en-US" smtClean="0"/>
          </a:p>
        </p:txBody>
      </p:sp>
      <p:sp>
        <p:nvSpPr>
          <p:cNvPr id="48132"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F1F2D434-CE44-4F96-B142-F16F13EC5278}" type="slidenum">
              <a:rPr lang="en-US" altLang="zh-CN" sz="1200"/>
              <a:pPr eaLnBrk="1" hangingPunct="1"/>
              <a:t>32</a:t>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pPr eaLnBrk="1" hangingPunct="1"/>
            <a:endParaRPr lang="zh-CN" altLang="en-US" smtClean="0"/>
          </a:p>
        </p:txBody>
      </p:sp>
      <p:sp>
        <p:nvSpPr>
          <p:cNvPr id="4710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E0B1C62B-DF5F-4A5A-9F08-0110A42ED750}" type="slidenum">
              <a:rPr lang="en-US" altLang="zh-CN" sz="1200"/>
              <a:pPr eaLnBrk="1" hangingPunct="1"/>
              <a:t>33</a:t>
            </a:fld>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pPr eaLnBrk="1" hangingPunct="1"/>
            <a:endParaRPr lang="zh-CN" altLang="en-US" smtClean="0"/>
          </a:p>
        </p:txBody>
      </p:sp>
      <p:sp>
        <p:nvSpPr>
          <p:cNvPr id="4710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E0B1C62B-DF5F-4A5A-9F08-0110A42ED750}" type="slidenum">
              <a:rPr lang="en-US" altLang="zh-CN" sz="1200"/>
              <a:pPr eaLnBrk="1" hangingPunct="1"/>
              <a:t>34</a:t>
            </a:fld>
            <a:endParaRPr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p:spPr>
        <p:txBody>
          <a:bodyPr/>
          <a:lstStyle/>
          <a:p>
            <a:pPr eaLnBrk="1" hangingPunct="1"/>
            <a:endParaRPr lang="zh-CN" altLang="en-US" smtClean="0"/>
          </a:p>
        </p:txBody>
      </p:sp>
      <p:sp>
        <p:nvSpPr>
          <p:cNvPr id="37892"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56F1A56-78FC-4DF0-ACFC-EF00C93A5B81}" type="slidenum">
              <a:rPr lang="en-US" altLang="zh-CN" sz="1200"/>
              <a:pPr eaLnBrk="1" hangingPunct="1"/>
              <a:t>35</a:t>
            </a:fld>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FD63615-69C5-45EB-A38B-E821DD5B4922}" type="slidenum">
              <a:rPr lang="en-US" altLang="zh-CN" smtClean="0"/>
              <a:pPr>
                <a:defRPr/>
              </a:pPr>
              <a:t>36</a:t>
            </a:fld>
            <a:endParaRPr lang="en-US" altLang="zh-CN"/>
          </a:p>
        </p:txBody>
      </p:sp>
    </p:spTree>
    <p:extLst>
      <p:ext uri="{BB962C8B-B14F-4D97-AF65-F5344CB8AC3E}">
        <p14:creationId xmlns:p14="http://schemas.microsoft.com/office/powerpoint/2010/main" val="348745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p:spPr>
        <p:txBody>
          <a:bodyPr/>
          <a:lstStyle/>
          <a:p>
            <a:pPr eaLnBrk="1" hangingPunct="1"/>
            <a:endParaRPr lang="zh-CN" altLang="en-US" smtClean="0"/>
          </a:p>
        </p:txBody>
      </p:sp>
      <p:sp>
        <p:nvSpPr>
          <p:cNvPr id="32772"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205019E2-3980-4D27-9A16-C605A53196F7}" type="slidenum">
              <a:rPr lang="en-US" altLang="zh-CN" sz="1200"/>
              <a:pPr eaLnBrk="1" hangingPunct="1"/>
              <a:t>6</a:t>
            </a:fld>
            <a:endParaRPr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pPr eaLnBrk="1" hangingPunct="1"/>
            <a:r>
              <a:rPr lang="en-US" altLang="zh-CN" dirty="0" smtClean="0">
                <a:hlinkClick r:id="rId3"/>
              </a:rPr>
              <a:t>http://www.artima.com/insidejvm/ed2/threadsynch.html</a:t>
            </a:r>
            <a:endParaRPr lang="zh-CN" altLang="en-US" dirty="0" smtClean="0"/>
          </a:p>
        </p:txBody>
      </p:sp>
      <p:sp>
        <p:nvSpPr>
          <p:cNvPr id="49156"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ADBD6F1A-9CDF-4257-B676-41A1202F3C2C}" type="slidenum">
              <a:rPr lang="en-US" altLang="zh-CN" sz="1200"/>
              <a:pPr eaLnBrk="1" hangingPunct="1"/>
              <a:t>37</a:t>
            </a:fld>
            <a:endParaRPr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pPr eaLnBrk="1" hangingPunct="1"/>
            <a:endParaRPr lang="zh-CN" altLang="en-US" dirty="0" smtClean="0"/>
          </a:p>
        </p:txBody>
      </p:sp>
      <p:sp>
        <p:nvSpPr>
          <p:cNvPr id="49156"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ADBD6F1A-9CDF-4257-B676-41A1202F3C2C}" type="slidenum">
              <a:rPr lang="en-US" altLang="zh-CN" sz="1200"/>
              <a:pPr eaLnBrk="1" hangingPunct="1"/>
              <a:t>38</a:t>
            </a:fld>
            <a:endParaRPr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pPr eaLnBrk="1" hangingPunct="1"/>
            <a:endParaRPr lang="zh-CN" altLang="en-US" dirty="0" smtClean="0"/>
          </a:p>
        </p:txBody>
      </p:sp>
      <p:sp>
        <p:nvSpPr>
          <p:cNvPr id="49156"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ADBD6F1A-9CDF-4257-B676-41A1202F3C2C}" type="slidenum">
              <a:rPr lang="en-US" altLang="zh-CN" sz="1200"/>
              <a:pPr eaLnBrk="1" hangingPunct="1"/>
              <a:t>39</a:t>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pPr eaLnBrk="1" hangingPunct="1"/>
            <a:endParaRPr lang="zh-CN" altLang="en-US" dirty="0" smtClean="0"/>
          </a:p>
        </p:txBody>
      </p:sp>
      <p:sp>
        <p:nvSpPr>
          <p:cNvPr id="49156"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ADBD6F1A-9CDF-4257-B676-41A1202F3C2C}" type="slidenum">
              <a:rPr lang="en-US" altLang="zh-CN" sz="1200"/>
              <a:pPr eaLnBrk="1" hangingPunct="1"/>
              <a:t>40</a:t>
            </a:fld>
            <a:endParaRPr lang="en-US" altLang="zh-CN"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pPr eaLnBrk="1" hangingPunct="1"/>
            <a:endParaRPr lang="zh-CN" altLang="en-US" dirty="0" smtClean="0"/>
          </a:p>
        </p:txBody>
      </p:sp>
      <p:sp>
        <p:nvSpPr>
          <p:cNvPr id="49156"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ADBD6F1A-9CDF-4257-B676-41A1202F3C2C}" type="slidenum">
              <a:rPr lang="en-US" altLang="zh-CN" sz="1200"/>
              <a:pPr eaLnBrk="1" hangingPunct="1"/>
              <a:t>41</a:t>
            </a:fld>
            <a:endParaRPr lang="en-US" altLang="zh-CN"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pPr eaLnBrk="1" hangingPunct="1"/>
            <a:endParaRPr lang="zh-CN" altLang="en-US" dirty="0" smtClean="0"/>
          </a:p>
        </p:txBody>
      </p:sp>
      <p:sp>
        <p:nvSpPr>
          <p:cNvPr id="49156"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ADBD6F1A-9CDF-4257-B676-41A1202F3C2C}" type="slidenum">
              <a:rPr lang="en-US" altLang="zh-CN" sz="1200"/>
              <a:pPr eaLnBrk="1" hangingPunct="1"/>
              <a:t>42</a:t>
            </a:fld>
            <a:endParaRPr lang="en-US" altLang="zh-CN"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5BB7C02-1A0D-4C8C-8085-BFC15EC866F9}" type="slidenum">
              <a:rPr lang="en-US" altLang="zh-CN" sz="1200"/>
              <a:pPr eaLnBrk="1" hangingPunct="1"/>
              <a:t>43</a:t>
            </a:fld>
            <a:endParaRPr lang="en-US" altLang="zh-CN"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0F42CCFA-67AC-4FBF-B3D5-A4174ED47A07}" type="slidenum">
              <a:rPr lang="en-US" altLang="zh-CN" sz="1200"/>
              <a:pPr eaLnBrk="1" hangingPunct="1"/>
              <a:t>44</a:t>
            </a:fld>
            <a:endParaRPr lang="en-US"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pPr eaLnBrk="1" hangingPunct="1"/>
            <a:endParaRPr lang="zh-CN" altLang="en-US" smtClean="0"/>
          </a:p>
        </p:txBody>
      </p:sp>
      <p:sp>
        <p:nvSpPr>
          <p:cNvPr id="33796"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B2E71E14-CA6E-4BEE-B969-383C8776B0C0}" type="slidenum">
              <a:rPr lang="en-US" altLang="zh-CN" sz="1200"/>
              <a:pPr eaLnBrk="1" hangingPunct="1"/>
              <a:t>7</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p:spPr>
        <p:txBody>
          <a:bodyPr/>
          <a:lstStyle/>
          <a:p>
            <a:pPr eaLnBrk="1" hangingPunct="1"/>
            <a:endParaRPr lang="zh-CN" altLang="en-US" smtClean="0"/>
          </a:p>
        </p:txBody>
      </p:sp>
      <p:sp>
        <p:nvSpPr>
          <p:cNvPr id="34820"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41331E70-D382-46FA-9C45-704D8008F922}" type="slidenum">
              <a:rPr lang="en-US" altLang="zh-CN" sz="1200"/>
              <a:pPr eaLnBrk="1" hangingPunct="1"/>
              <a:t>8</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p:spPr>
        <p:txBody>
          <a:bodyPr/>
          <a:lstStyle/>
          <a:p>
            <a:pPr eaLnBrk="1" hangingPunct="1"/>
            <a:endParaRPr lang="zh-CN" altLang="en-US" smtClean="0"/>
          </a:p>
        </p:txBody>
      </p:sp>
      <p:sp>
        <p:nvSpPr>
          <p:cNvPr id="35844"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86B1CAE0-CC1B-4EE5-833F-3302AD2BA417}" type="slidenum">
              <a:rPr lang="en-US" altLang="zh-CN" sz="1200"/>
              <a:pPr eaLnBrk="1" hangingPunct="1"/>
              <a:t>9</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pPr eaLnBrk="1" hangingPunct="1"/>
            <a:endParaRPr lang="zh-CN" altLang="en-US" smtClean="0"/>
          </a:p>
        </p:txBody>
      </p:sp>
      <p:sp>
        <p:nvSpPr>
          <p:cNvPr id="36868"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039B60B9-82BC-4048-B221-25ECA7CEAC46}" type="slidenum">
              <a:rPr lang="en-US" altLang="zh-CN" sz="1200"/>
              <a:pPr eaLnBrk="1" hangingPunct="1"/>
              <a:t>10</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p:spPr>
        <p:txBody>
          <a:bodyPr/>
          <a:lstStyle/>
          <a:p>
            <a:pPr eaLnBrk="1" hangingPunct="1"/>
            <a:endParaRPr lang="zh-CN" altLang="en-US" smtClean="0"/>
          </a:p>
        </p:txBody>
      </p:sp>
      <p:sp>
        <p:nvSpPr>
          <p:cNvPr id="37892"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56F1A56-78FC-4DF0-ACFC-EF00C93A5B81}" type="slidenum">
              <a:rPr lang="en-US" altLang="zh-CN" sz="1200"/>
              <a:pPr eaLnBrk="1" hangingPunct="1"/>
              <a:t>14</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p:spPr>
        <p:txBody>
          <a:bodyPr/>
          <a:lstStyle/>
          <a:p>
            <a:pPr eaLnBrk="1" hangingPunct="1"/>
            <a:endParaRPr lang="zh-CN" altLang="en-US" smtClean="0"/>
          </a:p>
        </p:txBody>
      </p:sp>
      <p:sp>
        <p:nvSpPr>
          <p:cNvPr id="38916" name="灯片编号占位符 3"/>
          <p:cNvSpPr>
            <a:spLocks noGrp="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E49926E4-1F9A-4E96-A109-42A94DB600D1}" type="slidenum">
              <a:rPr lang="en-US" altLang="zh-CN" sz="1200"/>
              <a:pPr eaLnBrk="1" hangingPunct="1"/>
              <a:t>15</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1514475" y="2540000"/>
            <a:ext cx="1476375"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pPr>
            <a:r>
              <a:rPr lang="en-US" altLang="zh-CN" sz="1200">
                <a:solidFill>
                  <a:srgbClr val="FFFFFF"/>
                </a:solidFill>
                <a:ea typeface="宋体" pitchFamily="2" charset="-122"/>
              </a:rPr>
              <a:t>Slide title</a:t>
            </a:r>
          </a:p>
          <a:p>
            <a:pPr algn="r" eaLnBrk="1" hangingPunct="1">
              <a:spcBef>
                <a:spcPct val="0"/>
              </a:spcBef>
            </a:pPr>
            <a:r>
              <a:rPr lang="en-US" altLang="zh-CN" sz="1200">
                <a:solidFill>
                  <a:srgbClr val="FFFFFF"/>
                </a:solidFill>
                <a:ea typeface="宋体" pitchFamily="2" charset="-122"/>
              </a:rPr>
              <a:t>48 pt</a:t>
            </a:r>
          </a:p>
          <a:p>
            <a:pPr algn="r" eaLnBrk="1" hangingPunct="1">
              <a:spcBef>
                <a:spcPct val="0"/>
              </a:spcBef>
            </a:pPr>
            <a:endParaRPr lang="en-US" altLang="zh-CN" sz="1200">
              <a:solidFill>
                <a:srgbClr val="FFFFFF"/>
              </a:solidFill>
              <a:ea typeface="宋体" pitchFamily="2" charset="-122"/>
            </a:endParaRPr>
          </a:p>
          <a:p>
            <a:pPr algn="r" eaLnBrk="1" hangingPunct="1">
              <a:spcBef>
                <a:spcPct val="0"/>
              </a:spcBef>
            </a:pPr>
            <a:endParaRPr lang="en-US" altLang="zh-CN" sz="1200">
              <a:solidFill>
                <a:srgbClr val="FFFFFF"/>
              </a:solidFill>
              <a:ea typeface="宋体" pitchFamily="2" charset="-122"/>
            </a:endParaRPr>
          </a:p>
          <a:p>
            <a:pPr algn="r" eaLnBrk="1" hangingPunct="1">
              <a:spcBef>
                <a:spcPct val="0"/>
              </a:spcBef>
            </a:pPr>
            <a:endParaRPr lang="en-US" altLang="zh-CN" sz="1200">
              <a:solidFill>
                <a:srgbClr val="FFFFFF"/>
              </a:solidFill>
              <a:ea typeface="宋体" pitchFamily="2" charset="-122"/>
            </a:endParaRPr>
          </a:p>
          <a:p>
            <a:pPr algn="r" eaLnBrk="1" hangingPunct="1">
              <a:spcBef>
                <a:spcPct val="0"/>
              </a:spcBef>
            </a:pPr>
            <a:endParaRPr lang="en-US" altLang="zh-CN" sz="1200">
              <a:solidFill>
                <a:srgbClr val="FFFFFF"/>
              </a:solidFill>
              <a:ea typeface="宋体" pitchFamily="2" charset="-122"/>
            </a:endParaRPr>
          </a:p>
          <a:p>
            <a:pPr algn="r" eaLnBrk="1" hangingPunct="1">
              <a:spcBef>
                <a:spcPct val="0"/>
              </a:spcBef>
            </a:pPr>
            <a:endParaRPr lang="en-US" altLang="zh-CN" sz="1200">
              <a:solidFill>
                <a:srgbClr val="FFFFFF"/>
              </a:solidFill>
              <a:ea typeface="宋体" pitchFamily="2" charset="-122"/>
            </a:endParaRPr>
          </a:p>
          <a:p>
            <a:pPr algn="r" eaLnBrk="1" hangingPunct="1">
              <a:spcBef>
                <a:spcPct val="0"/>
              </a:spcBef>
            </a:pPr>
            <a:endParaRPr lang="en-US" altLang="zh-CN" sz="1200">
              <a:solidFill>
                <a:srgbClr val="FFFFFF"/>
              </a:solidFill>
              <a:ea typeface="宋体" pitchFamily="2" charset="-122"/>
            </a:endParaRPr>
          </a:p>
          <a:p>
            <a:pPr algn="r" eaLnBrk="1" hangingPunct="1">
              <a:spcBef>
                <a:spcPct val="0"/>
              </a:spcBef>
            </a:pPr>
            <a:endParaRPr lang="en-US" altLang="zh-CN" sz="1200">
              <a:solidFill>
                <a:srgbClr val="FFFFFF"/>
              </a:solidFill>
              <a:ea typeface="宋体" pitchFamily="2" charset="-122"/>
            </a:endParaRPr>
          </a:p>
          <a:p>
            <a:pPr algn="r" eaLnBrk="1" hangingPunct="1">
              <a:spcBef>
                <a:spcPct val="0"/>
              </a:spcBef>
            </a:pPr>
            <a:endParaRPr lang="en-US" altLang="zh-CN" sz="1200">
              <a:solidFill>
                <a:srgbClr val="FFFFFF"/>
              </a:solidFill>
              <a:ea typeface="宋体" pitchFamily="2" charset="-122"/>
            </a:endParaRPr>
          </a:p>
          <a:p>
            <a:pPr algn="r" eaLnBrk="1" hangingPunct="1">
              <a:spcBef>
                <a:spcPct val="0"/>
              </a:spcBef>
            </a:pPr>
            <a:r>
              <a:rPr lang="en-US" altLang="zh-CN" sz="1200">
                <a:solidFill>
                  <a:srgbClr val="FFFFFF"/>
                </a:solidFill>
                <a:ea typeface="宋体" pitchFamily="2" charset="-122"/>
              </a:rPr>
              <a:t>Slide subtitle </a:t>
            </a:r>
          </a:p>
          <a:p>
            <a:pPr algn="r" eaLnBrk="1" hangingPunct="1">
              <a:spcBef>
                <a:spcPct val="0"/>
              </a:spcBef>
            </a:pPr>
            <a:r>
              <a:rPr lang="en-US" altLang="zh-CN" sz="1200">
                <a:solidFill>
                  <a:srgbClr val="FFFFFF"/>
                </a:solidFill>
                <a:ea typeface="宋体" pitchFamily="2" charset="-122"/>
              </a:rPr>
              <a:t>30 pt</a:t>
            </a:r>
          </a:p>
          <a:p>
            <a:pPr algn="r" eaLnBrk="1" hangingPunct="1">
              <a:spcBef>
                <a:spcPct val="0"/>
              </a:spcBef>
            </a:pPr>
            <a:endParaRPr lang="en-US" altLang="zh-CN" sz="1200">
              <a:solidFill>
                <a:schemeClr val="bg1"/>
              </a:solidFill>
              <a:ea typeface="宋体" pitchFamily="2" charset="-122"/>
            </a:endParaRPr>
          </a:p>
        </p:txBody>
      </p:sp>
      <p:pic>
        <p:nvPicPr>
          <p:cNvPr id="5" name="Logo_TM" descr="ERI_FH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2425" y="-17463"/>
            <a:ext cx="803275" cy="99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SubTitle_TM"/>
          <p:cNvSpPr>
            <a:spLocks noGrp="1" noChangeArrowheads="1"/>
          </p:cNvSpPr>
          <p:nvPr>
            <p:ph type="subTitle" idx="1"/>
          </p:nvPr>
        </p:nvSpPr>
        <p:spPr>
          <a:xfrm>
            <a:off x="393700" y="4090988"/>
            <a:ext cx="7377113" cy="2016125"/>
          </a:xfrm>
        </p:spPr>
        <p:txBody>
          <a:bodyPr rIns="54000"/>
          <a:lstStyle>
            <a:lvl1pPr marL="0" indent="0">
              <a:buFont typeface="Arial" charset="0"/>
              <a:buNone/>
              <a:defRPr sz="3000">
                <a:latin typeface="Ericsson Capital TT" pitchFamily="2" charset="0"/>
              </a:defRPr>
            </a:lvl1pPr>
          </a:lstStyle>
          <a:p>
            <a:pPr lvl="0"/>
            <a:r>
              <a:rPr lang="en-US" altLang="zh-CN" noProof="0" smtClean="0"/>
              <a:t>Klicka här för att ändra format på underrubrik i bakgrunden</a:t>
            </a:r>
          </a:p>
        </p:txBody>
      </p:sp>
      <p:sp>
        <p:nvSpPr>
          <p:cNvPr id="22531" name="Title_TM"/>
          <p:cNvSpPr>
            <a:spLocks noGrp="1" noChangeArrowheads="1"/>
          </p:cNvSpPr>
          <p:nvPr>
            <p:ph type="ctrTitle"/>
          </p:nvPr>
        </p:nvSpPr>
        <p:spPr>
          <a:xfrm>
            <a:off x="396875" y="2097088"/>
            <a:ext cx="8351838" cy="1463675"/>
          </a:xfrm>
        </p:spPr>
        <p:txBody>
          <a:bodyPr rIns="0" anchor="ctr"/>
          <a:lstStyle>
            <a:lvl1pPr>
              <a:defRPr sz="4800"/>
            </a:lvl1pPr>
          </a:lstStyle>
          <a:p>
            <a:pPr lvl="0"/>
            <a:r>
              <a:rPr lang="en-US" altLang="zh-CN" noProof="0" smtClean="0"/>
              <a:t>Klicka här för att ändra format</a:t>
            </a:r>
          </a:p>
        </p:txBody>
      </p:sp>
    </p:spTree>
    <p:extLst>
      <p:ext uri="{BB962C8B-B14F-4D97-AF65-F5344CB8AC3E}">
        <p14:creationId xmlns:p14="http://schemas.microsoft.com/office/powerpoint/2010/main" val="3400157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1560497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0" y="565150"/>
            <a:ext cx="2087563" cy="5095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565150"/>
            <a:ext cx="6115050" cy="5095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373311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18583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170835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6875" y="1376363"/>
            <a:ext cx="4098925" cy="4284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6363"/>
            <a:ext cx="4100513" cy="4284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250364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286900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100474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315607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166054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xtfooterCopy"/>
          <p:cNvSpPr>
            <a:spLocks noGrp="1" noChangeArrowheads="1"/>
          </p:cNvSpPr>
          <p:nvPr>
            <p:ph type="ftr" sz="quarter" idx="10"/>
          </p:nvPr>
        </p:nvSpPr>
        <p:spPr>
          <a:ln/>
        </p:spPr>
        <p:txBody>
          <a:bodyPr/>
          <a:lstStyle>
            <a:lvl1pPr>
              <a:defRPr/>
            </a:lvl1pPr>
          </a:lstStyle>
          <a:p>
            <a:pPr>
              <a:defRPr/>
            </a:pPr>
            <a:r>
              <a:rPr lang="en-US" altLang="zh-CN"/>
              <a:t>© Ericsson AB 2009  |  Ericsson Internal  |   X (X)  |  Date</a:t>
            </a:r>
          </a:p>
        </p:txBody>
      </p:sp>
    </p:spTree>
    <p:extLst>
      <p:ext uri="{BB962C8B-B14F-4D97-AF65-F5344CB8AC3E}">
        <p14:creationId xmlns:p14="http://schemas.microsoft.com/office/powerpoint/2010/main" val="218194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_SM"/>
          <p:cNvSpPr>
            <a:spLocks noGrp="1" noChangeArrowheads="1"/>
          </p:cNvSpPr>
          <p:nvPr>
            <p:ph type="title"/>
          </p:nvPr>
        </p:nvSpPr>
        <p:spPr bwMode="auto">
          <a:xfrm>
            <a:off x="393700" y="565150"/>
            <a:ext cx="78263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72000" bIns="0" numCol="1" anchor="b" anchorCtr="0" compatLnSpc="1">
            <a:prstTxWarp prst="textNoShape">
              <a:avLst/>
            </a:prstTxWarp>
            <a:spAutoFit/>
          </a:bodyPr>
          <a:lstStyle/>
          <a:p>
            <a:pPr lvl="0"/>
            <a:r>
              <a:rPr lang="en-US" altLang="zh-CN" smtClean="0"/>
              <a:t>Click to edit Master style</a:t>
            </a:r>
          </a:p>
        </p:txBody>
      </p:sp>
      <p:sp>
        <p:nvSpPr>
          <p:cNvPr id="1027" name="Content_SM"/>
          <p:cNvSpPr>
            <a:spLocks noGrp="1" noChangeArrowheads="1"/>
          </p:cNvSpPr>
          <p:nvPr>
            <p:ph type="body" idx="1"/>
          </p:nvPr>
        </p:nvSpPr>
        <p:spPr bwMode="auto">
          <a:xfrm>
            <a:off x="396875" y="1376363"/>
            <a:ext cx="835183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2600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LeftInfo"/>
          <p:cNvSpPr txBox="1">
            <a:spLocks noChangeArrowheads="1"/>
          </p:cNvSpPr>
          <p:nvPr/>
        </p:nvSpPr>
        <p:spPr bwMode="auto">
          <a:xfrm>
            <a:off x="-1549400" y="476250"/>
            <a:ext cx="1549400" cy="627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pPr>
            <a:r>
              <a:rPr lang="en-US" altLang="zh-CN" sz="1400">
                <a:solidFill>
                  <a:srgbClr val="FFFFFF"/>
                </a:solidFill>
                <a:ea typeface="宋体" pitchFamily="2" charset="-122"/>
              </a:rPr>
              <a:t>Slide title </a:t>
            </a:r>
          </a:p>
          <a:p>
            <a:pPr algn="r" eaLnBrk="1" hangingPunct="1">
              <a:spcBef>
                <a:spcPct val="0"/>
              </a:spcBef>
            </a:pPr>
            <a:r>
              <a:rPr lang="en-US" altLang="zh-CN" sz="1400">
                <a:solidFill>
                  <a:srgbClr val="FFFFFF"/>
                </a:solidFill>
                <a:ea typeface="宋体" pitchFamily="2" charset="-122"/>
              </a:rPr>
              <a:t>32 pt</a:t>
            </a:r>
          </a:p>
          <a:p>
            <a:pPr algn="r" eaLnBrk="1" hangingPunct="1">
              <a:spcBef>
                <a:spcPct val="0"/>
              </a:spcBef>
            </a:pPr>
            <a:endParaRPr lang="en-US" altLang="zh-CN" sz="1400">
              <a:solidFill>
                <a:srgbClr val="FFFFFF"/>
              </a:solidFill>
              <a:ea typeface="宋体" pitchFamily="2" charset="-122"/>
            </a:endParaRPr>
          </a:p>
          <a:p>
            <a:pPr algn="r" eaLnBrk="1" hangingPunct="1">
              <a:spcBef>
                <a:spcPct val="0"/>
              </a:spcBef>
            </a:pPr>
            <a:endParaRPr lang="en-US" altLang="zh-CN" sz="1400">
              <a:solidFill>
                <a:srgbClr val="FFFFFF"/>
              </a:solidFill>
              <a:ea typeface="宋体" pitchFamily="2" charset="-122"/>
            </a:endParaRPr>
          </a:p>
          <a:p>
            <a:pPr algn="r" eaLnBrk="1" hangingPunct="1">
              <a:spcBef>
                <a:spcPct val="0"/>
              </a:spcBef>
            </a:pPr>
            <a:endParaRPr lang="en-US" altLang="zh-CN" sz="1400">
              <a:solidFill>
                <a:srgbClr val="FFFFFF"/>
              </a:solidFill>
              <a:ea typeface="宋体" pitchFamily="2" charset="-122"/>
            </a:endParaRPr>
          </a:p>
          <a:p>
            <a:pPr algn="r" eaLnBrk="1" hangingPunct="1">
              <a:spcBef>
                <a:spcPct val="0"/>
              </a:spcBef>
            </a:pPr>
            <a:r>
              <a:rPr lang="en-US" altLang="zh-CN" sz="1400">
                <a:solidFill>
                  <a:srgbClr val="FFFFFF"/>
                </a:solidFill>
                <a:ea typeface="宋体" pitchFamily="2" charset="-122"/>
              </a:rPr>
              <a:t>Text</a:t>
            </a:r>
          </a:p>
          <a:p>
            <a:pPr algn="r" eaLnBrk="1" hangingPunct="1">
              <a:spcBef>
                <a:spcPct val="0"/>
              </a:spcBef>
            </a:pPr>
            <a:r>
              <a:rPr lang="en-US" altLang="zh-CN" sz="1400">
                <a:solidFill>
                  <a:srgbClr val="FFFFFF"/>
                </a:solidFill>
                <a:ea typeface="宋体" pitchFamily="2" charset="-122"/>
              </a:rPr>
              <a:t> 24 pt</a:t>
            </a:r>
          </a:p>
          <a:p>
            <a:pPr algn="r" eaLnBrk="1" hangingPunct="1">
              <a:spcBef>
                <a:spcPct val="0"/>
              </a:spcBef>
            </a:pPr>
            <a:endParaRPr lang="en-US" altLang="zh-CN" sz="1400">
              <a:solidFill>
                <a:srgbClr val="FFFFFF"/>
              </a:solidFill>
              <a:ea typeface="宋体" pitchFamily="2" charset="-122"/>
            </a:endParaRPr>
          </a:p>
          <a:p>
            <a:pPr algn="r" eaLnBrk="1" hangingPunct="1">
              <a:spcBef>
                <a:spcPct val="0"/>
              </a:spcBef>
            </a:pPr>
            <a:r>
              <a:rPr lang="en-US" altLang="zh-CN" sz="1400">
                <a:solidFill>
                  <a:srgbClr val="FFFFFF"/>
                </a:solidFill>
                <a:ea typeface="宋体" pitchFamily="2" charset="-122"/>
              </a:rPr>
              <a:t>Bullets level 2-5</a:t>
            </a:r>
          </a:p>
          <a:p>
            <a:pPr algn="r" eaLnBrk="1" hangingPunct="1">
              <a:spcBef>
                <a:spcPct val="0"/>
              </a:spcBef>
            </a:pPr>
            <a:r>
              <a:rPr lang="en-US" altLang="zh-CN" sz="1400">
                <a:solidFill>
                  <a:srgbClr val="FFFFFF"/>
                </a:solidFill>
                <a:ea typeface="宋体" pitchFamily="2" charset="-122"/>
              </a:rPr>
              <a:t>20 pt</a:t>
            </a:r>
          </a:p>
          <a:p>
            <a:pPr eaLnBrk="1" hangingPunct="1">
              <a:spcBef>
                <a:spcPct val="20000"/>
              </a:spcBef>
              <a:buClr>
                <a:srgbClr val="00A9D4"/>
              </a:buClr>
              <a:buFont typeface="Arial" charset="0"/>
              <a:buChar char="›"/>
            </a:pPr>
            <a:r>
              <a:rPr lang="vi-VN" altLang="zh-CN" sz="800">
                <a:solidFill>
                  <a:srgbClr val="9099AE"/>
                </a:solidFill>
                <a:latin typeface="Ericsson Capital TT" pitchFamily="2" charset="0"/>
              </a:rPr>
              <a:t>!"# $%&amp;'()*+,-./0</a:t>
            </a:r>
            <a:r>
              <a:rPr lang="sv-SE" altLang="zh-CN" sz="800">
                <a:solidFill>
                  <a:srgbClr val="9099AE"/>
                </a:solidFill>
                <a:latin typeface="Ericsson Capital TT" pitchFamily="2" charset="0"/>
                <a:ea typeface="宋体" pitchFamily="2" charset="-122"/>
              </a:rPr>
              <a:t>1</a:t>
            </a:r>
            <a:r>
              <a:rPr lang="vi-VN" altLang="zh-CN" sz="800">
                <a:solidFill>
                  <a:srgbClr val="9099AE"/>
                </a:solidFill>
                <a:latin typeface="Ericsson Capital TT" pitchFamily="2" charset="0"/>
              </a:rPr>
              <a:t>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ﬁﬂ</a:t>
            </a: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800">
              <a:solidFill>
                <a:srgbClr val="9099AE"/>
              </a:solidFill>
              <a:latin typeface="Ericsson Capital TT" pitchFamily="2" charset="0"/>
              <a:ea typeface="宋体" pitchFamily="2" charset="-122"/>
            </a:endParaRPr>
          </a:p>
          <a:p>
            <a:pPr algn="r" eaLnBrk="1" hangingPunct="1">
              <a:spcBef>
                <a:spcPct val="0"/>
              </a:spcBef>
            </a:pPr>
            <a:endParaRPr lang="en-US" altLang="zh-CN" sz="1400">
              <a:solidFill>
                <a:schemeClr val="bg1"/>
              </a:solidFill>
              <a:ea typeface="宋体" pitchFamily="2" charset="-122"/>
            </a:endParaRPr>
          </a:p>
          <a:p>
            <a:pPr algn="r" eaLnBrk="1" hangingPunct="1">
              <a:spcBef>
                <a:spcPct val="0"/>
              </a:spcBef>
            </a:pPr>
            <a:r>
              <a:rPr lang="en-US" altLang="zh-CN" sz="1400">
                <a:solidFill>
                  <a:schemeClr val="bg1"/>
                </a:solidFill>
                <a:ea typeface="宋体" pitchFamily="2" charset="-122"/>
              </a:rPr>
              <a:t>Do not add objects or text in the footer area</a:t>
            </a:r>
          </a:p>
        </p:txBody>
      </p:sp>
      <p:sp>
        <p:nvSpPr>
          <p:cNvPr id="1029" name="Line_SM"/>
          <p:cNvSpPr>
            <a:spLocks noChangeArrowheads="1"/>
          </p:cNvSpPr>
          <p:nvPr/>
        </p:nvSpPr>
        <p:spPr bwMode="auto">
          <a:xfrm>
            <a:off x="153988" y="1093788"/>
            <a:ext cx="8828087" cy="22225"/>
          </a:xfrm>
          <a:prstGeom prst="roundRect">
            <a:avLst>
              <a:gd name="adj" fmla="val 50000"/>
            </a:avLst>
          </a:prstGeom>
          <a:solidFill>
            <a:schemeClr val="tx1"/>
          </a:solidFill>
          <a:ln>
            <a:noFill/>
          </a:ln>
          <a:effectLst/>
          <a:extLst>
            <a:ext uri="{91240B29-F687-4F45-9708-019B960494DF}">
              <a14:hiddenLine xmlns:a14="http://schemas.microsoft.com/office/drawing/2010/main" w="12700" algn="ctr">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ea typeface="宋体" pitchFamily="2" charset="-122"/>
            </a:endParaRPr>
          </a:p>
        </p:txBody>
      </p:sp>
      <p:sp>
        <p:nvSpPr>
          <p:cNvPr id="21517" name="txtfooterCopy"/>
          <p:cNvSpPr>
            <a:spLocks noGrp="1" noChangeArrowheads="1"/>
          </p:cNvSpPr>
          <p:nvPr>
            <p:ph type="ftr" sz="quarter" idx="3"/>
          </p:nvPr>
        </p:nvSpPr>
        <p:spPr bwMode="auto">
          <a:xfrm>
            <a:off x="395288" y="6573838"/>
            <a:ext cx="83486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lvl1pPr>
              <a:spcBef>
                <a:spcPct val="0"/>
              </a:spcBef>
              <a:defRPr sz="800" smtClean="0">
                <a:solidFill>
                  <a:srgbClr val="87888A"/>
                </a:solidFill>
                <a:ea typeface="宋体" charset="-122"/>
              </a:defRPr>
            </a:lvl1pPr>
          </a:lstStyle>
          <a:p>
            <a:pPr>
              <a:defRPr/>
            </a:pPr>
            <a:r>
              <a:rPr lang="en-US" altLang="zh-CN"/>
              <a:t>© Ericsson AB 2009  |  Ericsson Internal  |   X (X)  |  Date</a:t>
            </a:r>
          </a:p>
        </p:txBody>
      </p:sp>
      <p:sp>
        <p:nvSpPr>
          <p:cNvPr id="1031" name="Line"/>
          <p:cNvSpPr>
            <a:spLocks noChangeShapeType="1"/>
          </p:cNvSpPr>
          <p:nvPr/>
        </p:nvSpPr>
        <p:spPr bwMode="auto">
          <a:xfrm flipH="1">
            <a:off x="-792163" y="0"/>
            <a:ext cx="595313" cy="15875"/>
          </a:xfrm>
          <a:prstGeom prst="line">
            <a:avLst/>
          </a:prstGeom>
          <a:noFill/>
          <a:ln w="12700">
            <a:solidFill>
              <a:srgbClr val="9099AE"/>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1032" name="Logo_SM" descr="ERI_FH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456613" y="-17463"/>
            <a:ext cx="4746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Ericsson Capital TT" pitchFamily="2" charset="0"/>
        </a:defRPr>
      </a:lvl2pPr>
      <a:lvl3pPr algn="l" rtl="0" eaLnBrk="0" fontAlgn="base" hangingPunct="0">
        <a:spcBef>
          <a:spcPct val="0"/>
        </a:spcBef>
        <a:spcAft>
          <a:spcPct val="0"/>
        </a:spcAft>
        <a:defRPr sz="3200">
          <a:solidFill>
            <a:schemeClr val="tx1"/>
          </a:solidFill>
          <a:latin typeface="Ericsson Capital TT" pitchFamily="2" charset="0"/>
        </a:defRPr>
      </a:lvl3pPr>
      <a:lvl4pPr algn="l" rtl="0" eaLnBrk="0" fontAlgn="base" hangingPunct="0">
        <a:spcBef>
          <a:spcPct val="0"/>
        </a:spcBef>
        <a:spcAft>
          <a:spcPct val="0"/>
        </a:spcAft>
        <a:defRPr sz="3200">
          <a:solidFill>
            <a:schemeClr val="tx1"/>
          </a:solidFill>
          <a:latin typeface="Ericsson Capital TT" pitchFamily="2" charset="0"/>
        </a:defRPr>
      </a:lvl4pPr>
      <a:lvl5pPr algn="l" rtl="0" eaLnBrk="0" fontAlgn="base" hangingPunct="0">
        <a:spcBef>
          <a:spcPct val="0"/>
        </a:spcBef>
        <a:spcAft>
          <a:spcPct val="0"/>
        </a:spcAft>
        <a:defRPr sz="3200">
          <a:solidFill>
            <a:schemeClr val="tx1"/>
          </a:solidFill>
          <a:latin typeface="Ericsson Capital TT" pitchFamily="2" charset="0"/>
        </a:defRPr>
      </a:lvl5pPr>
      <a:lvl6pPr marL="457200" algn="l" rtl="0" fontAlgn="base">
        <a:spcBef>
          <a:spcPct val="0"/>
        </a:spcBef>
        <a:spcAft>
          <a:spcPct val="0"/>
        </a:spcAft>
        <a:defRPr sz="3200">
          <a:solidFill>
            <a:schemeClr val="tx1"/>
          </a:solidFill>
          <a:latin typeface="Ericsson Capital TT" pitchFamily="2" charset="0"/>
        </a:defRPr>
      </a:lvl6pPr>
      <a:lvl7pPr marL="914400" algn="l" rtl="0" fontAlgn="base">
        <a:spcBef>
          <a:spcPct val="0"/>
        </a:spcBef>
        <a:spcAft>
          <a:spcPct val="0"/>
        </a:spcAft>
        <a:defRPr sz="3200">
          <a:solidFill>
            <a:schemeClr val="tx1"/>
          </a:solidFill>
          <a:latin typeface="Ericsson Capital TT" pitchFamily="2" charset="0"/>
        </a:defRPr>
      </a:lvl7pPr>
      <a:lvl8pPr marL="1371600" algn="l" rtl="0" fontAlgn="base">
        <a:spcBef>
          <a:spcPct val="0"/>
        </a:spcBef>
        <a:spcAft>
          <a:spcPct val="0"/>
        </a:spcAft>
        <a:defRPr sz="3200">
          <a:solidFill>
            <a:schemeClr val="tx1"/>
          </a:solidFill>
          <a:latin typeface="Ericsson Capital TT" pitchFamily="2" charset="0"/>
        </a:defRPr>
      </a:lvl8pPr>
      <a:lvl9pPr marL="1828800" algn="l" rtl="0" fontAlgn="base">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slide" Target="slide16.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file:///C:\Users\Gavin\Google%20&#20113;&#31471;&#30828;&#30424;\&#24037;&#20316;\Concurrent%20Programming%20Exercise.docx" TargetMode="External"/><Relationship Id="rId5" Type="http://schemas.openxmlformats.org/officeDocument/2006/relationships/image" Target="../media/image47.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9.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D:\myspace\ppt模板\图片\商务图片\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6988"/>
            <a:ext cx="9596438"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3" name="Rectangle 10"/>
          <p:cNvSpPr>
            <a:spLocks noGrp="1" noChangeArrowheads="1"/>
          </p:cNvSpPr>
          <p:nvPr>
            <p:ph type="ctrTitle"/>
          </p:nvPr>
        </p:nvSpPr>
        <p:spPr>
          <a:xfrm>
            <a:off x="611188" y="3213100"/>
            <a:ext cx="8351837" cy="615950"/>
          </a:xfrm>
        </p:spPr>
        <p:txBody>
          <a:bodyPr/>
          <a:lstStyle/>
          <a:p>
            <a:pPr eaLnBrk="1" hangingPunct="1"/>
            <a:r>
              <a:rPr lang="sv-SE" altLang="zh-CN" sz="4000" smtClean="0">
                <a:solidFill>
                  <a:schemeClr val="accent1"/>
                </a:solidFill>
                <a:ea typeface="宋体" pitchFamily="2" charset="-122"/>
              </a:rPr>
              <a:t>Concurrent Programming</a:t>
            </a:r>
            <a:endParaRPr lang="en-US" altLang="zh-CN" sz="4000" dirty="0" smtClean="0">
              <a:solidFill>
                <a:schemeClr val="accent1"/>
              </a:solidFill>
              <a:ea typeface="宋体" pitchFamily="2" charset="-122"/>
            </a:endParaRPr>
          </a:p>
        </p:txBody>
      </p:sp>
      <p:sp>
        <p:nvSpPr>
          <p:cNvPr id="3076" name="Rectangle 6"/>
          <p:cNvSpPr>
            <a:spLocks noChangeArrowheads="1"/>
          </p:cNvSpPr>
          <p:nvPr/>
        </p:nvSpPr>
        <p:spPr bwMode="auto">
          <a:xfrm>
            <a:off x="7524750" y="53736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eaLnBrk="0" hangingPunct="0">
              <a:spcBef>
                <a:spcPct val="0"/>
              </a:spcBef>
            </a:pPr>
            <a:endParaRPr lang="zh-CN" altLang="zh-CN" sz="1400">
              <a:solidFill>
                <a:srgbClr val="808080"/>
              </a:solidFill>
              <a:ea typeface="ＭＳ Ｐゴシック" pitchFamily="34" charset="-128"/>
            </a:endParaRPr>
          </a:p>
        </p:txBody>
      </p:sp>
      <p:sp>
        <p:nvSpPr>
          <p:cNvPr id="2" name="TextBox 1"/>
          <p:cNvSpPr txBox="1"/>
          <p:nvPr/>
        </p:nvSpPr>
        <p:spPr>
          <a:xfrm>
            <a:off x="6931025" y="4076700"/>
            <a:ext cx="1338263" cy="954088"/>
          </a:xfrm>
          <a:prstGeom prst="rect">
            <a:avLst/>
          </a:prstGeom>
          <a:noFill/>
        </p:spPr>
        <p:txBody>
          <a:bodyPr wrap="none">
            <a:spAutoFit/>
          </a:bodyPr>
          <a:lstStyle/>
          <a:p>
            <a:pPr algn="r">
              <a:defRPr/>
            </a:pPr>
            <a:r>
              <a:rPr lang="en-US" altLang="zh-CN" sz="1400" dirty="0">
                <a:solidFill>
                  <a:schemeClr val="accent2">
                    <a:lumMod val="75000"/>
                  </a:schemeClr>
                </a:solidFill>
              </a:rPr>
              <a:t>Ericsson CGC</a:t>
            </a:r>
            <a:br>
              <a:rPr lang="en-US" altLang="zh-CN" sz="1400" dirty="0">
                <a:solidFill>
                  <a:schemeClr val="accent2">
                    <a:lumMod val="75000"/>
                  </a:schemeClr>
                </a:solidFill>
              </a:rPr>
            </a:br>
            <a:r>
              <a:rPr lang="en-US" altLang="zh-CN" sz="1400" dirty="0">
                <a:solidFill>
                  <a:schemeClr val="accent2">
                    <a:lumMod val="75000"/>
                  </a:schemeClr>
                </a:solidFill>
              </a:rPr>
              <a:t>Johnson Chen</a:t>
            </a:r>
            <a:br>
              <a:rPr lang="en-US" altLang="zh-CN" sz="1400" dirty="0">
                <a:solidFill>
                  <a:schemeClr val="accent2">
                    <a:lumMod val="75000"/>
                  </a:schemeClr>
                </a:solidFill>
              </a:rPr>
            </a:br>
            <a:r>
              <a:rPr lang="en-US" altLang="zh-CN" sz="1400" dirty="0">
                <a:solidFill>
                  <a:schemeClr val="accent2">
                    <a:lumMod val="75000"/>
                  </a:schemeClr>
                </a:solidFill>
              </a:rPr>
              <a:t>Bell Fan</a:t>
            </a:r>
            <a:br>
              <a:rPr lang="en-US" altLang="zh-CN" sz="1400" dirty="0">
                <a:solidFill>
                  <a:schemeClr val="accent2">
                    <a:lumMod val="75000"/>
                  </a:schemeClr>
                </a:solidFill>
              </a:rPr>
            </a:br>
            <a:r>
              <a:rPr lang="en-US" altLang="zh-CN" sz="1400" dirty="0">
                <a:solidFill>
                  <a:schemeClr val="accent2">
                    <a:lumMod val="75000"/>
                  </a:schemeClr>
                </a:solidFill>
              </a:rPr>
              <a:t>Owen Li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barn(inVertical)">
                                      <p:cBhvr>
                                        <p:cTn id="7" dur="500"/>
                                        <p:tgtEl>
                                          <p:spTgt spid="10752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0243" name="Rectangle 42"/>
          <p:cNvSpPr>
            <a:spLocks noGrp="1" noChangeArrowheads="1"/>
          </p:cNvSpPr>
          <p:nvPr>
            <p:ph type="title" idx="4294967295"/>
          </p:nvPr>
        </p:nvSpPr>
        <p:spPr>
          <a:xfrm>
            <a:off x="400050" y="68263"/>
            <a:ext cx="7700963" cy="984250"/>
          </a:xfrm>
        </p:spPr>
        <p:txBody>
          <a:bodyPr rIns="0"/>
          <a:lstStyle/>
          <a:p>
            <a:pPr eaLnBrk="1" hangingPunct="1"/>
            <a:r>
              <a:rPr lang="en-US" altLang="zh-CN" b="1" smtClean="0">
                <a:ea typeface="宋体" pitchFamily="2" charset="-122"/>
              </a:rPr>
              <a:t>Parallel Computing Memory Architecture </a:t>
            </a:r>
            <a:endParaRPr lang="en-US" altLang="zh-CN" smtClean="0">
              <a:ea typeface="宋体" pitchFamily="2" charset="-122"/>
            </a:endParaRPr>
          </a:p>
        </p:txBody>
      </p:sp>
      <p:sp>
        <p:nvSpPr>
          <p:cNvPr id="10244" name="Rectangle 37"/>
          <p:cNvSpPr>
            <a:spLocks noChangeArrowheads="1"/>
          </p:cNvSpPr>
          <p:nvPr/>
        </p:nvSpPr>
        <p:spPr bwMode="auto">
          <a:xfrm>
            <a:off x="396875" y="1376363"/>
            <a:ext cx="83518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4000" bIns="0"/>
          <a:lstStyle/>
          <a:p>
            <a:pPr>
              <a:spcBef>
                <a:spcPct val="20000"/>
              </a:spcBef>
              <a:buClr>
                <a:schemeClr val="hlink"/>
              </a:buClr>
            </a:pPr>
            <a:r>
              <a:rPr lang="zh-CN" altLang="en-US" sz="2400" b="1">
                <a:ea typeface="宋体" pitchFamily="2" charset="-122"/>
              </a:rPr>
              <a:t>混合的分布式共享存储结构 </a:t>
            </a:r>
            <a:r>
              <a:rPr lang="en-US" altLang="zh-CN" sz="2400" b="1">
                <a:ea typeface="宋体" pitchFamily="2" charset="-122"/>
              </a:rPr>
              <a:t>(Shared Memory Architecture)</a:t>
            </a:r>
          </a:p>
        </p:txBody>
      </p:sp>
      <p:pic>
        <p:nvPicPr>
          <p:cNvPr id="10245" name="Picture 2" descr="D:\work\github\mywiki\web\concurrent_programming\i\DistributedSharedMemoryArchitecture.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2852738"/>
            <a:ext cx="41370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1"/>
          <p:cNvSpPr txBox="1">
            <a:spLocks/>
          </p:cNvSpPr>
          <p:nvPr/>
        </p:nvSpPr>
        <p:spPr bwMode="auto">
          <a:xfrm>
            <a:off x="4625975" y="1989138"/>
            <a:ext cx="4100513"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6213" indent="-17621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spcBef>
                <a:spcPct val="20000"/>
              </a:spcBef>
              <a:buClr>
                <a:srgbClr val="00A9D4"/>
              </a:buClr>
              <a:buFont typeface="Arial" charset="0"/>
              <a:buChar char="›"/>
            </a:pPr>
            <a:r>
              <a:rPr lang="zh-CN" altLang="en-US" sz="2400" dirty="0">
                <a:ea typeface="宋体" pitchFamily="2" charset="-122"/>
              </a:rPr>
              <a:t>特点</a:t>
            </a:r>
            <a:r>
              <a:rPr lang="en-US" altLang="zh-CN" sz="2400" dirty="0">
                <a:ea typeface="宋体" pitchFamily="2" charset="-122"/>
              </a:rPr>
              <a:t>:</a:t>
            </a:r>
            <a:br>
              <a:rPr lang="en-US" altLang="zh-CN" sz="2400" dirty="0">
                <a:ea typeface="宋体" pitchFamily="2" charset="-122"/>
              </a:rPr>
            </a:br>
            <a:r>
              <a:rPr lang="en-US" altLang="zh-CN" sz="2400" dirty="0" smtClean="0">
                <a:ea typeface="宋体" pitchFamily="2" charset="-122"/>
              </a:rPr>
              <a:t>- </a:t>
            </a:r>
            <a:r>
              <a:rPr lang="zh-CN" altLang="en-US" dirty="0" smtClean="0">
                <a:ea typeface="宋体" pitchFamily="2" charset="-122"/>
              </a:rPr>
              <a:t>物理</a:t>
            </a:r>
            <a:r>
              <a:rPr lang="zh-CN" altLang="en-US" dirty="0">
                <a:ea typeface="宋体" pitchFamily="2" charset="-122"/>
              </a:rPr>
              <a:t>上分布逻辑上共享</a:t>
            </a:r>
            <a:r>
              <a:rPr lang="en-US" altLang="zh-CN" dirty="0">
                <a:ea typeface="宋体" pitchFamily="2" charset="-122"/>
              </a:rPr>
              <a:t/>
            </a:r>
            <a:br>
              <a:rPr lang="en-US" altLang="zh-CN" dirty="0">
                <a:ea typeface="宋体" pitchFamily="2" charset="-122"/>
              </a:rPr>
            </a:br>
            <a:r>
              <a:rPr lang="en-US" altLang="zh-CN" dirty="0">
                <a:ea typeface="宋体" pitchFamily="2" charset="-122"/>
              </a:rPr>
              <a:t>-</a:t>
            </a:r>
            <a:r>
              <a:rPr lang="zh-CN" altLang="en-US" dirty="0" smtClean="0">
                <a:ea typeface="宋体" pitchFamily="2" charset="-122"/>
              </a:rPr>
              <a:t>全局</a:t>
            </a:r>
            <a:r>
              <a:rPr lang="zh-CN" altLang="en-US" dirty="0">
                <a:ea typeface="宋体" pitchFamily="2" charset="-122"/>
              </a:rPr>
              <a:t>共享虚拟存储器</a:t>
            </a:r>
            <a:r>
              <a:rPr lang="en-US" altLang="zh-CN" dirty="0">
                <a:ea typeface="宋体" pitchFamily="2" charset="-122"/>
              </a:rPr>
              <a:t/>
            </a:r>
            <a:br>
              <a:rPr lang="en-US" altLang="zh-CN" dirty="0">
                <a:ea typeface="宋体" pitchFamily="2" charset="-122"/>
              </a:rPr>
            </a:br>
            <a:r>
              <a:rPr lang="en-US" altLang="zh-CN" dirty="0">
                <a:ea typeface="宋体" pitchFamily="2" charset="-122"/>
              </a:rPr>
              <a:t>- NUMA</a:t>
            </a:r>
          </a:p>
          <a:p>
            <a:pPr eaLnBrk="1" hangingPunct="1">
              <a:spcBef>
                <a:spcPct val="20000"/>
              </a:spcBef>
              <a:buClr>
                <a:srgbClr val="00A9D4"/>
              </a:buClr>
              <a:buFont typeface="Arial" charset="0"/>
              <a:buChar char="›"/>
            </a:pPr>
            <a:r>
              <a:rPr lang="zh-CN" altLang="en-US" sz="2400" dirty="0">
                <a:ea typeface="宋体" pitchFamily="2" charset="-122"/>
              </a:rPr>
              <a:t>分类：</a:t>
            </a:r>
            <a:r>
              <a:rPr lang="en-US" altLang="zh-CN" sz="2400" dirty="0">
                <a:ea typeface="宋体" pitchFamily="2" charset="-122"/>
              </a:rPr>
              <a:t/>
            </a:r>
            <a:br>
              <a:rPr lang="en-US" altLang="zh-CN" sz="2400" dirty="0">
                <a:ea typeface="宋体" pitchFamily="2" charset="-122"/>
              </a:rPr>
            </a:br>
            <a:r>
              <a:rPr lang="en-US" altLang="zh-CN" dirty="0" smtClean="0">
                <a:ea typeface="宋体" pitchFamily="2" charset="-122"/>
              </a:rPr>
              <a:t>- </a:t>
            </a:r>
            <a:r>
              <a:rPr lang="zh-CN" altLang="en-US" dirty="0" smtClean="0">
                <a:ea typeface="宋体" pitchFamily="2" charset="-122"/>
              </a:rPr>
              <a:t>微机</a:t>
            </a:r>
            <a:r>
              <a:rPr lang="zh-CN" altLang="en-US" dirty="0">
                <a:ea typeface="宋体" pitchFamily="2" charset="-122"/>
              </a:rPr>
              <a:t>机群</a:t>
            </a:r>
            <a:r>
              <a:rPr lang="en-US" altLang="zh-CN" dirty="0">
                <a:ea typeface="宋体" pitchFamily="2" charset="-122"/>
              </a:rPr>
              <a:t>(PC cluster)</a:t>
            </a:r>
            <a:br>
              <a:rPr lang="en-US" altLang="zh-CN" dirty="0">
                <a:ea typeface="宋体" pitchFamily="2" charset="-122"/>
              </a:rPr>
            </a:br>
            <a:r>
              <a:rPr lang="en-US" altLang="zh-CN" dirty="0" smtClean="0">
                <a:ea typeface="宋体" pitchFamily="2" charset="-122"/>
              </a:rPr>
              <a:t>- </a:t>
            </a:r>
            <a:r>
              <a:rPr lang="zh-CN" altLang="en-US" dirty="0" smtClean="0">
                <a:ea typeface="宋体" pitchFamily="2" charset="-122"/>
              </a:rPr>
              <a:t>工作站</a:t>
            </a:r>
            <a:r>
              <a:rPr lang="zh-CN" altLang="en-US" dirty="0">
                <a:ea typeface="宋体" pitchFamily="2" charset="-122"/>
              </a:rPr>
              <a:t>机群</a:t>
            </a:r>
            <a:r>
              <a:rPr lang="en-US" altLang="zh-CN" dirty="0">
                <a:ea typeface="宋体" pitchFamily="2" charset="-122"/>
              </a:rPr>
              <a:t>(NOW)</a:t>
            </a:r>
          </a:p>
          <a:p>
            <a:pPr eaLnBrk="1" hangingPunct="1">
              <a:spcBef>
                <a:spcPct val="20000"/>
              </a:spcBef>
              <a:buClr>
                <a:srgbClr val="00A9D4"/>
              </a:buClr>
              <a:buFont typeface="Arial" charset="0"/>
              <a:buChar char="›"/>
            </a:pPr>
            <a:r>
              <a:rPr lang="en-US" altLang="zh-CN" sz="2400" dirty="0">
                <a:ea typeface="宋体" pitchFamily="2" charset="-122"/>
              </a:rPr>
              <a:t>DSM</a:t>
            </a:r>
            <a:r>
              <a:rPr lang="zh-CN" altLang="en-US" sz="2400" dirty="0">
                <a:ea typeface="宋体" pitchFamily="2" charset="-122"/>
              </a:rPr>
              <a:t>操作系统</a:t>
            </a:r>
            <a:endParaRPr lang="en-US" altLang="zh-CN" sz="2400" dirty="0">
              <a:ea typeface="宋体" pitchFamily="2" charset="-122"/>
            </a:endParaRPr>
          </a:p>
          <a:p>
            <a:pPr eaLnBrk="1" hangingPunct="1">
              <a:spcBef>
                <a:spcPct val="20000"/>
              </a:spcBef>
              <a:buClr>
                <a:srgbClr val="00A9D4"/>
              </a:buClr>
              <a:buFont typeface="Arial" charset="0"/>
              <a:buChar char="›"/>
            </a:pPr>
            <a:endParaRPr lang="en-US" altLang="zh-CN" sz="2400" dirty="0">
              <a:ea typeface="宋体" pitchFamily="2" charset="-122"/>
            </a:endParaRPr>
          </a:p>
          <a:p>
            <a:pPr eaLnBrk="1" hangingPunct="1">
              <a:spcBef>
                <a:spcPct val="20000"/>
              </a:spcBef>
              <a:buClr>
                <a:srgbClr val="00A9D4"/>
              </a:buClr>
              <a:buFont typeface="Arial" charset="0"/>
              <a:buChar char="›"/>
            </a:pPr>
            <a:endParaRPr lang="en-US" altLang="zh-CN" sz="2400" dirty="0">
              <a:ea typeface="宋体" pitchFamily="2" charset="-122"/>
            </a:endParaRPr>
          </a:p>
          <a:p>
            <a:pPr eaLnBrk="1" hangingPunct="1">
              <a:spcBef>
                <a:spcPct val="20000"/>
              </a:spcBef>
              <a:buClr>
                <a:srgbClr val="00A9D4"/>
              </a:buClr>
              <a:buFont typeface="Arial" charset="0"/>
              <a:buChar char="›"/>
            </a:pPr>
            <a:endParaRPr lang="en-US" altLang="zh-CN" sz="24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D:\myspace\ppt模板\图片\商务图片\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6988"/>
            <a:ext cx="9596438"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3" name="Rectangle 10"/>
          <p:cNvSpPr>
            <a:spLocks noGrp="1" noChangeArrowheads="1"/>
          </p:cNvSpPr>
          <p:nvPr>
            <p:ph type="ctrTitle"/>
          </p:nvPr>
        </p:nvSpPr>
        <p:spPr>
          <a:xfrm>
            <a:off x="611188" y="3213100"/>
            <a:ext cx="8351837" cy="615950"/>
          </a:xfrm>
        </p:spPr>
        <p:txBody>
          <a:bodyPr/>
          <a:lstStyle/>
          <a:p>
            <a:pPr eaLnBrk="1" hangingPunct="1"/>
            <a:r>
              <a:rPr lang="sv-SE" altLang="zh-CN" sz="4000" smtClean="0">
                <a:solidFill>
                  <a:schemeClr val="accent1"/>
                </a:solidFill>
                <a:ea typeface="宋体" pitchFamily="2" charset="-122"/>
              </a:rPr>
              <a:t>Concurrent Programming</a:t>
            </a:r>
            <a:endParaRPr lang="en-US" altLang="zh-CN" sz="4000" smtClean="0">
              <a:solidFill>
                <a:schemeClr val="accent1"/>
              </a:solidFill>
              <a:ea typeface="宋体" pitchFamily="2" charset="-122"/>
            </a:endParaRPr>
          </a:p>
        </p:txBody>
      </p:sp>
      <p:sp>
        <p:nvSpPr>
          <p:cNvPr id="11268" name="Rectangle 6"/>
          <p:cNvSpPr>
            <a:spLocks noChangeArrowheads="1"/>
          </p:cNvSpPr>
          <p:nvPr/>
        </p:nvSpPr>
        <p:spPr bwMode="auto">
          <a:xfrm>
            <a:off x="7524750" y="53736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eaLnBrk="0" hangingPunct="0">
              <a:spcBef>
                <a:spcPct val="0"/>
              </a:spcBef>
            </a:pPr>
            <a:endParaRPr lang="zh-CN" altLang="zh-CN" sz="1400">
              <a:solidFill>
                <a:srgbClr val="808080"/>
              </a:solidFill>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250"/>
                                  </p:stCondLst>
                                  <p:childTnLst>
                                    <p:set>
                                      <p:cBhvr>
                                        <p:cTn id="6" dur="1" fill="hold">
                                          <p:stCondLst>
                                            <p:cond delay="0"/>
                                          </p:stCondLst>
                                        </p:cTn>
                                        <p:tgtEl>
                                          <p:spTgt spid="107523"/>
                                        </p:tgtEl>
                                        <p:attrNameLst>
                                          <p:attrName>style.visibility</p:attrName>
                                        </p:attrNameLst>
                                      </p:cBhvr>
                                      <p:to>
                                        <p:strVal val="visible"/>
                                      </p:to>
                                    </p:set>
                                    <p:animEffect transition="in" filter="barn(inVertical)">
                                      <p:cBhvr>
                                        <p:cTn id="7" dur="5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2291" name="Rectangle 3"/>
          <p:cNvSpPr>
            <a:spLocks noGrp="1" noChangeArrowheads="1"/>
          </p:cNvSpPr>
          <p:nvPr>
            <p:ph type="title" idx="4294967295"/>
          </p:nvPr>
        </p:nvSpPr>
        <p:spPr>
          <a:xfrm>
            <a:off x="393700" y="560388"/>
            <a:ext cx="7826375" cy="492125"/>
          </a:xfrm>
        </p:spPr>
        <p:txBody>
          <a:bodyPr rIns="0"/>
          <a:lstStyle/>
          <a:p>
            <a:pPr eaLnBrk="1" hangingPunct="1"/>
            <a:r>
              <a:rPr lang="en-US" altLang="zh-CN" smtClean="0">
                <a:solidFill>
                  <a:srgbClr val="58585A"/>
                </a:solidFill>
                <a:ea typeface="宋体" pitchFamily="2" charset="-122"/>
              </a:rPr>
              <a:t>Agander</a:t>
            </a:r>
          </a:p>
        </p:txBody>
      </p:sp>
      <p:sp>
        <p:nvSpPr>
          <p:cNvPr id="12292" name="Rectangle 4"/>
          <p:cNvSpPr>
            <a:spLocks noChangeArrowheads="1"/>
          </p:cNvSpPr>
          <p:nvPr/>
        </p:nvSpPr>
        <p:spPr bwMode="auto">
          <a:xfrm>
            <a:off x="403225" y="1381125"/>
            <a:ext cx="5176838"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4000" bIns="0"/>
          <a:lstStyle/>
          <a:p>
            <a:pPr marL="176213" indent="-176213" eaLnBrk="0" hangingPunct="0">
              <a:lnSpc>
                <a:spcPct val="90000"/>
              </a:lnSpc>
              <a:spcBef>
                <a:spcPct val="0"/>
              </a:spcBef>
              <a:spcAft>
                <a:spcPct val="70000"/>
              </a:spcAft>
              <a:buClr>
                <a:srgbClr val="7B0664"/>
              </a:buClr>
              <a:buFont typeface="Ericsson Capital TT" pitchFamily="2" charset="0"/>
              <a:buChar char="›"/>
              <a:tabLst>
                <a:tab pos="1701800" algn="l"/>
              </a:tabLst>
            </a:pPr>
            <a:r>
              <a:rPr lang="zh-CN" altLang="en-US" sz="2400" dirty="0">
                <a:solidFill>
                  <a:srgbClr val="7B0663"/>
                </a:solidFill>
                <a:ea typeface="ＭＳ Ｐゴシック" pitchFamily="34" charset="-128"/>
              </a:rPr>
              <a:t>线程</a:t>
            </a:r>
            <a:r>
              <a:rPr lang="zh-CN" altLang="en-US" sz="2400" dirty="0" smtClean="0">
                <a:solidFill>
                  <a:srgbClr val="7B0663"/>
                </a:solidFill>
                <a:ea typeface="ＭＳ Ｐゴシック" pitchFamily="34" charset="-128"/>
              </a:rPr>
              <a:t>安全</a:t>
            </a:r>
            <a:endParaRPr lang="en-US" altLang="zh-CN" sz="2400" dirty="0" smtClean="0">
              <a:solidFill>
                <a:srgbClr val="7B0663"/>
              </a:solidFill>
              <a:ea typeface="ＭＳ Ｐゴシック" pitchFamily="34" charset="-128"/>
            </a:endParaRPr>
          </a:p>
          <a:p>
            <a:pPr marL="176213" indent="-176213" eaLnBrk="0" hangingPunct="0">
              <a:lnSpc>
                <a:spcPct val="90000"/>
              </a:lnSpc>
              <a:spcBef>
                <a:spcPct val="0"/>
              </a:spcBef>
              <a:spcAft>
                <a:spcPct val="70000"/>
              </a:spcAft>
              <a:buClr>
                <a:srgbClr val="7B0664"/>
              </a:buClr>
              <a:buFont typeface="Ericsson Capital TT" pitchFamily="2" charset="0"/>
              <a:buChar char="›"/>
              <a:tabLst>
                <a:tab pos="1701800" algn="l"/>
              </a:tabLst>
            </a:pPr>
            <a:r>
              <a:rPr lang="zh-CN" altLang="en-US" sz="2400" dirty="0" smtClean="0">
                <a:solidFill>
                  <a:srgbClr val="E32119"/>
                </a:solidFill>
                <a:ea typeface="ＭＳ Ｐゴシック" pitchFamily="34" charset="-128"/>
              </a:rPr>
              <a:t>锁优化</a:t>
            </a:r>
            <a:endParaRPr lang="zh-CN" altLang="en-US" sz="2400" dirty="0">
              <a:solidFill>
                <a:srgbClr val="E32119"/>
              </a:solidFill>
              <a:ea typeface="ＭＳ Ｐゴシック" pitchFamily="34" charset="-128"/>
            </a:endParaRPr>
          </a:p>
          <a:p>
            <a:pPr marL="176213" indent="-176213" eaLnBrk="0" hangingPunct="0">
              <a:lnSpc>
                <a:spcPct val="90000"/>
              </a:lnSpc>
              <a:spcBef>
                <a:spcPct val="0"/>
              </a:spcBef>
              <a:spcAft>
                <a:spcPct val="70000"/>
              </a:spcAft>
              <a:buClr>
                <a:schemeClr val="folHlink"/>
              </a:buClr>
              <a:buFont typeface="Ericsson Capital TT" pitchFamily="2" charset="0"/>
              <a:buChar char="›"/>
              <a:tabLst>
                <a:tab pos="1701800" algn="l"/>
              </a:tabLst>
            </a:pPr>
            <a:r>
              <a:rPr lang="en-US" altLang="zh-CN" sz="2400" dirty="0">
                <a:solidFill>
                  <a:schemeClr val="accent1"/>
                </a:solidFill>
                <a:ea typeface="ＭＳ Ｐゴシック" pitchFamily="34" charset="-128"/>
              </a:rPr>
              <a:t>Monitor</a:t>
            </a:r>
            <a:r>
              <a:rPr lang="zh-CN" altLang="en-US" sz="2400" dirty="0">
                <a:solidFill>
                  <a:schemeClr val="accent1"/>
                </a:solidFill>
                <a:ea typeface="ＭＳ Ｐゴシック" pitchFamily="34" charset="-128"/>
              </a:rPr>
              <a:t>模式</a:t>
            </a:r>
            <a:endParaRPr lang="en-US" altLang="zh-CN" sz="2400" dirty="0">
              <a:solidFill>
                <a:schemeClr val="accent1"/>
              </a:solidFill>
              <a:ea typeface="ＭＳ Ｐゴシック" pitchFamily="34" charset="-128"/>
            </a:endParaRPr>
          </a:p>
        </p:txBody>
      </p:sp>
      <p:sp>
        <p:nvSpPr>
          <p:cNvPr id="12293" name="Rectangle 7">
            <a:hlinkClick r:id="rId2" action="ppaction://hlinksldjump"/>
          </p:cNvPr>
          <p:cNvSpPr>
            <a:spLocks noChangeArrowheads="1"/>
          </p:cNvSpPr>
          <p:nvPr/>
        </p:nvSpPr>
        <p:spPr bwMode="auto">
          <a:xfrm>
            <a:off x="179388" y="4076700"/>
            <a:ext cx="4321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eaLnBrk="0" hangingPunct="0">
              <a:spcBef>
                <a:spcPct val="0"/>
              </a:spcBef>
            </a:pPr>
            <a:endParaRPr lang="zh-CN" altLang="zh-CN" sz="1400">
              <a:solidFill>
                <a:srgbClr val="808080"/>
              </a:solidFill>
              <a:ea typeface="ＭＳ Ｐゴシック" pitchFamily="34" charset="-128"/>
            </a:endParaRPr>
          </a:p>
        </p:txBody>
      </p:sp>
      <p:sp>
        <p:nvSpPr>
          <p:cNvPr id="12294" name="Rectangle 7">
            <a:hlinkClick r:id="rId3" action="ppaction://hlinksldjump"/>
          </p:cNvPr>
          <p:cNvSpPr>
            <a:spLocks noChangeArrowheads="1"/>
          </p:cNvSpPr>
          <p:nvPr/>
        </p:nvSpPr>
        <p:spPr bwMode="auto">
          <a:xfrm>
            <a:off x="179388" y="4652963"/>
            <a:ext cx="43211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spcBef>
                <a:spcPct val="0"/>
              </a:spcBef>
            </a:pPr>
            <a:endParaRPr lang="zh-CN" altLang="zh-CN" sz="1400">
              <a:solidFill>
                <a:srgbClr val="808080"/>
              </a:solidFill>
              <a:ea typeface="ＭＳ Ｐゴシック" pitchFamily="34" charset="-128"/>
            </a:endParaRPr>
          </a:p>
        </p:txBody>
      </p:sp>
      <p:pic>
        <p:nvPicPr>
          <p:cNvPr id="12295" name="Picture 8" descr="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308100"/>
            <a:ext cx="34290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4339" name="Rectangle 3"/>
          <p:cNvSpPr>
            <a:spLocks noGrp="1" noChangeArrowheads="1"/>
          </p:cNvSpPr>
          <p:nvPr>
            <p:ph type="title" idx="4294967295"/>
          </p:nvPr>
        </p:nvSpPr>
        <p:spPr>
          <a:xfrm>
            <a:off x="393700" y="560388"/>
            <a:ext cx="7826375" cy="492125"/>
          </a:xfrm>
        </p:spPr>
        <p:txBody>
          <a:bodyPr rIns="0"/>
          <a:lstStyle/>
          <a:p>
            <a:pPr eaLnBrk="1" hangingPunct="1"/>
            <a:r>
              <a:rPr lang="en-US" altLang="zh-CN" smtClean="0">
                <a:solidFill>
                  <a:srgbClr val="58585A"/>
                </a:solidFill>
                <a:ea typeface="宋体" pitchFamily="2" charset="-122"/>
              </a:rPr>
              <a:t>Agander</a:t>
            </a:r>
          </a:p>
        </p:txBody>
      </p:sp>
      <p:sp>
        <p:nvSpPr>
          <p:cNvPr id="99331" name="Rectangle 4"/>
          <p:cNvSpPr>
            <a:spLocks noChangeArrowheads="1"/>
          </p:cNvSpPr>
          <p:nvPr/>
        </p:nvSpPr>
        <p:spPr bwMode="auto">
          <a:xfrm>
            <a:off x="403225" y="1381125"/>
            <a:ext cx="5176838"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4000" bIns="0"/>
          <a:lstStyle/>
          <a:p>
            <a:pPr marL="176213" indent="-176213" eaLnBrk="0" hangingPunct="0">
              <a:lnSpc>
                <a:spcPct val="90000"/>
              </a:lnSpc>
              <a:spcBef>
                <a:spcPct val="0"/>
              </a:spcBef>
              <a:spcAft>
                <a:spcPct val="70000"/>
              </a:spcAft>
              <a:buClr>
                <a:srgbClr val="7B0664"/>
              </a:buClr>
              <a:buFont typeface="Ericsson Capital TT" pitchFamily="2" charset="0"/>
              <a:buChar char="›"/>
              <a:tabLst>
                <a:tab pos="1701800" algn="l"/>
              </a:tabLst>
              <a:defRPr/>
            </a:pPr>
            <a:r>
              <a:rPr lang="zh-CN" altLang="en-US" sz="2400" dirty="0">
                <a:solidFill>
                  <a:srgbClr val="7B0663"/>
                </a:solidFill>
                <a:ea typeface="ＭＳ Ｐゴシック" pitchFamily="34" charset="-128"/>
              </a:rPr>
              <a:t>线程</a:t>
            </a:r>
            <a:r>
              <a:rPr lang="zh-CN" altLang="en-US" sz="2400" dirty="0" smtClean="0">
                <a:solidFill>
                  <a:srgbClr val="7B0663"/>
                </a:solidFill>
                <a:ea typeface="ＭＳ Ｐゴシック" pitchFamily="34" charset="-128"/>
              </a:rPr>
              <a:t>安全</a:t>
            </a:r>
            <a:endParaRPr lang="sv-SE" sz="2400" dirty="0">
              <a:solidFill>
                <a:srgbClr val="7B0663"/>
              </a:solidFill>
              <a:ea typeface="ＭＳ Ｐゴシック" pitchFamily="34" charset="-128"/>
            </a:endParaRPr>
          </a:p>
          <a:p>
            <a:pPr marL="176213" indent="-176213" eaLnBrk="0" hangingPunct="0">
              <a:lnSpc>
                <a:spcPct val="90000"/>
              </a:lnSpc>
              <a:spcBef>
                <a:spcPct val="0"/>
              </a:spcBef>
              <a:spcAft>
                <a:spcPct val="70000"/>
              </a:spcAft>
              <a:buClr>
                <a:srgbClr val="7B0664"/>
              </a:buClr>
              <a:buFont typeface="Ericsson Capital TT" pitchFamily="2" charset="0"/>
              <a:buChar char="›"/>
              <a:tabLst>
                <a:tab pos="1701800" algn="l"/>
              </a:tabLst>
              <a:defRPr/>
            </a:pPr>
            <a:r>
              <a:rPr lang="zh-CN" altLang="en-US" sz="2400" dirty="0" smtClean="0">
                <a:solidFill>
                  <a:schemeClr val="bg1">
                    <a:lumMod val="75000"/>
                  </a:schemeClr>
                </a:solidFill>
                <a:ea typeface="ＭＳ Ｐゴシック" pitchFamily="34" charset="-128"/>
              </a:rPr>
              <a:t>锁优化</a:t>
            </a:r>
            <a:endParaRPr lang="zh-CN" altLang="en-US" sz="2400" dirty="0">
              <a:solidFill>
                <a:schemeClr val="bg1">
                  <a:lumMod val="75000"/>
                </a:schemeClr>
              </a:solidFill>
              <a:ea typeface="ＭＳ Ｐゴシック" pitchFamily="34" charset="-128"/>
            </a:endParaRPr>
          </a:p>
          <a:p>
            <a:pPr marL="176213" indent="-176213" eaLnBrk="0" hangingPunct="0">
              <a:lnSpc>
                <a:spcPct val="90000"/>
              </a:lnSpc>
              <a:spcBef>
                <a:spcPct val="0"/>
              </a:spcBef>
              <a:spcAft>
                <a:spcPct val="70000"/>
              </a:spcAft>
              <a:buClr>
                <a:schemeClr val="folHlink"/>
              </a:buClr>
              <a:buFont typeface="Ericsson Capital TT" pitchFamily="2" charset="0"/>
              <a:buChar char="›"/>
              <a:tabLst>
                <a:tab pos="1701800" algn="l"/>
              </a:tabLst>
              <a:defRPr/>
            </a:pPr>
            <a:r>
              <a:rPr lang="en-US" altLang="zh-CN" sz="2400" dirty="0">
                <a:solidFill>
                  <a:schemeClr val="bg1">
                    <a:lumMod val="75000"/>
                  </a:schemeClr>
                </a:solidFill>
                <a:ea typeface="ＭＳ Ｐゴシック" pitchFamily="34" charset="-128"/>
              </a:rPr>
              <a:t>Monitor</a:t>
            </a:r>
            <a:r>
              <a:rPr lang="zh-CN" altLang="en-US" sz="2400" dirty="0">
                <a:solidFill>
                  <a:schemeClr val="bg1">
                    <a:lumMod val="75000"/>
                  </a:schemeClr>
                </a:solidFill>
                <a:ea typeface="ＭＳ Ｐゴシック" pitchFamily="34" charset="-128"/>
              </a:rPr>
              <a:t>模式</a:t>
            </a:r>
            <a:endParaRPr lang="en-US" altLang="zh-CN" sz="2400" dirty="0">
              <a:solidFill>
                <a:schemeClr val="bg1">
                  <a:lumMod val="75000"/>
                </a:schemeClr>
              </a:solidFill>
              <a:ea typeface="ＭＳ Ｐゴシック" pitchFamily="34" charset="-128"/>
            </a:endParaRPr>
          </a:p>
        </p:txBody>
      </p:sp>
      <p:sp>
        <p:nvSpPr>
          <p:cNvPr id="14341" name="Rectangle 7">
            <a:hlinkClick r:id="rId2" action="ppaction://hlinksldjump"/>
          </p:cNvPr>
          <p:cNvSpPr>
            <a:spLocks noChangeArrowheads="1"/>
          </p:cNvSpPr>
          <p:nvPr/>
        </p:nvSpPr>
        <p:spPr bwMode="auto">
          <a:xfrm>
            <a:off x="179388" y="4076700"/>
            <a:ext cx="4321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eaLnBrk="0" hangingPunct="0">
              <a:spcBef>
                <a:spcPct val="0"/>
              </a:spcBef>
            </a:pPr>
            <a:endParaRPr lang="zh-CN" altLang="zh-CN" sz="1400">
              <a:solidFill>
                <a:srgbClr val="808080"/>
              </a:solidFill>
              <a:ea typeface="ＭＳ Ｐゴシック" pitchFamily="34" charset="-128"/>
            </a:endParaRPr>
          </a:p>
        </p:txBody>
      </p:sp>
      <p:sp>
        <p:nvSpPr>
          <p:cNvPr id="14342" name="Rectangle 7">
            <a:hlinkClick r:id="rId3" action="ppaction://hlinksldjump"/>
          </p:cNvPr>
          <p:cNvSpPr>
            <a:spLocks noChangeArrowheads="1"/>
          </p:cNvSpPr>
          <p:nvPr/>
        </p:nvSpPr>
        <p:spPr bwMode="auto">
          <a:xfrm>
            <a:off x="179388" y="4652963"/>
            <a:ext cx="43211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spcBef>
                <a:spcPct val="0"/>
              </a:spcBef>
            </a:pPr>
            <a:endParaRPr lang="zh-CN" altLang="zh-CN" sz="1400">
              <a:solidFill>
                <a:srgbClr val="808080"/>
              </a:solidFill>
              <a:ea typeface="ＭＳ Ｐゴシック" pitchFamily="34" charset="-128"/>
            </a:endParaRPr>
          </a:p>
        </p:txBody>
      </p:sp>
      <p:pic>
        <p:nvPicPr>
          <p:cNvPr id="14343" name="Picture 8" descr="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308100"/>
            <a:ext cx="34290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smtClean="0">
                <a:ea typeface="宋体" pitchFamily="2" charset="-122"/>
              </a:rPr>
              <a:t>Thread safety</a:t>
            </a:r>
            <a:endParaRPr lang="en-US" altLang="zh-CN" dirty="0" smtClean="0">
              <a:ea typeface="宋体" pitchFamily="2" charset="-122"/>
            </a:endParaRPr>
          </a:p>
        </p:txBody>
      </p:sp>
      <p:pic>
        <p:nvPicPr>
          <p:cNvPr id="1536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1409700"/>
            <a:ext cx="30861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Freeform 13"/>
          <p:cNvSpPr>
            <a:spLocks noChangeAspect="1" noEditPoints="1"/>
          </p:cNvSpPr>
          <p:nvPr/>
        </p:nvSpPr>
        <p:spPr bwMode="auto">
          <a:xfrm>
            <a:off x="4149011" y="4581128"/>
            <a:ext cx="1274763" cy="750887"/>
          </a:xfrm>
          <a:custGeom>
            <a:avLst/>
            <a:gdLst>
              <a:gd name="T0" fmla="*/ 2147483647 w 388"/>
              <a:gd name="T1" fmla="*/ 0 h 228"/>
              <a:gd name="T2" fmla="*/ 2147483647 w 388"/>
              <a:gd name="T3" fmla="*/ 2147483647 h 228"/>
              <a:gd name="T4" fmla="*/ 2147483647 w 388"/>
              <a:gd name="T5" fmla="*/ 2147483647 h 228"/>
              <a:gd name="T6" fmla="*/ 2147483647 w 388"/>
              <a:gd name="T7" fmla="*/ 2147483647 h 228"/>
              <a:gd name="T8" fmla="*/ 2147483647 w 388"/>
              <a:gd name="T9" fmla="*/ 2147483647 h 228"/>
              <a:gd name="T10" fmla="*/ 2147483647 w 388"/>
              <a:gd name="T11" fmla="*/ 2147483647 h 228"/>
              <a:gd name="T12" fmla="*/ 2147483647 w 388"/>
              <a:gd name="T13" fmla="*/ 2147483647 h 228"/>
              <a:gd name="T14" fmla="*/ 2147483647 w 388"/>
              <a:gd name="T15" fmla="*/ 2147483647 h 228"/>
              <a:gd name="T16" fmla="*/ 2147483647 w 388"/>
              <a:gd name="T17" fmla="*/ 2147483647 h 228"/>
              <a:gd name="T18" fmla="*/ 2147483647 w 388"/>
              <a:gd name="T19" fmla="*/ 2147483647 h 228"/>
              <a:gd name="T20" fmla="*/ 2147483647 w 388"/>
              <a:gd name="T21" fmla="*/ 2147483647 h 228"/>
              <a:gd name="T22" fmla="*/ 2147483647 w 388"/>
              <a:gd name="T23" fmla="*/ 2147483647 h 228"/>
              <a:gd name="T24" fmla="*/ 2147483647 w 388"/>
              <a:gd name="T25" fmla="*/ 2147483647 h 228"/>
              <a:gd name="T26" fmla="*/ 2147483647 w 388"/>
              <a:gd name="T27" fmla="*/ 2147483647 h 228"/>
              <a:gd name="T28" fmla="*/ 2147483647 w 388"/>
              <a:gd name="T29" fmla="*/ 2147483647 h 228"/>
              <a:gd name="T30" fmla="*/ 2147483647 w 388"/>
              <a:gd name="T31" fmla="*/ 2147483647 h 228"/>
              <a:gd name="T32" fmla="*/ 2147483647 w 388"/>
              <a:gd name="T33" fmla="*/ 0 h 228"/>
              <a:gd name="T34" fmla="*/ 2147483647 w 388"/>
              <a:gd name="T35" fmla="*/ 0 h 228"/>
              <a:gd name="T36" fmla="*/ 2147483647 w 388"/>
              <a:gd name="T37" fmla="*/ 2147483647 h 228"/>
              <a:gd name="T38" fmla="*/ 2147483647 w 388"/>
              <a:gd name="T39" fmla="*/ 2147483647 h 228"/>
              <a:gd name="T40" fmla="*/ 2147483647 w 388"/>
              <a:gd name="T41" fmla="*/ 2147483647 h 228"/>
              <a:gd name="T42" fmla="*/ 2147483647 w 388"/>
              <a:gd name="T43" fmla="*/ 2147483647 h 228"/>
              <a:gd name="T44" fmla="*/ 2147483647 w 388"/>
              <a:gd name="T45" fmla="*/ 2147483647 h 228"/>
              <a:gd name="T46" fmla="*/ 2147483647 w 388"/>
              <a:gd name="T47" fmla="*/ 2147483647 h 228"/>
              <a:gd name="T48" fmla="*/ 2147483647 w 388"/>
              <a:gd name="T49" fmla="*/ 2147483647 h 228"/>
              <a:gd name="T50" fmla="*/ 2147483647 w 388"/>
              <a:gd name="T51" fmla="*/ 2147483647 h 228"/>
              <a:gd name="T52" fmla="*/ 2147483647 w 388"/>
              <a:gd name="T53" fmla="*/ 2147483647 h 228"/>
              <a:gd name="T54" fmla="*/ 2147483647 w 388"/>
              <a:gd name="T55" fmla="*/ 2147483647 h 228"/>
              <a:gd name="T56" fmla="*/ 2147483647 w 388"/>
              <a:gd name="T57" fmla="*/ 2147483647 h 228"/>
              <a:gd name="T58" fmla="*/ 2147483647 w 388"/>
              <a:gd name="T59" fmla="*/ 2147483647 h 228"/>
              <a:gd name="T60" fmla="*/ 2147483647 w 388"/>
              <a:gd name="T61" fmla="*/ 2147483647 h 228"/>
              <a:gd name="T62" fmla="*/ 2147483647 w 388"/>
              <a:gd name="T63" fmla="*/ 2147483647 h 228"/>
              <a:gd name="T64" fmla="*/ 2147483647 w 388"/>
              <a:gd name="T65" fmla="*/ 2147483647 h 228"/>
              <a:gd name="T66" fmla="*/ 2147483647 w 388"/>
              <a:gd name="T67" fmla="*/ 2147483647 h 2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8"/>
              <a:gd name="T103" fmla="*/ 0 h 228"/>
              <a:gd name="T104" fmla="*/ 388 w 388"/>
              <a:gd name="T105" fmla="*/ 228 h 2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8" h="228">
                <a:moveTo>
                  <a:pt x="152" y="24"/>
                </a:moveTo>
                <a:cubicBezTo>
                  <a:pt x="133" y="8"/>
                  <a:pt x="111" y="1"/>
                  <a:pt x="94" y="0"/>
                </a:cubicBezTo>
                <a:cubicBezTo>
                  <a:pt x="90" y="0"/>
                  <a:pt x="86" y="4"/>
                  <a:pt x="86" y="8"/>
                </a:cubicBezTo>
                <a:cubicBezTo>
                  <a:pt x="86" y="13"/>
                  <a:pt x="89" y="16"/>
                  <a:pt x="94" y="16"/>
                </a:cubicBezTo>
                <a:cubicBezTo>
                  <a:pt x="106" y="17"/>
                  <a:pt x="126" y="23"/>
                  <a:pt x="142" y="36"/>
                </a:cubicBezTo>
                <a:cubicBezTo>
                  <a:pt x="158" y="50"/>
                  <a:pt x="170" y="71"/>
                  <a:pt x="170" y="103"/>
                </a:cubicBezTo>
                <a:cubicBezTo>
                  <a:pt x="170" y="110"/>
                  <a:pt x="170" y="118"/>
                  <a:pt x="168" y="127"/>
                </a:cubicBezTo>
                <a:cubicBezTo>
                  <a:pt x="161" y="168"/>
                  <a:pt x="135" y="188"/>
                  <a:pt x="109" y="200"/>
                </a:cubicBezTo>
                <a:cubicBezTo>
                  <a:pt x="103" y="203"/>
                  <a:pt x="97" y="205"/>
                  <a:pt x="91" y="206"/>
                </a:cubicBezTo>
                <a:cubicBezTo>
                  <a:pt x="96" y="200"/>
                  <a:pt x="101" y="192"/>
                  <a:pt x="101" y="182"/>
                </a:cubicBezTo>
                <a:cubicBezTo>
                  <a:pt x="101" y="181"/>
                  <a:pt x="101" y="179"/>
                  <a:pt x="100" y="177"/>
                </a:cubicBezTo>
                <a:cubicBezTo>
                  <a:pt x="100" y="177"/>
                  <a:pt x="100" y="174"/>
                  <a:pt x="98" y="171"/>
                </a:cubicBezTo>
                <a:cubicBezTo>
                  <a:pt x="95" y="169"/>
                  <a:pt x="92" y="167"/>
                  <a:pt x="88" y="167"/>
                </a:cubicBezTo>
                <a:cubicBezTo>
                  <a:pt x="80" y="167"/>
                  <a:pt x="71" y="165"/>
                  <a:pt x="64" y="162"/>
                </a:cubicBezTo>
                <a:cubicBezTo>
                  <a:pt x="36" y="151"/>
                  <a:pt x="16" y="124"/>
                  <a:pt x="16" y="92"/>
                </a:cubicBezTo>
                <a:cubicBezTo>
                  <a:pt x="16" y="86"/>
                  <a:pt x="17" y="81"/>
                  <a:pt x="18" y="76"/>
                </a:cubicBezTo>
                <a:cubicBezTo>
                  <a:pt x="19" y="71"/>
                  <a:pt x="16" y="67"/>
                  <a:pt x="12" y="66"/>
                </a:cubicBezTo>
                <a:cubicBezTo>
                  <a:pt x="7" y="65"/>
                  <a:pt x="3" y="68"/>
                  <a:pt x="2" y="72"/>
                </a:cubicBezTo>
                <a:cubicBezTo>
                  <a:pt x="1" y="79"/>
                  <a:pt x="0" y="85"/>
                  <a:pt x="0" y="92"/>
                </a:cubicBezTo>
                <a:cubicBezTo>
                  <a:pt x="0" y="131"/>
                  <a:pt x="24" y="164"/>
                  <a:pt x="58" y="177"/>
                </a:cubicBezTo>
                <a:cubicBezTo>
                  <a:pt x="66" y="180"/>
                  <a:pt x="75" y="183"/>
                  <a:pt x="85" y="183"/>
                </a:cubicBezTo>
                <a:cubicBezTo>
                  <a:pt x="85" y="190"/>
                  <a:pt x="79" y="197"/>
                  <a:pt x="71" y="203"/>
                </a:cubicBezTo>
                <a:cubicBezTo>
                  <a:pt x="68" y="206"/>
                  <a:pt x="64" y="209"/>
                  <a:pt x="61" y="210"/>
                </a:cubicBezTo>
                <a:cubicBezTo>
                  <a:pt x="59" y="211"/>
                  <a:pt x="58" y="212"/>
                  <a:pt x="57" y="212"/>
                </a:cubicBezTo>
                <a:cubicBezTo>
                  <a:pt x="57" y="213"/>
                  <a:pt x="56" y="213"/>
                  <a:pt x="56" y="213"/>
                </a:cubicBezTo>
                <a:cubicBezTo>
                  <a:pt x="53" y="214"/>
                  <a:pt x="51" y="218"/>
                  <a:pt x="52" y="222"/>
                </a:cubicBezTo>
                <a:cubicBezTo>
                  <a:pt x="53" y="225"/>
                  <a:pt x="56" y="228"/>
                  <a:pt x="60" y="228"/>
                </a:cubicBezTo>
                <a:cubicBezTo>
                  <a:pt x="60" y="228"/>
                  <a:pt x="60" y="228"/>
                  <a:pt x="60" y="228"/>
                </a:cubicBezTo>
                <a:cubicBezTo>
                  <a:pt x="61" y="228"/>
                  <a:pt x="87" y="227"/>
                  <a:pt x="115" y="215"/>
                </a:cubicBezTo>
                <a:cubicBezTo>
                  <a:pt x="144" y="202"/>
                  <a:pt x="176" y="177"/>
                  <a:pt x="184" y="130"/>
                </a:cubicBezTo>
                <a:cubicBezTo>
                  <a:pt x="186" y="120"/>
                  <a:pt x="186" y="111"/>
                  <a:pt x="186" y="103"/>
                </a:cubicBezTo>
                <a:cubicBezTo>
                  <a:pt x="187" y="66"/>
                  <a:pt x="171" y="40"/>
                  <a:pt x="152" y="24"/>
                </a:cubicBezTo>
                <a:close/>
                <a:moveTo>
                  <a:pt x="353" y="24"/>
                </a:moveTo>
                <a:cubicBezTo>
                  <a:pt x="334" y="8"/>
                  <a:pt x="312" y="1"/>
                  <a:pt x="295" y="0"/>
                </a:cubicBezTo>
                <a:cubicBezTo>
                  <a:pt x="293" y="0"/>
                  <a:pt x="293" y="0"/>
                  <a:pt x="293" y="0"/>
                </a:cubicBezTo>
                <a:cubicBezTo>
                  <a:pt x="293" y="0"/>
                  <a:pt x="293" y="0"/>
                  <a:pt x="293" y="0"/>
                </a:cubicBezTo>
                <a:cubicBezTo>
                  <a:pt x="242" y="0"/>
                  <a:pt x="201" y="41"/>
                  <a:pt x="201" y="92"/>
                </a:cubicBezTo>
                <a:cubicBezTo>
                  <a:pt x="201" y="118"/>
                  <a:pt x="212" y="142"/>
                  <a:pt x="230" y="158"/>
                </a:cubicBezTo>
                <a:cubicBezTo>
                  <a:pt x="233" y="161"/>
                  <a:pt x="238" y="161"/>
                  <a:pt x="241" y="158"/>
                </a:cubicBezTo>
                <a:cubicBezTo>
                  <a:pt x="244" y="155"/>
                  <a:pt x="244" y="150"/>
                  <a:pt x="241" y="147"/>
                </a:cubicBezTo>
                <a:cubicBezTo>
                  <a:pt x="226" y="133"/>
                  <a:pt x="217" y="114"/>
                  <a:pt x="217" y="92"/>
                </a:cubicBezTo>
                <a:cubicBezTo>
                  <a:pt x="217" y="50"/>
                  <a:pt x="251" y="16"/>
                  <a:pt x="293" y="16"/>
                </a:cubicBezTo>
                <a:cubicBezTo>
                  <a:pt x="295" y="16"/>
                  <a:pt x="295" y="16"/>
                  <a:pt x="295" y="16"/>
                </a:cubicBezTo>
                <a:cubicBezTo>
                  <a:pt x="307" y="17"/>
                  <a:pt x="327" y="23"/>
                  <a:pt x="343" y="36"/>
                </a:cubicBezTo>
                <a:cubicBezTo>
                  <a:pt x="359" y="50"/>
                  <a:pt x="371" y="71"/>
                  <a:pt x="372" y="103"/>
                </a:cubicBezTo>
                <a:cubicBezTo>
                  <a:pt x="372" y="110"/>
                  <a:pt x="371" y="118"/>
                  <a:pt x="369" y="127"/>
                </a:cubicBezTo>
                <a:cubicBezTo>
                  <a:pt x="362" y="168"/>
                  <a:pt x="336" y="188"/>
                  <a:pt x="310" y="200"/>
                </a:cubicBezTo>
                <a:cubicBezTo>
                  <a:pt x="304" y="203"/>
                  <a:pt x="298" y="205"/>
                  <a:pt x="292" y="206"/>
                </a:cubicBezTo>
                <a:cubicBezTo>
                  <a:pt x="297" y="200"/>
                  <a:pt x="302" y="192"/>
                  <a:pt x="302" y="182"/>
                </a:cubicBezTo>
                <a:cubicBezTo>
                  <a:pt x="302" y="181"/>
                  <a:pt x="302" y="179"/>
                  <a:pt x="301" y="177"/>
                </a:cubicBezTo>
                <a:cubicBezTo>
                  <a:pt x="301" y="177"/>
                  <a:pt x="301" y="177"/>
                  <a:pt x="301" y="177"/>
                </a:cubicBezTo>
                <a:cubicBezTo>
                  <a:pt x="301" y="176"/>
                  <a:pt x="301" y="176"/>
                  <a:pt x="301" y="176"/>
                </a:cubicBezTo>
                <a:cubicBezTo>
                  <a:pt x="301" y="176"/>
                  <a:pt x="301" y="173"/>
                  <a:pt x="298" y="170"/>
                </a:cubicBezTo>
                <a:cubicBezTo>
                  <a:pt x="295" y="168"/>
                  <a:pt x="292" y="167"/>
                  <a:pt x="289" y="167"/>
                </a:cubicBezTo>
                <a:cubicBezTo>
                  <a:pt x="281" y="167"/>
                  <a:pt x="272" y="165"/>
                  <a:pt x="265" y="162"/>
                </a:cubicBezTo>
                <a:cubicBezTo>
                  <a:pt x="261" y="161"/>
                  <a:pt x="256" y="163"/>
                  <a:pt x="254" y="167"/>
                </a:cubicBezTo>
                <a:cubicBezTo>
                  <a:pt x="253" y="171"/>
                  <a:pt x="255" y="175"/>
                  <a:pt x="259" y="177"/>
                </a:cubicBezTo>
                <a:cubicBezTo>
                  <a:pt x="267" y="180"/>
                  <a:pt x="276" y="183"/>
                  <a:pt x="286" y="183"/>
                </a:cubicBezTo>
                <a:cubicBezTo>
                  <a:pt x="286" y="190"/>
                  <a:pt x="280" y="197"/>
                  <a:pt x="272" y="203"/>
                </a:cubicBezTo>
                <a:cubicBezTo>
                  <a:pt x="269" y="206"/>
                  <a:pt x="265" y="209"/>
                  <a:pt x="262" y="210"/>
                </a:cubicBezTo>
                <a:cubicBezTo>
                  <a:pt x="261" y="211"/>
                  <a:pt x="259" y="212"/>
                  <a:pt x="259" y="212"/>
                </a:cubicBezTo>
                <a:cubicBezTo>
                  <a:pt x="258" y="213"/>
                  <a:pt x="257" y="213"/>
                  <a:pt x="257" y="213"/>
                </a:cubicBezTo>
                <a:cubicBezTo>
                  <a:pt x="254" y="214"/>
                  <a:pt x="252" y="218"/>
                  <a:pt x="253" y="222"/>
                </a:cubicBezTo>
                <a:cubicBezTo>
                  <a:pt x="254" y="225"/>
                  <a:pt x="257" y="228"/>
                  <a:pt x="261" y="228"/>
                </a:cubicBezTo>
                <a:cubicBezTo>
                  <a:pt x="261" y="228"/>
                  <a:pt x="261" y="228"/>
                  <a:pt x="261" y="228"/>
                </a:cubicBezTo>
                <a:cubicBezTo>
                  <a:pt x="262" y="228"/>
                  <a:pt x="288" y="227"/>
                  <a:pt x="316" y="215"/>
                </a:cubicBezTo>
                <a:cubicBezTo>
                  <a:pt x="345" y="202"/>
                  <a:pt x="377" y="177"/>
                  <a:pt x="385" y="130"/>
                </a:cubicBezTo>
                <a:cubicBezTo>
                  <a:pt x="387" y="120"/>
                  <a:pt x="388" y="111"/>
                  <a:pt x="388" y="103"/>
                </a:cubicBezTo>
                <a:cubicBezTo>
                  <a:pt x="388" y="66"/>
                  <a:pt x="372" y="40"/>
                  <a:pt x="353" y="24"/>
                </a:cubicBezTo>
                <a:close/>
              </a:path>
            </a:pathLst>
          </a:cu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 name="Freeform 14"/>
          <p:cNvSpPr>
            <a:spLocks noChangeAspect="1" noEditPoints="1"/>
          </p:cNvSpPr>
          <p:nvPr/>
        </p:nvSpPr>
        <p:spPr bwMode="auto">
          <a:xfrm>
            <a:off x="115888" y="1484784"/>
            <a:ext cx="1260475" cy="739775"/>
          </a:xfrm>
          <a:custGeom>
            <a:avLst/>
            <a:gdLst>
              <a:gd name="T0" fmla="*/ 2147483647 w 388"/>
              <a:gd name="T1" fmla="*/ 2147483647 h 228"/>
              <a:gd name="T2" fmla="*/ 2147483647 w 388"/>
              <a:gd name="T3" fmla="*/ 2147483647 h 228"/>
              <a:gd name="T4" fmla="*/ 2147483647 w 388"/>
              <a:gd name="T5" fmla="*/ 2147483647 h 228"/>
              <a:gd name="T6" fmla="*/ 2147483647 w 388"/>
              <a:gd name="T7" fmla="*/ 2147483647 h 228"/>
              <a:gd name="T8" fmla="*/ 2147483647 w 388"/>
              <a:gd name="T9" fmla="*/ 2147483647 h 228"/>
              <a:gd name="T10" fmla="*/ 2147483647 w 388"/>
              <a:gd name="T11" fmla="*/ 2147483647 h 228"/>
              <a:gd name="T12" fmla="*/ 2147483647 w 388"/>
              <a:gd name="T13" fmla="*/ 2147483647 h 228"/>
              <a:gd name="T14" fmla="*/ 2147483647 w 388"/>
              <a:gd name="T15" fmla="*/ 2147483647 h 228"/>
              <a:gd name="T16" fmla="*/ 2147483647 w 388"/>
              <a:gd name="T17" fmla="*/ 2147483647 h 228"/>
              <a:gd name="T18" fmla="*/ 2147483647 w 388"/>
              <a:gd name="T19" fmla="*/ 2147483647 h 228"/>
              <a:gd name="T20" fmla="*/ 2147483647 w 388"/>
              <a:gd name="T21" fmla="*/ 2147483647 h 228"/>
              <a:gd name="T22" fmla="*/ 2147483647 w 388"/>
              <a:gd name="T23" fmla="*/ 2147483647 h 228"/>
              <a:gd name="T24" fmla="*/ 2147483647 w 388"/>
              <a:gd name="T25" fmla="*/ 2147483647 h 228"/>
              <a:gd name="T26" fmla="*/ 2147483647 w 388"/>
              <a:gd name="T27" fmla="*/ 2147483647 h 228"/>
              <a:gd name="T28" fmla="*/ 2147483647 w 388"/>
              <a:gd name="T29" fmla="*/ 2147483647 h 228"/>
              <a:gd name="T30" fmla="*/ 2147483647 w 388"/>
              <a:gd name="T31" fmla="*/ 2147483647 h 228"/>
              <a:gd name="T32" fmla="*/ 2147483647 w 388"/>
              <a:gd name="T33" fmla="*/ 2147483647 h 228"/>
              <a:gd name="T34" fmla="*/ 2147483647 w 388"/>
              <a:gd name="T35" fmla="*/ 2147483647 h 228"/>
              <a:gd name="T36" fmla="*/ 2147483647 w 388"/>
              <a:gd name="T37" fmla="*/ 2147483647 h 228"/>
              <a:gd name="T38" fmla="*/ 2147483647 w 388"/>
              <a:gd name="T39" fmla="*/ 2147483647 h 228"/>
              <a:gd name="T40" fmla="*/ 2147483647 w 388"/>
              <a:gd name="T41" fmla="*/ 2147483647 h 228"/>
              <a:gd name="T42" fmla="*/ 2147483647 w 388"/>
              <a:gd name="T43" fmla="*/ 2147483647 h 228"/>
              <a:gd name="T44" fmla="*/ 2147483647 w 388"/>
              <a:gd name="T45" fmla="*/ 2147483647 h 228"/>
              <a:gd name="T46" fmla="*/ 2147483647 w 388"/>
              <a:gd name="T47" fmla="*/ 2147483647 h 228"/>
              <a:gd name="T48" fmla="*/ 2147483647 w 388"/>
              <a:gd name="T49" fmla="*/ 2147483647 h 228"/>
              <a:gd name="T50" fmla="*/ 2147483647 w 388"/>
              <a:gd name="T51" fmla="*/ 2147483647 h 228"/>
              <a:gd name="T52" fmla="*/ 2147483647 w 388"/>
              <a:gd name="T53" fmla="*/ 2147483647 h 228"/>
              <a:gd name="T54" fmla="*/ 2147483647 w 388"/>
              <a:gd name="T55" fmla="*/ 2147483647 h 228"/>
              <a:gd name="T56" fmla="*/ 2147483647 w 388"/>
              <a:gd name="T57" fmla="*/ 2147483647 h 228"/>
              <a:gd name="T58" fmla="*/ 2147483647 w 388"/>
              <a:gd name="T59" fmla="*/ 2147483647 h 228"/>
              <a:gd name="T60" fmla="*/ 2147483647 w 388"/>
              <a:gd name="T61" fmla="*/ 2147483647 h 228"/>
              <a:gd name="T62" fmla="*/ 0 w 388"/>
              <a:gd name="T63" fmla="*/ 2147483647 h 228"/>
              <a:gd name="T64" fmla="*/ 2147483647 w 388"/>
              <a:gd name="T65" fmla="*/ 2147483647 h 228"/>
              <a:gd name="T66" fmla="*/ 2147483647 w 388"/>
              <a:gd name="T67" fmla="*/ 2147483647 h 228"/>
              <a:gd name="T68" fmla="*/ 2147483647 w 388"/>
              <a:gd name="T69" fmla="*/ 2147483647 h 2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8"/>
              <a:gd name="T106" fmla="*/ 0 h 228"/>
              <a:gd name="T107" fmla="*/ 388 w 388"/>
              <a:gd name="T108" fmla="*/ 228 h 2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8" h="228">
                <a:moveTo>
                  <a:pt x="388" y="136"/>
                </a:moveTo>
                <a:cubicBezTo>
                  <a:pt x="388" y="98"/>
                  <a:pt x="364" y="65"/>
                  <a:pt x="330" y="51"/>
                </a:cubicBezTo>
                <a:cubicBezTo>
                  <a:pt x="322" y="48"/>
                  <a:pt x="313" y="46"/>
                  <a:pt x="303" y="45"/>
                </a:cubicBezTo>
                <a:cubicBezTo>
                  <a:pt x="303" y="39"/>
                  <a:pt x="309" y="31"/>
                  <a:pt x="317" y="25"/>
                </a:cubicBezTo>
                <a:cubicBezTo>
                  <a:pt x="320" y="22"/>
                  <a:pt x="324" y="20"/>
                  <a:pt x="327" y="18"/>
                </a:cubicBezTo>
                <a:cubicBezTo>
                  <a:pt x="328" y="17"/>
                  <a:pt x="330" y="16"/>
                  <a:pt x="330" y="16"/>
                </a:cubicBezTo>
                <a:cubicBezTo>
                  <a:pt x="331" y="16"/>
                  <a:pt x="332" y="15"/>
                  <a:pt x="332" y="15"/>
                </a:cubicBezTo>
                <a:cubicBezTo>
                  <a:pt x="335" y="14"/>
                  <a:pt x="337" y="10"/>
                  <a:pt x="336" y="6"/>
                </a:cubicBezTo>
                <a:cubicBezTo>
                  <a:pt x="335" y="3"/>
                  <a:pt x="332" y="0"/>
                  <a:pt x="328" y="0"/>
                </a:cubicBezTo>
                <a:cubicBezTo>
                  <a:pt x="327" y="0"/>
                  <a:pt x="301" y="1"/>
                  <a:pt x="273" y="14"/>
                </a:cubicBezTo>
                <a:cubicBezTo>
                  <a:pt x="244" y="26"/>
                  <a:pt x="212" y="51"/>
                  <a:pt x="204" y="99"/>
                </a:cubicBezTo>
                <a:cubicBezTo>
                  <a:pt x="202" y="108"/>
                  <a:pt x="201" y="117"/>
                  <a:pt x="201" y="125"/>
                </a:cubicBezTo>
                <a:cubicBezTo>
                  <a:pt x="201" y="162"/>
                  <a:pt x="217" y="188"/>
                  <a:pt x="236" y="204"/>
                </a:cubicBezTo>
                <a:cubicBezTo>
                  <a:pt x="255" y="220"/>
                  <a:pt x="277" y="227"/>
                  <a:pt x="294" y="228"/>
                </a:cubicBezTo>
                <a:cubicBezTo>
                  <a:pt x="294" y="228"/>
                  <a:pt x="294" y="228"/>
                  <a:pt x="294" y="228"/>
                </a:cubicBezTo>
                <a:cubicBezTo>
                  <a:pt x="298" y="228"/>
                  <a:pt x="302" y="224"/>
                  <a:pt x="302" y="220"/>
                </a:cubicBezTo>
                <a:cubicBezTo>
                  <a:pt x="302" y="215"/>
                  <a:pt x="298" y="212"/>
                  <a:pt x="294" y="212"/>
                </a:cubicBezTo>
                <a:cubicBezTo>
                  <a:pt x="282" y="211"/>
                  <a:pt x="262" y="206"/>
                  <a:pt x="246" y="192"/>
                </a:cubicBezTo>
                <a:cubicBezTo>
                  <a:pt x="230" y="178"/>
                  <a:pt x="217" y="158"/>
                  <a:pt x="217" y="125"/>
                </a:cubicBezTo>
                <a:cubicBezTo>
                  <a:pt x="217" y="118"/>
                  <a:pt x="218" y="110"/>
                  <a:pt x="220" y="101"/>
                </a:cubicBezTo>
                <a:cubicBezTo>
                  <a:pt x="227" y="60"/>
                  <a:pt x="253" y="40"/>
                  <a:pt x="279" y="28"/>
                </a:cubicBezTo>
                <a:cubicBezTo>
                  <a:pt x="285" y="25"/>
                  <a:pt x="291" y="23"/>
                  <a:pt x="297" y="22"/>
                </a:cubicBezTo>
                <a:cubicBezTo>
                  <a:pt x="292" y="28"/>
                  <a:pt x="287" y="36"/>
                  <a:pt x="287" y="46"/>
                </a:cubicBezTo>
                <a:cubicBezTo>
                  <a:pt x="287" y="47"/>
                  <a:pt x="287" y="49"/>
                  <a:pt x="288" y="51"/>
                </a:cubicBezTo>
                <a:cubicBezTo>
                  <a:pt x="288" y="51"/>
                  <a:pt x="288" y="54"/>
                  <a:pt x="290" y="57"/>
                </a:cubicBezTo>
                <a:cubicBezTo>
                  <a:pt x="293" y="59"/>
                  <a:pt x="296" y="61"/>
                  <a:pt x="300" y="61"/>
                </a:cubicBezTo>
                <a:cubicBezTo>
                  <a:pt x="308" y="61"/>
                  <a:pt x="317" y="63"/>
                  <a:pt x="324" y="66"/>
                </a:cubicBezTo>
                <a:cubicBezTo>
                  <a:pt x="352" y="77"/>
                  <a:pt x="372" y="104"/>
                  <a:pt x="372" y="136"/>
                </a:cubicBezTo>
                <a:cubicBezTo>
                  <a:pt x="372" y="142"/>
                  <a:pt x="371" y="147"/>
                  <a:pt x="370" y="152"/>
                </a:cubicBezTo>
                <a:cubicBezTo>
                  <a:pt x="369" y="157"/>
                  <a:pt x="372" y="161"/>
                  <a:pt x="376" y="162"/>
                </a:cubicBezTo>
                <a:cubicBezTo>
                  <a:pt x="380" y="163"/>
                  <a:pt x="385" y="160"/>
                  <a:pt x="386" y="156"/>
                </a:cubicBezTo>
                <a:cubicBezTo>
                  <a:pt x="386" y="156"/>
                  <a:pt x="386" y="156"/>
                  <a:pt x="386" y="156"/>
                </a:cubicBezTo>
                <a:cubicBezTo>
                  <a:pt x="387" y="149"/>
                  <a:pt x="388" y="143"/>
                  <a:pt x="388" y="136"/>
                </a:cubicBezTo>
                <a:close/>
                <a:moveTo>
                  <a:pt x="158" y="70"/>
                </a:moveTo>
                <a:cubicBezTo>
                  <a:pt x="155" y="67"/>
                  <a:pt x="150" y="67"/>
                  <a:pt x="147" y="70"/>
                </a:cubicBezTo>
                <a:cubicBezTo>
                  <a:pt x="144" y="73"/>
                  <a:pt x="144" y="78"/>
                  <a:pt x="147" y="81"/>
                </a:cubicBezTo>
                <a:cubicBezTo>
                  <a:pt x="162" y="95"/>
                  <a:pt x="171" y="115"/>
                  <a:pt x="171" y="136"/>
                </a:cubicBezTo>
                <a:cubicBezTo>
                  <a:pt x="171" y="178"/>
                  <a:pt x="137" y="212"/>
                  <a:pt x="95" y="212"/>
                </a:cubicBezTo>
                <a:cubicBezTo>
                  <a:pt x="93" y="212"/>
                  <a:pt x="93" y="212"/>
                  <a:pt x="93" y="212"/>
                </a:cubicBezTo>
                <a:cubicBezTo>
                  <a:pt x="81" y="211"/>
                  <a:pt x="61" y="206"/>
                  <a:pt x="45" y="192"/>
                </a:cubicBezTo>
                <a:cubicBezTo>
                  <a:pt x="29" y="178"/>
                  <a:pt x="16" y="158"/>
                  <a:pt x="16" y="125"/>
                </a:cubicBezTo>
                <a:cubicBezTo>
                  <a:pt x="16" y="118"/>
                  <a:pt x="17" y="110"/>
                  <a:pt x="19" y="101"/>
                </a:cubicBezTo>
                <a:cubicBezTo>
                  <a:pt x="26" y="60"/>
                  <a:pt x="52" y="40"/>
                  <a:pt x="78" y="28"/>
                </a:cubicBezTo>
                <a:cubicBezTo>
                  <a:pt x="84" y="25"/>
                  <a:pt x="90" y="23"/>
                  <a:pt x="96" y="22"/>
                </a:cubicBezTo>
                <a:cubicBezTo>
                  <a:pt x="91" y="28"/>
                  <a:pt x="86" y="36"/>
                  <a:pt x="86" y="46"/>
                </a:cubicBezTo>
                <a:cubicBezTo>
                  <a:pt x="86" y="47"/>
                  <a:pt x="86" y="49"/>
                  <a:pt x="86" y="51"/>
                </a:cubicBezTo>
                <a:cubicBezTo>
                  <a:pt x="87" y="51"/>
                  <a:pt x="87" y="51"/>
                  <a:pt x="87" y="51"/>
                </a:cubicBezTo>
                <a:cubicBezTo>
                  <a:pt x="87" y="52"/>
                  <a:pt x="87" y="52"/>
                  <a:pt x="87" y="52"/>
                </a:cubicBezTo>
                <a:cubicBezTo>
                  <a:pt x="87" y="52"/>
                  <a:pt x="87" y="55"/>
                  <a:pt x="90" y="58"/>
                </a:cubicBezTo>
                <a:cubicBezTo>
                  <a:pt x="93" y="60"/>
                  <a:pt x="96" y="61"/>
                  <a:pt x="98" y="61"/>
                </a:cubicBezTo>
                <a:cubicBezTo>
                  <a:pt x="98" y="61"/>
                  <a:pt x="98" y="61"/>
                  <a:pt x="98" y="61"/>
                </a:cubicBezTo>
                <a:cubicBezTo>
                  <a:pt x="107" y="61"/>
                  <a:pt x="115" y="63"/>
                  <a:pt x="123" y="66"/>
                </a:cubicBezTo>
                <a:cubicBezTo>
                  <a:pt x="127" y="68"/>
                  <a:pt x="132" y="66"/>
                  <a:pt x="133" y="61"/>
                </a:cubicBezTo>
                <a:cubicBezTo>
                  <a:pt x="135" y="57"/>
                  <a:pt x="133" y="53"/>
                  <a:pt x="129" y="51"/>
                </a:cubicBezTo>
                <a:cubicBezTo>
                  <a:pt x="121" y="48"/>
                  <a:pt x="111" y="46"/>
                  <a:pt x="102" y="45"/>
                </a:cubicBezTo>
                <a:cubicBezTo>
                  <a:pt x="102" y="39"/>
                  <a:pt x="108" y="31"/>
                  <a:pt x="116" y="25"/>
                </a:cubicBezTo>
                <a:cubicBezTo>
                  <a:pt x="119" y="22"/>
                  <a:pt x="123" y="20"/>
                  <a:pt x="126" y="18"/>
                </a:cubicBezTo>
                <a:cubicBezTo>
                  <a:pt x="127" y="17"/>
                  <a:pt x="129" y="16"/>
                  <a:pt x="129" y="16"/>
                </a:cubicBezTo>
                <a:cubicBezTo>
                  <a:pt x="130" y="16"/>
                  <a:pt x="131" y="15"/>
                  <a:pt x="131" y="15"/>
                </a:cubicBezTo>
                <a:cubicBezTo>
                  <a:pt x="134" y="14"/>
                  <a:pt x="136" y="10"/>
                  <a:pt x="135" y="6"/>
                </a:cubicBezTo>
                <a:cubicBezTo>
                  <a:pt x="134" y="3"/>
                  <a:pt x="131" y="0"/>
                  <a:pt x="127" y="0"/>
                </a:cubicBezTo>
                <a:cubicBezTo>
                  <a:pt x="126" y="0"/>
                  <a:pt x="100" y="1"/>
                  <a:pt x="71" y="14"/>
                </a:cubicBezTo>
                <a:cubicBezTo>
                  <a:pt x="43" y="26"/>
                  <a:pt x="11" y="51"/>
                  <a:pt x="3" y="99"/>
                </a:cubicBezTo>
                <a:cubicBezTo>
                  <a:pt x="1" y="108"/>
                  <a:pt x="0" y="117"/>
                  <a:pt x="0" y="125"/>
                </a:cubicBezTo>
                <a:cubicBezTo>
                  <a:pt x="0" y="162"/>
                  <a:pt x="16" y="188"/>
                  <a:pt x="35" y="204"/>
                </a:cubicBezTo>
                <a:cubicBezTo>
                  <a:pt x="54" y="220"/>
                  <a:pt x="76" y="227"/>
                  <a:pt x="93" y="228"/>
                </a:cubicBezTo>
                <a:cubicBezTo>
                  <a:pt x="95" y="228"/>
                  <a:pt x="95" y="228"/>
                  <a:pt x="95" y="228"/>
                </a:cubicBezTo>
                <a:cubicBezTo>
                  <a:pt x="95" y="228"/>
                  <a:pt x="95" y="228"/>
                  <a:pt x="95" y="228"/>
                </a:cubicBezTo>
                <a:cubicBezTo>
                  <a:pt x="146" y="228"/>
                  <a:pt x="187" y="187"/>
                  <a:pt x="187" y="136"/>
                </a:cubicBezTo>
                <a:cubicBezTo>
                  <a:pt x="187" y="110"/>
                  <a:pt x="176" y="86"/>
                  <a:pt x="158" y="70"/>
                </a:cubicBezTo>
                <a:close/>
              </a:path>
            </a:pathLst>
          </a:cu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7" name="TextBox 7"/>
          <p:cNvSpPr txBox="1">
            <a:spLocks noChangeArrowheads="1"/>
          </p:cNvSpPr>
          <p:nvPr/>
        </p:nvSpPr>
        <p:spPr bwMode="auto">
          <a:xfrm>
            <a:off x="733803" y="2327492"/>
            <a:ext cx="4689971" cy="29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dirty="0">
                <a:solidFill>
                  <a:srgbClr val="00B050"/>
                </a:solidFill>
                <a:latin typeface="Cambria Math" pitchFamily="18" charset="0"/>
                <a:ea typeface="Cambria Math" pitchFamily="18" charset="0"/>
              </a:rPr>
              <a:t>A class is thread-safe if it behaves correctly when accessed from multiple threads, regardless of the scheduling or interleaving of the execution of those threads by the runtime environment, and with no additional synchronization or other coordination on the part of the calling code.</a:t>
            </a:r>
          </a:p>
        </p:txBody>
      </p:sp>
      <p:sp>
        <p:nvSpPr>
          <p:cNvPr id="2" name="TextBox 1"/>
          <p:cNvSpPr txBox="1"/>
          <p:nvPr/>
        </p:nvSpPr>
        <p:spPr>
          <a:xfrm>
            <a:off x="1892038" y="5589240"/>
            <a:ext cx="3531736" cy="707886"/>
          </a:xfrm>
          <a:prstGeom prst="rect">
            <a:avLst/>
          </a:prstGeom>
          <a:noFill/>
        </p:spPr>
        <p:txBody>
          <a:bodyPr wrap="none" rtlCol="0">
            <a:spAutoFit/>
          </a:bodyPr>
          <a:lstStyle/>
          <a:p>
            <a:pPr algn="r"/>
            <a:r>
              <a:rPr lang="en-US" altLang="zh-CN" dirty="0">
                <a:solidFill>
                  <a:srgbClr val="FFC000"/>
                </a:solidFill>
              </a:rPr>
              <a:t>Java Concurrency In </a:t>
            </a:r>
            <a:r>
              <a:rPr lang="en-US" altLang="zh-CN" dirty="0" smtClean="0">
                <a:solidFill>
                  <a:srgbClr val="FFC000"/>
                </a:solidFill>
              </a:rPr>
              <a:t>Practice</a:t>
            </a:r>
            <a:br>
              <a:rPr lang="en-US" altLang="zh-CN" dirty="0" smtClean="0">
                <a:solidFill>
                  <a:srgbClr val="FFC000"/>
                </a:solidFill>
              </a:rPr>
            </a:br>
            <a:r>
              <a:rPr lang="en-US" altLang="zh-CN" dirty="0">
                <a:solidFill>
                  <a:srgbClr val="0070C0"/>
                </a:solidFill>
              </a:rPr>
              <a:t>Joshua Bloch</a:t>
            </a:r>
            <a:endParaRPr lang="zh-CN" altLang="en-US" dirty="0">
              <a:solidFill>
                <a:srgbClr val="0070C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16387" name="Freeform 4" descr="bpct-blend3"/>
          <p:cNvSpPr>
            <a:spLocks noChangeAspect="1" noEditPoints="1"/>
          </p:cNvSpPr>
          <p:nvPr/>
        </p:nvSpPr>
        <p:spPr bwMode="auto">
          <a:xfrm>
            <a:off x="2211388" y="1236663"/>
            <a:ext cx="5040312" cy="5029200"/>
          </a:xfrm>
          <a:custGeom>
            <a:avLst/>
            <a:gdLst>
              <a:gd name="T0" fmla="*/ 701725 w 1020"/>
              <a:gd name="T1" fmla="*/ 1408230 h 1018"/>
              <a:gd name="T2" fmla="*/ 943870 w 1020"/>
              <a:gd name="T3" fmla="*/ 1838111 h 1018"/>
              <a:gd name="T4" fmla="*/ 2554872 w 1020"/>
              <a:gd name="T5" fmla="*/ 805409 h 1018"/>
              <a:gd name="T6" fmla="*/ 2940327 w 1020"/>
              <a:gd name="T7" fmla="*/ 444704 h 1018"/>
              <a:gd name="T8" fmla="*/ 2456038 w 1020"/>
              <a:gd name="T9" fmla="*/ 0 h 1018"/>
              <a:gd name="T10" fmla="*/ 494173 w 1020"/>
              <a:gd name="T11" fmla="*/ 1017879 h 1018"/>
              <a:gd name="T12" fmla="*/ 469464 w 1020"/>
              <a:gd name="T13" fmla="*/ 1052467 h 1018"/>
              <a:gd name="T14" fmla="*/ 528765 w 1020"/>
              <a:gd name="T15" fmla="*/ 1432936 h 1018"/>
              <a:gd name="T16" fmla="*/ 4773707 w 1020"/>
              <a:gd name="T17" fmla="*/ 2223521 h 1018"/>
              <a:gd name="T18" fmla="*/ 4477203 w 1020"/>
              <a:gd name="T19" fmla="*/ 2322344 h 1018"/>
              <a:gd name="T20" fmla="*/ 4235059 w 1020"/>
              <a:gd name="T21" fmla="*/ 2515050 h 1018"/>
              <a:gd name="T22" fmla="*/ 3390024 w 1020"/>
              <a:gd name="T23" fmla="*/ 4333396 h 1018"/>
              <a:gd name="T24" fmla="*/ 3503683 w 1020"/>
              <a:gd name="T25" fmla="*/ 4491513 h 1018"/>
              <a:gd name="T26" fmla="*/ 5040560 w 1020"/>
              <a:gd name="T27" fmla="*/ 2515050 h 1018"/>
              <a:gd name="T28" fmla="*/ 3340606 w 1020"/>
              <a:gd name="T29" fmla="*/ 4486572 h 1018"/>
              <a:gd name="T30" fmla="*/ 3409791 w 1020"/>
              <a:gd name="T31" fmla="*/ 3977632 h 1018"/>
              <a:gd name="T32" fmla="*/ 3375199 w 1020"/>
              <a:gd name="T33" fmla="*/ 3997397 h 1018"/>
              <a:gd name="T34" fmla="*/ 3083637 w 1020"/>
              <a:gd name="T35" fmla="*/ 4130808 h 1018"/>
              <a:gd name="T36" fmla="*/ 2367087 w 1020"/>
              <a:gd name="T37" fmla="*/ 4219749 h 1018"/>
              <a:gd name="T38" fmla="*/ 2317669 w 1020"/>
              <a:gd name="T39" fmla="*/ 4214808 h 1018"/>
              <a:gd name="T40" fmla="*/ 1067413 w 1020"/>
              <a:gd name="T41" fmla="*/ 3903515 h 1018"/>
              <a:gd name="T42" fmla="*/ 953753 w 1020"/>
              <a:gd name="T43" fmla="*/ 4061632 h 1018"/>
              <a:gd name="T44" fmla="*/ 2520280 w 1020"/>
              <a:gd name="T45" fmla="*/ 5030099 h 1018"/>
              <a:gd name="T46" fmla="*/ 3498742 w 1020"/>
              <a:gd name="T47" fmla="*/ 4570571 h 1018"/>
              <a:gd name="T48" fmla="*/ 904336 w 1020"/>
              <a:gd name="T49" fmla="*/ 3908456 h 1018"/>
              <a:gd name="T50" fmla="*/ 1398508 w 1020"/>
              <a:gd name="T51" fmla="*/ 3809633 h 1018"/>
              <a:gd name="T52" fmla="*/ 899394 w 1020"/>
              <a:gd name="T53" fmla="*/ 1951757 h 1018"/>
              <a:gd name="T54" fmla="*/ 677016 w 1020"/>
              <a:gd name="T55" fmla="*/ 1482347 h 1018"/>
              <a:gd name="T56" fmla="*/ 98835 w 1020"/>
              <a:gd name="T57" fmla="*/ 1813405 h 1018"/>
              <a:gd name="T58" fmla="*/ 29650 w 1020"/>
              <a:gd name="T59" fmla="*/ 2119757 h 1018"/>
              <a:gd name="T60" fmla="*/ 9883 w 1020"/>
              <a:gd name="T61" fmla="*/ 2267992 h 1018"/>
              <a:gd name="T62" fmla="*/ 9883 w 1020"/>
              <a:gd name="T63" fmla="*/ 2317403 h 1018"/>
              <a:gd name="T64" fmla="*/ 4942 w 1020"/>
              <a:gd name="T65" fmla="*/ 2356932 h 1018"/>
              <a:gd name="T66" fmla="*/ 0 w 1020"/>
              <a:gd name="T67" fmla="*/ 2519991 h 1018"/>
              <a:gd name="T68" fmla="*/ 34592 w 1020"/>
              <a:gd name="T69" fmla="*/ 2939989 h 1018"/>
              <a:gd name="T70" fmla="*/ 59301 w 1020"/>
              <a:gd name="T71" fmla="*/ 3063518 h 1018"/>
              <a:gd name="T72" fmla="*/ 993287 w 1020"/>
              <a:gd name="T73" fmla="*/ 4516219 h 1018"/>
              <a:gd name="T74" fmla="*/ 904336 w 1020"/>
              <a:gd name="T75" fmla="*/ 3908456 h 1018"/>
              <a:gd name="T76" fmla="*/ 2940327 w 1020"/>
              <a:gd name="T77" fmla="*/ 602821 h 1018"/>
              <a:gd name="T78" fmla="*/ 4160933 w 1020"/>
              <a:gd name="T79" fmla="*/ 2020934 h 1018"/>
              <a:gd name="T80" fmla="*/ 4625455 w 1020"/>
              <a:gd name="T81" fmla="*/ 2272933 h 1018"/>
              <a:gd name="T82" fmla="*/ 4897250 w 1020"/>
              <a:gd name="T83" fmla="*/ 1675053 h 1018"/>
              <a:gd name="T84" fmla="*/ 2940327 w 1020"/>
              <a:gd name="T85" fmla="*/ 286587 h 10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20" h="1018">
                <a:moveTo>
                  <a:pt x="107" y="290"/>
                </a:moveTo>
                <a:cubicBezTo>
                  <a:pt x="119" y="283"/>
                  <a:pt x="130" y="281"/>
                  <a:pt x="142" y="285"/>
                </a:cubicBezTo>
                <a:cubicBezTo>
                  <a:pt x="154" y="289"/>
                  <a:pt x="163" y="297"/>
                  <a:pt x="168" y="310"/>
                </a:cubicBezTo>
                <a:cubicBezTo>
                  <a:pt x="171" y="317"/>
                  <a:pt x="180" y="343"/>
                  <a:pt x="191" y="372"/>
                </a:cubicBezTo>
                <a:cubicBezTo>
                  <a:pt x="244" y="249"/>
                  <a:pt x="367" y="163"/>
                  <a:pt x="510" y="163"/>
                </a:cubicBezTo>
                <a:cubicBezTo>
                  <a:pt x="512" y="163"/>
                  <a:pt x="515" y="163"/>
                  <a:pt x="517" y="163"/>
                </a:cubicBezTo>
                <a:cubicBezTo>
                  <a:pt x="546" y="140"/>
                  <a:pt x="577" y="115"/>
                  <a:pt x="584" y="109"/>
                </a:cubicBezTo>
                <a:cubicBezTo>
                  <a:pt x="591" y="104"/>
                  <a:pt x="595" y="98"/>
                  <a:pt x="595" y="90"/>
                </a:cubicBezTo>
                <a:cubicBezTo>
                  <a:pt x="595" y="82"/>
                  <a:pt x="591" y="76"/>
                  <a:pt x="584" y="70"/>
                </a:cubicBezTo>
                <a:cubicBezTo>
                  <a:pt x="576" y="63"/>
                  <a:pt x="531" y="27"/>
                  <a:pt x="497" y="0"/>
                </a:cubicBezTo>
                <a:cubicBezTo>
                  <a:pt x="335" y="4"/>
                  <a:pt x="192" y="84"/>
                  <a:pt x="101" y="204"/>
                </a:cubicBezTo>
                <a:cubicBezTo>
                  <a:pt x="101" y="205"/>
                  <a:pt x="101" y="205"/>
                  <a:pt x="100" y="206"/>
                </a:cubicBezTo>
                <a:cubicBezTo>
                  <a:pt x="99" y="208"/>
                  <a:pt x="97" y="211"/>
                  <a:pt x="95" y="213"/>
                </a:cubicBezTo>
                <a:cubicBezTo>
                  <a:pt x="95" y="213"/>
                  <a:pt x="95" y="213"/>
                  <a:pt x="95" y="213"/>
                </a:cubicBezTo>
                <a:cubicBezTo>
                  <a:pt x="67" y="252"/>
                  <a:pt x="45" y="295"/>
                  <a:pt x="28" y="342"/>
                </a:cubicBezTo>
                <a:cubicBezTo>
                  <a:pt x="62" y="320"/>
                  <a:pt x="99" y="295"/>
                  <a:pt x="107" y="290"/>
                </a:cubicBezTo>
                <a:close/>
                <a:moveTo>
                  <a:pt x="999" y="364"/>
                </a:moveTo>
                <a:cubicBezTo>
                  <a:pt x="985" y="401"/>
                  <a:pt x="970" y="442"/>
                  <a:pt x="966" y="450"/>
                </a:cubicBezTo>
                <a:cubicBezTo>
                  <a:pt x="961" y="463"/>
                  <a:pt x="953" y="472"/>
                  <a:pt x="941" y="476"/>
                </a:cubicBezTo>
                <a:cubicBezTo>
                  <a:pt x="929" y="479"/>
                  <a:pt x="917" y="477"/>
                  <a:pt x="906" y="470"/>
                </a:cubicBezTo>
                <a:cubicBezTo>
                  <a:pt x="899" y="466"/>
                  <a:pt x="875" y="450"/>
                  <a:pt x="849" y="432"/>
                </a:cubicBezTo>
                <a:cubicBezTo>
                  <a:pt x="854" y="457"/>
                  <a:pt x="857" y="483"/>
                  <a:pt x="857" y="509"/>
                </a:cubicBezTo>
                <a:cubicBezTo>
                  <a:pt x="857" y="626"/>
                  <a:pt x="799" y="729"/>
                  <a:pt x="710" y="792"/>
                </a:cubicBezTo>
                <a:cubicBezTo>
                  <a:pt x="700" y="829"/>
                  <a:pt x="689" y="868"/>
                  <a:pt x="686" y="877"/>
                </a:cubicBezTo>
                <a:cubicBezTo>
                  <a:pt x="684" y="885"/>
                  <a:pt x="685" y="893"/>
                  <a:pt x="689" y="899"/>
                </a:cubicBezTo>
                <a:cubicBezTo>
                  <a:pt x="694" y="905"/>
                  <a:pt x="701" y="908"/>
                  <a:pt x="709" y="909"/>
                </a:cubicBezTo>
                <a:cubicBezTo>
                  <a:pt x="720" y="909"/>
                  <a:pt x="777" y="912"/>
                  <a:pt x="819" y="914"/>
                </a:cubicBezTo>
                <a:cubicBezTo>
                  <a:pt x="941" y="821"/>
                  <a:pt x="1020" y="674"/>
                  <a:pt x="1020" y="509"/>
                </a:cubicBezTo>
                <a:cubicBezTo>
                  <a:pt x="1020" y="458"/>
                  <a:pt x="1013" y="410"/>
                  <a:pt x="999" y="364"/>
                </a:cubicBezTo>
                <a:close/>
                <a:moveTo>
                  <a:pt x="676" y="908"/>
                </a:moveTo>
                <a:cubicBezTo>
                  <a:pt x="669" y="898"/>
                  <a:pt x="667" y="886"/>
                  <a:pt x="671" y="873"/>
                </a:cubicBezTo>
                <a:cubicBezTo>
                  <a:pt x="673" y="865"/>
                  <a:pt x="681" y="836"/>
                  <a:pt x="690" y="805"/>
                </a:cubicBezTo>
                <a:cubicBezTo>
                  <a:pt x="688" y="806"/>
                  <a:pt x="686" y="807"/>
                  <a:pt x="685" y="808"/>
                </a:cubicBezTo>
                <a:cubicBezTo>
                  <a:pt x="684" y="809"/>
                  <a:pt x="683" y="809"/>
                  <a:pt x="683" y="809"/>
                </a:cubicBezTo>
                <a:cubicBezTo>
                  <a:pt x="664" y="820"/>
                  <a:pt x="644" y="829"/>
                  <a:pt x="624" y="836"/>
                </a:cubicBezTo>
                <a:cubicBezTo>
                  <a:pt x="624" y="836"/>
                  <a:pt x="624" y="836"/>
                  <a:pt x="624" y="836"/>
                </a:cubicBezTo>
                <a:cubicBezTo>
                  <a:pt x="589" y="848"/>
                  <a:pt x="550" y="855"/>
                  <a:pt x="511" y="855"/>
                </a:cubicBezTo>
                <a:cubicBezTo>
                  <a:pt x="500" y="855"/>
                  <a:pt x="490" y="855"/>
                  <a:pt x="479" y="854"/>
                </a:cubicBezTo>
                <a:cubicBezTo>
                  <a:pt x="476" y="854"/>
                  <a:pt x="473" y="853"/>
                  <a:pt x="469" y="853"/>
                </a:cubicBezTo>
                <a:cubicBezTo>
                  <a:pt x="469" y="853"/>
                  <a:pt x="469" y="853"/>
                  <a:pt x="469" y="853"/>
                </a:cubicBezTo>
                <a:cubicBezTo>
                  <a:pt x="407" y="845"/>
                  <a:pt x="350" y="822"/>
                  <a:pt x="303" y="787"/>
                </a:cubicBezTo>
                <a:cubicBezTo>
                  <a:pt x="265" y="788"/>
                  <a:pt x="225" y="790"/>
                  <a:pt x="216" y="790"/>
                </a:cubicBezTo>
                <a:cubicBezTo>
                  <a:pt x="207" y="791"/>
                  <a:pt x="200" y="793"/>
                  <a:pt x="196" y="800"/>
                </a:cubicBezTo>
                <a:cubicBezTo>
                  <a:pt x="191" y="806"/>
                  <a:pt x="190" y="814"/>
                  <a:pt x="193" y="822"/>
                </a:cubicBezTo>
                <a:cubicBezTo>
                  <a:pt x="195" y="833"/>
                  <a:pt x="210" y="888"/>
                  <a:pt x="222" y="929"/>
                </a:cubicBezTo>
                <a:cubicBezTo>
                  <a:pt x="304" y="985"/>
                  <a:pt x="403" y="1018"/>
                  <a:pt x="510" y="1018"/>
                </a:cubicBezTo>
                <a:cubicBezTo>
                  <a:pt x="617" y="1018"/>
                  <a:pt x="716" y="985"/>
                  <a:pt x="798" y="929"/>
                </a:cubicBezTo>
                <a:cubicBezTo>
                  <a:pt x="759" y="927"/>
                  <a:pt x="717" y="925"/>
                  <a:pt x="708" y="925"/>
                </a:cubicBezTo>
                <a:cubicBezTo>
                  <a:pt x="694" y="924"/>
                  <a:pt x="684" y="918"/>
                  <a:pt x="676" y="908"/>
                </a:cubicBezTo>
                <a:close/>
                <a:moveTo>
                  <a:pt x="183" y="791"/>
                </a:moveTo>
                <a:cubicBezTo>
                  <a:pt x="190" y="780"/>
                  <a:pt x="201" y="775"/>
                  <a:pt x="215" y="774"/>
                </a:cubicBezTo>
                <a:cubicBezTo>
                  <a:pt x="223" y="774"/>
                  <a:pt x="252" y="773"/>
                  <a:pt x="283" y="771"/>
                </a:cubicBezTo>
                <a:cubicBezTo>
                  <a:pt x="210" y="708"/>
                  <a:pt x="163" y="614"/>
                  <a:pt x="163" y="509"/>
                </a:cubicBezTo>
                <a:cubicBezTo>
                  <a:pt x="163" y="469"/>
                  <a:pt x="170" y="431"/>
                  <a:pt x="182" y="395"/>
                </a:cubicBezTo>
                <a:cubicBezTo>
                  <a:pt x="169" y="360"/>
                  <a:pt x="156" y="325"/>
                  <a:pt x="153" y="316"/>
                </a:cubicBezTo>
                <a:cubicBezTo>
                  <a:pt x="150" y="308"/>
                  <a:pt x="145" y="302"/>
                  <a:pt x="137" y="300"/>
                </a:cubicBezTo>
                <a:cubicBezTo>
                  <a:pt x="130" y="297"/>
                  <a:pt x="123" y="299"/>
                  <a:pt x="115" y="304"/>
                </a:cubicBezTo>
                <a:cubicBezTo>
                  <a:pt x="106" y="310"/>
                  <a:pt x="56" y="343"/>
                  <a:pt x="20" y="367"/>
                </a:cubicBezTo>
                <a:cubicBezTo>
                  <a:pt x="14" y="387"/>
                  <a:pt x="9" y="408"/>
                  <a:pt x="6" y="429"/>
                </a:cubicBezTo>
                <a:cubicBezTo>
                  <a:pt x="6" y="429"/>
                  <a:pt x="6" y="429"/>
                  <a:pt x="6" y="429"/>
                </a:cubicBezTo>
                <a:cubicBezTo>
                  <a:pt x="5" y="439"/>
                  <a:pt x="3" y="449"/>
                  <a:pt x="2" y="459"/>
                </a:cubicBezTo>
                <a:cubicBezTo>
                  <a:pt x="2" y="459"/>
                  <a:pt x="2" y="459"/>
                  <a:pt x="2" y="459"/>
                </a:cubicBezTo>
                <a:cubicBezTo>
                  <a:pt x="2" y="460"/>
                  <a:pt x="2" y="462"/>
                  <a:pt x="2" y="463"/>
                </a:cubicBezTo>
                <a:cubicBezTo>
                  <a:pt x="2" y="465"/>
                  <a:pt x="2" y="467"/>
                  <a:pt x="2" y="469"/>
                </a:cubicBezTo>
                <a:cubicBezTo>
                  <a:pt x="1" y="471"/>
                  <a:pt x="1" y="472"/>
                  <a:pt x="1" y="474"/>
                </a:cubicBezTo>
                <a:cubicBezTo>
                  <a:pt x="1" y="475"/>
                  <a:pt x="1" y="476"/>
                  <a:pt x="1" y="477"/>
                </a:cubicBezTo>
                <a:cubicBezTo>
                  <a:pt x="1" y="477"/>
                  <a:pt x="1" y="477"/>
                  <a:pt x="1" y="477"/>
                </a:cubicBezTo>
                <a:cubicBezTo>
                  <a:pt x="0" y="488"/>
                  <a:pt x="0" y="499"/>
                  <a:pt x="0" y="510"/>
                </a:cubicBezTo>
                <a:cubicBezTo>
                  <a:pt x="0" y="538"/>
                  <a:pt x="2" y="566"/>
                  <a:pt x="7" y="594"/>
                </a:cubicBezTo>
                <a:cubicBezTo>
                  <a:pt x="7" y="594"/>
                  <a:pt x="7" y="595"/>
                  <a:pt x="7" y="595"/>
                </a:cubicBezTo>
                <a:cubicBezTo>
                  <a:pt x="8" y="601"/>
                  <a:pt x="9" y="607"/>
                  <a:pt x="10" y="613"/>
                </a:cubicBezTo>
                <a:cubicBezTo>
                  <a:pt x="11" y="615"/>
                  <a:pt x="11" y="618"/>
                  <a:pt x="12" y="620"/>
                </a:cubicBezTo>
                <a:cubicBezTo>
                  <a:pt x="13" y="623"/>
                  <a:pt x="13" y="625"/>
                  <a:pt x="14" y="627"/>
                </a:cubicBezTo>
                <a:cubicBezTo>
                  <a:pt x="41" y="743"/>
                  <a:pt x="109" y="844"/>
                  <a:pt x="201" y="914"/>
                </a:cubicBezTo>
                <a:cubicBezTo>
                  <a:pt x="191" y="876"/>
                  <a:pt x="179" y="834"/>
                  <a:pt x="177" y="826"/>
                </a:cubicBezTo>
                <a:cubicBezTo>
                  <a:pt x="173" y="813"/>
                  <a:pt x="175" y="801"/>
                  <a:pt x="183" y="791"/>
                </a:cubicBezTo>
                <a:close/>
                <a:moveTo>
                  <a:pt x="611" y="90"/>
                </a:moveTo>
                <a:cubicBezTo>
                  <a:pt x="611" y="102"/>
                  <a:pt x="605" y="113"/>
                  <a:pt x="595" y="122"/>
                </a:cubicBezTo>
                <a:cubicBezTo>
                  <a:pt x="588" y="127"/>
                  <a:pt x="566" y="145"/>
                  <a:pt x="541" y="164"/>
                </a:cubicBezTo>
                <a:cubicBezTo>
                  <a:pt x="684" y="177"/>
                  <a:pt x="802" y="276"/>
                  <a:pt x="842" y="409"/>
                </a:cubicBezTo>
                <a:cubicBezTo>
                  <a:pt x="873" y="429"/>
                  <a:pt x="906" y="451"/>
                  <a:pt x="914" y="456"/>
                </a:cubicBezTo>
                <a:cubicBezTo>
                  <a:pt x="921" y="461"/>
                  <a:pt x="928" y="463"/>
                  <a:pt x="936" y="460"/>
                </a:cubicBezTo>
                <a:cubicBezTo>
                  <a:pt x="944" y="458"/>
                  <a:pt x="948" y="452"/>
                  <a:pt x="952" y="444"/>
                </a:cubicBezTo>
                <a:cubicBezTo>
                  <a:pt x="956" y="434"/>
                  <a:pt x="976" y="379"/>
                  <a:pt x="991" y="339"/>
                </a:cubicBezTo>
                <a:cubicBezTo>
                  <a:pt x="922" y="146"/>
                  <a:pt x="739" y="6"/>
                  <a:pt x="523" y="0"/>
                </a:cubicBezTo>
                <a:cubicBezTo>
                  <a:pt x="554" y="25"/>
                  <a:pt x="588" y="52"/>
                  <a:pt x="595" y="58"/>
                </a:cubicBezTo>
                <a:cubicBezTo>
                  <a:pt x="605" y="67"/>
                  <a:pt x="611" y="77"/>
                  <a:pt x="611" y="90"/>
                </a:cubicBezTo>
                <a:close/>
              </a:path>
            </a:pathLst>
          </a:cu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TextBox 2"/>
          <p:cNvSpPr txBox="1">
            <a:spLocks noChangeArrowheads="1"/>
          </p:cNvSpPr>
          <p:nvPr/>
        </p:nvSpPr>
        <p:spPr bwMode="auto">
          <a:xfrm rot="2400369">
            <a:off x="5351463" y="2054225"/>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2400" b="1" dirty="0">
                <a:solidFill>
                  <a:schemeClr val="bg1"/>
                </a:solidFill>
                <a:ea typeface="宋体" pitchFamily="2" charset="-122"/>
              </a:rPr>
              <a:t>Immutable</a:t>
            </a:r>
            <a:endParaRPr lang="zh-CN" altLang="en-US" sz="2400" b="1" dirty="0">
              <a:solidFill>
                <a:schemeClr val="bg1"/>
              </a:solidFill>
              <a:ea typeface="宋体" pitchFamily="2" charset="-122"/>
            </a:endParaRPr>
          </a:p>
        </p:txBody>
      </p:sp>
      <p:sp>
        <p:nvSpPr>
          <p:cNvPr id="9" name="TextBox 8"/>
          <p:cNvSpPr txBox="1">
            <a:spLocks noChangeArrowheads="1"/>
          </p:cNvSpPr>
          <p:nvPr/>
        </p:nvSpPr>
        <p:spPr bwMode="auto">
          <a:xfrm>
            <a:off x="3506788" y="5340350"/>
            <a:ext cx="2216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2400" b="1">
                <a:solidFill>
                  <a:schemeClr val="bg1"/>
                </a:solidFill>
                <a:ea typeface="宋体" pitchFamily="2" charset="-122"/>
              </a:rPr>
              <a:t>Conditionally </a:t>
            </a:r>
            <a:br>
              <a:rPr lang="en-US" altLang="zh-CN" sz="2400" b="1">
                <a:solidFill>
                  <a:schemeClr val="bg1"/>
                </a:solidFill>
                <a:ea typeface="宋体" pitchFamily="2" charset="-122"/>
              </a:rPr>
            </a:br>
            <a:r>
              <a:rPr lang="en-US" altLang="zh-CN" sz="2400" b="1">
                <a:solidFill>
                  <a:schemeClr val="bg1"/>
                </a:solidFill>
                <a:ea typeface="宋体" pitchFamily="2" charset="-122"/>
              </a:rPr>
              <a:t>  thread-safe</a:t>
            </a:r>
            <a:endParaRPr lang="zh-CN" altLang="en-US" sz="2400" b="1">
              <a:solidFill>
                <a:schemeClr val="bg1"/>
              </a:solidFill>
              <a:ea typeface="宋体" pitchFamily="2" charset="-122"/>
            </a:endParaRPr>
          </a:p>
        </p:txBody>
      </p:sp>
      <p:sp>
        <p:nvSpPr>
          <p:cNvPr id="13" name="TextBox 12"/>
          <p:cNvSpPr txBox="1">
            <a:spLocks noChangeArrowheads="1"/>
          </p:cNvSpPr>
          <p:nvPr/>
        </p:nvSpPr>
        <p:spPr bwMode="auto">
          <a:xfrm rot="-3654871">
            <a:off x="5595144" y="4409282"/>
            <a:ext cx="193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2400" b="1" dirty="0">
                <a:solidFill>
                  <a:schemeClr val="bg1"/>
                </a:solidFill>
                <a:ea typeface="宋体" pitchFamily="2" charset="-122"/>
              </a:rPr>
              <a:t>Thread-safe</a:t>
            </a:r>
            <a:endParaRPr lang="zh-CN" altLang="en-US" sz="2400" b="1" dirty="0">
              <a:solidFill>
                <a:schemeClr val="bg1"/>
              </a:solidFill>
              <a:ea typeface="宋体" pitchFamily="2" charset="-122"/>
            </a:endParaRPr>
          </a:p>
        </p:txBody>
      </p:sp>
      <p:sp>
        <p:nvSpPr>
          <p:cNvPr id="14" name="TextBox 13"/>
          <p:cNvSpPr txBox="1">
            <a:spLocks noChangeArrowheads="1"/>
          </p:cNvSpPr>
          <p:nvPr/>
        </p:nvSpPr>
        <p:spPr bwMode="auto">
          <a:xfrm rot="4845938">
            <a:off x="1816894" y="3712369"/>
            <a:ext cx="1809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2400" b="1" dirty="0">
                <a:solidFill>
                  <a:schemeClr val="bg1"/>
                </a:solidFill>
                <a:ea typeface="宋体" pitchFamily="2" charset="-122"/>
              </a:rPr>
              <a:t>   Thread</a:t>
            </a:r>
            <a:br>
              <a:rPr lang="en-US" altLang="zh-CN" sz="2400" b="1" dirty="0">
                <a:solidFill>
                  <a:schemeClr val="bg1"/>
                </a:solidFill>
                <a:ea typeface="宋体" pitchFamily="2" charset="-122"/>
              </a:rPr>
            </a:br>
            <a:r>
              <a:rPr lang="en-US" altLang="zh-CN" sz="2400" b="1" dirty="0">
                <a:solidFill>
                  <a:schemeClr val="bg1"/>
                </a:solidFill>
                <a:ea typeface="宋体" pitchFamily="2" charset="-122"/>
              </a:rPr>
              <a:t>compatible</a:t>
            </a:r>
            <a:endParaRPr lang="zh-CN" altLang="en-US" sz="2400" b="1" dirty="0">
              <a:solidFill>
                <a:schemeClr val="bg1"/>
              </a:solidFill>
              <a:ea typeface="宋体" pitchFamily="2" charset="-122"/>
            </a:endParaRPr>
          </a:p>
        </p:txBody>
      </p:sp>
      <p:sp>
        <p:nvSpPr>
          <p:cNvPr id="15" name="TextBox 14"/>
          <p:cNvSpPr txBox="1">
            <a:spLocks noChangeArrowheads="1"/>
          </p:cNvSpPr>
          <p:nvPr/>
        </p:nvSpPr>
        <p:spPr bwMode="auto">
          <a:xfrm rot="-1967851">
            <a:off x="2659063" y="1784350"/>
            <a:ext cx="2303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2400" b="1">
                <a:solidFill>
                  <a:schemeClr val="bg1"/>
                </a:solidFill>
                <a:ea typeface="宋体" pitchFamily="2" charset="-122"/>
              </a:rPr>
              <a:t>Thread-hostile</a:t>
            </a:r>
            <a:endParaRPr lang="zh-CN" altLang="en-US" sz="2400" b="1">
              <a:solidFill>
                <a:schemeClr val="bg1"/>
              </a:solidFill>
              <a:ea typeface="宋体" pitchFamily="2" charset="-122"/>
            </a:endParaRPr>
          </a:p>
        </p:txBody>
      </p:sp>
      <p:sp>
        <p:nvSpPr>
          <p:cNvPr id="16393" name="TextBox 3"/>
          <p:cNvSpPr txBox="1">
            <a:spLocks noChangeArrowheads="1"/>
          </p:cNvSpPr>
          <p:nvPr/>
        </p:nvSpPr>
        <p:spPr bwMode="auto">
          <a:xfrm>
            <a:off x="3346183" y="3217582"/>
            <a:ext cx="27542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en-US" altLang="zh-CN" sz="3600" b="1" dirty="0" smtClean="0">
                <a:solidFill>
                  <a:srgbClr val="FFC000"/>
                </a:solidFill>
                <a:latin typeface="Andalus" pitchFamily="18" charset="-78"/>
                <a:ea typeface="宋体" pitchFamily="2" charset="-122"/>
                <a:cs typeface="Andalus" pitchFamily="18" charset="-78"/>
              </a:rPr>
              <a:t>Degrees of </a:t>
            </a:r>
            <a:br>
              <a:rPr lang="en-US" altLang="zh-CN" sz="3600" b="1" dirty="0" smtClean="0">
                <a:solidFill>
                  <a:srgbClr val="FFC000"/>
                </a:solidFill>
                <a:latin typeface="Andalus" pitchFamily="18" charset="-78"/>
                <a:ea typeface="宋体" pitchFamily="2" charset="-122"/>
                <a:cs typeface="Andalus" pitchFamily="18" charset="-78"/>
              </a:rPr>
            </a:br>
            <a:r>
              <a:rPr lang="en-US" altLang="zh-CN" sz="3600" b="1" dirty="0" smtClean="0">
                <a:solidFill>
                  <a:srgbClr val="FFC000"/>
                </a:solidFill>
                <a:latin typeface="Andalus" pitchFamily="18" charset="-78"/>
                <a:ea typeface="宋体" pitchFamily="2" charset="-122"/>
                <a:cs typeface="Andalus" pitchFamily="18" charset="-78"/>
              </a:rPr>
              <a:t>Thread Safety</a:t>
            </a:r>
            <a:endParaRPr lang="en-US" altLang="zh-CN" sz="3600" b="1" dirty="0">
              <a:solidFill>
                <a:srgbClr val="FFC000"/>
              </a:solidFill>
              <a:latin typeface="Andalus" pitchFamily="18" charset="-78"/>
              <a:ea typeface="宋体" pitchFamily="2" charset="-122"/>
              <a:cs typeface="Andalus" pitchFamily="18" charset="-78"/>
            </a:endParaRPr>
          </a:p>
        </p:txBody>
      </p:sp>
      <p:sp>
        <p:nvSpPr>
          <p:cNvPr id="8" name="圆角矩形标注 7"/>
          <p:cNvSpPr/>
          <p:nvPr/>
        </p:nvSpPr>
        <p:spPr bwMode="auto">
          <a:xfrm>
            <a:off x="7251700" y="1374775"/>
            <a:ext cx="1655763" cy="903288"/>
          </a:xfrm>
          <a:prstGeom prst="wedgeRoundRectCallout">
            <a:avLst>
              <a:gd name="adj1" fmla="val -93110"/>
              <a:gd name="adj2" fmla="val 49629"/>
              <a:gd name="adj3" fmla="val 16667"/>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wrap="none" lIns="0" rIns="0" anchor="ctr"/>
          <a:lstStyle/>
          <a:p>
            <a:r>
              <a:rPr lang="zh-CN" altLang="en-US" b="1">
                <a:solidFill>
                  <a:srgbClr val="2C2C2D"/>
                </a:solidFill>
                <a:ea typeface="宋体" pitchFamily="2" charset="-122"/>
              </a:rPr>
              <a:t> 不可变对象</a:t>
            </a:r>
          </a:p>
        </p:txBody>
      </p:sp>
      <p:sp>
        <p:nvSpPr>
          <p:cNvPr id="18" name="圆角矩形标注 17"/>
          <p:cNvSpPr/>
          <p:nvPr/>
        </p:nvSpPr>
        <p:spPr bwMode="auto">
          <a:xfrm>
            <a:off x="7308850" y="4827588"/>
            <a:ext cx="1655763" cy="903287"/>
          </a:xfrm>
          <a:prstGeom prst="wedgeRoundRectCallout">
            <a:avLst>
              <a:gd name="adj1" fmla="val -82068"/>
              <a:gd name="adj2" fmla="val -58859"/>
              <a:gd name="adj3" fmla="val 16667"/>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wrap="none" lIns="0" rIns="0" anchor="ctr"/>
          <a:lstStyle/>
          <a:p>
            <a:r>
              <a:rPr lang="zh-CN" altLang="en-US" b="1">
                <a:solidFill>
                  <a:srgbClr val="2C2C2D"/>
                </a:solidFill>
                <a:ea typeface="宋体" pitchFamily="2" charset="-122"/>
              </a:rPr>
              <a:t> 绝对安全</a:t>
            </a:r>
            <a:r>
              <a:rPr lang="en-US" altLang="zh-CN" b="1">
                <a:solidFill>
                  <a:srgbClr val="2C2C2D"/>
                </a:solidFill>
                <a:ea typeface="宋体" pitchFamily="2" charset="-122"/>
              </a:rPr>
              <a:t>?</a:t>
            </a:r>
            <a:br>
              <a:rPr lang="en-US" altLang="zh-CN" b="1">
                <a:solidFill>
                  <a:srgbClr val="2C2C2D"/>
                </a:solidFill>
                <a:ea typeface="宋体" pitchFamily="2" charset="-122"/>
              </a:rPr>
            </a:br>
            <a:r>
              <a:rPr lang="en-US" altLang="zh-CN" b="1">
                <a:solidFill>
                  <a:srgbClr val="2C2C2D"/>
                </a:solidFill>
                <a:ea typeface="宋体" pitchFamily="2" charset="-122"/>
              </a:rPr>
              <a:t>  Vector?</a:t>
            </a:r>
          </a:p>
        </p:txBody>
      </p:sp>
      <p:sp>
        <p:nvSpPr>
          <p:cNvPr id="19" name="圆角矩形标注 18"/>
          <p:cNvSpPr/>
          <p:nvPr/>
        </p:nvSpPr>
        <p:spPr bwMode="auto">
          <a:xfrm>
            <a:off x="1490663" y="5837238"/>
            <a:ext cx="1657350" cy="904875"/>
          </a:xfrm>
          <a:prstGeom prst="wedgeRoundRectCallout">
            <a:avLst>
              <a:gd name="adj1" fmla="val 83566"/>
              <a:gd name="adj2" fmla="val -53342"/>
              <a:gd name="adj3" fmla="val 16667"/>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wrap="none" lIns="0" rIns="0" anchor="ctr"/>
          <a:lstStyle/>
          <a:p>
            <a:pPr>
              <a:defRPr/>
            </a:pPr>
            <a:r>
              <a:rPr lang="en-US" altLang="zh-CN" b="1" dirty="0">
                <a:solidFill>
                  <a:schemeClr val="tx1">
                    <a:lumMod val="50000"/>
                  </a:schemeClr>
                </a:solidFill>
              </a:rPr>
              <a:t>java.utils.*</a:t>
            </a:r>
          </a:p>
        </p:txBody>
      </p:sp>
      <p:sp>
        <p:nvSpPr>
          <p:cNvPr id="20" name="圆角矩形标注 19"/>
          <p:cNvSpPr/>
          <p:nvPr/>
        </p:nvSpPr>
        <p:spPr bwMode="auto">
          <a:xfrm>
            <a:off x="339725" y="4203700"/>
            <a:ext cx="1655763" cy="904875"/>
          </a:xfrm>
          <a:prstGeom prst="wedgeRoundRectCallout">
            <a:avLst>
              <a:gd name="adj1" fmla="val 72524"/>
              <a:gd name="adj2" fmla="val -34954"/>
              <a:gd name="adj3" fmla="val 16667"/>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wrap="none" lIns="0" rIns="0" anchor="ctr"/>
          <a:lstStyle/>
          <a:p>
            <a:r>
              <a:rPr lang="en-US" altLang="zh-CN" b="1">
                <a:solidFill>
                  <a:srgbClr val="2C2C2D"/>
                </a:solidFill>
                <a:ea typeface="宋体" pitchFamily="2" charset="-122"/>
              </a:rPr>
              <a:t>ArrayList</a:t>
            </a:r>
            <a:br>
              <a:rPr lang="en-US" altLang="zh-CN" b="1">
                <a:solidFill>
                  <a:srgbClr val="2C2C2D"/>
                </a:solidFill>
                <a:ea typeface="宋体" pitchFamily="2" charset="-122"/>
              </a:rPr>
            </a:br>
            <a:r>
              <a:rPr lang="en-US" altLang="zh-CN" b="1">
                <a:solidFill>
                  <a:srgbClr val="2C2C2D"/>
                </a:solidFill>
                <a:ea typeface="宋体" pitchFamily="2" charset="-122"/>
              </a:rPr>
              <a:t>HashMap</a:t>
            </a:r>
            <a:br>
              <a:rPr lang="en-US" altLang="zh-CN" b="1">
                <a:solidFill>
                  <a:srgbClr val="2C2C2D"/>
                </a:solidFill>
                <a:ea typeface="宋体" pitchFamily="2" charset="-122"/>
              </a:rPr>
            </a:br>
            <a:r>
              <a:rPr lang="en-US" altLang="zh-CN" b="1">
                <a:solidFill>
                  <a:srgbClr val="2C2C2D"/>
                </a:solidFill>
                <a:ea typeface="宋体" pitchFamily="2" charset="-122"/>
              </a:rPr>
              <a:t>…</a:t>
            </a:r>
          </a:p>
        </p:txBody>
      </p:sp>
      <p:sp>
        <p:nvSpPr>
          <p:cNvPr id="21" name="圆角矩形标注 20"/>
          <p:cNvSpPr/>
          <p:nvPr/>
        </p:nvSpPr>
        <p:spPr bwMode="auto">
          <a:xfrm>
            <a:off x="339725" y="1236663"/>
            <a:ext cx="2232025" cy="968375"/>
          </a:xfrm>
          <a:prstGeom prst="wedgeRoundRectCallout">
            <a:avLst>
              <a:gd name="adj1" fmla="val 85736"/>
              <a:gd name="adj2" fmla="val 38596"/>
              <a:gd name="adj3" fmla="val 16667"/>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wrap="none" lIns="0" rIns="0" anchor="ctr"/>
          <a:lstStyle/>
          <a:p>
            <a:pPr>
              <a:defRPr/>
            </a:pPr>
            <a:r>
              <a:rPr lang="en-US" altLang="zh-CN" b="1" dirty="0" err="1">
                <a:solidFill>
                  <a:schemeClr val="tx1">
                    <a:lumMod val="50000"/>
                  </a:schemeClr>
                </a:solidFill>
              </a:rPr>
              <a:t>System.setIn</a:t>
            </a:r>
            <a:r>
              <a:rPr lang="en-US" altLang="zh-CN" b="1" dirty="0">
                <a:solidFill>
                  <a:schemeClr val="tx1">
                    <a:lumMod val="50000"/>
                  </a:schemeClr>
                </a:solidFill>
              </a:rPr>
              <a:t>()</a:t>
            </a:r>
          </a:p>
          <a:p>
            <a:pPr>
              <a:defRPr/>
            </a:pPr>
            <a:r>
              <a:rPr lang="en-US" altLang="zh-CN" b="1" dirty="0" err="1">
                <a:solidFill>
                  <a:schemeClr val="tx1">
                    <a:lumMod val="50000"/>
                  </a:schemeClr>
                </a:solidFill>
              </a:rPr>
              <a:t>System.setOut</a:t>
            </a:r>
            <a:r>
              <a:rPr lang="en-US" altLang="zh-CN" b="1" dirty="0">
                <a:solidFill>
                  <a:schemeClr val="tx1">
                    <a:lumMod val="50000"/>
                  </a:schemeClr>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8"/>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xit" presetSubtype="0" fill="hold" grpId="1" nodeType="with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xit" presetSubtype="0" fill="hold" grpId="1" nodeType="withEffect">
                                  <p:stCondLst>
                                    <p:cond delay="0"/>
                                  </p:stCondLst>
                                  <p:childTnLst>
                                    <p:animEffect transition="out" filter="fade">
                                      <p:cBhvr>
                                        <p:cTn id="38" dur="500"/>
                                        <p:tgtEl>
                                          <p:spTgt spid="19"/>
                                        </p:tgtEl>
                                      </p:cBhvr>
                                    </p:animEffect>
                                    <p:set>
                                      <p:cBhvr>
                                        <p:cTn id="39" dur="1" fill="hold">
                                          <p:stCondLst>
                                            <p:cond delay="499"/>
                                          </p:stCondLst>
                                        </p:cTn>
                                        <p:tgtEl>
                                          <p:spTgt spid="19"/>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xit" presetSubtype="0" fill="hold" grpId="1"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xit" presetSubtype="0" fill="hold" grpId="1" nodeType="clickEffect">
                                  <p:stCondLst>
                                    <p:cond delay="0"/>
                                  </p:stCondLst>
                                  <p:childTnLst>
                                    <p:animEffect transition="out" filter="fade">
                                      <p:cBhvr>
                                        <p:cTn id="57" dur="500"/>
                                        <p:tgtEl>
                                          <p:spTgt spid="21"/>
                                        </p:tgtEl>
                                      </p:cBhvr>
                                    </p:animEffect>
                                    <p:set>
                                      <p:cBhvr>
                                        <p:cTn id="5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3" grpId="0"/>
      <p:bldP spid="14" grpId="0"/>
      <p:bldP spid="15" grpId="0"/>
      <p:bldP spid="8" grpId="0" animBg="1"/>
      <p:bldP spid="8"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7411"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4679950" cy="4284662"/>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b="1" dirty="0" smtClean="0">
                <a:ea typeface="宋体" pitchFamily="2" charset="-122"/>
              </a:rPr>
              <a:t>线程安全的实现方法</a:t>
            </a:r>
            <a:r>
              <a:rPr lang="en-US" altLang="zh-CN" sz="2800" b="1" dirty="0" smtClean="0">
                <a:ea typeface="宋体" pitchFamily="2" charset="-122"/>
              </a:rPr>
              <a:t/>
            </a:r>
            <a:br>
              <a:rPr lang="en-US" altLang="zh-CN" sz="2800" b="1" dirty="0" smtClean="0">
                <a:ea typeface="宋体" pitchFamily="2" charset="-122"/>
              </a:rPr>
            </a:br>
            <a:endParaRPr lang="en-US" altLang="zh-CN" sz="2800" b="1" dirty="0" smtClean="0">
              <a:ea typeface="宋体" pitchFamily="2" charset="-122"/>
            </a:endParaRPr>
          </a:p>
          <a:p>
            <a:pPr>
              <a:defRPr/>
            </a:pPr>
            <a:r>
              <a:rPr lang="en-US" altLang="zh-CN" dirty="0" smtClean="0">
                <a:ea typeface="宋体" pitchFamily="2" charset="-122"/>
              </a:rPr>
              <a:t>Mutual Exclusion &amp; Synchronization</a:t>
            </a:r>
          </a:p>
          <a:p>
            <a:pPr>
              <a:defRPr/>
            </a:pPr>
            <a:endParaRPr lang="en-US" altLang="zh-CN" dirty="0" smtClean="0">
              <a:ea typeface="宋体" pitchFamily="2" charset="-122"/>
            </a:endParaRPr>
          </a:p>
          <a:p>
            <a:pPr>
              <a:defRPr/>
            </a:pPr>
            <a:r>
              <a:rPr lang="en-US" altLang="zh-CN" dirty="0" smtClean="0">
                <a:ea typeface="宋体" pitchFamily="2" charset="-122"/>
              </a:rPr>
              <a:t>Non-Blocking Synchronization</a:t>
            </a:r>
          </a:p>
          <a:p>
            <a:pPr>
              <a:defRPr/>
            </a:pPr>
            <a:endParaRPr lang="en-US" altLang="zh-CN" dirty="0" smtClean="0">
              <a:ea typeface="宋体" pitchFamily="2" charset="-122"/>
            </a:endParaRPr>
          </a:p>
          <a:p>
            <a:pPr>
              <a:defRPr/>
            </a:pPr>
            <a:r>
              <a:rPr lang="en-US" altLang="zh-CN" dirty="0" smtClean="0">
                <a:ea typeface="宋体" pitchFamily="2" charset="-122"/>
              </a:rPr>
              <a:t>Thread Confinement</a:t>
            </a:r>
          </a:p>
          <a:p>
            <a:pPr>
              <a:defRPr/>
            </a:pPr>
            <a:endParaRPr lang="en-US" altLang="zh-CN" dirty="0" smtClean="0">
              <a:ea typeface="宋体" pitchFamily="2" charset="-122"/>
            </a:endParaRPr>
          </a:p>
          <a:p>
            <a:pPr>
              <a:defRPr/>
            </a:pPr>
            <a:r>
              <a:rPr lang="en-US" altLang="zh-CN" dirty="0" smtClean="0">
                <a:ea typeface="宋体" pitchFamily="2" charset="-122"/>
              </a:rPr>
              <a:t>Actor</a:t>
            </a:r>
            <a:r>
              <a:rPr lang="zh-CN" altLang="en-US" dirty="0" smtClean="0">
                <a:ea typeface="宋体" pitchFamily="2" charset="-122"/>
              </a:rPr>
              <a:t> </a:t>
            </a:r>
            <a:r>
              <a:rPr lang="en-US" altLang="zh-CN" dirty="0" smtClean="0">
                <a:ea typeface="宋体" pitchFamily="2" charset="-122"/>
              </a:rPr>
              <a:t>Model</a:t>
            </a:r>
          </a:p>
          <a:p>
            <a:pPr>
              <a:defRPr/>
            </a:pPr>
            <a:endParaRPr lang="en-US" altLang="zh-CN" dirty="0" smtClean="0">
              <a:ea typeface="宋体" pitchFamily="2" charset="-122"/>
            </a:endParaRPr>
          </a:p>
        </p:txBody>
      </p:sp>
      <p:pic>
        <p:nvPicPr>
          <p:cNvPr id="17413"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7600" y="1484313"/>
            <a:ext cx="4216400"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8435"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8278813" cy="3132757"/>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互斥同步</a:t>
            </a:r>
            <a:r>
              <a:rPr lang="en-US" altLang="zh-CN" sz="2800" dirty="0" smtClean="0">
                <a:ea typeface="宋体" pitchFamily="2" charset="-122"/>
              </a:rPr>
              <a:t>(Mutual Exclusion &amp; Synchronization)</a:t>
            </a:r>
            <a:r>
              <a:rPr lang="en-US" altLang="zh-CN" sz="2800" b="1" dirty="0" smtClean="0">
                <a:ea typeface="宋体" pitchFamily="2" charset="-122"/>
              </a:rPr>
              <a:t/>
            </a:r>
            <a:br>
              <a:rPr lang="en-US" altLang="zh-CN" sz="2800" b="1" dirty="0" smtClean="0">
                <a:ea typeface="宋体" pitchFamily="2" charset="-122"/>
              </a:rPr>
            </a:br>
            <a:endParaRPr lang="en-US" altLang="zh-CN" dirty="0" smtClean="0"/>
          </a:p>
          <a:p>
            <a:pPr>
              <a:defRPr/>
            </a:pPr>
            <a:r>
              <a:rPr lang="zh-CN" altLang="en-US" dirty="0" smtClean="0">
                <a:ea typeface="宋体" pitchFamily="2" charset="-122"/>
              </a:rPr>
              <a:t>同步与互斥</a:t>
            </a:r>
            <a:r>
              <a:rPr lang="en-US" altLang="zh-CN" dirty="0" smtClean="0">
                <a:ea typeface="宋体" pitchFamily="2" charset="-122"/>
              </a:rPr>
              <a:t/>
            </a:r>
            <a:br>
              <a:rPr lang="en-US" altLang="zh-CN" dirty="0" smtClean="0">
                <a:ea typeface="宋体" pitchFamily="2" charset="-122"/>
              </a:rPr>
            </a:br>
            <a:r>
              <a:rPr lang="zh-CN" altLang="en-US" dirty="0"/>
              <a:t>互斥是因，同步是</a:t>
            </a:r>
            <a:r>
              <a:rPr lang="zh-CN" altLang="en-US" dirty="0" smtClean="0"/>
              <a:t>果</a:t>
            </a:r>
            <a:r>
              <a:rPr lang="en-US" altLang="zh-CN" dirty="0" smtClean="0"/>
              <a:t/>
            </a:r>
            <a:br>
              <a:rPr lang="en-US" altLang="zh-CN" dirty="0" smtClean="0"/>
            </a:br>
            <a:r>
              <a:rPr lang="zh-CN" altLang="en-US" dirty="0" smtClean="0"/>
              <a:t>互斥</a:t>
            </a:r>
            <a:r>
              <a:rPr lang="zh-CN" altLang="en-US" dirty="0"/>
              <a:t>是方法，同步是</a:t>
            </a:r>
            <a:r>
              <a:rPr lang="zh-CN" altLang="en-US" dirty="0" smtClean="0"/>
              <a:t>目的</a:t>
            </a:r>
            <a:endParaRPr lang="en-US" altLang="zh-CN" dirty="0" smtClean="0"/>
          </a:p>
          <a:p>
            <a:pPr>
              <a:defRPr/>
            </a:pPr>
            <a:endParaRPr lang="en-US" altLang="zh-CN" dirty="0">
              <a:ea typeface="宋体" pitchFamily="2" charset="-122"/>
            </a:endParaRPr>
          </a:p>
          <a:p>
            <a:pPr>
              <a:defRPr/>
            </a:pPr>
            <a:r>
              <a:rPr lang="zh-CN" altLang="en-US" dirty="0" smtClean="0">
                <a:ea typeface="宋体" pitchFamily="2" charset="-122"/>
              </a:rPr>
              <a:t>四大利器：</a:t>
            </a:r>
            <a:r>
              <a:rPr lang="en-US" altLang="zh-CN" dirty="0"/>
              <a:t> </a:t>
            </a:r>
            <a:r>
              <a:rPr lang="en-US" altLang="zh-CN" dirty="0" err="1" smtClean="0"/>
              <a:t>ReentrantLock</a:t>
            </a:r>
            <a:r>
              <a:rPr lang="zh-CN" altLang="en-US" dirty="0" smtClean="0"/>
              <a:t>，</a:t>
            </a:r>
            <a:r>
              <a:rPr lang="en-US" altLang="zh-CN" dirty="0">
                <a:ea typeface="宋体" pitchFamily="2" charset="-122"/>
              </a:rPr>
              <a:t> </a:t>
            </a:r>
            <a:r>
              <a:rPr lang="en-US" altLang="zh-CN" dirty="0" err="1" smtClean="0">
                <a:ea typeface="宋体" pitchFamily="2" charset="-122"/>
              </a:rPr>
              <a:t>CountDownLatch</a:t>
            </a:r>
            <a:r>
              <a:rPr lang="zh-CN" altLang="en-US" dirty="0" smtClean="0">
                <a:ea typeface="宋体" pitchFamily="2" charset="-122"/>
              </a:rPr>
              <a:t>，</a:t>
            </a:r>
            <a:r>
              <a:rPr lang="en-US" altLang="zh-CN" dirty="0">
                <a:ea typeface="宋体" pitchFamily="2" charset="-122"/>
              </a:rPr>
              <a:t> </a:t>
            </a:r>
            <a:r>
              <a:rPr lang="en-US" altLang="zh-CN" dirty="0" err="1" smtClean="0">
                <a:ea typeface="宋体" pitchFamily="2" charset="-122"/>
              </a:rPr>
              <a:t>CyclicBarrier</a:t>
            </a:r>
            <a:r>
              <a:rPr lang="zh-CN" altLang="en-US" dirty="0" smtClean="0">
                <a:ea typeface="宋体" pitchFamily="2" charset="-122"/>
              </a:rPr>
              <a:t>，</a:t>
            </a:r>
            <a:r>
              <a:rPr lang="en-US" altLang="zh-CN" dirty="0">
                <a:ea typeface="宋体" pitchFamily="2" charset="-122"/>
              </a:rPr>
              <a:t> Semaphore</a:t>
            </a:r>
            <a:endParaRPr lang="en-US" altLang="zh-CN" dirty="0" smtClean="0">
              <a:ea typeface="宋体" pitchFamily="2" charset="-122"/>
            </a:endParaRPr>
          </a:p>
          <a:p>
            <a:pPr>
              <a:defRPr/>
            </a:pPr>
            <a:endParaRPr lang="en-US" altLang="zh-CN" dirty="0" smtClean="0">
              <a:ea typeface="宋体" pitchFamily="2"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8435"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8278813" cy="4644925"/>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互斥同步</a:t>
            </a:r>
            <a:r>
              <a:rPr lang="en-US" altLang="zh-CN" sz="2800" dirty="0" smtClean="0">
                <a:ea typeface="宋体" pitchFamily="2" charset="-122"/>
              </a:rPr>
              <a:t>(Mutual Exclusion &amp; Synchronization)</a:t>
            </a:r>
            <a:r>
              <a:rPr lang="en-US" altLang="zh-CN" sz="2800" b="1" dirty="0" smtClean="0">
                <a:ea typeface="宋体" pitchFamily="2" charset="-122"/>
              </a:rPr>
              <a:t/>
            </a:r>
            <a:br>
              <a:rPr lang="en-US" altLang="zh-CN" sz="2800" b="1" dirty="0" smtClean="0">
                <a:ea typeface="宋体" pitchFamily="2" charset="-122"/>
              </a:rPr>
            </a:br>
            <a:endParaRPr lang="en-US" altLang="zh-CN" sz="2800" b="1" dirty="0" smtClean="0">
              <a:ea typeface="宋体" pitchFamily="2" charset="-122"/>
            </a:endParaRPr>
          </a:p>
          <a:p>
            <a:pPr>
              <a:defRPr/>
            </a:pPr>
            <a:r>
              <a:rPr lang="en-US" altLang="zh-CN" dirty="0" smtClean="0"/>
              <a:t>Synchronized</a:t>
            </a:r>
            <a:r>
              <a:rPr lang="zh-CN" altLang="en-US" dirty="0" smtClean="0"/>
              <a:t>与</a:t>
            </a:r>
            <a:r>
              <a:rPr lang="en-US" altLang="zh-CN" dirty="0" err="1" smtClean="0"/>
              <a:t>ReentrantLock</a:t>
            </a:r>
            <a:endParaRPr lang="en-US" altLang="zh-CN" dirty="0" smtClean="0"/>
          </a:p>
          <a:p>
            <a:pPr>
              <a:defRPr/>
            </a:pPr>
            <a:r>
              <a:rPr lang="en-US" altLang="zh-CN" dirty="0" err="1" smtClean="0"/>
              <a:t>ReentrantLock</a:t>
            </a:r>
            <a:endParaRPr lang="en-US" altLang="zh-CN" dirty="0" smtClean="0"/>
          </a:p>
          <a:p>
            <a:pPr lvl="1">
              <a:defRPr/>
            </a:pPr>
            <a:r>
              <a:rPr lang="zh-CN" altLang="en-US" dirty="0" smtClean="0"/>
              <a:t>支持等待中断</a:t>
            </a:r>
            <a:endParaRPr lang="en-US" altLang="zh-CN" dirty="0" smtClean="0"/>
          </a:p>
          <a:p>
            <a:pPr lvl="1">
              <a:defRPr/>
            </a:pPr>
            <a:r>
              <a:rPr lang="zh-CN" altLang="en-US" dirty="0" smtClean="0"/>
              <a:t>支持</a:t>
            </a:r>
            <a:r>
              <a:rPr lang="zh-CN" altLang="en-US" dirty="0"/>
              <a:t>公平</a:t>
            </a:r>
            <a:r>
              <a:rPr lang="zh-CN" altLang="en-US" dirty="0" smtClean="0"/>
              <a:t>锁</a:t>
            </a:r>
            <a:endParaRPr lang="en-US" altLang="zh-CN" dirty="0" smtClean="0"/>
          </a:p>
          <a:p>
            <a:pPr lvl="1">
              <a:defRPr/>
            </a:pPr>
            <a:r>
              <a:rPr lang="zh-CN" altLang="en-US" dirty="0"/>
              <a:t>支持绑定</a:t>
            </a:r>
            <a:r>
              <a:rPr lang="zh-CN" altLang="en-US" dirty="0" smtClean="0"/>
              <a:t>多条件</a:t>
            </a:r>
            <a:endParaRPr lang="en-US" altLang="zh-CN" dirty="0"/>
          </a:p>
          <a:p>
            <a:pPr>
              <a:defRPr/>
            </a:pPr>
            <a:r>
              <a:rPr lang="en-US" altLang="zh-CN" dirty="0" smtClean="0"/>
              <a:t>Synchronized</a:t>
            </a:r>
            <a:r>
              <a:rPr lang="zh-CN" altLang="en-US" dirty="0" smtClean="0"/>
              <a:t>：</a:t>
            </a:r>
            <a:endParaRPr lang="en-US" altLang="zh-CN" dirty="0" smtClean="0"/>
          </a:p>
          <a:p>
            <a:pPr lvl="1">
              <a:defRPr/>
            </a:pPr>
            <a:r>
              <a:rPr lang="zh-CN" altLang="en-US" dirty="0" smtClean="0"/>
              <a:t>自动释放</a:t>
            </a:r>
            <a:endParaRPr lang="en-US" altLang="zh-CN" dirty="0" smtClean="0"/>
          </a:p>
          <a:p>
            <a:pPr lvl="1">
              <a:defRPr/>
            </a:pPr>
            <a:r>
              <a:rPr lang="zh-CN" altLang="en-US" dirty="0"/>
              <a:t>可读性</a:t>
            </a:r>
            <a:r>
              <a:rPr lang="zh-CN" altLang="en-US" dirty="0" smtClean="0"/>
              <a:t>好</a:t>
            </a:r>
            <a:endParaRPr lang="en-US" altLang="zh-CN" dirty="0" smtClean="0"/>
          </a:p>
          <a:p>
            <a:pPr lvl="1">
              <a:defRPr/>
            </a:pPr>
            <a:r>
              <a:rPr lang="en-US" altLang="zh-CN" dirty="0" smtClean="0"/>
              <a:t>JDK</a:t>
            </a:r>
            <a:r>
              <a:rPr lang="zh-CN" altLang="en-US" dirty="0" smtClean="0"/>
              <a:t>自优化</a:t>
            </a:r>
            <a:endParaRPr lang="en-US" altLang="zh-CN" dirty="0" smtClean="0"/>
          </a:p>
        </p:txBody>
      </p:sp>
      <p:pic>
        <p:nvPicPr>
          <p:cNvPr id="5122" name="Picture 2" descr="http://www.rritw.com/uploads/allimg/2011-11-24/nehale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903" y="3448482"/>
            <a:ext cx="4269161" cy="2572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4662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8278813" cy="3132757"/>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互斥同步</a:t>
            </a:r>
            <a:r>
              <a:rPr lang="en-US" altLang="zh-CN" sz="2800" dirty="0" smtClean="0">
                <a:ea typeface="宋体" pitchFamily="2" charset="-122"/>
              </a:rPr>
              <a:t>(Mutual Exclusion &amp; Synchronization)</a:t>
            </a:r>
            <a:endParaRPr lang="en-US" altLang="zh-CN" sz="2800" b="1" dirty="0" smtClean="0">
              <a:ea typeface="宋体" pitchFamily="2" charset="-122"/>
            </a:endParaRPr>
          </a:p>
          <a:p>
            <a:pPr>
              <a:defRPr/>
            </a:pPr>
            <a:r>
              <a:rPr lang="en-US" altLang="zh-CN" dirty="0" err="1" smtClean="0">
                <a:ea typeface="宋体" pitchFamily="2" charset="-122"/>
              </a:rPr>
              <a:t>CountDownLatch</a:t>
            </a:r>
            <a:endParaRPr lang="en-US" altLang="zh-CN" dirty="0" smtClean="0">
              <a:ea typeface="宋体" pitchFamily="2" charset="-122"/>
            </a:endParaRPr>
          </a:p>
        </p:txBody>
      </p:sp>
      <p:pic>
        <p:nvPicPr>
          <p:cNvPr id="4100" name="Picture 4" descr="http://4.bp.blogspot.com/-1TKZQidFo50/TiWRq31c-II/AAAAAAAAAAU/3c0myIq0Alo/s1600/CountdownLa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814675"/>
            <a:ext cx="3362325" cy="3219451"/>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461010"/>
            <a:ext cx="4392488" cy="409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0679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par>
                                <p:cTn id="8" presetID="10" presetClass="entr" presetSubtype="0" fill="hold" nodeType="withEffect">
                                  <p:stCondLst>
                                    <p:cond delay="0"/>
                                  </p:stCondLst>
                                  <p:childTnLst>
                                    <p:set>
                                      <p:cBhvr>
                                        <p:cTn id="9" dur="1" fill="hold">
                                          <p:stCondLst>
                                            <p:cond delay="0"/>
                                          </p:stCondLst>
                                        </p:cTn>
                                        <p:tgtEl>
                                          <p:spTgt spid="4101"/>
                                        </p:tgtEl>
                                        <p:attrNameLst>
                                          <p:attrName>style.visibility</p:attrName>
                                        </p:attrNameLst>
                                      </p:cBhvr>
                                      <p:to>
                                        <p:strVal val="visible"/>
                                      </p:to>
                                    </p:set>
                                    <p:animEffect transition="in" filter="fade">
                                      <p:cBhvr>
                                        <p:cTn id="10"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descr="http://design.eccn.com/uploads/article/201003/201003231503222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397" y="3205991"/>
            <a:ext cx="1837029" cy="1694501"/>
          </a:xfrm>
          <a:prstGeom prst="rect">
            <a:avLst/>
          </a:prstGeom>
          <a:noFill/>
          <a:extLst>
            <a:ext uri="{909E8E84-426E-40DD-AFC4-6F175D3DCCD1}">
              <a14:hiddenFill xmlns:a14="http://schemas.microsoft.com/office/drawing/2010/main">
                <a:solidFill>
                  <a:srgbClr val="FFFFFF"/>
                </a:solidFill>
              </a14:hiddenFill>
            </a:ext>
          </a:extLst>
        </p:spPr>
      </p:pic>
      <p:sp>
        <p:nvSpPr>
          <p:cNvPr id="106498" name="Title 5"/>
          <p:cNvSpPr>
            <a:spLocks noGrp="1"/>
          </p:cNvSpPr>
          <p:nvPr>
            <p:ph type="title" idx="4294967295"/>
          </p:nvPr>
        </p:nvSpPr>
        <p:spPr>
          <a:xfrm>
            <a:off x="376238" y="628650"/>
            <a:ext cx="7796212" cy="430213"/>
          </a:xfrm>
        </p:spPr>
        <p:txBody>
          <a:bodyPr rIns="0"/>
          <a:lstStyle/>
          <a:p>
            <a:pPr eaLnBrk="1" hangingPunct="1">
              <a:defRPr/>
            </a:pPr>
            <a:r>
              <a:rPr lang="sv-SE" sz="2800" b="1" dirty="0" smtClean="0">
                <a:solidFill>
                  <a:schemeClr val="tx1">
                    <a:lumMod val="75000"/>
                  </a:schemeClr>
                </a:solidFill>
              </a:rPr>
              <a:t>concurrent program introduction</a:t>
            </a:r>
          </a:p>
        </p:txBody>
      </p:sp>
      <p:pic>
        <p:nvPicPr>
          <p:cNvPr id="4098" name="Picture 2" descr="http://file.qlteacher.com/upload/cz2010/images/1008/10/20271553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471975"/>
            <a:ext cx="2279488" cy="23250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imgsrc.baidu.com/baike/abpic/item/99636c0e8d007dac7acbe1f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4885" y="2056106"/>
            <a:ext cx="19050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ww.souvr.com/event/UploadFiles_9930/201103/201103291734169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0014" y="4900492"/>
            <a:ext cx="3208399" cy="176462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article.zdnet.com.cn/img/1/266/lihBuTxvltr72.jpg?ord=2471042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2579632"/>
            <a:ext cx="2854783" cy="214541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406400" y="1412776"/>
            <a:ext cx="6304931" cy="523220"/>
          </a:xfrm>
          <a:prstGeom prst="rect">
            <a:avLst/>
          </a:prstGeom>
          <a:noFill/>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2800" dirty="0" smtClean="0">
                <a:solidFill>
                  <a:srgbClr val="A35E00"/>
                </a:solidFill>
                <a:ea typeface="宋体" pitchFamily="2" charset="-122"/>
              </a:rPr>
              <a:t>Where concurrent program is used in?</a:t>
            </a:r>
            <a:endParaRPr lang="zh-CN" altLang="en-US" sz="2800" dirty="0">
              <a:solidFill>
                <a:srgbClr val="A35E00"/>
              </a:solidFill>
              <a:ea typeface="宋体"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8278813" cy="3132757"/>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互斥同步</a:t>
            </a:r>
            <a:r>
              <a:rPr lang="en-US" altLang="zh-CN" sz="2800" dirty="0" smtClean="0">
                <a:ea typeface="宋体" pitchFamily="2" charset="-122"/>
              </a:rPr>
              <a:t>(Mutual Exclusion &amp; Synchronization)</a:t>
            </a:r>
            <a:endParaRPr lang="en-US" altLang="zh-CN" sz="2800" b="1" dirty="0" smtClean="0">
              <a:ea typeface="宋体" pitchFamily="2" charset="-122"/>
            </a:endParaRPr>
          </a:p>
          <a:p>
            <a:pPr>
              <a:defRPr/>
            </a:pPr>
            <a:r>
              <a:rPr lang="en-US" altLang="zh-CN" dirty="0" err="1" smtClean="0">
                <a:ea typeface="宋体" pitchFamily="2" charset="-122"/>
              </a:rPr>
              <a:t>CyclicBarrier</a:t>
            </a:r>
            <a:endParaRPr lang="en-US" altLang="zh-CN" dirty="0" smtClean="0">
              <a:ea typeface="宋体" pitchFamily="2" charset="-122"/>
            </a:endParaRPr>
          </a:p>
        </p:txBody>
      </p:sp>
      <p:pic>
        <p:nvPicPr>
          <p:cNvPr id="5122" name="Picture 2" descr="http://2.bp.blogspot.com/-M7XkdYkyFqk/TiV9__NpX2I/AAAAAAAAAAM/iTVbOfJcTFU/s1600/CyclicBarri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138" y="2713998"/>
            <a:ext cx="3562350" cy="364807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47" y="2636912"/>
            <a:ext cx="5048517" cy="3482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878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fade">
                                      <p:cBhvr>
                                        <p:cTn id="10"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8278813" cy="3132757"/>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互斥同步</a:t>
            </a:r>
            <a:r>
              <a:rPr lang="en-US" altLang="zh-CN" sz="2800" dirty="0" smtClean="0">
                <a:ea typeface="宋体" pitchFamily="2" charset="-122"/>
              </a:rPr>
              <a:t>(Mutual Exclusion &amp; Synchronization)</a:t>
            </a:r>
            <a:endParaRPr lang="en-US" altLang="zh-CN" sz="2800" b="1" dirty="0" smtClean="0">
              <a:ea typeface="宋体" pitchFamily="2" charset="-122"/>
            </a:endParaRPr>
          </a:p>
          <a:p>
            <a:pPr>
              <a:defRPr/>
            </a:pPr>
            <a:r>
              <a:rPr lang="en-US" altLang="zh-CN" dirty="0" smtClean="0">
                <a:ea typeface="宋体" pitchFamily="2" charset="-122"/>
              </a:rPr>
              <a:t>Semaphore</a:t>
            </a:r>
          </a:p>
        </p:txBody>
      </p:sp>
      <p:pic>
        <p:nvPicPr>
          <p:cNvPr id="6146" name="Picture 2" descr="http://4.bp.blogspot.com/-k7T5KnlrUWk/TiWRxyjQvXI/AAAAAAAAAAY/nvtrvj_TPNs/s1600/Semaph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075228"/>
            <a:ext cx="2781300" cy="459105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420888"/>
            <a:ext cx="4536504" cy="424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878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nodeType="withEffect">
                                  <p:stCondLst>
                                    <p:cond delay="0"/>
                                  </p:stCondLst>
                                  <p:childTnLst>
                                    <p:set>
                                      <p:cBhvr>
                                        <p:cTn id="9" dur="1" fill="hold">
                                          <p:stCondLst>
                                            <p:cond delay="0"/>
                                          </p:stCondLst>
                                        </p:cTn>
                                        <p:tgtEl>
                                          <p:spTgt spid="6147"/>
                                        </p:tgtEl>
                                        <p:attrNameLst>
                                          <p:attrName>style.visibility</p:attrName>
                                        </p:attrNameLst>
                                      </p:cBhvr>
                                      <p:to>
                                        <p:strVal val="visible"/>
                                      </p:to>
                                    </p:set>
                                    <p:animEffect transition="in" filter="fade">
                                      <p:cBhvr>
                                        <p:cTn id="10"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9459"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8278813" cy="4500562"/>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非阻塞同步</a:t>
            </a:r>
            <a:r>
              <a:rPr lang="en-US" altLang="zh-CN" sz="2800" dirty="0" smtClean="0">
                <a:ea typeface="宋体" pitchFamily="2" charset="-122"/>
              </a:rPr>
              <a:t>(Non-Blocking Synchronization)</a:t>
            </a:r>
            <a:r>
              <a:rPr lang="en-US" altLang="zh-CN" sz="2800" b="1" dirty="0" smtClean="0">
                <a:ea typeface="宋体" pitchFamily="2" charset="-122"/>
              </a:rPr>
              <a:t/>
            </a:r>
            <a:br>
              <a:rPr lang="en-US" altLang="zh-CN" sz="2800" b="1" dirty="0" smtClean="0">
                <a:ea typeface="宋体" pitchFamily="2" charset="-122"/>
              </a:rPr>
            </a:br>
            <a:endParaRPr lang="en-US" altLang="zh-CN" sz="2800" b="1" dirty="0" smtClean="0">
              <a:ea typeface="宋体" pitchFamily="2" charset="-122"/>
            </a:endParaRPr>
          </a:p>
          <a:p>
            <a:pPr>
              <a:defRPr/>
            </a:pPr>
            <a:r>
              <a:rPr lang="zh-CN" altLang="en-US" dirty="0"/>
              <a:t>基于冲突检测的乐观的并发</a:t>
            </a:r>
            <a:r>
              <a:rPr lang="zh-CN" altLang="en-US" dirty="0" smtClean="0"/>
              <a:t>策略</a:t>
            </a:r>
            <a:r>
              <a:rPr lang="en-US" altLang="zh-CN" dirty="0" smtClean="0"/>
              <a:t/>
            </a:r>
            <a:br>
              <a:rPr lang="en-US" altLang="zh-CN" dirty="0" smtClean="0"/>
            </a:br>
            <a:r>
              <a:rPr lang="zh-CN" altLang="en-US" dirty="0"/>
              <a:t>先进行操作，如果没有其它线程争用共享数据，那操作就成功了。如果有共享数据争用</a:t>
            </a:r>
            <a:r>
              <a:rPr lang="en-US" altLang="zh-CN" dirty="0"/>
              <a:t>,</a:t>
            </a:r>
            <a:r>
              <a:rPr lang="zh-CN" altLang="en-US" dirty="0"/>
              <a:t>那就产生了冲突，然后就不断重试直到成功为止。</a:t>
            </a:r>
            <a:endParaRPr lang="en-US" altLang="zh-CN" dirty="0" smtClean="0">
              <a:ea typeface="宋体" pitchFamily="2" charset="-122"/>
            </a:endParaRPr>
          </a:p>
        </p:txBody>
      </p:sp>
    </p:spTree>
    <p:extLst>
      <p:ext uri="{BB962C8B-B14F-4D97-AF65-F5344CB8AC3E}">
        <p14:creationId xmlns:p14="http://schemas.microsoft.com/office/powerpoint/2010/main" val="358668987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8278813" cy="4500562"/>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非阻塞同步</a:t>
            </a:r>
            <a:r>
              <a:rPr lang="en-US" altLang="zh-CN" sz="2800" dirty="0" smtClean="0">
                <a:ea typeface="宋体" pitchFamily="2" charset="-122"/>
              </a:rPr>
              <a:t>(Non-Blocking Synchronization)</a:t>
            </a:r>
            <a:endParaRPr lang="en-US" altLang="zh-CN" sz="2800" b="1" dirty="0" smtClean="0">
              <a:ea typeface="宋体" pitchFamily="2" charset="-122"/>
            </a:endParaRPr>
          </a:p>
          <a:p>
            <a:pPr>
              <a:defRPr/>
            </a:pPr>
            <a:r>
              <a:rPr lang="en-US" altLang="zh-CN" dirty="0"/>
              <a:t>CAS(Compare-and-Swap)</a:t>
            </a:r>
            <a:endParaRPr lang="en-US" altLang="zh-CN" dirty="0" smtClean="0">
              <a:ea typeface="宋体" pitchFamily="2" charset="-122"/>
            </a:endParaRPr>
          </a:p>
        </p:txBody>
      </p:sp>
      <p:sp>
        <p:nvSpPr>
          <p:cNvPr id="2" name="圆角矩形 1"/>
          <p:cNvSpPr/>
          <p:nvPr/>
        </p:nvSpPr>
        <p:spPr bwMode="auto">
          <a:xfrm>
            <a:off x="2432944" y="2780928"/>
            <a:ext cx="1296144" cy="773708"/>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Compared</a:t>
            </a:r>
            <a:br>
              <a:rPr kumimoji="0" lang="en-US" altLang="zh-CN" sz="2000" b="0" i="0" u="none" strike="noStrike" cap="none" normalizeH="0" baseline="0" dirty="0" smtClean="0">
                <a:ln>
                  <a:noFill/>
                </a:ln>
                <a:solidFill>
                  <a:schemeClr val="tx1"/>
                </a:solidFill>
                <a:effectLst/>
                <a:latin typeface="Arial" charset="0"/>
              </a:rPr>
            </a:br>
            <a:r>
              <a:rPr kumimoji="0" lang="en-US" altLang="zh-CN" sz="2000" b="0" i="0" u="none" strike="noStrike" cap="none" normalizeH="0" baseline="0" dirty="0" smtClean="0">
                <a:ln>
                  <a:noFill/>
                </a:ln>
                <a:solidFill>
                  <a:schemeClr val="tx1"/>
                </a:solidFill>
                <a:effectLst/>
                <a:latin typeface="Arial" charset="0"/>
              </a:rPr>
              <a:t>valued</a:t>
            </a:r>
            <a:endParaRPr kumimoji="0" lang="zh-CN" altLang="en-US" sz="2000" b="0" i="0" u="none" strike="noStrike" cap="none" normalizeH="0" baseline="0" dirty="0" smtClean="0">
              <a:ln>
                <a:noFill/>
              </a:ln>
              <a:solidFill>
                <a:schemeClr val="tx1"/>
              </a:solidFill>
              <a:effectLst/>
              <a:latin typeface="Arial" charset="0"/>
            </a:endParaRPr>
          </a:p>
        </p:txBody>
      </p:sp>
      <p:sp>
        <p:nvSpPr>
          <p:cNvPr id="7" name="圆角矩形 6"/>
          <p:cNvSpPr/>
          <p:nvPr/>
        </p:nvSpPr>
        <p:spPr bwMode="auto">
          <a:xfrm>
            <a:off x="5715840" y="2780928"/>
            <a:ext cx="1296144" cy="773708"/>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Swap</a:t>
            </a:r>
            <a:br>
              <a:rPr kumimoji="0" lang="en-US" altLang="zh-CN" sz="2000" b="0" i="0" u="none" strike="noStrike" cap="none" normalizeH="0" baseline="0" dirty="0" smtClean="0">
                <a:ln>
                  <a:noFill/>
                </a:ln>
                <a:solidFill>
                  <a:schemeClr val="tx1"/>
                </a:solidFill>
                <a:effectLst/>
                <a:latin typeface="Arial" charset="0"/>
              </a:rPr>
            </a:br>
            <a:r>
              <a:rPr kumimoji="0" lang="en-US" altLang="zh-CN" sz="2000" b="0" i="0" u="none" strike="noStrike" cap="none" normalizeH="0" baseline="0" dirty="0" smtClean="0">
                <a:ln>
                  <a:noFill/>
                </a:ln>
                <a:solidFill>
                  <a:schemeClr val="tx1"/>
                </a:solidFill>
                <a:effectLst/>
                <a:latin typeface="Arial" charset="0"/>
              </a:rPr>
              <a:t>value</a:t>
            </a:r>
            <a:endParaRPr kumimoji="0" lang="zh-CN" altLang="en-US" sz="2000" b="0" i="0" u="none" strike="noStrike" cap="none" normalizeH="0" baseline="0" dirty="0" smtClean="0">
              <a:ln>
                <a:noFill/>
              </a:ln>
              <a:solidFill>
                <a:schemeClr val="tx1"/>
              </a:solidFill>
              <a:effectLst/>
              <a:latin typeface="Arial" charset="0"/>
            </a:endParaRPr>
          </a:p>
        </p:txBody>
      </p:sp>
      <p:sp>
        <p:nvSpPr>
          <p:cNvPr id="3" name="菱形 2"/>
          <p:cNvSpPr/>
          <p:nvPr/>
        </p:nvSpPr>
        <p:spPr bwMode="auto">
          <a:xfrm>
            <a:off x="2408658" y="4247162"/>
            <a:ext cx="4423685" cy="936104"/>
          </a:xfrm>
          <a:prstGeom prst="diamond">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Destination == Compared value</a:t>
            </a:r>
            <a:endParaRPr kumimoji="0" lang="zh-CN" altLang="en-US" sz="2000" b="0" i="0" u="none" strike="noStrike" cap="none" normalizeH="0" baseline="0" dirty="0" smtClean="0">
              <a:ln>
                <a:noFill/>
              </a:ln>
              <a:solidFill>
                <a:schemeClr val="tx1"/>
              </a:solidFill>
              <a:effectLst/>
              <a:latin typeface="Arial" charset="0"/>
            </a:endParaRPr>
          </a:p>
        </p:txBody>
      </p:sp>
      <p:sp>
        <p:nvSpPr>
          <p:cNvPr id="9" name="圆角矩形 8"/>
          <p:cNvSpPr/>
          <p:nvPr/>
        </p:nvSpPr>
        <p:spPr bwMode="auto">
          <a:xfrm>
            <a:off x="1229063" y="5463604"/>
            <a:ext cx="1869114" cy="773708"/>
          </a:xfrm>
          <a:prstGeom prst="round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dirty="0" smtClean="0"/>
              <a:t>Destination</a:t>
            </a:r>
            <a:br>
              <a:rPr lang="en-US" altLang="zh-CN" dirty="0" smtClean="0"/>
            </a:br>
            <a:r>
              <a:rPr lang="en-US" altLang="zh-CN" dirty="0" smtClean="0"/>
              <a:t>unchanged</a:t>
            </a:r>
            <a:endParaRPr kumimoji="0" lang="zh-CN" altLang="en-US" sz="2000" b="0" i="0" u="none" strike="noStrike" cap="none" normalizeH="0" baseline="0" dirty="0" smtClean="0">
              <a:ln>
                <a:noFill/>
              </a:ln>
              <a:solidFill>
                <a:schemeClr val="tx1"/>
              </a:solidFill>
              <a:effectLst/>
              <a:latin typeface="Arial" charset="0"/>
            </a:endParaRPr>
          </a:p>
        </p:txBody>
      </p:sp>
      <p:sp>
        <p:nvSpPr>
          <p:cNvPr id="10" name="圆角矩形 9"/>
          <p:cNvSpPr/>
          <p:nvPr/>
        </p:nvSpPr>
        <p:spPr bwMode="auto">
          <a:xfrm>
            <a:off x="6177359" y="5463603"/>
            <a:ext cx="1851025" cy="773708"/>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Destination</a:t>
            </a:r>
            <a:br>
              <a:rPr kumimoji="0" lang="en-US" altLang="zh-CN" sz="2000" b="0" i="0" u="none" strike="noStrike" cap="none" normalizeH="0" baseline="0" dirty="0" smtClean="0">
                <a:ln>
                  <a:noFill/>
                </a:ln>
                <a:solidFill>
                  <a:schemeClr val="tx1"/>
                </a:solidFill>
                <a:effectLst/>
                <a:latin typeface="Arial" charset="0"/>
              </a:rPr>
            </a:br>
            <a:r>
              <a:rPr kumimoji="0" lang="en-US" altLang="zh-CN" sz="2000" b="0" i="0" u="none" strike="noStrike" cap="none" normalizeH="0" baseline="0" dirty="0" smtClean="0">
                <a:ln>
                  <a:noFill/>
                </a:ln>
                <a:solidFill>
                  <a:schemeClr val="tx1"/>
                </a:solidFill>
                <a:effectLst/>
                <a:latin typeface="Arial" charset="0"/>
              </a:rPr>
              <a:t>= Swap value</a:t>
            </a:r>
            <a:endParaRPr kumimoji="0" lang="zh-CN" altLang="en-US" sz="2000" b="0" i="0" u="none" strike="noStrike" cap="none" normalizeH="0" baseline="0" dirty="0" smtClean="0">
              <a:ln>
                <a:noFill/>
              </a:ln>
              <a:solidFill>
                <a:schemeClr val="tx1"/>
              </a:solidFill>
              <a:effectLst/>
              <a:latin typeface="Arial" charset="0"/>
            </a:endParaRPr>
          </a:p>
        </p:txBody>
      </p:sp>
      <p:cxnSp>
        <p:nvCxnSpPr>
          <p:cNvPr id="5" name="肘形连接符 4"/>
          <p:cNvCxnSpPr>
            <a:stCxn id="9" idx="1"/>
            <a:endCxn id="2" idx="1"/>
          </p:cNvCxnSpPr>
          <p:nvPr/>
        </p:nvCxnSpPr>
        <p:spPr bwMode="auto">
          <a:xfrm rot="10800000" flipH="1">
            <a:off x="1229062" y="3167782"/>
            <a:ext cx="1203881" cy="2682676"/>
          </a:xfrm>
          <a:prstGeom prst="bentConnector3">
            <a:avLst>
              <a:gd name="adj1" fmla="val -18989"/>
            </a:avLst>
          </a:prstGeom>
          <a:solidFill>
            <a:schemeClr val="accent1"/>
          </a:solidFill>
          <a:ln w="12700" cap="flat" cmpd="sng" algn="ctr">
            <a:solidFill>
              <a:schemeClr val="tx1"/>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肘形连接符 19"/>
          <p:cNvCxnSpPr>
            <a:stCxn id="3" idx="1"/>
            <a:endCxn id="9" idx="0"/>
          </p:cNvCxnSpPr>
          <p:nvPr/>
        </p:nvCxnSpPr>
        <p:spPr bwMode="auto">
          <a:xfrm rot="10800000" flipV="1">
            <a:off x="2163620" y="4715214"/>
            <a:ext cx="245038" cy="748390"/>
          </a:xfrm>
          <a:prstGeom prst="bentConnector2">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肘形连接符 23"/>
          <p:cNvCxnSpPr>
            <a:stCxn id="3" idx="3"/>
            <a:endCxn id="10" idx="0"/>
          </p:cNvCxnSpPr>
          <p:nvPr/>
        </p:nvCxnSpPr>
        <p:spPr bwMode="auto">
          <a:xfrm>
            <a:off x="6832343" y="4715214"/>
            <a:ext cx="270529" cy="748389"/>
          </a:xfrm>
          <a:prstGeom prst="bentConnector2">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肘形连接符 25"/>
          <p:cNvCxnSpPr>
            <a:stCxn id="2" idx="2"/>
            <a:endCxn id="3" idx="0"/>
          </p:cNvCxnSpPr>
          <p:nvPr/>
        </p:nvCxnSpPr>
        <p:spPr bwMode="auto">
          <a:xfrm rot="16200000" flipH="1">
            <a:off x="3504495" y="3131156"/>
            <a:ext cx="692526" cy="1539485"/>
          </a:xfrm>
          <a:prstGeom prst="bentConnector3">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肘形连接符 29"/>
          <p:cNvCxnSpPr>
            <a:stCxn id="7" idx="2"/>
            <a:endCxn id="3" idx="0"/>
          </p:cNvCxnSpPr>
          <p:nvPr/>
        </p:nvCxnSpPr>
        <p:spPr bwMode="auto">
          <a:xfrm rot="5400000">
            <a:off x="5145944" y="3029194"/>
            <a:ext cx="692526" cy="1743411"/>
          </a:xfrm>
          <a:prstGeom prst="bentConnector3">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6860756" y="4303500"/>
            <a:ext cx="583814" cy="400110"/>
          </a:xfrm>
          <a:prstGeom prst="rect">
            <a:avLst/>
          </a:prstGeom>
          <a:noFill/>
        </p:spPr>
        <p:txBody>
          <a:bodyPr wrap="none" rtlCol="0">
            <a:spAutoFit/>
          </a:bodyPr>
          <a:lstStyle/>
          <a:p>
            <a:r>
              <a:rPr lang="en-US" altLang="zh-CN" dirty="0" smtClean="0"/>
              <a:t>yes</a:t>
            </a:r>
            <a:endParaRPr lang="zh-CN" altLang="en-US" dirty="0"/>
          </a:p>
        </p:txBody>
      </p:sp>
      <p:sp>
        <p:nvSpPr>
          <p:cNvPr id="35" name="TextBox 34"/>
          <p:cNvSpPr txBox="1"/>
          <p:nvPr/>
        </p:nvSpPr>
        <p:spPr>
          <a:xfrm>
            <a:off x="1923278" y="4315104"/>
            <a:ext cx="470000" cy="400110"/>
          </a:xfrm>
          <a:prstGeom prst="rect">
            <a:avLst/>
          </a:prstGeom>
          <a:noFill/>
        </p:spPr>
        <p:txBody>
          <a:bodyPr wrap="none" rtlCol="0">
            <a:spAutoFit/>
          </a:bodyPr>
          <a:lstStyle/>
          <a:p>
            <a:r>
              <a:rPr lang="en-US" altLang="zh-CN" dirty="0" smtClean="0"/>
              <a:t>no</a:t>
            </a:r>
            <a:endParaRPr lang="zh-CN" altLang="en-US" dirty="0"/>
          </a:p>
        </p:txBody>
      </p:sp>
    </p:spTree>
    <p:extLst>
      <p:ext uri="{BB962C8B-B14F-4D97-AF65-F5344CB8AC3E}">
        <p14:creationId xmlns:p14="http://schemas.microsoft.com/office/powerpoint/2010/main" val="11443930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9459"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2"/>
            <a:ext cx="8278813" cy="4932957"/>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非阻塞同步</a:t>
            </a:r>
            <a:r>
              <a:rPr lang="en-US" altLang="zh-CN" sz="2800" dirty="0" smtClean="0">
                <a:ea typeface="宋体" pitchFamily="2" charset="-122"/>
              </a:rPr>
              <a:t>(Non-Blocking Synchronization)</a:t>
            </a:r>
            <a:br>
              <a:rPr lang="en-US" altLang="zh-CN" sz="2800" dirty="0" smtClean="0">
                <a:ea typeface="宋体" pitchFamily="2" charset="-122"/>
              </a:rPr>
            </a:br>
            <a:endParaRPr lang="en-US" altLang="zh-CN" sz="2800" b="1" dirty="0" smtClean="0">
              <a:ea typeface="宋体" pitchFamily="2" charset="-122"/>
            </a:endParaRPr>
          </a:p>
          <a:p>
            <a:pPr>
              <a:defRPr/>
            </a:pPr>
            <a:r>
              <a:rPr lang="en-US" altLang="zh-CN" dirty="0" smtClean="0"/>
              <a:t>Wait-Free, Lock-free </a:t>
            </a:r>
          </a:p>
          <a:p>
            <a:pPr>
              <a:defRPr/>
            </a:pPr>
            <a:r>
              <a:rPr lang="en-US" altLang="zh-CN" dirty="0" err="1"/>
              <a:t>java.util.concurrent.atomic</a:t>
            </a:r>
            <a:endParaRPr lang="en-US" altLang="zh-CN" dirty="0"/>
          </a:p>
          <a:p>
            <a:pPr lvl="1">
              <a:defRPr/>
            </a:pPr>
            <a:r>
              <a:rPr lang="en-US" altLang="zh-CN" dirty="0" err="1"/>
              <a:t>AtomicBoolean</a:t>
            </a:r>
            <a:r>
              <a:rPr lang="en-US" altLang="zh-CN" dirty="0"/>
              <a:t>, </a:t>
            </a:r>
            <a:r>
              <a:rPr lang="en-US" altLang="zh-CN" dirty="0" err="1"/>
              <a:t>AtomicInteger</a:t>
            </a:r>
            <a:r>
              <a:rPr lang="en-US" altLang="zh-CN" dirty="0"/>
              <a:t>, </a:t>
            </a:r>
            <a:r>
              <a:rPr lang="en-US" altLang="zh-CN" dirty="0" err="1"/>
              <a:t>AtomicLong</a:t>
            </a:r>
            <a:r>
              <a:rPr lang="en-US" altLang="zh-CN" dirty="0"/>
              <a:t>, </a:t>
            </a:r>
            <a:r>
              <a:rPr lang="en-US" altLang="zh-CN" dirty="0" err="1"/>
              <a:t>AtomicReference</a:t>
            </a:r>
            <a:r>
              <a:rPr lang="en-US" altLang="zh-CN" dirty="0"/>
              <a:t>&lt;V</a:t>
            </a:r>
            <a:r>
              <a:rPr lang="en-US" altLang="zh-CN" dirty="0" smtClean="0"/>
              <a:t>&gt;,</a:t>
            </a:r>
          </a:p>
          <a:p>
            <a:pPr>
              <a:defRPr/>
            </a:pPr>
            <a:r>
              <a:rPr lang="zh-CN" altLang="en-US" dirty="0" smtClean="0"/>
              <a:t>用于实现</a:t>
            </a:r>
            <a:r>
              <a:rPr lang="en-US" altLang="zh-CN" dirty="0" smtClean="0"/>
              <a:t>J.U.C</a:t>
            </a:r>
            <a:r>
              <a:rPr lang="zh-CN" altLang="en-US" dirty="0" smtClean="0"/>
              <a:t>里非阻塞算法相关的栈，队列，哈希表</a:t>
            </a:r>
            <a:endParaRPr lang="en-US" altLang="zh-CN" dirty="0" smtClean="0"/>
          </a:p>
          <a:p>
            <a:pPr>
              <a:defRPr/>
            </a:pPr>
            <a:r>
              <a:rPr lang="en-US" altLang="zh-CN" dirty="0" smtClean="0">
                <a:ea typeface="宋体" pitchFamily="2" charset="-122"/>
              </a:rPr>
              <a:t>Pros &amp; Cons</a:t>
            </a:r>
          </a:p>
          <a:p>
            <a:pPr lvl="1">
              <a:defRPr/>
            </a:pPr>
            <a:r>
              <a:rPr lang="zh-CN" altLang="en-US" dirty="0" smtClean="0"/>
              <a:t>性能超过锁的性能</a:t>
            </a:r>
            <a:endParaRPr lang="en-US" altLang="zh-CN" dirty="0" smtClean="0"/>
          </a:p>
          <a:p>
            <a:pPr lvl="1">
              <a:defRPr/>
            </a:pPr>
            <a:r>
              <a:rPr lang="zh-CN" altLang="en-US" dirty="0" smtClean="0"/>
              <a:t>编程方式和验证非常困难</a:t>
            </a:r>
            <a:endParaRPr lang="en-US" altLang="zh-CN" dirty="0" smtClean="0">
              <a:ea typeface="宋体"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8278813" cy="4500562"/>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非阻塞同步</a:t>
            </a:r>
            <a:r>
              <a:rPr lang="en-US" altLang="zh-CN" sz="2800" dirty="0" smtClean="0">
                <a:ea typeface="宋体" pitchFamily="2" charset="-122"/>
              </a:rPr>
              <a:t>(Non-Blocking Synchronization)</a:t>
            </a:r>
            <a:r>
              <a:rPr lang="en-US" altLang="zh-CN" sz="2800" b="1" dirty="0" smtClean="0">
                <a:ea typeface="宋体" pitchFamily="2" charset="-122"/>
              </a:rPr>
              <a:t/>
            </a:r>
            <a:br>
              <a:rPr lang="en-US" altLang="zh-CN" sz="2800" b="1" dirty="0" smtClean="0">
                <a:ea typeface="宋体" pitchFamily="2" charset="-122"/>
              </a:rPr>
            </a:br>
            <a:endParaRPr lang="en-US" altLang="zh-CN" sz="2800" b="1" dirty="0" smtClean="0">
              <a:ea typeface="宋体" pitchFamily="2" charset="-122"/>
            </a:endParaRPr>
          </a:p>
        </p:txBody>
      </p:sp>
      <p:pic>
        <p:nvPicPr>
          <p:cNvPr id="5" name="Picture 11" descr="C:\Users\longhao\AppData\Local\Temp\$J_6{VSO0QX}LU[7}E90%J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88840"/>
            <a:ext cx="5112568" cy="48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83388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20483"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3"/>
            <a:ext cx="8278813" cy="4500562"/>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zh-CN" altLang="en-US" sz="2800" dirty="0" smtClean="0">
                <a:ea typeface="宋体" pitchFamily="2" charset="-122"/>
              </a:rPr>
              <a:t>线程封闭</a:t>
            </a:r>
            <a:r>
              <a:rPr lang="en-US" altLang="zh-CN" sz="2800" dirty="0" smtClean="0">
                <a:ea typeface="宋体" pitchFamily="2" charset="-122"/>
              </a:rPr>
              <a:t>(Thread Confinement)</a:t>
            </a:r>
            <a:r>
              <a:rPr lang="en-US" altLang="zh-CN" sz="2800" b="1" dirty="0" smtClean="0">
                <a:ea typeface="宋体" pitchFamily="2" charset="-122"/>
              </a:rPr>
              <a:t/>
            </a:r>
            <a:br>
              <a:rPr lang="en-US" altLang="zh-CN" sz="2800" b="1" dirty="0" smtClean="0">
                <a:ea typeface="宋体" pitchFamily="2" charset="-122"/>
              </a:rPr>
            </a:br>
            <a:endParaRPr lang="en-US" altLang="zh-CN" sz="2800" b="1" dirty="0" smtClean="0">
              <a:ea typeface="宋体" pitchFamily="2" charset="-122"/>
            </a:endParaRPr>
          </a:p>
          <a:p>
            <a:pPr>
              <a:defRPr/>
            </a:pPr>
            <a:r>
              <a:rPr lang="zh-CN" altLang="en-US" dirty="0" smtClean="0"/>
              <a:t>相见，不如不见</a:t>
            </a:r>
            <a:endParaRPr lang="en-US" altLang="zh-CN" dirty="0" smtClean="0"/>
          </a:p>
          <a:p>
            <a:pPr>
              <a:defRPr/>
            </a:pPr>
            <a:endParaRPr lang="en-US" altLang="zh-CN" dirty="0" smtClean="0"/>
          </a:p>
          <a:p>
            <a:pPr>
              <a:defRPr/>
            </a:pPr>
            <a:r>
              <a:rPr lang="en-US" altLang="zh-CN" dirty="0" err="1" smtClean="0"/>
              <a:t>ThreadLocal</a:t>
            </a:r>
            <a:r>
              <a:rPr lang="en-US" altLang="zh-CN" dirty="0"/>
              <a:t/>
            </a:r>
            <a:br>
              <a:rPr lang="en-US" altLang="zh-CN" dirty="0"/>
            </a:br>
            <a:r>
              <a:rPr lang="zh-CN" altLang="en-US" dirty="0"/>
              <a:t>方便，避免调用每个方法时都要传递执行上下文</a:t>
            </a:r>
            <a:r>
              <a:rPr lang="zh-CN" altLang="en-US" dirty="0" smtClean="0"/>
              <a:t>信息</a:t>
            </a:r>
            <a:r>
              <a:rPr lang="en-US" altLang="zh-CN" dirty="0" smtClean="0"/>
              <a:t/>
            </a:r>
            <a:br>
              <a:rPr lang="en-US" altLang="zh-CN" dirty="0" smtClean="0"/>
            </a:br>
            <a:r>
              <a:rPr lang="zh-CN" altLang="en-US" dirty="0"/>
              <a:t>代码和框架耦合在一起，降低了代码的可重用性</a:t>
            </a:r>
            <a:endParaRPr lang="en-US" altLang="zh-CN" dirty="0"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Thread safety</a:t>
            </a:r>
            <a:endParaRPr lang="zh-CN" altLang="en-US" b="1" dirty="0" smtClean="0">
              <a:ea typeface="宋体" pitchFamily="2" charset="-122"/>
            </a:endParaRPr>
          </a:p>
        </p:txBody>
      </p:sp>
      <p:sp>
        <p:nvSpPr>
          <p:cNvPr id="6" name="Content Placeholder 4"/>
          <p:cNvSpPr txBox="1">
            <a:spLocks/>
          </p:cNvSpPr>
          <p:nvPr/>
        </p:nvSpPr>
        <p:spPr>
          <a:xfrm>
            <a:off x="396875" y="1376362"/>
            <a:ext cx="8278813" cy="4788941"/>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defRPr/>
            </a:pPr>
            <a:r>
              <a:rPr lang="en-US" altLang="zh-CN" sz="2800" dirty="0" smtClean="0">
                <a:ea typeface="宋体" pitchFamily="2" charset="-122"/>
              </a:rPr>
              <a:t>Actor</a:t>
            </a:r>
            <a:r>
              <a:rPr lang="zh-CN" altLang="en-US" sz="2800" dirty="0" smtClean="0">
                <a:ea typeface="宋体" pitchFamily="2" charset="-122"/>
              </a:rPr>
              <a:t>并发模型</a:t>
            </a:r>
            <a:r>
              <a:rPr lang="en-US" altLang="zh-CN" sz="2800" b="1" dirty="0" smtClean="0">
                <a:ea typeface="宋体" pitchFamily="2" charset="-122"/>
              </a:rPr>
              <a:t/>
            </a:r>
            <a:br>
              <a:rPr lang="en-US" altLang="zh-CN" sz="2800" b="1" dirty="0" smtClean="0">
                <a:ea typeface="宋体" pitchFamily="2" charset="-122"/>
              </a:rPr>
            </a:br>
            <a:endParaRPr lang="en-US" altLang="zh-CN" sz="2800" b="1" dirty="0" smtClean="0">
              <a:ea typeface="宋体" pitchFamily="2" charset="-122"/>
            </a:endParaRPr>
          </a:p>
          <a:p>
            <a:pPr>
              <a:defRPr/>
            </a:pPr>
            <a:r>
              <a:rPr lang="zh-CN" altLang="en-US" dirty="0" smtClean="0">
                <a:ea typeface="宋体" pitchFamily="2" charset="-122"/>
              </a:rPr>
              <a:t>锁模型的问题</a:t>
            </a:r>
            <a:endParaRPr lang="en-US" altLang="zh-CN" dirty="0" smtClean="0">
              <a:ea typeface="宋体" pitchFamily="2" charset="-122"/>
            </a:endParaRPr>
          </a:p>
          <a:p>
            <a:pPr lvl="1">
              <a:defRPr/>
            </a:pPr>
            <a:r>
              <a:rPr lang="zh-CN" altLang="en-US" dirty="0" smtClean="0">
                <a:ea typeface="宋体" pitchFamily="2" charset="-122"/>
              </a:rPr>
              <a:t>不确定性</a:t>
            </a:r>
            <a:endParaRPr lang="en-US" altLang="zh-CN" dirty="0" smtClean="0">
              <a:ea typeface="宋体" pitchFamily="2" charset="-122"/>
            </a:endParaRPr>
          </a:p>
          <a:p>
            <a:pPr lvl="1">
              <a:defRPr/>
            </a:pPr>
            <a:r>
              <a:rPr lang="zh-CN" altLang="en-US" dirty="0" smtClean="0"/>
              <a:t>死锁和争用冲突</a:t>
            </a:r>
            <a:endParaRPr lang="en-US" altLang="zh-CN" dirty="0" smtClean="0"/>
          </a:p>
          <a:p>
            <a:pPr marL="0" indent="0">
              <a:buNone/>
              <a:defRPr/>
            </a:pPr>
            <a:endParaRPr lang="en-US" altLang="zh-CN" dirty="0" smtClean="0">
              <a:ea typeface="宋体" pitchFamily="2" charset="-122"/>
            </a:endParaRPr>
          </a:p>
          <a:p>
            <a:pPr>
              <a:defRPr/>
            </a:pPr>
            <a:r>
              <a:rPr lang="zh-CN" altLang="en-US" dirty="0"/>
              <a:t>“不共享数据，消息传递”</a:t>
            </a:r>
            <a:r>
              <a:rPr lang="zh-CN" altLang="en-US" dirty="0" smtClean="0"/>
              <a:t>模型</a:t>
            </a:r>
            <a:endParaRPr lang="en-US" altLang="zh-CN" dirty="0" smtClean="0"/>
          </a:p>
          <a:p>
            <a:pPr lvl="1">
              <a:defRPr/>
            </a:pPr>
            <a:r>
              <a:rPr lang="zh-CN" altLang="en-US" dirty="0" smtClean="0"/>
              <a:t>世界</a:t>
            </a:r>
            <a:r>
              <a:rPr lang="zh-CN" altLang="en-US" dirty="0"/>
              <a:t>是并发</a:t>
            </a:r>
            <a:r>
              <a:rPr lang="zh-CN" altLang="en-US" dirty="0" smtClean="0"/>
              <a:t>的</a:t>
            </a:r>
            <a:endParaRPr lang="en-US" altLang="zh-CN" dirty="0" smtClean="0"/>
          </a:p>
          <a:p>
            <a:pPr lvl="1">
              <a:defRPr/>
            </a:pPr>
            <a:r>
              <a:rPr lang="zh-CN" altLang="en-US" dirty="0" smtClean="0"/>
              <a:t>事物</a:t>
            </a:r>
            <a:r>
              <a:rPr lang="zh-CN" altLang="en-US" dirty="0"/>
              <a:t>时间不共享</a:t>
            </a:r>
            <a:r>
              <a:rPr lang="zh-CN" altLang="en-US" dirty="0" smtClean="0"/>
              <a:t>数据</a:t>
            </a:r>
            <a:endParaRPr lang="en-US" altLang="zh-CN" dirty="0" smtClean="0"/>
          </a:p>
          <a:p>
            <a:pPr lvl="1">
              <a:defRPr/>
            </a:pPr>
            <a:r>
              <a:rPr lang="zh-CN" altLang="en-US" dirty="0" smtClean="0"/>
              <a:t>事物</a:t>
            </a:r>
            <a:r>
              <a:rPr lang="zh-CN" altLang="en-US" dirty="0"/>
              <a:t>通过消息进行</a:t>
            </a:r>
            <a:r>
              <a:rPr lang="zh-CN" altLang="en-US" dirty="0" smtClean="0"/>
              <a:t>通信</a:t>
            </a:r>
            <a:endParaRPr lang="en-US" altLang="zh-CN" dirty="0" smtClean="0"/>
          </a:p>
          <a:p>
            <a:pPr lvl="1">
              <a:defRPr/>
            </a:pPr>
            <a:r>
              <a:rPr lang="zh-CN" altLang="en-US" dirty="0" smtClean="0"/>
              <a:t>事物</a:t>
            </a:r>
            <a:r>
              <a:rPr lang="zh-CN" altLang="en-US" dirty="0"/>
              <a:t>会出现故障</a:t>
            </a:r>
            <a:endParaRPr lang="en-US" altLang="zh-CN"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786" y="3356992"/>
            <a:ext cx="3124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2291" name="Rectangle 3"/>
          <p:cNvSpPr>
            <a:spLocks noGrp="1" noChangeArrowheads="1"/>
          </p:cNvSpPr>
          <p:nvPr>
            <p:ph type="title" idx="4294967295"/>
          </p:nvPr>
        </p:nvSpPr>
        <p:spPr>
          <a:xfrm>
            <a:off x="393700" y="560388"/>
            <a:ext cx="7826375" cy="492125"/>
          </a:xfrm>
        </p:spPr>
        <p:txBody>
          <a:bodyPr rIns="0"/>
          <a:lstStyle/>
          <a:p>
            <a:pPr eaLnBrk="1" hangingPunct="1"/>
            <a:r>
              <a:rPr lang="en-US" altLang="zh-CN" smtClean="0">
                <a:solidFill>
                  <a:srgbClr val="58585A"/>
                </a:solidFill>
                <a:ea typeface="宋体" pitchFamily="2" charset="-122"/>
              </a:rPr>
              <a:t>Agander</a:t>
            </a:r>
          </a:p>
        </p:txBody>
      </p:sp>
      <p:sp>
        <p:nvSpPr>
          <p:cNvPr id="12292" name="Rectangle 4"/>
          <p:cNvSpPr>
            <a:spLocks noChangeArrowheads="1"/>
          </p:cNvSpPr>
          <p:nvPr/>
        </p:nvSpPr>
        <p:spPr bwMode="auto">
          <a:xfrm>
            <a:off x="403225" y="1381125"/>
            <a:ext cx="5176838"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4000" bIns="0"/>
          <a:lstStyle/>
          <a:p>
            <a:pPr marL="176213" indent="-176213" eaLnBrk="0" hangingPunct="0">
              <a:lnSpc>
                <a:spcPct val="90000"/>
              </a:lnSpc>
              <a:spcBef>
                <a:spcPct val="0"/>
              </a:spcBef>
              <a:spcAft>
                <a:spcPct val="70000"/>
              </a:spcAft>
              <a:buClr>
                <a:srgbClr val="7B0664"/>
              </a:buClr>
              <a:buFont typeface="Ericsson Capital TT" pitchFamily="2" charset="0"/>
              <a:buChar char="›"/>
              <a:tabLst>
                <a:tab pos="1701800" algn="l"/>
              </a:tabLst>
            </a:pPr>
            <a:r>
              <a:rPr lang="zh-CN" altLang="en-US" sz="2400" dirty="0">
                <a:solidFill>
                  <a:schemeClr val="bg1">
                    <a:lumMod val="95000"/>
                  </a:schemeClr>
                </a:solidFill>
                <a:ea typeface="ＭＳ Ｐゴシック" pitchFamily="34" charset="-128"/>
              </a:rPr>
              <a:t>线程</a:t>
            </a:r>
            <a:r>
              <a:rPr lang="zh-CN" altLang="en-US" sz="2400" dirty="0" smtClean="0">
                <a:solidFill>
                  <a:schemeClr val="bg1">
                    <a:lumMod val="95000"/>
                  </a:schemeClr>
                </a:solidFill>
                <a:ea typeface="ＭＳ Ｐゴシック" pitchFamily="34" charset="-128"/>
              </a:rPr>
              <a:t>安全</a:t>
            </a:r>
            <a:r>
              <a:rPr lang="sv-SE" altLang="zh-CN" sz="2400" dirty="0" smtClean="0">
                <a:solidFill>
                  <a:schemeClr val="bg1">
                    <a:lumMod val="95000"/>
                  </a:schemeClr>
                </a:solidFill>
                <a:ea typeface="ＭＳ Ｐゴシック" pitchFamily="34" charset="-128"/>
              </a:rPr>
              <a:t> </a:t>
            </a:r>
            <a:endParaRPr lang="sv-SE" altLang="zh-CN" sz="2400" dirty="0">
              <a:solidFill>
                <a:schemeClr val="bg1">
                  <a:lumMod val="95000"/>
                </a:schemeClr>
              </a:solidFill>
              <a:ea typeface="ＭＳ Ｐゴシック" pitchFamily="34" charset="-128"/>
            </a:endParaRPr>
          </a:p>
          <a:p>
            <a:pPr marL="176213" indent="-176213" eaLnBrk="0" hangingPunct="0">
              <a:lnSpc>
                <a:spcPct val="90000"/>
              </a:lnSpc>
              <a:spcBef>
                <a:spcPct val="0"/>
              </a:spcBef>
              <a:spcAft>
                <a:spcPct val="70000"/>
              </a:spcAft>
              <a:buClr>
                <a:srgbClr val="7B0664"/>
              </a:buClr>
              <a:buFont typeface="Ericsson Capital TT" pitchFamily="2" charset="0"/>
              <a:buChar char="›"/>
              <a:tabLst>
                <a:tab pos="1701800" algn="l"/>
              </a:tabLst>
            </a:pPr>
            <a:r>
              <a:rPr lang="zh-CN" altLang="en-US" sz="2400" dirty="0" smtClean="0">
                <a:solidFill>
                  <a:srgbClr val="E32119"/>
                </a:solidFill>
                <a:ea typeface="ＭＳ Ｐゴシック" pitchFamily="34" charset="-128"/>
              </a:rPr>
              <a:t>锁优化</a:t>
            </a:r>
            <a:endParaRPr lang="zh-CN" altLang="en-US" sz="2400" dirty="0">
              <a:solidFill>
                <a:srgbClr val="E32119"/>
              </a:solidFill>
              <a:ea typeface="ＭＳ Ｐゴシック" pitchFamily="34" charset="-128"/>
            </a:endParaRPr>
          </a:p>
          <a:p>
            <a:pPr marL="176213" indent="-176213" eaLnBrk="0" hangingPunct="0">
              <a:lnSpc>
                <a:spcPct val="90000"/>
              </a:lnSpc>
              <a:spcBef>
                <a:spcPct val="0"/>
              </a:spcBef>
              <a:spcAft>
                <a:spcPct val="70000"/>
              </a:spcAft>
              <a:buClr>
                <a:schemeClr val="folHlink"/>
              </a:buClr>
              <a:buFont typeface="Ericsson Capital TT" pitchFamily="2" charset="0"/>
              <a:buChar char="›"/>
              <a:tabLst>
                <a:tab pos="1701800" algn="l"/>
              </a:tabLst>
            </a:pPr>
            <a:r>
              <a:rPr lang="en-US" altLang="zh-CN" sz="2400" dirty="0">
                <a:solidFill>
                  <a:schemeClr val="bg1">
                    <a:lumMod val="95000"/>
                  </a:schemeClr>
                </a:solidFill>
                <a:ea typeface="ＭＳ Ｐゴシック" pitchFamily="34" charset="-128"/>
              </a:rPr>
              <a:t>Monitor</a:t>
            </a:r>
            <a:r>
              <a:rPr lang="zh-CN" altLang="en-US" sz="2400" dirty="0">
                <a:solidFill>
                  <a:schemeClr val="bg1">
                    <a:lumMod val="95000"/>
                  </a:schemeClr>
                </a:solidFill>
                <a:ea typeface="ＭＳ Ｐゴシック" pitchFamily="34" charset="-128"/>
              </a:rPr>
              <a:t>模式</a:t>
            </a:r>
            <a:endParaRPr lang="en-US" altLang="zh-CN" sz="2400" dirty="0">
              <a:solidFill>
                <a:schemeClr val="bg1">
                  <a:lumMod val="95000"/>
                </a:schemeClr>
              </a:solidFill>
              <a:ea typeface="ＭＳ Ｐゴシック" pitchFamily="34" charset="-128"/>
            </a:endParaRPr>
          </a:p>
        </p:txBody>
      </p:sp>
      <p:sp>
        <p:nvSpPr>
          <p:cNvPr id="12293" name="Rectangle 7">
            <a:hlinkClick r:id="rId2" action="ppaction://hlinksldjump"/>
          </p:cNvPr>
          <p:cNvSpPr>
            <a:spLocks noChangeArrowheads="1"/>
          </p:cNvSpPr>
          <p:nvPr/>
        </p:nvSpPr>
        <p:spPr bwMode="auto">
          <a:xfrm>
            <a:off x="179388" y="4076700"/>
            <a:ext cx="4321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eaLnBrk="0" hangingPunct="0">
              <a:spcBef>
                <a:spcPct val="0"/>
              </a:spcBef>
            </a:pPr>
            <a:endParaRPr lang="zh-CN" altLang="zh-CN" sz="1400">
              <a:solidFill>
                <a:srgbClr val="808080"/>
              </a:solidFill>
              <a:ea typeface="ＭＳ Ｐゴシック" pitchFamily="34" charset="-128"/>
            </a:endParaRPr>
          </a:p>
        </p:txBody>
      </p:sp>
      <p:sp>
        <p:nvSpPr>
          <p:cNvPr id="12294" name="Rectangle 7">
            <a:hlinkClick r:id="rId3" action="ppaction://hlinksldjump"/>
          </p:cNvPr>
          <p:cNvSpPr>
            <a:spLocks noChangeArrowheads="1"/>
          </p:cNvSpPr>
          <p:nvPr/>
        </p:nvSpPr>
        <p:spPr bwMode="auto">
          <a:xfrm>
            <a:off x="179388" y="4652963"/>
            <a:ext cx="43211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spcBef>
                <a:spcPct val="0"/>
              </a:spcBef>
            </a:pPr>
            <a:endParaRPr lang="zh-CN" altLang="zh-CN" sz="1400">
              <a:solidFill>
                <a:srgbClr val="808080"/>
              </a:solidFill>
              <a:ea typeface="ＭＳ Ｐゴシック" pitchFamily="34" charset="-128"/>
            </a:endParaRPr>
          </a:p>
        </p:txBody>
      </p:sp>
      <p:pic>
        <p:nvPicPr>
          <p:cNvPr id="12295" name="Picture 8" descr="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308100"/>
            <a:ext cx="34290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7355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smtClean="0">
                <a:ea typeface="宋体" pitchFamily="2" charset="-122"/>
              </a:rPr>
              <a:t>Optimize locks</a:t>
            </a:r>
            <a:endParaRPr lang="zh-CN" altLang="en-US" b="1" dirty="0" smtClean="0">
              <a:ea typeface="宋体" pitchFamily="2" charset="-122"/>
            </a:endParaRPr>
          </a:p>
        </p:txBody>
      </p:sp>
      <p:sp>
        <p:nvSpPr>
          <p:cNvPr id="22532" name="Rectangle 37"/>
          <p:cNvSpPr>
            <a:spLocks noChangeArrowheads="1"/>
          </p:cNvSpPr>
          <p:nvPr/>
        </p:nvSpPr>
        <p:spPr bwMode="auto">
          <a:xfrm>
            <a:off x="396875" y="1376363"/>
            <a:ext cx="5414963"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4000" bIns="0"/>
          <a:lstStyle/>
          <a:p>
            <a:r>
              <a:rPr lang="zh-CN" altLang="en-US" sz="2800" dirty="0">
                <a:ea typeface="宋体" pitchFamily="2" charset="-122"/>
              </a:rPr>
              <a:t>在多个线程的协调和调度必然需要一定的性能开销，所以有时候为了提升性能而引入多线程，反而开销的消耗超过提升的幅度。</a:t>
            </a:r>
            <a:endParaRPr lang="en-US" altLang="zh-CN" sz="2400" dirty="0">
              <a:ea typeface="宋体" pitchFamily="2" charset="-122"/>
            </a:endParaRPr>
          </a:p>
        </p:txBody>
      </p:sp>
      <p:pic>
        <p:nvPicPr>
          <p:cNvPr id="2253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1409700"/>
            <a:ext cx="30861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800" name="直接箭头连接符 118799"/>
          <p:cNvCxnSpPr>
            <a:cxnSpLocks noChangeShapeType="1"/>
          </p:cNvCxnSpPr>
          <p:nvPr/>
        </p:nvCxnSpPr>
        <p:spPr bwMode="auto">
          <a:xfrm>
            <a:off x="1042988" y="4149725"/>
            <a:ext cx="792162" cy="0"/>
          </a:xfrm>
          <a:prstGeom prst="straightConnector1">
            <a:avLst/>
          </a:prstGeom>
          <a:noFill/>
          <a:ln w="12700"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接箭头连接符 94"/>
          <p:cNvCxnSpPr>
            <a:cxnSpLocks noChangeShapeType="1"/>
          </p:cNvCxnSpPr>
          <p:nvPr/>
        </p:nvCxnSpPr>
        <p:spPr bwMode="auto">
          <a:xfrm>
            <a:off x="3132138" y="4149725"/>
            <a:ext cx="792162" cy="0"/>
          </a:xfrm>
          <a:prstGeom prst="straightConnector1">
            <a:avLst/>
          </a:prstGeom>
          <a:noFill/>
          <a:ln w="12700"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箭头连接符 95"/>
          <p:cNvCxnSpPr>
            <a:cxnSpLocks noChangeShapeType="1"/>
          </p:cNvCxnSpPr>
          <p:nvPr/>
        </p:nvCxnSpPr>
        <p:spPr bwMode="auto">
          <a:xfrm>
            <a:off x="4932363" y="4149725"/>
            <a:ext cx="792162" cy="0"/>
          </a:xfrm>
          <a:prstGeom prst="straightConnector1">
            <a:avLst/>
          </a:prstGeom>
          <a:noFill/>
          <a:ln w="12700"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接箭头连接符 96"/>
          <p:cNvCxnSpPr>
            <a:cxnSpLocks noChangeShapeType="1"/>
          </p:cNvCxnSpPr>
          <p:nvPr/>
        </p:nvCxnSpPr>
        <p:spPr bwMode="auto">
          <a:xfrm>
            <a:off x="6659563" y="4149725"/>
            <a:ext cx="792162" cy="0"/>
          </a:xfrm>
          <a:prstGeom prst="straightConnector1">
            <a:avLst/>
          </a:prstGeom>
          <a:noFill/>
          <a:ln w="12700"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6"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06498" name="Title 5"/>
          <p:cNvSpPr>
            <a:spLocks noGrp="1"/>
          </p:cNvSpPr>
          <p:nvPr>
            <p:ph type="title" idx="4294967295"/>
          </p:nvPr>
        </p:nvSpPr>
        <p:spPr>
          <a:xfrm>
            <a:off x="376238" y="628650"/>
            <a:ext cx="7796212" cy="430213"/>
          </a:xfrm>
        </p:spPr>
        <p:txBody>
          <a:bodyPr rIns="0"/>
          <a:lstStyle/>
          <a:p>
            <a:pPr eaLnBrk="1" hangingPunct="1">
              <a:defRPr/>
            </a:pPr>
            <a:r>
              <a:rPr lang="sv-SE" sz="2800" b="1" dirty="0" smtClean="0">
                <a:solidFill>
                  <a:schemeClr val="tx1">
                    <a:lumMod val="75000"/>
                  </a:schemeClr>
                </a:solidFill>
              </a:rPr>
              <a:t>concurrent program introduction</a:t>
            </a:r>
          </a:p>
        </p:txBody>
      </p:sp>
      <p:sp>
        <p:nvSpPr>
          <p:cNvPr id="5" name="椭圆 4"/>
          <p:cNvSpPr/>
          <p:nvPr/>
        </p:nvSpPr>
        <p:spPr bwMode="auto">
          <a:xfrm>
            <a:off x="323850" y="2708275"/>
            <a:ext cx="431800" cy="309721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6" name="矩形 5"/>
          <p:cNvSpPr/>
          <p:nvPr/>
        </p:nvSpPr>
        <p:spPr bwMode="auto">
          <a:xfrm>
            <a:off x="1187450" y="2708275"/>
            <a:ext cx="504825" cy="3097213"/>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eaVert" wrap="none" lIns="0" rIns="0" anchor="ctr"/>
          <a:lstStyle/>
          <a:p>
            <a:endParaRPr lang="zh-CN" altLang="en-US">
              <a:solidFill>
                <a:srgbClr val="58585A"/>
              </a:solidFill>
              <a:ea typeface="宋体" pitchFamily="2" charset="-122"/>
            </a:endParaRPr>
          </a:p>
          <a:p>
            <a:r>
              <a:rPr lang="en-US" altLang="zh-CN" sz="2800">
                <a:solidFill>
                  <a:srgbClr val="58585A"/>
                </a:solidFill>
                <a:ea typeface="宋体" pitchFamily="2" charset="-122"/>
              </a:rPr>
              <a:t>     </a:t>
            </a:r>
            <a:r>
              <a:rPr lang="en-US" altLang="zh-CN" sz="2400">
                <a:solidFill>
                  <a:srgbClr val="58585A"/>
                </a:solidFill>
                <a:ea typeface="宋体" pitchFamily="2" charset="-122"/>
              </a:rPr>
              <a:t>Decomposition</a:t>
            </a:r>
            <a:br>
              <a:rPr lang="en-US" altLang="zh-CN" sz="2400">
                <a:solidFill>
                  <a:srgbClr val="58585A"/>
                </a:solidFill>
                <a:ea typeface="宋体" pitchFamily="2" charset="-122"/>
              </a:rPr>
            </a:br>
            <a:r>
              <a:rPr lang="en-US" altLang="zh-CN">
                <a:solidFill>
                  <a:srgbClr val="58585A"/>
                </a:solidFill>
                <a:ea typeface="宋体" pitchFamily="2" charset="-122"/>
              </a:rPr>
              <a:t/>
            </a:r>
            <a:br>
              <a:rPr lang="en-US" altLang="zh-CN">
                <a:solidFill>
                  <a:srgbClr val="58585A"/>
                </a:solidFill>
                <a:ea typeface="宋体" pitchFamily="2" charset="-122"/>
              </a:rPr>
            </a:br>
            <a:endParaRPr lang="zh-CN" altLang="en-US">
              <a:solidFill>
                <a:schemeClr val="tx1"/>
              </a:solidFill>
              <a:ea typeface="宋体" pitchFamily="2" charset="-122"/>
            </a:endParaRPr>
          </a:p>
        </p:txBody>
      </p:sp>
      <p:sp>
        <p:nvSpPr>
          <p:cNvPr id="7" name="椭圆 6"/>
          <p:cNvSpPr/>
          <p:nvPr/>
        </p:nvSpPr>
        <p:spPr bwMode="auto">
          <a:xfrm>
            <a:off x="1941513" y="2852738"/>
            <a:ext cx="431800"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25" name="椭圆 24"/>
          <p:cNvSpPr/>
          <p:nvPr/>
        </p:nvSpPr>
        <p:spPr bwMode="auto">
          <a:xfrm>
            <a:off x="2492375" y="3201988"/>
            <a:ext cx="431800"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26" name="椭圆 25"/>
          <p:cNvSpPr/>
          <p:nvPr/>
        </p:nvSpPr>
        <p:spPr bwMode="auto">
          <a:xfrm>
            <a:off x="2644775" y="2852738"/>
            <a:ext cx="431800"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27" name="椭圆 26"/>
          <p:cNvSpPr/>
          <p:nvPr/>
        </p:nvSpPr>
        <p:spPr bwMode="auto">
          <a:xfrm>
            <a:off x="2157413" y="3532188"/>
            <a:ext cx="431800"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28" name="椭圆 27"/>
          <p:cNvSpPr/>
          <p:nvPr/>
        </p:nvSpPr>
        <p:spPr bwMode="auto">
          <a:xfrm>
            <a:off x="2517775" y="3811588"/>
            <a:ext cx="431800"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29" name="椭圆 28"/>
          <p:cNvSpPr/>
          <p:nvPr/>
        </p:nvSpPr>
        <p:spPr bwMode="auto">
          <a:xfrm>
            <a:off x="2003425" y="4135438"/>
            <a:ext cx="431800"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30" name="椭圆 29"/>
          <p:cNvSpPr/>
          <p:nvPr/>
        </p:nvSpPr>
        <p:spPr bwMode="auto">
          <a:xfrm>
            <a:off x="2517775" y="4332288"/>
            <a:ext cx="431800"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31" name="椭圆 30"/>
          <p:cNvSpPr/>
          <p:nvPr/>
        </p:nvSpPr>
        <p:spPr bwMode="auto">
          <a:xfrm>
            <a:off x="2228850" y="4724400"/>
            <a:ext cx="433388" cy="217488"/>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32" name="椭圆 31"/>
          <p:cNvSpPr/>
          <p:nvPr/>
        </p:nvSpPr>
        <p:spPr bwMode="auto">
          <a:xfrm>
            <a:off x="2530475" y="5157788"/>
            <a:ext cx="433388"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34" name="椭圆 33"/>
          <p:cNvSpPr/>
          <p:nvPr/>
        </p:nvSpPr>
        <p:spPr bwMode="auto">
          <a:xfrm>
            <a:off x="2062163" y="5568950"/>
            <a:ext cx="431800"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35" name="椭圆 34"/>
          <p:cNvSpPr/>
          <p:nvPr/>
        </p:nvSpPr>
        <p:spPr bwMode="auto">
          <a:xfrm>
            <a:off x="1979613" y="5183188"/>
            <a:ext cx="431800" cy="215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endParaRPr lang="zh-CN" altLang="en-US">
              <a:solidFill>
                <a:schemeClr val="tx1"/>
              </a:solidFill>
              <a:ea typeface="宋体" pitchFamily="2" charset="-122"/>
            </a:endParaRPr>
          </a:p>
        </p:txBody>
      </p:sp>
      <p:sp>
        <p:nvSpPr>
          <p:cNvPr id="36" name="矩形 35"/>
          <p:cNvSpPr/>
          <p:nvPr/>
        </p:nvSpPr>
        <p:spPr bwMode="auto">
          <a:xfrm>
            <a:off x="3276600" y="2708275"/>
            <a:ext cx="503238" cy="3097213"/>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eaVert" wrap="none" lIns="0" rIns="0" anchor="ctr"/>
          <a:lstStyle/>
          <a:p>
            <a:endParaRPr lang="zh-CN" altLang="en-US">
              <a:solidFill>
                <a:srgbClr val="58585A"/>
              </a:solidFill>
              <a:ea typeface="宋体" pitchFamily="2" charset="-122"/>
            </a:endParaRPr>
          </a:p>
          <a:p>
            <a:r>
              <a:rPr lang="en-US" altLang="zh-CN" sz="2800">
                <a:solidFill>
                  <a:srgbClr val="58585A"/>
                </a:solidFill>
                <a:ea typeface="宋体" pitchFamily="2" charset="-122"/>
              </a:rPr>
              <a:t>       </a:t>
            </a:r>
            <a:r>
              <a:rPr lang="en-US" altLang="zh-CN" sz="2400">
                <a:solidFill>
                  <a:srgbClr val="58585A"/>
                </a:solidFill>
                <a:ea typeface="宋体" pitchFamily="2" charset="-122"/>
              </a:rPr>
              <a:t>Assignment</a:t>
            </a:r>
            <a:br>
              <a:rPr lang="en-US" altLang="zh-CN" sz="2400">
                <a:solidFill>
                  <a:srgbClr val="58585A"/>
                </a:solidFill>
                <a:ea typeface="宋体" pitchFamily="2" charset="-122"/>
              </a:rPr>
            </a:br>
            <a:r>
              <a:rPr lang="en-US" altLang="zh-CN">
                <a:solidFill>
                  <a:srgbClr val="58585A"/>
                </a:solidFill>
                <a:ea typeface="宋体" pitchFamily="2" charset="-122"/>
              </a:rPr>
              <a:t/>
            </a:r>
            <a:br>
              <a:rPr lang="en-US" altLang="zh-CN">
                <a:solidFill>
                  <a:srgbClr val="58585A"/>
                </a:solidFill>
                <a:ea typeface="宋体" pitchFamily="2" charset="-122"/>
              </a:rPr>
            </a:br>
            <a:endParaRPr lang="zh-CN" altLang="en-US">
              <a:solidFill>
                <a:schemeClr val="tx1"/>
              </a:solidFill>
              <a:ea typeface="宋体" pitchFamily="2" charset="-122"/>
            </a:endParaRPr>
          </a:p>
        </p:txBody>
      </p:sp>
      <p:sp>
        <p:nvSpPr>
          <p:cNvPr id="37" name="椭圆 36"/>
          <p:cNvSpPr/>
          <p:nvPr/>
        </p:nvSpPr>
        <p:spPr bwMode="auto">
          <a:xfrm>
            <a:off x="3995738" y="3135313"/>
            <a:ext cx="360362" cy="8921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P0</a:t>
            </a:r>
            <a:endParaRPr lang="zh-CN" altLang="en-US" sz="1400">
              <a:solidFill>
                <a:schemeClr val="tx1"/>
              </a:solidFill>
              <a:ea typeface="宋体" pitchFamily="2" charset="-122"/>
            </a:endParaRPr>
          </a:p>
        </p:txBody>
      </p:sp>
      <p:sp>
        <p:nvSpPr>
          <p:cNvPr id="41" name="矩形 40"/>
          <p:cNvSpPr/>
          <p:nvPr/>
        </p:nvSpPr>
        <p:spPr bwMode="auto">
          <a:xfrm>
            <a:off x="5076825" y="2744788"/>
            <a:ext cx="503238" cy="3097212"/>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eaVert" wrap="none" lIns="0" rIns="0" anchor="ctr"/>
          <a:lstStyle/>
          <a:p>
            <a:endParaRPr lang="zh-CN" altLang="en-US">
              <a:solidFill>
                <a:srgbClr val="58585A"/>
              </a:solidFill>
              <a:ea typeface="宋体" pitchFamily="2" charset="-122"/>
            </a:endParaRPr>
          </a:p>
          <a:p>
            <a:r>
              <a:rPr lang="en-US" altLang="zh-CN" sz="2800">
                <a:solidFill>
                  <a:srgbClr val="58585A"/>
                </a:solidFill>
                <a:ea typeface="宋体" pitchFamily="2" charset="-122"/>
              </a:rPr>
              <a:t>     </a:t>
            </a:r>
            <a:r>
              <a:rPr lang="en-US" altLang="zh-CN" sz="2400">
                <a:solidFill>
                  <a:srgbClr val="58585A"/>
                </a:solidFill>
                <a:ea typeface="宋体" pitchFamily="2" charset="-122"/>
              </a:rPr>
              <a:t>Orchestration</a:t>
            </a:r>
            <a:br>
              <a:rPr lang="en-US" altLang="zh-CN" sz="2400">
                <a:solidFill>
                  <a:srgbClr val="58585A"/>
                </a:solidFill>
                <a:ea typeface="宋体" pitchFamily="2" charset="-122"/>
              </a:rPr>
            </a:br>
            <a:r>
              <a:rPr lang="en-US" altLang="zh-CN">
                <a:solidFill>
                  <a:srgbClr val="58585A"/>
                </a:solidFill>
                <a:ea typeface="宋体" pitchFamily="2" charset="-122"/>
              </a:rPr>
              <a:t/>
            </a:r>
            <a:br>
              <a:rPr lang="en-US" altLang="zh-CN">
                <a:solidFill>
                  <a:srgbClr val="58585A"/>
                </a:solidFill>
                <a:ea typeface="宋体" pitchFamily="2" charset="-122"/>
              </a:rPr>
            </a:br>
            <a:endParaRPr lang="zh-CN" altLang="en-US">
              <a:solidFill>
                <a:schemeClr val="tx1"/>
              </a:solidFill>
              <a:ea typeface="宋体" pitchFamily="2" charset="-122"/>
            </a:endParaRPr>
          </a:p>
        </p:txBody>
      </p:sp>
      <p:sp>
        <p:nvSpPr>
          <p:cNvPr id="47" name="椭圆 46"/>
          <p:cNvSpPr/>
          <p:nvPr/>
        </p:nvSpPr>
        <p:spPr bwMode="auto">
          <a:xfrm>
            <a:off x="4500563" y="3141663"/>
            <a:ext cx="358775" cy="8921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P1</a:t>
            </a:r>
            <a:endParaRPr lang="zh-CN" altLang="en-US" sz="1400">
              <a:solidFill>
                <a:schemeClr val="tx1"/>
              </a:solidFill>
              <a:ea typeface="宋体" pitchFamily="2" charset="-122"/>
            </a:endParaRPr>
          </a:p>
        </p:txBody>
      </p:sp>
      <p:sp>
        <p:nvSpPr>
          <p:cNvPr id="48" name="椭圆 47"/>
          <p:cNvSpPr/>
          <p:nvPr/>
        </p:nvSpPr>
        <p:spPr bwMode="auto">
          <a:xfrm>
            <a:off x="3995738" y="4264025"/>
            <a:ext cx="360362" cy="8937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P2</a:t>
            </a:r>
            <a:endParaRPr lang="zh-CN" altLang="en-US" sz="1400">
              <a:solidFill>
                <a:schemeClr val="tx1"/>
              </a:solidFill>
              <a:ea typeface="宋体" pitchFamily="2" charset="-122"/>
            </a:endParaRPr>
          </a:p>
        </p:txBody>
      </p:sp>
      <p:sp>
        <p:nvSpPr>
          <p:cNvPr id="50" name="椭圆 49"/>
          <p:cNvSpPr/>
          <p:nvPr/>
        </p:nvSpPr>
        <p:spPr bwMode="auto">
          <a:xfrm>
            <a:off x="4500563" y="4264025"/>
            <a:ext cx="358775" cy="89376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P3</a:t>
            </a:r>
            <a:endParaRPr lang="zh-CN" altLang="en-US" sz="1400">
              <a:solidFill>
                <a:schemeClr val="tx1"/>
              </a:solidFill>
              <a:ea typeface="宋体" pitchFamily="2" charset="-122"/>
            </a:endParaRPr>
          </a:p>
        </p:txBody>
      </p:sp>
      <p:sp>
        <p:nvSpPr>
          <p:cNvPr id="51" name="椭圆 50"/>
          <p:cNvSpPr/>
          <p:nvPr/>
        </p:nvSpPr>
        <p:spPr bwMode="auto">
          <a:xfrm>
            <a:off x="5724525" y="3171825"/>
            <a:ext cx="360363" cy="8921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P0</a:t>
            </a:r>
            <a:endParaRPr lang="zh-CN" altLang="en-US" sz="1400">
              <a:solidFill>
                <a:schemeClr val="tx1"/>
              </a:solidFill>
              <a:ea typeface="宋体" pitchFamily="2" charset="-122"/>
            </a:endParaRPr>
          </a:p>
        </p:txBody>
      </p:sp>
      <p:sp>
        <p:nvSpPr>
          <p:cNvPr id="52" name="矩形 51"/>
          <p:cNvSpPr/>
          <p:nvPr/>
        </p:nvSpPr>
        <p:spPr bwMode="auto">
          <a:xfrm>
            <a:off x="6804025" y="2781300"/>
            <a:ext cx="504825" cy="30956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eaVert" wrap="none" lIns="0" rIns="0" anchor="ctr"/>
          <a:lstStyle/>
          <a:p>
            <a:endParaRPr lang="zh-CN" altLang="en-US">
              <a:solidFill>
                <a:srgbClr val="58585A"/>
              </a:solidFill>
              <a:ea typeface="宋体" pitchFamily="2" charset="-122"/>
            </a:endParaRPr>
          </a:p>
          <a:p>
            <a:r>
              <a:rPr lang="en-US" altLang="zh-CN" sz="2800">
                <a:solidFill>
                  <a:srgbClr val="58585A"/>
                </a:solidFill>
                <a:ea typeface="宋体" pitchFamily="2" charset="-122"/>
              </a:rPr>
              <a:t>        </a:t>
            </a:r>
            <a:r>
              <a:rPr lang="en-US" altLang="zh-CN" sz="2400">
                <a:solidFill>
                  <a:srgbClr val="58585A"/>
                </a:solidFill>
                <a:ea typeface="宋体" pitchFamily="2" charset="-122"/>
              </a:rPr>
              <a:t>Mapping</a:t>
            </a:r>
            <a:br>
              <a:rPr lang="en-US" altLang="zh-CN" sz="2400">
                <a:solidFill>
                  <a:srgbClr val="58585A"/>
                </a:solidFill>
                <a:ea typeface="宋体" pitchFamily="2" charset="-122"/>
              </a:rPr>
            </a:br>
            <a:r>
              <a:rPr lang="en-US" altLang="zh-CN">
                <a:solidFill>
                  <a:srgbClr val="58585A"/>
                </a:solidFill>
                <a:ea typeface="宋体" pitchFamily="2" charset="-122"/>
              </a:rPr>
              <a:t/>
            </a:r>
            <a:br>
              <a:rPr lang="en-US" altLang="zh-CN">
                <a:solidFill>
                  <a:srgbClr val="58585A"/>
                </a:solidFill>
                <a:ea typeface="宋体" pitchFamily="2" charset="-122"/>
              </a:rPr>
            </a:br>
            <a:endParaRPr lang="zh-CN" altLang="en-US">
              <a:solidFill>
                <a:schemeClr val="tx1"/>
              </a:solidFill>
              <a:ea typeface="宋体" pitchFamily="2" charset="-122"/>
            </a:endParaRPr>
          </a:p>
        </p:txBody>
      </p:sp>
      <p:sp>
        <p:nvSpPr>
          <p:cNvPr id="53" name="椭圆 52"/>
          <p:cNvSpPr/>
          <p:nvPr/>
        </p:nvSpPr>
        <p:spPr bwMode="auto">
          <a:xfrm>
            <a:off x="6300788" y="3176588"/>
            <a:ext cx="358775" cy="8921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P1</a:t>
            </a:r>
            <a:endParaRPr lang="zh-CN" altLang="en-US" sz="1400">
              <a:solidFill>
                <a:schemeClr val="tx1"/>
              </a:solidFill>
              <a:ea typeface="宋体" pitchFamily="2" charset="-122"/>
            </a:endParaRPr>
          </a:p>
        </p:txBody>
      </p:sp>
      <p:sp>
        <p:nvSpPr>
          <p:cNvPr id="54" name="椭圆 53"/>
          <p:cNvSpPr/>
          <p:nvPr/>
        </p:nvSpPr>
        <p:spPr bwMode="auto">
          <a:xfrm>
            <a:off x="5724525" y="4337050"/>
            <a:ext cx="360363" cy="8921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P2</a:t>
            </a:r>
            <a:endParaRPr lang="zh-CN" altLang="en-US" sz="1400">
              <a:solidFill>
                <a:schemeClr val="tx1"/>
              </a:solidFill>
              <a:ea typeface="宋体" pitchFamily="2" charset="-122"/>
            </a:endParaRPr>
          </a:p>
        </p:txBody>
      </p:sp>
      <p:sp>
        <p:nvSpPr>
          <p:cNvPr id="55" name="椭圆 54"/>
          <p:cNvSpPr/>
          <p:nvPr/>
        </p:nvSpPr>
        <p:spPr bwMode="auto">
          <a:xfrm>
            <a:off x="6300788" y="4337050"/>
            <a:ext cx="358775" cy="89217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P3</a:t>
            </a:r>
            <a:endParaRPr lang="zh-CN" altLang="en-US" sz="1400">
              <a:solidFill>
                <a:schemeClr val="tx1"/>
              </a:solidFill>
              <a:ea typeface="宋体" pitchFamily="2" charset="-122"/>
            </a:endParaRPr>
          </a:p>
        </p:txBody>
      </p:sp>
      <p:sp>
        <p:nvSpPr>
          <p:cNvPr id="8" name="矩形 7"/>
          <p:cNvSpPr/>
          <p:nvPr/>
        </p:nvSpPr>
        <p:spPr bwMode="auto">
          <a:xfrm>
            <a:off x="7539038" y="3522663"/>
            <a:ext cx="457200" cy="457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  P1</a:t>
            </a:r>
            <a:endParaRPr lang="zh-CN" altLang="en-US" sz="1400">
              <a:solidFill>
                <a:schemeClr val="tx1"/>
              </a:solidFill>
              <a:ea typeface="宋体" pitchFamily="2" charset="-122"/>
            </a:endParaRPr>
          </a:p>
        </p:txBody>
      </p:sp>
      <p:sp>
        <p:nvSpPr>
          <p:cNvPr id="56" name="矩形 55"/>
          <p:cNvSpPr/>
          <p:nvPr/>
        </p:nvSpPr>
        <p:spPr bwMode="auto">
          <a:xfrm>
            <a:off x="8218488" y="3522663"/>
            <a:ext cx="457200" cy="457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  P2</a:t>
            </a:r>
            <a:endParaRPr lang="zh-CN" altLang="en-US" sz="1400">
              <a:solidFill>
                <a:schemeClr val="tx1"/>
              </a:solidFill>
              <a:ea typeface="宋体" pitchFamily="2" charset="-122"/>
            </a:endParaRPr>
          </a:p>
        </p:txBody>
      </p:sp>
      <p:sp>
        <p:nvSpPr>
          <p:cNvPr id="57" name="矩形 56"/>
          <p:cNvSpPr/>
          <p:nvPr/>
        </p:nvSpPr>
        <p:spPr bwMode="auto">
          <a:xfrm>
            <a:off x="7542213" y="4195763"/>
            <a:ext cx="457200" cy="457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  P3</a:t>
            </a:r>
            <a:endParaRPr lang="zh-CN" altLang="en-US" sz="1400">
              <a:solidFill>
                <a:schemeClr val="tx1"/>
              </a:solidFill>
              <a:ea typeface="宋体" pitchFamily="2" charset="-122"/>
            </a:endParaRPr>
          </a:p>
        </p:txBody>
      </p:sp>
      <p:sp>
        <p:nvSpPr>
          <p:cNvPr id="58" name="矩形 57"/>
          <p:cNvSpPr/>
          <p:nvPr/>
        </p:nvSpPr>
        <p:spPr bwMode="auto">
          <a:xfrm>
            <a:off x="8218488" y="4195763"/>
            <a:ext cx="457200" cy="457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lstStyle/>
          <a:p>
            <a:r>
              <a:rPr lang="en-US" altLang="zh-CN" sz="1400">
                <a:solidFill>
                  <a:schemeClr val="tx1"/>
                </a:solidFill>
                <a:ea typeface="宋体" pitchFamily="2" charset="-122"/>
              </a:rPr>
              <a:t>  P4</a:t>
            </a:r>
            <a:endParaRPr lang="zh-CN" altLang="en-US" sz="1400">
              <a:solidFill>
                <a:schemeClr val="tx1"/>
              </a:solidFill>
              <a:ea typeface="宋体" pitchFamily="2" charset="-122"/>
            </a:endParaRPr>
          </a:p>
        </p:txBody>
      </p:sp>
      <p:cxnSp>
        <p:nvCxnSpPr>
          <p:cNvPr id="10" name="直接箭头连接符 9"/>
          <p:cNvCxnSpPr>
            <a:cxnSpLocks noChangeShapeType="1"/>
            <a:stCxn id="51" idx="6"/>
            <a:endCxn id="53" idx="2"/>
          </p:cNvCxnSpPr>
          <p:nvPr/>
        </p:nvCxnSpPr>
        <p:spPr bwMode="auto">
          <a:xfrm>
            <a:off x="6084888" y="3617913"/>
            <a:ext cx="215900" cy="4762"/>
          </a:xfrm>
          <a:prstGeom prst="straightConnector1">
            <a:avLst/>
          </a:prstGeom>
          <a:noFill/>
          <a:ln w="12700"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cxnSpLocks noChangeShapeType="1"/>
            <a:stCxn id="51" idx="5"/>
            <a:endCxn id="55" idx="1"/>
          </p:cNvCxnSpPr>
          <p:nvPr/>
        </p:nvCxnSpPr>
        <p:spPr bwMode="auto">
          <a:xfrm>
            <a:off x="6030913" y="3933825"/>
            <a:ext cx="322262" cy="533400"/>
          </a:xfrm>
          <a:prstGeom prst="straightConnector1">
            <a:avLst/>
          </a:prstGeom>
          <a:noFill/>
          <a:ln w="12700"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a:cxnSpLocks noChangeShapeType="1"/>
            <a:stCxn id="53" idx="3"/>
            <a:endCxn id="54" idx="7"/>
          </p:cNvCxnSpPr>
          <p:nvPr/>
        </p:nvCxnSpPr>
        <p:spPr bwMode="auto">
          <a:xfrm flipH="1">
            <a:off x="6030913" y="3938588"/>
            <a:ext cx="322262" cy="528637"/>
          </a:xfrm>
          <a:prstGeom prst="straightConnector1">
            <a:avLst/>
          </a:prstGeom>
          <a:noFill/>
          <a:ln w="12700"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a:cxnSpLocks noChangeShapeType="1"/>
            <a:stCxn id="54" idx="6"/>
            <a:endCxn id="55" idx="2"/>
          </p:cNvCxnSpPr>
          <p:nvPr/>
        </p:nvCxnSpPr>
        <p:spPr bwMode="auto">
          <a:xfrm>
            <a:off x="6084888" y="4783138"/>
            <a:ext cx="215900" cy="0"/>
          </a:xfrm>
          <a:prstGeom prst="straightConnector1">
            <a:avLst/>
          </a:prstGeom>
          <a:noFill/>
          <a:ln w="12700"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a:cxnSpLocks noChangeShapeType="1"/>
            <a:stCxn id="53" idx="4"/>
            <a:endCxn id="55" idx="0"/>
          </p:cNvCxnSpPr>
          <p:nvPr/>
        </p:nvCxnSpPr>
        <p:spPr bwMode="auto">
          <a:xfrm>
            <a:off x="6480175" y="4068763"/>
            <a:ext cx="0" cy="268287"/>
          </a:xfrm>
          <a:prstGeom prst="straightConnector1">
            <a:avLst/>
          </a:prstGeom>
          <a:noFill/>
          <a:ln w="12700"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a:cxnSpLocks noChangeShapeType="1"/>
            <a:stCxn id="51" idx="4"/>
            <a:endCxn id="54" idx="0"/>
          </p:cNvCxnSpPr>
          <p:nvPr/>
        </p:nvCxnSpPr>
        <p:spPr bwMode="auto">
          <a:xfrm>
            <a:off x="5903913" y="4064000"/>
            <a:ext cx="0" cy="273050"/>
          </a:xfrm>
          <a:prstGeom prst="straightConnector1">
            <a:avLst/>
          </a:prstGeom>
          <a:noFill/>
          <a:ln w="12700"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肘形连接符 21"/>
          <p:cNvCxnSpPr>
            <a:cxnSpLocks noChangeShapeType="1"/>
            <a:stCxn id="6" idx="0"/>
            <a:endCxn id="41" idx="0"/>
          </p:cNvCxnSpPr>
          <p:nvPr/>
        </p:nvCxnSpPr>
        <p:spPr bwMode="auto">
          <a:xfrm rot="16200000" flipH="1">
            <a:off x="3365500" y="782638"/>
            <a:ext cx="36513" cy="3887787"/>
          </a:xfrm>
          <a:prstGeom prst="bentConnector3">
            <a:avLst>
              <a:gd name="adj1" fmla="val -634931"/>
            </a:avLst>
          </a:prstGeom>
          <a:noFill/>
          <a:ln w="12700"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a:cxnSpLocks noChangeShapeType="1"/>
          </p:cNvCxnSpPr>
          <p:nvPr/>
        </p:nvCxnSpPr>
        <p:spPr bwMode="auto">
          <a:xfrm flipV="1">
            <a:off x="3384550" y="2349500"/>
            <a:ext cx="0" cy="142875"/>
          </a:xfrm>
          <a:prstGeom prst="line">
            <a:avLst/>
          </a:prstGeom>
          <a:no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Box 61"/>
          <p:cNvSpPr txBox="1">
            <a:spLocks noChangeArrowheads="1"/>
          </p:cNvSpPr>
          <p:nvPr/>
        </p:nvSpPr>
        <p:spPr bwMode="auto">
          <a:xfrm>
            <a:off x="2733675" y="1949450"/>
            <a:ext cx="1468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a:ea typeface="宋体" pitchFamily="2" charset="-122"/>
              </a:rPr>
              <a:t>Partitioning</a:t>
            </a:r>
            <a:endParaRPr lang="zh-CN" altLang="en-US">
              <a:ea typeface="宋体" pitchFamily="2" charset="-122"/>
            </a:endParaRPr>
          </a:p>
        </p:txBody>
      </p:sp>
      <p:cxnSp>
        <p:nvCxnSpPr>
          <p:cNvPr id="118789" name="直接连接符 118788"/>
          <p:cNvCxnSpPr>
            <a:cxnSpLocks noChangeShapeType="1"/>
            <a:stCxn id="8" idx="3"/>
            <a:endCxn id="56" idx="1"/>
          </p:cNvCxnSpPr>
          <p:nvPr/>
        </p:nvCxnSpPr>
        <p:spPr bwMode="auto">
          <a:xfrm>
            <a:off x="7996238" y="3751263"/>
            <a:ext cx="222250" cy="0"/>
          </a:xfrm>
          <a:prstGeom prst="line">
            <a:avLst/>
          </a:prstGeom>
          <a:no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91" name="直接连接符 118790"/>
          <p:cNvCxnSpPr>
            <a:cxnSpLocks noChangeShapeType="1"/>
            <a:stCxn id="8" idx="2"/>
            <a:endCxn id="57" idx="0"/>
          </p:cNvCxnSpPr>
          <p:nvPr/>
        </p:nvCxnSpPr>
        <p:spPr bwMode="auto">
          <a:xfrm>
            <a:off x="7767638" y="3979863"/>
            <a:ext cx="3175" cy="215900"/>
          </a:xfrm>
          <a:prstGeom prst="line">
            <a:avLst/>
          </a:prstGeom>
          <a:no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93" name="直接连接符 118792"/>
          <p:cNvCxnSpPr>
            <a:cxnSpLocks noChangeShapeType="1"/>
            <a:stCxn id="57" idx="3"/>
            <a:endCxn id="58" idx="1"/>
          </p:cNvCxnSpPr>
          <p:nvPr/>
        </p:nvCxnSpPr>
        <p:spPr bwMode="auto">
          <a:xfrm>
            <a:off x="7999413" y="4424363"/>
            <a:ext cx="219075" cy="0"/>
          </a:xfrm>
          <a:prstGeom prst="line">
            <a:avLst/>
          </a:prstGeom>
          <a:no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95" name="直接连接符 118794"/>
          <p:cNvCxnSpPr>
            <a:cxnSpLocks noChangeShapeType="1"/>
            <a:stCxn id="58" idx="0"/>
            <a:endCxn id="56" idx="2"/>
          </p:cNvCxnSpPr>
          <p:nvPr/>
        </p:nvCxnSpPr>
        <p:spPr bwMode="auto">
          <a:xfrm flipV="1">
            <a:off x="8447088" y="3979863"/>
            <a:ext cx="0" cy="215900"/>
          </a:xfrm>
          <a:prstGeom prst="line">
            <a:avLst/>
          </a:prstGeom>
          <a:no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796" name="TextBox 118795"/>
          <p:cNvSpPr txBox="1"/>
          <p:nvPr/>
        </p:nvSpPr>
        <p:spPr>
          <a:xfrm>
            <a:off x="406400" y="1412875"/>
            <a:ext cx="7185025" cy="523875"/>
          </a:xfrm>
          <a:prstGeom prst="rect">
            <a:avLst/>
          </a:prstGeom>
          <a:noFill/>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2800" dirty="0">
                <a:solidFill>
                  <a:srgbClr val="A35E00"/>
                </a:solidFill>
                <a:ea typeface="宋体" pitchFamily="2" charset="-122"/>
              </a:rPr>
              <a:t>Four steps in creating a concurrent program</a:t>
            </a:r>
            <a:endParaRPr lang="zh-CN" altLang="en-US" sz="2800" dirty="0">
              <a:solidFill>
                <a:srgbClr val="A35E00"/>
              </a:solidFill>
              <a:ea typeface="宋体" pitchFamily="2" charset="-122"/>
            </a:endParaRPr>
          </a:p>
        </p:txBody>
      </p:sp>
      <p:sp>
        <p:nvSpPr>
          <p:cNvPr id="118801" name="TextBox 118800"/>
          <p:cNvSpPr txBox="1">
            <a:spLocks noChangeArrowheads="1"/>
          </p:cNvSpPr>
          <p:nvPr/>
        </p:nvSpPr>
        <p:spPr bwMode="auto">
          <a:xfrm>
            <a:off x="107950" y="5975350"/>
            <a:ext cx="115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1400">
                <a:ea typeface="宋体" pitchFamily="2" charset="-122"/>
              </a:rPr>
              <a:t>Sequential </a:t>
            </a:r>
            <a:br>
              <a:rPr lang="en-US" altLang="zh-CN" sz="1400">
                <a:ea typeface="宋体" pitchFamily="2" charset="-122"/>
              </a:rPr>
            </a:br>
            <a:r>
              <a:rPr lang="en-US" altLang="zh-CN" sz="1400">
                <a:ea typeface="宋体" pitchFamily="2" charset="-122"/>
              </a:rPr>
              <a:t>computation</a:t>
            </a:r>
            <a:endParaRPr lang="zh-CN" altLang="en-US" sz="1400">
              <a:ea typeface="宋体" pitchFamily="2" charset="-122"/>
            </a:endParaRPr>
          </a:p>
        </p:txBody>
      </p:sp>
      <p:sp>
        <p:nvSpPr>
          <p:cNvPr id="99" name="TextBox 98"/>
          <p:cNvSpPr txBox="1">
            <a:spLocks noChangeArrowheads="1"/>
          </p:cNvSpPr>
          <p:nvPr/>
        </p:nvSpPr>
        <p:spPr bwMode="auto">
          <a:xfrm>
            <a:off x="2273300" y="5975350"/>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1400">
                <a:ea typeface="宋体" pitchFamily="2" charset="-122"/>
              </a:rPr>
              <a:t>Tasks</a:t>
            </a:r>
            <a:endParaRPr lang="zh-CN" altLang="en-US" sz="1400">
              <a:ea typeface="宋体" pitchFamily="2" charset="-122"/>
            </a:endParaRPr>
          </a:p>
        </p:txBody>
      </p:sp>
      <p:sp>
        <p:nvSpPr>
          <p:cNvPr id="118802" name="TextBox 118801"/>
          <p:cNvSpPr txBox="1">
            <a:spLocks noChangeArrowheads="1"/>
          </p:cNvSpPr>
          <p:nvPr/>
        </p:nvSpPr>
        <p:spPr bwMode="auto">
          <a:xfrm>
            <a:off x="3924300" y="5975350"/>
            <a:ext cx="1020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1400">
                <a:ea typeface="宋体" pitchFamily="2" charset="-122"/>
              </a:rPr>
              <a:t>Processes</a:t>
            </a:r>
            <a:endParaRPr lang="zh-CN" altLang="en-US" sz="1400">
              <a:ea typeface="宋体" pitchFamily="2" charset="-122"/>
            </a:endParaRPr>
          </a:p>
        </p:txBody>
      </p:sp>
      <p:sp>
        <p:nvSpPr>
          <p:cNvPr id="118803" name="TextBox 118802"/>
          <p:cNvSpPr txBox="1">
            <a:spLocks noChangeArrowheads="1"/>
          </p:cNvSpPr>
          <p:nvPr/>
        </p:nvSpPr>
        <p:spPr bwMode="auto">
          <a:xfrm>
            <a:off x="5810250" y="5975350"/>
            <a:ext cx="84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1400">
                <a:ea typeface="宋体" pitchFamily="2" charset="-122"/>
              </a:rPr>
              <a:t>Parallel </a:t>
            </a:r>
            <a:br>
              <a:rPr lang="en-US" altLang="zh-CN" sz="1400">
                <a:ea typeface="宋体" pitchFamily="2" charset="-122"/>
              </a:rPr>
            </a:br>
            <a:r>
              <a:rPr lang="en-US" altLang="zh-CN" sz="1400">
                <a:ea typeface="宋体" pitchFamily="2" charset="-122"/>
              </a:rPr>
              <a:t>program</a:t>
            </a:r>
            <a:endParaRPr lang="zh-CN" altLang="en-US" sz="1400">
              <a:ea typeface="宋体" pitchFamily="2" charset="-122"/>
            </a:endParaRPr>
          </a:p>
        </p:txBody>
      </p:sp>
      <p:sp>
        <p:nvSpPr>
          <p:cNvPr id="118804" name="TextBox 118803"/>
          <p:cNvSpPr txBox="1">
            <a:spLocks noChangeArrowheads="1"/>
          </p:cNvSpPr>
          <p:nvPr/>
        </p:nvSpPr>
        <p:spPr bwMode="auto">
          <a:xfrm>
            <a:off x="7596188" y="5975350"/>
            <a:ext cx="1081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1400">
                <a:ea typeface="宋体" pitchFamily="2" charset="-122"/>
              </a:rPr>
              <a:t>Processors</a:t>
            </a:r>
            <a:endParaRPr lang="zh-CN" altLang="en-US" sz="1400">
              <a:ea typeface="宋体" pitchFamily="2" charset="-122"/>
            </a:endParaRPr>
          </a:p>
        </p:txBody>
      </p:sp>
      <p:sp>
        <p:nvSpPr>
          <p:cNvPr id="118806" name="圆角矩形标注 118805"/>
          <p:cNvSpPr/>
          <p:nvPr/>
        </p:nvSpPr>
        <p:spPr bwMode="auto">
          <a:xfrm>
            <a:off x="1355725" y="1936750"/>
            <a:ext cx="1568450" cy="915988"/>
          </a:xfrm>
          <a:prstGeom prst="wedgeRoundRectCallout">
            <a:avLst>
              <a:gd name="adj1" fmla="val -43467"/>
              <a:gd name="adj2" fmla="val 84082"/>
              <a:gd name="adj3" fmla="val 1666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600">
                <a:solidFill>
                  <a:srgbClr val="B46800"/>
                </a:solidFill>
                <a:ea typeface="宋体" pitchFamily="2" charset="-122"/>
              </a:rPr>
              <a:t>- Parallelized?</a:t>
            </a:r>
            <a:br>
              <a:rPr lang="en-US" altLang="zh-CN" sz="1600">
                <a:solidFill>
                  <a:srgbClr val="B46800"/>
                </a:solidFill>
                <a:ea typeface="宋体" pitchFamily="2" charset="-122"/>
              </a:rPr>
            </a:br>
            <a:r>
              <a:rPr lang="en-US" altLang="zh-CN" sz="1600">
                <a:solidFill>
                  <a:srgbClr val="B46800"/>
                </a:solidFill>
                <a:ea typeface="宋体" pitchFamily="2" charset="-122"/>
              </a:rPr>
              <a:t>- Partition</a:t>
            </a:r>
            <a:br>
              <a:rPr lang="en-US" altLang="zh-CN" sz="1600">
                <a:solidFill>
                  <a:srgbClr val="B46800"/>
                </a:solidFill>
                <a:ea typeface="宋体" pitchFamily="2" charset="-122"/>
              </a:rPr>
            </a:br>
            <a:r>
              <a:rPr lang="en-US" altLang="zh-CN" sz="1600">
                <a:solidFill>
                  <a:srgbClr val="B46800"/>
                </a:solidFill>
                <a:ea typeface="宋体" pitchFamily="2" charset="-122"/>
              </a:rPr>
              <a:t>- Granularity</a:t>
            </a:r>
            <a:endParaRPr lang="zh-CN" altLang="en-US" sz="1600">
              <a:solidFill>
                <a:srgbClr val="B46800"/>
              </a:solidFill>
              <a:ea typeface="宋体" pitchFamily="2" charset="-122"/>
            </a:endParaRPr>
          </a:p>
        </p:txBody>
      </p:sp>
      <p:sp>
        <p:nvSpPr>
          <p:cNvPr id="105" name="圆角矩形标注 104"/>
          <p:cNvSpPr/>
          <p:nvPr/>
        </p:nvSpPr>
        <p:spPr bwMode="auto">
          <a:xfrm>
            <a:off x="3479800" y="1936750"/>
            <a:ext cx="2100263" cy="915988"/>
          </a:xfrm>
          <a:prstGeom prst="wedgeRoundRectCallout">
            <a:avLst>
              <a:gd name="adj1" fmla="val -43467"/>
              <a:gd name="adj2" fmla="val 84082"/>
              <a:gd name="adj3" fmla="val 1666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600" b="1">
                <a:solidFill>
                  <a:srgbClr val="58585A"/>
                </a:solidFill>
                <a:ea typeface="宋体" pitchFamily="2" charset="-122"/>
              </a:rPr>
              <a:t/>
            </a:r>
            <a:br>
              <a:rPr lang="en-US" altLang="zh-CN" sz="1600" b="1">
                <a:solidFill>
                  <a:srgbClr val="58585A"/>
                </a:solidFill>
                <a:ea typeface="宋体" pitchFamily="2" charset="-122"/>
              </a:rPr>
            </a:br>
            <a:r>
              <a:rPr lang="en-US" altLang="zh-CN" sz="1600">
                <a:solidFill>
                  <a:srgbClr val="B46800"/>
                </a:solidFill>
                <a:ea typeface="宋体" pitchFamily="2" charset="-122"/>
              </a:rPr>
              <a:t>- Load Balancing</a:t>
            </a:r>
            <a:br>
              <a:rPr lang="en-US" altLang="zh-CN" sz="1600">
                <a:solidFill>
                  <a:srgbClr val="B46800"/>
                </a:solidFill>
                <a:ea typeface="宋体" pitchFamily="2" charset="-122"/>
              </a:rPr>
            </a:br>
            <a:r>
              <a:rPr lang="en-US" altLang="zh-CN" sz="1600">
                <a:solidFill>
                  <a:srgbClr val="B46800"/>
                </a:solidFill>
                <a:ea typeface="宋体" pitchFamily="2" charset="-122"/>
              </a:rPr>
              <a:t>- Data Dependencies</a:t>
            </a:r>
            <a:br>
              <a:rPr lang="en-US" altLang="zh-CN" sz="1600">
                <a:solidFill>
                  <a:srgbClr val="B46800"/>
                </a:solidFill>
                <a:ea typeface="宋体" pitchFamily="2" charset="-122"/>
              </a:rPr>
            </a:br>
            <a:endParaRPr lang="zh-CN" altLang="en-US" sz="1600">
              <a:solidFill>
                <a:srgbClr val="B46800"/>
              </a:solidFill>
              <a:ea typeface="宋体" pitchFamily="2" charset="-122"/>
            </a:endParaRPr>
          </a:p>
        </p:txBody>
      </p:sp>
      <p:sp>
        <p:nvSpPr>
          <p:cNvPr id="106" name="圆角矩形标注 105"/>
          <p:cNvSpPr/>
          <p:nvPr/>
        </p:nvSpPr>
        <p:spPr bwMode="auto">
          <a:xfrm>
            <a:off x="5292725" y="1916113"/>
            <a:ext cx="1800225" cy="917575"/>
          </a:xfrm>
          <a:prstGeom prst="wedgeRoundRectCallout">
            <a:avLst>
              <a:gd name="adj1" fmla="val -43467"/>
              <a:gd name="adj2" fmla="val 84082"/>
              <a:gd name="adj3" fmla="val 1666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lIns="0" rIns="0" anchor="ctr"/>
          <a:lstStyle/>
          <a:p>
            <a:r>
              <a:rPr lang="en-US" altLang="zh-CN" sz="1600" b="1">
                <a:solidFill>
                  <a:srgbClr val="58585A"/>
                </a:solidFill>
                <a:ea typeface="宋体" pitchFamily="2" charset="-122"/>
              </a:rPr>
              <a:t/>
            </a:r>
            <a:br>
              <a:rPr lang="en-US" altLang="zh-CN" sz="1600" b="1">
                <a:solidFill>
                  <a:srgbClr val="58585A"/>
                </a:solidFill>
                <a:ea typeface="宋体" pitchFamily="2" charset="-122"/>
              </a:rPr>
            </a:br>
            <a:r>
              <a:rPr lang="en-US" altLang="zh-CN" sz="1600">
                <a:solidFill>
                  <a:srgbClr val="B46800"/>
                </a:solidFill>
                <a:ea typeface="宋体" pitchFamily="2" charset="-122"/>
              </a:rPr>
              <a:t>- Communications</a:t>
            </a:r>
            <a:br>
              <a:rPr lang="en-US" altLang="zh-CN" sz="1600">
                <a:solidFill>
                  <a:srgbClr val="B46800"/>
                </a:solidFill>
                <a:ea typeface="宋体" pitchFamily="2" charset="-122"/>
              </a:rPr>
            </a:br>
            <a:r>
              <a:rPr lang="en-US" altLang="zh-CN" sz="1600">
                <a:solidFill>
                  <a:srgbClr val="B46800"/>
                </a:solidFill>
                <a:ea typeface="宋体" pitchFamily="2" charset="-122"/>
              </a:rPr>
              <a:t>- Synchronization</a:t>
            </a:r>
            <a:r>
              <a:rPr lang="en-US" altLang="zh-CN" sz="1600" b="1">
                <a:solidFill>
                  <a:srgbClr val="58585A"/>
                </a:solidFill>
                <a:ea typeface="宋体" pitchFamily="2" charset="-122"/>
              </a:rPr>
              <a:t/>
            </a:r>
            <a:br>
              <a:rPr lang="en-US" altLang="zh-CN" sz="1600" b="1">
                <a:solidFill>
                  <a:srgbClr val="58585A"/>
                </a:solidFill>
                <a:ea typeface="宋体" pitchFamily="2" charset="-122"/>
              </a:rPr>
            </a:br>
            <a:endParaRPr lang="zh-CN" altLang="en-US" sz="1600" b="1">
              <a:solidFill>
                <a:schemeClr val="tx1"/>
              </a:solidFill>
              <a:ea typeface="宋体" pitchFamily="2" charset="-122"/>
            </a:endParaRPr>
          </a:p>
        </p:txBody>
      </p:sp>
    </p:spTree>
    <p:extLst>
      <p:ext uri="{BB962C8B-B14F-4D97-AF65-F5344CB8AC3E}">
        <p14:creationId xmlns:p14="http://schemas.microsoft.com/office/powerpoint/2010/main" val="29209245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1880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0-#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0-#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0-#ppt_w/2"/>
                                          </p:val>
                                        </p:tav>
                                        <p:tav tm="100000">
                                          <p:val>
                                            <p:strVal val="#ppt_x"/>
                                          </p:val>
                                        </p:tav>
                                      </p:tavLst>
                                    </p:anim>
                                    <p:anim calcmode="lin" valueType="num">
                                      <p:cBhvr additive="base">
                                        <p:cTn id="33" dur="500" fill="hold"/>
                                        <p:tgtEl>
                                          <p:spTgt spid="2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0-#ppt_w/2"/>
                                          </p:val>
                                        </p:tav>
                                        <p:tav tm="100000">
                                          <p:val>
                                            <p:strVal val="#ppt_x"/>
                                          </p:val>
                                        </p:tav>
                                      </p:tavLst>
                                    </p:anim>
                                    <p:anim calcmode="lin" valueType="num">
                                      <p:cBhvr additive="base">
                                        <p:cTn id="37" dur="500" fill="hold"/>
                                        <p:tgtEl>
                                          <p:spTgt spid="2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0-#ppt_w/2"/>
                                          </p:val>
                                        </p:tav>
                                        <p:tav tm="100000">
                                          <p:val>
                                            <p:strVal val="#ppt_x"/>
                                          </p:val>
                                        </p:tav>
                                      </p:tavLst>
                                    </p:anim>
                                    <p:anim calcmode="lin" valueType="num">
                                      <p:cBhvr additive="base">
                                        <p:cTn id="41" dur="500" fill="hold"/>
                                        <p:tgtEl>
                                          <p:spTgt spid="29"/>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0-#ppt_w/2"/>
                                          </p:val>
                                        </p:tav>
                                        <p:tav tm="100000">
                                          <p:val>
                                            <p:strVal val="#ppt_x"/>
                                          </p:val>
                                        </p:tav>
                                      </p:tavLst>
                                    </p:anim>
                                    <p:anim calcmode="lin" valueType="num">
                                      <p:cBhvr additive="base">
                                        <p:cTn id="45" dur="500" fill="hold"/>
                                        <p:tgtEl>
                                          <p:spTgt spid="30"/>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0-#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fill="hold"/>
                                        <p:tgtEl>
                                          <p:spTgt spid="34"/>
                                        </p:tgtEl>
                                        <p:attrNameLst>
                                          <p:attrName>ppt_x</p:attrName>
                                        </p:attrNameLst>
                                      </p:cBhvr>
                                      <p:tavLst>
                                        <p:tav tm="0">
                                          <p:val>
                                            <p:strVal val="0-#ppt_w/2"/>
                                          </p:val>
                                        </p:tav>
                                        <p:tav tm="100000">
                                          <p:val>
                                            <p:strVal val="#ppt_x"/>
                                          </p:val>
                                        </p:tav>
                                      </p:tavLst>
                                    </p:anim>
                                    <p:anim calcmode="lin" valueType="num">
                                      <p:cBhvr additive="base">
                                        <p:cTn id="57" dur="500" fill="hold"/>
                                        <p:tgtEl>
                                          <p:spTgt spid="34"/>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500" fill="hold"/>
                                        <p:tgtEl>
                                          <p:spTgt spid="35"/>
                                        </p:tgtEl>
                                        <p:attrNameLst>
                                          <p:attrName>ppt_x</p:attrName>
                                        </p:attrNameLst>
                                      </p:cBhvr>
                                      <p:tavLst>
                                        <p:tav tm="0">
                                          <p:val>
                                            <p:strVal val="0-#ppt_w/2"/>
                                          </p:val>
                                        </p:tav>
                                        <p:tav tm="100000">
                                          <p:val>
                                            <p:strVal val="#ppt_x"/>
                                          </p:val>
                                        </p:tav>
                                      </p:tavLst>
                                    </p:anim>
                                    <p:anim calcmode="lin" valueType="num">
                                      <p:cBhvr additive="base">
                                        <p:cTn id="61" dur="500" fill="hold"/>
                                        <p:tgtEl>
                                          <p:spTgt spid="35"/>
                                        </p:tgtEl>
                                        <p:attrNameLst>
                                          <p:attrName>ppt_y</p:attrName>
                                        </p:attrNameLst>
                                      </p:cBhvr>
                                      <p:tavLst>
                                        <p:tav tm="0">
                                          <p:val>
                                            <p:strVal val="#ppt_y"/>
                                          </p:val>
                                        </p:tav>
                                        <p:tav tm="100000">
                                          <p:val>
                                            <p:strVal val="#ppt_y"/>
                                          </p:val>
                                        </p:tav>
                                      </p:tavLst>
                                    </p:anim>
                                  </p:childTnLst>
                                </p:cTn>
                              </p:par>
                              <p:par>
                                <p:cTn id="62" presetID="1" presetClass="entr" presetSubtype="0" fill="hold" nodeType="withEffect">
                                  <p:stCondLst>
                                    <p:cond delay="0"/>
                                  </p:stCondLst>
                                  <p:childTnLst>
                                    <p:set>
                                      <p:cBhvr>
                                        <p:cTn id="63" dur="1" fill="hold">
                                          <p:stCondLst>
                                            <p:cond delay="0"/>
                                          </p:stCondLst>
                                        </p:cTn>
                                        <p:tgtEl>
                                          <p:spTgt spid="11880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99"/>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fill="hold"/>
                                        <p:tgtEl>
                                          <p:spTgt spid="36"/>
                                        </p:tgtEl>
                                        <p:attrNameLst>
                                          <p:attrName>ppt_x</p:attrName>
                                        </p:attrNameLst>
                                      </p:cBhvr>
                                      <p:tavLst>
                                        <p:tav tm="0">
                                          <p:val>
                                            <p:strVal val="0-#ppt_w/2"/>
                                          </p:val>
                                        </p:tav>
                                        <p:tav tm="100000">
                                          <p:val>
                                            <p:strVal val="#ppt_x"/>
                                          </p:val>
                                        </p:tav>
                                      </p:tavLst>
                                    </p:anim>
                                    <p:anim calcmode="lin" valueType="num">
                                      <p:cBhvr additive="base">
                                        <p:cTn id="71" dur="500" fill="hold"/>
                                        <p:tgtEl>
                                          <p:spTgt spid="36"/>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 calcmode="lin" valueType="num">
                                      <p:cBhvr additive="base">
                                        <p:cTn id="74" dur="500" fill="hold"/>
                                        <p:tgtEl>
                                          <p:spTgt spid="37"/>
                                        </p:tgtEl>
                                        <p:attrNameLst>
                                          <p:attrName>ppt_x</p:attrName>
                                        </p:attrNameLst>
                                      </p:cBhvr>
                                      <p:tavLst>
                                        <p:tav tm="0">
                                          <p:val>
                                            <p:strVal val="0-#ppt_w/2"/>
                                          </p:val>
                                        </p:tav>
                                        <p:tav tm="100000">
                                          <p:val>
                                            <p:strVal val="#ppt_x"/>
                                          </p:val>
                                        </p:tav>
                                      </p:tavLst>
                                    </p:anim>
                                    <p:anim calcmode="lin" valueType="num">
                                      <p:cBhvr additive="base">
                                        <p:cTn id="75" dur="500" fill="hold"/>
                                        <p:tgtEl>
                                          <p:spTgt spid="37"/>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 calcmode="lin" valueType="num">
                                      <p:cBhvr additive="base">
                                        <p:cTn id="78" dur="500" fill="hold"/>
                                        <p:tgtEl>
                                          <p:spTgt spid="47"/>
                                        </p:tgtEl>
                                        <p:attrNameLst>
                                          <p:attrName>ppt_x</p:attrName>
                                        </p:attrNameLst>
                                      </p:cBhvr>
                                      <p:tavLst>
                                        <p:tav tm="0">
                                          <p:val>
                                            <p:strVal val="0-#ppt_w/2"/>
                                          </p:val>
                                        </p:tav>
                                        <p:tav tm="100000">
                                          <p:val>
                                            <p:strVal val="#ppt_x"/>
                                          </p:val>
                                        </p:tav>
                                      </p:tavLst>
                                    </p:anim>
                                    <p:anim calcmode="lin" valueType="num">
                                      <p:cBhvr additive="base">
                                        <p:cTn id="79" dur="500" fill="hold"/>
                                        <p:tgtEl>
                                          <p:spTgt spid="47"/>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additive="base">
                                        <p:cTn id="82" dur="500" fill="hold"/>
                                        <p:tgtEl>
                                          <p:spTgt spid="48"/>
                                        </p:tgtEl>
                                        <p:attrNameLst>
                                          <p:attrName>ppt_x</p:attrName>
                                        </p:attrNameLst>
                                      </p:cBhvr>
                                      <p:tavLst>
                                        <p:tav tm="0">
                                          <p:val>
                                            <p:strVal val="0-#ppt_w/2"/>
                                          </p:val>
                                        </p:tav>
                                        <p:tav tm="100000">
                                          <p:val>
                                            <p:strVal val="#ppt_x"/>
                                          </p:val>
                                        </p:tav>
                                      </p:tavLst>
                                    </p:anim>
                                    <p:anim calcmode="lin" valueType="num">
                                      <p:cBhvr additive="base">
                                        <p:cTn id="83" dur="500" fill="hold"/>
                                        <p:tgtEl>
                                          <p:spTgt spid="48"/>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 calcmode="lin" valueType="num">
                                      <p:cBhvr additive="base">
                                        <p:cTn id="86" dur="500" fill="hold"/>
                                        <p:tgtEl>
                                          <p:spTgt spid="50"/>
                                        </p:tgtEl>
                                        <p:attrNameLst>
                                          <p:attrName>ppt_x</p:attrName>
                                        </p:attrNameLst>
                                      </p:cBhvr>
                                      <p:tavLst>
                                        <p:tav tm="0">
                                          <p:val>
                                            <p:strVal val="0-#ppt_w/2"/>
                                          </p:val>
                                        </p:tav>
                                        <p:tav tm="100000">
                                          <p:val>
                                            <p:strVal val="#ppt_x"/>
                                          </p:val>
                                        </p:tav>
                                      </p:tavLst>
                                    </p:anim>
                                    <p:anim calcmode="lin" valueType="num">
                                      <p:cBhvr additive="base">
                                        <p:cTn id="87" dur="500" fill="hold"/>
                                        <p:tgtEl>
                                          <p:spTgt spid="50"/>
                                        </p:tgtEl>
                                        <p:attrNameLst>
                                          <p:attrName>ppt_y</p:attrName>
                                        </p:attrNameLst>
                                      </p:cBhvr>
                                      <p:tavLst>
                                        <p:tav tm="0">
                                          <p:val>
                                            <p:strVal val="#ppt_y"/>
                                          </p:val>
                                        </p:tav>
                                        <p:tav tm="100000">
                                          <p:val>
                                            <p:strVal val="#ppt_y"/>
                                          </p:val>
                                        </p:tav>
                                      </p:tavLst>
                                    </p:anim>
                                  </p:childTnLst>
                                </p:cTn>
                              </p:par>
                              <p:par>
                                <p:cTn id="88" presetID="1" presetClass="entr" presetSubtype="0" fill="hold" nodeType="withEffect">
                                  <p:stCondLst>
                                    <p:cond delay="0"/>
                                  </p:stCondLst>
                                  <p:childTnLst>
                                    <p:set>
                                      <p:cBhvr>
                                        <p:cTn id="89" dur="1" fill="hold">
                                          <p:stCondLst>
                                            <p:cond delay="0"/>
                                          </p:stCondLst>
                                        </p:cTn>
                                        <p:tgtEl>
                                          <p:spTgt spid="9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18802"/>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additive="base">
                                        <p:cTn id="96" dur="500" fill="hold"/>
                                        <p:tgtEl>
                                          <p:spTgt spid="41"/>
                                        </p:tgtEl>
                                        <p:attrNameLst>
                                          <p:attrName>ppt_x</p:attrName>
                                        </p:attrNameLst>
                                      </p:cBhvr>
                                      <p:tavLst>
                                        <p:tav tm="0">
                                          <p:val>
                                            <p:strVal val="0-#ppt_w/2"/>
                                          </p:val>
                                        </p:tav>
                                        <p:tav tm="100000">
                                          <p:val>
                                            <p:strVal val="#ppt_x"/>
                                          </p:val>
                                        </p:tav>
                                      </p:tavLst>
                                    </p:anim>
                                    <p:anim calcmode="lin" valueType="num">
                                      <p:cBhvr additive="base">
                                        <p:cTn id="97" dur="500" fill="hold"/>
                                        <p:tgtEl>
                                          <p:spTgt spid="41"/>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 calcmode="lin" valueType="num">
                                      <p:cBhvr additive="base">
                                        <p:cTn id="100" dur="500" fill="hold"/>
                                        <p:tgtEl>
                                          <p:spTgt spid="51"/>
                                        </p:tgtEl>
                                        <p:attrNameLst>
                                          <p:attrName>ppt_x</p:attrName>
                                        </p:attrNameLst>
                                      </p:cBhvr>
                                      <p:tavLst>
                                        <p:tav tm="0">
                                          <p:val>
                                            <p:strVal val="0-#ppt_w/2"/>
                                          </p:val>
                                        </p:tav>
                                        <p:tav tm="100000">
                                          <p:val>
                                            <p:strVal val="#ppt_x"/>
                                          </p:val>
                                        </p:tav>
                                      </p:tavLst>
                                    </p:anim>
                                    <p:anim calcmode="lin" valueType="num">
                                      <p:cBhvr additive="base">
                                        <p:cTn id="101" dur="500" fill="hold"/>
                                        <p:tgtEl>
                                          <p:spTgt spid="51"/>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0"/>
                                  </p:stCondLst>
                                  <p:childTnLst>
                                    <p:set>
                                      <p:cBhvr>
                                        <p:cTn id="103" dur="1" fill="hold">
                                          <p:stCondLst>
                                            <p:cond delay="0"/>
                                          </p:stCondLst>
                                        </p:cTn>
                                        <p:tgtEl>
                                          <p:spTgt spid="53"/>
                                        </p:tgtEl>
                                        <p:attrNameLst>
                                          <p:attrName>style.visibility</p:attrName>
                                        </p:attrNameLst>
                                      </p:cBhvr>
                                      <p:to>
                                        <p:strVal val="visible"/>
                                      </p:to>
                                    </p:set>
                                    <p:anim calcmode="lin" valueType="num">
                                      <p:cBhvr additive="base">
                                        <p:cTn id="104" dur="500" fill="hold"/>
                                        <p:tgtEl>
                                          <p:spTgt spid="53"/>
                                        </p:tgtEl>
                                        <p:attrNameLst>
                                          <p:attrName>ppt_x</p:attrName>
                                        </p:attrNameLst>
                                      </p:cBhvr>
                                      <p:tavLst>
                                        <p:tav tm="0">
                                          <p:val>
                                            <p:strVal val="0-#ppt_w/2"/>
                                          </p:val>
                                        </p:tav>
                                        <p:tav tm="100000">
                                          <p:val>
                                            <p:strVal val="#ppt_x"/>
                                          </p:val>
                                        </p:tav>
                                      </p:tavLst>
                                    </p:anim>
                                    <p:anim calcmode="lin" valueType="num">
                                      <p:cBhvr additive="base">
                                        <p:cTn id="105" dur="500" fill="hold"/>
                                        <p:tgtEl>
                                          <p:spTgt spid="53"/>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500" fill="hold"/>
                                        <p:tgtEl>
                                          <p:spTgt spid="54"/>
                                        </p:tgtEl>
                                        <p:attrNameLst>
                                          <p:attrName>ppt_x</p:attrName>
                                        </p:attrNameLst>
                                      </p:cBhvr>
                                      <p:tavLst>
                                        <p:tav tm="0">
                                          <p:val>
                                            <p:strVal val="0-#ppt_w/2"/>
                                          </p:val>
                                        </p:tav>
                                        <p:tav tm="100000">
                                          <p:val>
                                            <p:strVal val="#ppt_x"/>
                                          </p:val>
                                        </p:tav>
                                      </p:tavLst>
                                    </p:anim>
                                    <p:anim calcmode="lin" valueType="num">
                                      <p:cBhvr additive="base">
                                        <p:cTn id="109" dur="500" fill="hold"/>
                                        <p:tgtEl>
                                          <p:spTgt spid="54"/>
                                        </p:tgtEl>
                                        <p:attrNameLst>
                                          <p:attrName>ppt_y</p:attrName>
                                        </p:attrNameLst>
                                      </p:cBhvr>
                                      <p:tavLst>
                                        <p:tav tm="0">
                                          <p:val>
                                            <p:strVal val="#ppt_y"/>
                                          </p:val>
                                        </p:tav>
                                        <p:tav tm="100000">
                                          <p:val>
                                            <p:strVal val="#ppt_y"/>
                                          </p:val>
                                        </p:tav>
                                      </p:tavLst>
                                    </p:anim>
                                  </p:childTnLst>
                                </p:cTn>
                              </p:par>
                              <p:par>
                                <p:cTn id="110" presetID="2" presetClass="entr" presetSubtype="8" fill="hold" grpId="0" nodeType="withEffect">
                                  <p:stCondLst>
                                    <p:cond delay="0"/>
                                  </p:stCondLst>
                                  <p:childTnLst>
                                    <p:set>
                                      <p:cBhvr>
                                        <p:cTn id="111" dur="1" fill="hold">
                                          <p:stCondLst>
                                            <p:cond delay="0"/>
                                          </p:stCondLst>
                                        </p:cTn>
                                        <p:tgtEl>
                                          <p:spTgt spid="55"/>
                                        </p:tgtEl>
                                        <p:attrNameLst>
                                          <p:attrName>style.visibility</p:attrName>
                                        </p:attrNameLst>
                                      </p:cBhvr>
                                      <p:to>
                                        <p:strVal val="visible"/>
                                      </p:to>
                                    </p:set>
                                    <p:anim calcmode="lin" valueType="num">
                                      <p:cBhvr additive="base">
                                        <p:cTn id="112" dur="500" fill="hold"/>
                                        <p:tgtEl>
                                          <p:spTgt spid="55"/>
                                        </p:tgtEl>
                                        <p:attrNameLst>
                                          <p:attrName>ppt_x</p:attrName>
                                        </p:attrNameLst>
                                      </p:cBhvr>
                                      <p:tavLst>
                                        <p:tav tm="0">
                                          <p:val>
                                            <p:strVal val="0-#ppt_w/2"/>
                                          </p:val>
                                        </p:tav>
                                        <p:tav tm="100000">
                                          <p:val>
                                            <p:strVal val="#ppt_x"/>
                                          </p:val>
                                        </p:tav>
                                      </p:tavLst>
                                    </p:anim>
                                    <p:anim calcmode="lin" valueType="num">
                                      <p:cBhvr additive="base">
                                        <p:cTn id="113" dur="500" fill="hold"/>
                                        <p:tgtEl>
                                          <p:spTgt spid="55"/>
                                        </p:tgtEl>
                                        <p:attrNameLst>
                                          <p:attrName>ppt_y</p:attrName>
                                        </p:attrNameLst>
                                      </p:cBhvr>
                                      <p:tavLst>
                                        <p:tav tm="0">
                                          <p:val>
                                            <p:strVal val="#ppt_y"/>
                                          </p:val>
                                        </p:tav>
                                        <p:tav tm="100000">
                                          <p:val>
                                            <p:strVal val="#ppt_y"/>
                                          </p:val>
                                        </p:tav>
                                      </p:tavLst>
                                    </p:anim>
                                  </p:childTnLst>
                                </p:cTn>
                              </p:par>
                              <p:par>
                                <p:cTn id="114" presetID="2" presetClass="entr" presetSubtype="8"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anim calcmode="lin" valueType="num">
                                      <p:cBhvr additive="base">
                                        <p:cTn id="116" dur="500" fill="hold"/>
                                        <p:tgtEl>
                                          <p:spTgt spid="10"/>
                                        </p:tgtEl>
                                        <p:attrNameLst>
                                          <p:attrName>ppt_x</p:attrName>
                                        </p:attrNameLst>
                                      </p:cBhvr>
                                      <p:tavLst>
                                        <p:tav tm="0">
                                          <p:val>
                                            <p:strVal val="0-#ppt_w/2"/>
                                          </p:val>
                                        </p:tav>
                                        <p:tav tm="100000">
                                          <p:val>
                                            <p:strVal val="#ppt_x"/>
                                          </p:val>
                                        </p:tav>
                                      </p:tavLst>
                                    </p:anim>
                                    <p:anim calcmode="lin" valueType="num">
                                      <p:cBhvr additive="base">
                                        <p:cTn id="117" dur="500" fill="hold"/>
                                        <p:tgtEl>
                                          <p:spTgt spid="10"/>
                                        </p:tgtEl>
                                        <p:attrNameLst>
                                          <p:attrName>ppt_y</p:attrName>
                                        </p:attrNameLst>
                                      </p:cBhvr>
                                      <p:tavLst>
                                        <p:tav tm="0">
                                          <p:val>
                                            <p:strVal val="#ppt_y"/>
                                          </p:val>
                                        </p:tav>
                                        <p:tav tm="100000">
                                          <p:val>
                                            <p:strVal val="#ppt_y"/>
                                          </p:val>
                                        </p:tav>
                                      </p:tavLst>
                                    </p:anim>
                                  </p:childTnLst>
                                </p:cTn>
                              </p:par>
                              <p:par>
                                <p:cTn id="118" presetID="2" presetClass="entr" presetSubtype="8" fill="hold" nodeType="withEffect">
                                  <p:stCondLst>
                                    <p:cond delay="0"/>
                                  </p:stCondLst>
                                  <p:childTnLst>
                                    <p:set>
                                      <p:cBhvr>
                                        <p:cTn id="119" dur="1" fill="hold">
                                          <p:stCondLst>
                                            <p:cond delay="0"/>
                                          </p:stCondLst>
                                        </p:cTn>
                                        <p:tgtEl>
                                          <p:spTgt spid="12"/>
                                        </p:tgtEl>
                                        <p:attrNameLst>
                                          <p:attrName>style.visibility</p:attrName>
                                        </p:attrNameLst>
                                      </p:cBhvr>
                                      <p:to>
                                        <p:strVal val="visible"/>
                                      </p:to>
                                    </p:set>
                                    <p:anim calcmode="lin" valueType="num">
                                      <p:cBhvr additive="base">
                                        <p:cTn id="120" dur="500" fill="hold"/>
                                        <p:tgtEl>
                                          <p:spTgt spid="12"/>
                                        </p:tgtEl>
                                        <p:attrNameLst>
                                          <p:attrName>ppt_x</p:attrName>
                                        </p:attrNameLst>
                                      </p:cBhvr>
                                      <p:tavLst>
                                        <p:tav tm="0">
                                          <p:val>
                                            <p:strVal val="0-#ppt_w/2"/>
                                          </p:val>
                                        </p:tav>
                                        <p:tav tm="100000">
                                          <p:val>
                                            <p:strVal val="#ppt_x"/>
                                          </p:val>
                                        </p:tav>
                                      </p:tavLst>
                                    </p:anim>
                                    <p:anim calcmode="lin" valueType="num">
                                      <p:cBhvr additive="base">
                                        <p:cTn id="121" dur="500" fill="hold"/>
                                        <p:tgtEl>
                                          <p:spTgt spid="12"/>
                                        </p:tgtEl>
                                        <p:attrNameLst>
                                          <p:attrName>ppt_y</p:attrName>
                                        </p:attrNameLst>
                                      </p:cBhvr>
                                      <p:tavLst>
                                        <p:tav tm="0">
                                          <p:val>
                                            <p:strVal val="#ppt_y"/>
                                          </p:val>
                                        </p:tav>
                                        <p:tav tm="100000">
                                          <p:val>
                                            <p:strVal val="#ppt_y"/>
                                          </p:val>
                                        </p:tav>
                                      </p:tavLst>
                                    </p:anim>
                                  </p:childTnLst>
                                </p:cTn>
                              </p:par>
                              <p:par>
                                <p:cTn id="122" presetID="2" presetClass="entr" presetSubtype="8" fill="hold" nodeType="withEffect">
                                  <p:stCondLst>
                                    <p:cond delay="0"/>
                                  </p:stCondLst>
                                  <p:childTnLst>
                                    <p:set>
                                      <p:cBhvr>
                                        <p:cTn id="123" dur="1" fill="hold">
                                          <p:stCondLst>
                                            <p:cond delay="0"/>
                                          </p:stCondLst>
                                        </p:cTn>
                                        <p:tgtEl>
                                          <p:spTgt spid="14"/>
                                        </p:tgtEl>
                                        <p:attrNameLst>
                                          <p:attrName>style.visibility</p:attrName>
                                        </p:attrNameLst>
                                      </p:cBhvr>
                                      <p:to>
                                        <p:strVal val="visible"/>
                                      </p:to>
                                    </p:set>
                                    <p:anim calcmode="lin" valueType="num">
                                      <p:cBhvr additive="base">
                                        <p:cTn id="124" dur="500" fill="hold"/>
                                        <p:tgtEl>
                                          <p:spTgt spid="14"/>
                                        </p:tgtEl>
                                        <p:attrNameLst>
                                          <p:attrName>ppt_x</p:attrName>
                                        </p:attrNameLst>
                                      </p:cBhvr>
                                      <p:tavLst>
                                        <p:tav tm="0">
                                          <p:val>
                                            <p:strVal val="0-#ppt_w/2"/>
                                          </p:val>
                                        </p:tav>
                                        <p:tav tm="100000">
                                          <p:val>
                                            <p:strVal val="#ppt_x"/>
                                          </p:val>
                                        </p:tav>
                                      </p:tavLst>
                                    </p:anim>
                                    <p:anim calcmode="lin" valueType="num">
                                      <p:cBhvr additive="base">
                                        <p:cTn id="125" dur="500" fill="hold"/>
                                        <p:tgtEl>
                                          <p:spTgt spid="14"/>
                                        </p:tgtEl>
                                        <p:attrNameLst>
                                          <p:attrName>ppt_y</p:attrName>
                                        </p:attrNameLst>
                                      </p:cBhvr>
                                      <p:tavLst>
                                        <p:tav tm="0">
                                          <p:val>
                                            <p:strVal val="#ppt_y"/>
                                          </p:val>
                                        </p:tav>
                                        <p:tav tm="100000">
                                          <p:val>
                                            <p:strVal val="#ppt_y"/>
                                          </p:val>
                                        </p:tav>
                                      </p:tavLst>
                                    </p:anim>
                                  </p:childTnLst>
                                </p:cTn>
                              </p:par>
                              <p:par>
                                <p:cTn id="126" presetID="2" presetClass="entr" presetSubtype="8" fill="hold" nodeType="withEffect">
                                  <p:stCondLst>
                                    <p:cond delay="0"/>
                                  </p:stCondLst>
                                  <p:childTnLst>
                                    <p:set>
                                      <p:cBhvr>
                                        <p:cTn id="127" dur="1" fill="hold">
                                          <p:stCondLst>
                                            <p:cond delay="0"/>
                                          </p:stCondLst>
                                        </p:cTn>
                                        <p:tgtEl>
                                          <p:spTgt spid="16"/>
                                        </p:tgtEl>
                                        <p:attrNameLst>
                                          <p:attrName>style.visibility</p:attrName>
                                        </p:attrNameLst>
                                      </p:cBhvr>
                                      <p:to>
                                        <p:strVal val="visible"/>
                                      </p:to>
                                    </p:set>
                                    <p:anim calcmode="lin" valueType="num">
                                      <p:cBhvr additive="base">
                                        <p:cTn id="128" dur="500" fill="hold"/>
                                        <p:tgtEl>
                                          <p:spTgt spid="16"/>
                                        </p:tgtEl>
                                        <p:attrNameLst>
                                          <p:attrName>ppt_x</p:attrName>
                                        </p:attrNameLst>
                                      </p:cBhvr>
                                      <p:tavLst>
                                        <p:tav tm="0">
                                          <p:val>
                                            <p:strVal val="0-#ppt_w/2"/>
                                          </p:val>
                                        </p:tav>
                                        <p:tav tm="100000">
                                          <p:val>
                                            <p:strVal val="#ppt_x"/>
                                          </p:val>
                                        </p:tav>
                                      </p:tavLst>
                                    </p:anim>
                                    <p:anim calcmode="lin" valueType="num">
                                      <p:cBhvr additive="base">
                                        <p:cTn id="129" dur="500" fill="hold"/>
                                        <p:tgtEl>
                                          <p:spTgt spid="16"/>
                                        </p:tgtEl>
                                        <p:attrNameLst>
                                          <p:attrName>ppt_y</p:attrName>
                                        </p:attrNameLst>
                                      </p:cBhvr>
                                      <p:tavLst>
                                        <p:tav tm="0">
                                          <p:val>
                                            <p:strVal val="#ppt_y"/>
                                          </p:val>
                                        </p:tav>
                                        <p:tav tm="100000">
                                          <p:val>
                                            <p:strVal val="#ppt_y"/>
                                          </p:val>
                                        </p:tav>
                                      </p:tavLst>
                                    </p:anim>
                                  </p:childTnLst>
                                </p:cTn>
                              </p:par>
                              <p:par>
                                <p:cTn id="130" presetID="2" presetClass="entr" presetSubtype="8" fill="hold" nodeType="withEffect">
                                  <p:stCondLst>
                                    <p:cond delay="0"/>
                                  </p:stCondLst>
                                  <p:childTnLst>
                                    <p:set>
                                      <p:cBhvr>
                                        <p:cTn id="131" dur="1" fill="hold">
                                          <p:stCondLst>
                                            <p:cond delay="0"/>
                                          </p:stCondLst>
                                        </p:cTn>
                                        <p:tgtEl>
                                          <p:spTgt spid="18"/>
                                        </p:tgtEl>
                                        <p:attrNameLst>
                                          <p:attrName>style.visibility</p:attrName>
                                        </p:attrNameLst>
                                      </p:cBhvr>
                                      <p:to>
                                        <p:strVal val="visible"/>
                                      </p:to>
                                    </p:set>
                                    <p:anim calcmode="lin" valueType="num">
                                      <p:cBhvr additive="base">
                                        <p:cTn id="132" dur="500" fill="hold"/>
                                        <p:tgtEl>
                                          <p:spTgt spid="18"/>
                                        </p:tgtEl>
                                        <p:attrNameLst>
                                          <p:attrName>ppt_x</p:attrName>
                                        </p:attrNameLst>
                                      </p:cBhvr>
                                      <p:tavLst>
                                        <p:tav tm="0">
                                          <p:val>
                                            <p:strVal val="0-#ppt_w/2"/>
                                          </p:val>
                                        </p:tav>
                                        <p:tav tm="100000">
                                          <p:val>
                                            <p:strVal val="#ppt_x"/>
                                          </p:val>
                                        </p:tav>
                                      </p:tavLst>
                                    </p:anim>
                                    <p:anim calcmode="lin" valueType="num">
                                      <p:cBhvr additive="base">
                                        <p:cTn id="133" dur="500" fill="hold"/>
                                        <p:tgtEl>
                                          <p:spTgt spid="18"/>
                                        </p:tgtEl>
                                        <p:attrNameLst>
                                          <p:attrName>ppt_y</p:attrName>
                                        </p:attrNameLst>
                                      </p:cBhvr>
                                      <p:tavLst>
                                        <p:tav tm="0">
                                          <p:val>
                                            <p:strVal val="#ppt_y"/>
                                          </p:val>
                                        </p:tav>
                                        <p:tav tm="100000">
                                          <p:val>
                                            <p:strVal val="#ppt_y"/>
                                          </p:val>
                                        </p:tav>
                                      </p:tavLst>
                                    </p:anim>
                                  </p:childTnLst>
                                </p:cTn>
                              </p:par>
                              <p:par>
                                <p:cTn id="134" presetID="2" presetClass="entr" presetSubtype="8" fill="hold" nodeType="withEffect">
                                  <p:stCondLst>
                                    <p:cond delay="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500" fill="hold"/>
                                        <p:tgtEl>
                                          <p:spTgt spid="20"/>
                                        </p:tgtEl>
                                        <p:attrNameLst>
                                          <p:attrName>ppt_x</p:attrName>
                                        </p:attrNameLst>
                                      </p:cBhvr>
                                      <p:tavLst>
                                        <p:tav tm="0">
                                          <p:val>
                                            <p:strVal val="0-#ppt_w/2"/>
                                          </p:val>
                                        </p:tav>
                                        <p:tav tm="100000">
                                          <p:val>
                                            <p:strVal val="#ppt_x"/>
                                          </p:val>
                                        </p:tav>
                                      </p:tavLst>
                                    </p:anim>
                                    <p:anim calcmode="lin" valueType="num">
                                      <p:cBhvr additive="base">
                                        <p:cTn id="137" dur="500" fill="hold"/>
                                        <p:tgtEl>
                                          <p:spTgt spid="20"/>
                                        </p:tgtEl>
                                        <p:attrNameLst>
                                          <p:attrName>ppt_y</p:attrName>
                                        </p:attrNameLst>
                                      </p:cBhvr>
                                      <p:tavLst>
                                        <p:tav tm="0">
                                          <p:val>
                                            <p:strVal val="#ppt_y"/>
                                          </p:val>
                                        </p:tav>
                                        <p:tav tm="100000">
                                          <p:val>
                                            <p:strVal val="#ppt_y"/>
                                          </p:val>
                                        </p:tav>
                                      </p:tavLst>
                                    </p:anim>
                                  </p:childTnLst>
                                </p:cTn>
                              </p:par>
                              <p:par>
                                <p:cTn id="138" presetID="1" presetClass="entr" presetSubtype="0" fill="hold" nodeType="withEffect">
                                  <p:stCondLst>
                                    <p:cond delay="0"/>
                                  </p:stCondLst>
                                  <p:childTnLst>
                                    <p:set>
                                      <p:cBhvr>
                                        <p:cTn id="139" dur="1" fill="hold">
                                          <p:stCondLst>
                                            <p:cond delay="0"/>
                                          </p:stCondLst>
                                        </p:cTn>
                                        <p:tgtEl>
                                          <p:spTgt spid="96"/>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18803"/>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nodeType="clickEffect">
                                  <p:stCondLst>
                                    <p:cond delay="0"/>
                                  </p:stCondLst>
                                  <p:childTnLst>
                                    <p:set>
                                      <p:cBhvr>
                                        <p:cTn id="145" dur="1" fill="hold">
                                          <p:stCondLst>
                                            <p:cond delay="0"/>
                                          </p:stCondLst>
                                        </p:cTn>
                                        <p:tgtEl>
                                          <p:spTgt spid="22"/>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60"/>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62"/>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 presetClass="entr" presetSubtype="8" fill="hold" grpId="0" nodeType="clickEffect">
                                  <p:stCondLst>
                                    <p:cond delay="0"/>
                                  </p:stCondLst>
                                  <p:childTnLst>
                                    <p:set>
                                      <p:cBhvr>
                                        <p:cTn id="153" dur="1" fill="hold">
                                          <p:stCondLst>
                                            <p:cond delay="0"/>
                                          </p:stCondLst>
                                        </p:cTn>
                                        <p:tgtEl>
                                          <p:spTgt spid="52"/>
                                        </p:tgtEl>
                                        <p:attrNameLst>
                                          <p:attrName>style.visibility</p:attrName>
                                        </p:attrNameLst>
                                      </p:cBhvr>
                                      <p:to>
                                        <p:strVal val="visible"/>
                                      </p:to>
                                    </p:set>
                                    <p:anim calcmode="lin" valueType="num">
                                      <p:cBhvr additive="base">
                                        <p:cTn id="154" dur="500" fill="hold"/>
                                        <p:tgtEl>
                                          <p:spTgt spid="52"/>
                                        </p:tgtEl>
                                        <p:attrNameLst>
                                          <p:attrName>ppt_x</p:attrName>
                                        </p:attrNameLst>
                                      </p:cBhvr>
                                      <p:tavLst>
                                        <p:tav tm="0">
                                          <p:val>
                                            <p:strVal val="0-#ppt_w/2"/>
                                          </p:val>
                                        </p:tav>
                                        <p:tav tm="100000">
                                          <p:val>
                                            <p:strVal val="#ppt_x"/>
                                          </p:val>
                                        </p:tav>
                                      </p:tavLst>
                                    </p:anim>
                                    <p:anim calcmode="lin" valueType="num">
                                      <p:cBhvr additive="base">
                                        <p:cTn id="155" dur="500" fill="hold"/>
                                        <p:tgtEl>
                                          <p:spTgt spid="52"/>
                                        </p:tgtEl>
                                        <p:attrNameLst>
                                          <p:attrName>ppt_y</p:attrName>
                                        </p:attrNameLst>
                                      </p:cBhvr>
                                      <p:tavLst>
                                        <p:tav tm="0">
                                          <p:val>
                                            <p:strVal val="#ppt_y"/>
                                          </p:val>
                                        </p:tav>
                                        <p:tav tm="100000">
                                          <p:val>
                                            <p:strVal val="#ppt_y"/>
                                          </p:val>
                                        </p:tav>
                                      </p:tavLst>
                                    </p:anim>
                                  </p:childTnLst>
                                </p:cTn>
                              </p:par>
                              <p:par>
                                <p:cTn id="156" presetID="2" presetClass="entr" presetSubtype="8" fill="hold" grpId="0" nodeType="withEffect">
                                  <p:stCondLst>
                                    <p:cond delay="0"/>
                                  </p:stCondLst>
                                  <p:childTnLst>
                                    <p:set>
                                      <p:cBhvr>
                                        <p:cTn id="157" dur="1" fill="hold">
                                          <p:stCondLst>
                                            <p:cond delay="0"/>
                                          </p:stCondLst>
                                        </p:cTn>
                                        <p:tgtEl>
                                          <p:spTgt spid="8"/>
                                        </p:tgtEl>
                                        <p:attrNameLst>
                                          <p:attrName>style.visibility</p:attrName>
                                        </p:attrNameLst>
                                      </p:cBhvr>
                                      <p:to>
                                        <p:strVal val="visible"/>
                                      </p:to>
                                    </p:set>
                                    <p:anim calcmode="lin" valueType="num">
                                      <p:cBhvr additive="base">
                                        <p:cTn id="158" dur="500" fill="hold"/>
                                        <p:tgtEl>
                                          <p:spTgt spid="8"/>
                                        </p:tgtEl>
                                        <p:attrNameLst>
                                          <p:attrName>ppt_x</p:attrName>
                                        </p:attrNameLst>
                                      </p:cBhvr>
                                      <p:tavLst>
                                        <p:tav tm="0">
                                          <p:val>
                                            <p:strVal val="0-#ppt_w/2"/>
                                          </p:val>
                                        </p:tav>
                                        <p:tav tm="100000">
                                          <p:val>
                                            <p:strVal val="#ppt_x"/>
                                          </p:val>
                                        </p:tav>
                                      </p:tavLst>
                                    </p:anim>
                                    <p:anim calcmode="lin" valueType="num">
                                      <p:cBhvr additive="base">
                                        <p:cTn id="159" dur="500" fill="hold"/>
                                        <p:tgtEl>
                                          <p:spTgt spid="8"/>
                                        </p:tgtEl>
                                        <p:attrNameLst>
                                          <p:attrName>ppt_y</p:attrName>
                                        </p:attrNameLst>
                                      </p:cBhvr>
                                      <p:tavLst>
                                        <p:tav tm="0">
                                          <p:val>
                                            <p:strVal val="#ppt_y"/>
                                          </p:val>
                                        </p:tav>
                                        <p:tav tm="100000">
                                          <p:val>
                                            <p:strVal val="#ppt_y"/>
                                          </p:val>
                                        </p:tav>
                                      </p:tavLst>
                                    </p:anim>
                                  </p:childTnLst>
                                </p:cTn>
                              </p:par>
                              <p:par>
                                <p:cTn id="160" presetID="2" presetClass="entr" presetSubtype="8" fill="hold" grpId="0" nodeType="withEffect">
                                  <p:stCondLst>
                                    <p:cond delay="0"/>
                                  </p:stCondLst>
                                  <p:childTnLst>
                                    <p:set>
                                      <p:cBhvr>
                                        <p:cTn id="161" dur="1" fill="hold">
                                          <p:stCondLst>
                                            <p:cond delay="0"/>
                                          </p:stCondLst>
                                        </p:cTn>
                                        <p:tgtEl>
                                          <p:spTgt spid="56"/>
                                        </p:tgtEl>
                                        <p:attrNameLst>
                                          <p:attrName>style.visibility</p:attrName>
                                        </p:attrNameLst>
                                      </p:cBhvr>
                                      <p:to>
                                        <p:strVal val="visible"/>
                                      </p:to>
                                    </p:set>
                                    <p:anim calcmode="lin" valueType="num">
                                      <p:cBhvr additive="base">
                                        <p:cTn id="162" dur="500" fill="hold"/>
                                        <p:tgtEl>
                                          <p:spTgt spid="56"/>
                                        </p:tgtEl>
                                        <p:attrNameLst>
                                          <p:attrName>ppt_x</p:attrName>
                                        </p:attrNameLst>
                                      </p:cBhvr>
                                      <p:tavLst>
                                        <p:tav tm="0">
                                          <p:val>
                                            <p:strVal val="0-#ppt_w/2"/>
                                          </p:val>
                                        </p:tav>
                                        <p:tav tm="100000">
                                          <p:val>
                                            <p:strVal val="#ppt_x"/>
                                          </p:val>
                                        </p:tav>
                                      </p:tavLst>
                                    </p:anim>
                                    <p:anim calcmode="lin" valueType="num">
                                      <p:cBhvr additive="base">
                                        <p:cTn id="163" dur="500" fill="hold"/>
                                        <p:tgtEl>
                                          <p:spTgt spid="56"/>
                                        </p:tgtEl>
                                        <p:attrNameLst>
                                          <p:attrName>ppt_y</p:attrName>
                                        </p:attrNameLst>
                                      </p:cBhvr>
                                      <p:tavLst>
                                        <p:tav tm="0">
                                          <p:val>
                                            <p:strVal val="#ppt_y"/>
                                          </p:val>
                                        </p:tav>
                                        <p:tav tm="100000">
                                          <p:val>
                                            <p:strVal val="#ppt_y"/>
                                          </p:val>
                                        </p:tav>
                                      </p:tavLst>
                                    </p:anim>
                                  </p:childTnLst>
                                </p:cTn>
                              </p:par>
                              <p:par>
                                <p:cTn id="164" presetID="2" presetClass="entr" presetSubtype="8" fill="hold" grpId="0" nodeType="withEffect">
                                  <p:stCondLst>
                                    <p:cond delay="0"/>
                                  </p:stCondLst>
                                  <p:childTnLst>
                                    <p:set>
                                      <p:cBhvr>
                                        <p:cTn id="165" dur="1" fill="hold">
                                          <p:stCondLst>
                                            <p:cond delay="0"/>
                                          </p:stCondLst>
                                        </p:cTn>
                                        <p:tgtEl>
                                          <p:spTgt spid="57"/>
                                        </p:tgtEl>
                                        <p:attrNameLst>
                                          <p:attrName>style.visibility</p:attrName>
                                        </p:attrNameLst>
                                      </p:cBhvr>
                                      <p:to>
                                        <p:strVal val="visible"/>
                                      </p:to>
                                    </p:set>
                                    <p:anim calcmode="lin" valueType="num">
                                      <p:cBhvr additive="base">
                                        <p:cTn id="166" dur="500" fill="hold"/>
                                        <p:tgtEl>
                                          <p:spTgt spid="57"/>
                                        </p:tgtEl>
                                        <p:attrNameLst>
                                          <p:attrName>ppt_x</p:attrName>
                                        </p:attrNameLst>
                                      </p:cBhvr>
                                      <p:tavLst>
                                        <p:tav tm="0">
                                          <p:val>
                                            <p:strVal val="0-#ppt_w/2"/>
                                          </p:val>
                                        </p:tav>
                                        <p:tav tm="100000">
                                          <p:val>
                                            <p:strVal val="#ppt_x"/>
                                          </p:val>
                                        </p:tav>
                                      </p:tavLst>
                                    </p:anim>
                                    <p:anim calcmode="lin" valueType="num">
                                      <p:cBhvr additive="base">
                                        <p:cTn id="167" dur="500" fill="hold"/>
                                        <p:tgtEl>
                                          <p:spTgt spid="57"/>
                                        </p:tgtEl>
                                        <p:attrNameLst>
                                          <p:attrName>ppt_y</p:attrName>
                                        </p:attrNameLst>
                                      </p:cBhvr>
                                      <p:tavLst>
                                        <p:tav tm="0">
                                          <p:val>
                                            <p:strVal val="#ppt_y"/>
                                          </p:val>
                                        </p:tav>
                                        <p:tav tm="100000">
                                          <p:val>
                                            <p:strVal val="#ppt_y"/>
                                          </p:val>
                                        </p:tav>
                                      </p:tavLst>
                                    </p:anim>
                                  </p:childTnLst>
                                </p:cTn>
                              </p:par>
                              <p:par>
                                <p:cTn id="168" presetID="2" presetClass="entr" presetSubtype="8" fill="hold" grpId="0" nodeType="withEffect">
                                  <p:stCondLst>
                                    <p:cond delay="0"/>
                                  </p:stCondLst>
                                  <p:childTnLst>
                                    <p:set>
                                      <p:cBhvr>
                                        <p:cTn id="169" dur="1" fill="hold">
                                          <p:stCondLst>
                                            <p:cond delay="0"/>
                                          </p:stCondLst>
                                        </p:cTn>
                                        <p:tgtEl>
                                          <p:spTgt spid="58"/>
                                        </p:tgtEl>
                                        <p:attrNameLst>
                                          <p:attrName>style.visibility</p:attrName>
                                        </p:attrNameLst>
                                      </p:cBhvr>
                                      <p:to>
                                        <p:strVal val="visible"/>
                                      </p:to>
                                    </p:set>
                                    <p:anim calcmode="lin" valueType="num">
                                      <p:cBhvr additive="base">
                                        <p:cTn id="170" dur="500" fill="hold"/>
                                        <p:tgtEl>
                                          <p:spTgt spid="58"/>
                                        </p:tgtEl>
                                        <p:attrNameLst>
                                          <p:attrName>ppt_x</p:attrName>
                                        </p:attrNameLst>
                                      </p:cBhvr>
                                      <p:tavLst>
                                        <p:tav tm="0">
                                          <p:val>
                                            <p:strVal val="0-#ppt_w/2"/>
                                          </p:val>
                                        </p:tav>
                                        <p:tav tm="100000">
                                          <p:val>
                                            <p:strVal val="#ppt_x"/>
                                          </p:val>
                                        </p:tav>
                                      </p:tavLst>
                                    </p:anim>
                                    <p:anim calcmode="lin" valueType="num">
                                      <p:cBhvr additive="base">
                                        <p:cTn id="171" dur="500" fill="hold"/>
                                        <p:tgtEl>
                                          <p:spTgt spid="58"/>
                                        </p:tgtEl>
                                        <p:attrNameLst>
                                          <p:attrName>ppt_y</p:attrName>
                                        </p:attrNameLst>
                                      </p:cBhvr>
                                      <p:tavLst>
                                        <p:tav tm="0">
                                          <p:val>
                                            <p:strVal val="#ppt_y"/>
                                          </p:val>
                                        </p:tav>
                                        <p:tav tm="100000">
                                          <p:val>
                                            <p:strVal val="#ppt_y"/>
                                          </p:val>
                                        </p:tav>
                                      </p:tavLst>
                                    </p:anim>
                                  </p:childTnLst>
                                </p:cTn>
                              </p:par>
                              <p:par>
                                <p:cTn id="172" presetID="2" presetClass="entr" presetSubtype="8" fill="hold" nodeType="withEffect">
                                  <p:stCondLst>
                                    <p:cond delay="0"/>
                                  </p:stCondLst>
                                  <p:childTnLst>
                                    <p:set>
                                      <p:cBhvr>
                                        <p:cTn id="173" dur="1" fill="hold">
                                          <p:stCondLst>
                                            <p:cond delay="0"/>
                                          </p:stCondLst>
                                        </p:cTn>
                                        <p:tgtEl>
                                          <p:spTgt spid="118789"/>
                                        </p:tgtEl>
                                        <p:attrNameLst>
                                          <p:attrName>style.visibility</p:attrName>
                                        </p:attrNameLst>
                                      </p:cBhvr>
                                      <p:to>
                                        <p:strVal val="visible"/>
                                      </p:to>
                                    </p:set>
                                    <p:anim calcmode="lin" valueType="num">
                                      <p:cBhvr additive="base">
                                        <p:cTn id="174" dur="500" fill="hold"/>
                                        <p:tgtEl>
                                          <p:spTgt spid="118789"/>
                                        </p:tgtEl>
                                        <p:attrNameLst>
                                          <p:attrName>ppt_x</p:attrName>
                                        </p:attrNameLst>
                                      </p:cBhvr>
                                      <p:tavLst>
                                        <p:tav tm="0">
                                          <p:val>
                                            <p:strVal val="0-#ppt_w/2"/>
                                          </p:val>
                                        </p:tav>
                                        <p:tav tm="100000">
                                          <p:val>
                                            <p:strVal val="#ppt_x"/>
                                          </p:val>
                                        </p:tav>
                                      </p:tavLst>
                                    </p:anim>
                                    <p:anim calcmode="lin" valueType="num">
                                      <p:cBhvr additive="base">
                                        <p:cTn id="175" dur="500" fill="hold"/>
                                        <p:tgtEl>
                                          <p:spTgt spid="118789"/>
                                        </p:tgtEl>
                                        <p:attrNameLst>
                                          <p:attrName>ppt_y</p:attrName>
                                        </p:attrNameLst>
                                      </p:cBhvr>
                                      <p:tavLst>
                                        <p:tav tm="0">
                                          <p:val>
                                            <p:strVal val="#ppt_y"/>
                                          </p:val>
                                        </p:tav>
                                        <p:tav tm="100000">
                                          <p:val>
                                            <p:strVal val="#ppt_y"/>
                                          </p:val>
                                        </p:tav>
                                      </p:tavLst>
                                    </p:anim>
                                  </p:childTnLst>
                                </p:cTn>
                              </p:par>
                              <p:par>
                                <p:cTn id="176" presetID="2" presetClass="entr" presetSubtype="8" fill="hold" nodeType="withEffect">
                                  <p:stCondLst>
                                    <p:cond delay="0"/>
                                  </p:stCondLst>
                                  <p:childTnLst>
                                    <p:set>
                                      <p:cBhvr>
                                        <p:cTn id="177" dur="1" fill="hold">
                                          <p:stCondLst>
                                            <p:cond delay="0"/>
                                          </p:stCondLst>
                                        </p:cTn>
                                        <p:tgtEl>
                                          <p:spTgt spid="118791"/>
                                        </p:tgtEl>
                                        <p:attrNameLst>
                                          <p:attrName>style.visibility</p:attrName>
                                        </p:attrNameLst>
                                      </p:cBhvr>
                                      <p:to>
                                        <p:strVal val="visible"/>
                                      </p:to>
                                    </p:set>
                                    <p:anim calcmode="lin" valueType="num">
                                      <p:cBhvr additive="base">
                                        <p:cTn id="178" dur="500" fill="hold"/>
                                        <p:tgtEl>
                                          <p:spTgt spid="118791"/>
                                        </p:tgtEl>
                                        <p:attrNameLst>
                                          <p:attrName>ppt_x</p:attrName>
                                        </p:attrNameLst>
                                      </p:cBhvr>
                                      <p:tavLst>
                                        <p:tav tm="0">
                                          <p:val>
                                            <p:strVal val="0-#ppt_w/2"/>
                                          </p:val>
                                        </p:tav>
                                        <p:tav tm="100000">
                                          <p:val>
                                            <p:strVal val="#ppt_x"/>
                                          </p:val>
                                        </p:tav>
                                      </p:tavLst>
                                    </p:anim>
                                    <p:anim calcmode="lin" valueType="num">
                                      <p:cBhvr additive="base">
                                        <p:cTn id="179" dur="500" fill="hold"/>
                                        <p:tgtEl>
                                          <p:spTgt spid="118791"/>
                                        </p:tgtEl>
                                        <p:attrNameLst>
                                          <p:attrName>ppt_y</p:attrName>
                                        </p:attrNameLst>
                                      </p:cBhvr>
                                      <p:tavLst>
                                        <p:tav tm="0">
                                          <p:val>
                                            <p:strVal val="#ppt_y"/>
                                          </p:val>
                                        </p:tav>
                                        <p:tav tm="100000">
                                          <p:val>
                                            <p:strVal val="#ppt_y"/>
                                          </p:val>
                                        </p:tav>
                                      </p:tavLst>
                                    </p:anim>
                                  </p:childTnLst>
                                </p:cTn>
                              </p:par>
                              <p:par>
                                <p:cTn id="180" presetID="2" presetClass="entr" presetSubtype="8" fill="hold" nodeType="withEffect">
                                  <p:stCondLst>
                                    <p:cond delay="0"/>
                                  </p:stCondLst>
                                  <p:childTnLst>
                                    <p:set>
                                      <p:cBhvr>
                                        <p:cTn id="181" dur="1" fill="hold">
                                          <p:stCondLst>
                                            <p:cond delay="0"/>
                                          </p:stCondLst>
                                        </p:cTn>
                                        <p:tgtEl>
                                          <p:spTgt spid="118793"/>
                                        </p:tgtEl>
                                        <p:attrNameLst>
                                          <p:attrName>style.visibility</p:attrName>
                                        </p:attrNameLst>
                                      </p:cBhvr>
                                      <p:to>
                                        <p:strVal val="visible"/>
                                      </p:to>
                                    </p:set>
                                    <p:anim calcmode="lin" valueType="num">
                                      <p:cBhvr additive="base">
                                        <p:cTn id="182" dur="500" fill="hold"/>
                                        <p:tgtEl>
                                          <p:spTgt spid="118793"/>
                                        </p:tgtEl>
                                        <p:attrNameLst>
                                          <p:attrName>ppt_x</p:attrName>
                                        </p:attrNameLst>
                                      </p:cBhvr>
                                      <p:tavLst>
                                        <p:tav tm="0">
                                          <p:val>
                                            <p:strVal val="0-#ppt_w/2"/>
                                          </p:val>
                                        </p:tav>
                                        <p:tav tm="100000">
                                          <p:val>
                                            <p:strVal val="#ppt_x"/>
                                          </p:val>
                                        </p:tav>
                                      </p:tavLst>
                                    </p:anim>
                                    <p:anim calcmode="lin" valueType="num">
                                      <p:cBhvr additive="base">
                                        <p:cTn id="183" dur="500" fill="hold"/>
                                        <p:tgtEl>
                                          <p:spTgt spid="118793"/>
                                        </p:tgtEl>
                                        <p:attrNameLst>
                                          <p:attrName>ppt_y</p:attrName>
                                        </p:attrNameLst>
                                      </p:cBhvr>
                                      <p:tavLst>
                                        <p:tav tm="0">
                                          <p:val>
                                            <p:strVal val="#ppt_y"/>
                                          </p:val>
                                        </p:tav>
                                        <p:tav tm="100000">
                                          <p:val>
                                            <p:strVal val="#ppt_y"/>
                                          </p:val>
                                        </p:tav>
                                      </p:tavLst>
                                    </p:anim>
                                  </p:childTnLst>
                                </p:cTn>
                              </p:par>
                              <p:par>
                                <p:cTn id="184" presetID="2" presetClass="entr" presetSubtype="8" fill="hold" nodeType="withEffect">
                                  <p:stCondLst>
                                    <p:cond delay="0"/>
                                  </p:stCondLst>
                                  <p:childTnLst>
                                    <p:set>
                                      <p:cBhvr>
                                        <p:cTn id="185" dur="1" fill="hold">
                                          <p:stCondLst>
                                            <p:cond delay="0"/>
                                          </p:stCondLst>
                                        </p:cTn>
                                        <p:tgtEl>
                                          <p:spTgt spid="118795"/>
                                        </p:tgtEl>
                                        <p:attrNameLst>
                                          <p:attrName>style.visibility</p:attrName>
                                        </p:attrNameLst>
                                      </p:cBhvr>
                                      <p:to>
                                        <p:strVal val="visible"/>
                                      </p:to>
                                    </p:set>
                                    <p:anim calcmode="lin" valueType="num">
                                      <p:cBhvr additive="base">
                                        <p:cTn id="186" dur="500" fill="hold"/>
                                        <p:tgtEl>
                                          <p:spTgt spid="118795"/>
                                        </p:tgtEl>
                                        <p:attrNameLst>
                                          <p:attrName>ppt_x</p:attrName>
                                        </p:attrNameLst>
                                      </p:cBhvr>
                                      <p:tavLst>
                                        <p:tav tm="0">
                                          <p:val>
                                            <p:strVal val="0-#ppt_w/2"/>
                                          </p:val>
                                        </p:tav>
                                        <p:tav tm="100000">
                                          <p:val>
                                            <p:strVal val="#ppt_x"/>
                                          </p:val>
                                        </p:tav>
                                      </p:tavLst>
                                    </p:anim>
                                    <p:anim calcmode="lin" valueType="num">
                                      <p:cBhvr additive="base">
                                        <p:cTn id="187" dur="500" fill="hold"/>
                                        <p:tgtEl>
                                          <p:spTgt spid="118795"/>
                                        </p:tgtEl>
                                        <p:attrNameLst>
                                          <p:attrName>ppt_y</p:attrName>
                                        </p:attrNameLst>
                                      </p:cBhvr>
                                      <p:tavLst>
                                        <p:tav tm="0">
                                          <p:val>
                                            <p:strVal val="#ppt_y"/>
                                          </p:val>
                                        </p:tav>
                                        <p:tav tm="100000">
                                          <p:val>
                                            <p:strVal val="#ppt_y"/>
                                          </p:val>
                                        </p:tav>
                                      </p:tavLst>
                                    </p:anim>
                                  </p:childTnLst>
                                </p:cTn>
                              </p:par>
                              <p:par>
                                <p:cTn id="188" presetID="1" presetClass="entr" presetSubtype="0" fill="hold" nodeType="withEffect">
                                  <p:stCondLst>
                                    <p:cond delay="0"/>
                                  </p:stCondLst>
                                  <p:childTnLst>
                                    <p:set>
                                      <p:cBhvr>
                                        <p:cTn id="189" dur="1" fill="hold">
                                          <p:stCondLst>
                                            <p:cond delay="0"/>
                                          </p:stCondLst>
                                        </p:cTn>
                                        <p:tgtEl>
                                          <p:spTgt spid="97"/>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18804"/>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53" presetClass="entr" presetSubtype="16" fill="hold" grpId="0" nodeType="clickEffect">
                                  <p:stCondLst>
                                    <p:cond delay="0"/>
                                  </p:stCondLst>
                                  <p:childTnLst>
                                    <p:set>
                                      <p:cBhvr>
                                        <p:cTn id="195" dur="1" fill="hold">
                                          <p:stCondLst>
                                            <p:cond delay="0"/>
                                          </p:stCondLst>
                                        </p:cTn>
                                        <p:tgtEl>
                                          <p:spTgt spid="118806"/>
                                        </p:tgtEl>
                                        <p:attrNameLst>
                                          <p:attrName>style.visibility</p:attrName>
                                        </p:attrNameLst>
                                      </p:cBhvr>
                                      <p:to>
                                        <p:strVal val="visible"/>
                                      </p:to>
                                    </p:set>
                                    <p:anim calcmode="lin" valueType="num">
                                      <p:cBhvr>
                                        <p:cTn id="196" dur="500" fill="hold"/>
                                        <p:tgtEl>
                                          <p:spTgt spid="118806"/>
                                        </p:tgtEl>
                                        <p:attrNameLst>
                                          <p:attrName>ppt_w</p:attrName>
                                        </p:attrNameLst>
                                      </p:cBhvr>
                                      <p:tavLst>
                                        <p:tav tm="0">
                                          <p:val>
                                            <p:fltVal val="0"/>
                                          </p:val>
                                        </p:tav>
                                        <p:tav tm="100000">
                                          <p:val>
                                            <p:strVal val="#ppt_w"/>
                                          </p:val>
                                        </p:tav>
                                      </p:tavLst>
                                    </p:anim>
                                    <p:anim calcmode="lin" valueType="num">
                                      <p:cBhvr>
                                        <p:cTn id="197" dur="500" fill="hold"/>
                                        <p:tgtEl>
                                          <p:spTgt spid="118806"/>
                                        </p:tgtEl>
                                        <p:attrNameLst>
                                          <p:attrName>ppt_h</p:attrName>
                                        </p:attrNameLst>
                                      </p:cBhvr>
                                      <p:tavLst>
                                        <p:tav tm="0">
                                          <p:val>
                                            <p:fltVal val="0"/>
                                          </p:val>
                                        </p:tav>
                                        <p:tav tm="100000">
                                          <p:val>
                                            <p:strVal val="#ppt_h"/>
                                          </p:val>
                                        </p:tav>
                                      </p:tavLst>
                                    </p:anim>
                                    <p:animEffect transition="in" filter="fade">
                                      <p:cBhvr>
                                        <p:cTn id="198" dur="500"/>
                                        <p:tgtEl>
                                          <p:spTgt spid="118806"/>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53" presetClass="exit" presetSubtype="32" fill="hold" grpId="1" nodeType="clickEffect">
                                  <p:stCondLst>
                                    <p:cond delay="0"/>
                                  </p:stCondLst>
                                  <p:childTnLst>
                                    <p:anim calcmode="lin" valueType="num">
                                      <p:cBhvr>
                                        <p:cTn id="202" dur="500"/>
                                        <p:tgtEl>
                                          <p:spTgt spid="118806"/>
                                        </p:tgtEl>
                                        <p:attrNameLst>
                                          <p:attrName>ppt_w</p:attrName>
                                        </p:attrNameLst>
                                      </p:cBhvr>
                                      <p:tavLst>
                                        <p:tav tm="0">
                                          <p:val>
                                            <p:strVal val="ppt_w"/>
                                          </p:val>
                                        </p:tav>
                                        <p:tav tm="100000">
                                          <p:val>
                                            <p:fltVal val="0"/>
                                          </p:val>
                                        </p:tav>
                                      </p:tavLst>
                                    </p:anim>
                                    <p:anim calcmode="lin" valueType="num">
                                      <p:cBhvr>
                                        <p:cTn id="203" dur="500"/>
                                        <p:tgtEl>
                                          <p:spTgt spid="118806"/>
                                        </p:tgtEl>
                                        <p:attrNameLst>
                                          <p:attrName>ppt_h</p:attrName>
                                        </p:attrNameLst>
                                      </p:cBhvr>
                                      <p:tavLst>
                                        <p:tav tm="0">
                                          <p:val>
                                            <p:strVal val="ppt_h"/>
                                          </p:val>
                                        </p:tav>
                                        <p:tav tm="100000">
                                          <p:val>
                                            <p:fltVal val="0"/>
                                          </p:val>
                                        </p:tav>
                                      </p:tavLst>
                                    </p:anim>
                                    <p:animEffect transition="out" filter="fade">
                                      <p:cBhvr>
                                        <p:cTn id="204" dur="500"/>
                                        <p:tgtEl>
                                          <p:spTgt spid="118806"/>
                                        </p:tgtEl>
                                      </p:cBhvr>
                                    </p:animEffect>
                                    <p:set>
                                      <p:cBhvr>
                                        <p:cTn id="205" dur="1" fill="hold">
                                          <p:stCondLst>
                                            <p:cond delay="499"/>
                                          </p:stCondLst>
                                        </p:cTn>
                                        <p:tgtEl>
                                          <p:spTgt spid="118806"/>
                                        </p:tgtEl>
                                        <p:attrNameLst>
                                          <p:attrName>style.visibility</p:attrName>
                                        </p:attrNameLst>
                                      </p:cBhvr>
                                      <p:to>
                                        <p:strVal val="hidden"/>
                                      </p:to>
                                    </p:set>
                                  </p:childTnLst>
                                </p:cTn>
                              </p:par>
                            </p:childTnLst>
                          </p:cTn>
                        </p:par>
                        <p:par>
                          <p:cTn id="206" fill="hold" nodeType="afterGroup">
                            <p:stCondLst>
                              <p:cond delay="500"/>
                            </p:stCondLst>
                            <p:childTnLst>
                              <p:par>
                                <p:cTn id="207" presetID="53" presetClass="entr" presetSubtype="16" fill="hold" grpId="0" nodeType="afterEffect">
                                  <p:stCondLst>
                                    <p:cond delay="0"/>
                                  </p:stCondLst>
                                  <p:childTnLst>
                                    <p:set>
                                      <p:cBhvr>
                                        <p:cTn id="208" dur="1" fill="hold">
                                          <p:stCondLst>
                                            <p:cond delay="0"/>
                                          </p:stCondLst>
                                        </p:cTn>
                                        <p:tgtEl>
                                          <p:spTgt spid="105"/>
                                        </p:tgtEl>
                                        <p:attrNameLst>
                                          <p:attrName>style.visibility</p:attrName>
                                        </p:attrNameLst>
                                      </p:cBhvr>
                                      <p:to>
                                        <p:strVal val="visible"/>
                                      </p:to>
                                    </p:set>
                                    <p:anim calcmode="lin" valueType="num">
                                      <p:cBhvr>
                                        <p:cTn id="209" dur="500" fill="hold"/>
                                        <p:tgtEl>
                                          <p:spTgt spid="105"/>
                                        </p:tgtEl>
                                        <p:attrNameLst>
                                          <p:attrName>ppt_w</p:attrName>
                                        </p:attrNameLst>
                                      </p:cBhvr>
                                      <p:tavLst>
                                        <p:tav tm="0">
                                          <p:val>
                                            <p:fltVal val="0"/>
                                          </p:val>
                                        </p:tav>
                                        <p:tav tm="100000">
                                          <p:val>
                                            <p:strVal val="#ppt_w"/>
                                          </p:val>
                                        </p:tav>
                                      </p:tavLst>
                                    </p:anim>
                                    <p:anim calcmode="lin" valueType="num">
                                      <p:cBhvr>
                                        <p:cTn id="210" dur="500" fill="hold"/>
                                        <p:tgtEl>
                                          <p:spTgt spid="105"/>
                                        </p:tgtEl>
                                        <p:attrNameLst>
                                          <p:attrName>ppt_h</p:attrName>
                                        </p:attrNameLst>
                                      </p:cBhvr>
                                      <p:tavLst>
                                        <p:tav tm="0">
                                          <p:val>
                                            <p:fltVal val="0"/>
                                          </p:val>
                                        </p:tav>
                                        <p:tav tm="100000">
                                          <p:val>
                                            <p:strVal val="#ppt_h"/>
                                          </p:val>
                                        </p:tav>
                                      </p:tavLst>
                                    </p:anim>
                                    <p:animEffect transition="in" filter="fade">
                                      <p:cBhvr>
                                        <p:cTn id="211" dur="500"/>
                                        <p:tgtEl>
                                          <p:spTgt spid="105"/>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53" presetClass="exit" presetSubtype="32" fill="hold" grpId="1" nodeType="clickEffect">
                                  <p:stCondLst>
                                    <p:cond delay="0"/>
                                  </p:stCondLst>
                                  <p:childTnLst>
                                    <p:anim calcmode="lin" valueType="num">
                                      <p:cBhvr>
                                        <p:cTn id="215" dur="500"/>
                                        <p:tgtEl>
                                          <p:spTgt spid="105"/>
                                        </p:tgtEl>
                                        <p:attrNameLst>
                                          <p:attrName>ppt_w</p:attrName>
                                        </p:attrNameLst>
                                      </p:cBhvr>
                                      <p:tavLst>
                                        <p:tav tm="0">
                                          <p:val>
                                            <p:strVal val="ppt_w"/>
                                          </p:val>
                                        </p:tav>
                                        <p:tav tm="100000">
                                          <p:val>
                                            <p:fltVal val="0"/>
                                          </p:val>
                                        </p:tav>
                                      </p:tavLst>
                                    </p:anim>
                                    <p:anim calcmode="lin" valueType="num">
                                      <p:cBhvr>
                                        <p:cTn id="216" dur="500"/>
                                        <p:tgtEl>
                                          <p:spTgt spid="105"/>
                                        </p:tgtEl>
                                        <p:attrNameLst>
                                          <p:attrName>ppt_h</p:attrName>
                                        </p:attrNameLst>
                                      </p:cBhvr>
                                      <p:tavLst>
                                        <p:tav tm="0">
                                          <p:val>
                                            <p:strVal val="ppt_h"/>
                                          </p:val>
                                        </p:tav>
                                        <p:tav tm="100000">
                                          <p:val>
                                            <p:fltVal val="0"/>
                                          </p:val>
                                        </p:tav>
                                      </p:tavLst>
                                    </p:anim>
                                    <p:animEffect transition="out" filter="fade">
                                      <p:cBhvr>
                                        <p:cTn id="217" dur="500"/>
                                        <p:tgtEl>
                                          <p:spTgt spid="105"/>
                                        </p:tgtEl>
                                      </p:cBhvr>
                                    </p:animEffect>
                                    <p:set>
                                      <p:cBhvr>
                                        <p:cTn id="218" dur="1" fill="hold">
                                          <p:stCondLst>
                                            <p:cond delay="499"/>
                                          </p:stCondLst>
                                        </p:cTn>
                                        <p:tgtEl>
                                          <p:spTgt spid="105"/>
                                        </p:tgtEl>
                                        <p:attrNameLst>
                                          <p:attrName>style.visibility</p:attrName>
                                        </p:attrNameLst>
                                      </p:cBhvr>
                                      <p:to>
                                        <p:strVal val="hidden"/>
                                      </p:to>
                                    </p:set>
                                  </p:childTnLst>
                                </p:cTn>
                              </p:par>
                            </p:childTnLst>
                          </p:cTn>
                        </p:par>
                        <p:par>
                          <p:cTn id="219" fill="hold" nodeType="afterGroup">
                            <p:stCondLst>
                              <p:cond delay="500"/>
                            </p:stCondLst>
                            <p:childTnLst>
                              <p:par>
                                <p:cTn id="220" presetID="53" presetClass="entr" presetSubtype="16" fill="hold" grpId="0" nodeType="afterEffect">
                                  <p:stCondLst>
                                    <p:cond delay="0"/>
                                  </p:stCondLst>
                                  <p:childTnLst>
                                    <p:set>
                                      <p:cBhvr>
                                        <p:cTn id="221" dur="1" fill="hold">
                                          <p:stCondLst>
                                            <p:cond delay="0"/>
                                          </p:stCondLst>
                                        </p:cTn>
                                        <p:tgtEl>
                                          <p:spTgt spid="106"/>
                                        </p:tgtEl>
                                        <p:attrNameLst>
                                          <p:attrName>style.visibility</p:attrName>
                                        </p:attrNameLst>
                                      </p:cBhvr>
                                      <p:to>
                                        <p:strVal val="visible"/>
                                      </p:to>
                                    </p:set>
                                    <p:anim calcmode="lin" valueType="num">
                                      <p:cBhvr>
                                        <p:cTn id="222" dur="500" fill="hold"/>
                                        <p:tgtEl>
                                          <p:spTgt spid="106"/>
                                        </p:tgtEl>
                                        <p:attrNameLst>
                                          <p:attrName>ppt_w</p:attrName>
                                        </p:attrNameLst>
                                      </p:cBhvr>
                                      <p:tavLst>
                                        <p:tav tm="0">
                                          <p:val>
                                            <p:fltVal val="0"/>
                                          </p:val>
                                        </p:tav>
                                        <p:tav tm="100000">
                                          <p:val>
                                            <p:strVal val="#ppt_w"/>
                                          </p:val>
                                        </p:tav>
                                      </p:tavLst>
                                    </p:anim>
                                    <p:anim calcmode="lin" valueType="num">
                                      <p:cBhvr>
                                        <p:cTn id="223" dur="500" fill="hold"/>
                                        <p:tgtEl>
                                          <p:spTgt spid="106"/>
                                        </p:tgtEl>
                                        <p:attrNameLst>
                                          <p:attrName>ppt_h</p:attrName>
                                        </p:attrNameLst>
                                      </p:cBhvr>
                                      <p:tavLst>
                                        <p:tav tm="0">
                                          <p:val>
                                            <p:fltVal val="0"/>
                                          </p:val>
                                        </p:tav>
                                        <p:tav tm="100000">
                                          <p:val>
                                            <p:strVal val="#ppt_h"/>
                                          </p:val>
                                        </p:tav>
                                      </p:tavLst>
                                    </p:anim>
                                    <p:animEffect transition="in" filter="fade">
                                      <p:cBhvr>
                                        <p:cTn id="224" dur="500"/>
                                        <p:tgtEl>
                                          <p:spTgt spid="106"/>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53" presetClass="exit" presetSubtype="32" fill="hold" grpId="1" nodeType="clickEffect">
                                  <p:stCondLst>
                                    <p:cond delay="0"/>
                                  </p:stCondLst>
                                  <p:childTnLst>
                                    <p:anim calcmode="lin" valueType="num">
                                      <p:cBhvr>
                                        <p:cTn id="228" dur="500"/>
                                        <p:tgtEl>
                                          <p:spTgt spid="106"/>
                                        </p:tgtEl>
                                        <p:attrNameLst>
                                          <p:attrName>ppt_w</p:attrName>
                                        </p:attrNameLst>
                                      </p:cBhvr>
                                      <p:tavLst>
                                        <p:tav tm="0">
                                          <p:val>
                                            <p:strVal val="ppt_w"/>
                                          </p:val>
                                        </p:tav>
                                        <p:tav tm="100000">
                                          <p:val>
                                            <p:fltVal val="0"/>
                                          </p:val>
                                        </p:tav>
                                      </p:tavLst>
                                    </p:anim>
                                    <p:anim calcmode="lin" valueType="num">
                                      <p:cBhvr>
                                        <p:cTn id="229" dur="500"/>
                                        <p:tgtEl>
                                          <p:spTgt spid="106"/>
                                        </p:tgtEl>
                                        <p:attrNameLst>
                                          <p:attrName>ppt_h</p:attrName>
                                        </p:attrNameLst>
                                      </p:cBhvr>
                                      <p:tavLst>
                                        <p:tav tm="0">
                                          <p:val>
                                            <p:strVal val="ppt_h"/>
                                          </p:val>
                                        </p:tav>
                                        <p:tav tm="100000">
                                          <p:val>
                                            <p:fltVal val="0"/>
                                          </p:val>
                                        </p:tav>
                                      </p:tavLst>
                                    </p:anim>
                                    <p:animEffect transition="out" filter="fade">
                                      <p:cBhvr>
                                        <p:cTn id="230" dur="500"/>
                                        <p:tgtEl>
                                          <p:spTgt spid="106"/>
                                        </p:tgtEl>
                                      </p:cBhvr>
                                    </p:animEffect>
                                    <p:set>
                                      <p:cBhvr>
                                        <p:cTn id="231" dur="1" fill="hold">
                                          <p:stCondLst>
                                            <p:cond delay="499"/>
                                          </p:stCondLst>
                                        </p:cTn>
                                        <p:tgtEl>
                                          <p:spTgt spid="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5" grpId="0" animBg="1"/>
      <p:bldP spid="26" grpId="0" animBg="1"/>
      <p:bldP spid="27" grpId="0" animBg="1"/>
      <p:bldP spid="28" grpId="0" animBg="1"/>
      <p:bldP spid="29" grpId="0" animBg="1"/>
      <p:bldP spid="30" grpId="0" animBg="1"/>
      <p:bldP spid="31" grpId="0" animBg="1"/>
      <p:bldP spid="32" grpId="0" animBg="1"/>
      <p:bldP spid="34" grpId="0" animBg="1"/>
      <p:bldP spid="35" grpId="0" animBg="1"/>
      <p:bldP spid="36" grpId="0" animBg="1"/>
      <p:bldP spid="37" grpId="0" animBg="1"/>
      <p:bldP spid="41" grpId="0" animBg="1"/>
      <p:bldP spid="47" grpId="0" animBg="1"/>
      <p:bldP spid="48" grpId="0" animBg="1"/>
      <p:bldP spid="50" grpId="0" animBg="1"/>
      <p:bldP spid="51" grpId="0" animBg="1"/>
      <p:bldP spid="52" grpId="0" animBg="1"/>
      <p:bldP spid="53" grpId="0" animBg="1"/>
      <p:bldP spid="54" grpId="0" animBg="1"/>
      <p:bldP spid="55" grpId="0" animBg="1"/>
      <p:bldP spid="8" grpId="0" animBg="1"/>
      <p:bldP spid="56" grpId="0" animBg="1"/>
      <p:bldP spid="57" grpId="0" animBg="1"/>
      <p:bldP spid="58" grpId="0" animBg="1"/>
      <p:bldP spid="62" grpId="0"/>
      <p:bldP spid="118801" grpId="0"/>
      <p:bldP spid="99" grpId="0"/>
      <p:bldP spid="118802" grpId="0"/>
      <p:bldP spid="118803" grpId="0"/>
      <p:bldP spid="118804" grpId="0"/>
      <p:bldP spid="118806" grpId="0" animBg="1"/>
      <p:bldP spid="118806" grpId="1" animBg="1"/>
      <p:bldP spid="105" grpId="0" animBg="1"/>
      <p:bldP spid="105" grpId="1" animBg="1"/>
      <p:bldP spid="106" grpId="0" animBg="1"/>
      <p:bldP spid="10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93700" y="560388"/>
            <a:ext cx="7826375" cy="492125"/>
          </a:xfrm>
        </p:spPr>
        <p:txBody>
          <a:bodyPr/>
          <a:lstStyle/>
          <a:p>
            <a:pPr eaLnBrk="1" hangingPunct="1"/>
            <a:r>
              <a:rPr lang="en-US" altLang="zh-CN" b="1" dirty="0">
                <a:ea typeface="宋体" pitchFamily="2" charset="-122"/>
              </a:rPr>
              <a:t>Optimize locks</a:t>
            </a:r>
            <a:endParaRPr lang="en-US" altLang="zh-CN" dirty="0" smtClean="0">
              <a:ea typeface="宋体" pitchFamily="2" charset="-122"/>
            </a:endParaRPr>
          </a:p>
        </p:txBody>
      </p:sp>
      <p:sp>
        <p:nvSpPr>
          <p:cNvPr id="23555" name="Freeform 6"/>
          <p:cNvSpPr>
            <a:spLocks noChangeAspect="1"/>
          </p:cNvSpPr>
          <p:nvPr/>
        </p:nvSpPr>
        <p:spPr bwMode="auto">
          <a:xfrm flipH="1">
            <a:off x="3923927" y="2848109"/>
            <a:ext cx="4116388" cy="790575"/>
          </a:xfrm>
          <a:custGeom>
            <a:avLst/>
            <a:gdLst>
              <a:gd name="T0" fmla="*/ 2147483647 w 1098"/>
              <a:gd name="T1" fmla="*/ 2147483647 h 211"/>
              <a:gd name="T2" fmla="*/ 2147483647 w 1098"/>
              <a:gd name="T3" fmla="*/ 2147483647 h 211"/>
              <a:gd name="T4" fmla="*/ 2147483647 w 1098"/>
              <a:gd name="T5" fmla="*/ 2147483647 h 211"/>
              <a:gd name="T6" fmla="*/ 2147483647 w 1098"/>
              <a:gd name="T7" fmla="*/ 2147483647 h 211"/>
              <a:gd name="T8" fmla="*/ 2147483647 w 1098"/>
              <a:gd name="T9" fmla="*/ 2147483647 h 211"/>
              <a:gd name="T10" fmla="*/ 2147483647 w 1098"/>
              <a:gd name="T11" fmla="*/ 2147483647 h 211"/>
              <a:gd name="T12" fmla="*/ 0 w 1098"/>
              <a:gd name="T13" fmla="*/ 2147483647 h 211"/>
              <a:gd name="T14" fmla="*/ 0 w 1098"/>
              <a:gd name="T15" fmla="*/ 2147483647 h 211"/>
              <a:gd name="T16" fmla="*/ 2147483647 w 1098"/>
              <a:gd name="T17" fmla="*/ 0 h 211"/>
              <a:gd name="T18" fmla="*/ 2147483647 w 1098"/>
              <a:gd name="T19" fmla="*/ 0 h 211"/>
              <a:gd name="T20" fmla="*/ 2147483647 w 1098"/>
              <a:gd name="T21" fmla="*/ 2147483647 h 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98"/>
              <a:gd name="T34" fmla="*/ 0 h 211"/>
              <a:gd name="T35" fmla="*/ 1098 w 1098"/>
              <a:gd name="T36" fmla="*/ 211 h 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98" h="211">
                <a:moveTo>
                  <a:pt x="1002" y="10"/>
                </a:moveTo>
                <a:cubicBezTo>
                  <a:pt x="1087" y="95"/>
                  <a:pt x="1087" y="95"/>
                  <a:pt x="1087" y="95"/>
                </a:cubicBezTo>
                <a:cubicBezTo>
                  <a:pt x="1087" y="95"/>
                  <a:pt x="1098" y="105"/>
                  <a:pt x="1087" y="116"/>
                </a:cubicBezTo>
                <a:cubicBezTo>
                  <a:pt x="1075" y="128"/>
                  <a:pt x="1002" y="201"/>
                  <a:pt x="1002" y="201"/>
                </a:cubicBezTo>
                <a:cubicBezTo>
                  <a:pt x="1002" y="201"/>
                  <a:pt x="991" y="211"/>
                  <a:pt x="976" y="211"/>
                </a:cubicBezTo>
                <a:cubicBezTo>
                  <a:pt x="969" y="211"/>
                  <a:pt x="21" y="211"/>
                  <a:pt x="21" y="211"/>
                </a:cubicBezTo>
                <a:cubicBezTo>
                  <a:pt x="9" y="211"/>
                  <a:pt x="0" y="202"/>
                  <a:pt x="0" y="190"/>
                </a:cubicBezTo>
                <a:cubicBezTo>
                  <a:pt x="0" y="21"/>
                  <a:pt x="0" y="21"/>
                  <a:pt x="0" y="21"/>
                </a:cubicBezTo>
                <a:cubicBezTo>
                  <a:pt x="0" y="9"/>
                  <a:pt x="9" y="0"/>
                  <a:pt x="21" y="0"/>
                </a:cubicBezTo>
                <a:cubicBezTo>
                  <a:pt x="21" y="0"/>
                  <a:pt x="969" y="0"/>
                  <a:pt x="976" y="0"/>
                </a:cubicBezTo>
                <a:cubicBezTo>
                  <a:pt x="992" y="0"/>
                  <a:pt x="1002" y="10"/>
                  <a:pt x="1002" y="10"/>
                </a:cubicBez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lIns="360000" anchor="ctr"/>
          <a:lstStyle/>
          <a:p>
            <a:pPr marL="355600"/>
            <a:r>
              <a:rPr lang="zh-CN" altLang="en-US" sz="2400" dirty="0">
                <a:solidFill>
                  <a:schemeClr val="bg1"/>
                </a:solidFill>
              </a:rPr>
              <a:t>减少锁的持有时间</a:t>
            </a:r>
            <a:endParaRPr lang="en-US" altLang="zh-CN" sz="2400" b="1" dirty="0">
              <a:solidFill>
                <a:schemeClr val="bg1"/>
              </a:solidFill>
              <a:ea typeface="宋体" pitchFamily="2" charset="-122"/>
            </a:endParaRPr>
          </a:p>
        </p:txBody>
      </p:sp>
      <p:sp>
        <p:nvSpPr>
          <p:cNvPr id="23556" name="Freeform 6"/>
          <p:cNvSpPr>
            <a:spLocks noChangeAspect="1"/>
          </p:cNvSpPr>
          <p:nvPr/>
        </p:nvSpPr>
        <p:spPr bwMode="auto">
          <a:xfrm flipH="1">
            <a:off x="3923928" y="4027536"/>
            <a:ext cx="4116387" cy="790575"/>
          </a:xfrm>
          <a:custGeom>
            <a:avLst/>
            <a:gdLst>
              <a:gd name="T0" fmla="*/ 2147483647 w 1098"/>
              <a:gd name="T1" fmla="*/ 2147483647 h 211"/>
              <a:gd name="T2" fmla="*/ 2147483647 w 1098"/>
              <a:gd name="T3" fmla="*/ 2147483647 h 211"/>
              <a:gd name="T4" fmla="*/ 2147483647 w 1098"/>
              <a:gd name="T5" fmla="*/ 2147483647 h 211"/>
              <a:gd name="T6" fmla="*/ 2147483647 w 1098"/>
              <a:gd name="T7" fmla="*/ 2147483647 h 211"/>
              <a:gd name="T8" fmla="*/ 2147483647 w 1098"/>
              <a:gd name="T9" fmla="*/ 2147483647 h 211"/>
              <a:gd name="T10" fmla="*/ 2147483647 w 1098"/>
              <a:gd name="T11" fmla="*/ 2147483647 h 211"/>
              <a:gd name="T12" fmla="*/ 0 w 1098"/>
              <a:gd name="T13" fmla="*/ 2147483647 h 211"/>
              <a:gd name="T14" fmla="*/ 0 w 1098"/>
              <a:gd name="T15" fmla="*/ 2147483647 h 211"/>
              <a:gd name="T16" fmla="*/ 2147483647 w 1098"/>
              <a:gd name="T17" fmla="*/ 0 h 211"/>
              <a:gd name="T18" fmla="*/ 2147483647 w 1098"/>
              <a:gd name="T19" fmla="*/ 0 h 211"/>
              <a:gd name="T20" fmla="*/ 2147483647 w 1098"/>
              <a:gd name="T21" fmla="*/ 2147483647 h 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98"/>
              <a:gd name="T34" fmla="*/ 0 h 211"/>
              <a:gd name="T35" fmla="*/ 1098 w 1098"/>
              <a:gd name="T36" fmla="*/ 211 h 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98" h="211">
                <a:moveTo>
                  <a:pt x="1002" y="10"/>
                </a:moveTo>
                <a:cubicBezTo>
                  <a:pt x="1087" y="95"/>
                  <a:pt x="1087" y="95"/>
                  <a:pt x="1087" y="95"/>
                </a:cubicBezTo>
                <a:cubicBezTo>
                  <a:pt x="1087" y="95"/>
                  <a:pt x="1098" y="105"/>
                  <a:pt x="1087" y="116"/>
                </a:cubicBezTo>
                <a:cubicBezTo>
                  <a:pt x="1075" y="128"/>
                  <a:pt x="1002" y="201"/>
                  <a:pt x="1002" y="201"/>
                </a:cubicBezTo>
                <a:cubicBezTo>
                  <a:pt x="1002" y="201"/>
                  <a:pt x="991" y="211"/>
                  <a:pt x="976" y="211"/>
                </a:cubicBezTo>
                <a:cubicBezTo>
                  <a:pt x="969" y="211"/>
                  <a:pt x="21" y="211"/>
                  <a:pt x="21" y="211"/>
                </a:cubicBezTo>
                <a:cubicBezTo>
                  <a:pt x="9" y="211"/>
                  <a:pt x="0" y="202"/>
                  <a:pt x="0" y="190"/>
                </a:cubicBezTo>
                <a:cubicBezTo>
                  <a:pt x="0" y="21"/>
                  <a:pt x="0" y="21"/>
                  <a:pt x="0" y="21"/>
                </a:cubicBezTo>
                <a:cubicBezTo>
                  <a:pt x="0" y="9"/>
                  <a:pt x="9" y="0"/>
                  <a:pt x="21" y="0"/>
                </a:cubicBezTo>
                <a:cubicBezTo>
                  <a:pt x="21" y="0"/>
                  <a:pt x="969" y="0"/>
                  <a:pt x="976" y="0"/>
                </a:cubicBezTo>
                <a:cubicBezTo>
                  <a:pt x="992" y="0"/>
                  <a:pt x="1002" y="10"/>
                  <a:pt x="1002" y="10"/>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lIns="360000" anchor="ctr"/>
          <a:lstStyle/>
          <a:p>
            <a:pPr marL="355600"/>
            <a:r>
              <a:rPr lang="zh-CN" altLang="en-US" sz="2400" dirty="0">
                <a:solidFill>
                  <a:schemeClr val="bg1"/>
                </a:solidFill>
              </a:rPr>
              <a:t>降低锁的请求频率</a:t>
            </a:r>
            <a:endParaRPr lang="en-US" altLang="zh-CN" sz="2400" b="1" dirty="0">
              <a:solidFill>
                <a:schemeClr val="bg1"/>
              </a:solidFill>
              <a:ea typeface="宋体" pitchFamily="2" charset="-122"/>
            </a:endParaRPr>
          </a:p>
        </p:txBody>
      </p:sp>
      <p:pic>
        <p:nvPicPr>
          <p:cNvPr id="23558" name="Picture 2" descr="D:\myspace\ppt模板\图片\商务图片\精选38（www.rapidbbs.cn） (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780928"/>
            <a:ext cx="2880320"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55576" y="1516722"/>
            <a:ext cx="7160935" cy="584775"/>
          </a:xfrm>
          <a:prstGeom prst="rect">
            <a:avLst/>
          </a:prstGeom>
          <a:noFill/>
        </p:spPr>
        <p:txBody>
          <a:bodyPr wrap="none" rtlCol="0">
            <a:spAutoFit/>
          </a:bodyPr>
          <a:lstStyle/>
          <a:p>
            <a:r>
              <a:rPr lang="zh-CN" altLang="en-US" sz="3200" dirty="0">
                <a:solidFill>
                  <a:schemeClr val="tx2">
                    <a:lumMod val="50000"/>
                    <a:lumOff val="50000"/>
                  </a:schemeClr>
                </a:solidFill>
              </a:rPr>
              <a:t>当数据竞争不可避免需要用到锁的时候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3558"/>
                                        </p:tgtEl>
                                        <p:attrNameLst>
                                          <p:attrName>style.visibility</p:attrName>
                                        </p:attrNameLst>
                                      </p:cBhvr>
                                      <p:to>
                                        <p:strVal val="visible"/>
                                      </p:to>
                                    </p:set>
                                    <p:animEffect transition="in" filter="fade">
                                      <p:cBhvr>
                                        <p:cTn id="11" dur="500"/>
                                        <p:tgtEl>
                                          <p:spTgt spid="23558"/>
                                        </p:tgtEl>
                                      </p:cBhvr>
                                    </p:animEffect>
                                  </p:childTnLst>
                                </p:cTn>
                              </p:par>
                            </p:childTnLst>
                          </p:cTn>
                        </p:par>
                        <p:par>
                          <p:cTn id="12" fill="hold">
                            <p:stCondLst>
                              <p:cond delay="500"/>
                            </p:stCondLst>
                            <p:childTnLst>
                              <p:par>
                                <p:cTn id="13" presetID="2" presetClass="entr" presetSubtype="2" fill="hold" grpId="0" nodeType="afterEffect">
                                  <p:stCondLst>
                                    <p:cond delay="500"/>
                                  </p:stCondLst>
                                  <p:childTnLst>
                                    <p:set>
                                      <p:cBhvr>
                                        <p:cTn id="14" dur="1" fill="hold">
                                          <p:stCondLst>
                                            <p:cond delay="0"/>
                                          </p:stCondLst>
                                        </p:cTn>
                                        <p:tgtEl>
                                          <p:spTgt spid="23555"/>
                                        </p:tgtEl>
                                        <p:attrNameLst>
                                          <p:attrName>style.visibility</p:attrName>
                                        </p:attrNameLst>
                                      </p:cBhvr>
                                      <p:to>
                                        <p:strVal val="visible"/>
                                      </p:to>
                                    </p:set>
                                    <p:anim calcmode="lin" valueType="num">
                                      <p:cBhvr additive="base">
                                        <p:cTn id="15" dur="500" fill="hold"/>
                                        <p:tgtEl>
                                          <p:spTgt spid="23555"/>
                                        </p:tgtEl>
                                        <p:attrNameLst>
                                          <p:attrName>ppt_x</p:attrName>
                                        </p:attrNameLst>
                                      </p:cBhvr>
                                      <p:tavLst>
                                        <p:tav tm="0">
                                          <p:val>
                                            <p:strVal val="1+#ppt_w/2"/>
                                          </p:val>
                                        </p:tav>
                                        <p:tav tm="100000">
                                          <p:val>
                                            <p:strVal val="#ppt_x"/>
                                          </p:val>
                                        </p:tav>
                                      </p:tavLst>
                                    </p:anim>
                                    <p:anim calcmode="lin" valueType="num">
                                      <p:cBhvr additive="base">
                                        <p:cTn id="16" dur="500" fill="hold"/>
                                        <p:tgtEl>
                                          <p:spTgt spid="2355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23556"/>
                                        </p:tgtEl>
                                        <p:attrNameLst>
                                          <p:attrName>style.visibility</p:attrName>
                                        </p:attrNameLst>
                                      </p:cBhvr>
                                      <p:to>
                                        <p:strVal val="visible"/>
                                      </p:to>
                                    </p:set>
                                    <p:anim calcmode="lin" valueType="num">
                                      <p:cBhvr additive="base">
                                        <p:cTn id="19" dur="500" fill="hold"/>
                                        <p:tgtEl>
                                          <p:spTgt spid="23556"/>
                                        </p:tgtEl>
                                        <p:attrNameLst>
                                          <p:attrName>ppt_x</p:attrName>
                                        </p:attrNameLst>
                                      </p:cBhvr>
                                      <p:tavLst>
                                        <p:tav tm="0">
                                          <p:val>
                                            <p:strVal val="1+#ppt_w/2"/>
                                          </p:val>
                                        </p:tav>
                                        <p:tav tm="100000">
                                          <p:val>
                                            <p:strVal val="#ppt_x"/>
                                          </p:val>
                                        </p:tav>
                                      </p:tavLst>
                                    </p:anim>
                                    <p:anim calcmode="lin" valueType="num">
                                      <p:cBhvr additive="base">
                                        <p:cTn id="20"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6"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Optimize </a:t>
            </a:r>
            <a:r>
              <a:rPr lang="en-US" altLang="zh-CN" b="1" dirty="0" smtClean="0">
                <a:ea typeface="宋体" pitchFamily="2" charset="-122"/>
              </a:rPr>
              <a:t>locks -- </a:t>
            </a:r>
            <a:r>
              <a:rPr lang="zh-CN" altLang="en-US" dirty="0" smtClean="0"/>
              <a:t>减少</a:t>
            </a:r>
            <a:r>
              <a:rPr lang="zh-CN" altLang="en-US" dirty="0"/>
              <a:t>锁的持有时间</a:t>
            </a:r>
            <a:r>
              <a:rPr lang="en-US" altLang="zh-CN" dirty="0"/>
              <a:t> </a:t>
            </a:r>
            <a:endParaRPr lang="zh-CN" altLang="en-US" b="1" dirty="0" smtClean="0">
              <a:ea typeface="宋体" pitchFamily="2" charset="-122"/>
            </a:endParaRPr>
          </a:p>
        </p:txBody>
      </p:sp>
      <p:sp>
        <p:nvSpPr>
          <p:cNvPr id="6" name="Content Placeholder 4"/>
          <p:cNvSpPr txBox="1">
            <a:spLocks/>
          </p:cNvSpPr>
          <p:nvPr/>
        </p:nvSpPr>
        <p:spPr>
          <a:xfrm>
            <a:off x="396876" y="1376363"/>
            <a:ext cx="3095004" cy="684485"/>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defRPr/>
            </a:pPr>
            <a:r>
              <a:rPr lang="en-US" altLang="zh-CN" sz="2800" b="1" dirty="0" smtClean="0">
                <a:ea typeface="宋体" pitchFamily="2" charset="-122"/>
              </a:rPr>
              <a:t/>
            </a:r>
            <a:br>
              <a:rPr lang="en-US" altLang="zh-CN" sz="2800" b="1" dirty="0" smtClean="0">
                <a:ea typeface="宋体" pitchFamily="2" charset="-122"/>
              </a:rPr>
            </a:br>
            <a:endParaRPr lang="en-US" altLang="zh-CN" sz="2800" b="1" dirty="0" smtClean="0">
              <a:ea typeface="宋体" pitchFamily="2" charset="-122"/>
            </a:endParaRPr>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23" y="2060848"/>
            <a:ext cx="8017396" cy="33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130" y="2132856"/>
            <a:ext cx="6547330" cy="391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03130" y="1417805"/>
            <a:ext cx="3877985" cy="461665"/>
          </a:xfrm>
          <a:prstGeom prst="rect">
            <a:avLst/>
          </a:prstGeom>
          <a:noFill/>
        </p:spPr>
        <p:txBody>
          <a:bodyPr wrap="none" rtlCol="0">
            <a:spAutoFit/>
          </a:bodyPr>
          <a:lstStyle/>
          <a:p>
            <a:r>
              <a:rPr lang="zh-CN" altLang="en-US" sz="2400" dirty="0" smtClean="0">
                <a:solidFill>
                  <a:srgbClr val="0070C0"/>
                </a:solidFill>
              </a:rPr>
              <a:t>移除锁</a:t>
            </a:r>
            <a:r>
              <a:rPr lang="zh-CN" altLang="en-US" sz="2400" dirty="0">
                <a:solidFill>
                  <a:srgbClr val="0070C0"/>
                </a:solidFill>
              </a:rPr>
              <a:t>无关的</a:t>
            </a:r>
            <a:r>
              <a:rPr lang="zh-CN" altLang="en-US" sz="2400" dirty="0" smtClean="0">
                <a:solidFill>
                  <a:srgbClr val="0070C0"/>
                </a:solidFill>
              </a:rPr>
              <a:t>代码出</a:t>
            </a:r>
            <a:r>
              <a:rPr lang="zh-CN" altLang="en-US" sz="2400" dirty="0">
                <a:solidFill>
                  <a:srgbClr val="0070C0"/>
                </a:solidFill>
              </a:rPr>
              <a:t>临界区</a:t>
            </a:r>
          </a:p>
        </p:txBody>
      </p:sp>
    </p:spTree>
    <p:extLst>
      <p:ext uri="{BB962C8B-B14F-4D97-AF65-F5344CB8AC3E}">
        <p14:creationId xmlns:p14="http://schemas.microsoft.com/office/powerpoint/2010/main" val="1686322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fade">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4581"/>
                                        </p:tgtEl>
                                      </p:cBhvr>
                                    </p:animEffect>
                                    <p:set>
                                      <p:cBhvr>
                                        <p:cTn id="12" dur="1" fill="hold">
                                          <p:stCondLst>
                                            <p:cond delay="499"/>
                                          </p:stCondLst>
                                        </p:cTn>
                                        <p:tgtEl>
                                          <p:spTgt spid="24581"/>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4274"/>
                                        </p:tgtEl>
                                        <p:attrNameLst>
                                          <p:attrName>style.visibility</p:attrName>
                                        </p:attrNameLst>
                                      </p:cBhvr>
                                      <p:to>
                                        <p:strVal val="visible"/>
                                      </p:to>
                                    </p:set>
                                    <p:animEffect transition="in" filter="fade">
                                      <p:cBhvr>
                                        <p:cTn id="16"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25603"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Optimize </a:t>
            </a:r>
            <a:r>
              <a:rPr lang="en-US" altLang="zh-CN" b="1" dirty="0" smtClean="0">
                <a:ea typeface="宋体" pitchFamily="2" charset="-122"/>
              </a:rPr>
              <a:t>locks</a:t>
            </a:r>
            <a:r>
              <a:rPr lang="en-US" altLang="zh-CN" b="1" dirty="0">
                <a:ea typeface="宋体" pitchFamily="2" charset="-122"/>
              </a:rPr>
              <a:t> -- </a:t>
            </a:r>
            <a:r>
              <a:rPr lang="zh-CN" altLang="en-US" dirty="0"/>
              <a:t>减少锁的持有时间</a:t>
            </a:r>
            <a:r>
              <a:rPr lang="en-US" altLang="zh-CN" dirty="0"/>
              <a:t> </a:t>
            </a:r>
            <a:endParaRPr lang="zh-CN" altLang="en-US" b="1" dirty="0" smtClean="0">
              <a:ea typeface="宋体" pitchFamily="2" charset="-122"/>
            </a:endParaRPr>
          </a:p>
        </p:txBody>
      </p:sp>
      <p:sp>
        <p:nvSpPr>
          <p:cNvPr id="5" name="Content Placeholder 4"/>
          <p:cNvSpPr txBox="1">
            <a:spLocks/>
          </p:cNvSpPr>
          <p:nvPr/>
        </p:nvSpPr>
        <p:spPr>
          <a:xfrm>
            <a:off x="396875" y="2070617"/>
            <a:ext cx="8278813" cy="4500562"/>
          </a:xfrm>
          <a:prstGeom prst="rect">
            <a:avLst/>
          </a:prstGeom>
        </p:spPr>
        <p:txBody>
          <a:bodyPr/>
          <a:lst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a:lstStyle>
          <a:p>
            <a:pPr>
              <a:defRPr/>
            </a:pPr>
            <a:r>
              <a:rPr lang="zh-CN" altLang="en-US" dirty="0" smtClean="0">
                <a:ea typeface="宋体" pitchFamily="2" charset="-122"/>
              </a:rPr>
              <a:t>锁消除</a:t>
            </a:r>
            <a:r>
              <a:rPr lang="en-US" altLang="zh-CN" dirty="0" smtClean="0">
                <a:ea typeface="宋体" pitchFamily="2" charset="-122"/>
              </a:rPr>
              <a:t/>
            </a:r>
            <a:br>
              <a:rPr lang="en-US" altLang="zh-CN" dirty="0" smtClean="0">
                <a:ea typeface="宋体" pitchFamily="2" charset="-122"/>
              </a:rPr>
            </a:br>
            <a:r>
              <a:rPr lang="zh-CN" altLang="en-US" dirty="0"/>
              <a:t>去掉一些不会发生竞争的锁，从而减少不必要的同步开销</a:t>
            </a:r>
            <a:endParaRPr lang="en-US" altLang="zh-CN" dirty="0" smtClean="0">
              <a:ea typeface="宋体" pitchFamily="2" charset="-122"/>
            </a:endParaRPr>
          </a:p>
          <a:p>
            <a:pPr>
              <a:defRPr/>
            </a:pPr>
            <a:endParaRPr lang="en-US" altLang="zh-CN" dirty="0">
              <a:ea typeface="宋体" pitchFamily="2" charset="-122"/>
            </a:endParaRPr>
          </a:p>
          <a:p>
            <a:pPr>
              <a:defRPr/>
            </a:pPr>
            <a:r>
              <a:rPr lang="zh-CN" altLang="en-US" dirty="0" smtClean="0">
                <a:ea typeface="宋体" pitchFamily="2" charset="-122"/>
              </a:rPr>
              <a:t>锁粗化</a:t>
            </a:r>
            <a:r>
              <a:rPr lang="en-US" altLang="zh-CN" dirty="0" smtClean="0">
                <a:ea typeface="宋体" pitchFamily="2" charset="-122"/>
              </a:rPr>
              <a:t/>
            </a:r>
            <a:br>
              <a:rPr lang="en-US" altLang="zh-CN" dirty="0" smtClean="0">
                <a:ea typeface="宋体" pitchFamily="2" charset="-122"/>
              </a:rPr>
            </a:br>
            <a:r>
              <a:rPr lang="zh-CN" altLang="en-US" dirty="0"/>
              <a:t>将邻近的同步代码块用同一个锁合并起来</a:t>
            </a:r>
            <a:endParaRPr lang="en-US" altLang="zh-CN" dirty="0">
              <a:ea typeface="宋体" pitchFamily="2" charset="-122"/>
            </a:endParaRPr>
          </a:p>
          <a:p>
            <a:pPr>
              <a:defRPr/>
            </a:pPr>
            <a:endParaRPr lang="en-US" altLang="zh-CN" dirty="0" smtClean="0">
              <a:ea typeface="宋体" pitchFamily="2" charset="-122"/>
            </a:endParaRPr>
          </a:p>
          <a:p>
            <a:pPr>
              <a:defRPr/>
            </a:pPr>
            <a:r>
              <a:rPr lang="zh-CN" altLang="en-US" dirty="0" smtClean="0"/>
              <a:t>自旋锁</a:t>
            </a:r>
            <a:r>
              <a:rPr lang="en-US" altLang="zh-CN" dirty="0" smtClean="0"/>
              <a:t/>
            </a:r>
            <a:br>
              <a:rPr lang="en-US" altLang="zh-CN" dirty="0" smtClean="0"/>
            </a:br>
            <a:r>
              <a:rPr lang="zh-CN" altLang="en-US" dirty="0"/>
              <a:t>通过循环不断地尝试获取锁，直到</a:t>
            </a:r>
            <a:r>
              <a:rPr lang="zh-CN" altLang="en-US" dirty="0" smtClean="0"/>
              <a:t>成功</a:t>
            </a:r>
            <a:r>
              <a:rPr lang="en-US" altLang="zh-CN" dirty="0" smtClean="0"/>
              <a:t/>
            </a:r>
            <a:br>
              <a:rPr lang="en-US" altLang="zh-CN" dirty="0" smtClean="0"/>
            </a:br>
            <a:r>
              <a:rPr lang="en-US" altLang="zh-CN" dirty="0"/>
              <a:t>-XX:+</a:t>
            </a:r>
            <a:r>
              <a:rPr lang="en-US" altLang="zh-CN" dirty="0" err="1"/>
              <a:t>UseSpinning</a:t>
            </a:r>
            <a:r>
              <a:rPr lang="en-US" altLang="zh-CN" dirty="0" smtClean="0"/>
              <a:t/>
            </a:r>
            <a:br>
              <a:rPr lang="en-US" altLang="zh-CN" dirty="0" smtClean="0"/>
            </a:br>
            <a:endParaRPr lang="en-US" altLang="zh-CN" dirty="0" smtClean="0">
              <a:ea typeface="宋体" pitchFamily="2" charset="-122"/>
            </a:endParaRPr>
          </a:p>
          <a:p>
            <a:pPr>
              <a:defRPr/>
            </a:pPr>
            <a:endParaRPr lang="en-US" altLang="zh-CN" dirty="0" smtClean="0">
              <a:ea typeface="宋体" pitchFamily="2" charset="-122"/>
            </a:endParaRPr>
          </a:p>
        </p:txBody>
      </p:sp>
      <p:sp>
        <p:nvSpPr>
          <p:cNvPr id="2" name="TextBox 1"/>
          <p:cNvSpPr txBox="1"/>
          <p:nvPr/>
        </p:nvSpPr>
        <p:spPr>
          <a:xfrm>
            <a:off x="524451" y="1310580"/>
            <a:ext cx="2031325" cy="461665"/>
          </a:xfrm>
          <a:prstGeom prst="rect">
            <a:avLst/>
          </a:prstGeom>
          <a:noFill/>
        </p:spPr>
        <p:txBody>
          <a:bodyPr wrap="none" rtlCol="0">
            <a:spAutoFit/>
          </a:bodyPr>
          <a:lstStyle/>
          <a:p>
            <a:pPr algn="just"/>
            <a:r>
              <a:rPr lang="zh-CN" altLang="en-US" sz="2400" dirty="0" smtClean="0">
                <a:solidFill>
                  <a:srgbClr val="0070C0"/>
                </a:solidFill>
              </a:rPr>
              <a:t>减少同步开销</a:t>
            </a:r>
            <a:endParaRPr lang="zh-CN" altLang="en-US" sz="2400" dirty="0">
              <a:solidFill>
                <a:srgbClr val="0070C0"/>
              </a:solidFill>
            </a:endParaRPr>
          </a:p>
        </p:txBody>
      </p:sp>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068960"/>
            <a:ext cx="35528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016" y="4307467"/>
            <a:ext cx="34575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fade">
                                      <p:cBhvr>
                                        <p:cTn id="10" dur="500"/>
                                        <p:tgtEl>
                                          <p:spTgt spid="256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5605"/>
                                        </p:tgtEl>
                                      </p:cBhvr>
                                    </p:animEffect>
                                    <p:set>
                                      <p:cBhvr>
                                        <p:cTn id="15" dur="1" fill="hold">
                                          <p:stCondLst>
                                            <p:cond delay="499"/>
                                          </p:stCondLst>
                                        </p:cTn>
                                        <p:tgtEl>
                                          <p:spTgt spid="25605"/>
                                        </p:tgtEl>
                                        <p:attrNameLst>
                                          <p:attrName>style.visibility</p:attrName>
                                        </p:attrNameLst>
                                      </p:cBhvr>
                                      <p:to>
                                        <p:strVal val="hidden"/>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5606"/>
                                        </p:tgtEl>
                                        <p:attrNameLst>
                                          <p:attrName>style.visibility</p:attrName>
                                        </p:attrNameLst>
                                      </p:cBhvr>
                                      <p:to>
                                        <p:strVal val="visible"/>
                                      </p:to>
                                    </p:set>
                                    <p:animEffect transition="in" filter="fade">
                                      <p:cBhvr>
                                        <p:cTn id="22" dur="500"/>
                                        <p:tgtEl>
                                          <p:spTgt spid="256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5606"/>
                                        </p:tgtEl>
                                      </p:cBhvr>
                                    </p:animEffect>
                                    <p:set>
                                      <p:cBhvr>
                                        <p:cTn id="27" dur="1" fill="hold">
                                          <p:stCondLst>
                                            <p:cond delay="499"/>
                                          </p:stCondLst>
                                        </p:cTn>
                                        <p:tgtEl>
                                          <p:spTgt spid="25606"/>
                                        </p:tgtEl>
                                        <p:attrNameLst>
                                          <p:attrName>style.visibility</p:attrName>
                                        </p:attrNameLst>
                                      </p:cBhvr>
                                      <p:to>
                                        <p:strVal val="hidden"/>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2"/>
          <p:cNvSpPr>
            <a:spLocks noGrp="1" noChangeArrowheads="1"/>
          </p:cNvSpPr>
          <p:nvPr>
            <p:ph type="title" idx="4294967295"/>
          </p:nvPr>
        </p:nvSpPr>
        <p:spPr>
          <a:xfrm>
            <a:off x="400050" y="560071"/>
            <a:ext cx="7700963" cy="492443"/>
          </a:xfrm>
        </p:spPr>
        <p:txBody>
          <a:bodyPr rIns="0"/>
          <a:lstStyle/>
          <a:p>
            <a:pPr eaLnBrk="1" hangingPunct="1"/>
            <a:r>
              <a:rPr lang="en-US" altLang="zh-CN" b="1" dirty="0">
                <a:ea typeface="宋体" pitchFamily="2" charset="-122"/>
              </a:rPr>
              <a:t>Optimize </a:t>
            </a:r>
            <a:r>
              <a:rPr lang="en-US" altLang="zh-CN" b="1" dirty="0" smtClean="0">
                <a:ea typeface="宋体" pitchFamily="2" charset="-122"/>
              </a:rPr>
              <a:t>locks --</a:t>
            </a:r>
            <a:r>
              <a:rPr lang="zh-CN" altLang="en-US" dirty="0"/>
              <a:t>降低锁的请求</a:t>
            </a:r>
            <a:r>
              <a:rPr lang="zh-CN" altLang="en-US" dirty="0" smtClean="0"/>
              <a:t>频率</a:t>
            </a:r>
            <a:endParaRPr lang="zh-CN" altLang="en-US" b="1" dirty="0" smtClean="0">
              <a:ea typeface="宋体" pitchFamily="2" charset="-122"/>
            </a:endParaRPr>
          </a:p>
        </p:txBody>
      </p:sp>
      <p:sp>
        <p:nvSpPr>
          <p:cNvPr id="2" name="TextBox 1"/>
          <p:cNvSpPr txBox="1"/>
          <p:nvPr/>
        </p:nvSpPr>
        <p:spPr>
          <a:xfrm>
            <a:off x="429430" y="1412776"/>
            <a:ext cx="1311155" cy="461665"/>
          </a:xfrm>
          <a:prstGeom prst="rect">
            <a:avLst/>
          </a:prstGeom>
          <a:noFill/>
        </p:spPr>
        <p:txBody>
          <a:bodyPr wrap="square" rtlCol="0">
            <a:spAutoFit/>
          </a:bodyPr>
          <a:lstStyle/>
          <a:p>
            <a:r>
              <a:rPr lang="zh-CN" altLang="en-US" sz="2400" dirty="0">
                <a:solidFill>
                  <a:srgbClr val="0070C0"/>
                </a:solidFill>
              </a:rPr>
              <a:t>锁</a:t>
            </a:r>
            <a:r>
              <a:rPr lang="zh-CN" altLang="en-US" sz="2400" dirty="0" smtClean="0">
                <a:solidFill>
                  <a:srgbClr val="0070C0"/>
                </a:solidFill>
              </a:rPr>
              <a:t>分解</a:t>
            </a:r>
            <a:endParaRPr lang="zh-CN" altLang="en-US" sz="2400" dirty="0">
              <a:solidFill>
                <a:srgbClr val="0070C0"/>
              </a:solidFill>
            </a:endParaRP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6" y="2025369"/>
            <a:ext cx="3743444" cy="359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8180" y="2009986"/>
            <a:ext cx="3502252" cy="458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889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fade">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fade">
                                      <p:cBhvr>
                                        <p:cTn id="12" dur="5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Optimize </a:t>
            </a:r>
            <a:r>
              <a:rPr lang="en-US" altLang="zh-CN" b="1" dirty="0" smtClean="0">
                <a:ea typeface="宋体" pitchFamily="2" charset="-122"/>
              </a:rPr>
              <a:t>locks</a:t>
            </a:r>
            <a:r>
              <a:rPr lang="en-US" altLang="zh-CN" b="1" dirty="0">
                <a:ea typeface="宋体" pitchFamily="2" charset="-122"/>
              </a:rPr>
              <a:t> --</a:t>
            </a:r>
            <a:r>
              <a:rPr lang="zh-CN" altLang="en-US" dirty="0"/>
              <a:t>降低锁的请求频率</a:t>
            </a:r>
            <a:endParaRPr lang="zh-CN" altLang="en-US" b="1" dirty="0" smtClean="0">
              <a:ea typeface="宋体" pitchFamily="2" charset="-122"/>
            </a:endParaRPr>
          </a:p>
        </p:txBody>
      </p:sp>
      <p:sp>
        <p:nvSpPr>
          <p:cNvPr id="2" name="TextBox 1"/>
          <p:cNvSpPr txBox="1"/>
          <p:nvPr/>
        </p:nvSpPr>
        <p:spPr>
          <a:xfrm>
            <a:off x="745559" y="1345870"/>
            <a:ext cx="1311155" cy="461665"/>
          </a:xfrm>
          <a:prstGeom prst="rect">
            <a:avLst/>
          </a:prstGeom>
          <a:noFill/>
        </p:spPr>
        <p:txBody>
          <a:bodyPr wrap="square" rtlCol="0">
            <a:spAutoFit/>
          </a:bodyPr>
          <a:lstStyle/>
          <a:p>
            <a:r>
              <a:rPr lang="zh-CN" altLang="en-US" sz="2400" dirty="0" smtClean="0">
                <a:solidFill>
                  <a:srgbClr val="0070C0"/>
                </a:solidFill>
              </a:rPr>
              <a:t>锁分段</a:t>
            </a:r>
            <a:endParaRPr lang="zh-CN" altLang="en-US" sz="2400" dirty="0">
              <a:solidFill>
                <a:srgbClr val="0070C0"/>
              </a:solidFill>
            </a:endParaRPr>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888029"/>
            <a:ext cx="5472608" cy="492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72460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2"/>
          <p:cNvSpPr>
            <a:spLocks noGrp="1" noChangeArrowheads="1"/>
          </p:cNvSpPr>
          <p:nvPr>
            <p:ph type="title" idx="4294967295"/>
          </p:nvPr>
        </p:nvSpPr>
        <p:spPr>
          <a:xfrm>
            <a:off x="400050" y="560388"/>
            <a:ext cx="7700963" cy="492125"/>
          </a:xfrm>
        </p:spPr>
        <p:txBody>
          <a:bodyPr rIns="0"/>
          <a:lstStyle/>
          <a:p>
            <a:pPr eaLnBrk="1" hangingPunct="1"/>
            <a:r>
              <a:rPr lang="en-US" altLang="zh-CN" b="1" dirty="0">
                <a:ea typeface="宋体" pitchFamily="2" charset="-122"/>
              </a:rPr>
              <a:t>Optimize locks –</a:t>
            </a:r>
            <a:r>
              <a:rPr lang="zh-CN" altLang="en-US" dirty="0"/>
              <a:t> 关于性能优化</a:t>
            </a:r>
            <a:endParaRPr lang="en-US" altLang="zh-CN" dirty="0" smtClean="0">
              <a:ea typeface="宋体" pitchFamily="2" charset="-122"/>
            </a:endParaRPr>
          </a:p>
        </p:txBody>
      </p:sp>
      <p:pic>
        <p:nvPicPr>
          <p:cNvPr id="1536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1409700"/>
            <a:ext cx="30861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Freeform 13"/>
          <p:cNvSpPr>
            <a:spLocks noChangeAspect="1" noEditPoints="1"/>
          </p:cNvSpPr>
          <p:nvPr/>
        </p:nvSpPr>
        <p:spPr bwMode="auto">
          <a:xfrm>
            <a:off x="4082049" y="3836987"/>
            <a:ext cx="1274763" cy="750887"/>
          </a:xfrm>
          <a:custGeom>
            <a:avLst/>
            <a:gdLst>
              <a:gd name="T0" fmla="*/ 2147483647 w 388"/>
              <a:gd name="T1" fmla="*/ 0 h 228"/>
              <a:gd name="T2" fmla="*/ 2147483647 w 388"/>
              <a:gd name="T3" fmla="*/ 2147483647 h 228"/>
              <a:gd name="T4" fmla="*/ 2147483647 w 388"/>
              <a:gd name="T5" fmla="*/ 2147483647 h 228"/>
              <a:gd name="T6" fmla="*/ 2147483647 w 388"/>
              <a:gd name="T7" fmla="*/ 2147483647 h 228"/>
              <a:gd name="T8" fmla="*/ 2147483647 w 388"/>
              <a:gd name="T9" fmla="*/ 2147483647 h 228"/>
              <a:gd name="T10" fmla="*/ 2147483647 w 388"/>
              <a:gd name="T11" fmla="*/ 2147483647 h 228"/>
              <a:gd name="T12" fmla="*/ 2147483647 w 388"/>
              <a:gd name="T13" fmla="*/ 2147483647 h 228"/>
              <a:gd name="T14" fmla="*/ 2147483647 w 388"/>
              <a:gd name="T15" fmla="*/ 2147483647 h 228"/>
              <a:gd name="T16" fmla="*/ 2147483647 w 388"/>
              <a:gd name="T17" fmla="*/ 2147483647 h 228"/>
              <a:gd name="T18" fmla="*/ 2147483647 w 388"/>
              <a:gd name="T19" fmla="*/ 2147483647 h 228"/>
              <a:gd name="T20" fmla="*/ 2147483647 w 388"/>
              <a:gd name="T21" fmla="*/ 2147483647 h 228"/>
              <a:gd name="T22" fmla="*/ 2147483647 w 388"/>
              <a:gd name="T23" fmla="*/ 2147483647 h 228"/>
              <a:gd name="T24" fmla="*/ 2147483647 w 388"/>
              <a:gd name="T25" fmla="*/ 2147483647 h 228"/>
              <a:gd name="T26" fmla="*/ 2147483647 w 388"/>
              <a:gd name="T27" fmla="*/ 2147483647 h 228"/>
              <a:gd name="T28" fmla="*/ 2147483647 w 388"/>
              <a:gd name="T29" fmla="*/ 2147483647 h 228"/>
              <a:gd name="T30" fmla="*/ 2147483647 w 388"/>
              <a:gd name="T31" fmla="*/ 2147483647 h 228"/>
              <a:gd name="T32" fmla="*/ 2147483647 w 388"/>
              <a:gd name="T33" fmla="*/ 0 h 228"/>
              <a:gd name="T34" fmla="*/ 2147483647 w 388"/>
              <a:gd name="T35" fmla="*/ 0 h 228"/>
              <a:gd name="T36" fmla="*/ 2147483647 w 388"/>
              <a:gd name="T37" fmla="*/ 2147483647 h 228"/>
              <a:gd name="T38" fmla="*/ 2147483647 w 388"/>
              <a:gd name="T39" fmla="*/ 2147483647 h 228"/>
              <a:gd name="T40" fmla="*/ 2147483647 w 388"/>
              <a:gd name="T41" fmla="*/ 2147483647 h 228"/>
              <a:gd name="T42" fmla="*/ 2147483647 w 388"/>
              <a:gd name="T43" fmla="*/ 2147483647 h 228"/>
              <a:gd name="T44" fmla="*/ 2147483647 w 388"/>
              <a:gd name="T45" fmla="*/ 2147483647 h 228"/>
              <a:gd name="T46" fmla="*/ 2147483647 w 388"/>
              <a:gd name="T47" fmla="*/ 2147483647 h 228"/>
              <a:gd name="T48" fmla="*/ 2147483647 w 388"/>
              <a:gd name="T49" fmla="*/ 2147483647 h 228"/>
              <a:gd name="T50" fmla="*/ 2147483647 w 388"/>
              <a:gd name="T51" fmla="*/ 2147483647 h 228"/>
              <a:gd name="T52" fmla="*/ 2147483647 w 388"/>
              <a:gd name="T53" fmla="*/ 2147483647 h 228"/>
              <a:gd name="T54" fmla="*/ 2147483647 w 388"/>
              <a:gd name="T55" fmla="*/ 2147483647 h 228"/>
              <a:gd name="T56" fmla="*/ 2147483647 w 388"/>
              <a:gd name="T57" fmla="*/ 2147483647 h 228"/>
              <a:gd name="T58" fmla="*/ 2147483647 w 388"/>
              <a:gd name="T59" fmla="*/ 2147483647 h 228"/>
              <a:gd name="T60" fmla="*/ 2147483647 w 388"/>
              <a:gd name="T61" fmla="*/ 2147483647 h 228"/>
              <a:gd name="T62" fmla="*/ 2147483647 w 388"/>
              <a:gd name="T63" fmla="*/ 2147483647 h 228"/>
              <a:gd name="T64" fmla="*/ 2147483647 w 388"/>
              <a:gd name="T65" fmla="*/ 2147483647 h 228"/>
              <a:gd name="T66" fmla="*/ 2147483647 w 388"/>
              <a:gd name="T67" fmla="*/ 2147483647 h 2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8"/>
              <a:gd name="T103" fmla="*/ 0 h 228"/>
              <a:gd name="T104" fmla="*/ 388 w 388"/>
              <a:gd name="T105" fmla="*/ 228 h 2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8" h="228">
                <a:moveTo>
                  <a:pt x="152" y="24"/>
                </a:moveTo>
                <a:cubicBezTo>
                  <a:pt x="133" y="8"/>
                  <a:pt x="111" y="1"/>
                  <a:pt x="94" y="0"/>
                </a:cubicBezTo>
                <a:cubicBezTo>
                  <a:pt x="90" y="0"/>
                  <a:pt x="86" y="4"/>
                  <a:pt x="86" y="8"/>
                </a:cubicBezTo>
                <a:cubicBezTo>
                  <a:pt x="86" y="13"/>
                  <a:pt x="89" y="16"/>
                  <a:pt x="94" y="16"/>
                </a:cubicBezTo>
                <a:cubicBezTo>
                  <a:pt x="106" y="17"/>
                  <a:pt x="126" y="23"/>
                  <a:pt x="142" y="36"/>
                </a:cubicBezTo>
                <a:cubicBezTo>
                  <a:pt x="158" y="50"/>
                  <a:pt x="170" y="71"/>
                  <a:pt x="170" y="103"/>
                </a:cubicBezTo>
                <a:cubicBezTo>
                  <a:pt x="170" y="110"/>
                  <a:pt x="170" y="118"/>
                  <a:pt x="168" y="127"/>
                </a:cubicBezTo>
                <a:cubicBezTo>
                  <a:pt x="161" y="168"/>
                  <a:pt x="135" y="188"/>
                  <a:pt x="109" y="200"/>
                </a:cubicBezTo>
                <a:cubicBezTo>
                  <a:pt x="103" y="203"/>
                  <a:pt x="97" y="205"/>
                  <a:pt x="91" y="206"/>
                </a:cubicBezTo>
                <a:cubicBezTo>
                  <a:pt x="96" y="200"/>
                  <a:pt x="101" y="192"/>
                  <a:pt x="101" y="182"/>
                </a:cubicBezTo>
                <a:cubicBezTo>
                  <a:pt x="101" y="181"/>
                  <a:pt x="101" y="179"/>
                  <a:pt x="100" y="177"/>
                </a:cubicBezTo>
                <a:cubicBezTo>
                  <a:pt x="100" y="177"/>
                  <a:pt x="100" y="174"/>
                  <a:pt x="98" y="171"/>
                </a:cubicBezTo>
                <a:cubicBezTo>
                  <a:pt x="95" y="169"/>
                  <a:pt x="92" y="167"/>
                  <a:pt x="88" y="167"/>
                </a:cubicBezTo>
                <a:cubicBezTo>
                  <a:pt x="80" y="167"/>
                  <a:pt x="71" y="165"/>
                  <a:pt x="64" y="162"/>
                </a:cubicBezTo>
                <a:cubicBezTo>
                  <a:pt x="36" y="151"/>
                  <a:pt x="16" y="124"/>
                  <a:pt x="16" y="92"/>
                </a:cubicBezTo>
                <a:cubicBezTo>
                  <a:pt x="16" y="86"/>
                  <a:pt x="17" y="81"/>
                  <a:pt x="18" y="76"/>
                </a:cubicBezTo>
                <a:cubicBezTo>
                  <a:pt x="19" y="71"/>
                  <a:pt x="16" y="67"/>
                  <a:pt x="12" y="66"/>
                </a:cubicBezTo>
                <a:cubicBezTo>
                  <a:pt x="7" y="65"/>
                  <a:pt x="3" y="68"/>
                  <a:pt x="2" y="72"/>
                </a:cubicBezTo>
                <a:cubicBezTo>
                  <a:pt x="1" y="79"/>
                  <a:pt x="0" y="85"/>
                  <a:pt x="0" y="92"/>
                </a:cubicBezTo>
                <a:cubicBezTo>
                  <a:pt x="0" y="131"/>
                  <a:pt x="24" y="164"/>
                  <a:pt x="58" y="177"/>
                </a:cubicBezTo>
                <a:cubicBezTo>
                  <a:pt x="66" y="180"/>
                  <a:pt x="75" y="183"/>
                  <a:pt x="85" y="183"/>
                </a:cubicBezTo>
                <a:cubicBezTo>
                  <a:pt x="85" y="190"/>
                  <a:pt x="79" y="197"/>
                  <a:pt x="71" y="203"/>
                </a:cubicBezTo>
                <a:cubicBezTo>
                  <a:pt x="68" y="206"/>
                  <a:pt x="64" y="209"/>
                  <a:pt x="61" y="210"/>
                </a:cubicBezTo>
                <a:cubicBezTo>
                  <a:pt x="59" y="211"/>
                  <a:pt x="58" y="212"/>
                  <a:pt x="57" y="212"/>
                </a:cubicBezTo>
                <a:cubicBezTo>
                  <a:pt x="57" y="213"/>
                  <a:pt x="56" y="213"/>
                  <a:pt x="56" y="213"/>
                </a:cubicBezTo>
                <a:cubicBezTo>
                  <a:pt x="53" y="214"/>
                  <a:pt x="51" y="218"/>
                  <a:pt x="52" y="222"/>
                </a:cubicBezTo>
                <a:cubicBezTo>
                  <a:pt x="53" y="225"/>
                  <a:pt x="56" y="228"/>
                  <a:pt x="60" y="228"/>
                </a:cubicBezTo>
                <a:cubicBezTo>
                  <a:pt x="60" y="228"/>
                  <a:pt x="60" y="228"/>
                  <a:pt x="60" y="228"/>
                </a:cubicBezTo>
                <a:cubicBezTo>
                  <a:pt x="61" y="228"/>
                  <a:pt x="87" y="227"/>
                  <a:pt x="115" y="215"/>
                </a:cubicBezTo>
                <a:cubicBezTo>
                  <a:pt x="144" y="202"/>
                  <a:pt x="176" y="177"/>
                  <a:pt x="184" y="130"/>
                </a:cubicBezTo>
                <a:cubicBezTo>
                  <a:pt x="186" y="120"/>
                  <a:pt x="186" y="111"/>
                  <a:pt x="186" y="103"/>
                </a:cubicBezTo>
                <a:cubicBezTo>
                  <a:pt x="187" y="66"/>
                  <a:pt x="171" y="40"/>
                  <a:pt x="152" y="24"/>
                </a:cubicBezTo>
                <a:close/>
                <a:moveTo>
                  <a:pt x="353" y="24"/>
                </a:moveTo>
                <a:cubicBezTo>
                  <a:pt x="334" y="8"/>
                  <a:pt x="312" y="1"/>
                  <a:pt x="295" y="0"/>
                </a:cubicBezTo>
                <a:cubicBezTo>
                  <a:pt x="293" y="0"/>
                  <a:pt x="293" y="0"/>
                  <a:pt x="293" y="0"/>
                </a:cubicBezTo>
                <a:cubicBezTo>
                  <a:pt x="293" y="0"/>
                  <a:pt x="293" y="0"/>
                  <a:pt x="293" y="0"/>
                </a:cubicBezTo>
                <a:cubicBezTo>
                  <a:pt x="242" y="0"/>
                  <a:pt x="201" y="41"/>
                  <a:pt x="201" y="92"/>
                </a:cubicBezTo>
                <a:cubicBezTo>
                  <a:pt x="201" y="118"/>
                  <a:pt x="212" y="142"/>
                  <a:pt x="230" y="158"/>
                </a:cubicBezTo>
                <a:cubicBezTo>
                  <a:pt x="233" y="161"/>
                  <a:pt x="238" y="161"/>
                  <a:pt x="241" y="158"/>
                </a:cubicBezTo>
                <a:cubicBezTo>
                  <a:pt x="244" y="155"/>
                  <a:pt x="244" y="150"/>
                  <a:pt x="241" y="147"/>
                </a:cubicBezTo>
                <a:cubicBezTo>
                  <a:pt x="226" y="133"/>
                  <a:pt x="217" y="114"/>
                  <a:pt x="217" y="92"/>
                </a:cubicBezTo>
                <a:cubicBezTo>
                  <a:pt x="217" y="50"/>
                  <a:pt x="251" y="16"/>
                  <a:pt x="293" y="16"/>
                </a:cubicBezTo>
                <a:cubicBezTo>
                  <a:pt x="295" y="16"/>
                  <a:pt x="295" y="16"/>
                  <a:pt x="295" y="16"/>
                </a:cubicBezTo>
                <a:cubicBezTo>
                  <a:pt x="307" y="17"/>
                  <a:pt x="327" y="23"/>
                  <a:pt x="343" y="36"/>
                </a:cubicBezTo>
                <a:cubicBezTo>
                  <a:pt x="359" y="50"/>
                  <a:pt x="371" y="71"/>
                  <a:pt x="372" y="103"/>
                </a:cubicBezTo>
                <a:cubicBezTo>
                  <a:pt x="372" y="110"/>
                  <a:pt x="371" y="118"/>
                  <a:pt x="369" y="127"/>
                </a:cubicBezTo>
                <a:cubicBezTo>
                  <a:pt x="362" y="168"/>
                  <a:pt x="336" y="188"/>
                  <a:pt x="310" y="200"/>
                </a:cubicBezTo>
                <a:cubicBezTo>
                  <a:pt x="304" y="203"/>
                  <a:pt x="298" y="205"/>
                  <a:pt x="292" y="206"/>
                </a:cubicBezTo>
                <a:cubicBezTo>
                  <a:pt x="297" y="200"/>
                  <a:pt x="302" y="192"/>
                  <a:pt x="302" y="182"/>
                </a:cubicBezTo>
                <a:cubicBezTo>
                  <a:pt x="302" y="181"/>
                  <a:pt x="302" y="179"/>
                  <a:pt x="301" y="177"/>
                </a:cubicBezTo>
                <a:cubicBezTo>
                  <a:pt x="301" y="177"/>
                  <a:pt x="301" y="177"/>
                  <a:pt x="301" y="177"/>
                </a:cubicBezTo>
                <a:cubicBezTo>
                  <a:pt x="301" y="176"/>
                  <a:pt x="301" y="176"/>
                  <a:pt x="301" y="176"/>
                </a:cubicBezTo>
                <a:cubicBezTo>
                  <a:pt x="301" y="176"/>
                  <a:pt x="301" y="173"/>
                  <a:pt x="298" y="170"/>
                </a:cubicBezTo>
                <a:cubicBezTo>
                  <a:pt x="295" y="168"/>
                  <a:pt x="292" y="167"/>
                  <a:pt x="289" y="167"/>
                </a:cubicBezTo>
                <a:cubicBezTo>
                  <a:pt x="281" y="167"/>
                  <a:pt x="272" y="165"/>
                  <a:pt x="265" y="162"/>
                </a:cubicBezTo>
                <a:cubicBezTo>
                  <a:pt x="261" y="161"/>
                  <a:pt x="256" y="163"/>
                  <a:pt x="254" y="167"/>
                </a:cubicBezTo>
                <a:cubicBezTo>
                  <a:pt x="253" y="171"/>
                  <a:pt x="255" y="175"/>
                  <a:pt x="259" y="177"/>
                </a:cubicBezTo>
                <a:cubicBezTo>
                  <a:pt x="267" y="180"/>
                  <a:pt x="276" y="183"/>
                  <a:pt x="286" y="183"/>
                </a:cubicBezTo>
                <a:cubicBezTo>
                  <a:pt x="286" y="190"/>
                  <a:pt x="280" y="197"/>
                  <a:pt x="272" y="203"/>
                </a:cubicBezTo>
                <a:cubicBezTo>
                  <a:pt x="269" y="206"/>
                  <a:pt x="265" y="209"/>
                  <a:pt x="262" y="210"/>
                </a:cubicBezTo>
                <a:cubicBezTo>
                  <a:pt x="261" y="211"/>
                  <a:pt x="259" y="212"/>
                  <a:pt x="259" y="212"/>
                </a:cubicBezTo>
                <a:cubicBezTo>
                  <a:pt x="258" y="213"/>
                  <a:pt x="257" y="213"/>
                  <a:pt x="257" y="213"/>
                </a:cubicBezTo>
                <a:cubicBezTo>
                  <a:pt x="254" y="214"/>
                  <a:pt x="252" y="218"/>
                  <a:pt x="253" y="222"/>
                </a:cubicBezTo>
                <a:cubicBezTo>
                  <a:pt x="254" y="225"/>
                  <a:pt x="257" y="228"/>
                  <a:pt x="261" y="228"/>
                </a:cubicBezTo>
                <a:cubicBezTo>
                  <a:pt x="261" y="228"/>
                  <a:pt x="261" y="228"/>
                  <a:pt x="261" y="228"/>
                </a:cubicBezTo>
                <a:cubicBezTo>
                  <a:pt x="262" y="228"/>
                  <a:pt x="288" y="227"/>
                  <a:pt x="316" y="215"/>
                </a:cubicBezTo>
                <a:cubicBezTo>
                  <a:pt x="345" y="202"/>
                  <a:pt x="377" y="177"/>
                  <a:pt x="385" y="130"/>
                </a:cubicBezTo>
                <a:cubicBezTo>
                  <a:pt x="387" y="120"/>
                  <a:pt x="388" y="111"/>
                  <a:pt x="388" y="103"/>
                </a:cubicBezTo>
                <a:cubicBezTo>
                  <a:pt x="388" y="66"/>
                  <a:pt x="372" y="40"/>
                  <a:pt x="353" y="24"/>
                </a:cubicBezTo>
                <a:close/>
              </a:path>
            </a:pathLst>
          </a:cu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 name="Freeform 14"/>
          <p:cNvSpPr>
            <a:spLocks noChangeAspect="1" noEditPoints="1"/>
          </p:cNvSpPr>
          <p:nvPr/>
        </p:nvSpPr>
        <p:spPr bwMode="auto">
          <a:xfrm>
            <a:off x="115888" y="1484784"/>
            <a:ext cx="1260475" cy="739775"/>
          </a:xfrm>
          <a:custGeom>
            <a:avLst/>
            <a:gdLst>
              <a:gd name="T0" fmla="*/ 2147483647 w 388"/>
              <a:gd name="T1" fmla="*/ 2147483647 h 228"/>
              <a:gd name="T2" fmla="*/ 2147483647 w 388"/>
              <a:gd name="T3" fmla="*/ 2147483647 h 228"/>
              <a:gd name="T4" fmla="*/ 2147483647 w 388"/>
              <a:gd name="T5" fmla="*/ 2147483647 h 228"/>
              <a:gd name="T6" fmla="*/ 2147483647 w 388"/>
              <a:gd name="T7" fmla="*/ 2147483647 h 228"/>
              <a:gd name="T8" fmla="*/ 2147483647 w 388"/>
              <a:gd name="T9" fmla="*/ 2147483647 h 228"/>
              <a:gd name="T10" fmla="*/ 2147483647 w 388"/>
              <a:gd name="T11" fmla="*/ 2147483647 h 228"/>
              <a:gd name="T12" fmla="*/ 2147483647 w 388"/>
              <a:gd name="T13" fmla="*/ 2147483647 h 228"/>
              <a:gd name="T14" fmla="*/ 2147483647 w 388"/>
              <a:gd name="T15" fmla="*/ 2147483647 h 228"/>
              <a:gd name="T16" fmla="*/ 2147483647 w 388"/>
              <a:gd name="T17" fmla="*/ 2147483647 h 228"/>
              <a:gd name="T18" fmla="*/ 2147483647 w 388"/>
              <a:gd name="T19" fmla="*/ 2147483647 h 228"/>
              <a:gd name="T20" fmla="*/ 2147483647 w 388"/>
              <a:gd name="T21" fmla="*/ 2147483647 h 228"/>
              <a:gd name="T22" fmla="*/ 2147483647 w 388"/>
              <a:gd name="T23" fmla="*/ 2147483647 h 228"/>
              <a:gd name="T24" fmla="*/ 2147483647 w 388"/>
              <a:gd name="T25" fmla="*/ 2147483647 h 228"/>
              <a:gd name="T26" fmla="*/ 2147483647 w 388"/>
              <a:gd name="T27" fmla="*/ 2147483647 h 228"/>
              <a:gd name="T28" fmla="*/ 2147483647 w 388"/>
              <a:gd name="T29" fmla="*/ 2147483647 h 228"/>
              <a:gd name="T30" fmla="*/ 2147483647 w 388"/>
              <a:gd name="T31" fmla="*/ 2147483647 h 228"/>
              <a:gd name="T32" fmla="*/ 2147483647 w 388"/>
              <a:gd name="T33" fmla="*/ 2147483647 h 228"/>
              <a:gd name="T34" fmla="*/ 2147483647 w 388"/>
              <a:gd name="T35" fmla="*/ 2147483647 h 228"/>
              <a:gd name="T36" fmla="*/ 2147483647 w 388"/>
              <a:gd name="T37" fmla="*/ 2147483647 h 228"/>
              <a:gd name="T38" fmla="*/ 2147483647 w 388"/>
              <a:gd name="T39" fmla="*/ 2147483647 h 228"/>
              <a:gd name="T40" fmla="*/ 2147483647 w 388"/>
              <a:gd name="T41" fmla="*/ 2147483647 h 228"/>
              <a:gd name="T42" fmla="*/ 2147483647 w 388"/>
              <a:gd name="T43" fmla="*/ 2147483647 h 228"/>
              <a:gd name="T44" fmla="*/ 2147483647 w 388"/>
              <a:gd name="T45" fmla="*/ 2147483647 h 228"/>
              <a:gd name="T46" fmla="*/ 2147483647 w 388"/>
              <a:gd name="T47" fmla="*/ 2147483647 h 228"/>
              <a:gd name="T48" fmla="*/ 2147483647 w 388"/>
              <a:gd name="T49" fmla="*/ 2147483647 h 228"/>
              <a:gd name="T50" fmla="*/ 2147483647 w 388"/>
              <a:gd name="T51" fmla="*/ 2147483647 h 228"/>
              <a:gd name="T52" fmla="*/ 2147483647 w 388"/>
              <a:gd name="T53" fmla="*/ 2147483647 h 228"/>
              <a:gd name="T54" fmla="*/ 2147483647 w 388"/>
              <a:gd name="T55" fmla="*/ 2147483647 h 228"/>
              <a:gd name="T56" fmla="*/ 2147483647 w 388"/>
              <a:gd name="T57" fmla="*/ 2147483647 h 228"/>
              <a:gd name="T58" fmla="*/ 2147483647 w 388"/>
              <a:gd name="T59" fmla="*/ 2147483647 h 228"/>
              <a:gd name="T60" fmla="*/ 2147483647 w 388"/>
              <a:gd name="T61" fmla="*/ 2147483647 h 228"/>
              <a:gd name="T62" fmla="*/ 0 w 388"/>
              <a:gd name="T63" fmla="*/ 2147483647 h 228"/>
              <a:gd name="T64" fmla="*/ 2147483647 w 388"/>
              <a:gd name="T65" fmla="*/ 2147483647 h 228"/>
              <a:gd name="T66" fmla="*/ 2147483647 w 388"/>
              <a:gd name="T67" fmla="*/ 2147483647 h 228"/>
              <a:gd name="T68" fmla="*/ 2147483647 w 388"/>
              <a:gd name="T69" fmla="*/ 2147483647 h 2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8"/>
              <a:gd name="T106" fmla="*/ 0 h 228"/>
              <a:gd name="T107" fmla="*/ 388 w 388"/>
              <a:gd name="T108" fmla="*/ 228 h 2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8" h="228">
                <a:moveTo>
                  <a:pt x="388" y="136"/>
                </a:moveTo>
                <a:cubicBezTo>
                  <a:pt x="388" y="98"/>
                  <a:pt x="364" y="65"/>
                  <a:pt x="330" y="51"/>
                </a:cubicBezTo>
                <a:cubicBezTo>
                  <a:pt x="322" y="48"/>
                  <a:pt x="313" y="46"/>
                  <a:pt x="303" y="45"/>
                </a:cubicBezTo>
                <a:cubicBezTo>
                  <a:pt x="303" y="39"/>
                  <a:pt x="309" y="31"/>
                  <a:pt x="317" y="25"/>
                </a:cubicBezTo>
                <a:cubicBezTo>
                  <a:pt x="320" y="22"/>
                  <a:pt x="324" y="20"/>
                  <a:pt x="327" y="18"/>
                </a:cubicBezTo>
                <a:cubicBezTo>
                  <a:pt x="328" y="17"/>
                  <a:pt x="330" y="16"/>
                  <a:pt x="330" y="16"/>
                </a:cubicBezTo>
                <a:cubicBezTo>
                  <a:pt x="331" y="16"/>
                  <a:pt x="332" y="15"/>
                  <a:pt x="332" y="15"/>
                </a:cubicBezTo>
                <a:cubicBezTo>
                  <a:pt x="335" y="14"/>
                  <a:pt x="337" y="10"/>
                  <a:pt x="336" y="6"/>
                </a:cubicBezTo>
                <a:cubicBezTo>
                  <a:pt x="335" y="3"/>
                  <a:pt x="332" y="0"/>
                  <a:pt x="328" y="0"/>
                </a:cubicBezTo>
                <a:cubicBezTo>
                  <a:pt x="327" y="0"/>
                  <a:pt x="301" y="1"/>
                  <a:pt x="273" y="14"/>
                </a:cubicBezTo>
                <a:cubicBezTo>
                  <a:pt x="244" y="26"/>
                  <a:pt x="212" y="51"/>
                  <a:pt x="204" y="99"/>
                </a:cubicBezTo>
                <a:cubicBezTo>
                  <a:pt x="202" y="108"/>
                  <a:pt x="201" y="117"/>
                  <a:pt x="201" y="125"/>
                </a:cubicBezTo>
                <a:cubicBezTo>
                  <a:pt x="201" y="162"/>
                  <a:pt x="217" y="188"/>
                  <a:pt x="236" y="204"/>
                </a:cubicBezTo>
                <a:cubicBezTo>
                  <a:pt x="255" y="220"/>
                  <a:pt x="277" y="227"/>
                  <a:pt x="294" y="228"/>
                </a:cubicBezTo>
                <a:cubicBezTo>
                  <a:pt x="294" y="228"/>
                  <a:pt x="294" y="228"/>
                  <a:pt x="294" y="228"/>
                </a:cubicBezTo>
                <a:cubicBezTo>
                  <a:pt x="298" y="228"/>
                  <a:pt x="302" y="224"/>
                  <a:pt x="302" y="220"/>
                </a:cubicBezTo>
                <a:cubicBezTo>
                  <a:pt x="302" y="215"/>
                  <a:pt x="298" y="212"/>
                  <a:pt x="294" y="212"/>
                </a:cubicBezTo>
                <a:cubicBezTo>
                  <a:pt x="282" y="211"/>
                  <a:pt x="262" y="206"/>
                  <a:pt x="246" y="192"/>
                </a:cubicBezTo>
                <a:cubicBezTo>
                  <a:pt x="230" y="178"/>
                  <a:pt x="217" y="158"/>
                  <a:pt x="217" y="125"/>
                </a:cubicBezTo>
                <a:cubicBezTo>
                  <a:pt x="217" y="118"/>
                  <a:pt x="218" y="110"/>
                  <a:pt x="220" y="101"/>
                </a:cubicBezTo>
                <a:cubicBezTo>
                  <a:pt x="227" y="60"/>
                  <a:pt x="253" y="40"/>
                  <a:pt x="279" y="28"/>
                </a:cubicBezTo>
                <a:cubicBezTo>
                  <a:pt x="285" y="25"/>
                  <a:pt x="291" y="23"/>
                  <a:pt x="297" y="22"/>
                </a:cubicBezTo>
                <a:cubicBezTo>
                  <a:pt x="292" y="28"/>
                  <a:pt x="287" y="36"/>
                  <a:pt x="287" y="46"/>
                </a:cubicBezTo>
                <a:cubicBezTo>
                  <a:pt x="287" y="47"/>
                  <a:pt x="287" y="49"/>
                  <a:pt x="288" y="51"/>
                </a:cubicBezTo>
                <a:cubicBezTo>
                  <a:pt x="288" y="51"/>
                  <a:pt x="288" y="54"/>
                  <a:pt x="290" y="57"/>
                </a:cubicBezTo>
                <a:cubicBezTo>
                  <a:pt x="293" y="59"/>
                  <a:pt x="296" y="61"/>
                  <a:pt x="300" y="61"/>
                </a:cubicBezTo>
                <a:cubicBezTo>
                  <a:pt x="308" y="61"/>
                  <a:pt x="317" y="63"/>
                  <a:pt x="324" y="66"/>
                </a:cubicBezTo>
                <a:cubicBezTo>
                  <a:pt x="352" y="77"/>
                  <a:pt x="372" y="104"/>
                  <a:pt x="372" y="136"/>
                </a:cubicBezTo>
                <a:cubicBezTo>
                  <a:pt x="372" y="142"/>
                  <a:pt x="371" y="147"/>
                  <a:pt x="370" y="152"/>
                </a:cubicBezTo>
                <a:cubicBezTo>
                  <a:pt x="369" y="157"/>
                  <a:pt x="372" y="161"/>
                  <a:pt x="376" y="162"/>
                </a:cubicBezTo>
                <a:cubicBezTo>
                  <a:pt x="380" y="163"/>
                  <a:pt x="385" y="160"/>
                  <a:pt x="386" y="156"/>
                </a:cubicBezTo>
                <a:cubicBezTo>
                  <a:pt x="386" y="156"/>
                  <a:pt x="386" y="156"/>
                  <a:pt x="386" y="156"/>
                </a:cubicBezTo>
                <a:cubicBezTo>
                  <a:pt x="387" y="149"/>
                  <a:pt x="388" y="143"/>
                  <a:pt x="388" y="136"/>
                </a:cubicBezTo>
                <a:close/>
                <a:moveTo>
                  <a:pt x="158" y="70"/>
                </a:moveTo>
                <a:cubicBezTo>
                  <a:pt x="155" y="67"/>
                  <a:pt x="150" y="67"/>
                  <a:pt x="147" y="70"/>
                </a:cubicBezTo>
                <a:cubicBezTo>
                  <a:pt x="144" y="73"/>
                  <a:pt x="144" y="78"/>
                  <a:pt x="147" y="81"/>
                </a:cubicBezTo>
                <a:cubicBezTo>
                  <a:pt x="162" y="95"/>
                  <a:pt x="171" y="115"/>
                  <a:pt x="171" y="136"/>
                </a:cubicBezTo>
                <a:cubicBezTo>
                  <a:pt x="171" y="178"/>
                  <a:pt x="137" y="212"/>
                  <a:pt x="95" y="212"/>
                </a:cubicBezTo>
                <a:cubicBezTo>
                  <a:pt x="93" y="212"/>
                  <a:pt x="93" y="212"/>
                  <a:pt x="93" y="212"/>
                </a:cubicBezTo>
                <a:cubicBezTo>
                  <a:pt x="81" y="211"/>
                  <a:pt x="61" y="206"/>
                  <a:pt x="45" y="192"/>
                </a:cubicBezTo>
                <a:cubicBezTo>
                  <a:pt x="29" y="178"/>
                  <a:pt x="16" y="158"/>
                  <a:pt x="16" y="125"/>
                </a:cubicBezTo>
                <a:cubicBezTo>
                  <a:pt x="16" y="118"/>
                  <a:pt x="17" y="110"/>
                  <a:pt x="19" y="101"/>
                </a:cubicBezTo>
                <a:cubicBezTo>
                  <a:pt x="26" y="60"/>
                  <a:pt x="52" y="40"/>
                  <a:pt x="78" y="28"/>
                </a:cubicBezTo>
                <a:cubicBezTo>
                  <a:pt x="84" y="25"/>
                  <a:pt x="90" y="23"/>
                  <a:pt x="96" y="22"/>
                </a:cubicBezTo>
                <a:cubicBezTo>
                  <a:pt x="91" y="28"/>
                  <a:pt x="86" y="36"/>
                  <a:pt x="86" y="46"/>
                </a:cubicBezTo>
                <a:cubicBezTo>
                  <a:pt x="86" y="47"/>
                  <a:pt x="86" y="49"/>
                  <a:pt x="86" y="51"/>
                </a:cubicBezTo>
                <a:cubicBezTo>
                  <a:pt x="87" y="51"/>
                  <a:pt x="87" y="51"/>
                  <a:pt x="87" y="51"/>
                </a:cubicBezTo>
                <a:cubicBezTo>
                  <a:pt x="87" y="52"/>
                  <a:pt x="87" y="52"/>
                  <a:pt x="87" y="52"/>
                </a:cubicBezTo>
                <a:cubicBezTo>
                  <a:pt x="87" y="52"/>
                  <a:pt x="87" y="55"/>
                  <a:pt x="90" y="58"/>
                </a:cubicBezTo>
                <a:cubicBezTo>
                  <a:pt x="93" y="60"/>
                  <a:pt x="96" y="61"/>
                  <a:pt x="98" y="61"/>
                </a:cubicBezTo>
                <a:cubicBezTo>
                  <a:pt x="98" y="61"/>
                  <a:pt x="98" y="61"/>
                  <a:pt x="98" y="61"/>
                </a:cubicBezTo>
                <a:cubicBezTo>
                  <a:pt x="107" y="61"/>
                  <a:pt x="115" y="63"/>
                  <a:pt x="123" y="66"/>
                </a:cubicBezTo>
                <a:cubicBezTo>
                  <a:pt x="127" y="68"/>
                  <a:pt x="132" y="66"/>
                  <a:pt x="133" y="61"/>
                </a:cubicBezTo>
                <a:cubicBezTo>
                  <a:pt x="135" y="57"/>
                  <a:pt x="133" y="53"/>
                  <a:pt x="129" y="51"/>
                </a:cubicBezTo>
                <a:cubicBezTo>
                  <a:pt x="121" y="48"/>
                  <a:pt x="111" y="46"/>
                  <a:pt x="102" y="45"/>
                </a:cubicBezTo>
                <a:cubicBezTo>
                  <a:pt x="102" y="39"/>
                  <a:pt x="108" y="31"/>
                  <a:pt x="116" y="25"/>
                </a:cubicBezTo>
                <a:cubicBezTo>
                  <a:pt x="119" y="22"/>
                  <a:pt x="123" y="20"/>
                  <a:pt x="126" y="18"/>
                </a:cubicBezTo>
                <a:cubicBezTo>
                  <a:pt x="127" y="17"/>
                  <a:pt x="129" y="16"/>
                  <a:pt x="129" y="16"/>
                </a:cubicBezTo>
                <a:cubicBezTo>
                  <a:pt x="130" y="16"/>
                  <a:pt x="131" y="15"/>
                  <a:pt x="131" y="15"/>
                </a:cubicBezTo>
                <a:cubicBezTo>
                  <a:pt x="134" y="14"/>
                  <a:pt x="136" y="10"/>
                  <a:pt x="135" y="6"/>
                </a:cubicBezTo>
                <a:cubicBezTo>
                  <a:pt x="134" y="3"/>
                  <a:pt x="131" y="0"/>
                  <a:pt x="127" y="0"/>
                </a:cubicBezTo>
                <a:cubicBezTo>
                  <a:pt x="126" y="0"/>
                  <a:pt x="100" y="1"/>
                  <a:pt x="71" y="14"/>
                </a:cubicBezTo>
                <a:cubicBezTo>
                  <a:pt x="43" y="26"/>
                  <a:pt x="11" y="51"/>
                  <a:pt x="3" y="99"/>
                </a:cubicBezTo>
                <a:cubicBezTo>
                  <a:pt x="1" y="108"/>
                  <a:pt x="0" y="117"/>
                  <a:pt x="0" y="125"/>
                </a:cubicBezTo>
                <a:cubicBezTo>
                  <a:pt x="0" y="162"/>
                  <a:pt x="16" y="188"/>
                  <a:pt x="35" y="204"/>
                </a:cubicBezTo>
                <a:cubicBezTo>
                  <a:pt x="54" y="220"/>
                  <a:pt x="76" y="227"/>
                  <a:pt x="93" y="228"/>
                </a:cubicBezTo>
                <a:cubicBezTo>
                  <a:pt x="95" y="228"/>
                  <a:pt x="95" y="228"/>
                  <a:pt x="95" y="228"/>
                </a:cubicBezTo>
                <a:cubicBezTo>
                  <a:pt x="95" y="228"/>
                  <a:pt x="95" y="228"/>
                  <a:pt x="95" y="228"/>
                </a:cubicBezTo>
                <a:cubicBezTo>
                  <a:pt x="146" y="228"/>
                  <a:pt x="187" y="187"/>
                  <a:pt x="187" y="136"/>
                </a:cubicBezTo>
                <a:cubicBezTo>
                  <a:pt x="187" y="110"/>
                  <a:pt x="176" y="86"/>
                  <a:pt x="158" y="70"/>
                </a:cubicBezTo>
                <a:close/>
              </a:path>
            </a:pathLst>
          </a:cu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7" name="TextBox 7"/>
          <p:cNvSpPr txBox="1">
            <a:spLocks noChangeArrowheads="1"/>
          </p:cNvSpPr>
          <p:nvPr/>
        </p:nvSpPr>
        <p:spPr bwMode="auto">
          <a:xfrm>
            <a:off x="733803" y="2327493"/>
            <a:ext cx="4689971" cy="1893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2400" dirty="0">
                <a:solidFill>
                  <a:srgbClr val="7030A0"/>
                </a:solidFill>
              </a:rPr>
              <a:t>We should forget about small efficiencies, say about 97% of the time: premature optimization is the root of all evil.</a:t>
            </a:r>
            <a:endParaRPr lang="en-US" altLang="zh-CN" sz="2400" dirty="0">
              <a:solidFill>
                <a:srgbClr val="7030A0"/>
              </a:solidFill>
              <a:latin typeface="Cambria Math" pitchFamily="18" charset="0"/>
              <a:ea typeface="Cambria Math" pitchFamily="18" charset="0"/>
            </a:endParaRPr>
          </a:p>
        </p:txBody>
      </p:sp>
      <p:sp>
        <p:nvSpPr>
          <p:cNvPr id="2" name="TextBox 1"/>
          <p:cNvSpPr txBox="1"/>
          <p:nvPr/>
        </p:nvSpPr>
        <p:spPr>
          <a:xfrm>
            <a:off x="1196078" y="4941168"/>
            <a:ext cx="4227696" cy="707886"/>
          </a:xfrm>
          <a:prstGeom prst="rect">
            <a:avLst/>
          </a:prstGeom>
          <a:noFill/>
        </p:spPr>
        <p:txBody>
          <a:bodyPr wrap="none" rtlCol="0">
            <a:spAutoFit/>
          </a:bodyPr>
          <a:lstStyle/>
          <a:p>
            <a:pPr algn="r"/>
            <a:r>
              <a:rPr lang="en-US" altLang="zh-CN" dirty="0" smtClean="0">
                <a:solidFill>
                  <a:srgbClr val="FFC000"/>
                </a:solidFill>
              </a:rPr>
              <a:t>The </a:t>
            </a:r>
            <a:r>
              <a:rPr lang="en-US" altLang="zh-CN" dirty="0">
                <a:solidFill>
                  <a:srgbClr val="FFC000"/>
                </a:solidFill>
              </a:rPr>
              <a:t>Art of Computer </a:t>
            </a:r>
            <a:r>
              <a:rPr lang="en-US" altLang="zh-CN" dirty="0" smtClean="0">
                <a:solidFill>
                  <a:srgbClr val="FFC000"/>
                </a:solidFill>
              </a:rPr>
              <a:t>Programming</a:t>
            </a:r>
            <a:br>
              <a:rPr lang="en-US" altLang="zh-CN" dirty="0" smtClean="0">
                <a:solidFill>
                  <a:srgbClr val="FFC000"/>
                </a:solidFill>
              </a:rPr>
            </a:br>
            <a:r>
              <a:rPr lang="en-US" altLang="zh-CN" dirty="0" err="1" smtClean="0">
                <a:solidFill>
                  <a:srgbClr val="0070C0"/>
                </a:solidFill>
              </a:rPr>
              <a:t>Donal</a:t>
            </a:r>
            <a:r>
              <a:rPr lang="en-US" altLang="zh-CN" dirty="0" smtClean="0">
                <a:solidFill>
                  <a:srgbClr val="0070C0"/>
                </a:solidFill>
              </a:rPr>
              <a:t> Knuth</a:t>
            </a:r>
            <a:endParaRPr lang="zh-CN" altLang="en-US" dirty="0">
              <a:solidFill>
                <a:srgbClr val="0070C0"/>
              </a:solidFill>
            </a:endParaRPr>
          </a:p>
        </p:txBody>
      </p:sp>
      <p:sp>
        <p:nvSpPr>
          <p:cNvPr id="3" name="矩形标注 2"/>
          <p:cNvSpPr/>
          <p:nvPr/>
        </p:nvSpPr>
        <p:spPr bwMode="auto">
          <a:xfrm>
            <a:off x="323528" y="4437112"/>
            <a:ext cx="4395902" cy="1656184"/>
          </a:xfrm>
          <a:prstGeom prst="wedgeRectCallout">
            <a:avLst>
              <a:gd name="adj1" fmla="val 24700"/>
              <a:gd name="adj2" fmla="val -81094"/>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none" lIns="0" tIns="45720" rIns="0" bIns="45720" numCol="1" rtlCol="0" anchor="ctr" anchorCtr="0" compatLnSpc="1">
            <a:prstTxWarp prst="textNoShape">
              <a:avLst/>
            </a:prstTxWarp>
          </a:bodyPr>
          <a:lstStyle/>
          <a:p>
            <a:pPr marL="800100" lvl="1" indent="-342900">
              <a:buFont typeface="Arial" pitchFamily="34" charset="0"/>
              <a:buChar char="•"/>
            </a:pPr>
            <a:r>
              <a:rPr lang="zh-CN" altLang="en-US" dirty="0"/>
              <a:t>不要过早</a:t>
            </a:r>
            <a:r>
              <a:rPr lang="zh-CN" altLang="en-US" dirty="0" smtClean="0"/>
              <a:t>优化</a:t>
            </a:r>
            <a:endParaRPr lang="en-US" altLang="zh-CN" dirty="0"/>
          </a:p>
          <a:p>
            <a:pPr marL="800100" lvl="1" indent="-342900">
              <a:buFont typeface="Arial" pitchFamily="34" charset="0"/>
              <a:buChar char="•"/>
            </a:pPr>
            <a:r>
              <a:rPr lang="zh-CN" altLang="en-US" dirty="0" smtClean="0"/>
              <a:t>基准测试</a:t>
            </a:r>
            <a:r>
              <a:rPr lang="zh-CN" altLang="en-US" dirty="0"/>
              <a:t>是必须</a:t>
            </a:r>
            <a:r>
              <a:rPr lang="zh-CN" altLang="en-US" dirty="0" smtClean="0"/>
              <a:t>的</a:t>
            </a:r>
            <a:endParaRPr lang="en-US" altLang="zh-CN" dirty="0" smtClean="0"/>
          </a:p>
          <a:p>
            <a:pPr marL="800100" lvl="1" indent="-342900">
              <a:buFont typeface="Arial" pitchFamily="34" charset="0"/>
              <a:buChar char="•"/>
            </a:pPr>
            <a:r>
              <a:rPr lang="zh-CN" altLang="en-US" dirty="0" smtClean="0"/>
              <a:t>要</a:t>
            </a:r>
            <a:r>
              <a:rPr lang="zh-CN" altLang="en-US" dirty="0"/>
              <a:t>适可而止，不要追求极致</a:t>
            </a:r>
            <a:endParaRPr kumimoji="0" lang="zh-CN" altLang="en-US"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668583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2291" name="Rectangle 3"/>
          <p:cNvSpPr>
            <a:spLocks noGrp="1" noChangeArrowheads="1"/>
          </p:cNvSpPr>
          <p:nvPr>
            <p:ph type="title" idx="4294967295"/>
          </p:nvPr>
        </p:nvSpPr>
        <p:spPr>
          <a:xfrm>
            <a:off x="393700" y="560388"/>
            <a:ext cx="7826375" cy="492125"/>
          </a:xfrm>
        </p:spPr>
        <p:txBody>
          <a:bodyPr rIns="0"/>
          <a:lstStyle/>
          <a:p>
            <a:pPr eaLnBrk="1" hangingPunct="1"/>
            <a:r>
              <a:rPr lang="en-US" altLang="zh-CN" smtClean="0">
                <a:solidFill>
                  <a:srgbClr val="58585A"/>
                </a:solidFill>
                <a:ea typeface="宋体" pitchFamily="2" charset="-122"/>
              </a:rPr>
              <a:t>Agander</a:t>
            </a:r>
          </a:p>
        </p:txBody>
      </p:sp>
      <p:sp>
        <p:nvSpPr>
          <p:cNvPr id="12292" name="Rectangle 4"/>
          <p:cNvSpPr>
            <a:spLocks noChangeArrowheads="1"/>
          </p:cNvSpPr>
          <p:nvPr/>
        </p:nvSpPr>
        <p:spPr bwMode="auto">
          <a:xfrm>
            <a:off x="403225" y="1381125"/>
            <a:ext cx="5176838"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4000" bIns="0"/>
          <a:lstStyle/>
          <a:p>
            <a:pPr marL="176213" indent="-176213" eaLnBrk="0" hangingPunct="0">
              <a:lnSpc>
                <a:spcPct val="90000"/>
              </a:lnSpc>
              <a:spcBef>
                <a:spcPct val="0"/>
              </a:spcBef>
              <a:spcAft>
                <a:spcPct val="70000"/>
              </a:spcAft>
              <a:buClr>
                <a:srgbClr val="7B0664"/>
              </a:buClr>
              <a:buFont typeface="Ericsson Capital TT" pitchFamily="2" charset="0"/>
              <a:buChar char="›"/>
              <a:tabLst>
                <a:tab pos="1701800" algn="l"/>
              </a:tabLst>
            </a:pPr>
            <a:r>
              <a:rPr lang="zh-CN" altLang="en-US" sz="2400" dirty="0">
                <a:solidFill>
                  <a:schemeClr val="bg1">
                    <a:lumMod val="75000"/>
                  </a:schemeClr>
                </a:solidFill>
                <a:ea typeface="ＭＳ Ｐゴシック" pitchFamily="34" charset="-128"/>
              </a:rPr>
              <a:t>线程</a:t>
            </a:r>
            <a:r>
              <a:rPr lang="zh-CN" altLang="en-US" sz="2400" dirty="0" smtClean="0">
                <a:solidFill>
                  <a:schemeClr val="bg1">
                    <a:lumMod val="75000"/>
                  </a:schemeClr>
                </a:solidFill>
                <a:ea typeface="ＭＳ Ｐゴシック" pitchFamily="34" charset="-128"/>
              </a:rPr>
              <a:t>安全</a:t>
            </a:r>
            <a:endParaRPr lang="sv-SE" altLang="zh-CN" sz="2400" dirty="0">
              <a:solidFill>
                <a:schemeClr val="bg1">
                  <a:lumMod val="75000"/>
                </a:schemeClr>
              </a:solidFill>
              <a:ea typeface="ＭＳ Ｐゴシック" pitchFamily="34" charset="-128"/>
            </a:endParaRPr>
          </a:p>
          <a:p>
            <a:pPr marL="176213" indent="-176213" eaLnBrk="0" hangingPunct="0">
              <a:lnSpc>
                <a:spcPct val="90000"/>
              </a:lnSpc>
              <a:spcBef>
                <a:spcPct val="0"/>
              </a:spcBef>
              <a:spcAft>
                <a:spcPct val="70000"/>
              </a:spcAft>
              <a:buClr>
                <a:srgbClr val="7B0664"/>
              </a:buClr>
              <a:buFont typeface="Ericsson Capital TT" pitchFamily="2" charset="0"/>
              <a:buChar char="›"/>
              <a:tabLst>
                <a:tab pos="1701800" algn="l"/>
              </a:tabLst>
            </a:pPr>
            <a:r>
              <a:rPr lang="zh-CN" altLang="en-US" sz="2400" dirty="0" smtClean="0">
                <a:solidFill>
                  <a:schemeClr val="bg1">
                    <a:lumMod val="75000"/>
                  </a:schemeClr>
                </a:solidFill>
                <a:ea typeface="ＭＳ Ｐゴシック" pitchFamily="34" charset="-128"/>
              </a:rPr>
              <a:t>锁优化</a:t>
            </a:r>
            <a:endParaRPr lang="zh-CN" altLang="en-US" sz="2400" dirty="0">
              <a:solidFill>
                <a:schemeClr val="bg1">
                  <a:lumMod val="75000"/>
                </a:schemeClr>
              </a:solidFill>
              <a:ea typeface="ＭＳ Ｐゴシック" pitchFamily="34" charset="-128"/>
            </a:endParaRPr>
          </a:p>
          <a:p>
            <a:pPr marL="176213" indent="-176213" eaLnBrk="0" hangingPunct="0">
              <a:lnSpc>
                <a:spcPct val="90000"/>
              </a:lnSpc>
              <a:spcBef>
                <a:spcPct val="0"/>
              </a:spcBef>
              <a:spcAft>
                <a:spcPct val="70000"/>
              </a:spcAft>
              <a:buClr>
                <a:schemeClr val="folHlink"/>
              </a:buClr>
              <a:buFont typeface="Ericsson Capital TT" pitchFamily="2" charset="0"/>
              <a:buChar char="›"/>
              <a:tabLst>
                <a:tab pos="1701800" algn="l"/>
              </a:tabLst>
            </a:pPr>
            <a:r>
              <a:rPr lang="en-US" altLang="zh-CN" sz="2400" dirty="0">
                <a:solidFill>
                  <a:schemeClr val="accent1"/>
                </a:solidFill>
                <a:ea typeface="ＭＳ Ｐゴシック" pitchFamily="34" charset="-128"/>
              </a:rPr>
              <a:t>Monitor</a:t>
            </a:r>
            <a:r>
              <a:rPr lang="zh-CN" altLang="en-US" sz="2400" dirty="0">
                <a:solidFill>
                  <a:schemeClr val="accent1"/>
                </a:solidFill>
                <a:ea typeface="ＭＳ Ｐゴシック" pitchFamily="34" charset="-128"/>
              </a:rPr>
              <a:t>模式</a:t>
            </a:r>
            <a:endParaRPr lang="en-US" altLang="zh-CN" sz="2400" dirty="0">
              <a:solidFill>
                <a:schemeClr val="accent1"/>
              </a:solidFill>
              <a:ea typeface="ＭＳ Ｐゴシック" pitchFamily="34" charset="-128"/>
            </a:endParaRPr>
          </a:p>
        </p:txBody>
      </p:sp>
      <p:sp>
        <p:nvSpPr>
          <p:cNvPr id="12293" name="Rectangle 7">
            <a:hlinkClick r:id="rId3" action="ppaction://hlinksldjump"/>
          </p:cNvPr>
          <p:cNvSpPr>
            <a:spLocks noChangeArrowheads="1"/>
          </p:cNvSpPr>
          <p:nvPr/>
        </p:nvSpPr>
        <p:spPr bwMode="auto">
          <a:xfrm>
            <a:off x="179388" y="4076700"/>
            <a:ext cx="4321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eaLnBrk="0" hangingPunct="0">
              <a:spcBef>
                <a:spcPct val="0"/>
              </a:spcBef>
            </a:pPr>
            <a:endParaRPr lang="zh-CN" altLang="zh-CN" sz="1400">
              <a:solidFill>
                <a:srgbClr val="808080"/>
              </a:solidFill>
              <a:ea typeface="ＭＳ Ｐゴシック" pitchFamily="34" charset="-128"/>
            </a:endParaRPr>
          </a:p>
        </p:txBody>
      </p:sp>
      <p:sp>
        <p:nvSpPr>
          <p:cNvPr id="12294" name="Rectangle 7">
            <a:hlinkClick r:id="rId4" action="ppaction://hlinksldjump"/>
          </p:cNvPr>
          <p:cNvSpPr>
            <a:spLocks noChangeArrowheads="1"/>
          </p:cNvSpPr>
          <p:nvPr/>
        </p:nvSpPr>
        <p:spPr bwMode="auto">
          <a:xfrm>
            <a:off x="179388" y="4652963"/>
            <a:ext cx="43211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spcBef>
                <a:spcPct val="0"/>
              </a:spcBef>
            </a:pPr>
            <a:endParaRPr lang="zh-CN" altLang="zh-CN" sz="1400">
              <a:solidFill>
                <a:srgbClr val="808080"/>
              </a:solidFill>
              <a:ea typeface="ＭＳ Ｐゴシック" pitchFamily="34" charset="-128"/>
            </a:endParaRPr>
          </a:p>
        </p:txBody>
      </p:sp>
      <p:pic>
        <p:nvPicPr>
          <p:cNvPr id="12295" name="Picture 8" descr="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1308100"/>
            <a:ext cx="34290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99705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4"/>
          <p:cNvSpPr>
            <a:spLocks noGrp="1" noChangeArrowheads="1"/>
          </p:cNvSpPr>
          <p:nvPr>
            <p:ph type="title" idx="4294967295"/>
          </p:nvPr>
        </p:nvSpPr>
        <p:spPr>
          <a:xfrm>
            <a:off x="400050" y="560388"/>
            <a:ext cx="7700963" cy="492125"/>
          </a:xfrm>
        </p:spPr>
        <p:txBody>
          <a:bodyPr rIns="0"/>
          <a:lstStyle/>
          <a:p>
            <a:pPr eaLnBrk="1" hangingPunct="1"/>
            <a:r>
              <a:rPr lang="en-US" altLang="zh-CN" dirty="0" smtClean="0">
                <a:ea typeface="宋体" pitchFamily="2" charset="-122"/>
              </a:rPr>
              <a:t>Monitor pattern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340767"/>
            <a:ext cx="5357812"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5"/>
          <p:cNvSpPr>
            <a:spLocks noGrp="1" noChangeArrowheads="1"/>
          </p:cNvSpPr>
          <p:nvPr>
            <p:ph type="body" idx="4294967295"/>
          </p:nvPr>
        </p:nvSpPr>
        <p:spPr>
          <a:xfrm>
            <a:off x="251520" y="4797152"/>
            <a:ext cx="8568952" cy="1800200"/>
          </a:xfrm>
          <a:solidFill>
            <a:schemeClr val="bg1"/>
          </a:solidFill>
        </p:spPr>
        <p:txBody>
          <a:bodyPr rIns="54000"/>
          <a:lstStyle/>
          <a:p>
            <a:pPr marL="0" indent="0" eaLnBrk="1" hangingPunct="1">
              <a:lnSpc>
                <a:spcPct val="90000"/>
              </a:lnSpc>
              <a:buClr>
                <a:schemeClr val="hlink"/>
              </a:buClr>
              <a:buNone/>
            </a:pPr>
            <a:r>
              <a:rPr lang="en-US" altLang="zh-CN" sz="1600" dirty="0">
                <a:solidFill>
                  <a:srgbClr val="FF0000"/>
                </a:solidFill>
              </a:rPr>
              <a:t>Monitor</a:t>
            </a:r>
            <a:r>
              <a:rPr lang="en-US" altLang="zh-CN" sz="1600" dirty="0"/>
              <a:t> is a programming language construct (e.g. a class) which encapsulates variables, access procedures and initialization code within an abstract data type.</a:t>
            </a:r>
          </a:p>
          <a:p>
            <a:pPr eaLnBrk="1" hangingPunct="1">
              <a:lnSpc>
                <a:spcPct val="90000"/>
              </a:lnSpc>
              <a:buClr>
                <a:schemeClr val="hlink"/>
              </a:buClr>
            </a:pPr>
            <a:r>
              <a:rPr lang="en-US" altLang="zh-CN" sz="1600" dirty="0" smtClean="0"/>
              <a:t>– </a:t>
            </a:r>
            <a:r>
              <a:rPr lang="en-US" altLang="zh-CN" sz="1600" dirty="0" smtClean="0">
                <a:solidFill>
                  <a:srgbClr val="FF0000"/>
                </a:solidFill>
              </a:rPr>
              <a:t>Monitor </a:t>
            </a:r>
            <a:r>
              <a:rPr lang="en-US" altLang="zh-CN" sz="1600" dirty="0">
                <a:solidFill>
                  <a:srgbClr val="FF0000"/>
                </a:solidFill>
              </a:rPr>
              <a:t>variables </a:t>
            </a:r>
            <a:r>
              <a:rPr lang="en-US" altLang="zh-CN" sz="1600" dirty="0"/>
              <a:t>represent a state of an instance of the monitor;</a:t>
            </a:r>
          </a:p>
          <a:p>
            <a:pPr eaLnBrk="1" hangingPunct="1">
              <a:lnSpc>
                <a:spcPct val="90000"/>
              </a:lnSpc>
              <a:buClr>
                <a:schemeClr val="hlink"/>
              </a:buClr>
            </a:pPr>
            <a:r>
              <a:rPr lang="en-US" altLang="zh-CN" sz="1600" dirty="0" smtClean="0"/>
              <a:t>– </a:t>
            </a:r>
            <a:r>
              <a:rPr lang="en-US" altLang="zh-CN" sz="1600" dirty="0" smtClean="0">
                <a:solidFill>
                  <a:srgbClr val="FF0000"/>
                </a:solidFill>
              </a:rPr>
              <a:t>Monitor </a:t>
            </a:r>
            <a:r>
              <a:rPr lang="en-US" altLang="zh-CN" sz="1600" dirty="0">
                <a:solidFill>
                  <a:srgbClr val="FF0000"/>
                </a:solidFill>
              </a:rPr>
              <a:t>procedures </a:t>
            </a:r>
            <a:r>
              <a:rPr lang="en-US" altLang="zh-CN" sz="1600" dirty="0"/>
              <a:t>(a.k.a. operations or methods) are the only means to access (to inspect and to alter) the monitor variables;</a:t>
            </a:r>
          </a:p>
          <a:p>
            <a:pPr eaLnBrk="1" hangingPunct="1">
              <a:lnSpc>
                <a:spcPct val="90000"/>
              </a:lnSpc>
              <a:buClr>
                <a:schemeClr val="hlink"/>
              </a:buClr>
            </a:pPr>
            <a:r>
              <a:rPr lang="en-US" altLang="zh-CN" sz="1600" dirty="0" smtClean="0"/>
              <a:t>– Monitor </a:t>
            </a:r>
            <a:r>
              <a:rPr lang="en-US" altLang="zh-CN" sz="1600" dirty="0"/>
              <a:t>procedures are executed with </a:t>
            </a:r>
            <a:r>
              <a:rPr lang="en-US" altLang="zh-CN" sz="1600" dirty="0">
                <a:solidFill>
                  <a:srgbClr val="FF0000"/>
                </a:solidFill>
              </a:rPr>
              <a:t>mutual exclusion</a:t>
            </a:r>
            <a:r>
              <a:rPr lang="en-US" altLang="zh-CN" sz="1600" dirty="0"/>
              <a:t>.</a:t>
            </a:r>
          </a:p>
        </p:txBody>
      </p:sp>
    </p:spTree>
    <p:extLst>
      <p:ext uri="{BB962C8B-B14F-4D97-AF65-F5344CB8AC3E}">
        <p14:creationId xmlns:p14="http://schemas.microsoft.com/office/powerpoint/2010/main" val="12794737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fade">
                                      <p:cBhvr>
                                        <p:cTn id="7" dur="500"/>
                                        <p:tgtEl>
                                          <p:spTgt spid="2662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8">
                                            <p:txEl>
                                              <p:pRg st="1" end="1"/>
                                            </p:txEl>
                                          </p:spTgt>
                                        </p:tgtEl>
                                        <p:attrNameLst>
                                          <p:attrName>style.visibility</p:attrName>
                                        </p:attrNameLst>
                                      </p:cBhvr>
                                      <p:to>
                                        <p:strVal val="visible"/>
                                      </p:to>
                                    </p:set>
                                    <p:animEffect transition="in" filter="fade">
                                      <p:cBhvr>
                                        <p:cTn id="10" dur="500"/>
                                        <p:tgtEl>
                                          <p:spTgt spid="2662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animEffect transition="in" filter="fade">
                                      <p:cBhvr>
                                        <p:cTn id="13" dur="500"/>
                                        <p:tgtEl>
                                          <p:spTgt spid="2662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628">
                                            <p:txEl>
                                              <p:pRg st="3" end="3"/>
                                            </p:txEl>
                                          </p:spTgt>
                                        </p:tgtEl>
                                        <p:attrNameLst>
                                          <p:attrName>style.visibility</p:attrName>
                                        </p:attrNameLst>
                                      </p:cBhvr>
                                      <p:to>
                                        <p:strVal val="visible"/>
                                      </p:to>
                                    </p:set>
                                    <p:animEffect transition="in" filter="fade">
                                      <p:cBhvr>
                                        <p:cTn id="16" dur="500"/>
                                        <p:tgtEl>
                                          <p:spTgt spid="266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4"/>
          <p:cNvSpPr>
            <a:spLocks noGrp="1" noChangeArrowheads="1"/>
          </p:cNvSpPr>
          <p:nvPr>
            <p:ph type="title" idx="4294967295"/>
          </p:nvPr>
        </p:nvSpPr>
        <p:spPr>
          <a:xfrm>
            <a:off x="400050" y="560388"/>
            <a:ext cx="7700963" cy="492125"/>
          </a:xfrm>
        </p:spPr>
        <p:txBody>
          <a:bodyPr rIns="0"/>
          <a:lstStyle/>
          <a:p>
            <a:pPr eaLnBrk="1" hangingPunct="1"/>
            <a:r>
              <a:rPr lang="en-US" altLang="zh-CN" dirty="0" smtClean="0">
                <a:ea typeface="宋体" pitchFamily="2" charset="-122"/>
              </a:rPr>
              <a:t>Monitor pattern</a:t>
            </a:r>
          </a:p>
        </p:txBody>
      </p:sp>
      <p:sp>
        <p:nvSpPr>
          <p:cNvPr id="26628" name="Rectangle 45"/>
          <p:cNvSpPr>
            <a:spLocks noGrp="1" noChangeArrowheads="1"/>
          </p:cNvSpPr>
          <p:nvPr>
            <p:ph type="body" idx="4294967295"/>
          </p:nvPr>
        </p:nvSpPr>
        <p:spPr>
          <a:xfrm>
            <a:off x="251520" y="1376363"/>
            <a:ext cx="5111229" cy="468461"/>
          </a:xfrm>
        </p:spPr>
        <p:txBody>
          <a:bodyPr rIns="54000"/>
          <a:lstStyle/>
          <a:p>
            <a:pPr marL="0" indent="0" eaLnBrk="1" hangingPunct="1">
              <a:lnSpc>
                <a:spcPct val="90000"/>
              </a:lnSpc>
              <a:buClr>
                <a:schemeClr val="hlink"/>
              </a:buClr>
              <a:buNone/>
            </a:pPr>
            <a:r>
              <a:rPr lang="en-US" altLang="zh-CN" dirty="0" smtClean="0">
                <a:solidFill>
                  <a:srgbClr val="0070C0"/>
                </a:solidFill>
              </a:rPr>
              <a:t>Example 1: Bounded buffers</a:t>
            </a:r>
            <a:endParaRPr lang="sv-SE" altLang="zh-CN" dirty="0" smtClean="0">
              <a:solidFill>
                <a:srgbClr val="0070C0"/>
              </a:solidFill>
              <a:ea typeface="宋体"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70" y="2060848"/>
            <a:ext cx="53149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96136" y="1901150"/>
            <a:ext cx="3138873" cy="1815882"/>
          </a:xfrm>
          <a:prstGeom prst="rect">
            <a:avLst/>
          </a:prstGeom>
          <a:noFill/>
          <a:ln>
            <a:solidFill>
              <a:schemeClr val="tx1"/>
            </a:solidFill>
            <a:prstDash val="sysDash"/>
          </a:ln>
        </p:spPr>
        <p:txBody>
          <a:bodyPr wrap="none" rtlCol="0">
            <a:spAutoFit/>
          </a:bodyPr>
          <a:lstStyle/>
          <a:p>
            <a:r>
              <a:rPr lang="en-US" altLang="zh-CN" sz="1600" b="1" dirty="0" smtClean="0">
                <a:latin typeface="+mn-ea"/>
              </a:rPr>
              <a:t>Usage</a:t>
            </a:r>
            <a:r>
              <a:rPr lang="en-US" altLang="zh-CN" sz="1600" dirty="0">
                <a:latin typeface="+mn-ea"/>
              </a:rPr>
              <a:t>: </a:t>
            </a:r>
          </a:p>
          <a:p>
            <a:r>
              <a:rPr lang="en-US" altLang="zh-CN" sz="1600" dirty="0">
                <a:latin typeface="+mn-ea"/>
              </a:rPr>
              <a:t>–In Producer: </a:t>
            </a:r>
          </a:p>
          <a:p>
            <a:r>
              <a:rPr lang="en-US" altLang="zh-CN" sz="1600" b="1" dirty="0" err="1">
                <a:solidFill>
                  <a:srgbClr val="0070C0"/>
                </a:solidFill>
                <a:latin typeface="+mn-ea"/>
              </a:rPr>
              <a:t>Bounded_Buffer.deposit</a:t>
            </a:r>
            <a:r>
              <a:rPr lang="en-US" altLang="zh-CN" sz="1600" b="1" dirty="0">
                <a:solidFill>
                  <a:srgbClr val="0070C0"/>
                </a:solidFill>
                <a:latin typeface="+mn-ea"/>
              </a:rPr>
              <a:t>(a[</a:t>
            </a:r>
            <a:r>
              <a:rPr lang="en-US" altLang="zh-CN" sz="1600" b="1" dirty="0" err="1">
                <a:solidFill>
                  <a:srgbClr val="0070C0"/>
                </a:solidFill>
                <a:latin typeface="+mn-ea"/>
              </a:rPr>
              <a:t>i</a:t>
            </a:r>
            <a:r>
              <a:rPr lang="en-US" altLang="zh-CN" sz="1600" b="1" dirty="0">
                <a:solidFill>
                  <a:srgbClr val="0070C0"/>
                </a:solidFill>
                <a:latin typeface="+mn-ea"/>
              </a:rPr>
              <a:t>]);</a:t>
            </a:r>
            <a:r>
              <a:rPr lang="en-US" altLang="zh-CN" sz="1600" b="1" dirty="0">
                <a:latin typeface="+mn-ea"/>
              </a:rPr>
              <a:t> </a:t>
            </a:r>
            <a:endParaRPr lang="en-US" altLang="zh-CN" sz="1600" dirty="0">
              <a:latin typeface="+mn-ea"/>
            </a:endParaRPr>
          </a:p>
          <a:p>
            <a:r>
              <a:rPr lang="en-US" altLang="zh-CN" sz="1600" dirty="0">
                <a:latin typeface="+mn-ea"/>
              </a:rPr>
              <a:t>–In Consumer: </a:t>
            </a:r>
            <a:endParaRPr lang="zh-CN" altLang="en-US" sz="1600" dirty="0">
              <a:latin typeface="+mn-ea"/>
            </a:endParaRPr>
          </a:p>
          <a:p>
            <a:r>
              <a:rPr lang="en-US" altLang="zh-CN" sz="1600" b="1" dirty="0" err="1">
                <a:solidFill>
                  <a:srgbClr val="0070C0"/>
                </a:solidFill>
                <a:latin typeface="+mn-ea"/>
              </a:rPr>
              <a:t>Bounded_Buffer.fetch</a:t>
            </a:r>
            <a:r>
              <a:rPr lang="en-US" altLang="zh-CN" sz="1600" b="1" dirty="0">
                <a:solidFill>
                  <a:srgbClr val="0070C0"/>
                </a:solidFill>
                <a:latin typeface="+mn-ea"/>
              </a:rPr>
              <a:t>(&amp;a[</a:t>
            </a:r>
            <a:r>
              <a:rPr lang="en-US" altLang="zh-CN" sz="1600" b="1" dirty="0" err="1">
                <a:solidFill>
                  <a:srgbClr val="0070C0"/>
                </a:solidFill>
                <a:latin typeface="+mn-ea"/>
              </a:rPr>
              <a:t>i</a:t>
            </a:r>
            <a:r>
              <a:rPr lang="en-US" altLang="zh-CN" sz="1600" b="1" dirty="0">
                <a:solidFill>
                  <a:srgbClr val="0070C0"/>
                </a:solidFill>
                <a:latin typeface="+mn-ea"/>
              </a:rPr>
              <a:t>]); </a:t>
            </a:r>
            <a:endParaRPr lang="zh-CN" altLang="en-US" sz="1600" dirty="0">
              <a:solidFill>
                <a:srgbClr val="0070C0"/>
              </a:solidFill>
              <a:latin typeface="+mn-ea"/>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929" y="4004043"/>
            <a:ext cx="2193286" cy="2018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46480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4"/>
          <p:cNvSpPr>
            <a:spLocks noGrp="1" noChangeArrowheads="1"/>
          </p:cNvSpPr>
          <p:nvPr>
            <p:ph type="title" idx="4294967295"/>
          </p:nvPr>
        </p:nvSpPr>
        <p:spPr>
          <a:xfrm>
            <a:off x="400050" y="560388"/>
            <a:ext cx="7700963" cy="492125"/>
          </a:xfrm>
        </p:spPr>
        <p:txBody>
          <a:bodyPr rIns="0"/>
          <a:lstStyle/>
          <a:p>
            <a:pPr eaLnBrk="1" hangingPunct="1"/>
            <a:r>
              <a:rPr lang="en-US" altLang="zh-CN" dirty="0" smtClean="0">
                <a:ea typeface="宋体" pitchFamily="2" charset="-122"/>
              </a:rPr>
              <a:t>Monitor pattern</a:t>
            </a:r>
          </a:p>
        </p:txBody>
      </p:sp>
      <p:sp>
        <p:nvSpPr>
          <p:cNvPr id="26628" name="Rectangle 45"/>
          <p:cNvSpPr>
            <a:spLocks noGrp="1" noChangeArrowheads="1"/>
          </p:cNvSpPr>
          <p:nvPr>
            <p:ph type="body" idx="4294967295"/>
          </p:nvPr>
        </p:nvSpPr>
        <p:spPr>
          <a:xfrm>
            <a:off x="251520" y="1376363"/>
            <a:ext cx="5111229" cy="468461"/>
          </a:xfrm>
        </p:spPr>
        <p:txBody>
          <a:bodyPr rIns="54000"/>
          <a:lstStyle/>
          <a:p>
            <a:pPr marL="0" indent="0" eaLnBrk="1" hangingPunct="1">
              <a:lnSpc>
                <a:spcPct val="90000"/>
              </a:lnSpc>
              <a:buClr>
                <a:schemeClr val="hlink"/>
              </a:buClr>
              <a:buNone/>
            </a:pPr>
            <a:r>
              <a:rPr lang="en-US" altLang="zh-CN" dirty="0" smtClean="0">
                <a:solidFill>
                  <a:srgbClr val="0070C0"/>
                </a:solidFill>
              </a:rPr>
              <a:t>Example 1: Bounded buffers</a:t>
            </a:r>
            <a:endParaRPr lang="sv-SE" altLang="zh-CN" dirty="0" smtClean="0">
              <a:solidFill>
                <a:srgbClr val="0070C0"/>
              </a:solidFill>
              <a:ea typeface="宋体" pitchFamily="2" charset="-122"/>
            </a:endParaRPr>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245600"/>
            <a:ext cx="3888432" cy="548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5" y="2276872"/>
            <a:ext cx="3744416" cy="1446550"/>
          </a:xfrm>
          <a:prstGeom prst="rect">
            <a:avLst/>
          </a:prstGeom>
          <a:noFill/>
          <a:ln>
            <a:solidFill>
              <a:schemeClr val="tx1"/>
            </a:solidFill>
            <a:prstDash val="sysDash"/>
          </a:ln>
        </p:spPr>
        <p:txBody>
          <a:bodyPr wrap="square" rtlCol="0">
            <a:spAutoFit/>
          </a:bodyPr>
          <a:lstStyle/>
          <a:p>
            <a:pPr marL="342900" indent="-342900">
              <a:buFont typeface="Arial" pitchFamily="34" charset="0"/>
              <a:buChar char="•"/>
            </a:pPr>
            <a:r>
              <a:rPr lang="en-US" altLang="zh-CN" sz="1600" dirty="0"/>
              <a:t>Methods deposit and fetch are synchronized (to be executed with mutual exclusion)</a:t>
            </a:r>
          </a:p>
          <a:p>
            <a:pPr marL="342900" indent="-342900">
              <a:buFont typeface="Arial" pitchFamily="34" charset="0"/>
              <a:buChar char="•"/>
            </a:pPr>
            <a:r>
              <a:rPr lang="en-US" altLang="zh-CN" sz="1600" dirty="0"/>
              <a:t>Condition variable is implicit </a:t>
            </a:r>
            <a:r>
              <a:rPr lang="en-US" altLang="zh-CN" sz="1600" dirty="0" smtClean="0"/>
              <a:t>- methods </a:t>
            </a:r>
            <a:r>
              <a:rPr lang="en-US" altLang="zh-CN" sz="1600" dirty="0">
                <a:solidFill>
                  <a:srgbClr val="0070C0"/>
                </a:solidFill>
              </a:rPr>
              <a:t>wait</a:t>
            </a:r>
            <a:r>
              <a:rPr lang="en-US" altLang="zh-CN" sz="1600" dirty="0"/>
              <a:t>, </a:t>
            </a:r>
            <a:r>
              <a:rPr lang="en-US" altLang="zh-CN" sz="1600" dirty="0">
                <a:solidFill>
                  <a:srgbClr val="0070C0"/>
                </a:solidFill>
              </a:rPr>
              <a:t>notify</a:t>
            </a:r>
            <a:r>
              <a:rPr lang="en-US" altLang="zh-CN" sz="1600" dirty="0"/>
              <a:t>, </a:t>
            </a:r>
            <a:r>
              <a:rPr lang="en-US" altLang="zh-CN" sz="1600" dirty="0" err="1" smtClean="0">
                <a:solidFill>
                  <a:srgbClr val="0070C0"/>
                </a:solidFill>
              </a:rPr>
              <a:t>notifyAll</a:t>
            </a:r>
            <a:endParaRPr lang="en-US" altLang="zh-CN" sz="1600" dirty="0">
              <a:solidFill>
                <a:srgbClr val="0070C0"/>
              </a:solidFill>
            </a:endParaRPr>
          </a:p>
        </p:txBody>
      </p:sp>
    </p:spTree>
    <p:extLst>
      <p:ext uri="{BB962C8B-B14F-4D97-AF65-F5344CB8AC3E}">
        <p14:creationId xmlns:p14="http://schemas.microsoft.com/office/powerpoint/2010/main" val="20131188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5"/>
          <p:cNvSpPr txBox="1">
            <a:spLocks/>
          </p:cNvSpPr>
          <p:nvPr/>
        </p:nvSpPr>
        <p:spPr bwMode="auto">
          <a:xfrm>
            <a:off x="376238" y="628650"/>
            <a:ext cx="77962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Ericsson Capital TT" pitchFamily="2" charset="0"/>
              </a:defRPr>
            </a:lvl2pPr>
            <a:lvl3pPr algn="l" rtl="0" fontAlgn="base">
              <a:spcBef>
                <a:spcPct val="0"/>
              </a:spcBef>
              <a:spcAft>
                <a:spcPct val="0"/>
              </a:spcAft>
              <a:defRPr sz="3200">
                <a:solidFill>
                  <a:schemeClr val="tx1"/>
                </a:solidFill>
                <a:latin typeface="Ericsson Capital TT" pitchFamily="2" charset="0"/>
              </a:defRPr>
            </a:lvl3pPr>
            <a:lvl4pPr algn="l" rtl="0" fontAlgn="base">
              <a:spcBef>
                <a:spcPct val="0"/>
              </a:spcBef>
              <a:spcAft>
                <a:spcPct val="0"/>
              </a:spcAft>
              <a:defRPr sz="3200">
                <a:solidFill>
                  <a:schemeClr val="tx1"/>
                </a:solidFill>
                <a:latin typeface="Ericsson Capital TT" pitchFamily="2" charset="0"/>
              </a:defRPr>
            </a:lvl4pPr>
            <a:lvl5pPr algn="l" rtl="0" fontAlgn="base">
              <a:spcBef>
                <a:spcPct val="0"/>
              </a:spcBef>
              <a:spcAft>
                <a:spcPct val="0"/>
              </a:spcAft>
              <a:defRPr sz="3200">
                <a:solidFill>
                  <a:schemeClr val="tx1"/>
                </a:solidFill>
                <a:latin typeface="Ericsson Capital TT" pitchFamily="2" charset="0"/>
              </a:defRPr>
            </a:lvl5pPr>
            <a:lvl6pPr marL="457200" algn="l" rtl="0" fontAlgn="base">
              <a:spcBef>
                <a:spcPct val="0"/>
              </a:spcBef>
              <a:spcAft>
                <a:spcPct val="0"/>
              </a:spcAft>
              <a:defRPr sz="3200">
                <a:solidFill>
                  <a:schemeClr val="tx1"/>
                </a:solidFill>
                <a:latin typeface="Ericsson Capital TT" pitchFamily="2" charset="0"/>
              </a:defRPr>
            </a:lvl6pPr>
            <a:lvl7pPr marL="914400" algn="l" rtl="0" fontAlgn="base">
              <a:spcBef>
                <a:spcPct val="0"/>
              </a:spcBef>
              <a:spcAft>
                <a:spcPct val="0"/>
              </a:spcAft>
              <a:defRPr sz="3200">
                <a:solidFill>
                  <a:schemeClr val="tx1"/>
                </a:solidFill>
                <a:latin typeface="Ericsson Capital TT" pitchFamily="2" charset="0"/>
              </a:defRPr>
            </a:lvl7pPr>
            <a:lvl8pPr marL="1371600" algn="l" rtl="0" fontAlgn="base">
              <a:spcBef>
                <a:spcPct val="0"/>
              </a:spcBef>
              <a:spcAft>
                <a:spcPct val="0"/>
              </a:spcAft>
              <a:defRPr sz="3200">
                <a:solidFill>
                  <a:schemeClr val="tx1"/>
                </a:solidFill>
                <a:latin typeface="Ericsson Capital TT" pitchFamily="2" charset="0"/>
              </a:defRPr>
            </a:lvl8pPr>
            <a:lvl9pPr marL="1828800" algn="l" rtl="0" fontAlgn="base">
              <a:spcBef>
                <a:spcPct val="0"/>
              </a:spcBef>
              <a:spcAft>
                <a:spcPct val="0"/>
              </a:spcAft>
              <a:defRPr sz="3200">
                <a:solidFill>
                  <a:schemeClr val="tx1"/>
                </a:solidFill>
                <a:latin typeface="Ericsson Capital TT" pitchFamily="2" charset="0"/>
              </a:defRPr>
            </a:lvl9pPr>
          </a:lstStyle>
          <a:p>
            <a:pPr>
              <a:defRPr/>
            </a:pPr>
            <a:r>
              <a:rPr lang="sv-SE" altLang="zh-CN" sz="2800" b="1" dirty="0">
                <a:solidFill>
                  <a:schemeClr val="tx1">
                    <a:lumMod val="75000"/>
                  </a:schemeClr>
                </a:solidFill>
              </a:rPr>
              <a:t>concurrent program introduction</a:t>
            </a:r>
            <a:endParaRPr lang="sv-SE" sz="2800" b="1" dirty="0" smtClean="0">
              <a:solidFill>
                <a:schemeClr val="tx1">
                  <a:lumMod val="75000"/>
                </a:schemeClr>
              </a:solidFill>
            </a:endParaRPr>
          </a:p>
        </p:txBody>
      </p:sp>
      <p:sp>
        <p:nvSpPr>
          <p:cNvPr id="3" name="TextBox 2"/>
          <p:cNvSpPr txBox="1"/>
          <p:nvPr/>
        </p:nvSpPr>
        <p:spPr>
          <a:xfrm>
            <a:off x="582466" y="2073042"/>
            <a:ext cx="7920880" cy="707886"/>
          </a:xfrm>
          <a:prstGeom prst="rect">
            <a:avLst/>
          </a:prstGeom>
          <a:noFill/>
        </p:spPr>
        <p:txBody>
          <a:bodyPr wrap="square" rtlCol="0">
            <a:spAutoFit/>
          </a:bodyPr>
          <a:lstStyle/>
          <a:p>
            <a:r>
              <a:rPr lang="en-US" altLang="zh-CN" dirty="0" smtClean="0"/>
              <a:t>Compute </a:t>
            </a:r>
            <a:r>
              <a:rPr lang="en-US" altLang="zh-CN" dirty="0"/>
              <a:t>an approximation of the integral of a continuous function ƒ(x) on the interval from a to b </a:t>
            </a:r>
          </a:p>
        </p:txBody>
      </p:sp>
      <mc:AlternateContent xmlns:mc="http://schemas.openxmlformats.org/markup-compatibility/2006" xmlns:a14="http://schemas.microsoft.com/office/drawing/2010/main">
        <mc:Choice Requires="a14">
          <p:sp>
            <p:nvSpPr>
              <p:cNvPr id="4" name="TextBox 3"/>
              <p:cNvSpPr txBox="1"/>
              <p:nvPr/>
            </p:nvSpPr>
            <p:spPr>
              <a:xfrm>
                <a:off x="4139952" y="2885306"/>
                <a:ext cx="1887824" cy="10259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𝑎𝑟𝑒𝑎</m:t>
                      </m:r>
                      <m:r>
                        <a:rPr lang="zh-CN" altLang="en-US" i="1" smtClean="0">
                          <a:latin typeface="Cambria Math"/>
                        </a:rPr>
                        <m:t>≈</m:t>
                      </m:r>
                      <m:nary>
                        <m:naryPr>
                          <m:limLoc m:val="undOvr"/>
                          <m:ctrlPr>
                            <a:rPr lang="zh-CN" altLang="en-US" i="1" smtClean="0">
                              <a:latin typeface="Cambria Math"/>
                            </a:rPr>
                          </m:ctrlPr>
                        </m:naryPr>
                        <m:sub>
                          <m:r>
                            <m:rPr>
                              <m:brk m:alnAt="24"/>
                            </m:rPr>
                            <a:rPr lang="en-US" altLang="zh-CN" b="0" i="1" smtClean="0">
                              <a:latin typeface="Cambria Math"/>
                            </a:rPr>
                            <m:t>𝑎</m:t>
                          </m:r>
                        </m:sub>
                        <m:sup>
                          <m:r>
                            <a:rPr lang="en-US" altLang="zh-CN" b="0" i="1" smtClean="0">
                              <a:latin typeface="Cambria Math"/>
                            </a:rPr>
                            <m:t>𝑏</m:t>
                          </m:r>
                        </m:sup>
                        <m:e>
                          <m:r>
                            <a:rPr lang="en-US" altLang="zh-CN" b="0" i="1" smtClean="0">
                              <a:latin typeface="Cambria Math"/>
                            </a:rPr>
                            <m:t>𝑓</m:t>
                          </m:r>
                          <m:r>
                            <a:rPr lang="en-US" altLang="zh-CN" b="0" i="1" smtClean="0">
                              <a:latin typeface="Cambria Math"/>
                            </a:rPr>
                            <m:t>(</m:t>
                          </m:r>
                          <m:r>
                            <a:rPr lang="en-US" altLang="zh-CN" b="0" i="1" smtClean="0">
                              <a:latin typeface="Cambria Math"/>
                            </a:rPr>
                            <m:t>𝑥</m:t>
                          </m:r>
                          <m:r>
                            <a:rPr lang="en-US" altLang="zh-CN" b="0" i="1" smtClean="0">
                              <a:latin typeface="Cambria Math"/>
                            </a:rPr>
                            <m:t>)</m:t>
                          </m:r>
                        </m:e>
                      </m:nary>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139952" y="2885306"/>
                <a:ext cx="1887824" cy="1025987"/>
              </a:xfrm>
              <a:prstGeom prst="rect">
                <a:avLst/>
              </a:prstGeom>
              <a:blipFill rotWithShape="1">
                <a:blip r:embed="rId2"/>
                <a:stretch>
                  <a:fillRect/>
                </a:stretch>
              </a:blipFill>
            </p:spPr>
            <p:txBody>
              <a:bodyPr/>
              <a:lstStyle/>
              <a:p>
                <a:r>
                  <a:rPr lang="zh-CN" alt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85306"/>
            <a:ext cx="18954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786674"/>
            <a:ext cx="17145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3572" y="4653136"/>
            <a:ext cx="33147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2466" y="4037002"/>
            <a:ext cx="4700326" cy="400110"/>
          </a:xfrm>
          <a:prstGeom prst="rect">
            <a:avLst/>
          </a:prstGeom>
          <a:noFill/>
        </p:spPr>
        <p:txBody>
          <a:bodyPr wrap="none" rtlCol="0">
            <a:spAutoFit/>
          </a:bodyPr>
          <a:lstStyle/>
          <a:p>
            <a:r>
              <a:rPr lang="en-US" altLang="zh-CN" dirty="0"/>
              <a:t>Sequential iterative quadrature </a:t>
            </a:r>
            <a:r>
              <a:rPr lang="en-US" altLang="zh-CN" dirty="0" smtClean="0"/>
              <a:t>program</a:t>
            </a:r>
            <a:endParaRPr lang="zh-CN" altLang="en-US" dirty="0"/>
          </a:p>
        </p:txBody>
      </p:sp>
      <p:sp>
        <p:nvSpPr>
          <p:cNvPr id="6" name="TextBox 5"/>
          <p:cNvSpPr txBox="1"/>
          <p:nvPr/>
        </p:nvSpPr>
        <p:spPr>
          <a:xfrm>
            <a:off x="395536" y="1334958"/>
            <a:ext cx="6984776" cy="523220"/>
          </a:xfrm>
          <a:prstGeom prst="rect">
            <a:avLst/>
          </a:prstGeom>
          <a:noFill/>
        </p:spPr>
        <p:txBody>
          <a:bodyPr wrap="square" rtlCol="0">
            <a:spAutoFit/>
          </a:bodyPr>
          <a:lstStyle/>
          <a:p>
            <a:r>
              <a:rPr lang="sv-SE" altLang="zh-CN" sz="2800" dirty="0">
                <a:solidFill>
                  <a:srgbClr val="0070C0"/>
                </a:solidFill>
              </a:rPr>
              <a:t>Example: The quadrature </a:t>
            </a:r>
            <a:r>
              <a:rPr lang="sv-SE" altLang="zh-CN" sz="2800" dirty="0" smtClean="0">
                <a:solidFill>
                  <a:srgbClr val="0070C0"/>
                </a:solidFill>
              </a:rPr>
              <a:t>problem</a:t>
            </a:r>
            <a:endParaRPr lang="sv-SE" altLang="zh-CN" sz="28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4"/>
          <p:cNvSpPr>
            <a:spLocks noGrp="1" noChangeArrowheads="1"/>
          </p:cNvSpPr>
          <p:nvPr>
            <p:ph type="title" idx="4294967295"/>
          </p:nvPr>
        </p:nvSpPr>
        <p:spPr>
          <a:xfrm>
            <a:off x="400050" y="560388"/>
            <a:ext cx="7700963" cy="492125"/>
          </a:xfrm>
        </p:spPr>
        <p:txBody>
          <a:bodyPr rIns="0"/>
          <a:lstStyle/>
          <a:p>
            <a:pPr eaLnBrk="1" hangingPunct="1"/>
            <a:r>
              <a:rPr lang="en-US" altLang="zh-CN" dirty="0" smtClean="0">
                <a:ea typeface="宋体" pitchFamily="2" charset="-122"/>
              </a:rPr>
              <a:t>Monitor pattern</a:t>
            </a:r>
          </a:p>
        </p:txBody>
      </p:sp>
      <p:sp>
        <p:nvSpPr>
          <p:cNvPr id="26628" name="Rectangle 45"/>
          <p:cNvSpPr>
            <a:spLocks noGrp="1" noChangeArrowheads="1"/>
          </p:cNvSpPr>
          <p:nvPr>
            <p:ph type="body" idx="4294967295"/>
          </p:nvPr>
        </p:nvSpPr>
        <p:spPr>
          <a:xfrm>
            <a:off x="323528" y="1304355"/>
            <a:ext cx="5111229" cy="468461"/>
          </a:xfrm>
        </p:spPr>
        <p:txBody>
          <a:bodyPr rIns="54000"/>
          <a:lstStyle/>
          <a:p>
            <a:pPr marL="0" indent="0" eaLnBrk="1" hangingPunct="1">
              <a:lnSpc>
                <a:spcPct val="90000"/>
              </a:lnSpc>
              <a:buClr>
                <a:schemeClr val="hlink"/>
              </a:buClr>
              <a:buNone/>
            </a:pPr>
            <a:r>
              <a:rPr lang="en-US" altLang="zh-CN" dirty="0">
                <a:solidFill>
                  <a:srgbClr val="0070C0"/>
                </a:solidFill>
              </a:rPr>
              <a:t>Example 2: Readers </a:t>
            </a:r>
            <a:r>
              <a:rPr lang="en-US" altLang="zh-CN" dirty="0" smtClean="0">
                <a:solidFill>
                  <a:srgbClr val="0070C0"/>
                </a:solidFill>
              </a:rPr>
              <a:t>and Writers</a:t>
            </a:r>
          </a:p>
        </p:txBody>
      </p:sp>
      <p:sp>
        <p:nvSpPr>
          <p:cNvPr id="2" name="TextBox 1"/>
          <p:cNvSpPr txBox="1"/>
          <p:nvPr/>
        </p:nvSpPr>
        <p:spPr>
          <a:xfrm>
            <a:off x="5724128" y="1921416"/>
            <a:ext cx="3168352" cy="3908762"/>
          </a:xfrm>
          <a:prstGeom prst="rect">
            <a:avLst/>
          </a:prstGeom>
          <a:noFill/>
          <a:ln>
            <a:solidFill>
              <a:schemeClr val="tx1"/>
            </a:solidFill>
            <a:prstDash val="sysDash"/>
          </a:ln>
        </p:spPr>
        <p:txBody>
          <a:bodyPr wrap="square" rtlCol="0">
            <a:spAutoFit/>
          </a:bodyPr>
          <a:lstStyle/>
          <a:p>
            <a:r>
              <a:rPr lang="en-US" altLang="zh-CN" sz="1600" b="1" dirty="0"/>
              <a:t>Usage</a:t>
            </a:r>
            <a:r>
              <a:rPr lang="en-US" altLang="zh-CN" sz="1600" dirty="0" smtClean="0"/>
              <a:t>:</a:t>
            </a:r>
            <a:br>
              <a:rPr lang="en-US" altLang="zh-CN" sz="1600" dirty="0" smtClean="0"/>
            </a:br>
            <a:endParaRPr lang="en-US" altLang="zh-CN" sz="1600" dirty="0"/>
          </a:p>
          <a:p>
            <a:pPr marL="285750" indent="-285750">
              <a:buFont typeface="Arial" pitchFamily="34" charset="0"/>
              <a:buChar char="•"/>
            </a:pPr>
            <a:r>
              <a:rPr lang="en-US" altLang="zh-CN" sz="1600" dirty="0" smtClean="0"/>
              <a:t>In </a:t>
            </a:r>
            <a:r>
              <a:rPr lang="en-US" altLang="zh-CN" sz="1600" dirty="0"/>
              <a:t>Reader:</a:t>
            </a:r>
          </a:p>
          <a:p>
            <a:r>
              <a:rPr lang="en-US" altLang="zh-CN" sz="1600" b="1" dirty="0" err="1">
                <a:solidFill>
                  <a:srgbClr val="0070C0"/>
                </a:solidFill>
              </a:rPr>
              <a:t>RW_Controller.request_read</a:t>
            </a:r>
            <a:r>
              <a:rPr lang="en-US" altLang="zh-CN" sz="1600" b="1" dirty="0">
                <a:solidFill>
                  <a:srgbClr val="0070C0"/>
                </a:solidFill>
              </a:rPr>
              <a:t>();</a:t>
            </a:r>
          </a:p>
          <a:p>
            <a:r>
              <a:rPr lang="en-US" altLang="zh-CN" sz="1600" dirty="0"/>
              <a:t>read the database;</a:t>
            </a:r>
          </a:p>
          <a:p>
            <a:r>
              <a:rPr lang="en-US" altLang="zh-CN" sz="1600" b="1" dirty="0" err="1">
                <a:solidFill>
                  <a:srgbClr val="0070C0"/>
                </a:solidFill>
              </a:rPr>
              <a:t>RW_Controller.release_read</a:t>
            </a:r>
            <a:r>
              <a:rPr lang="en-US" altLang="zh-CN" sz="1600" b="1" dirty="0" smtClean="0">
                <a:solidFill>
                  <a:srgbClr val="0070C0"/>
                </a:solidFill>
              </a:rPr>
              <a:t>();</a:t>
            </a:r>
          </a:p>
          <a:p>
            <a:endParaRPr lang="en-US" altLang="zh-CN" sz="1600" b="1" dirty="0">
              <a:solidFill>
                <a:srgbClr val="0070C0"/>
              </a:solidFill>
            </a:endParaRPr>
          </a:p>
          <a:p>
            <a:pPr marL="285750" indent="-285750">
              <a:buFont typeface="Arial" pitchFamily="34" charset="0"/>
              <a:buChar char="•"/>
            </a:pPr>
            <a:r>
              <a:rPr lang="en-US" altLang="zh-CN" sz="1600" dirty="0" smtClean="0"/>
              <a:t>In </a:t>
            </a:r>
            <a:r>
              <a:rPr lang="en-US" altLang="zh-CN" sz="1600" dirty="0"/>
              <a:t>Writer:</a:t>
            </a:r>
          </a:p>
          <a:p>
            <a:r>
              <a:rPr lang="en-US" altLang="zh-CN" sz="1600" b="1" dirty="0" err="1">
                <a:solidFill>
                  <a:srgbClr val="0070C0"/>
                </a:solidFill>
              </a:rPr>
              <a:t>RW_Controller.request_write</a:t>
            </a:r>
            <a:r>
              <a:rPr lang="en-US" altLang="zh-CN" sz="1600" b="1" dirty="0">
                <a:solidFill>
                  <a:srgbClr val="0070C0"/>
                </a:solidFill>
              </a:rPr>
              <a:t>();</a:t>
            </a:r>
          </a:p>
          <a:p>
            <a:r>
              <a:rPr lang="en-US" altLang="zh-CN" sz="1600" dirty="0"/>
              <a:t>write the database;</a:t>
            </a:r>
          </a:p>
          <a:p>
            <a:r>
              <a:rPr lang="en-US" altLang="zh-CN" sz="1600" b="1" dirty="0" err="1">
                <a:solidFill>
                  <a:srgbClr val="0070C0"/>
                </a:solidFill>
              </a:rPr>
              <a:t>RW_Controller.release_write</a:t>
            </a:r>
            <a:r>
              <a:rPr lang="en-US" altLang="zh-CN" sz="1600" b="1" dirty="0">
                <a:solidFill>
                  <a:srgbClr val="0070C0"/>
                </a:solidFill>
              </a:rPr>
              <a:t>();</a:t>
            </a:r>
            <a:endParaRPr lang="zh-CN" altLang="en-US" sz="1600" b="1" dirty="0">
              <a:solidFill>
                <a:srgbClr val="0070C0"/>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87" y="1837903"/>
            <a:ext cx="538162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07407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4"/>
          <p:cNvSpPr>
            <a:spLocks noGrp="1" noChangeArrowheads="1"/>
          </p:cNvSpPr>
          <p:nvPr>
            <p:ph type="title" idx="4294967295"/>
          </p:nvPr>
        </p:nvSpPr>
        <p:spPr>
          <a:xfrm>
            <a:off x="400050" y="560388"/>
            <a:ext cx="7700963" cy="492125"/>
          </a:xfrm>
        </p:spPr>
        <p:txBody>
          <a:bodyPr rIns="0"/>
          <a:lstStyle/>
          <a:p>
            <a:pPr eaLnBrk="1" hangingPunct="1"/>
            <a:r>
              <a:rPr lang="en-US" altLang="zh-CN" dirty="0" smtClean="0">
                <a:ea typeface="宋体" pitchFamily="2" charset="-122"/>
              </a:rPr>
              <a:t>Monitor pattern</a:t>
            </a:r>
          </a:p>
        </p:txBody>
      </p:sp>
      <p:sp>
        <p:nvSpPr>
          <p:cNvPr id="26628" name="Rectangle 45"/>
          <p:cNvSpPr>
            <a:spLocks noGrp="1" noChangeArrowheads="1"/>
          </p:cNvSpPr>
          <p:nvPr>
            <p:ph type="body" idx="4294967295"/>
          </p:nvPr>
        </p:nvSpPr>
        <p:spPr>
          <a:xfrm>
            <a:off x="323528" y="1304355"/>
            <a:ext cx="5111229" cy="468461"/>
          </a:xfrm>
        </p:spPr>
        <p:txBody>
          <a:bodyPr rIns="54000"/>
          <a:lstStyle/>
          <a:p>
            <a:pPr marL="0" indent="0" eaLnBrk="1" hangingPunct="1">
              <a:lnSpc>
                <a:spcPct val="90000"/>
              </a:lnSpc>
              <a:buClr>
                <a:schemeClr val="hlink"/>
              </a:buClr>
              <a:buNone/>
            </a:pPr>
            <a:r>
              <a:rPr lang="en-US" altLang="zh-CN" dirty="0" smtClean="0">
                <a:solidFill>
                  <a:srgbClr val="0070C0"/>
                </a:solidFill>
              </a:rPr>
              <a:t>Example 2: Readers and Writers</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7" y="1568337"/>
            <a:ext cx="3600400" cy="5317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061248" y="1249015"/>
            <a:ext cx="771365" cy="307777"/>
          </a:xfrm>
          <a:prstGeom prst="rect">
            <a:avLst/>
          </a:prstGeom>
          <a:noFill/>
        </p:spPr>
        <p:txBody>
          <a:bodyPr wrap="none" rtlCol="0">
            <a:spAutoFit/>
          </a:bodyPr>
          <a:lstStyle/>
          <a:p>
            <a:r>
              <a:rPr lang="en-US" altLang="zh-CN" sz="1400" b="1" dirty="0" smtClean="0"/>
              <a:t>Usage</a:t>
            </a:r>
            <a:r>
              <a:rPr lang="en-US" altLang="zh-CN" sz="1400" dirty="0" smtClean="0"/>
              <a:t>:</a:t>
            </a:r>
            <a:endParaRPr lang="en-US" altLang="zh-CN" sz="1400" b="1" dirty="0"/>
          </a:p>
        </p:txBody>
      </p:sp>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93222"/>
            <a:ext cx="45243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85836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4"/>
          <p:cNvSpPr>
            <a:spLocks noGrp="1" noChangeArrowheads="1"/>
          </p:cNvSpPr>
          <p:nvPr>
            <p:ph type="title" idx="4294967295"/>
          </p:nvPr>
        </p:nvSpPr>
        <p:spPr>
          <a:xfrm>
            <a:off x="400050" y="560388"/>
            <a:ext cx="7700963" cy="492125"/>
          </a:xfrm>
        </p:spPr>
        <p:txBody>
          <a:bodyPr rIns="0"/>
          <a:lstStyle/>
          <a:p>
            <a:pPr eaLnBrk="1" hangingPunct="1"/>
            <a:r>
              <a:rPr lang="en-US" altLang="zh-CN" dirty="0" smtClean="0">
                <a:ea typeface="宋体" pitchFamily="2" charset="-122"/>
              </a:rPr>
              <a:t>Monitor pattern</a:t>
            </a:r>
          </a:p>
        </p:txBody>
      </p:sp>
      <p:sp>
        <p:nvSpPr>
          <p:cNvPr id="26628" name="Rectangle 45"/>
          <p:cNvSpPr>
            <a:spLocks noGrp="1" noChangeArrowheads="1"/>
          </p:cNvSpPr>
          <p:nvPr>
            <p:ph type="body" idx="4294967295"/>
          </p:nvPr>
        </p:nvSpPr>
        <p:spPr>
          <a:xfrm>
            <a:off x="323528" y="1461623"/>
            <a:ext cx="8568952" cy="5063721"/>
          </a:xfrm>
        </p:spPr>
        <p:txBody>
          <a:bodyPr rIns="54000"/>
          <a:lstStyle/>
          <a:p>
            <a:pPr marL="0" indent="0" eaLnBrk="1" hangingPunct="1">
              <a:lnSpc>
                <a:spcPct val="90000"/>
              </a:lnSpc>
              <a:buClr>
                <a:schemeClr val="hlink"/>
              </a:buClr>
              <a:buNone/>
            </a:pPr>
            <a:r>
              <a:rPr lang="en-US" altLang="zh-CN" sz="3200" dirty="0" smtClean="0"/>
              <a:t>Exercises</a:t>
            </a:r>
          </a:p>
          <a:p>
            <a:pPr marL="0" indent="0" eaLnBrk="1" hangingPunct="1">
              <a:lnSpc>
                <a:spcPct val="90000"/>
              </a:lnSpc>
              <a:buClr>
                <a:schemeClr val="hlink"/>
              </a:buClr>
              <a:buNone/>
            </a:pPr>
            <a:endParaRPr lang="en-US" altLang="zh-CN" sz="2000" dirty="0" smtClean="0"/>
          </a:p>
          <a:p>
            <a:pPr eaLnBrk="1" hangingPunct="1">
              <a:lnSpc>
                <a:spcPct val="150000"/>
              </a:lnSpc>
              <a:buClr>
                <a:schemeClr val="hlink"/>
              </a:buClr>
            </a:pPr>
            <a:r>
              <a:rPr lang="en-US" altLang="zh-CN" dirty="0"/>
              <a:t>A Fuel Space Station </a:t>
            </a:r>
            <a:r>
              <a:rPr lang="en-US" altLang="zh-CN" sz="1600" dirty="0"/>
              <a:t>(a resource management problem)</a:t>
            </a:r>
          </a:p>
          <a:p>
            <a:pPr eaLnBrk="1" hangingPunct="1">
              <a:lnSpc>
                <a:spcPct val="150000"/>
              </a:lnSpc>
              <a:buClr>
                <a:schemeClr val="hlink"/>
              </a:buClr>
            </a:pPr>
            <a:r>
              <a:rPr lang="en-US" altLang="zh-CN" dirty="0"/>
              <a:t>The Dining Philosophers </a:t>
            </a:r>
            <a:r>
              <a:rPr lang="en-US" altLang="zh-CN" dirty="0" smtClean="0"/>
              <a:t>problem </a:t>
            </a:r>
            <a:r>
              <a:rPr lang="en-US" altLang="zh-CN" sz="1600" dirty="0"/>
              <a:t>(deadlock)</a:t>
            </a:r>
          </a:p>
          <a:p>
            <a:pPr eaLnBrk="1" hangingPunct="1">
              <a:lnSpc>
                <a:spcPct val="150000"/>
              </a:lnSpc>
              <a:buClr>
                <a:schemeClr val="hlink"/>
              </a:buClr>
            </a:pPr>
            <a:r>
              <a:rPr lang="en-US" altLang="zh-CN" dirty="0"/>
              <a:t>The Hungry Birds Problem  </a:t>
            </a:r>
            <a:r>
              <a:rPr lang="en-US" altLang="zh-CN" sz="1600" dirty="0"/>
              <a:t>(one producer - multiple consumers)</a:t>
            </a:r>
          </a:p>
          <a:p>
            <a:pPr eaLnBrk="1" hangingPunct="1">
              <a:lnSpc>
                <a:spcPct val="150000"/>
              </a:lnSpc>
              <a:buClr>
                <a:schemeClr val="hlink"/>
              </a:buClr>
            </a:pPr>
            <a:r>
              <a:rPr lang="en-US" altLang="zh-CN" dirty="0"/>
              <a:t>The Bear and Honeybees Problem </a:t>
            </a:r>
            <a:r>
              <a:rPr lang="en-US" altLang="zh-CN" sz="1600" dirty="0"/>
              <a:t>(multiple producers - one consumer)</a:t>
            </a:r>
          </a:p>
          <a:p>
            <a:pPr eaLnBrk="1" hangingPunct="1">
              <a:lnSpc>
                <a:spcPct val="150000"/>
              </a:lnSpc>
              <a:buClr>
                <a:schemeClr val="hlink"/>
              </a:buClr>
            </a:pPr>
            <a:r>
              <a:rPr lang="en-US" altLang="zh-CN" dirty="0"/>
              <a:t>The One-Lane Bridge Problem </a:t>
            </a:r>
            <a:r>
              <a:rPr lang="en-US" altLang="zh-CN" sz="1600" dirty="0"/>
              <a:t>(similar to the Readers/Writers problem) </a:t>
            </a:r>
          </a:p>
          <a:p>
            <a:pPr eaLnBrk="1" hangingPunct="1">
              <a:lnSpc>
                <a:spcPct val="150000"/>
              </a:lnSpc>
              <a:buClr>
                <a:schemeClr val="hlink"/>
              </a:buClr>
            </a:pPr>
            <a:r>
              <a:rPr lang="en-US" altLang="zh-CN" dirty="0"/>
              <a:t>The Unisex Bathroom Problem </a:t>
            </a:r>
            <a:r>
              <a:rPr lang="en-US" altLang="zh-CN" sz="1600" dirty="0"/>
              <a:t>(similar to the Readers/Writers problem) </a:t>
            </a:r>
          </a:p>
        </p:txBody>
      </p:sp>
      <p:graphicFrame>
        <p:nvGraphicFramePr>
          <p:cNvPr id="4" name="对象 3"/>
          <p:cNvGraphicFramePr>
            <a:graphicFrameLocks noChangeAspect="1"/>
          </p:cNvGraphicFramePr>
          <p:nvPr>
            <p:extLst>
              <p:ext uri="{D42A27DB-BD31-4B8C-83A1-F6EECF244321}">
                <p14:modId xmlns:p14="http://schemas.microsoft.com/office/powerpoint/2010/main" val="2579197597"/>
              </p:ext>
            </p:extLst>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spid="_x0000_s1156" name="写字板文档" r:id="rId4" imgW="3657600" imgH="181440" progId="WordPad.Document.1">
                  <p:embed/>
                </p:oleObj>
              </mc:Choice>
              <mc:Fallback>
                <p:oleObj name="写字板文档" r:id="rId4" imgW="3657600" imgH="181440" progId="WordPad.Document.1">
                  <p:embed/>
                  <p:pic>
                    <p:nvPicPr>
                      <p:cNvPr id="0" name=""/>
                      <p:cNvPicPr/>
                      <p:nvPr/>
                    </p:nvPicPr>
                    <p:blipFill>
                      <a:blip r:embed="rId5"/>
                      <a:stretch>
                        <a:fillRect/>
                      </a:stretch>
                    </p:blipFill>
                    <p:spPr>
                      <a:xfrm>
                        <a:off x="2743200" y="3338513"/>
                        <a:ext cx="3657600" cy="1809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77717162"/>
              </p:ext>
            </p:extLst>
          </p:nvPr>
        </p:nvGraphicFramePr>
        <p:xfrm>
          <a:off x="2411760" y="1340768"/>
          <a:ext cx="914400" cy="828675"/>
        </p:xfrm>
        <a:graphic>
          <a:graphicData uri="http://schemas.openxmlformats.org/presentationml/2006/ole">
            <mc:AlternateContent xmlns:mc="http://schemas.openxmlformats.org/markup-compatibility/2006">
              <mc:Choice xmlns:v="urn:schemas-microsoft-com:vml" Requires="v">
                <p:oleObj spid="_x0000_s1157" name="文档" showAsIcon="1" r:id="rId6" imgW="914400" imgH="828720" progId="Word.Document.12">
                  <p:link updateAutomatic="1"/>
                </p:oleObj>
              </mc:Choice>
              <mc:Fallback>
                <p:oleObj name="文档" showAsIcon="1" r:id="rId6" imgW="914400" imgH="828720" progId="Word.Document.12">
                  <p:link updateAutomatic="1"/>
                  <p:pic>
                    <p:nvPicPr>
                      <p:cNvPr id="0" name=""/>
                      <p:cNvPicPr/>
                      <p:nvPr/>
                    </p:nvPicPr>
                    <p:blipFill>
                      <a:blip r:embed="rId7"/>
                      <a:stretch>
                        <a:fillRect/>
                      </a:stretch>
                    </p:blipFill>
                    <p:spPr>
                      <a:xfrm>
                        <a:off x="2411760" y="1340768"/>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2802963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fade">
                                      <p:cBhvr>
                                        <p:cTn id="7" dur="500"/>
                                        <p:tgtEl>
                                          <p:spTgt spid="2662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animEffect transition="in" filter="fade">
                                      <p:cBhvr>
                                        <p:cTn id="11" dur="500"/>
                                        <p:tgtEl>
                                          <p:spTgt spid="26628">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628">
                                            <p:txEl>
                                              <p:pRg st="3" end="3"/>
                                            </p:txEl>
                                          </p:spTgt>
                                        </p:tgtEl>
                                        <p:attrNameLst>
                                          <p:attrName>style.visibility</p:attrName>
                                        </p:attrNameLst>
                                      </p:cBhvr>
                                      <p:to>
                                        <p:strVal val="visible"/>
                                      </p:to>
                                    </p:set>
                                    <p:animEffect transition="in" filter="fade">
                                      <p:cBhvr>
                                        <p:cTn id="15" dur="500"/>
                                        <p:tgtEl>
                                          <p:spTgt spid="26628">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628">
                                            <p:txEl>
                                              <p:pRg st="4" end="4"/>
                                            </p:txEl>
                                          </p:spTgt>
                                        </p:tgtEl>
                                        <p:attrNameLst>
                                          <p:attrName>style.visibility</p:attrName>
                                        </p:attrNameLst>
                                      </p:cBhvr>
                                      <p:to>
                                        <p:strVal val="visible"/>
                                      </p:to>
                                    </p:set>
                                    <p:animEffect transition="in" filter="fade">
                                      <p:cBhvr>
                                        <p:cTn id="19" dur="500"/>
                                        <p:tgtEl>
                                          <p:spTgt spid="26628">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628">
                                            <p:txEl>
                                              <p:pRg st="5" end="5"/>
                                            </p:txEl>
                                          </p:spTgt>
                                        </p:tgtEl>
                                        <p:attrNameLst>
                                          <p:attrName>style.visibility</p:attrName>
                                        </p:attrNameLst>
                                      </p:cBhvr>
                                      <p:to>
                                        <p:strVal val="visible"/>
                                      </p:to>
                                    </p:set>
                                    <p:animEffect transition="in" filter="fade">
                                      <p:cBhvr>
                                        <p:cTn id="23" dur="500"/>
                                        <p:tgtEl>
                                          <p:spTgt spid="26628">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628">
                                            <p:txEl>
                                              <p:pRg st="6" end="6"/>
                                            </p:txEl>
                                          </p:spTgt>
                                        </p:tgtEl>
                                        <p:attrNameLst>
                                          <p:attrName>style.visibility</p:attrName>
                                        </p:attrNameLst>
                                      </p:cBhvr>
                                      <p:to>
                                        <p:strVal val="visible"/>
                                      </p:to>
                                    </p:set>
                                    <p:animEffect transition="in" filter="fade">
                                      <p:cBhvr>
                                        <p:cTn id="27" dur="500"/>
                                        <p:tgtEl>
                                          <p:spTgt spid="26628">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628">
                                            <p:txEl>
                                              <p:pRg st="7" end="7"/>
                                            </p:txEl>
                                          </p:spTgt>
                                        </p:tgtEl>
                                        <p:attrNameLst>
                                          <p:attrName>style.visibility</p:attrName>
                                        </p:attrNameLst>
                                      </p:cBhvr>
                                      <p:to>
                                        <p:strVal val="visible"/>
                                      </p:to>
                                    </p:set>
                                    <p:animEffect transition="in" filter="fade">
                                      <p:cBhvr>
                                        <p:cTn id="31" dur="500"/>
                                        <p:tgtEl>
                                          <p:spTgt spid="266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D:\myspace\ppt模板\图片\商务图片\精选36（www.rapidbbs.cn） (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1236663"/>
            <a:ext cx="5715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698" name="Logo_ChapterSlide" descr="ERI_UF_rg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1376363"/>
            <a:ext cx="485775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5"/>
          <p:cNvSpPr txBox="1">
            <a:spLocks/>
          </p:cNvSpPr>
          <p:nvPr/>
        </p:nvSpPr>
        <p:spPr bwMode="auto">
          <a:xfrm>
            <a:off x="376238" y="628650"/>
            <a:ext cx="77962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Ericsson Capital TT" pitchFamily="2" charset="0"/>
              </a:defRPr>
            </a:lvl2pPr>
            <a:lvl3pPr algn="l" rtl="0" fontAlgn="base">
              <a:spcBef>
                <a:spcPct val="0"/>
              </a:spcBef>
              <a:spcAft>
                <a:spcPct val="0"/>
              </a:spcAft>
              <a:defRPr sz="3200">
                <a:solidFill>
                  <a:schemeClr val="tx1"/>
                </a:solidFill>
                <a:latin typeface="Ericsson Capital TT" pitchFamily="2" charset="0"/>
              </a:defRPr>
            </a:lvl3pPr>
            <a:lvl4pPr algn="l" rtl="0" fontAlgn="base">
              <a:spcBef>
                <a:spcPct val="0"/>
              </a:spcBef>
              <a:spcAft>
                <a:spcPct val="0"/>
              </a:spcAft>
              <a:defRPr sz="3200">
                <a:solidFill>
                  <a:schemeClr val="tx1"/>
                </a:solidFill>
                <a:latin typeface="Ericsson Capital TT" pitchFamily="2" charset="0"/>
              </a:defRPr>
            </a:lvl4pPr>
            <a:lvl5pPr algn="l" rtl="0" fontAlgn="base">
              <a:spcBef>
                <a:spcPct val="0"/>
              </a:spcBef>
              <a:spcAft>
                <a:spcPct val="0"/>
              </a:spcAft>
              <a:defRPr sz="3200">
                <a:solidFill>
                  <a:schemeClr val="tx1"/>
                </a:solidFill>
                <a:latin typeface="Ericsson Capital TT" pitchFamily="2" charset="0"/>
              </a:defRPr>
            </a:lvl5pPr>
            <a:lvl6pPr marL="457200" algn="l" rtl="0" fontAlgn="base">
              <a:spcBef>
                <a:spcPct val="0"/>
              </a:spcBef>
              <a:spcAft>
                <a:spcPct val="0"/>
              </a:spcAft>
              <a:defRPr sz="3200">
                <a:solidFill>
                  <a:schemeClr val="tx1"/>
                </a:solidFill>
                <a:latin typeface="Ericsson Capital TT" pitchFamily="2" charset="0"/>
              </a:defRPr>
            </a:lvl6pPr>
            <a:lvl7pPr marL="914400" algn="l" rtl="0" fontAlgn="base">
              <a:spcBef>
                <a:spcPct val="0"/>
              </a:spcBef>
              <a:spcAft>
                <a:spcPct val="0"/>
              </a:spcAft>
              <a:defRPr sz="3200">
                <a:solidFill>
                  <a:schemeClr val="tx1"/>
                </a:solidFill>
                <a:latin typeface="Ericsson Capital TT" pitchFamily="2" charset="0"/>
              </a:defRPr>
            </a:lvl7pPr>
            <a:lvl8pPr marL="1371600" algn="l" rtl="0" fontAlgn="base">
              <a:spcBef>
                <a:spcPct val="0"/>
              </a:spcBef>
              <a:spcAft>
                <a:spcPct val="0"/>
              </a:spcAft>
              <a:defRPr sz="3200">
                <a:solidFill>
                  <a:schemeClr val="tx1"/>
                </a:solidFill>
                <a:latin typeface="Ericsson Capital TT" pitchFamily="2" charset="0"/>
              </a:defRPr>
            </a:lvl8pPr>
            <a:lvl9pPr marL="1828800" algn="l" rtl="0" fontAlgn="base">
              <a:spcBef>
                <a:spcPct val="0"/>
              </a:spcBef>
              <a:spcAft>
                <a:spcPct val="0"/>
              </a:spcAft>
              <a:defRPr sz="3200">
                <a:solidFill>
                  <a:schemeClr val="tx1"/>
                </a:solidFill>
                <a:latin typeface="Ericsson Capital TT" pitchFamily="2" charset="0"/>
              </a:defRPr>
            </a:lvl9pPr>
          </a:lstStyle>
          <a:p>
            <a:pPr>
              <a:defRPr/>
            </a:pPr>
            <a:r>
              <a:rPr lang="sv-SE" altLang="zh-CN" sz="2800" b="1" dirty="0">
                <a:solidFill>
                  <a:schemeClr val="tx1">
                    <a:lumMod val="75000"/>
                  </a:schemeClr>
                </a:solidFill>
              </a:rPr>
              <a:t>concurrent program introduction</a:t>
            </a:r>
            <a:endParaRPr lang="sv-SE" sz="2800" b="1" dirty="0" smtClean="0">
              <a:solidFill>
                <a:schemeClr val="tx1">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31" y="2642593"/>
            <a:ext cx="36099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7" y="2636179"/>
            <a:ext cx="3484321" cy="237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27584" y="2042940"/>
            <a:ext cx="2622834" cy="400110"/>
          </a:xfrm>
          <a:prstGeom prst="rect">
            <a:avLst/>
          </a:prstGeom>
          <a:noFill/>
        </p:spPr>
        <p:txBody>
          <a:bodyPr wrap="none" rtlCol="0">
            <a:spAutoFit/>
          </a:bodyPr>
          <a:lstStyle/>
          <a:p>
            <a:r>
              <a:rPr lang="en-US" altLang="zh-CN" dirty="0"/>
              <a:t>Sequential procedure</a:t>
            </a:r>
            <a:endParaRPr lang="zh-CN" altLang="en-US" dirty="0"/>
          </a:p>
        </p:txBody>
      </p:sp>
      <p:sp>
        <p:nvSpPr>
          <p:cNvPr id="16" name="TextBox 15"/>
          <p:cNvSpPr txBox="1"/>
          <p:nvPr/>
        </p:nvSpPr>
        <p:spPr>
          <a:xfrm>
            <a:off x="5004048" y="2042940"/>
            <a:ext cx="2266967" cy="400110"/>
          </a:xfrm>
          <a:prstGeom prst="rect">
            <a:avLst/>
          </a:prstGeom>
          <a:noFill/>
        </p:spPr>
        <p:txBody>
          <a:bodyPr wrap="none" rtlCol="0">
            <a:spAutoFit/>
          </a:bodyPr>
          <a:lstStyle/>
          <a:p>
            <a:r>
              <a:rPr lang="en-US" altLang="zh-CN" dirty="0"/>
              <a:t>Parallel procedure</a:t>
            </a:r>
            <a:endParaRPr lang="zh-CN" altLang="en-US" dirty="0"/>
          </a:p>
        </p:txBody>
      </p:sp>
      <p:sp>
        <p:nvSpPr>
          <p:cNvPr id="5" name="TextBox 4"/>
          <p:cNvSpPr txBox="1"/>
          <p:nvPr/>
        </p:nvSpPr>
        <p:spPr>
          <a:xfrm>
            <a:off x="490918" y="5519554"/>
            <a:ext cx="8450198" cy="861774"/>
          </a:xfrm>
          <a:prstGeom prst="rect">
            <a:avLst/>
          </a:prstGeom>
          <a:noFill/>
        </p:spPr>
        <p:txBody>
          <a:bodyPr wrap="none" rtlCol="0">
            <a:spAutoFit/>
          </a:bodyPr>
          <a:lstStyle/>
          <a:p>
            <a:pPr marL="342900" indent="-342900">
              <a:buFont typeface="Arial" pitchFamily="34" charset="0"/>
              <a:buChar char="•"/>
            </a:pPr>
            <a:r>
              <a:rPr lang="en-US" altLang="zh-CN" dirty="0" smtClean="0"/>
              <a:t>Usage</a:t>
            </a:r>
            <a:r>
              <a:rPr lang="en-US" altLang="zh-CN" dirty="0"/>
              <a:t>: </a:t>
            </a:r>
            <a:r>
              <a:rPr lang="en-US" altLang="zh-CN" dirty="0">
                <a:solidFill>
                  <a:srgbClr val="0070C0"/>
                </a:solidFill>
              </a:rPr>
              <a:t>area = quad(a, b, f(a), f(b), (f(a)+f(b))*(b-a)/2)</a:t>
            </a:r>
          </a:p>
          <a:p>
            <a:pPr marL="342900" indent="-342900">
              <a:buFont typeface="Arial" pitchFamily="34" charset="0"/>
              <a:buChar char="•"/>
            </a:pPr>
            <a:r>
              <a:rPr lang="en-US" altLang="zh-CN" dirty="0" smtClean="0"/>
              <a:t>Two </a:t>
            </a:r>
            <a:r>
              <a:rPr lang="en-US" altLang="zh-CN" dirty="0"/>
              <a:t>recursive calls are independent and can be executed </a:t>
            </a:r>
            <a:r>
              <a:rPr lang="en-US" altLang="zh-CN" dirty="0">
                <a:solidFill>
                  <a:srgbClr val="FF0000"/>
                </a:solidFill>
              </a:rPr>
              <a:t>in parallel</a:t>
            </a:r>
            <a:endParaRPr lang="zh-CN" altLang="en-US" dirty="0">
              <a:solidFill>
                <a:srgbClr val="FF0000"/>
              </a:solidFill>
            </a:endParaRPr>
          </a:p>
        </p:txBody>
      </p:sp>
      <p:sp>
        <p:nvSpPr>
          <p:cNvPr id="18" name="TextBox 17"/>
          <p:cNvSpPr txBox="1"/>
          <p:nvPr/>
        </p:nvSpPr>
        <p:spPr>
          <a:xfrm>
            <a:off x="395536" y="1334958"/>
            <a:ext cx="6984776" cy="523220"/>
          </a:xfrm>
          <a:prstGeom prst="rect">
            <a:avLst/>
          </a:prstGeom>
          <a:noFill/>
        </p:spPr>
        <p:txBody>
          <a:bodyPr wrap="square" rtlCol="0">
            <a:spAutoFit/>
          </a:bodyPr>
          <a:lstStyle/>
          <a:p>
            <a:r>
              <a:rPr lang="sv-SE" altLang="zh-CN" sz="2800" dirty="0">
                <a:solidFill>
                  <a:srgbClr val="0070C0"/>
                </a:solidFill>
              </a:rPr>
              <a:t>Example: The quadrature </a:t>
            </a:r>
            <a:r>
              <a:rPr lang="sv-SE" altLang="zh-CN" sz="2800" dirty="0" smtClean="0">
                <a:solidFill>
                  <a:srgbClr val="0070C0"/>
                </a:solidFill>
              </a:rPr>
              <a:t>problem</a:t>
            </a:r>
            <a:endParaRPr lang="sv-SE" altLang="zh-CN" sz="2800" dirty="0">
              <a:solidFill>
                <a:srgbClr val="0070C0"/>
              </a:solidFill>
            </a:endParaRPr>
          </a:p>
        </p:txBody>
      </p:sp>
    </p:spTree>
    <p:extLst>
      <p:ext uri="{BB962C8B-B14F-4D97-AF65-F5344CB8AC3E}">
        <p14:creationId xmlns:p14="http://schemas.microsoft.com/office/powerpoint/2010/main" val="1327090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106498" name="Title 5"/>
          <p:cNvSpPr>
            <a:spLocks noGrp="1"/>
          </p:cNvSpPr>
          <p:nvPr>
            <p:ph type="title" idx="4294967295"/>
          </p:nvPr>
        </p:nvSpPr>
        <p:spPr>
          <a:xfrm>
            <a:off x="376238" y="197089"/>
            <a:ext cx="7796212" cy="861774"/>
          </a:xfrm>
        </p:spPr>
        <p:txBody>
          <a:bodyPr rIns="0"/>
          <a:lstStyle/>
          <a:p>
            <a:pPr eaLnBrk="1" hangingPunct="1"/>
            <a:r>
              <a:rPr lang="zh-CN" altLang="en-US" sz="2800" dirty="0" smtClean="0">
                <a:ea typeface="宋体" pitchFamily="2" charset="-122"/>
              </a:rPr>
              <a:t/>
            </a:r>
            <a:br>
              <a:rPr lang="zh-CN" altLang="en-US" sz="2800" dirty="0" smtClean="0">
                <a:ea typeface="宋体" pitchFamily="2" charset="-122"/>
              </a:rPr>
            </a:br>
            <a:r>
              <a:rPr lang="sv-SE" altLang="zh-CN" sz="2800" b="1" dirty="0">
                <a:solidFill>
                  <a:schemeClr val="tx1">
                    <a:lumMod val="75000"/>
                  </a:schemeClr>
                </a:solidFill>
              </a:rPr>
              <a:t>concurrent program </a:t>
            </a:r>
            <a:r>
              <a:rPr lang="sv-SE" altLang="zh-CN" sz="2800" b="1" dirty="0" smtClean="0">
                <a:solidFill>
                  <a:schemeClr val="tx1">
                    <a:lumMod val="75000"/>
                  </a:schemeClr>
                </a:solidFill>
              </a:rPr>
              <a:t>introduction</a:t>
            </a:r>
            <a:endParaRPr lang="sv-SE" altLang="zh-CN" sz="2800" b="1" dirty="0" smtClean="0">
              <a:solidFill>
                <a:srgbClr val="424243"/>
              </a:solidFill>
              <a:ea typeface="宋体" pitchFamily="2" charset="-122"/>
            </a:endParaRP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23" y="2130896"/>
            <a:ext cx="84296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1321604"/>
            <a:ext cx="5024132" cy="523220"/>
          </a:xfrm>
          <a:prstGeom prst="rect">
            <a:avLst/>
          </a:prstGeom>
          <a:noFill/>
        </p:spPr>
        <p:txBody>
          <a:bodyPr wrap="none" rtlCol="0">
            <a:spAutoFit/>
          </a:bodyPr>
          <a:lstStyle/>
          <a:p>
            <a:r>
              <a:rPr lang="en-US" altLang="zh-CN" sz="2800" dirty="0">
                <a:solidFill>
                  <a:srgbClr val="0070C0"/>
                </a:solidFill>
                <a:ea typeface="宋体" pitchFamily="2" charset="-122"/>
              </a:rPr>
              <a:t>History of </a:t>
            </a:r>
            <a:r>
              <a:rPr lang="en-US" altLang="zh-CN" sz="2800" dirty="0" smtClean="0">
                <a:solidFill>
                  <a:srgbClr val="0070C0"/>
                </a:solidFill>
                <a:ea typeface="宋体" pitchFamily="2" charset="-122"/>
              </a:rPr>
              <a:t>Concurrent program</a:t>
            </a:r>
            <a:endParaRPr lang="zh-CN" altLang="en-US" sz="2800" dirty="0">
              <a:solidFill>
                <a:srgbClr val="0070C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grpSp>
        <p:nvGrpSpPr>
          <p:cNvPr id="7171" name="Group 60"/>
          <p:cNvGrpSpPr>
            <a:grpSpLocks noChangeAspect="1"/>
          </p:cNvGrpSpPr>
          <p:nvPr/>
        </p:nvGrpSpPr>
        <p:grpSpPr bwMode="auto">
          <a:xfrm>
            <a:off x="6340475" y="4121150"/>
            <a:ext cx="2479675" cy="2106613"/>
            <a:chOff x="3890" y="2511"/>
            <a:chExt cx="1562" cy="1327"/>
          </a:xfrm>
        </p:grpSpPr>
        <p:sp>
          <p:nvSpPr>
            <p:cNvPr id="7193" name="AutoShape 59"/>
            <p:cNvSpPr>
              <a:spLocks noChangeAspect="1" noChangeArrowheads="1" noTextEdit="1"/>
            </p:cNvSpPr>
            <p:nvPr/>
          </p:nvSpPr>
          <p:spPr bwMode="auto">
            <a:xfrm>
              <a:off x="3890" y="2511"/>
              <a:ext cx="1562" cy="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4" name="Rectangle 61"/>
            <p:cNvSpPr>
              <a:spLocks noChangeArrowheads="1"/>
            </p:cNvSpPr>
            <p:nvPr/>
          </p:nvSpPr>
          <p:spPr bwMode="auto">
            <a:xfrm>
              <a:off x="4111" y="2622"/>
              <a:ext cx="1120" cy="1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pPr>
              <a:endParaRPr lang="zh-CN" altLang="zh-CN" sz="1400">
                <a:solidFill>
                  <a:srgbClr val="808080"/>
                </a:solidFill>
                <a:ea typeface="ＭＳ Ｐゴシック" pitchFamily="34" charset="-128"/>
              </a:endParaRPr>
            </a:p>
          </p:txBody>
        </p:sp>
        <p:sp>
          <p:nvSpPr>
            <p:cNvPr id="7195" name="Freeform 62"/>
            <p:cNvSpPr>
              <a:spLocks/>
            </p:cNvSpPr>
            <p:nvPr/>
          </p:nvSpPr>
          <p:spPr bwMode="auto">
            <a:xfrm>
              <a:off x="4723" y="2751"/>
              <a:ext cx="506" cy="969"/>
            </a:xfrm>
            <a:custGeom>
              <a:avLst/>
              <a:gdLst>
                <a:gd name="T0" fmla="*/ 335 w 506"/>
                <a:gd name="T1" fmla="*/ 26 h 969"/>
                <a:gd name="T2" fmla="*/ 369 w 506"/>
                <a:gd name="T3" fmla="*/ 60 h 969"/>
                <a:gd name="T4" fmla="*/ 398 w 506"/>
                <a:gd name="T5" fmla="*/ 97 h 969"/>
                <a:gd name="T6" fmla="*/ 425 w 506"/>
                <a:gd name="T7" fmla="*/ 139 h 969"/>
                <a:gd name="T8" fmla="*/ 450 w 506"/>
                <a:gd name="T9" fmla="*/ 182 h 969"/>
                <a:gd name="T10" fmla="*/ 468 w 506"/>
                <a:gd name="T11" fmla="*/ 226 h 969"/>
                <a:gd name="T12" fmla="*/ 484 w 506"/>
                <a:gd name="T13" fmla="*/ 270 h 969"/>
                <a:gd name="T14" fmla="*/ 495 w 506"/>
                <a:gd name="T15" fmla="*/ 317 h 969"/>
                <a:gd name="T16" fmla="*/ 502 w 506"/>
                <a:gd name="T17" fmla="*/ 366 h 969"/>
                <a:gd name="T18" fmla="*/ 506 w 506"/>
                <a:gd name="T19" fmla="*/ 412 h 969"/>
                <a:gd name="T20" fmla="*/ 504 w 506"/>
                <a:gd name="T21" fmla="*/ 461 h 969"/>
                <a:gd name="T22" fmla="*/ 499 w 506"/>
                <a:gd name="T23" fmla="*/ 510 h 969"/>
                <a:gd name="T24" fmla="*/ 488 w 506"/>
                <a:gd name="T25" fmla="*/ 557 h 969"/>
                <a:gd name="T26" fmla="*/ 475 w 506"/>
                <a:gd name="T27" fmla="*/ 603 h 969"/>
                <a:gd name="T28" fmla="*/ 457 w 506"/>
                <a:gd name="T29" fmla="*/ 648 h 969"/>
                <a:gd name="T30" fmla="*/ 436 w 506"/>
                <a:gd name="T31" fmla="*/ 690 h 969"/>
                <a:gd name="T32" fmla="*/ 409 w 506"/>
                <a:gd name="T33" fmla="*/ 732 h 969"/>
                <a:gd name="T34" fmla="*/ 380 w 506"/>
                <a:gd name="T35" fmla="*/ 770 h 969"/>
                <a:gd name="T36" fmla="*/ 349 w 506"/>
                <a:gd name="T37" fmla="*/ 807 h 969"/>
                <a:gd name="T38" fmla="*/ 313 w 506"/>
                <a:gd name="T39" fmla="*/ 841 h 969"/>
                <a:gd name="T40" fmla="*/ 274 w 506"/>
                <a:gd name="T41" fmla="*/ 870 h 969"/>
                <a:gd name="T42" fmla="*/ 234 w 506"/>
                <a:gd name="T43" fmla="*/ 896 h 969"/>
                <a:gd name="T44" fmla="*/ 191 w 506"/>
                <a:gd name="T45" fmla="*/ 921 h 969"/>
                <a:gd name="T46" fmla="*/ 146 w 506"/>
                <a:gd name="T47" fmla="*/ 938 h 969"/>
                <a:gd name="T48" fmla="*/ 101 w 506"/>
                <a:gd name="T49" fmla="*/ 954 h 969"/>
                <a:gd name="T50" fmla="*/ 54 w 506"/>
                <a:gd name="T51" fmla="*/ 965 h 969"/>
                <a:gd name="T52" fmla="*/ 7 w 506"/>
                <a:gd name="T53" fmla="*/ 805 h 969"/>
                <a:gd name="T54" fmla="*/ 40 w 506"/>
                <a:gd name="T55" fmla="*/ 798 h 969"/>
                <a:gd name="T56" fmla="*/ 74 w 506"/>
                <a:gd name="T57" fmla="*/ 787 h 969"/>
                <a:gd name="T58" fmla="*/ 106 w 506"/>
                <a:gd name="T59" fmla="*/ 776 h 969"/>
                <a:gd name="T60" fmla="*/ 135 w 506"/>
                <a:gd name="T61" fmla="*/ 761 h 969"/>
                <a:gd name="T62" fmla="*/ 164 w 506"/>
                <a:gd name="T63" fmla="*/ 743 h 969"/>
                <a:gd name="T64" fmla="*/ 191 w 506"/>
                <a:gd name="T65" fmla="*/ 723 h 969"/>
                <a:gd name="T66" fmla="*/ 218 w 506"/>
                <a:gd name="T67" fmla="*/ 701 h 969"/>
                <a:gd name="T68" fmla="*/ 241 w 506"/>
                <a:gd name="T69" fmla="*/ 676 h 969"/>
                <a:gd name="T70" fmla="*/ 263 w 506"/>
                <a:gd name="T71" fmla="*/ 650 h 969"/>
                <a:gd name="T72" fmla="*/ 281 w 506"/>
                <a:gd name="T73" fmla="*/ 621 h 969"/>
                <a:gd name="T74" fmla="*/ 297 w 506"/>
                <a:gd name="T75" fmla="*/ 592 h 969"/>
                <a:gd name="T76" fmla="*/ 310 w 506"/>
                <a:gd name="T77" fmla="*/ 561 h 969"/>
                <a:gd name="T78" fmla="*/ 322 w 506"/>
                <a:gd name="T79" fmla="*/ 530 h 969"/>
                <a:gd name="T80" fmla="*/ 331 w 506"/>
                <a:gd name="T81" fmla="*/ 497 h 969"/>
                <a:gd name="T82" fmla="*/ 335 w 506"/>
                <a:gd name="T83" fmla="*/ 463 h 969"/>
                <a:gd name="T84" fmla="*/ 337 w 506"/>
                <a:gd name="T85" fmla="*/ 430 h 969"/>
                <a:gd name="T86" fmla="*/ 335 w 506"/>
                <a:gd name="T87" fmla="*/ 397 h 969"/>
                <a:gd name="T88" fmla="*/ 333 w 506"/>
                <a:gd name="T89" fmla="*/ 364 h 969"/>
                <a:gd name="T90" fmla="*/ 326 w 506"/>
                <a:gd name="T91" fmla="*/ 330 h 969"/>
                <a:gd name="T92" fmla="*/ 315 w 506"/>
                <a:gd name="T93" fmla="*/ 297 h 969"/>
                <a:gd name="T94" fmla="*/ 304 w 506"/>
                <a:gd name="T95" fmla="*/ 266 h 969"/>
                <a:gd name="T96" fmla="*/ 288 w 506"/>
                <a:gd name="T97" fmla="*/ 235 h 969"/>
                <a:gd name="T98" fmla="*/ 270 w 506"/>
                <a:gd name="T99" fmla="*/ 206 h 969"/>
                <a:gd name="T100" fmla="*/ 250 w 506"/>
                <a:gd name="T101" fmla="*/ 179 h 969"/>
                <a:gd name="T102" fmla="*/ 227 w 506"/>
                <a:gd name="T103" fmla="*/ 155 h 969"/>
                <a:gd name="T104" fmla="*/ 202 w 506"/>
                <a:gd name="T105" fmla="*/ 131 h 9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6"/>
                <a:gd name="T160" fmla="*/ 0 h 969"/>
                <a:gd name="T161" fmla="*/ 506 w 506"/>
                <a:gd name="T162" fmla="*/ 969 h 9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6" h="969">
                  <a:moveTo>
                    <a:pt x="306" y="0"/>
                  </a:moveTo>
                  <a:lnTo>
                    <a:pt x="313" y="6"/>
                  </a:lnTo>
                  <a:lnTo>
                    <a:pt x="322" y="13"/>
                  </a:lnTo>
                  <a:lnTo>
                    <a:pt x="328" y="20"/>
                  </a:lnTo>
                  <a:lnTo>
                    <a:pt x="335" y="26"/>
                  </a:lnTo>
                  <a:lnTo>
                    <a:pt x="342" y="33"/>
                  </a:lnTo>
                  <a:lnTo>
                    <a:pt x="349" y="40"/>
                  </a:lnTo>
                  <a:lnTo>
                    <a:pt x="355" y="46"/>
                  </a:lnTo>
                  <a:lnTo>
                    <a:pt x="362" y="53"/>
                  </a:lnTo>
                  <a:lnTo>
                    <a:pt x="369" y="60"/>
                  </a:lnTo>
                  <a:lnTo>
                    <a:pt x="376" y="68"/>
                  </a:lnTo>
                  <a:lnTo>
                    <a:pt x="380" y="75"/>
                  </a:lnTo>
                  <a:lnTo>
                    <a:pt x="387" y="82"/>
                  </a:lnTo>
                  <a:lnTo>
                    <a:pt x="394" y="91"/>
                  </a:lnTo>
                  <a:lnTo>
                    <a:pt x="398" y="97"/>
                  </a:lnTo>
                  <a:lnTo>
                    <a:pt x="405" y="106"/>
                  </a:lnTo>
                  <a:lnTo>
                    <a:pt x="409" y="115"/>
                  </a:lnTo>
                  <a:lnTo>
                    <a:pt x="416" y="122"/>
                  </a:lnTo>
                  <a:lnTo>
                    <a:pt x="421" y="131"/>
                  </a:lnTo>
                  <a:lnTo>
                    <a:pt x="425" y="139"/>
                  </a:lnTo>
                  <a:lnTo>
                    <a:pt x="430" y="146"/>
                  </a:lnTo>
                  <a:lnTo>
                    <a:pt x="436" y="155"/>
                  </a:lnTo>
                  <a:lnTo>
                    <a:pt x="441" y="164"/>
                  </a:lnTo>
                  <a:lnTo>
                    <a:pt x="445" y="173"/>
                  </a:lnTo>
                  <a:lnTo>
                    <a:pt x="450" y="182"/>
                  </a:lnTo>
                  <a:lnTo>
                    <a:pt x="452" y="190"/>
                  </a:lnTo>
                  <a:lnTo>
                    <a:pt x="457" y="197"/>
                  </a:lnTo>
                  <a:lnTo>
                    <a:pt x="461" y="206"/>
                  </a:lnTo>
                  <a:lnTo>
                    <a:pt x="466" y="215"/>
                  </a:lnTo>
                  <a:lnTo>
                    <a:pt x="468" y="226"/>
                  </a:lnTo>
                  <a:lnTo>
                    <a:pt x="472" y="235"/>
                  </a:lnTo>
                  <a:lnTo>
                    <a:pt x="475" y="244"/>
                  </a:lnTo>
                  <a:lnTo>
                    <a:pt x="479" y="253"/>
                  </a:lnTo>
                  <a:lnTo>
                    <a:pt x="481" y="261"/>
                  </a:lnTo>
                  <a:lnTo>
                    <a:pt x="484" y="270"/>
                  </a:lnTo>
                  <a:lnTo>
                    <a:pt x="486" y="279"/>
                  </a:lnTo>
                  <a:lnTo>
                    <a:pt x="488" y="290"/>
                  </a:lnTo>
                  <a:lnTo>
                    <a:pt x="490" y="299"/>
                  </a:lnTo>
                  <a:lnTo>
                    <a:pt x="493" y="308"/>
                  </a:lnTo>
                  <a:lnTo>
                    <a:pt x="495" y="317"/>
                  </a:lnTo>
                  <a:lnTo>
                    <a:pt x="497" y="328"/>
                  </a:lnTo>
                  <a:lnTo>
                    <a:pt x="499" y="337"/>
                  </a:lnTo>
                  <a:lnTo>
                    <a:pt x="499" y="346"/>
                  </a:lnTo>
                  <a:lnTo>
                    <a:pt x="502" y="355"/>
                  </a:lnTo>
                  <a:lnTo>
                    <a:pt x="502" y="366"/>
                  </a:lnTo>
                  <a:lnTo>
                    <a:pt x="504" y="375"/>
                  </a:lnTo>
                  <a:lnTo>
                    <a:pt x="504" y="384"/>
                  </a:lnTo>
                  <a:lnTo>
                    <a:pt x="504" y="395"/>
                  </a:lnTo>
                  <a:lnTo>
                    <a:pt x="506" y="404"/>
                  </a:lnTo>
                  <a:lnTo>
                    <a:pt x="506" y="412"/>
                  </a:lnTo>
                  <a:lnTo>
                    <a:pt x="506" y="423"/>
                  </a:lnTo>
                  <a:lnTo>
                    <a:pt x="506" y="432"/>
                  </a:lnTo>
                  <a:lnTo>
                    <a:pt x="506" y="441"/>
                  </a:lnTo>
                  <a:lnTo>
                    <a:pt x="504" y="452"/>
                  </a:lnTo>
                  <a:lnTo>
                    <a:pt x="504" y="461"/>
                  </a:lnTo>
                  <a:lnTo>
                    <a:pt x="504" y="470"/>
                  </a:lnTo>
                  <a:lnTo>
                    <a:pt x="502" y="481"/>
                  </a:lnTo>
                  <a:lnTo>
                    <a:pt x="502" y="490"/>
                  </a:lnTo>
                  <a:lnTo>
                    <a:pt x="499" y="499"/>
                  </a:lnTo>
                  <a:lnTo>
                    <a:pt x="499" y="510"/>
                  </a:lnTo>
                  <a:lnTo>
                    <a:pt x="497" y="519"/>
                  </a:lnTo>
                  <a:lnTo>
                    <a:pt x="495" y="528"/>
                  </a:lnTo>
                  <a:lnTo>
                    <a:pt x="493" y="539"/>
                  </a:lnTo>
                  <a:lnTo>
                    <a:pt x="490" y="548"/>
                  </a:lnTo>
                  <a:lnTo>
                    <a:pt x="488" y="557"/>
                  </a:lnTo>
                  <a:lnTo>
                    <a:pt x="486" y="565"/>
                  </a:lnTo>
                  <a:lnTo>
                    <a:pt x="484" y="574"/>
                  </a:lnTo>
                  <a:lnTo>
                    <a:pt x="481" y="585"/>
                  </a:lnTo>
                  <a:lnTo>
                    <a:pt x="479" y="594"/>
                  </a:lnTo>
                  <a:lnTo>
                    <a:pt x="475" y="603"/>
                  </a:lnTo>
                  <a:lnTo>
                    <a:pt x="472" y="612"/>
                  </a:lnTo>
                  <a:lnTo>
                    <a:pt x="468" y="621"/>
                  </a:lnTo>
                  <a:lnTo>
                    <a:pt x="466" y="630"/>
                  </a:lnTo>
                  <a:lnTo>
                    <a:pt x="461" y="639"/>
                  </a:lnTo>
                  <a:lnTo>
                    <a:pt x="457" y="648"/>
                  </a:lnTo>
                  <a:lnTo>
                    <a:pt x="452" y="656"/>
                  </a:lnTo>
                  <a:lnTo>
                    <a:pt x="450" y="665"/>
                  </a:lnTo>
                  <a:lnTo>
                    <a:pt x="445" y="674"/>
                  </a:lnTo>
                  <a:lnTo>
                    <a:pt x="441" y="683"/>
                  </a:lnTo>
                  <a:lnTo>
                    <a:pt x="436" y="690"/>
                  </a:lnTo>
                  <a:lnTo>
                    <a:pt x="430" y="699"/>
                  </a:lnTo>
                  <a:lnTo>
                    <a:pt x="425" y="708"/>
                  </a:lnTo>
                  <a:lnTo>
                    <a:pt x="421" y="716"/>
                  </a:lnTo>
                  <a:lnTo>
                    <a:pt x="416" y="723"/>
                  </a:lnTo>
                  <a:lnTo>
                    <a:pt x="409" y="732"/>
                  </a:lnTo>
                  <a:lnTo>
                    <a:pt x="405" y="741"/>
                  </a:lnTo>
                  <a:lnTo>
                    <a:pt x="398" y="747"/>
                  </a:lnTo>
                  <a:lnTo>
                    <a:pt x="394" y="756"/>
                  </a:lnTo>
                  <a:lnTo>
                    <a:pt x="387" y="763"/>
                  </a:lnTo>
                  <a:lnTo>
                    <a:pt x="380" y="770"/>
                  </a:lnTo>
                  <a:lnTo>
                    <a:pt x="376" y="779"/>
                  </a:lnTo>
                  <a:lnTo>
                    <a:pt x="369" y="785"/>
                  </a:lnTo>
                  <a:lnTo>
                    <a:pt x="362" y="792"/>
                  </a:lnTo>
                  <a:lnTo>
                    <a:pt x="355" y="801"/>
                  </a:lnTo>
                  <a:lnTo>
                    <a:pt x="349" y="807"/>
                  </a:lnTo>
                  <a:lnTo>
                    <a:pt x="342" y="814"/>
                  </a:lnTo>
                  <a:lnTo>
                    <a:pt x="335" y="821"/>
                  </a:lnTo>
                  <a:lnTo>
                    <a:pt x="328" y="827"/>
                  </a:lnTo>
                  <a:lnTo>
                    <a:pt x="322" y="834"/>
                  </a:lnTo>
                  <a:lnTo>
                    <a:pt x="313" y="841"/>
                  </a:lnTo>
                  <a:lnTo>
                    <a:pt x="306" y="845"/>
                  </a:lnTo>
                  <a:lnTo>
                    <a:pt x="299" y="852"/>
                  </a:lnTo>
                  <a:lnTo>
                    <a:pt x="290" y="858"/>
                  </a:lnTo>
                  <a:lnTo>
                    <a:pt x="283" y="865"/>
                  </a:lnTo>
                  <a:lnTo>
                    <a:pt x="274" y="870"/>
                  </a:lnTo>
                  <a:lnTo>
                    <a:pt x="268" y="876"/>
                  </a:lnTo>
                  <a:lnTo>
                    <a:pt x="259" y="881"/>
                  </a:lnTo>
                  <a:lnTo>
                    <a:pt x="252" y="887"/>
                  </a:lnTo>
                  <a:lnTo>
                    <a:pt x="243" y="892"/>
                  </a:lnTo>
                  <a:lnTo>
                    <a:pt x="234" y="896"/>
                  </a:lnTo>
                  <a:lnTo>
                    <a:pt x="227" y="901"/>
                  </a:lnTo>
                  <a:lnTo>
                    <a:pt x="218" y="907"/>
                  </a:lnTo>
                  <a:lnTo>
                    <a:pt x="209" y="912"/>
                  </a:lnTo>
                  <a:lnTo>
                    <a:pt x="200" y="916"/>
                  </a:lnTo>
                  <a:lnTo>
                    <a:pt x="191" y="921"/>
                  </a:lnTo>
                  <a:lnTo>
                    <a:pt x="182" y="923"/>
                  </a:lnTo>
                  <a:lnTo>
                    <a:pt x="173" y="927"/>
                  </a:lnTo>
                  <a:lnTo>
                    <a:pt x="164" y="932"/>
                  </a:lnTo>
                  <a:lnTo>
                    <a:pt x="155" y="936"/>
                  </a:lnTo>
                  <a:lnTo>
                    <a:pt x="146" y="938"/>
                  </a:lnTo>
                  <a:lnTo>
                    <a:pt x="137" y="943"/>
                  </a:lnTo>
                  <a:lnTo>
                    <a:pt x="128" y="945"/>
                  </a:lnTo>
                  <a:lnTo>
                    <a:pt x="119" y="949"/>
                  </a:lnTo>
                  <a:lnTo>
                    <a:pt x="110" y="952"/>
                  </a:lnTo>
                  <a:lnTo>
                    <a:pt x="101" y="954"/>
                  </a:lnTo>
                  <a:lnTo>
                    <a:pt x="92" y="956"/>
                  </a:lnTo>
                  <a:lnTo>
                    <a:pt x="81" y="958"/>
                  </a:lnTo>
                  <a:lnTo>
                    <a:pt x="72" y="960"/>
                  </a:lnTo>
                  <a:lnTo>
                    <a:pt x="63" y="963"/>
                  </a:lnTo>
                  <a:lnTo>
                    <a:pt x="54" y="965"/>
                  </a:lnTo>
                  <a:lnTo>
                    <a:pt x="43" y="967"/>
                  </a:lnTo>
                  <a:lnTo>
                    <a:pt x="34" y="969"/>
                  </a:lnTo>
                  <a:lnTo>
                    <a:pt x="25" y="969"/>
                  </a:lnTo>
                  <a:lnTo>
                    <a:pt x="0" y="805"/>
                  </a:lnTo>
                  <a:lnTo>
                    <a:pt x="7" y="805"/>
                  </a:lnTo>
                  <a:lnTo>
                    <a:pt x="13" y="803"/>
                  </a:lnTo>
                  <a:lnTo>
                    <a:pt x="20" y="803"/>
                  </a:lnTo>
                  <a:lnTo>
                    <a:pt x="27" y="801"/>
                  </a:lnTo>
                  <a:lnTo>
                    <a:pt x="34" y="798"/>
                  </a:lnTo>
                  <a:lnTo>
                    <a:pt x="40" y="798"/>
                  </a:lnTo>
                  <a:lnTo>
                    <a:pt x="47" y="796"/>
                  </a:lnTo>
                  <a:lnTo>
                    <a:pt x="54" y="794"/>
                  </a:lnTo>
                  <a:lnTo>
                    <a:pt x="61" y="792"/>
                  </a:lnTo>
                  <a:lnTo>
                    <a:pt x="67" y="790"/>
                  </a:lnTo>
                  <a:lnTo>
                    <a:pt x="74" y="787"/>
                  </a:lnTo>
                  <a:lnTo>
                    <a:pt x="81" y="785"/>
                  </a:lnTo>
                  <a:lnTo>
                    <a:pt x="85" y="783"/>
                  </a:lnTo>
                  <a:lnTo>
                    <a:pt x="92" y="781"/>
                  </a:lnTo>
                  <a:lnTo>
                    <a:pt x="99" y="779"/>
                  </a:lnTo>
                  <a:lnTo>
                    <a:pt x="106" y="776"/>
                  </a:lnTo>
                  <a:lnTo>
                    <a:pt x="112" y="772"/>
                  </a:lnTo>
                  <a:lnTo>
                    <a:pt x="117" y="770"/>
                  </a:lnTo>
                  <a:lnTo>
                    <a:pt x="124" y="767"/>
                  </a:lnTo>
                  <a:lnTo>
                    <a:pt x="130" y="763"/>
                  </a:lnTo>
                  <a:lnTo>
                    <a:pt x="135" y="761"/>
                  </a:lnTo>
                  <a:lnTo>
                    <a:pt x="142" y="756"/>
                  </a:lnTo>
                  <a:lnTo>
                    <a:pt x="148" y="754"/>
                  </a:lnTo>
                  <a:lnTo>
                    <a:pt x="153" y="750"/>
                  </a:lnTo>
                  <a:lnTo>
                    <a:pt x="160" y="747"/>
                  </a:lnTo>
                  <a:lnTo>
                    <a:pt x="164" y="743"/>
                  </a:lnTo>
                  <a:lnTo>
                    <a:pt x="171" y="739"/>
                  </a:lnTo>
                  <a:lnTo>
                    <a:pt x="175" y="736"/>
                  </a:lnTo>
                  <a:lnTo>
                    <a:pt x="182" y="732"/>
                  </a:lnTo>
                  <a:lnTo>
                    <a:pt x="187" y="727"/>
                  </a:lnTo>
                  <a:lnTo>
                    <a:pt x="191" y="723"/>
                  </a:lnTo>
                  <a:lnTo>
                    <a:pt x="198" y="719"/>
                  </a:lnTo>
                  <a:lnTo>
                    <a:pt x="202" y="714"/>
                  </a:lnTo>
                  <a:lnTo>
                    <a:pt x="207" y="710"/>
                  </a:lnTo>
                  <a:lnTo>
                    <a:pt x="214" y="705"/>
                  </a:lnTo>
                  <a:lnTo>
                    <a:pt x="218" y="701"/>
                  </a:lnTo>
                  <a:lnTo>
                    <a:pt x="223" y="696"/>
                  </a:lnTo>
                  <a:lnTo>
                    <a:pt x="227" y="692"/>
                  </a:lnTo>
                  <a:lnTo>
                    <a:pt x="232" y="685"/>
                  </a:lnTo>
                  <a:lnTo>
                    <a:pt x="236" y="681"/>
                  </a:lnTo>
                  <a:lnTo>
                    <a:pt x="241" y="676"/>
                  </a:lnTo>
                  <a:lnTo>
                    <a:pt x="245" y="672"/>
                  </a:lnTo>
                  <a:lnTo>
                    <a:pt x="250" y="665"/>
                  </a:lnTo>
                  <a:lnTo>
                    <a:pt x="254" y="661"/>
                  </a:lnTo>
                  <a:lnTo>
                    <a:pt x="259" y="654"/>
                  </a:lnTo>
                  <a:lnTo>
                    <a:pt x="263" y="650"/>
                  </a:lnTo>
                  <a:lnTo>
                    <a:pt x="265" y="645"/>
                  </a:lnTo>
                  <a:lnTo>
                    <a:pt x="270" y="639"/>
                  </a:lnTo>
                  <a:lnTo>
                    <a:pt x="274" y="634"/>
                  </a:lnTo>
                  <a:lnTo>
                    <a:pt x="277" y="628"/>
                  </a:lnTo>
                  <a:lnTo>
                    <a:pt x="281" y="621"/>
                  </a:lnTo>
                  <a:lnTo>
                    <a:pt x="286" y="617"/>
                  </a:lnTo>
                  <a:lnTo>
                    <a:pt x="288" y="610"/>
                  </a:lnTo>
                  <a:lnTo>
                    <a:pt x="290" y="603"/>
                  </a:lnTo>
                  <a:lnTo>
                    <a:pt x="295" y="599"/>
                  </a:lnTo>
                  <a:lnTo>
                    <a:pt x="297" y="592"/>
                  </a:lnTo>
                  <a:lnTo>
                    <a:pt x="299" y="585"/>
                  </a:lnTo>
                  <a:lnTo>
                    <a:pt x="304" y="581"/>
                  </a:lnTo>
                  <a:lnTo>
                    <a:pt x="306" y="574"/>
                  </a:lnTo>
                  <a:lnTo>
                    <a:pt x="308" y="568"/>
                  </a:lnTo>
                  <a:lnTo>
                    <a:pt x="310" y="561"/>
                  </a:lnTo>
                  <a:lnTo>
                    <a:pt x="313" y="554"/>
                  </a:lnTo>
                  <a:lnTo>
                    <a:pt x="315" y="548"/>
                  </a:lnTo>
                  <a:lnTo>
                    <a:pt x="317" y="543"/>
                  </a:lnTo>
                  <a:lnTo>
                    <a:pt x="319" y="537"/>
                  </a:lnTo>
                  <a:lnTo>
                    <a:pt x="322" y="530"/>
                  </a:lnTo>
                  <a:lnTo>
                    <a:pt x="324" y="523"/>
                  </a:lnTo>
                  <a:lnTo>
                    <a:pt x="326" y="517"/>
                  </a:lnTo>
                  <a:lnTo>
                    <a:pt x="326" y="510"/>
                  </a:lnTo>
                  <a:lnTo>
                    <a:pt x="328" y="503"/>
                  </a:lnTo>
                  <a:lnTo>
                    <a:pt x="331" y="497"/>
                  </a:lnTo>
                  <a:lnTo>
                    <a:pt x="331" y="490"/>
                  </a:lnTo>
                  <a:lnTo>
                    <a:pt x="333" y="483"/>
                  </a:lnTo>
                  <a:lnTo>
                    <a:pt x="333" y="477"/>
                  </a:lnTo>
                  <a:lnTo>
                    <a:pt x="333" y="470"/>
                  </a:lnTo>
                  <a:lnTo>
                    <a:pt x="335" y="463"/>
                  </a:lnTo>
                  <a:lnTo>
                    <a:pt x="335" y="457"/>
                  </a:lnTo>
                  <a:lnTo>
                    <a:pt x="335" y="450"/>
                  </a:lnTo>
                  <a:lnTo>
                    <a:pt x="337" y="443"/>
                  </a:lnTo>
                  <a:lnTo>
                    <a:pt x="337" y="437"/>
                  </a:lnTo>
                  <a:lnTo>
                    <a:pt x="337" y="430"/>
                  </a:lnTo>
                  <a:lnTo>
                    <a:pt x="337" y="423"/>
                  </a:lnTo>
                  <a:lnTo>
                    <a:pt x="337" y="417"/>
                  </a:lnTo>
                  <a:lnTo>
                    <a:pt x="337" y="410"/>
                  </a:lnTo>
                  <a:lnTo>
                    <a:pt x="337" y="404"/>
                  </a:lnTo>
                  <a:lnTo>
                    <a:pt x="335" y="397"/>
                  </a:lnTo>
                  <a:lnTo>
                    <a:pt x="335" y="390"/>
                  </a:lnTo>
                  <a:lnTo>
                    <a:pt x="335" y="384"/>
                  </a:lnTo>
                  <a:lnTo>
                    <a:pt x="333" y="377"/>
                  </a:lnTo>
                  <a:lnTo>
                    <a:pt x="333" y="370"/>
                  </a:lnTo>
                  <a:lnTo>
                    <a:pt x="333" y="364"/>
                  </a:lnTo>
                  <a:lnTo>
                    <a:pt x="331" y="357"/>
                  </a:lnTo>
                  <a:lnTo>
                    <a:pt x="331" y="350"/>
                  </a:lnTo>
                  <a:lnTo>
                    <a:pt x="328" y="344"/>
                  </a:lnTo>
                  <a:lnTo>
                    <a:pt x="326" y="337"/>
                  </a:lnTo>
                  <a:lnTo>
                    <a:pt x="326" y="330"/>
                  </a:lnTo>
                  <a:lnTo>
                    <a:pt x="324" y="324"/>
                  </a:lnTo>
                  <a:lnTo>
                    <a:pt x="322" y="317"/>
                  </a:lnTo>
                  <a:lnTo>
                    <a:pt x="319" y="310"/>
                  </a:lnTo>
                  <a:lnTo>
                    <a:pt x="317" y="304"/>
                  </a:lnTo>
                  <a:lnTo>
                    <a:pt x="315" y="297"/>
                  </a:lnTo>
                  <a:lnTo>
                    <a:pt x="313" y="290"/>
                  </a:lnTo>
                  <a:lnTo>
                    <a:pt x="310" y="284"/>
                  </a:lnTo>
                  <a:lnTo>
                    <a:pt x="308" y="279"/>
                  </a:lnTo>
                  <a:lnTo>
                    <a:pt x="306" y="273"/>
                  </a:lnTo>
                  <a:lnTo>
                    <a:pt x="304" y="266"/>
                  </a:lnTo>
                  <a:lnTo>
                    <a:pt x="299" y="259"/>
                  </a:lnTo>
                  <a:lnTo>
                    <a:pt x="297" y="253"/>
                  </a:lnTo>
                  <a:lnTo>
                    <a:pt x="295" y="248"/>
                  </a:lnTo>
                  <a:lnTo>
                    <a:pt x="290" y="242"/>
                  </a:lnTo>
                  <a:lnTo>
                    <a:pt x="288" y="235"/>
                  </a:lnTo>
                  <a:lnTo>
                    <a:pt x="286" y="230"/>
                  </a:lnTo>
                  <a:lnTo>
                    <a:pt x="281" y="224"/>
                  </a:lnTo>
                  <a:lnTo>
                    <a:pt x="277" y="219"/>
                  </a:lnTo>
                  <a:lnTo>
                    <a:pt x="274" y="213"/>
                  </a:lnTo>
                  <a:lnTo>
                    <a:pt x="270" y="206"/>
                  </a:lnTo>
                  <a:lnTo>
                    <a:pt x="265" y="202"/>
                  </a:lnTo>
                  <a:lnTo>
                    <a:pt x="263" y="195"/>
                  </a:lnTo>
                  <a:lnTo>
                    <a:pt x="259" y="190"/>
                  </a:lnTo>
                  <a:lnTo>
                    <a:pt x="254" y="186"/>
                  </a:lnTo>
                  <a:lnTo>
                    <a:pt x="250" y="179"/>
                  </a:lnTo>
                  <a:lnTo>
                    <a:pt x="245" y="175"/>
                  </a:lnTo>
                  <a:lnTo>
                    <a:pt x="241" y="171"/>
                  </a:lnTo>
                  <a:lnTo>
                    <a:pt x="236" y="164"/>
                  </a:lnTo>
                  <a:lnTo>
                    <a:pt x="232" y="159"/>
                  </a:lnTo>
                  <a:lnTo>
                    <a:pt x="227" y="155"/>
                  </a:lnTo>
                  <a:lnTo>
                    <a:pt x="223" y="151"/>
                  </a:lnTo>
                  <a:lnTo>
                    <a:pt x="218" y="146"/>
                  </a:lnTo>
                  <a:lnTo>
                    <a:pt x="214" y="139"/>
                  </a:lnTo>
                  <a:lnTo>
                    <a:pt x="207" y="135"/>
                  </a:lnTo>
                  <a:lnTo>
                    <a:pt x="202" y="131"/>
                  </a:lnTo>
                  <a:lnTo>
                    <a:pt x="198" y="126"/>
                  </a:lnTo>
                  <a:lnTo>
                    <a:pt x="30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 name="Freeform 63"/>
            <p:cNvSpPr>
              <a:spLocks/>
            </p:cNvSpPr>
            <p:nvPr/>
          </p:nvSpPr>
          <p:spPr bwMode="auto">
            <a:xfrm>
              <a:off x="4111" y="2873"/>
              <a:ext cx="637" cy="854"/>
            </a:xfrm>
            <a:custGeom>
              <a:avLst/>
              <a:gdLst>
                <a:gd name="T0" fmla="*/ 598 w 637"/>
                <a:gd name="T1" fmla="*/ 852 h 854"/>
                <a:gd name="T2" fmla="*/ 549 w 637"/>
                <a:gd name="T3" fmla="*/ 854 h 854"/>
                <a:gd name="T4" fmla="*/ 499 w 637"/>
                <a:gd name="T5" fmla="*/ 850 h 854"/>
                <a:gd name="T6" fmla="*/ 452 w 637"/>
                <a:gd name="T7" fmla="*/ 843 h 854"/>
                <a:gd name="T8" fmla="*/ 405 w 637"/>
                <a:gd name="T9" fmla="*/ 832 h 854"/>
                <a:gd name="T10" fmla="*/ 357 w 637"/>
                <a:gd name="T11" fmla="*/ 816 h 854"/>
                <a:gd name="T12" fmla="*/ 312 w 637"/>
                <a:gd name="T13" fmla="*/ 799 h 854"/>
                <a:gd name="T14" fmla="*/ 270 w 637"/>
                <a:gd name="T15" fmla="*/ 774 h 854"/>
                <a:gd name="T16" fmla="*/ 229 w 637"/>
                <a:gd name="T17" fmla="*/ 748 h 854"/>
                <a:gd name="T18" fmla="*/ 191 w 637"/>
                <a:gd name="T19" fmla="*/ 719 h 854"/>
                <a:gd name="T20" fmla="*/ 155 w 637"/>
                <a:gd name="T21" fmla="*/ 685 h 854"/>
                <a:gd name="T22" fmla="*/ 123 w 637"/>
                <a:gd name="T23" fmla="*/ 648 h 854"/>
                <a:gd name="T24" fmla="*/ 94 w 637"/>
                <a:gd name="T25" fmla="*/ 610 h 854"/>
                <a:gd name="T26" fmla="*/ 69 w 637"/>
                <a:gd name="T27" fmla="*/ 568 h 854"/>
                <a:gd name="T28" fmla="*/ 47 w 637"/>
                <a:gd name="T29" fmla="*/ 526 h 854"/>
                <a:gd name="T30" fmla="*/ 29 w 637"/>
                <a:gd name="T31" fmla="*/ 481 h 854"/>
                <a:gd name="T32" fmla="*/ 15 w 637"/>
                <a:gd name="T33" fmla="*/ 435 h 854"/>
                <a:gd name="T34" fmla="*/ 6 w 637"/>
                <a:gd name="T35" fmla="*/ 388 h 854"/>
                <a:gd name="T36" fmla="*/ 0 w 637"/>
                <a:gd name="T37" fmla="*/ 339 h 854"/>
                <a:gd name="T38" fmla="*/ 0 w 637"/>
                <a:gd name="T39" fmla="*/ 290 h 854"/>
                <a:gd name="T40" fmla="*/ 2 w 637"/>
                <a:gd name="T41" fmla="*/ 244 h 854"/>
                <a:gd name="T42" fmla="*/ 9 w 637"/>
                <a:gd name="T43" fmla="*/ 195 h 854"/>
                <a:gd name="T44" fmla="*/ 20 w 637"/>
                <a:gd name="T45" fmla="*/ 148 h 854"/>
                <a:gd name="T46" fmla="*/ 36 w 637"/>
                <a:gd name="T47" fmla="*/ 104 h 854"/>
                <a:gd name="T48" fmla="*/ 56 w 637"/>
                <a:gd name="T49" fmla="*/ 60 h 854"/>
                <a:gd name="T50" fmla="*/ 78 w 637"/>
                <a:gd name="T51" fmla="*/ 17 h 854"/>
                <a:gd name="T52" fmla="*/ 225 w 637"/>
                <a:gd name="T53" fmla="*/ 102 h 854"/>
                <a:gd name="T54" fmla="*/ 207 w 637"/>
                <a:gd name="T55" fmla="*/ 131 h 854"/>
                <a:gd name="T56" fmla="*/ 193 w 637"/>
                <a:gd name="T57" fmla="*/ 162 h 854"/>
                <a:gd name="T58" fmla="*/ 182 w 637"/>
                <a:gd name="T59" fmla="*/ 195 h 854"/>
                <a:gd name="T60" fmla="*/ 175 w 637"/>
                <a:gd name="T61" fmla="*/ 228 h 854"/>
                <a:gd name="T62" fmla="*/ 171 w 637"/>
                <a:gd name="T63" fmla="*/ 262 h 854"/>
                <a:gd name="T64" fmla="*/ 168 w 637"/>
                <a:gd name="T65" fmla="*/ 295 h 854"/>
                <a:gd name="T66" fmla="*/ 168 w 637"/>
                <a:gd name="T67" fmla="*/ 328 h 854"/>
                <a:gd name="T68" fmla="*/ 173 w 637"/>
                <a:gd name="T69" fmla="*/ 361 h 854"/>
                <a:gd name="T70" fmla="*/ 180 w 637"/>
                <a:gd name="T71" fmla="*/ 395 h 854"/>
                <a:gd name="T72" fmla="*/ 189 w 637"/>
                <a:gd name="T73" fmla="*/ 426 h 854"/>
                <a:gd name="T74" fmla="*/ 202 w 637"/>
                <a:gd name="T75" fmla="*/ 459 h 854"/>
                <a:gd name="T76" fmla="*/ 218 w 637"/>
                <a:gd name="T77" fmla="*/ 488 h 854"/>
                <a:gd name="T78" fmla="*/ 234 w 637"/>
                <a:gd name="T79" fmla="*/ 517 h 854"/>
                <a:gd name="T80" fmla="*/ 254 w 637"/>
                <a:gd name="T81" fmla="*/ 543 h 854"/>
                <a:gd name="T82" fmla="*/ 276 w 637"/>
                <a:gd name="T83" fmla="*/ 570 h 854"/>
                <a:gd name="T84" fmla="*/ 301 w 637"/>
                <a:gd name="T85" fmla="*/ 592 h 854"/>
                <a:gd name="T86" fmla="*/ 328 w 637"/>
                <a:gd name="T87" fmla="*/ 614 h 854"/>
                <a:gd name="T88" fmla="*/ 357 w 637"/>
                <a:gd name="T89" fmla="*/ 632 h 854"/>
                <a:gd name="T90" fmla="*/ 387 w 637"/>
                <a:gd name="T91" fmla="*/ 648 h 854"/>
                <a:gd name="T92" fmla="*/ 418 w 637"/>
                <a:gd name="T93" fmla="*/ 661 h 854"/>
                <a:gd name="T94" fmla="*/ 450 w 637"/>
                <a:gd name="T95" fmla="*/ 672 h 854"/>
                <a:gd name="T96" fmla="*/ 483 w 637"/>
                <a:gd name="T97" fmla="*/ 681 h 854"/>
                <a:gd name="T98" fmla="*/ 517 w 637"/>
                <a:gd name="T99" fmla="*/ 685 h 854"/>
                <a:gd name="T100" fmla="*/ 551 w 637"/>
                <a:gd name="T101" fmla="*/ 688 h 854"/>
                <a:gd name="T102" fmla="*/ 585 w 637"/>
                <a:gd name="T103" fmla="*/ 685 h 854"/>
                <a:gd name="T104" fmla="*/ 637 w 637"/>
                <a:gd name="T105" fmla="*/ 847 h 85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37"/>
                <a:gd name="T160" fmla="*/ 0 h 854"/>
                <a:gd name="T161" fmla="*/ 637 w 637"/>
                <a:gd name="T162" fmla="*/ 854 h 85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37" h="854">
                  <a:moveTo>
                    <a:pt x="637" y="847"/>
                  </a:moveTo>
                  <a:lnTo>
                    <a:pt x="628" y="850"/>
                  </a:lnTo>
                  <a:lnTo>
                    <a:pt x="616" y="850"/>
                  </a:lnTo>
                  <a:lnTo>
                    <a:pt x="607" y="852"/>
                  </a:lnTo>
                  <a:lnTo>
                    <a:pt x="598" y="852"/>
                  </a:lnTo>
                  <a:lnTo>
                    <a:pt x="587" y="852"/>
                  </a:lnTo>
                  <a:lnTo>
                    <a:pt x="578" y="854"/>
                  </a:lnTo>
                  <a:lnTo>
                    <a:pt x="569" y="854"/>
                  </a:lnTo>
                  <a:lnTo>
                    <a:pt x="558" y="854"/>
                  </a:lnTo>
                  <a:lnTo>
                    <a:pt x="549" y="854"/>
                  </a:lnTo>
                  <a:lnTo>
                    <a:pt x="540" y="854"/>
                  </a:lnTo>
                  <a:lnTo>
                    <a:pt x="528" y="852"/>
                  </a:lnTo>
                  <a:lnTo>
                    <a:pt x="519" y="852"/>
                  </a:lnTo>
                  <a:lnTo>
                    <a:pt x="510" y="852"/>
                  </a:lnTo>
                  <a:lnTo>
                    <a:pt x="499" y="850"/>
                  </a:lnTo>
                  <a:lnTo>
                    <a:pt x="490" y="850"/>
                  </a:lnTo>
                  <a:lnTo>
                    <a:pt x="481" y="847"/>
                  </a:lnTo>
                  <a:lnTo>
                    <a:pt x="470" y="847"/>
                  </a:lnTo>
                  <a:lnTo>
                    <a:pt x="461" y="845"/>
                  </a:lnTo>
                  <a:lnTo>
                    <a:pt x="452" y="843"/>
                  </a:lnTo>
                  <a:lnTo>
                    <a:pt x="443" y="841"/>
                  </a:lnTo>
                  <a:lnTo>
                    <a:pt x="432" y="838"/>
                  </a:lnTo>
                  <a:lnTo>
                    <a:pt x="423" y="836"/>
                  </a:lnTo>
                  <a:lnTo>
                    <a:pt x="414" y="834"/>
                  </a:lnTo>
                  <a:lnTo>
                    <a:pt x="405" y="832"/>
                  </a:lnTo>
                  <a:lnTo>
                    <a:pt x="396" y="830"/>
                  </a:lnTo>
                  <a:lnTo>
                    <a:pt x="384" y="827"/>
                  </a:lnTo>
                  <a:lnTo>
                    <a:pt x="375" y="823"/>
                  </a:lnTo>
                  <a:lnTo>
                    <a:pt x="366" y="821"/>
                  </a:lnTo>
                  <a:lnTo>
                    <a:pt x="357" y="816"/>
                  </a:lnTo>
                  <a:lnTo>
                    <a:pt x="348" y="814"/>
                  </a:lnTo>
                  <a:lnTo>
                    <a:pt x="339" y="810"/>
                  </a:lnTo>
                  <a:lnTo>
                    <a:pt x="330" y="805"/>
                  </a:lnTo>
                  <a:lnTo>
                    <a:pt x="321" y="801"/>
                  </a:lnTo>
                  <a:lnTo>
                    <a:pt x="312" y="799"/>
                  </a:lnTo>
                  <a:lnTo>
                    <a:pt x="303" y="794"/>
                  </a:lnTo>
                  <a:lnTo>
                    <a:pt x="297" y="790"/>
                  </a:lnTo>
                  <a:lnTo>
                    <a:pt x="288" y="785"/>
                  </a:lnTo>
                  <a:lnTo>
                    <a:pt x="279" y="779"/>
                  </a:lnTo>
                  <a:lnTo>
                    <a:pt x="270" y="774"/>
                  </a:lnTo>
                  <a:lnTo>
                    <a:pt x="263" y="770"/>
                  </a:lnTo>
                  <a:lnTo>
                    <a:pt x="254" y="765"/>
                  </a:lnTo>
                  <a:lnTo>
                    <a:pt x="245" y="759"/>
                  </a:lnTo>
                  <a:lnTo>
                    <a:pt x="238" y="754"/>
                  </a:lnTo>
                  <a:lnTo>
                    <a:pt x="229" y="748"/>
                  </a:lnTo>
                  <a:lnTo>
                    <a:pt x="222" y="743"/>
                  </a:lnTo>
                  <a:lnTo>
                    <a:pt x="213" y="736"/>
                  </a:lnTo>
                  <a:lnTo>
                    <a:pt x="207" y="730"/>
                  </a:lnTo>
                  <a:lnTo>
                    <a:pt x="200" y="723"/>
                  </a:lnTo>
                  <a:lnTo>
                    <a:pt x="191" y="719"/>
                  </a:lnTo>
                  <a:lnTo>
                    <a:pt x="184" y="712"/>
                  </a:lnTo>
                  <a:lnTo>
                    <a:pt x="177" y="705"/>
                  </a:lnTo>
                  <a:lnTo>
                    <a:pt x="171" y="699"/>
                  </a:lnTo>
                  <a:lnTo>
                    <a:pt x="164" y="692"/>
                  </a:lnTo>
                  <a:lnTo>
                    <a:pt x="155" y="685"/>
                  </a:lnTo>
                  <a:lnTo>
                    <a:pt x="150" y="679"/>
                  </a:lnTo>
                  <a:lnTo>
                    <a:pt x="144" y="670"/>
                  </a:lnTo>
                  <a:lnTo>
                    <a:pt x="137" y="663"/>
                  </a:lnTo>
                  <a:lnTo>
                    <a:pt x="130" y="657"/>
                  </a:lnTo>
                  <a:lnTo>
                    <a:pt x="123" y="648"/>
                  </a:lnTo>
                  <a:lnTo>
                    <a:pt x="117" y="641"/>
                  </a:lnTo>
                  <a:lnTo>
                    <a:pt x="112" y="634"/>
                  </a:lnTo>
                  <a:lnTo>
                    <a:pt x="105" y="625"/>
                  </a:lnTo>
                  <a:lnTo>
                    <a:pt x="101" y="619"/>
                  </a:lnTo>
                  <a:lnTo>
                    <a:pt x="94" y="610"/>
                  </a:lnTo>
                  <a:lnTo>
                    <a:pt x="90" y="601"/>
                  </a:lnTo>
                  <a:lnTo>
                    <a:pt x="85" y="594"/>
                  </a:lnTo>
                  <a:lnTo>
                    <a:pt x="78" y="586"/>
                  </a:lnTo>
                  <a:lnTo>
                    <a:pt x="74" y="577"/>
                  </a:lnTo>
                  <a:lnTo>
                    <a:pt x="69" y="568"/>
                  </a:lnTo>
                  <a:lnTo>
                    <a:pt x="65" y="561"/>
                  </a:lnTo>
                  <a:lnTo>
                    <a:pt x="60" y="552"/>
                  </a:lnTo>
                  <a:lnTo>
                    <a:pt x="56" y="543"/>
                  </a:lnTo>
                  <a:lnTo>
                    <a:pt x="51" y="534"/>
                  </a:lnTo>
                  <a:lnTo>
                    <a:pt x="47" y="526"/>
                  </a:lnTo>
                  <a:lnTo>
                    <a:pt x="45" y="517"/>
                  </a:lnTo>
                  <a:lnTo>
                    <a:pt x="40" y="508"/>
                  </a:lnTo>
                  <a:lnTo>
                    <a:pt x="36" y="499"/>
                  </a:lnTo>
                  <a:lnTo>
                    <a:pt x="33" y="490"/>
                  </a:lnTo>
                  <a:lnTo>
                    <a:pt x="29" y="481"/>
                  </a:lnTo>
                  <a:lnTo>
                    <a:pt x="27" y="472"/>
                  </a:lnTo>
                  <a:lnTo>
                    <a:pt x="24" y="463"/>
                  </a:lnTo>
                  <a:lnTo>
                    <a:pt x="20" y="452"/>
                  </a:lnTo>
                  <a:lnTo>
                    <a:pt x="18" y="443"/>
                  </a:lnTo>
                  <a:lnTo>
                    <a:pt x="15" y="435"/>
                  </a:lnTo>
                  <a:lnTo>
                    <a:pt x="13" y="426"/>
                  </a:lnTo>
                  <a:lnTo>
                    <a:pt x="11" y="417"/>
                  </a:lnTo>
                  <a:lnTo>
                    <a:pt x="9" y="406"/>
                  </a:lnTo>
                  <a:lnTo>
                    <a:pt x="9" y="397"/>
                  </a:lnTo>
                  <a:lnTo>
                    <a:pt x="6" y="388"/>
                  </a:lnTo>
                  <a:lnTo>
                    <a:pt x="4" y="377"/>
                  </a:lnTo>
                  <a:lnTo>
                    <a:pt x="4" y="368"/>
                  </a:lnTo>
                  <a:lnTo>
                    <a:pt x="2" y="359"/>
                  </a:lnTo>
                  <a:lnTo>
                    <a:pt x="2" y="348"/>
                  </a:lnTo>
                  <a:lnTo>
                    <a:pt x="0" y="339"/>
                  </a:lnTo>
                  <a:lnTo>
                    <a:pt x="0" y="330"/>
                  </a:lnTo>
                  <a:lnTo>
                    <a:pt x="0" y="319"/>
                  </a:lnTo>
                  <a:lnTo>
                    <a:pt x="0" y="310"/>
                  </a:lnTo>
                  <a:lnTo>
                    <a:pt x="0" y="301"/>
                  </a:lnTo>
                  <a:lnTo>
                    <a:pt x="0" y="290"/>
                  </a:lnTo>
                  <a:lnTo>
                    <a:pt x="0" y="282"/>
                  </a:lnTo>
                  <a:lnTo>
                    <a:pt x="0" y="273"/>
                  </a:lnTo>
                  <a:lnTo>
                    <a:pt x="0" y="262"/>
                  </a:lnTo>
                  <a:lnTo>
                    <a:pt x="2" y="253"/>
                  </a:lnTo>
                  <a:lnTo>
                    <a:pt x="2" y="244"/>
                  </a:lnTo>
                  <a:lnTo>
                    <a:pt x="4" y="233"/>
                  </a:lnTo>
                  <a:lnTo>
                    <a:pt x="4" y="224"/>
                  </a:lnTo>
                  <a:lnTo>
                    <a:pt x="6" y="215"/>
                  </a:lnTo>
                  <a:lnTo>
                    <a:pt x="9" y="206"/>
                  </a:lnTo>
                  <a:lnTo>
                    <a:pt x="9" y="195"/>
                  </a:lnTo>
                  <a:lnTo>
                    <a:pt x="11" y="186"/>
                  </a:lnTo>
                  <a:lnTo>
                    <a:pt x="13" y="177"/>
                  </a:lnTo>
                  <a:lnTo>
                    <a:pt x="15" y="168"/>
                  </a:lnTo>
                  <a:lnTo>
                    <a:pt x="18" y="157"/>
                  </a:lnTo>
                  <a:lnTo>
                    <a:pt x="20" y="148"/>
                  </a:lnTo>
                  <a:lnTo>
                    <a:pt x="24" y="139"/>
                  </a:lnTo>
                  <a:lnTo>
                    <a:pt x="27" y="131"/>
                  </a:lnTo>
                  <a:lnTo>
                    <a:pt x="29" y="122"/>
                  </a:lnTo>
                  <a:lnTo>
                    <a:pt x="33" y="113"/>
                  </a:lnTo>
                  <a:lnTo>
                    <a:pt x="36" y="104"/>
                  </a:lnTo>
                  <a:lnTo>
                    <a:pt x="40" y="93"/>
                  </a:lnTo>
                  <a:lnTo>
                    <a:pt x="45" y="84"/>
                  </a:lnTo>
                  <a:lnTo>
                    <a:pt x="47" y="75"/>
                  </a:lnTo>
                  <a:lnTo>
                    <a:pt x="51" y="68"/>
                  </a:lnTo>
                  <a:lnTo>
                    <a:pt x="56" y="60"/>
                  </a:lnTo>
                  <a:lnTo>
                    <a:pt x="60" y="51"/>
                  </a:lnTo>
                  <a:lnTo>
                    <a:pt x="65" y="42"/>
                  </a:lnTo>
                  <a:lnTo>
                    <a:pt x="69" y="33"/>
                  </a:lnTo>
                  <a:lnTo>
                    <a:pt x="74" y="24"/>
                  </a:lnTo>
                  <a:lnTo>
                    <a:pt x="78" y="17"/>
                  </a:lnTo>
                  <a:lnTo>
                    <a:pt x="85" y="9"/>
                  </a:lnTo>
                  <a:lnTo>
                    <a:pt x="90" y="0"/>
                  </a:lnTo>
                  <a:lnTo>
                    <a:pt x="231" y="91"/>
                  </a:lnTo>
                  <a:lnTo>
                    <a:pt x="227" y="97"/>
                  </a:lnTo>
                  <a:lnTo>
                    <a:pt x="225" y="102"/>
                  </a:lnTo>
                  <a:lnTo>
                    <a:pt x="220" y="108"/>
                  </a:lnTo>
                  <a:lnTo>
                    <a:pt x="218" y="113"/>
                  </a:lnTo>
                  <a:lnTo>
                    <a:pt x="213" y="120"/>
                  </a:lnTo>
                  <a:lnTo>
                    <a:pt x="211" y="126"/>
                  </a:lnTo>
                  <a:lnTo>
                    <a:pt x="207" y="131"/>
                  </a:lnTo>
                  <a:lnTo>
                    <a:pt x="204" y="137"/>
                  </a:lnTo>
                  <a:lnTo>
                    <a:pt x="202" y="144"/>
                  </a:lnTo>
                  <a:lnTo>
                    <a:pt x="200" y="151"/>
                  </a:lnTo>
                  <a:lnTo>
                    <a:pt x="195" y="157"/>
                  </a:lnTo>
                  <a:lnTo>
                    <a:pt x="193" y="162"/>
                  </a:lnTo>
                  <a:lnTo>
                    <a:pt x="191" y="168"/>
                  </a:lnTo>
                  <a:lnTo>
                    <a:pt x="189" y="175"/>
                  </a:lnTo>
                  <a:lnTo>
                    <a:pt x="186" y="182"/>
                  </a:lnTo>
                  <a:lnTo>
                    <a:pt x="184" y="188"/>
                  </a:lnTo>
                  <a:lnTo>
                    <a:pt x="182" y="195"/>
                  </a:lnTo>
                  <a:lnTo>
                    <a:pt x="182" y="202"/>
                  </a:lnTo>
                  <a:lnTo>
                    <a:pt x="180" y="208"/>
                  </a:lnTo>
                  <a:lnTo>
                    <a:pt x="177" y="215"/>
                  </a:lnTo>
                  <a:lnTo>
                    <a:pt x="177" y="222"/>
                  </a:lnTo>
                  <a:lnTo>
                    <a:pt x="175" y="228"/>
                  </a:lnTo>
                  <a:lnTo>
                    <a:pt x="173" y="235"/>
                  </a:lnTo>
                  <a:lnTo>
                    <a:pt x="173" y="242"/>
                  </a:lnTo>
                  <a:lnTo>
                    <a:pt x="171" y="248"/>
                  </a:lnTo>
                  <a:lnTo>
                    <a:pt x="171" y="255"/>
                  </a:lnTo>
                  <a:lnTo>
                    <a:pt x="171" y="262"/>
                  </a:lnTo>
                  <a:lnTo>
                    <a:pt x="168" y="268"/>
                  </a:lnTo>
                  <a:lnTo>
                    <a:pt x="168" y="275"/>
                  </a:lnTo>
                  <a:lnTo>
                    <a:pt x="168" y="282"/>
                  </a:lnTo>
                  <a:lnTo>
                    <a:pt x="168" y="288"/>
                  </a:lnTo>
                  <a:lnTo>
                    <a:pt x="168" y="295"/>
                  </a:lnTo>
                  <a:lnTo>
                    <a:pt x="168" y="301"/>
                  </a:lnTo>
                  <a:lnTo>
                    <a:pt x="168" y="308"/>
                  </a:lnTo>
                  <a:lnTo>
                    <a:pt x="168" y="315"/>
                  </a:lnTo>
                  <a:lnTo>
                    <a:pt x="168" y="321"/>
                  </a:lnTo>
                  <a:lnTo>
                    <a:pt x="168" y="328"/>
                  </a:lnTo>
                  <a:lnTo>
                    <a:pt x="168" y="335"/>
                  </a:lnTo>
                  <a:lnTo>
                    <a:pt x="171" y="341"/>
                  </a:lnTo>
                  <a:lnTo>
                    <a:pt x="171" y="348"/>
                  </a:lnTo>
                  <a:lnTo>
                    <a:pt x="171" y="355"/>
                  </a:lnTo>
                  <a:lnTo>
                    <a:pt x="173" y="361"/>
                  </a:lnTo>
                  <a:lnTo>
                    <a:pt x="173" y="368"/>
                  </a:lnTo>
                  <a:lnTo>
                    <a:pt x="175" y="375"/>
                  </a:lnTo>
                  <a:lnTo>
                    <a:pt x="177" y="381"/>
                  </a:lnTo>
                  <a:lnTo>
                    <a:pt x="177" y="388"/>
                  </a:lnTo>
                  <a:lnTo>
                    <a:pt x="180" y="395"/>
                  </a:lnTo>
                  <a:lnTo>
                    <a:pt x="182" y="401"/>
                  </a:lnTo>
                  <a:lnTo>
                    <a:pt x="182" y="408"/>
                  </a:lnTo>
                  <a:lnTo>
                    <a:pt x="184" y="415"/>
                  </a:lnTo>
                  <a:lnTo>
                    <a:pt x="186" y="421"/>
                  </a:lnTo>
                  <a:lnTo>
                    <a:pt x="189" y="426"/>
                  </a:lnTo>
                  <a:lnTo>
                    <a:pt x="191" y="432"/>
                  </a:lnTo>
                  <a:lnTo>
                    <a:pt x="193" y="439"/>
                  </a:lnTo>
                  <a:lnTo>
                    <a:pt x="195" y="446"/>
                  </a:lnTo>
                  <a:lnTo>
                    <a:pt x="200" y="452"/>
                  </a:lnTo>
                  <a:lnTo>
                    <a:pt x="202" y="459"/>
                  </a:lnTo>
                  <a:lnTo>
                    <a:pt x="204" y="463"/>
                  </a:lnTo>
                  <a:lnTo>
                    <a:pt x="207" y="470"/>
                  </a:lnTo>
                  <a:lnTo>
                    <a:pt x="211" y="477"/>
                  </a:lnTo>
                  <a:lnTo>
                    <a:pt x="213" y="481"/>
                  </a:lnTo>
                  <a:lnTo>
                    <a:pt x="218" y="488"/>
                  </a:lnTo>
                  <a:lnTo>
                    <a:pt x="220" y="495"/>
                  </a:lnTo>
                  <a:lnTo>
                    <a:pt x="225" y="499"/>
                  </a:lnTo>
                  <a:lnTo>
                    <a:pt x="227" y="506"/>
                  </a:lnTo>
                  <a:lnTo>
                    <a:pt x="231" y="512"/>
                  </a:lnTo>
                  <a:lnTo>
                    <a:pt x="234" y="517"/>
                  </a:lnTo>
                  <a:lnTo>
                    <a:pt x="238" y="523"/>
                  </a:lnTo>
                  <a:lnTo>
                    <a:pt x="243" y="528"/>
                  </a:lnTo>
                  <a:lnTo>
                    <a:pt x="247" y="532"/>
                  </a:lnTo>
                  <a:lnTo>
                    <a:pt x="252" y="539"/>
                  </a:lnTo>
                  <a:lnTo>
                    <a:pt x="254" y="543"/>
                  </a:lnTo>
                  <a:lnTo>
                    <a:pt x="258" y="550"/>
                  </a:lnTo>
                  <a:lnTo>
                    <a:pt x="263" y="554"/>
                  </a:lnTo>
                  <a:lnTo>
                    <a:pt x="267" y="559"/>
                  </a:lnTo>
                  <a:lnTo>
                    <a:pt x="272" y="563"/>
                  </a:lnTo>
                  <a:lnTo>
                    <a:pt x="276" y="570"/>
                  </a:lnTo>
                  <a:lnTo>
                    <a:pt x="283" y="574"/>
                  </a:lnTo>
                  <a:lnTo>
                    <a:pt x="288" y="579"/>
                  </a:lnTo>
                  <a:lnTo>
                    <a:pt x="292" y="583"/>
                  </a:lnTo>
                  <a:lnTo>
                    <a:pt x="297" y="588"/>
                  </a:lnTo>
                  <a:lnTo>
                    <a:pt x="301" y="592"/>
                  </a:lnTo>
                  <a:lnTo>
                    <a:pt x="308" y="597"/>
                  </a:lnTo>
                  <a:lnTo>
                    <a:pt x="312" y="601"/>
                  </a:lnTo>
                  <a:lnTo>
                    <a:pt x="317" y="605"/>
                  </a:lnTo>
                  <a:lnTo>
                    <a:pt x="324" y="610"/>
                  </a:lnTo>
                  <a:lnTo>
                    <a:pt x="328" y="614"/>
                  </a:lnTo>
                  <a:lnTo>
                    <a:pt x="335" y="617"/>
                  </a:lnTo>
                  <a:lnTo>
                    <a:pt x="339" y="621"/>
                  </a:lnTo>
                  <a:lnTo>
                    <a:pt x="346" y="625"/>
                  </a:lnTo>
                  <a:lnTo>
                    <a:pt x="351" y="628"/>
                  </a:lnTo>
                  <a:lnTo>
                    <a:pt x="357" y="632"/>
                  </a:lnTo>
                  <a:lnTo>
                    <a:pt x="362" y="634"/>
                  </a:lnTo>
                  <a:lnTo>
                    <a:pt x="369" y="639"/>
                  </a:lnTo>
                  <a:lnTo>
                    <a:pt x="375" y="641"/>
                  </a:lnTo>
                  <a:lnTo>
                    <a:pt x="380" y="645"/>
                  </a:lnTo>
                  <a:lnTo>
                    <a:pt x="387" y="648"/>
                  </a:lnTo>
                  <a:lnTo>
                    <a:pt x="393" y="650"/>
                  </a:lnTo>
                  <a:lnTo>
                    <a:pt x="400" y="654"/>
                  </a:lnTo>
                  <a:lnTo>
                    <a:pt x="405" y="657"/>
                  </a:lnTo>
                  <a:lnTo>
                    <a:pt x="411" y="659"/>
                  </a:lnTo>
                  <a:lnTo>
                    <a:pt x="418" y="661"/>
                  </a:lnTo>
                  <a:lnTo>
                    <a:pt x="425" y="663"/>
                  </a:lnTo>
                  <a:lnTo>
                    <a:pt x="432" y="665"/>
                  </a:lnTo>
                  <a:lnTo>
                    <a:pt x="438" y="668"/>
                  </a:lnTo>
                  <a:lnTo>
                    <a:pt x="445" y="670"/>
                  </a:lnTo>
                  <a:lnTo>
                    <a:pt x="450" y="672"/>
                  </a:lnTo>
                  <a:lnTo>
                    <a:pt x="456" y="674"/>
                  </a:lnTo>
                  <a:lnTo>
                    <a:pt x="463" y="676"/>
                  </a:lnTo>
                  <a:lnTo>
                    <a:pt x="470" y="676"/>
                  </a:lnTo>
                  <a:lnTo>
                    <a:pt x="477" y="679"/>
                  </a:lnTo>
                  <a:lnTo>
                    <a:pt x="483" y="681"/>
                  </a:lnTo>
                  <a:lnTo>
                    <a:pt x="490" y="681"/>
                  </a:lnTo>
                  <a:lnTo>
                    <a:pt x="497" y="683"/>
                  </a:lnTo>
                  <a:lnTo>
                    <a:pt x="504" y="683"/>
                  </a:lnTo>
                  <a:lnTo>
                    <a:pt x="510" y="683"/>
                  </a:lnTo>
                  <a:lnTo>
                    <a:pt x="517" y="685"/>
                  </a:lnTo>
                  <a:lnTo>
                    <a:pt x="524" y="685"/>
                  </a:lnTo>
                  <a:lnTo>
                    <a:pt x="531" y="685"/>
                  </a:lnTo>
                  <a:lnTo>
                    <a:pt x="537" y="688"/>
                  </a:lnTo>
                  <a:lnTo>
                    <a:pt x="544" y="688"/>
                  </a:lnTo>
                  <a:lnTo>
                    <a:pt x="551" y="688"/>
                  </a:lnTo>
                  <a:lnTo>
                    <a:pt x="558" y="688"/>
                  </a:lnTo>
                  <a:lnTo>
                    <a:pt x="565" y="688"/>
                  </a:lnTo>
                  <a:lnTo>
                    <a:pt x="571" y="688"/>
                  </a:lnTo>
                  <a:lnTo>
                    <a:pt x="578" y="688"/>
                  </a:lnTo>
                  <a:lnTo>
                    <a:pt x="585" y="685"/>
                  </a:lnTo>
                  <a:lnTo>
                    <a:pt x="592" y="685"/>
                  </a:lnTo>
                  <a:lnTo>
                    <a:pt x="598" y="685"/>
                  </a:lnTo>
                  <a:lnTo>
                    <a:pt x="605" y="683"/>
                  </a:lnTo>
                  <a:lnTo>
                    <a:pt x="612" y="683"/>
                  </a:lnTo>
                  <a:lnTo>
                    <a:pt x="637" y="847"/>
                  </a:lnTo>
                  <a:close/>
                </a:path>
              </a:pathLst>
            </a:custGeom>
            <a:solidFill>
              <a:schemeClr val="accent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 name="Freeform 64"/>
            <p:cNvSpPr>
              <a:spLocks/>
            </p:cNvSpPr>
            <p:nvPr/>
          </p:nvSpPr>
          <p:spPr bwMode="auto">
            <a:xfrm>
              <a:off x="4201" y="2673"/>
              <a:ext cx="303" cy="291"/>
            </a:xfrm>
            <a:custGeom>
              <a:avLst/>
              <a:gdLst>
                <a:gd name="T0" fmla="*/ 4 w 303"/>
                <a:gd name="T1" fmla="*/ 193 h 291"/>
                <a:gd name="T2" fmla="*/ 15 w 303"/>
                <a:gd name="T3" fmla="*/ 175 h 291"/>
                <a:gd name="T4" fmla="*/ 27 w 303"/>
                <a:gd name="T5" fmla="*/ 160 h 291"/>
                <a:gd name="T6" fmla="*/ 40 w 303"/>
                <a:gd name="T7" fmla="*/ 146 h 291"/>
                <a:gd name="T8" fmla="*/ 54 w 303"/>
                <a:gd name="T9" fmla="*/ 131 h 291"/>
                <a:gd name="T10" fmla="*/ 65 w 303"/>
                <a:gd name="T11" fmla="*/ 118 h 291"/>
                <a:gd name="T12" fmla="*/ 81 w 303"/>
                <a:gd name="T13" fmla="*/ 104 h 291"/>
                <a:gd name="T14" fmla="*/ 94 w 303"/>
                <a:gd name="T15" fmla="*/ 91 h 291"/>
                <a:gd name="T16" fmla="*/ 110 w 303"/>
                <a:gd name="T17" fmla="*/ 78 h 291"/>
                <a:gd name="T18" fmla="*/ 123 w 303"/>
                <a:gd name="T19" fmla="*/ 67 h 291"/>
                <a:gd name="T20" fmla="*/ 139 w 303"/>
                <a:gd name="T21" fmla="*/ 53 h 291"/>
                <a:gd name="T22" fmla="*/ 155 w 303"/>
                <a:gd name="T23" fmla="*/ 42 h 291"/>
                <a:gd name="T24" fmla="*/ 173 w 303"/>
                <a:gd name="T25" fmla="*/ 33 h 291"/>
                <a:gd name="T26" fmla="*/ 189 w 303"/>
                <a:gd name="T27" fmla="*/ 22 h 291"/>
                <a:gd name="T28" fmla="*/ 207 w 303"/>
                <a:gd name="T29" fmla="*/ 13 h 291"/>
                <a:gd name="T30" fmla="*/ 222 w 303"/>
                <a:gd name="T31" fmla="*/ 4 h 291"/>
                <a:gd name="T32" fmla="*/ 303 w 303"/>
                <a:gd name="T33" fmla="*/ 151 h 291"/>
                <a:gd name="T34" fmla="*/ 290 w 303"/>
                <a:gd name="T35" fmla="*/ 158 h 291"/>
                <a:gd name="T36" fmla="*/ 279 w 303"/>
                <a:gd name="T37" fmla="*/ 164 h 291"/>
                <a:gd name="T38" fmla="*/ 267 w 303"/>
                <a:gd name="T39" fmla="*/ 171 h 291"/>
                <a:gd name="T40" fmla="*/ 256 w 303"/>
                <a:gd name="T41" fmla="*/ 178 h 291"/>
                <a:gd name="T42" fmla="*/ 245 w 303"/>
                <a:gd name="T43" fmla="*/ 184 h 291"/>
                <a:gd name="T44" fmla="*/ 234 w 303"/>
                <a:gd name="T45" fmla="*/ 193 h 291"/>
                <a:gd name="T46" fmla="*/ 222 w 303"/>
                <a:gd name="T47" fmla="*/ 202 h 291"/>
                <a:gd name="T48" fmla="*/ 211 w 303"/>
                <a:gd name="T49" fmla="*/ 209 h 291"/>
                <a:gd name="T50" fmla="*/ 202 w 303"/>
                <a:gd name="T51" fmla="*/ 217 h 291"/>
                <a:gd name="T52" fmla="*/ 193 w 303"/>
                <a:gd name="T53" fmla="*/ 229 h 291"/>
                <a:gd name="T54" fmla="*/ 182 w 303"/>
                <a:gd name="T55" fmla="*/ 237 h 291"/>
                <a:gd name="T56" fmla="*/ 173 w 303"/>
                <a:gd name="T57" fmla="*/ 249 h 291"/>
                <a:gd name="T58" fmla="*/ 164 w 303"/>
                <a:gd name="T59" fmla="*/ 257 h 291"/>
                <a:gd name="T60" fmla="*/ 157 w 303"/>
                <a:gd name="T61" fmla="*/ 268 h 291"/>
                <a:gd name="T62" fmla="*/ 148 w 303"/>
                <a:gd name="T63" fmla="*/ 280 h 291"/>
                <a:gd name="T64" fmla="*/ 141 w 303"/>
                <a:gd name="T65" fmla="*/ 291 h 2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291"/>
                <a:gd name="T101" fmla="*/ 303 w 303"/>
                <a:gd name="T102" fmla="*/ 291 h 2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291">
                  <a:moveTo>
                    <a:pt x="0" y="200"/>
                  </a:moveTo>
                  <a:lnTo>
                    <a:pt x="4" y="193"/>
                  </a:lnTo>
                  <a:lnTo>
                    <a:pt x="11" y="184"/>
                  </a:lnTo>
                  <a:lnTo>
                    <a:pt x="15" y="175"/>
                  </a:lnTo>
                  <a:lnTo>
                    <a:pt x="22" y="169"/>
                  </a:lnTo>
                  <a:lnTo>
                    <a:pt x="27" y="160"/>
                  </a:lnTo>
                  <a:lnTo>
                    <a:pt x="33" y="153"/>
                  </a:lnTo>
                  <a:lnTo>
                    <a:pt x="40" y="146"/>
                  </a:lnTo>
                  <a:lnTo>
                    <a:pt x="47" y="138"/>
                  </a:lnTo>
                  <a:lnTo>
                    <a:pt x="54" y="131"/>
                  </a:lnTo>
                  <a:lnTo>
                    <a:pt x="60" y="124"/>
                  </a:lnTo>
                  <a:lnTo>
                    <a:pt x="65" y="118"/>
                  </a:lnTo>
                  <a:lnTo>
                    <a:pt x="74" y="111"/>
                  </a:lnTo>
                  <a:lnTo>
                    <a:pt x="81" y="104"/>
                  </a:lnTo>
                  <a:lnTo>
                    <a:pt x="87" y="98"/>
                  </a:lnTo>
                  <a:lnTo>
                    <a:pt x="94" y="91"/>
                  </a:lnTo>
                  <a:lnTo>
                    <a:pt x="101" y="84"/>
                  </a:lnTo>
                  <a:lnTo>
                    <a:pt x="110" y="78"/>
                  </a:lnTo>
                  <a:lnTo>
                    <a:pt x="117" y="71"/>
                  </a:lnTo>
                  <a:lnTo>
                    <a:pt x="123" y="67"/>
                  </a:lnTo>
                  <a:lnTo>
                    <a:pt x="132" y="60"/>
                  </a:lnTo>
                  <a:lnTo>
                    <a:pt x="139" y="53"/>
                  </a:lnTo>
                  <a:lnTo>
                    <a:pt x="148" y="49"/>
                  </a:lnTo>
                  <a:lnTo>
                    <a:pt x="155" y="42"/>
                  </a:lnTo>
                  <a:lnTo>
                    <a:pt x="164" y="38"/>
                  </a:lnTo>
                  <a:lnTo>
                    <a:pt x="173" y="33"/>
                  </a:lnTo>
                  <a:lnTo>
                    <a:pt x="180" y="27"/>
                  </a:lnTo>
                  <a:lnTo>
                    <a:pt x="189" y="22"/>
                  </a:lnTo>
                  <a:lnTo>
                    <a:pt x="198" y="18"/>
                  </a:lnTo>
                  <a:lnTo>
                    <a:pt x="207" y="13"/>
                  </a:lnTo>
                  <a:lnTo>
                    <a:pt x="213" y="9"/>
                  </a:lnTo>
                  <a:lnTo>
                    <a:pt x="222" y="4"/>
                  </a:lnTo>
                  <a:lnTo>
                    <a:pt x="231" y="0"/>
                  </a:lnTo>
                  <a:lnTo>
                    <a:pt x="303" y="151"/>
                  </a:lnTo>
                  <a:lnTo>
                    <a:pt x="297" y="153"/>
                  </a:lnTo>
                  <a:lnTo>
                    <a:pt x="290" y="158"/>
                  </a:lnTo>
                  <a:lnTo>
                    <a:pt x="285" y="160"/>
                  </a:lnTo>
                  <a:lnTo>
                    <a:pt x="279" y="164"/>
                  </a:lnTo>
                  <a:lnTo>
                    <a:pt x="272" y="166"/>
                  </a:lnTo>
                  <a:lnTo>
                    <a:pt x="267" y="171"/>
                  </a:lnTo>
                  <a:lnTo>
                    <a:pt x="261" y="173"/>
                  </a:lnTo>
                  <a:lnTo>
                    <a:pt x="256" y="178"/>
                  </a:lnTo>
                  <a:lnTo>
                    <a:pt x="249" y="180"/>
                  </a:lnTo>
                  <a:lnTo>
                    <a:pt x="245" y="184"/>
                  </a:lnTo>
                  <a:lnTo>
                    <a:pt x="238" y="189"/>
                  </a:lnTo>
                  <a:lnTo>
                    <a:pt x="234" y="193"/>
                  </a:lnTo>
                  <a:lnTo>
                    <a:pt x="227" y="197"/>
                  </a:lnTo>
                  <a:lnTo>
                    <a:pt x="222" y="202"/>
                  </a:lnTo>
                  <a:lnTo>
                    <a:pt x="218" y="204"/>
                  </a:lnTo>
                  <a:lnTo>
                    <a:pt x="211" y="209"/>
                  </a:lnTo>
                  <a:lnTo>
                    <a:pt x="207" y="213"/>
                  </a:lnTo>
                  <a:lnTo>
                    <a:pt x="202" y="217"/>
                  </a:lnTo>
                  <a:lnTo>
                    <a:pt x="198" y="224"/>
                  </a:lnTo>
                  <a:lnTo>
                    <a:pt x="193" y="229"/>
                  </a:lnTo>
                  <a:lnTo>
                    <a:pt x="186" y="233"/>
                  </a:lnTo>
                  <a:lnTo>
                    <a:pt x="182" y="237"/>
                  </a:lnTo>
                  <a:lnTo>
                    <a:pt x="177" y="242"/>
                  </a:lnTo>
                  <a:lnTo>
                    <a:pt x="173" y="249"/>
                  </a:lnTo>
                  <a:lnTo>
                    <a:pt x="168" y="253"/>
                  </a:lnTo>
                  <a:lnTo>
                    <a:pt x="164" y="257"/>
                  </a:lnTo>
                  <a:lnTo>
                    <a:pt x="162" y="264"/>
                  </a:lnTo>
                  <a:lnTo>
                    <a:pt x="157" y="268"/>
                  </a:lnTo>
                  <a:lnTo>
                    <a:pt x="153" y="273"/>
                  </a:lnTo>
                  <a:lnTo>
                    <a:pt x="148" y="280"/>
                  </a:lnTo>
                  <a:lnTo>
                    <a:pt x="144" y="284"/>
                  </a:lnTo>
                  <a:lnTo>
                    <a:pt x="141" y="291"/>
                  </a:lnTo>
                  <a:lnTo>
                    <a:pt x="0" y="200"/>
                  </a:lnTo>
                  <a:close/>
                </a:path>
              </a:pathLst>
            </a:custGeom>
            <a:solidFill>
              <a:schemeClr val="accent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 name="Freeform 65"/>
            <p:cNvSpPr>
              <a:spLocks/>
            </p:cNvSpPr>
            <p:nvPr/>
          </p:nvSpPr>
          <p:spPr bwMode="auto">
            <a:xfrm>
              <a:off x="4432" y="2622"/>
              <a:ext cx="597" cy="255"/>
            </a:xfrm>
            <a:custGeom>
              <a:avLst/>
              <a:gdLst>
                <a:gd name="T0" fmla="*/ 18 w 597"/>
                <a:gd name="T1" fmla="*/ 44 h 255"/>
                <a:gd name="T2" fmla="*/ 45 w 597"/>
                <a:gd name="T3" fmla="*/ 33 h 255"/>
                <a:gd name="T4" fmla="*/ 75 w 597"/>
                <a:gd name="T5" fmla="*/ 24 h 255"/>
                <a:gd name="T6" fmla="*/ 102 w 597"/>
                <a:gd name="T7" fmla="*/ 15 h 255"/>
                <a:gd name="T8" fmla="*/ 131 w 597"/>
                <a:gd name="T9" fmla="*/ 9 h 255"/>
                <a:gd name="T10" fmla="*/ 160 w 597"/>
                <a:gd name="T11" fmla="*/ 4 h 255"/>
                <a:gd name="T12" fmla="*/ 189 w 597"/>
                <a:gd name="T13" fmla="*/ 2 h 255"/>
                <a:gd name="T14" fmla="*/ 219 w 597"/>
                <a:gd name="T15" fmla="*/ 0 h 255"/>
                <a:gd name="T16" fmla="*/ 248 w 597"/>
                <a:gd name="T17" fmla="*/ 0 h 255"/>
                <a:gd name="T18" fmla="*/ 277 w 597"/>
                <a:gd name="T19" fmla="*/ 0 h 255"/>
                <a:gd name="T20" fmla="*/ 307 w 597"/>
                <a:gd name="T21" fmla="*/ 4 h 255"/>
                <a:gd name="T22" fmla="*/ 334 w 597"/>
                <a:gd name="T23" fmla="*/ 9 h 255"/>
                <a:gd name="T24" fmla="*/ 363 w 597"/>
                <a:gd name="T25" fmla="*/ 13 h 255"/>
                <a:gd name="T26" fmla="*/ 392 w 597"/>
                <a:gd name="T27" fmla="*/ 20 h 255"/>
                <a:gd name="T28" fmla="*/ 419 w 597"/>
                <a:gd name="T29" fmla="*/ 29 h 255"/>
                <a:gd name="T30" fmla="*/ 446 w 597"/>
                <a:gd name="T31" fmla="*/ 40 h 255"/>
                <a:gd name="T32" fmla="*/ 473 w 597"/>
                <a:gd name="T33" fmla="*/ 51 h 255"/>
                <a:gd name="T34" fmla="*/ 500 w 597"/>
                <a:gd name="T35" fmla="*/ 64 h 255"/>
                <a:gd name="T36" fmla="*/ 525 w 597"/>
                <a:gd name="T37" fmla="*/ 78 h 255"/>
                <a:gd name="T38" fmla="*/ 550 w 597"/>
                <a:gd name="T39" fmla="*/ 93 h 255"/>
                <a:gd name="T40" fmla="*/ 574 w 597"/>
                <a:gd name="T41" fmla="*/ 111 h 255"/>
                <a:gd name="T42" fmla="*/ 597 w 597"/>
                <a:gd name="T43" fmla="*/ 129 h 255"/>
                <a:gd name="T44" fmla="*/ 478 w 597"/>
                <a:gd name="T45" fmla="*/ 248 h 255"/>
                <a:gd name="T46" fmla="*/ 462 w 597"/>
                <a:gd name="T47" fmla="*/ 235 h 255"/>
                <a:gd name="T48" fmla="*/ 444 w 597"/>
                <a:gd name="T49" fmla="*/ 224 h 255"/>
                <a:gd name="T50" fmla="*/ 426 w 597"/>
                <a:gd name="T51" fmla="*/ 215 h 255"/>
                <a:gd name="T52" fmla="*/ 408 w 597"/>
                <a:gd name="T53" fmla="*/ 204 h 255"/>
                <a:gd name="T54" fmla="*/ 390 w 597"/>
                <a:gd name="T55" fmla="*/ 197 h 255"/>
                <a:gd name="T56" fmla="*/ 372 w 597"/>
                <a:gd name="T57" fmla="*/ 189 h 255"/>
                <a:gd name="T58" fmla="*/ 352 w 597"/>
                <a:gd name="T59" fmla="*/ 182 h 255"/>
                <a:gd name="T60" fmla="*/ 331 w 597"/>
                <a:gd name="T61" fmla="*/ 177 h 255"/>
                <a:gd name="T62" fmla="*/ 311 w 597"/>
                <a:gd name="T63" fmla="*/ 173 h 255"/>
                <a:gd name="T64" fmla="*/ 291 w 597"/>
                <a:gd name="T65" fmla="*/ 169 h 255"/>
                <a:gd name="T66" fmla="*/ 271 w 597"/>
                <a:gd name="T67" fmla="*/ 166 h 255"/>
                <a:gd name="T68" fmla="*/ 250 w 597"/>
                <a:gd name="T69" fmla="*/ 166 h 255"/>
                <a:gd name="T70" fmla="*/ 230 w 597"/>
                <a:gd name="T71" fmla="*/ 166 h 255"/>
                <a:gd name="T72" fmla="*/ 210 w 597"/>
                <a:gd name="T73" fmla="*/ 166 h 255"/>
                <a:gd name="T74" fmla="*/ 189 w 597"/>
                <a:gd name="T75" fmla="*/ 169 h 255"/>
                <a:gd name="T76" fmla="*/ 169 w 597"/>
                <a:gd name="T77" fmla="*/ 171 h 255"/>
                <a:gd name="T78" fmla="*/ 149 w 597"/>
                <a:gd name="T79" fmla="*/ 175 h 255"/>
                <a:gd name="T80" fmla="*/ 129 w 597"/>
                <a:gd name="T81" fmla="*/ 180 h 255"/>
                <a:gd name="T82" fmla="*/ 111 w 597"/>
                <a:gd name="T83" fmla="*/ 186 h 255"/>
                <a:gd name="T84" fmla="*/ 90 w 597"/>
                <a:gd name="T85" fmla="*/ 193 h 255"/>
                <a:gd name="T86" fmla="*/ 72 w 597"/>
                <a:gd name="T87" fmla="*/ 202 h 2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97"/>
                <a:gd name="T133" fmla="*/ 0 h 255"/>
                <a:gd name="T134" fmla="*/ 597 w 597"/>
                <a:gd name="T135" fmla="*/ 255 h 2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97" h="255">
                  <a:moveTo>
                    <a:pt x="0" y="51"/>
                  </a:moveTo>
                  <a:lnTo>
                    <a:pt x="9" y="47"/>
                  </a:lnTo>
                  <a:lnTo>
                    <a:pt x="18" y="44"/>
                  </a:lnTo>
                  <a:lnTo>
                    <a:pt x="27" y="40"/>
                  </a:lnTo>
                  <a:lnTo>
                    <a:pt x="36" y="35"/>
                  </a:lnTo>
                  <a:lnTo>
                    <a:pt x="45" y="33"/>
                  </a:lnTo>
                  <a:lnTo>
                    <a:pt x="54" y="29"/>
                  </a:lnTo>
                  <a:lnTo>
                    <a:pt x="63" y="27"/>
                  </a:lnTo>
                  <a:lnTo>
                    <a:pt x="75" y="24"/>
                  </a:lnTo>
                  <a:lnTo>
                    <a:pt x="84" y="20"/>
                  </a:lnTo>
                  <a:lnTo>
                    <a:pt x="93" y="18"/>
                  </a:lnTo>
                  <a:lnTo>
                    <a:pt x="102" y="15"/>
                  </a:lnTo>
                  <a:lnTo>
                    <a:pt x="111" y="13"/>
                  </a:lnTo>
                  <a:lnTo>
                    <a:pt x="122" y="11"/>
                  </a:lnTo>
                  <a:lnTo>
                    <a:pt x="131" y="9"/>
                  </a:lnTo>
                  <a:lnTo>
                    <a:pt x="140" y="9"/>
                  </a:lnTo>
                  <a:lnTo>
                    <a:pt x="149" y="7"/>
                  </a:lnTo>
                  <a:lnTo>
                    <a:pt x="160" y="4"/>
                  </a:lnTo>
                  <a:lnTo>
                    <a:pt x="169" y="4"/>
                  </a:lnTo>
                  <a:lnTo>
                    <a:pt x="178" y="2"/>
                  </a:lnTo>
                  <a:lnTo>
                    <a:pt x="189" y="2"/>
                  </a:lnTo>
                  <a:lnTo>
                    <a:pt x="198" y="0"/>
                  </a:lnTo>
                  <a:lnTo>
                    <a:pt x="207" y="0"/>
                  </a:lnTo>
                  <a:lnTo>
                    <a:pt x="219" y="0"/>
                  </a:lnTo>
                  <a:lnTo>
                    <a:pt x="228" y="0"/>
                  </a:lnTo>
                  <a:lnTo>
                    <a:pt x="237" y="0"/>
                  </a:lnTo>
                  <a:lnTo>
                    <a:pt x="248" y="0"/>
                  </a:lnTo>
                  <a:lnTo>
                    <a:pt x="257" y="0"/>
                  </a:lnTo>
                  <a:lnTo>
                    <a:pt x="266" y="0"/>
                  </a:lnTo>
                  <a:lnTo>
                    <a:pt x="277" y="0"/>
                  </a:lnTo>
                  <a:lnTo>
                    <a:pt x="286" y="2"/>
                  </a:lnTo>
                  <a:lnTo>
                    <a:pt x="295" y="2"/>
                  </a:lnTo>
                  <a:lnTo>
                    <a:pt x="307" y="4"/>
                  </a:lnTo>
                  <a:lnTo>
                    <a:pt x="316" y="4"/>
                  </a:lnTo>
                  <a:lnTo>
                    <a:pt x="325" y="7"/>
                  </a:lnTo>
                  <a:lnTo>
                    <a:pt x="334" y="9"/>
                  </a:lnTo>
                  <a:lnTo>
                    <a:pt x="345" y="9"/>
                  </a:lnTo>
                  <a:lnTo>
                    <a:pt x="354" y="11"/>
                  </a:lnTo>
                  <a:lnTo>
                    <a:pt x="363" y="13"/>
                  </a:lnTo>
                  <a:lnTo>
                    <a:pt x="372" y="15"/>
                  </a:lnTo>
                  <a:lnTo>
                    <a:pt x="383" y="18"/>
                  </a:lnTo>
                  <a:lnTo>
                    <a:pt x="392" y="20"/>
                  </a:lnTo>
                  <a:lnTo>
                    <a:pt x="401" y="24"/>
                  </a:lnTo>
                  <a:lnTo>
                    <a:pt x="410" y="27"/>
                  </a:lnTo>
                  <a:lnTo>
                    <a:pt x="419" y="29"/>
                  </a:lnTo>
                  <a:lnTo>
                    <a:pt x="428" y="33"/>
                  </a:lnTo>
                  <a:lnTo>
                    <a:pt x="437" y="35"/>
                  </a:lnTo>
                  <a:lnTo>
                    <a:pt x="446" y="40"/>
                  </a:lnTo>
                  <a:lnTo>
                    <a:pt x="455" y="44"/>
                  </a:lnTo>
                  <a:lnTo>
                    <a:pt x="464" y="47"/>
                  </a:lnTo>
                  <a:lnTo>
                    <a:pt x="473" y="51"/>
                  </a:lnTo>
                  <a:lnTo>
                    <a:pt x="482" y="55"/>
                  </a:lnTo>
                  <a:lnTo>
                    <a:pt x="491" y="60"/>
                  </a:lnTo>
                  <a:lnTo>
                    <a:pt x="500" y="64"/>
                  </a:lnTo>
                  <a:lnTo>
                    <a:pt x="509" y="69"/>
                  </a:lnTo>
                  <a:lnTo>
                    <a:pt x="518" y="73"/>
                  </a:lnTo>
                  <a:lnTo>
                    <a:pt x="525" y="78"/>
                  </a:lnTo>
                  <a:lnTo>
                    <a:pt x="534" y="84"/>
                  </a:lnTo>
                  <a:lnTo>
                    <a:pt x="543" y="89"/>
                  </a:lnTo>
                  <a:lnTo>
                    <a:pt x="550" y="93"/>
                  </a:lnTo>
                  <a:lnTo>
                    <a:pt x="559" y="100"/>
                  </a:lnTo>
                  <a:lnTo>
                    <a:pt x="565" y="104"/>
                  </a:lnTo>
                  <a:lnTo>
                    <a:pt x="574" y="111"/>
                  </a:lnTo>
                  <a:lnTo>
                    <a:pt x="581" y="118"/>
                  </a:lnTo>
                  <a:lnTo>
                    <a:pt x="590" y="122"/>
                  </a:lnTo>
                  <a:lnTo>
                    <a:pt x="597" y="129"/>
                  </a:lnTo>
                  <a:lnTo>
                    <a:pt x="489" y="255"/>
                  </a:lnTo>
                  <a:lnTo>
                    <a:pt x="482" y="253"/>
                  </a:lnTo>
                  <a:lnTo>
                    <a:pt x="478" y="248"/>
                  </a:lnTo>
                  <a:lnTo>
                    <a:pt x="473" y="244"/>
                  </a:lnTo>
                  <a:lnTo>
                    <a:pt x="466" y="240"/>
                  </a:lnTo>
                  <a:lnTo>
                    <a:pt x="462" y="235"/>
                  </a:lnTo>
                  <a:lnTo>
                    <a:pt x="455" y="231"/>
                  </a:lnTo>
                  <a:lnTo>
                    <a:pt x="451" y="229"/>
                  </a:lnTo>
                  <a:lnTo>
                    <a:pt x="444" y="224"/>
                  </a:lnTo>
                  <a:lnTo>
                    <a:pt x="439" y="222"/>
                  </a:lnTo>
                  <a:lnTo>
                    <a:pt x="433" y="217"/>
                  </a:lnTo>
                  <a:lnTo>
                    <a:pt x="426" y="215"/>
                  </a:lnTo>
                  <a:lnTo>
                    <a:pt x="421" y="211"/>
                  </a:lnTo>
                  <a:lnTo>
                    <a:pt x="415" y="209"/>
                  </a:lnTo>
                  <a:lnTo>
                    <a:pt x="408" y="204"/>
                  </a:lnTo>
                  <a:lnTo>
                    <a:pt x="403" y="202"/>
                  </a:lnTo>
                  <a:lnTo>
                    <a:pt x="397" y="200"/>
                  </a:lnTo>
                  <a:lnTo>
                    <a:pt x="390" y="197"/>
                  </a:lnTo>
                  <a:lnTo>
                    <a:pt x="383" y="193"/>
                  </a:lnTo>
                  <a:lnTo>
                    <a:pt x="376" y="191"/>
                  </a:lnTo>
                  <a:lnTo>
                    <a:pt x="372" y="189"/>
                  </a:lnTo>
                  <a:lnTo>
                    <a:pt x="365" y="186"/>
                  </a:lnTo>
                  <a:lnTo>
                    <a:pt x="358" y="184"/>
                  </a:lnTo>
                  <a:lnTo>
                    <a:pt x="352" y="182"/>
                  </a:lnTo>
                  <a:lnTo>
                    <a:pt x="345" y="180"/>
                  </a:lnTo>
                  <a:lnTo>
                    <a:pt x="338" y="180"/>
                  </a:lnTo>
                  <a:lnTo>
                    <a:pt x="331" y="177"/>
                  </a:lnTo>
                  <a:lnTo>
                    <a:pt x="325" y="175"/>
                  </a:lnTo>
                  <a:lnTo>
                    <a:pt x="318" y="175"/>
                  </a:lnTo>
                  <a:lnTo>
                    <a:pt x="311" y="173"/>
                  </a:lnTo>
                  <a:lnTo>
                    <a:pt x="304" y="171"/>
                  </a:lnTo>
                  <a:lnTo>
                    <a:pt x="298" y="171"/>
                  </a:lnTo>
                  <a:lnTo>
                    <a:pt x="291" y="169"/>
                  </a:lnTo>
                  <a:lnTo>
                    <a:pt x="284" y="169"/>
                  </a:lnTo>
                  <a:lnTo>
                    <a:pt x="277" y="169"/>
                  </a:lnTo>
                  <a:lnTo>
                    <a:pt x="271" y="166"/>
                  </a:lnTo>
                  <a:lnTo>
                    <a:pt x="264" y="166"/>
                  </a:lnTo>
                  <a:lnTo>
                    <a:pt x="257" y="166"/>
                  </a:lnTo>
                  <a:lnTo>
                    <a:pt x="250" y="166"/>
                  </a:lnTo>
                  <a:lnTo>
                    <a:pt x="244" y="166"/>
                  </a:lnTo>
                  <a:lnTo>
                    <a:pt x="237" y="166"/>
                  </a:lnTo>
                  <a:lnTo>
                    <a:pt x="230" y="166"/>
                  </a:lnTo>
                  <a:lnTo>
                    <a:pt x="223" y="166"/>
                  </a:lnTo>
                  <a:lnTo>
                    <a:pt x="216" y="166"/>
                  </a:lnTo>
                  <a:lnTo>
                    <a:pt x="210" y="166"/>
                  </a:lnTo>
                  <a:lnTo>
                    <a:pt x="203" y="166"/>
                  </a:lnTo>
                  <a:lnTo>
                    <a:pt x="196" y="169"/>
                  </a:lnTo>
                  <a:lnTo>
                    <a:pt x="189" y="169"/>
                  </a:lnTo>
                  <a:lnTo>
                    <a:pt x="183" y="169"/>
                  </a:lnTo>
                  <a:lnTo>
                    <a:pt x="176" y="171"/>
                  </a:lnTo>
                  <a:lnTo>
                    <a:pt x="169" y="171"/>
                  </a:lnTo>
                  <a:lnTo>
                    <a:pt x="162" y="173"/>
                  </a:lnTo>
                  <a:lnTo>
                    <a:pt x="156" y="175"/>
                  </a:lnTo>
                  <a:lnTo>
                    <a:pt x="149" y="175"/>
                  </a:lnTo>
                  <a:lnTo>
                    <a:pt x="142" y="177"/>
                  </a:lnTo>
                  <a:lnTo>
                    <a:pt x="135" y="180"/>
                  </a:lnTo>
                  <a:lnTo>
                    <a:pt x="129" y="180"/>
                  </a:lnTo>
                  <a:lnTo>
                    <a:pt x="124" y="182"/>
                  </a:lnTo>
                  <a:lnTo>
                    <a:pt x="117" y="184"/>
                  </a:lnTo>
                  <a:lnTo>
                    <a:pt x="111" y="186"/>
                  </a:lnTo>
                  <a:lnTo>
                    <a:pt x="104" y="189"/>
                  </a:lnTo>
                  <a:lnTo>
                    <a:pt x="97" y="191"/>
                  </a:lnTo>
                  <a:lnTo>
                    <a:pt x="90" y="193"/>
                  </a:lnTo>
                  <a:lnTo>
                    <a:pt x="84" y="197"/>
                  </a:lnTo>
                  <a:lnTo>
                    <a:pt x="79" y="200"/>
                  </a:lnTo>
                  <a:lnTo>
                    <a:pt x="72" y="202"/>
                  </a:lnTo>
                  <a:lnTo>
                    <a:pt x="0" y="51"/>
                  </a:lnTo>
                  <a:close/>
                </a:path>
              </a:pathLst>
            </a:custGeom>
            <a:solidFill>
              <a:schemeClr val="accent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172" name="Group 53"/>
          <p:cNvGrpSpPr>
            <a:grpSpLocks noChangeAspect="1"/>
          </p:cNvGrpSpPr>
          <p:nvPr/>
        </p:nvGrpSpPr>
        <p:grpSpPr bwMode="auto">
          <a:xfrm>
            <a:off x="3297238" y="3563938"/>
            <a:ext cx="2684462" cy="2281237"/>
            <a:chOff x="1973" y="2160"/>
            <a:chExt cx="1691" cy="1437"/>
          </a:xfrm>
        </p:grpSpPr>
        <p:sp>
          <p:nvSpPr>
            <p:cNvPr id="7187" name="AutoShape 52"/>
            <p:cNvSpPr>
              <a:spLocks noChangeAspect="1" noChangeArrowheads="1" noTextEdit="1"/>
            </p:cNvSpPr>
            <p:nvPr/>
          </p:nvSpPr>
          <p:spPr bwMode="auto">
            <a:xfrm>
              <a:off x="1973" y="2160"/>
              <a:ext cx="1691" cy="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8" name="Rectangle 54"/>
            <p:cNvSpPr>
              <a:spLocks noChangeArrowheads="1"/>
            </p:cNvSpPr>
            <p:nvPr/>
          </p:nvSpPr>
          <p:spPr bwMode="auto">
            <a:xfrm>
              <a:off x="2212" y="2280"/>
              <a:ext cx="1213" cy="1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pPr>
              <a:endParaRPr lang="zh-CN" altLang="zh-CN" sz="1400">
                <a:solidFill>
                  <a:srgbClr val="808080"/>
                </a:solidFill>
                <a:ea typeface="ＭＳ Ｐゴシック" pitchFamily="34" charset="-128"/>
              </a:endParaRPr>
            </a:p>
          </p:txBody>
        </p:sp>
        <p:sp>
          <p:nvSpPr>
            <p:cNvPr id="7189" name="Freeform 55"/>
            <p:cNvSpPr>
              <a:spLocks/>
            </p:cNvSpPr>
            <p:nvPr/>
          </p:nvSpPr>
          <p:spPr bwMode="auto">
            <a:xfrm>
              <a:off x="3089" y="2420"/>
              <a:ext cx="334" cy="809"/>
            </a:xfrm>
            <a:custGeom>
              <a:avLst/>
              <a:gdLst>
                <a:gd name="T0" fmla="*/ 134 w 334"/>
                <a:gd name="T1" fmla="*/ 14 h 809"/>
                <a:gd name="T2" fmla="*/ 156 w 334"/>
                <a:gd name="T3" fmla="*/ 36 h 809"/>
                <a:gd name="T4" fmla="*/ 178 w 334"/>
                <a:gd name="T5" fmla="*/ 57 h 809"/>
                <a:gd name="T6" fmla="*/ 197 w 334"/>
                <a:gd name="T7" fmla="*/ 81 h 809"/>
                <a:gd name="T8" fmla="*/ 217 w 334"/>
                <a:gd name="T9" fmla="*/ 105 h 809"/>
                <a:gd name="T10" fmla="*/ 236 w 334"/>
                <a:gd name="T11" fmla="*/ 132 h 809"/>
                <a:gd name="T12" fmla="*/ 251 w 334"/>
                <a:gd name="T13" fmla="*/ 158 h 809"/>
                <a:gd name="T14" fmla="*/ 268 w 334"/>
                <a:gd name="T15" fmla="*/ 187 h 809"/>
                <a:gd name="T16" fmla="*/ 280 w 334"/>
                <a:gd name="T17" fmla="*/ 213 h 809"/>
                <a:gd name="T18" fmla="*/ 292 w 334"/>
                <a:gd name="T19" fmla="*/ 245 h 809"/>
                <a:gd name="T20" fmla="*/ 305 w 334"/>
                <a:gd name="T21" fmla="*/ 273 h 809"/>
                <a:gd name="T22" fmla="*/ 312 w 334"/>
                <a:gd name="T23" fmla="*/ 302 h 809"/>
                <a:gd name="T24" fmla="*/ 319 w 334"/>
                <a:gd name="T25" fmla="*/ 334 h 809"/>
                <a:gd name="T26" fmla="*/ 326 w 334"/>
                <a:gd name="T27" fmla="*/ 365 h 809"/>
                <a:gd name="T28" fmla="*/ 329 w 334"/>
                <a:gd name="T29" fmla="*/ 396 h 809"/>
                <a:gd name="T30" fmla="*/ 331 w 334"/>
                <a:gd name="T31" fmla="*/ 427 h 809"/>
                <a:gd name="T32" fmla="*/ 334 w 334"/>
                <a:gd name="T33" fmla="*/ 458 h 809"/>
                <a:gd name="T34" fmla="*/ 331 w 334"/>
                <a:gd name="T35" fmla="*/ 490 h 809"/>
                <a:gd name="T36" fmla="*/ 329 w 334"/>
                <a:gd name="T37" fmla="*/ 521 h 809"/>
                <a:gd name="T38" fmla="*/ 326 w 334"/>
                <a:gd name="T39" fmla="*/ 552 h 809"/>
                <a:gd name="T40" fmla="*/ 319 w 334"/>
                <a:gd name="T41" fmla="*/ 583 h 809"/>
                <a:gd name="T42" fmla="*/ 312 w 334"/>
                <a:gd name="T43" fmla="*/ 612 h 809"/>
                <a:gd name="T44" fmla="*/ 305 w 334"/>
                <a:gd name="T45" fmla="*/ 644 h 809"/>
                <a:gd name="T46" fmla="*/ 292 w 334"/>
                <a:gd name="T47" fmla="*/ 672 h 809"/>
                <a:gd name="T48" fmla="*/ 280 w 334"/>
                <a:gd name="T49" fmla="*/ 701 h 809"/>
                <a:gd name="T50" fmla="*/ 268 w 334"/>
                <a:gd name="T51" fmla="*/ 730 h 809"/>
                <a:gd name="T52" fmla="*/ 251 w 334"/>
                <a:gd name="T53" fmla="*/ 756 h 809"/>
                <a:gd name="T54" fmla="*/ 236 w 334"/>
                <a:gd name="T55" fmla="*/ 783 h 809"/>
                <a:gd name="T56" fmla="*/ 217 w 334"/>
                <a:gd name="T57" fmla="*/ 809 h 809"/>
                <a:gd name="T58" fmla="*/ 78 w 334"/>
                <a:gd name="T59" fmla="*/ 692 h 809"/>
                <a:gd name="T60" fmla="*/ 90 w 334"/>
                <a:gd name="T61" fmla="*/ 672 h 809"/>
                <a:gd name="T62" fmla="*/ 100 w 334"/>
                <a:gd name="T63" fmla="*/ 653 h 809"/>
                <a:gd name="T64" fmla="*/ 110 w 334"/>
                <a:gd name="T65" fmla="*/ 634 h 809"/>
                <a:gd name="T66" fmla="*/ 119 w 334"/>
                <a:gd name="T67" fmla="*/ 615 h 809"/>
                <a:gd name="T68" fmla="*/ 127 w 334"/>
                <a:gd name="T69" fmla="*/ 593 h 809"/>
                <a:gd name="T70" fmla="*/ 134 w 334"/>
                <a:gd name="T71" fmla="*/ 574 h 809"/>
                <a:gd name="T72" fmla="*/ 139 w 334"/>
                <a:gd name="T73" fmla="*/ 552 h 809"/>
                <a:gd name="T74" fmla="*/ 144 w 334"/>
                <a:gd name="T75" fmla="*/ 531 h 809"/>
                <a:gd name="T76" fmla="*/ 146 w 334"/>
                <a:gd name="T77" fmla="*/ 509 h 809"/>
                <a:gd name="T78" fmla="*/ 149 w 334"/>
                <a:gd name="T79" fmla="*/ 487 h 809"/>
                <a:gd name="T80" fmla="*/ 151 w 334"/>
                <a:gd name="T81" fmla="*/ 466 h 809"/>
                <a:gd name="T82" fmla="*/ 151 w 334"/>
                <a:gd name="T83" fmla="*/ 444 h 809"/>
                <a:gd name="T84" fmla="*/ 149 w 334"/>
                <a:gd name="T85" fmla="*/ 422 h 809"/>
                <a:gd name="T86" fmla="*/ 146 w 334"/>
                <a:gd name="T87" fmla="*/ 401 h 809"/>
                <a:gd name="T88" fmla="*/ 144 w 334"/>
                <a:gd name="T89" fmla="*/ 379 h 809"/>
                <a:gd name="T90" fmla="*/ 139 w 334"/>
                <a:gd name="T91" fmla="*/ 358 h 809"/>
                <a:gd name="T92" fmla="*/ 132 w 334"/>
                <a:gd name="T93" fmla="*/ 336 h 809"/>
                <a:gd name="T94" fmla="*/ 124 w 334"/>
                <a:gd name="T95" fmla="*/ 314 h 809"/>
                <a:gd name="T96" fmla="*/ 117 w 334"/>
                <a:gd name="T97" fmla="*/ 295 h 809"/>
                <a:gd name="T98" fmla="*/ 107 w 334"/>
                <a:gd name="T99" fmla="*/ 273 h 809"/>
                <a:gd name="T100" fmla="*/ 97 w 334"/>
                <a:gd name="T101" fmla="*/ 254 h 809"/>
                <a:gd name="T102" fmla="*/ 85 w 334"/>
                <a:gd name="T103" fmla="*/ 237 h 809"/>
                <a:gd name="T104" fmla="*/ 73 w 334"/>
                <a:gd name="T105" fmla="*/ 218 h 809"/>
                <a:gd name="T106" fmla="*/ 61 w 334"/>
                <a:gd name="T107" fmla="*/ 201 h 809"/>
                <a:gd name="T108" fmla="*/ 46 w 334"/>
                <a:gd name="T109" fmla="*/ 185 h 809"/>
                <a:gd name="T110" fmla="*/ 32 w 334"/>
                <a:gd name="T111" fmla="*/ 168 h 809"/>
                <a:gd name="T112" fmla="*/ 17 w 334"/>
                <a:gd name="T113" fmla="*/ 151 h 809"/>
                <a:gd name="T114" fmla="*/ 0 w 334"/>
                <a:gd name="T115" fmla="*/ 136 h 80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34"/>
                <a:gd name="T175" fmla="*/ 0 h 809"/>
                <a:gd name="T176" fmla="*/ 334 w 334"/>
                <a:gd name="T177" fmla="*/ 809 h 80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34" h="809">
                  <a:moveTo>
                    <a:pt x="117" y="0"/>
                  </a:moveTo>
                  <a:lnTo>
                    <a:pt x="124" y="7"/>
                  </a:lnTo>
                  <a:lnTo>
                    <a:pt x="134" y="14"/>
                  </a:lnTo>
                  <a:lnTo>
                    <a:pt x="141" y="21"/>
                  </a:lnTo>
                  <a:lnTo>
                    <a:pt x="149" y="28"/>
                  </a:lnTo>
                  <a:lnTo>
                    <a:pt x="156" y="36"/>
                  </a:lnTo>
                  <a:lnTo>
                    <a:pt x="163" y="43"/>
                  </a:lnTo>
                  <a:lnTo>
                    <a:pt x="171" y="50"/>
                  </a:lnTo>
                  <a:lnTo>
                    <a:pt x="178" y="57"/>
                  </a:lnTo>
                  <a:lnTo>
                    <a:pt x="185" y="64"/>
                  </a:lnTo>
                  <a:lnTo>
                    <a:pt x="192" y="74"/>
                  </a:lnTo>
                  <a:lnTo>
                    <a:pt x="197" y="81"/>
                  </a:lnTo>
                  <a:lnTo>
                    <a:pt x="205" y="88"/>
                  </a:lnTo>
                  <a:lnTo>
                    <a:pt x="212" y="98"/>
                  </a:lnTo>
                  <a:lnTo>
                    <a:pt x="217" y="105"/>
                  </a:lnTo>
                  <a:lnTo>
                    <a:pt x="224" y="115"/>
                  </a:lnTo>
                  <a:lnTo>
                    <a:pt x="229" y="124"/>
                  </a:lnTo>
                  <a:lnTo>
                    <a:pt x="236" y="132"/>
                  </a:lnTo>
                  <a:lnTo>
                    <a:pt x="241" y="141"/>
                  </a:lnTo>
                  <a:lnTo>
                    <a:pt x="246" y="151"/>
                  </a:lnTo>
                  <a:lnTo>
                    <a:pt x="251" y="158"/>
                  </a:lnTo>
                  <a:lnTo>
                    <a:pt x="258" y="168"/>
                  </a:lnTo>
                  <a:lnTo>
                    <a:pt x="263" y="177"/>
                  </a:lnTo>
                  <a:lnTo>
                    <a:pt x="268" y="187"/>
                  </a:lnTo>
                  <a:lnTo>
                    <a:pt x="273" y="197"/>
                  </a:lnTo>
                  <a:lnTo>
                    <a:pt x="275" y="206"/>
                  </a:lnTo>
                  <a:lnTo>
                    <a:pt x="280" y="213"/>
                  </a:lnTo>
                  <a:lnTo>
                    <a:pt x="285" y="223"/>
                  </a:lnTo>
                  <a:lnTo>
                    <a:pt x="290" y="233"/>
                  </a:lnTo>
                  <a:lnTo>
                    <a:pt x="292" y="245"/>
                  </a:lnTo>
                  <a:lnTo>
                    <a:pt x="297" y="254"/>
                  </a:lnTo>
                  <a:lnTo>
                    <a:pt x="300" y="264"/>
                  </a:lnTo>
                  <a:lnTo>
                    <a:pt x="305" y="273"/>
                  </a:lnTo>
                  <a:lnTo>
                    <a:pt x="307" y="283"/>
                  </a:lnTo>
                  <a:lnTo>
                    <a:pt x="309" y="293"/>
                  </a:lnTo>
                  <a:lnTo>
                    <a:pt x="312" y="302"/>
                  </a:lnTo>
                  <a:lnTo>
                    <a:pt x="314" y="314"/>
                  </a:lnTo>
                  <a:lnTo>
                    <a:pt x="317" y="324"/>
                  </a:lnTo>
                  <a:lnTo>
                    <a:pt x="319" y="334"/>
                  </a:lnTo>
                  <a:lnTo>
                    <a:pt x="322" y="343"/>
                  </a:lnTo>
                  <a:lnTo>
                    <a:pt x="324" y="355"/>
                  </a:lnTo>
                  <a:lnTo>
                    <a:pt x="326" y="365"/>
                  </a:lnTo>
                  <a:lnTo>
                    <a:pt x="326" y="374"/>
                  </a:lnTo>
                  <a:lnTo>
                    <a:pt x="329" y="384"/>
                  </a:lnTo>
                  <a:lnTo>
                    <a:pt x="329" y="396"/>
                  </a:lnTo>
                  <a:lnTo>
                    <a:pt x="331" y="406"/>
                  </a:lnTo>
                  <a:lnTo>
                    <a:pt x="331" y="415"/>
                  </a:lnTo>
                  <a:lnTo>
                    <a:pt x="331" y="427"/>
                  </a:lnTo>
                  <a:lnTo>
                    <a:pt x="334" y="437"/>
                  </a:lnTo>
                  <a:lnTo>
                    <a:pt x="334" y="446"/>
                  </a:lnTo>
                  <a:lnTo>
                    <a:pt x="334" y="458"/>
                  </a:lnTo>
                  <a:lnTo>
                    <a:pt x="334" y="468"/>
                  </a:lnTo>
                  <a:lnTo>
                    <a:pt x="334" y="478"/>
                  </a:lnTo>
                  <a:lnTo>
                    <a:pt x="331" y="490"/>
                  </a:lnTo>
                  <a:lnTo>
                    <a:pt x="331" y="499"/>
                  </a:lnTo>
                  <a:lnTo>
                    <a:pt x="331" y="509"/>
                  </a:lnTo>
                  <a:lnTo>
                    <a:pt x="329" y="521"/>
                  </a:lnTo>
                  <a:lnTo>
                    <a:pt x="329" y="531"/>
                  </a:lnTo>
                  <a:lnTo>
                    <a:pt x="326" y="540"/>
                  </a:lnTo>
                  <a:lnTo>
                    <a:pt x="326" y="552"/>
                  </a:lnTo>
                  <a:lnTo>
                    <a:pt x="324" y="562"/>
                  </a:lnTo>
                  <a:lnTo>
                    <a:pt x="322" y="571"/>
                  </a:lnTo>
                  <a:lnTo>
                    <a:pt x="319" y="583"/>
                  </a:lnTo>
                  <a:lnTo>
                    <a:pt x="317" y="593"/>
                  </a:lnTo>
                  <a:lnTo>
                    <a:pt x="314" y="603"/>
                  </a:lnTo>
                  <a:lnTo>
                    <a:pt x="312" y="612"/>
                  </a:lnTo>
                  <a:lnTo>
                    <a:pt x="309" y="622"/>
                  </a:lnTo>
                  <a:lnTo>
                    <a:pt x="307" y="634"/>
                  </a:lnTo>
                  <a:lnTo>
                    <a:pt x="305" y="644"/>
                  </a:lnTo>
                  <a:lnTo>
                    <a:pt x="300" y="653"/>
                  </a:lnTo>
                  <a:lnTo>
                    <a:pt x="297" y="663"/>
                  </a:lnTo>
                  <a:lnTo>
                    <a:pt x="292" y="672"/>
                  </a:lnTo>
                  <a:lnTo>
                    <a:pt x="290" y="682"/>
                  </a:lnTo>
                  <a:lnTo>
                    <a:pt x="285" y="692"/>
                  </a:lnTo>
                  <a:lnTo>
                    <a:pt x="280" y="701"/>
                  </a:lnTo>
                  <a:lnTo>
                    <a:pt x="275" y="711"/>
                  </a:lnTo>
                  <a:lnTo>
                    <a:pt x="273" y="720"/>
                  </a:lnTo>
                  <a:lnTo>
                    <a:pt x="268" y="730"/>
                  </a:lnTo>
                  <a:lnTo>
                    <a:pt x="263" y="740"/>
                  </a:lnTo>
                  <a:lnTo>
                    <a:pt x="258" y="747"/>
                  </a:lnTo>
                  <a:lnTo>
                    <a:pt x="251" y="756"/>
                  </a:lnTo>
                  <a:lnTo>
                    <a:pt x="246" y="766"/>
                  </a:lnTo>
                  <a:lnTo>
                    <a:pt x="241" y="776"/>
                  </a:lnTo>
                  <a:lnTo>
                    <a:pt x="236" y="783"/>
                  </a:lnTo>
                  <a:lnTo>
                    <a:pt x="229" y="792"/>
                  </a:lnTo>
                  <a:lnTo>
                    <a:pt x="224" y="802"/>
                  </a:lnTo>
                  <a:lnTo>
                    <a:pt x="217" y="809"/>
                  </a:lnTo>
                  <a:lnTo>
                    <a:pt x="71" y="704"/>
                  </a:lnTo>
                  <a:lnTo>
                    <a:pt x="73" y="699"/>
                  </a:lnTo>
                  <a:lnTo>
                    <a:pt x="78" y="692"/>
                  </a:lnTo>
                  <a:lnTo>
                    <a:pt x="83" y="687"/>
                  </a:lnTo>
                  <a:lnTo>
                    <a:pt x="85" y="680"/>
                  </a:lnTo>
                  <a:lnTo>
                    <a:pt x="90" y="672"/>
                  </a:lnTo>
                  <a:lnTo>
                    <a:pt x="95" y="668"/>
                  </a:lnTo>
                  <a:lnTo>
                    <a:pt x="97" y="660"/>
                  </a:lnTo>
                  <a:lnTo>
                    <a:pt x="100" y="653"/>
                  </a:lnTo>
                  <a:lnTo>
                    <a:pt x="105" y="648"/>
                  </a:lnTo>
                  <a:lnTo>
                    <a:pt x="107" y="641"/>
                  </a:lnTo>
                  <a:lnTo>
                    <a:pt x="110" y="634"/>
                  </a:lnTo>
                  <a:lnTo>
                    <a:pt x="114" y="629"/>
                  </a:lnTo>
                  <a:lnTo>
                    <a:pt x="117" y="622"/>
                  </a:lnTo>
                  <a:lnTo>
                    <a:pt x="119" y="615"/>
                  </a:lnTo>
                  <a:lnTo>
                    <a:pt x="122" y="607"/>
                  </a:lnTo>
                  <a:lnTo>
                    <a:pt x="124" y="600"/>
                  </a:lnTo>
                  <a:lnTo>
                    <a:pt x="127" y="593"/>
                  </a:lnTo>
                  <a:lnTo>
                    <a:pt x="129" y="588"/>
                  </a:lnTo>
                  <a:lnTo>
                    <a:pt x="132" y="581"/>
                  </a:lnTo>
                  <a:lnTo>
                    <a:pt x="134" y="574"/>
                  </a:lnTo>
                  <a:lnTo>
                    <a:pt x="136" y="567"/>
                  </a:lnTo>
                  <a:lnTo>
                    <a:pt x="139" y="559"/>
                  </a:lnTo>
                  <a:lnTo>
                    <a:pt x="139" y="552"/>
                  </a:lnTo>
                  <a:lnTo>
                    <a:pt x="141" y="545"/>
                  </a:lnTo>
                  <a:lnTo>
                    <a:pt x="144" y="538"/>
                  </a:lnTo>
                  <a:lnTo>
                    <a:pt x="144" y="531"/>
                  </a:lnTo>
                  <a:lnTo>
                    <a:pt x="146" y="523"/>
                  </a:lnTo>
                  <a:lnTo>
                    <a:pt x="146" y="516"/>
                  </a:lnTo>
                  <a:lnTo>
                    <a:pt x="146" y="509"/>
                  </a:lnTo>
                  <a:lnTo>
                    <a:pt x="149" y="502"/>
                  </a:lnTo>
                  <a:lnTo>
                    <a:pt x="149" y="495"/>
                  </a:lnTo>
                  <a:lnTo>
                    <a:pt x="149" y="487"/>
                  </a:lnTo>
                  <a:lnTo>
                    <a:pt x="151" y="480"/>
                  </a:lnTo>
                  <a:lnTo>
                    <a:pt x="151" y="473"/>
                  </a:lnTo>
                  <a:lnTo>
                    <a:pt x="151" y="466"/>
                  </a:lnTo>
                  <a:lnTo>
                    <a:pt x="151" y="458"/>
                  </a:lnTo>
                  <a:lnTo>
                    <a:pt x="151" y="451"/>
                  </a:lnTo>
                  <a:lnTo>
                    <a:pt x="151" y="444"/>
                  </a:lnTo>
                  <a:lnTo>
                    <a:pt x="151" y="437"/>
                  </a:lnTo>
                  <a:lnTo>
                    <a:pt x="149" y="430"/>
                  </a:lnTo>
                  <a:lnTo>
                    <a:pt x="149" y="422"/>
                  </a:lnTo>
                  <a:lnTo>
                    <a:pt x="149" y="415"/>
                  </a:lnTo>
                  <a:lnTo>
                    <a:pt x="146" y="408"/>
                  </a:lnTo>
                  <a:lnTo>
                    <a:pt x="146" y="401"/>
                  </a:lnTo>
                  <a:lnTo>
                    <a:pt x="146" y="394"/>
                  </a:lnTo>
                  <a:lnTo>
                    <a:pt x="144" y="386"/>
                  </a:lnTo>
                  <a:lnTo>
                    <a:pt x="144" y="379"/>
                  </a:lnTo>
                  <a:lnTo>
                    <a:pt x="141" y="372"/>
                  </a:lnTo>
                  <a:lnTo>
                    <a:pt x="139" y="365"/>
                  </a:lnTo>
                  <a:lnTo>
                    <a:pt x="139" y="358"/>
                  </a:lnTo>
                  <a:lnTo>
                    <a:pt x="136" y="350"/>
                  </a:lnTo>
                  <a:lnTo>
                    <a:pt x="134" y="343"/>
                  </a:lnTo>
                  <a:lnTo>
                    <a:pt x="132" y="336"/>
                  </a:lnTo>
                  <a:lnTo>
                    <a:pt x="129" y="329"/>
                  </a:lnTo>
                  <a:lnTo>
                    <a:pt x="127" y="322"/>
                  </a:lnTo>
                  <a:lnTo>
                    <a:pt x="124" y="314"/>
                  </a:lnTo>
                  <a:lnTo>
                    <a:pt x="122" y="307"/>
                  </a:lnTo>
                  <a:lnTo>
                    <a:pt x="119" y="302"/>
                  </a:lnTo>
                  <a:lnTo>
                    <a:pt x="117" y="295"/>
                  </a:lnTo>
                  <a:lnTo>
                    <a:pt x="114" y="288"/>
                  </a:lnTo>
                  <a:lnTo>
                    <a:pt x="110" y="281"/>
                  </a:lnTo>
                  <a:lnTo>
                    <a:pt x="107" y="273"/>
                  </a:lnTo>
                  <a:lnTo>
                    <a:pt x="105" y="269"/>
                  </a:lnTo>
                  <a:lnTo>
                    <a:pt x="100" y="261"/>
                  </a:lnTo>
                  <a:lnTo>
                    <a:pt x="97" y="254"/>
                  </a:lnTo>
                  <a:lnTo>
                    <a:pt x="95" y="249"/>
                  </a:lnTo>
                  <a:lnTo>
                    <a:pt x="90" y="242"/>
                  </a:lnTo>
                  <a:lnTo>
                    <a:pt x="85" y="237"/>
                  </a:lnTo>
                  <a:lnTo>
                    <a:pt x="83" y="230"/>
                  </a:lnTo>
                  <a:lnTo>
                    <a:pt x="78" y="223"/>
                  </a:lnTo>
                  <a:lnTo>
                    <a:pt x="73" y="218"/>
                  </a:lnTo>
                  <a:lnTo>
                    <a:pt x="71" y="211"/>
                  </a:lnTo>
                  <a:lnTo>
                    <a:pt x="66" y="206"/>
                  </a:lnTo>
                  <a:lnTo>
                    <a:pt x="61" y="201"/>
                  </a:lnTo>
                  <a:lnTo>
                    <a:pt x="56" y="194"/>
                  </a:lnTo>
                  <a:lnTo>
                    <a:pt x="51" y="189"/>
                  </a:lnTo>
                  <a:lnTo>
                    <a:pt x="46" y="185"/>
                  </a:lnTo>
                  <a:lnTo>
                    <a:pt x="41" y="177"/>
                  </a:lnTo>
                  <a:lnTo>
                    <a:pt x="37" y="173"/>
                  </a:lnTo>
                  <a:lnTo>
                    <a:pt x="32" y="168"/>
                  </a:lnTo>
                  <a:lnTo>
                    <a:pt x="27" y="163"/>
                  </a:lnTo>
                  <a:lnTo>
                    <a:pt x="22" y="158"/>
                  </a:lnTo>
                  <a:lnTo>
                    <a:pt x="17" y="151"/>
                  </a:lnTo>
                  <a:lnTo>
                    <a:pt x="10" y="146"/>
                  </a:lnTo>
                  <a:lnTo>
                    <a:pt x="5" y="141"/>
                  </a:lnTo>
                  <a:lnTo>
                    <a:pt x="0" y="136"/>
                  </a:lnTo>
                  <a:lnTo>
                    <a:pt x="117" y="0"/>
                  </a:ln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 name="Freeform 56"/>
            <p:cNvSpPr>
              <a:spLocks/>
            </p:cNvSpPr>
            <p:nvPr/>
          </p:nvSpPr>
          <p:spPr bwMode="auto">
            <a:xfrm>
              <a:off x="2212" y="2328"/>
              <a:ext cx="1094" cy="1149"/>
            </a:xfrm>
            <a:custGeom>
              <a:avLst/>
              <a:gdLst>
                <a:gd name="T0" fmla="*/ 1055 w 1094"/>
                <a:gd name="T1" fmla="*/ 949 h 1149"/>
                <a:gd name="T2" fmla="*/ 1001 w 1094"/>
                <a:gd name="T3" fmla="*/ 1002 h 1149"/>
                <a:gd name="T4" fmla="*/ 943 w 1094"/>
                <a:gd name="T5" fmla="*/ 1045 h 1149"/>
                <a:gd name="T6" fmla="*/ 879 w 1094"/>
                <a:gd name="T7" fmla="*/ 1084 h 1149"/>
                <a:gd name="T8" fmla="*/ 811 w 1094"/>
                <a:gd name="T9" fmla="*/ 1113 h 1149"/>
                <a:gd name="T10" fmla="*/ 741 w 1094"/>
                <a:gd name="T11" fmla="*/ 1132 h 1149"/>
                <a:gd name="T12" fmla="*/ 667 w 1094"/>
                <a:gd name="T13" fmla="*/ 1144 h 1149"/>
                <a:gd name="T14" fmla="*/ 594 w 1094"/>
                <a:gd name="T15" fmla="*/ 1149 h 1149"/>
                <a:gd name="T16" fmla="*/ 521 w 1094"/>
                <a:gd name="T17" fmla="*/ 1142 h 1149"/>
                <a:gd name="T18" fmla="*/ 448 w 1094"/>
                <a:gd name="T19" fmla="*/ 1127 h 1149"/>
                <a:gd name="T20" fmla="*/ 377 w 1094"/>
                <a:gd name="T21" fmla="*/ 1106 h 1149"/>
                <a:gd name="T22" fmla="*/ 312 w 1094"/>
                <a:gd name="T23" fmla="*/ 1074 h 1149"/>
                <a:gd name="T24" fmla="*/ 248 w 1094"/>
                <a:gd name="T25" fmla="*/ 1033 h 1149"/>
                <a:gd name="T26" fmla="*/ 192 w 1094"/>
                <a:gd name="T27" fmla="*/ 988 h 1149"/>
                <a:gd name="T28" fmla="*/ 141 w 1094"/>
                <a:gd name="T29" fmla="*/ 935 h 1149"/>
                <a:gd name="T30" fmla="*/ 97 w 1094"/>
                <a:gd name="T31" fmla="*/ 875 h 1149"/>
                <a:gd name="T32" fmla="*/ 61 w 1094"/>
                <a:gd name="T33" fmla="*/ 812 h 1149"/>
                <a:gd name="T34" fmla="*/ 31 w 1094"/>
                <a:gd name="T35" fmla="*/ 745 h 1149"/>
                <a:gd name="T36" fmla="*/ 12 w 1094"/>
                <a:gd name="T37" fmla="*/ 675 h 1149"/>
                <a:gd name="T38" fmla="*/ 2 w 1094"/>
                <a:gd name="T39" fmla="*/ 601 h 1149"/>
                <a:gd name="T40" fmla="*/ 0 w 1094"/>
                <a:gd name="T41" fmla="*/ 529 h 1149"/>
                <a:gd name="T42" fmla="*/ 7 w 1094"/>
                <a:gd name="T43" fmla="*/ 457 h 1149"/>
                <a:gd name="T44" fmla="*/ 22 w 1094"/>
                <a:gd name="T45" fmla="*/ 385 h 1149"/>
                <a:gd name="T46" fmla="*/ 49 w 1094"/>
                <a:gd name="T47" fmla="*/ 315 h 1149"/>
                <a:gd name="T48" fmla="*/ 80 w 1094"/>
                <a:gd name="T49" fmla="*/ 250 h 1149"/>
                <a:gd name="T50" fmla="*/ 122 w 1094"/>
                <a:gd name="T51" fmla="*/ 190 h 1149"/>
                <a:gd name="T52" fmla="*/ 168 w 1094"/>
                <a:gd name="T53" fmla="*/ 135 h 1149"/>
                <a:gd name="T54" fmla="*/ 224 w 1094"/>
                <a:gd name="T55" fmla="*/ 84 h 1149"/>
                <a:gd name="T56" fmla="*/ 285 w 1094"/>
                <a:gd name="T57" fmla="*/ 43 h 1149"/>
                <a:gd name="T58" fmla="*/ 348 w 1094"/>
                <a:gd name="T59" fmla="*/ 7 h 1149"/>
                <a:gd name="T60" fmla="*/ 412 w 1094"/>
                <a:gd name="T61" fmla="*/ 178 h 1149"/>
                <a:gd name="T62" fmla="*/ 368 w 1094"/>
                <a:gd name="T63" fmla="*/ 202 h 1149"/>
                <a:gd name="T64" fmla="*/ 326 w 1094"/>
                <a:gd name="T65" fmla="*/ 233 h 1149"/>
                <a:gd name="T66" fmla="*/ 290 w 1094"/>
                <a:gd name="T67" fmla="*/ 269 h 1149"/>
                <a:gd name="T68" fmla="*/ 258 w 1094"/>
                <a:gd name="T69" fmla="*/ 310 h 1149"/>
                <a:gd name="T70" fmla="*/ 231 w 1094"/>
                <a:gd name="T71" fmla="*/ 353 h 1149"/>
                <a:gd name="T72" fmla="*/ 209 w 1094"/>
                <a:gd name="T73" fmla="*/ 399 h 1149"/>
                <a:gd name="T74" fmla="*/ 195 w 1094"/>
                <a:gd name="T75" fmla="*/ 450 h 1149"/>
                <a:gd name="T76" fmla="*/ 185 w 1094"/>
                <a:gd name="T77" fmla="*/ 500 h 1149"/>
                <a:gd name="T78" fmla="*/ 183 w 1094"/>
                <a:gd name="T79" fmla="*/ 550 h 1149"/>
                <a:gd name="T80" fmla="*/ 185 w 1094"/>
                <a:gd name="T81" fmla="*/ 601 h 1149"/>
                <a:gd name="T82" fmla="*/ 195 w 1094"/>
                <a:gd name="T83" fmla="*/ 651 h 1149"/>
                <a:gd name="T84" fmla="*/ 209 w 1094"/>
                <a:gd name="T85" fmla="*/ 699 h 1149"/>
                <a:gd name="T86" fmla="*/ 231 w 1094"/>
                <a:gd name="T87" fmla="*/ 745 h 1149"/>
                <a:gd name="T88" fmla="*/ 258 w 1094"/>
                <a:gd name="T89" fmla="*/ 791 h 1149"/>
                <a:gd name="T90" fmla="*/ 290 w 1094"/>
                <a:gd name="T91" fmla="*/ 829 h 1149"/>
                <a:gd name="T92" fmla="*/ 326 w 1094"/>
                <a:gd name="T93" fmla="*/ 865 h 1149"/>
                <a:gd name="T94" fmla="*/ 368 w 1094"/>
                <a:gd name="T95" fmla="*/ 897 h 1149"/>
                <a:gd name="T96" fmla="*/ 412 w 1094"/>
                <a:gd name="T97" fmla="*/ 923 h 1149"/>
                <a:gd name="T98" fmla="*/ 460 w 1094"/>
                <a:gd name="T99" fmla="*/ 942 h 1149"/>
                <a:gd name="T100" fmla="*/ 509 w 1094"/>
                <a:gd name="T101" fmla="*/ 957 h 1149"/>
                <a:gd name="T102" fmla="*/ 560 w 1094"/>
                <a:gd name="T103" fmla="*/ 966 h 1149"/>
                <a:gd name="T104" fmla="*/ 611 w 1094"/>
                <a:gd name="T105" fmla="*/ 969 h 1149"/>
                <a:gd name="T106" fmla="*/ 663 w 1094"/>
                <a:gd name="T107" fmla="*/ 964 h 1149"/>
                <a:gd name="T108" fmla="*/ 714 w 1094"/>
                <a:gd name="T109" fmla="*/ 954 h 1149"/>
                <a:gd name="T110" fmla="*/ 762 w 1094"/>
                <a:gd name="T111" fmla="*/ 937 h 1149"/>
                <a:gd name="T112" fmla="*/ 809 w 1094"/>
                <a:gd name="T113" fmla="*/ 916 h 1149"/>
                <a:gd name="T114" fmla="*/ 853 w 1094"/>
                <a:gd name="T115" fmla="*/ 889 h 1149"/>
                <a:gd name="T116" fmla="*/ 894 w 1094"/>
                <a:gd name="T117" fmla="*/ 856 h 1149"/>
                <a:gd name="T118" fmla="*/ 928 w 1094"/>
                <a:gd name="T119" fmla="*/ 820 h 11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94"/>
                <a:gd name="T181" fmla="*/ 0 h 1149"/>
                <a:gd name="T182" fmla="*/ 1094 w 1094"/>
                <a:gd name="T183" fmla="*/ 1149 h 114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94" h="1149">
                  <a:moveTo>
                    <a:pt x="1094" y="901"/>
                  </a:moveTo>
                  <a:lnTo>
                    <a:pt x="1089" y="911"/>
                  </a:lnTo>
                  <a:lnTo>
                    <a:pt x="1082" y="918"/>
                  </a:lnTo>
                  <a:lnTo>
                    <a:pt x="1074" y="925"/>
                  </a:lnTo>
                  <a:lnTo>
                    <a:pt x="1069" y="935"/>
                  </a:lnTo>
                  <a:lnTo>
                    <a:pt x="1062" y="942"/>
                  </a:lnTo>
                  <a:lnTo>
                    <a:pt x="1055" y="949"/>
                  </a:lnTo>
                  <a:lnTo>
                    <a:pt x="1048" y="959"/>
                  </a:lnTo>
                  <a:lnTo>
                    <a:pt x="1040" y="966"/>
                  </a:lnTo>
                  <a:lnTo>
                    <a:pt x="1033" y="973"/>
                  </a:lnTo>
                  <a:lnTo>
                    <a:pt x="1026" y="981"/>
                  </a:lnTo>
                  <a:lnTo>
                    <a:pt x="1018" y="988"/>
                  </a:lnTo>
                  <a:lnTo>
                    <a:pt x="1011" y="995"/>
                  </a:lnTo>
                  <a:lnTo>
                    <a:pt x="1001" y="1002"/>
                  </a:lnTo>
                  <a:lnTo>
                    <a:pt x="994" y="1007"/>
                  </a:lnTo>
                  <a:lnTo>
                    <a:pt x="987" y="1014"/>
                  </a:lnTo>
                  <a:lnTo>
                    <a:pt x="977" y="1021"/>
                  </a:lnTo>
                  <a:lnTo>
                    <a:pt x="970" y="1029"/>
                  </a:lnTo>
                  <a:lnTo>
                    <a:pt x="960" y="1033"/>
                  </a:lnTo>
                  <a:lnTo>
                    <a:pt x="952" y="1041"/>
                  </a:lnTo>
                  <a:lnTo>
                    <a:pt x="943" y="1045"/>
                  </a:lnTo>
                  <a:lnTo>
                    <a:pt x="935" y="1053"/>
                  </a:lnTo>
                  <a:lnTo>
                    <a:pt x="926" y="1058"/>
                  </a:lnTo>
                  <a:lnTo>
                    <a:pt x="916" y="1062"/>
                  </a:lnTo>
                  <a:lnTo>
                    <a:pt x="909" y="1067"/>
                  </a:lnTo>
                  <a:lnTo>
                    <a:pt x="899" y="1074"/>
                  </a:lnTo>
                  <a:lnTo>
                    <a:pt x="889" y="1079"/>
                  </a:lnTo>
                  <a:lnTo>
                    <a:pt x="879" y="1084"/>
                  </a:lnTo>
                  <a:lnTo>
                    <a:pt x="870" y="1089"/>
                  </a:lnTo>
                  <a:lnTo>
                    <a:pt x="860" y="1091"/>
                  </a:lnTo>
                  <a:lnTo>
                    <a:pt x="850" y="1096"/>
                  </a:lnTo>
                  <a:lnTo>
                    <a:pt x="840" y="1101"/>
                  </a:lnTo>
                  <a:lnTo>
                    <a:pt x="831" y="1106"/>
                  </a:lnTo>
                  <a:lnTo>
                    <a:pt x="821" y="1108"/>
                  </a:lnTo>
                  <a:lnTo>
                    <a:pt x="811" y="1113"/>
                  </a:lnTo>
                  <a:lnTo>
                    <a:pt x="801" y="1115"/>
                  </a:lnTo>
                  <a:lnTo>
                    <a:pt x="792" y="1120"/>
                  </a:lnTo>
                  <a:lnTo>
                    <a:pt x="782" y="1122"/>
                  </a:lnTo>
                  <a:lnTo>
                    <a:pt x="772" y="1125"/>
                  </a:lnTo>
                  <a:lnTo>
                    <a:pt x="762" y="1127"/>
                  </a:lnTo>
                  <a:lnTo>
                    <a:pt x="750" y="1130"/>
                  </a:lnTo>
                  <a:lnTo>
                    <a:pt x="741" y="1132"/>
                  </a:lnTo>
                  <a:lnTo>
                    <a:pt x="731" y="1134"/>
                  </a:lnTo>
                  <a:lnTo>
                    <a:pt x="721" y="1137"/>
                  </a:lnTo>
                  <a:lnTo>
                    <a:pt x="709" y="1139"/>
                  </a:lnTo>
                  <a:lnTo>
                    <a:pt x="699" y="1142"/>
                  </a:lnTo>
                  <a:lnTo>
                    <a:pt x="689" y="1142"/>
                  </a:lnTo>
                  <a:lnTo>
                    <a:pt x="680" y="1144"/>
                  </a:lnTo>
                  <a:lnTo>
                    <a:pt x="667" y="1144"/>
                  </a:lnTo>
                  <a:lnTo>
                    <a:pt x="658" y="1146"/>
                  </a:lnTo>
                  <a:lnTo>
                    <a:pt x="648" y="1146"/>
                  </a:lnTo>
                  <a:lnTo>
                    <a:pt x="636" y="1146"/>
                  </a:lnTo>
                  <a:lnTo>
                    <a:pt x="626" y="1149"/>
                  </a:lnTo>
                  <a:lnTo>
                    <a:pt x="616" y="1149"/>
                  </a:lnTo>
                  <a:lnTo>
                    <a:pt x="604" y="1149"/>
                  </a:lnTo>
                  <a:lnTo>
                    <a:pt x="594" y="1149"/>
                  </a:lnTo>
                  <a:lnTo>
                    <a:pt x="585" y="1149"/>
                  </a:lnTo>
                  <a:lnTo>
                    <a:pt x="572" y="1146"/>
                  </a:lnTo>
                  <a:lnTo>
                    <a:pt x="563" y="1146"/>
                  </a:lnTo>
                  <a:lnTo>
                    <a:pt x="553" y="1146"/>
                  </a:lnTo>
                  <a:lnTo>
                    <a:pt x="541" y="1144"/>
                  </a:lnTo>
                  <a:lnTo>
                    <a:pt x="531" y="1144"/>
                  </a:lnTo>
                  <a:lnTo>
                    <a:pt x="521" y="1142"/>
                  </a:lnTo>
                  <a:lnTo>
                    <a:pt x="509" y="1142"/>
                  </a:lnTo>
                  <a:lnTo>
                    <a:pt x="499" y="1139"/>
                  </a:lnTo>
                  <a:lnTo>
                    <a:pt x="490" y="1137"/>
                  </a:lnTo>
                  <a:lnTo>
                    <a:pt x="480" y="1134"/>
                  </a:lnTo>
                  <a:lnTo>
                    <a:pt x="468" y="1132"/>
                  </a:lnTo>
                  <a:lnTo>
                    <a:pt x="458" y="1130"/>
                  </a:lnTo>
                  <a:lnTo>
                    <a:pt x="448" y="1127"/>
                  </a:lnTo>
                  <a:lnTo>
                    <a:pt x="438" y="1125"/>
                  </a:lnTo>
                  <a:lnTo>
                    <a:pt x="429" y="1122"/>
                  </a:lnTo>
                  <a:lnTo>
                    <a:pt x="416" y="1120"/>
                  </a:lnTo>
                  <a:lnTo>
                    <a:pt x="407" y="1115"/>
                  </a:lnTo>
                  <a:lnTo>
                    <a:pt x="397" y="1113"/>
                  </a:lnTo>
                  <a:lnTo>
                    <a:pt x="387" y="1108"/>
                  </a:lnTo>
                  <a:lnTo>
                    <a:pt x="377" y="1106"/>
                  </a:lnTo>
                  <a:lnTo>
                    <a:pt x="368" y="1101"/>
                  </a:lnTo>
                  <a:lnTo>
                    <a:pt x="358" y="1096"/>
                  </a:lnTo>
                  <a:lnTo>
                    <a:pt x="348" y="1091"/>
                  </a:lnTo>
                  <a:lnTo>
                    <a:pt x="338" y="1089"/>
                  </a:lnTo>
                  <a:lnTo>
                    <a:pt x="329" y="1084"/>
                  </a:lnTo>
                  <a:lnTo>
                    <a:pt x="321" y="1079"/>
                  </a:lnTo>
                  <a:lnTo>
                    <a:pt x="312" y="1074"/>
                  </a:lnTo>
                  <a:lnTo>
                    <a:pt x="302" y="1067"/>
                  </a:lnTo>
                  <a:lnTo>
                    <a:pt x="292" y="1062"/>
                  </a:lnTo>
                  <a:lnTo>
                    <a:pt x="285" y="1058"/>
                  </a:lnTo>
                  <a:lnTo>
                    <a:pt x="275" y="1053"/>
                  </a:lnTo>
                  <a:lnTo>
                    <a:pt x="265" y="1045"/>
                  </a:lnTo>
                  <a:lnTo>
                    <a:pt x="258" y="1041"/>
                  </a:lnTo>
                  <a:lnTo>
                    <a:pt x="248" y="1033"/>
                  </a:lnTo>
                  <a:lnTo>
                    <a:pt x="241" y="1029"/>
                  </a:lnTo>
                  <a:lnTo>
                    <a:pt x="231" y="1021"/>
                  </a:lnTo>
                  <a:lnTo>
                    <a:pt x="224" y="1014"/>
                  </a:lnTo>
                  <a:lnTo>
                    <a:pt x="217" y="1007"/>
                  </a:lnTo>
                  <a:lnTo>
                    <a:pt x="207" y="1002"/>
                  </a:lnTo>
                  <a:lnTo>
                    <a:pt x="200" y="995"/>
                  </a:lnTo>
                  <a:lnTo>
                    <a:pt x="192" y="988"/>
                  </a:lnTo>
                  <a:lnTo>
                    <a:pt x="185" y="981"/>
                  </a:lnTo>
                  <a:lnTo>
                    <a:pt x="178" y="973"/>
                  </a:lnTo>
                  <a:lnTo>
                    <a:pt x="168" y="966"/>
                  </a:lnTo>
                  <a:lnTo>
                    <a:pt x="163" y="959"/>
                  </a:lnTo>
                  <a:lnTo>
                    <a:pt x="156" y="949"/>
                  </a:lnTo>
                  <a:lnTo>
                    <a:pt x="148" y="942"/>
                  </a:lnTo>
                  <a:lnTo>
                    <a:pt x="141" y="935"/>
                  </a:lnTo>
                  <a:lnTo>
                    <a:pt x="134" y="925"/>
                  </a:lnTo>
                  <a:lnTo>
                    <a:pt x="126" y="918"/>
                  </a:lnTo>
                  <a:lnTo>
                    <a:pt x="122" y="911"/>
                  </a:lnTo>
                  <a:lnTo>
                    <a:pt x="114" y="901"/>
                  </a:lnTo>
                  <a:lnTo>
                    <a:pt x="109" y="894"/>
                  </a:lnTo>
                  <a:lnTo>
                    <a:pt x="102" y="884"/>
                  </a:lnTo>
                  <a:lnTo>
                    <a:pt x="97" y="875"/>
                  </a:lnTo>
                  <a:lnTo>
                    <a:pt x="92" y="868"/>
                  </a:lnTo>
                  <a:lnTo>
                    <a:pt x="85" y="858"/>
                  </a:lnTo>
                  <a:lnTo>
                    <a:pt x="80" y="848"/>
                  </a:lnTo>
                  <a:lnTo>
                    <a:pt x="75" y="839"/>
                  </a:lnTo>
                  <a:lnTo>
                    <a:pt x="70" y="832"/>
                  </a:lnTo>
                  <a:lnTo>
                    <a:pt x="66" y="822"/>
                  </a:lnTo>
                  <a:lnTo>
                    <a:pt x="61" y="812"/>
                  </a:lnTo>
                  <a:lnTo>
                    <a:pt x="56" y="803"/>
                  </a:lnTo>
                  <a:lnTo>
                    <a:pt x="51" y="793"/>
                  </a:lnTo>
                  <a:lnTo>
                    <a:pt x="49" y="784"/>
                  </a:lnTo>
                  <a:lnTo>
                    <a:pt x="44" y="774"/>
                  </a:lnTo>
                  <a:lnTo>
                    <a:pt x="39" y="764"/>
                  </a:lnTo>
                  <a:lnTo>
                    <a:pt x="36" y="755"/>
                  </a:lnTo>
                  <a:lnTo>
                    <a:pt x="31" y="745"/>
                  </a:lnTo>
                  <a:lnTo>
                    <a:pt x="29" y="736"/>
                  </a:lnTo>
                  <a:lnTo>
                    <a:pt x="27" y="726"/>
                  </a:lnTo>
                  <a:lnTo>
                    <a:pt x="22" y="714"/>
                  </a:lnTo>
                  <a:lnTo>
                    <a:pt x="19" y="704"/>
                  </a:lnTo>
                  <a:lnTo>
                    <a:pt x="17" y="695"/>
                  </a:lnTo>
                  <a:lnTo>
                    <a:pt x="14" y="685"/>
                  </a:lnTo>
                  <a:lnTo>
                    <a:pt x="12" y="675"/>
                  </a:lnTo>
                  <a:lnTo>
                    <a:pt x="10" y="663"/>
                  </a:lnTo>
                  <a:lnTo>
                    <a:pt x="10" y="654"/>
                  </a:lnTo>
                  <a:lnTo>
                    <a:pt x="7" y="644"/>
                  </a:lnTo>
                  <a:lnTo>
                    <a:pt x="5" y="632"/>
                  </a:lnTo>
                  <a:lnTo>
                    <a:pt x="5" y="623"/>
                  </a:lnTo>
                  <a:lnTo>
                    <a:pt x="2" y="613"/>
                  </a:lnTo>
                  <a:lnTo>
                    <a:pt x="2" y="601"/>
                  </a:lnTo>
                  <a:lnTo>
                    <a:pt x="0" y="591"/>
                  </a:lnTo>
                  <a:lnTo>
                    <a:pt x="0" y="582"/>
                  </a:lnTo>
                  <a:lnTo>
                    <a:pt x="0" y="570"/>
                  </a:lnTo>
                  <a:lnTo>
                    <a:pt x="0" y="560"/>
                  </a:lnTo>
                  <a:lnTo>
                    <a:pt x="0" y="550"/>
                  </a:lnTo>
                  <a:lnTo>
                    <a:pt x="0" y="538"/>
                  </a:lnTo>
                  <a:lnTo>
                    <a:pt x="0" y="529"/>
                  </a:lnTo>
                  <a:lnTo>
                    <a:pt x="0" y="519"/>
                  </a:lnTo>
                  <a:lnTo>
                    <a:pt x="0" y="507"/>
                  </a:lnTo>
                  <a:lnTo>
                    <a:pt x="2" y="498"/>
                  </a:lnTo>
                  <a:lnTo>
                    <a:pt x="2" y="488"/>
                  </a:lnTo>
                  <a:lnTo>
                    <a:pt x="5" y="476"/>
                  </a:lnTo>
                  <a:lnTo>
                    <a:pt x="5" y="466"/>
                  </a:lnTo>
                  <a:lnTo>
                    <a:pt x="7" y="457"/>
                  </a:lnTo>
                  <a:lnTo>
                    <a:pt x="10" y="447"/>
                  </a:lnTo>
                  <a:lnTo>
                    <a:pt x="10" y="435"/>
                  </a:lnTo>
                  <a:lnTo>
                    <a:pt x="12" y="426"/>
                  </a:lnTo>
                  <a:lnTo>
                    <a:pt x="14" y="416"/>
                  </a:lnTo>
                  <a:lnTo>
                    <a:pt x="17" y="406"/>
                  </a:lnTo>
                  <a:lnTo>
                    <a:pt x="19" y="394"/>
                  </a:lnTo>
                  <a:lnTo>
                    <a:pt x="22" y="385"/>
                  </a:lnTo>
                  <a:lnTo>
                    <a:pt x="27" y="375"/>
                  </a:lnTo>
                  <a:lnTo>
                    <a:pt x="29" y="365"/>
                  </a:lnTo>
                  <a:lnTo>
                    <a:pt x="31" y="356"/>
                  </a:lnTo>
                  <a:lnTo>
                    <a:pt x="36" y="346"/>
                  </a:lnTo>
                  <a:lnTo>
                    <a:pt x="39" y="337"/>
                  </a:lnTo>
                  <a:lnTo>
                    <a:pt x="44" y="325"/>
                  </a:lnTo>
                  <a:lnTo>
                    <a:pt x="49" y="315"/>
                  </a:lnTo>
                  <a:lnTo>
                    <a:pt x="51" y="305"/>
                  </a:lnTo>
                  <a:lnTo>
                    <a:pt x="56" y="298"/>
                  </a:lnTo>
                  <a:lnTo>
                    <a:pt x="61" y="289"/>
                  </a:lnTo>
                  <a:lnTo>
                    <a:pt x="66" y="279"/>
                  </a:lnTo>
                  <a:lnTo>
                    <a:pt x="70" y="269"/>
                  </a:lnTo>
                  <a:lnTo>
                    <a:pt x="75" y="260"/>
                  </a:lnTo>
                  <a:lnTo>
                    <a:pt x="80" y="250"/>
                  </a:lnTo>
                  <a:lnTo>
                    <a:pt x="85" y="243"/>
                  </a:lnTo>
                  <a:lnTo>
                    <a:pt x="92" y="233"/>
                  </a:lnTo>
                  <a:lnTo>
                    <a:pt x="97" y="224"/>
                  </a:lnTo>
                  <a:lnTo>
                    <a:pt x="102" y="216"/>
                  </a:lnTo>
                  <a:lnTo>
                    <a:pt x="109" y="207"/>
                  </a:lnTo>
                  <a:lnTo>
                    <a:pt x="114" y="197"/>
                  </a:lnTo>
                  <a:lnTo>
                    <a:pt x="122" y="190"/>
                  </a:lnTo>
                  <a:lnTo>
                    <a:pt x="126" y="180"/>
                  </a:lnTo>
                  <a:lnTo>
                    <a:pt x="134" y="173"/>
                  </a:lnTo>
                  <a:lnTo>
                    <a:pt x="141" y="166"/>
                  </a:lnTo>
                  <a:lnTo>
                    <a:pt x="148" y="156"/>
                  </a:lnTo>
                  <a:lnTo>
                    <a:pt x="156" y="149"/>
                  </a:lnTo>
                  <a:lnTo>
                    <a:pt x="163" y="142"/>
                  </a:lnTo>
                  <a:lnTo>
                    <a:pt x="168" y="135"/>
                  </a:lnTo>
                  <a:lnTo>
                    <a:pt x="178" y="128"/>
                  </a:lnTo>
                  <a:lnTo>
                    <a:pt x="185" y="120"/>
                  </a:lnTo>
                  <a:lnTo>
                    <a:pt x="192" y="113"/>
                  </a:lnTo>
                  <a:lnTo>
                    <a:pt x="200" y="106"/>
                  </a:lnTo>
                  <a:lnTo>
                    <a:pt x="207" y="99"/>
                  </a:lnTo>
                  <a:lnTo>
                    <a:pt x="217" y="92"/>
                  </a:lnTo>
                  <a:lnTo>
                    <a:pt x="224" y="84"/>
                  </a:lnTo>
                  <a:lnTo>
                    <a:pt x="231" y="80"/>
                  </a:lnTo>
                  <a:lnTo>
                    <a:pt x="241" y="72"/>
                  </a:lnTo>
                  <a:lnTo>
                    <a:pt x="248" y="65"/>
                  </a:lnTo>
                  <a:lnTo>
                    <a:pt x="258" y="60"/>
                  </a:lnTo>
                  <a:lnTo>
                    <a:pt x="265" y="53"/>
                  </a:lnTo>
                  <a:lnTo>
                    <a:pt x="275" y="48"/>
                  </a:lnTo>
                  <a:lnTo>
                    <a:pt x="285" y="43"/>
                  </a:lnTo>
                  <a:lnTo>
                    <a:pt x="292" y="36"/>
                  </a:lnTo>
                  <a:lnTo>
                    <a:pt x="302" y="31"/>
                  </a:lnTo>
                  <a:lnTo>
                    <a:pt x="312" y="27"/>
                  </a:lnTo>
                  <a:lnTo>
                    <a:pt x="321" y="22"/>
                  </a:lnTo>
                  <a:lnTo>
                    <a:pt x="329" y="17"/>
                  </a:lnTo>
                  <a:lnTo>
                    <a:pt x="338" y="12"/>
                  </a:lnTo>
                  <a:lnTo>
                    <a:pt x="348" y="7"/>
                  </a:lnTo>
                  <a:lnTo>
                    <a:pt x="358" y="3"/>
                  </a:lnTo>
                  <a:lnTo>
                    <a:pt x="368" y="0"/>
                  </a:lnTo>
                  <a:lnTo>
                    <a:pt x="438" y="166"/>
                  </a:lnTo>
                  <a:lnTo>
                    <a:pt x="434" y="168"/>
                  </a:lnTo>
                  <a:lnTo>
                    <a:pt x="426" y="171"/>
                  </a:lnTo>
                  <a:lnTo>
                    <a:pt x="419" y="173"/>
                  </a:lnTo>
                  <a:lnTo>
                    <a:pt x="412" y="178"/>
                  </a:lnTo>
                  <a:lnTo>
                    <a:pt x="407" y="180"/>
                  </a:lnTo>
                  <a:lnTo>
                    <a:pt x="399" y="185"/>
                  </a:lnTo>
                  <a:lnTo>
                    <a:pt x="392" y="188"/>
                  </a:lnTo>
                  <a:lnTo>
                    <a:pt x="387" y="192"/>
                  </a:lnTo>
                  <a:lnTo>
                    <a:pt x="380" y="195"/>
                  </a:lnTo>
                  <a:lnTo>
                    <a:pt x="375" y="200"/>
                  </a:lnTo>
                  <a:lnTo>
                    <a:pt x="368" y="202"/>
                  </a:lnTo>
                  <a:lnTo>
                    <a:pt x="363" y="207"/>
                  </a:lnTo>
                  <a:lnTo>
                    <a:pt x="356" y="212"/>
                  </a:lnTo>
                  <a:lnTo>
                    <a:pt x="351" y="216"/>
                  </a:lnTo>
                  <a:lnTo>
                    <a:pt x="343" y="221"/>
                  </a:lnTo>
                  <a:lnTo>
                    <a:pt x="338" y="226"/>
                  </a:lnTo>
                  <a:lnTo>
                    <a:pt x="334" y="228"/>
                  </a:lnTo>
                  <a:lnTo>
                    <a:pt x="326" y="233"/>
                  </a:lnTo>
                  <a:lnTo>
                    <a:pt x="321" y="238"/>
                  </a:lnTo>
                  <a:lnTo>
                    <a:pt x="317" y="243"/>
                  </a:lnTo>
                  <a:lnTo>
                    <a:pt x="312" y="250"/>
                  </a:lnTo>
                  <a:lnTo>
                    <a:pt x="307" y="255"/>
                  </a:lnTo>
                  <a:lnTo>
                    <a:pt x="299" y="260"/>
                  </a:lnTo>
                  <a:lnTo>
                    <a:pt x="295" y="265"/>
                  </a:lnTo>
                  <a:lnTo>
                    <a:pt x="290" y="269"/>
                  </a:lnTo>
                  <a:lnTo>
                    <a:pt x="285" y="277"/>
                  </a:lnTo>
                  <a:lnTo>
                    <a:pt x="280" y="281"/>
                  </a:lnTo>
                  <a:lnTo>
                    <a:pt x="275" y="286"/>
                  </a:lnTo>
                  <a:lnTo>
                    <a:pt x="273" y="293"/>
                  </a:lnTo>
                  <a:lnTo>
                    <a:pt x="268" y="298"/>
                  </a:lnTo>
                  <a:lnTo>
                    <a:pt x="263" y="303"/>
                  </a:lnTo>
                  <a:lnTo>
                    <a:pt x="258" y="310"/>
                  </a:lnTo>
                  <a:lnTo>
                    <a:pt x="253" y="315"/>
                  </a:lnTo>
                  <a:lnTo>
                    <a:pt x="251" y="322"/>
                  </a:lnTo>
                  <a:lnTo>
                    <a:pt x="246" y="329"/>
                  </a:lnTo>
                  <a:lnTo>
                    <a:pt x="243" y="334"/>
                  </a:lnTo>
                  <a:lnTo>
                    <a:pt x="239" y="341"/>
                  </a:lnTo>
                  <a:lnTo>
                    <a:pt x="236" y="346"/>
                  </a:lnTo>
                  <a:lnTo>
                    <a:pt x="231" y="353"/>
                  </a:lnTo>
                  <a:lnTo>
                    <a:pt x="229" y="361"/>
                  </a:lnTo>
                  <a:lnTo>
                    <a:pt x="224" y="365"/>
                  </a:lnTo>
                  <a:lnTo>
                    <a:pt x="222" y="373"/>
                  </a:lnTo>
                  <a:lnTo>
                    <a:pt x="219" y="380"/>
                  </a:lnTo>
                  <a:lnTo>
                    <a:pt x="217" y="387"/>
                  </a:lnTo>
                  <a:lnTo>
                    <a:pt x="212" y="394"/>
                  </a:lnTo>
                  <a:lnTo>
                    <a:pt x="209" y="399"/>
                  </a:lnTo>
                  <a:lnTo>
                    <a:pt x="207" y="406"/>
                  </a:lnTo>
                  <a:lnTo>
                    <a:pt x="204" y="414"/>
                  </a:lnTo>
                  <a:lnTo>
                    <a:pt x="202" y="421"/>
                  </a:lnTo>
                  <a:lnTo>
                    <a:pt x="200" y="428"/>
                  </a:lnTo>
                  <a:lnTo>
                    <a:pt x="197" y="435"/>
                  </a:lnTo>
                  <a:lnTo>
                    <a:pt x="197" y="442"/>
                  </a:lnTo>
                  <a:lnTo>
                    <a:pt x="195" y="450"/>
                  </a:lnTo>
                  <a:lnTo>
                    <a:pt x="192" y="457"/>
                  </a:lnTo>
                  <a:lnTo>
                    <a:pt x="192" y="464"/>
                  </a:lnTo>
                  <a:lnTo>
                    <a:pt x="190" y="471"/>
                  </a:lnTo>
                  <a:lnTo>
                    <a:pt x="187" y="478"/>
                  </a:lnTo>
                  <a:lnTo>
                    <a:pt x="187" y="486"/>
                  </a:lnTo>
                  <a:lnTo>
                    <a:pt x="185" y="493"/>
                  </a:lnTo>
                  <a:lnTo>
                    <a:pt x="185" y="500"/>
                  </a:lnTo>
                  <a:lnTo>
                    <a:pt x="185" y="507"/>
                  </a:lnTo>
                  <a:lnTo>
                    <a:pt x="183" y="514"/>
                  </a:lnTo>
                  <a:lnTo>
                    <a:pt x="183" y="522"/>
                  </a:lnTo>
                  <a:lnTo>
                    <a:pt x="183" y="529"/>
                  </a:lnTo>
                  <a:lnTo>
                    <a:pt x="183" y="536"/>
                  </a:lnTo>
                  <a:lnTo>
                    <a:pt x="183" y="543"/>
                  </a:lnTo>
                  <a:lnTo>
                    <a:pt x="183" y="550"/>
                  </a:lnTo>
                  <a:lnTo>
                    <a:pt x="183" y="558"/>
                  </a:lnTo>
                  <a:lnTo>
                    <a:pt x="183" y="565"/>
                  </a:lnTo>
                  <a:lnTo>
                    <a:pt x="183" y="572"/>
                  </a:lnTo>
                  <a:lnTo>
                    <a:pt x="183" y="579"/>
                  </a:lnTo>
                  <a:lnTo>
                    <a:pt x="183" y="587"/>
                  </a:lnTo>
                  <a:lnTo>
                    <a:pt x="185" y="594"/>
                  </a:lnTo>
                  <a:lnTo>
                    <a:pt x="185" y="601"/>
                  </a:lnTo>
                  <a:lnTo>
                    <a:pt x="185" y="608"/>
                  </a:lnTo>
                  <a:lnTo>
                    <a:pt x="187" y="615"/>
                  </a:lnTo>
                  <a:lnTo>
                    <a:pt x="187" y="623"/>
                  </a:lnTo>
                  <a:lnTo>
                    <a:pt x="190" y="630"/>
                  </a:lnTo>
                  <a:lnTo>
                    <a:pt x="192" y="637"/>
                  </a:lnTo>
                  <a:lnTo>
                    <a:pt x="192" y="644"/>
                  </a:lnTo>
                  <a:lnTo>
                    <a:pt x="195" y="651"/>
                  </a:lnTo>
                  <a:lnTo>
                    <a:pt x="197" y="659"/>
                  </a:lnTo>
                  <a:lnTo>
                    <a:pt x="197" y="666"/>
                  </a:lnTo>
                  <a:lnTo>
                    <a:pt x="200" y="673"/>
                  </a:lnTo>
                  <a:lnTo>
                    <a:pt x="202" y="680"/>
                  </a:lnTo>
                  <a:lnTo>
                    <a:pt x="204" y="685"/>
                  </a:lnTo>
                  <a:lnTo>
                    <a:pt x="207" y="692"/>
                  </a:lnTo>
                  <a:lnTo>
                    <a:pt x="209" y="699"/>
                  </a:lnTo>
                  <a:lnTo>
                    <a:pt x="212" y="707"/>
                  </a:lnTo>
                  <a:lnTo>
                    <a:pt x="217" y="714"/>
                  </a:lnTo>
                  <a:lnTo>
                    <a:pt x="219" y="721"/>
                  </a:lnTo>
                  <a:lnTo>
                    <a:pt x="222" y="726"/>
                  </a:lnTo>
                  <a:lnTo>
                    <a:pt x="224" y="733"/>
                  </a:lnTo>
                  <a:lnTo>
                    <a:pt x="229" y="740"/>
                  </a:lnTo>
                  <a:lnTo>
                    <a:pt x="231" y="745"/>
                  </a:lnTo>
                  <a:lnTo>
                    <a:pt x="236" y="752"/>
                  </a:lnTo>
                  <a:lnTo>
                    <a:pt x="239" y="760"/>
                  </a:lnTo>
                  <a:lnTo>
                    <a:pt x="243" y="764"/>
                  </a:lnTo>
                  <a:lnTo>
                    <a:pt x="246" y="772"/>
                  </a:lnTo>
                  <a:lnTo>
                    <a:pt x="251" y="779"/>
                  </a:lnTo>
                  <a:lnTo>
                    <a:pt x="253" y="784"/>
                  </a:lnTo>
                  <a:lnTo>
                    <a:pt x="258" y="791"/>
                  </a:lnTo>
                  <a:lnTo>
                    <a:pt x="263" y="796"/>
                  </a:lnTo>
                  <a:lnTo>
                    <a:pt x="268" y="800"/>
                  </a:lnTo>
                  <a:lnTo>
                    <a:pt x="273" y="808"/>
                  </a:lnTo>
                  <a:lnTo>
                    <a:pt x="275" y="812"/>
                  </a:lnTo>
                  <a:lnTo>
                    <a:pt x="280" y="820"/>
                  </a:lnTo>
                  <a:lnTo>
                    <a:pt x="285" y="824"/>
                  </a:lnTo>
                  <a:lnTo>
                    <a:pt x="290" y="829"/>
                  </a:lnTo>
                  <a:lnTo>
                    <a:pt x="295" y="834"/>
                  </a:lnTo>
                  <a:lnTo>
                    <a:pt x="299" y="841"/>
                  </a:lnTo>
                  <a:lnTo>
                    <a:pt x="307" y="846"/>
                  </a:lnTo>
                  <a:lnTo>
                    <a:pt x="312" y="851"/>
                  </a:lnTo>
                  <a:lnTo>
                    <a:pt x="317" y="856"/>
                  </a:lnTo>
                  <a:lnTo>
                    <a:pt x="321" y="860"/>
                  </a:lnTo>
                  <a:lnTo>
                    <a:pt x="326" y="865"/>
                  </a:lnTo>
                  <a:lnTo>
                    <a:pt x="334" y="870"/>
                  </a:lnTo>
                  <a:lnTo>
                    <a:pt x="338" y="875"/>
                  </a:lnTo>
                  <a:lnTo>
                    <a:pt x="343" y="880"/>
                  </a:lnTo>
                  <a:lnTo>
                    <a:pt x="351" y="884"/>
                  </a:lnTo>
                  <a:lnTo>
                    <a:pt x="356" y="889"/>
                  </a:lnTo>
                  <a:lnTo>
                    <a:pt x="363" y="892"/>
                  </a:lnTo>
                  <a:lnTo>
                    <a:pt x="368" y="897"/>
                  </a:lnTo>
                  <a:lnTo>
                    <a:pt x="375" y="901"/>
                  </a:lnTo>
                  <a:lnTo>
                    <a:pt x="380" y="904"/>
                  </a:lnTo>
                  <a:lnTo>
                    <a:pt x="387" y="909"/>
                  </a:lnTo>
                  <a:lnTo>
                    <a:pt x="392" y="911"/>
                  </a:lnTo>
                  <a:lnTo>
                    <a:pt x="399" y="916"/>
                  </a:lnTo>
                  <a:lnTo>
                    <a:pt x="407" y="918"/>
                  </a:lnTo>
                  <a:lnTo>
                    <a:pt x="412" y="923"/>
                  </a:lnTo>
                  <a:lnTo>
                    <a:pt x="419" y="925"/>
                  </a:lnTo>
                  <a:lnTo>
                    <a:pt x="426" y="928"/>
                  </a:lnTo>
                  <a:lnTo>
                    <a:pt x="434" y="933"/>
                  </a:lnTo>
                  <a:lnTo>
                    <a:pt x="438" y="935"/>
                  </a:lnTo>
                  <a:lnTo>
                    <a:pt x="446" y="937"/>
                  </a:lnTo>
                  <a:lnTo>
                    <a:pt x="453" y="940"/>
                  </a:lnTo>
                  <a:lnTo>
                    <a:pt x="460" y="942"/>
                  </a:lnTo>
                  <a:lnTo>
                    <a:pt x="468" y="945"/>
                  </a:lnTo>
                  <a:lnTo>
                    <a:pt x="475" y="947"/>
                  </a:lnTo>
                  <a:lnTo>
                    <a:pt x="482" y="949"/>
                  </a:lnTo>
                  <a:lnTo>
                    <a:pt x="487" y="952"/>
                  </a:lnTo>
                  <a:lnTo>
                    <a:pt x="494" y="954"/>
                  </a:lnTo>
                  <a:lnTo>
                    <a:pt x="502" y="957"/>
                  </a:lnTo>
                  <a:lnTo>
                    <a:pt x="509" y="957"/>
                  </a:lnTo>
                  <a:lnTo>
                    <a:pt x="516" y="959"/>
                  </a:lnTo>
                  <a:lnTo>
                    <a:pt x="524" y="961"/>
                  </a:lnTo>
                  <a:lnTo>
                    <a:pt x="531" y="961"/>
                  </a:lnTo>
                  <a:lnTo>
                    <a:pt x="538" y="964"/>
                  </a:lnTo>
                  <a:lnTo>
                    <a:pt x="546" y="964"/>
                  </a:lnTo>
                  <a:lnTo>
                    <a:pt x="553" y="964"/>
                  </a:lnTo>
                  <a:lnTo>
                    <a:pt x="560" y="966"/>
                  </a:lnTo>
                  <a:lnTo>
                    <a:pt x="568" y="966"/>
                  </a:lnTo>
                  <a:lnTo>
                    <a:pt x="575" y="966"/>
                  </a:lnTo>
                  <a:lnTo>
                    <a:pt x="582" y="969"/>
                  </a:lnTo>
                  <a:lnTo>
                    <a:pt x="589" y="969"/>
                  </a:lnTo>
                  <a:lnTo>
                    <a:pt x="597" y="969"/>
                  </a:lnTo>
                  <a:lnTo>
                    <a:pt x="604" y="969"/>
                  </a:lnTo>
                  <a:lnTo>
                    <a:pt x="611" y="969"/>
                  </a:lnTo>
                  <a:lnTo>
                    <a:pt x="619" y="969"/>
                  </a:lnTo>
                  <a:lnTo>
                    <a:pt x="626" y="969"/>
                  </a:lnTo>
                  <a:lnTo>
                    <a:pt x="633" y="966"/>
                  </a:lnTo>
                  <a:lnTo>
                    <a:pt x="641" y="966"/>
                  </a:lnTo>
                  <a:lnTo>
                    <a:pt x="648" y="966"/>
                  </a:lnTo>
                  <a:lnTo>
                    <a:pt x="655" y="964"/>
                  </a:lnTo>
                  <a:lnTo>
                    <a:pt x="663" y="964"/>
                  </a:lnTo>
                  <a:lnTo>
                    <a:pt x="670" y="964"/>
                  </a:lnTo>
                  <a:lnTo>
                    <a:pt x="677" y="961"/>
                  </a:lnTo>
                  <a:lnTo>
                    <a:pt x="684" y="961"/>
                  </a:lnTo>
                  <a:lnTo>
                    <a:pt x="692" y="959"/>
                  </a:lnTo>
                  <a:lnTo>
                    <a:pt x="699" y="957"/>
                  </a:lnTo>
                  <a:lnTo>
                    <a:pt x="706" y="957"/>
                  </a:lnTo>
                  <a:lnTo>
                    <a:pt x="714" y="954"/>
                  </a:lnTo>
                  <a:lnTo>
                    <a:pt x="721" y="952"/>
                  </a:lnTo>
                  <a:lnTo>
                    <a:pt x="728" y="949"/>
                  </a:lnTo>
                  <a:lnTo>
                    <a:pt x="736" y="947"/>
                  </a:lnTo>
                  <a:lnTo>
                    <a:pt x="743" y="945"/>
                  </a:lnTo>
                  <a:lnTo>
                    <a:pt x="750" y="942"/>
                  </a:lnTo>
                  <a:lnTo>
                    <a:pt x="755" y="940"/>
                  </a:lnTo>
                  <a:lnTo>
                    <a:pt x="762" y="937"/>
                  </a:lnTo>
                  <a:lnTo>
                    <a:pt x="770" y="935"/>
                  </a:lnTo>
                  <a:lnTo>
                    <a:pt x="777" y="933"/>
                  </a:lnTo>
                  <a:lnTo>
                    <a:pt x="784" y="928"/>
                  </a:lnTo>
                  <a:lnTo>
                    <a:pt x="789" y="925"/>
                  </a:lnTo>
                  <a:lnTo>
                    <a:pt x="797" y="923"/>
                  </a:lnTo>
                  <a:lnTo>
                    <a:pt x="804" y="918"/>
                  </a:lnTo>
                  <a:lnTo>
                    <a:pt x="809" y="916"/>
                  </a:lnTo>
                  <a:lnTo>
                    <a:pt x="816" y="911"/>
                  </a:lnTo>
                  <a:lnTo>
                    <a:pt x="823" y="909"/>
                  </a:lnTo>
                  <a:lnTo>
                    <a:pt x="828" y="904"/>
                  </a:lnTo>
                  <a:lnTo>
                    <a:pt x="836" y="901"/>
                  </a:lnTo>
                  <a:lnTo>
                    <a:pt x="840" y="897"/>
                  </a:lnTo>
                  <a:lnTo>
                    <a:pt x="848" y="892"/>
                  </a:lnTo>
                  <a:lnTo>
                    <a:pt x="853" y="889"/>
                  </a:lnTo>
                  <a:lnTo>
                    <a:pt x="860" y="884"/>
                  </a:lnTo>
                  <a:lnTo>
                    <a:pt x="865" y="880"/>
                  </a:lnTo>
                  <a:lnTo>
                    <a:pt x="870" y="875"/>
                  </a:lnTo>
                  <a:lnTo>
                    <a:pt x="877" y="870"/>
                  </a:lnTo>
                  <a:lnTo>
                    <a:pt x="882" y="865"/>
                  </a:lnTo>
                  <a:lnTo>
                    <a:pt x="887" y="860"/>
                  </a:lnTo>
                  <a:lnTo>
                    <a:pt x="894" y="856"/>
                  </a:lnTo>
                  <a:lnTo>
                    <a:pt x="899" y="851"/>
                  </a:lnTo>
                  <a:lnTo>
                    <a:pt x="904" y="846"/>
                  </a:lnTo>
                  <a:lnTo>
                    <a:pt x="909" y="841"/>
                  </a:lnTo>
                  <a:lnTo>
                    <a:pt x="914" y="834"/>
                  </a:lnTo>
                  <a:lnTo>
                    <a:pt x="918" y="829"/>
                  </a:lnTo>
                  <a:lnTo>
                    <a:pt x="923" y="824"/>
                  </a:lnTo>
                  <a:lnTo>
                    <a:pt x="928" y="820"/>
                  </a:lnTo>
                  <a:lnTo>
                    <a:pt x="933" y="812"/>
                  </a:lnTo>
                  <a:lnTo>
                    <a:pt x="938" y="808"/>
                  </a:lnTo>
                  <a:lnTo>
                    <a:pt x="943" y="800"/>
                  </a:lnTo>
                  <a:lnTo>
                    <a:pt x="948" y="796"/>
                  </a:lnTo>
                  <a:lnTo>
                    <a:pt x="1094" y="901"/>
                  </a:lnTo>
                  <a:close/>
                </a:path>
              </a:pathLst>
            </a:custGeom>
            <a:solidFill>
              <a:schemeClr val="accent2">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 name="Freeform 57"/>
            <p:cNvSpPr>
              <a:spLocks/>
            </p:cNvSpPr>
            <p:nvPr/>
          </p:nvSpPr>
          <p:spPr bwMode="auto">
            <a:xfrm>
              <a:off x="2580" y="2280"/>
              <a:ext cx="221" cy="214"/>
            </a:xfrm>
            <a:custGeom>
              <a:avLst/>
              <a:gdLst>
                <a:gd name="T0" fmla="*/ 0 w 221"/>
                <a:gd name="T1" fmla="*/ 48 h 214"/>
                <a:gd name="T2" fmla="*/ 9 w 221"/>
                <a:gd name="T3" fmla="*/ 43 h 214"/>
                <a:gd name="T4" fmla="*/ 19 w 221"/>
                <a:gd name="T5" fmla="*/ 39 h 214"/>
                <a:gd name="T6" fmla="*/ 29 w 221"/>
                <a:gd name="T7" fmla="*/ 36 h 214"/>
                <a:gd name="T8" fmla="*/ 39 w 221"/>
                <a:gd name="T9" fmla="*/ 31 h 214"/>
                <a:gd name="T10" fmla="*/ 48 w 221"/>
                <a:gd name="T11" fmla="*/ 29 h 214"/>
                <a:gd name="T12" fmla="*/ 61 w 221"/>
                <a:gd name="T13" fmla="*/ 27 h 214"/>
                <a:gd name="T14" fmla="*/ 70 w 221"/>
                <a:gd name="T15" fmla="*/ 22 h 214"/>
                <a:gd name="T16" fmla="*/ 80 w 221"/>
                <a:gd name="T17" fmla="*/ 19 h 214"/>
                <a:gd name="T18" fmla="*/ 90 w 221"/>
                <a:gd name="T19" fmla="*/ 17 h 214"/>
                <a:gd name="T20" fmla="*/ 100 w 221"/>
                <a:gd name="T21" fmla="*/ 15 h 214"/>
                <a:gd name="T22" fmla="*/ 112 w 221"/>
                <a:gd name="T23" fmla="*/ 12 h 214"/>
                <a:gd name="T24" fmla="*/ 122 w 221"/>
                <a:gd name="T25" fmla="*/ 10 h 214"/>
                <a:gd name="T26" fmla="*/ 131 w 221"/>
                <a:gd name="T27" fmla="*/ 10 h 214"/>
                <a:gd name="T28" fmla="*/ 141 w 221"/>
                <a:gd name="T29" fmla="*/ 7 h 214"/>
                <a:gd name="T30" fmla="*/ 153 w 221"/>
                <a:gd name="T31" fmla="*/ 5 h 214"/>
                <a:gd name="T32" fmla="*/ 163 w 221"/>
                <a:gd name="T33" fmla="*/ 5 h 214"/>
                <a:gd name="T34" fmla="*/ 173 w 221"/>
                <a:gd name="T35" fmla="*/ 3 h 214"/>
                <a:gd name="T36" fmla="*/ 185 w 221"/>
                <a:gd name="T37" fmla="*/ 3 h 214"/>
                <a:gd name="T38" fmla="*/ 195 w 221"/>
                <a:gd name="T39" fmla="*/ 0 h 214"/>
                <a:gd name="T40" fmla="*/ 204 w 221"/>
                <a:gd name="T41" fmla="*/ 0 h 214"/>
                <a:gd name="T42" fmla="*/ 217 w 221"/>
                <a:gd name="T43" fmla="*/ 0 h 214"/>
                <a:gd name="T44" fmla="*/ 221 w 221"/>
                <a:gd name="T45" fmla="*/ 180 h 214"/>
                <a:gd name="T46" fmla="*/ 214 w 221"/>
                <a:gd name="T47" fmla="*/ 180 h 214"/>
                <a:gd name="T48" fmla="*/ 207 w 221"/>
                <a:gd name="T49" fmla="*/ 180 h 214"/>
                <a:gd name="T50" fmla="*/ 200 w 221"/>
                <a:gd name="T51" fmla="*/ 180 h 214"/>
                <a:gd name="T52" fmla="*/ 192 w 221"/>
                <a:gd name="T53" fmla="*/ 183 h 214"/>
                <a:gd name="T54" fmla="*/ 185 w 221"/>
                <a:gd name="T55" fmla="*/ 183 h 214"/>
                <a:gd name="T56" fmla="*/ 178 w 221"/>
                <a:gd name="T57" fmla="*/ 183 h 214"/>
                <a:gd name="T58" fmla="*/ 170 w 221"/>
                <a:gd name="T59" fmla="*/ 185 h 214"/>
                <a:gd name="T60" fmla="*/ 163 w 221"/>
                <a:gd name="T61" fmla="*/ 185 h 214"/>
                <a:gd name="T62" fmla="*/ 156 w 221"/>
                <a:gd name="T63" fmla="*/ 188 h 214"/>
                <a:gd name="T64" fmla="*/ 148 w 221"/>
                <a:gd name="T65" fmla="*/ 190 h 214"/>
                <a:gd name="T66" fmla="*/ 141 w 221"/>
                <a:gd name="T67" fmla="*/ 190 h 214"/>
                <a:gd name="T68" fmla="*/ 134 w 221"/>
                <a:gd name="T69" fmla="*/ 192 h 214"/>
                <a:gd name="T70" fmla="*/ 126 w 221"/>
                <a:gd name="T71" fmla="*/ 195 h 214"/>
                <a:gd name="T72" fmla="*/ 119 w 221"/>
                <a:gd name="T73" fmla="*/ 195 h 214"/>
                <a:gd name="T74" fmla="*/ 114 w 221"/>
                <a:gd name="T75" fmla="*/ 197 h 214"/>
                <a:gd name="T76" fmla="*/ 107 w 221"/>
                <a:gd name="T77" fmla="*/ 200 h 214"/>
                <a:gd name="T78" fmla="*/ 100 w 221"/>
                <a:gd name="T79" fmla="*/ 202 h 214"/>
                <a:gd name="T80" fmla="*/ 92 w 221"/>
                <a:gd name="T81" fmla="*/ 204 h 214"/>
                <a:gd name="T82" fmla="*/ 85 w 221"/>
                <a:gd name="T83" fmla="*/ 207 h 214"/>
                <a:gd name="T84" fmla="*/ 78 w 221"/>
                <a:gd name="T85" fmla="*/ 209 h 214"/>
                <a:gd name="T86" fmla="*/ 70 w 221"/>
                <a:gd name="T87" fmla="*/ 214 h 214"/>
                <a:gd name="T88" fmla="*/ 0 w 221"/>
                <a:gd name="T89" fmla="*/ 4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1"/>
                <a:gd name="T136" fmla="*/ 0 h 214"/>
                <a:gd name="T137" fmla="*/ 221 w 221"/>
                <a:gd name="T138" fmla="*/ 214 h 2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1" h="214">
                  <a:moveTo>
                    <a:pt x="0" y="48"/>
                  </a:moveTo>
                  <a:lnTo>
                    <a:pt x="9" y="43"/>
                  </a:lnTo>
                  <a:lnTo>
                    <a:pt x="19" y="39"/>
                  </a:lnTo>
                  <a:lnTo>
                    <a:pt x="29" y="36"/>
                  </a:lnTo>
                  <a:lnTo>
                    <a:pt x="39" y="31"/>
                  </a:lnTo>
                  <a:lnTo>
                    <a:pt x="48" y="29"/>
                  </a:lnTo>
                  <a:lnTo>
                    <a:pt x="61" y="27"/>
                  </a:lnTo>
                  <a:lnTo>
                    <a:pt x="70" y="22"/>
                  </a:lnTo>
                  <a:lnTo>
                    <a:pt x="80" y="19"/>
                  </a:lnTo>
                  <a:lnTo>
                    <a:pt x="90" y="17"/>
                  </a:lnTo>
                  <a:lnTo>
                    <a:pt x="100" y="15"/>
                  </a:lnTo>
                  <a:lnTo>
                    <a:pt x="112" y="12"/>
                  </a:lnTo>
                  <a:lnTo>
                    <a:pt x="122" y="10"/>
                  </a:lnTo>
                  <a:lnTo>
                    <a:pt x="131" y="10"/>
                  </a:lnTo>
                  <a:lnTo>
                    <a:pt x="141" y="7"/>
                  </a:lnTo>
                  <a:lnTo>
                    <a:pt x="153" y="5"/>
                  </a:lnTo>
                  <a:lnTo>
                    <a:pt x="163" y="5"/>
                  </a:lnTo>
                  <a:lnTo>
                    <a:pt x="173" y="3"/>
                  </a:lnTo>
                  <a:lnTo>
                    <a:pt x="185" y="3"/>
                  </a:lnTo>
                  <a:lnTo>
                    <a:pt x="195" y="0"/>
                  </a:lnTo>
                  <a:lnTo>
                    <a:pt x="204" y="0"/>
                  </a:lnTo>
                  <a:lnTo>
                    <a:pt x="217" y="0"/>
                  </a:lnTo>
                  <a:lnTo>
                    <a:pt x="221" y="180"/>
                  </a:lnTo>
                  <a:lnTo>
                    <a:pt x="214" y="180"/>
                  </a:lnTo>
                  <a:lnTo>
                    <a:pt x="207" y="180"/>
                  </a:lnTo>
                  <a:lnTo>
                    <a:pt x="200" y="180"/>
                  </a:lnTo>
                  <a:lnTo>
                    <a:pt x="192" y="183"/>
                  </a:lnTo>
                  <a:lnTo>
                    <a:pt x="185" y="183"/>
                  </a:lnTo>
                  <a:lnTo>
                    <a:pt x="178" y="183"/>
                  </a:lnTo>
                  <a:lnTo>
                    <a:pt x="170" y="185"/>
                  </a:lnTo>
                  <a:lnTo>
                    <a:pt x="163" y="185"/>
                  </a:lnTo>
                  <a:lnTo>
                    <a:pt x="156" y="188"/>
                  </a:lnTo>
                  <a:lnTo>
                    <a:pt x="148" y="190"/>
                  </a:lnTo>
                  <a:lnTo>
                    <a:pt x="141" y="190"/>
                  </a:lnTo>
                  <a:lnTo>
                    <a:pt x="134" y="192"/>
                  </a:lnTo>
                  <a:lnTo>
                    <a:pt x="126" y="195"/>
                  </a:lnTo>
                  <a:lnTo>
                    <a:pt x="119" y="195"/>
                  </a:lnTo>
                  <a:lnTo>
                    <a:pt x="114" y="197"/>
                  </a:lnTo>
                  <a:lnTo>
                    <a:pt x="107" y="200"/>
                  </a:lnTo>
                  <a:lnTo>
                    <a:pt x="100" y="202"/>
                  </a:lnTo>
                  <a:lnTo>
                    <a:pt x="92" y="204"/>
                  </a:lnTo>
                  <a:lnTo>
                    <a:pt x="85" y="207"/>
                  </a:lnTo>
                  <a:lnTo>
                    <a:pt x="78" y="209"/>
                  </a:lnTo>
                  <a:lnTo>
                    <a:pt x="70" y="214"/>
                  </a:lnTo>
                  <a:lnTo>
                    <a:pt x="0" y="4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 name="Freeform 58"/>
            <p:cNvSpPr>
              <a:spLocks/>
            </p:cNvSpPr>
            <p:nvPr/>
          </p:nvSpPr>
          <p:spPr bwMode="auto">
            <a:xfrm>
              <a:off x="2797" y="2280"/>
              <a:ext cx="409" cy="276"/>
            </a:xfrm>
            <a:custGeom>
              <a:avLst/>
              <a:gdLst>
                <a:gd name="T0" fmla="*/ 9 w 409"/>
                <a:gd name="T1" fmla="*/ 0 h 276"/>
                <a:gd name="T2" fmla="*/ 31 w 409"/>
                <a:gd name="T3" fmla="*/ 0 h 276"/>
                <a:gd name="T4" fmla="*/ 51 w 409"/>
                <a:gd name="T5" fmla="*/ 0 h 276"/>
                <a:gd name="T6" fmla="*/ 73 w 409"/>
                <a:gd name="T7" fmla="*/ 3 h 276"/>
                <a:gd name="T8" fmla="*/ 95 w 409"/>
                <a:gd name="T9" fmla="*/ 5 h 276"/>
                <a:gd name="T10" fmla="*/ 114 w 409"/>
                <a:gd name="T11" fmla="*/ 7 h 276"/>
                <a:gd name="T12" fmla="*/ 136 w 409"/>
                <a:gd name="T13" fmla="*/ 10 h 276"/>
                <a:gd name="T14" fmla="*/ 156 w 409"/>
                <a:gd name="T15" fmla="*/ 15 h 276"/>
                <a:gd name="T16" fmla="*/ 177 w 409"/>
                <a:gd name="T17" fmla="*/ 19 h 276"/>
                <a:gd name="T18" fmla="*/ 197 w 409"/>
                <a:gd name="T19" fmla="*/ 27 h 276"/>
                <a:gd name="T20" fmla="*/ 216 w 409"/>
                <a:gd name="T21" fmla="*/ 31 h 276"/>
                <a:gd name="T22" fmla="*/ 236 w 409"/>
                <a:gd name="T23" fmla="*/ 39 h 276"/>
                <a:gd name="T24" fmla="*/ 255 w 409"/>
                <a:gd name="T25" fmla="*/ 48 h 276"/>
                <a:gd name="T26" fmla="*/ 275 w 409"/>
                <a:gd name="T27" fmla="*/ 55 h 276"/>
                <a:gd name="T28" fmla="*/ 294 w 409"/>
                <a:gd name="T29" fmla="*/ 65 h 276"/>
                <a:gd name="T30" fmla="*/ 314 w 409"/>
                <a:gd name="T31" fmla="*/ 75 h 276"/>
                <a:gd name="T32" fmla="*/ 331 w 409"/>
                <a:gd name="T33" fmla="*/ 84 h 276"/>
                <a:gd name="T34" fmla="*/ 350 w 409"/>
                <a:gd name="T35" fmla="*/ 96 h 276"/>
                <a:gd name="T36" fmla="*/ 367 w 409"/>
                <a:gd name="T37" fmla="*/ 108 h 276"/>
                <a:gd name="T38" fmla="*/ 385 w 409"/>
                <a:gd name="T39" fmla="*/ 120 h 276"/>
                <a:gd name="T40" fmla="*/ 402 w 409"/>
                <a:gd name="T41" fmla="*/ 132 h 276"/>
                <a:gd name="T42" fmla="*/ 292 w 409"/>
                <a:gd name="T43" fmla="*/ 276 h 276"/>
                <a:gd name="T44" fmla="*/ 280 w 409"/>
                <a:gd name="T45" fmla="*/ 269 h 276"/>
                <a:gd name="T46" fmla="*/ 268 w 409"/>
                <a:gd name="T47" fmla="*/ 260 h 276"/>
                <a:gd name="T48" fmla="*/ 255 w 409"/>
                <a:gd name="T49" fmla="*/ 250 h 276"/>
                <a:gd name="T50" fmla="*/ 243 w 409"/>
                <a:gd name="T51" fmla="*/ 243 h 276"/>
                <a:gd name="T52" fmla="*/ 231 w 409"/>
                <a:gd name="T53" fmla="*/ 236 h 276"/>
                <a:gd name="T54" fmla="*/ 219 w 409"/>
                <a:gd name="T55" fmla="*/ 228 h 276"/>
                <a:gd name="T56" fmla="*/ 204 w 409"/>
                <a:gd name="T57" fmla="*/ 221 h 276"/>
                <a:gd name="T58" fmla="*/ 192 w 409"/>
                <a:gd name="T59" fmla="*/ 216 h 276"/>
                <a:gd name="T60" fmla="*/ 177 w 409"/>
                <a:gd name="T61" fmla="*/ 209 h 276"/>
                <a:gd name="T62" fmla="*/ 165 w 409"/>
                <a:gd name="T63" fmla="*/ 204 h 276"/>
                <a:gd name="T64" fmla="*/ 151 w 409"/>
                <a:gd name="T65" fmla="*/ 200 h 276"/>
                <a:gd name="T66" fmla="*/ 136 w 409"/>
                <a:gd name="T67" fmla="*/ 195 h 276"/>
                <a:gd name="T68" fmla="*/ 121 w 409"/>
                <a:gd name="T69" fmla="*/ 192 h 276"/>
                <a:gd name="T70" fmla="*/ 107 w 409"/>
                <a:gd name="T71" fmla="*/ 190 h 276"/>
                <a:gd name="T72" fmla="*/ 92 w 409"/>
                <a:gd name="T73" fmla="*/ 185 h 276"/>
                <a:gd name="T74" fmla="*/ 78 w 409"/>
                <a:gd name="T75" fmla="*/ 183 h 276"/>
                <a:gd name="T76" fmla="*/ 63 w 409"/>
                <a:gd name="T77" fmla="*/ 183 h 276"/>
                <a:gd name="T78" fmla="*/ 48 w 409"/>
                <a:gd name="T79" fmla="*/ 180 h 276"/>
                <a:gd name="T80" fmla="*/ 34 w 409"/>
                <a:gd name="T81" fmla="*/ 180 h 276"/>
                <a:gd name="T82" fmla="*/ 19 w 409"/>
                <a:gd name="T83" fmla="*/ 180 h 276"/>
                <a:gd name="T84" fmla="*/ 4 w 409"/>
                <a:gd name="T85" fmla="*/ 180 h 2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9"/>
                <a:gd name="T130" fmla="*/ 0 h 276"/>
                <a:gd name="T131" fmla="*/ 409 w 409"/>
                <a:gd name="T132" fmla="*/ 276 h 2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9" h="276">
                  <a:moveTo>
                    <a:pt x="0" y="0"/>
                  </a:moveTo>
                  <a:lnTo>
                    <a:pt x="9" y="0"/>
                  </a:lnTo>
                  <a:lnTo>
                    <a:pt x="19" y="0"/>
                  </a:lnTo>
                  <a:lnTo>
                    <a:pt x="31" y="0"/>
                  </a:lnTo>
                  <a:lnTo>
                    <a:pt x="41" y="0"/>
                  </a:lnTo>
                  <a:lnTo>
                    <a:pt x="51" y="0"/>
                  </a:lnTo>
                  <a:lnTo>
                    <a:pt x="63" y="0"/>
                  </a:lnTo>
                  <a:lnTo>
                    <a:pt x="73" y="3"/>
                  </a:lnTo>
                  <a:lnTo>
                    <a:pt x="82" y="3"/>
                  </a:lnTo>
                  <a:lnTo>
                    <a:pt x="95" y="5"/>
                  </a:lnTo>
                  <a:lnTo>
                    <a:pt x="104" y="5"/>
                  </a:lnTo>
                  <a:lnTo>
                    <a:pt x="114" y="7"/>
                  </a:lnTo>
                  <a:lnTo>
                    <a:pt x="124" y="10"/>
                  </a:lnTo>
                  <a:lnTo>
                    <a:pt x="136" y="10"/>
                  </a:lnTo>
                  <a:lnTo>
                    <a:pt x="146" y="12"/>
                  </a:lnTo>
                  <a:lnTo>
                    <a:pt x="156" y="15"/>
                  </a:lnTo>
                  <a:lnTo>
                    <a:pt x="165" y="17"/>
                  </a:lnTo>
                  <a:lnTo>
                    <a:pt x="177" y="19"/>
                  </a:lnTo>
                  <a:lnTo>
                    <a:pt x="187" y="22"/>
                  </a:lnTo>
                  <a:lnTo>
                    <a:pt x="197" y="27"/>
                  </a:lnTo>
                  <a:lnTo>
                    <a:pt x="207" y="29"/>
                  </a:lnTo>
                  <a:lnTo>
                    <a:pt x="216" y="31"/>
                  </a:lnTo>
                  <a:lnTo>
                    <a:pt x="226" y="36"/>
                  </a:lnTo>
                  <a:lnTo>
                    <a:pt x="236" y="39"/>
                  </a:lnTo>
                  <a:lnTo>
                    <a:pt x="246" y="43"/>
                  </a:lnTo>
                  <a:lnTo>
                    <a:pt x="255" y="48"/>
                  </a:lnTo>
                  <a:lnTo>
                    <a:pt x="265" y="51"/>
                  </a:lnTo>
                  <a:lnTo>
                    <a:pt x="275" y="55"/>
                  </a:lnTo>
                  <a:lnTo>
                    <a:pt x="285" y="60"/>
                  </a:lnTo>
                  <a:lnTo>
                    <a:pt x="294" y="65"/>
                  </a:lnTo>
                  <a:lnTo>
                    <a:pt x="304" y="70"/>
                  </a:lnTo>
                  <a:lnTo>
                    <a:pt x="314" y="75"/>
                  </a:lnTo>
                  <a:lnTo>
                    <a:pt x="324" y="79"/>
                  </a:lnTo>
                  <a:lnTo>
                    <a:pt x="331" y="84"/>
                  </a:lnTo>
                  <a:lnTo>
                    <a:pt x="341" y="91"/>
                  </a:lnTo>
                  <a:lnTo>
                    <a:pt x="350" y="96"/>
                  </a:lnTo>
                  <a:lnTo>
                    <a:pt x="358" y="101"/>
                  </a:lnTo>
                  <a:lnTo>
                    <a:pt x="367" y="108"/>
                  </a:lnTo>
                  <a:lnTo>
                    <a:pt x="375" y="113"/>
                  </a:lnTo>
                  <a:lnTo>
                    <a:pt x="385" y="120"/>
                  </a:lnTo>
                  <a:lnTo>
                    <a:pt x="392" y="128"/>
                  </a:lnTo>
                  <a:lnTo>
                    <a:pt x="402" y="132"/>
                  </a:lnTo>
                  <a:lnTo>
                    <a:pt x="409" y="140"/>
                  </a:lnTo>
                  <a:lnTo>
                    <a:pt x="292" y="276"/>
                  </a:lnTo>
                  <a:lnTo>
                    <a:pt x="285" y="274"/>
                  </a:lnTo>
                  <a:lnTo>
                    <a:pt x="280" y="269"/>
                  </a:lnTo>
                  <a:lnTo>
                    <a:pt x="275" y="264"/>
                  </a:lnTo>
                  <a:lnTo>
                    <a:pt x="268" y="260"/>
                  </a:lnTo>
                  <a:lnTo>
                    <a:pt x="263" y="255"/>
                  </a:lnTo>
                  <a:lnTo>
                    <a:pt x="255" y="250"/>
                  </a:lnTo>
                  <a:lnTo>
                    <a:pt x="251" y="248"/>
                  </a:lnTo>
                  <a:lnTo>
                    <a:pt x="243" y="243"/>
                  </a:lnTo>
                  <a:lnTo>
                    <a:pt x="238" y="240"/>
                  </a:lnTo>
                  <a:lnTo>
                    <a:pt x="231" y="236"/>
                  </a:lnTo>
                  <a:lnTo>
                    <a:pt x="224" y="233"/>
                  </a:lnTo>
                  <a:lnTo>
                    <a:pt x="219" y="228"/>
                  </a:lnTo>
                  <a:lnTo>
                    <a:pt x="212" y="226"/>
                  </a:lnTo>
                  <a:lnTo>
                    <a:pt x="204" y="221"/>
                  </a:lnTo>
                  <a:lnTo>
                    <a:pt x="199" y="219"/>
                  </a:lnTo>
                  <a:lnTo>
                    <a:pt x="192" y="216"/>
                  </a:lnTo>
                  <a:lnTo>
                    <a:pt x="185" y="214"/>
                  </a:lnTo>
                  <a:lnTo>
                    <a:pt x="177" y="209"/>
                  </a:lnTo>
                  <a:lnTo>
                    <a:pt x="170" y="207"/>
                  </a:lnTo>
                  <a:lnTo>
                    <a:pt x="165" y="204"/>
                  </a:lnTo>
                  <a:lnTo>
                    <a:pt x="158" y="202"/>
                  </a:lnTo>
                  <a:lnTo>
                    <a:pt x="151" y="200"/>
                  </a:lnTo>
                  <a:lnTo>
                    <a:pt x="143" y="197"/>
                  </a:lnTo>
                  <a:lnTo>
                    <a:pt x="136" y="195"/>
                  </a:lnTo>
                  <a:lnTo>
                    <a:pt x="129" y="195"/>
                  </a:lnTo>
                  <a:lnTo>
                    <a:pt x="121" y="192"/>
                  </a:lnTo>
                  <a:lnTo>
                    <a:pt x="114" y="190"/>
                  </a:lnTo>
                  <a:lnTo>
                    <a:pt x="107" y="190"/>
                  </a:lnTo>
                  <a:lnTo>
                    <a:pt x="99" y="188"/>
                  </a:lnTo>
                  <a:lnTo>
                    <a:pt x="92" y="185"/>
                  </a:lnTo>
                  <a:lnTo>
                    <a:pt x="85" y="185"/>
                  </a:lnTo>
                  <a:lnTo>
                    <a:pt x="78" y="183"/>
                  </a:lnTo>
                  <a:lnTo>
                    <a:pt x="70" y="183"/>
                  </a:lnTo>
                  <a:lnTo>
                    <a:pt x="63" y="183"/>
                  </a:lnTo>
                  <a:lnTo>
                    <a:pt x="56" y="180"/>
                  </a:lnTo>
                  <a:lnTo>
                    <a:pt x="48" y="180"/>
                  </a:lnTo>
                  <a:lnTo>
                    <a:pt x="41" y="180"/>
                  </a:lnTo>
                  <a:lnTo>
                    <a:pt x="34" y="180"/>
                  </a:lnTo>
                  <a:lnTo>
                    <a:pt x="26" y="180"/>
                  </a:lnTo>
                  <a:lnTo>
                    <a:pt x="19" y="180"/>
                  </a:lnTo>
                  <a:lnTo>
                    <a:pt x="12" y="180"/>
                  </a:lnTo>
                  <a:lnTo>
                    <a:pt x="4" y="180"/>
                  </a:lnTo>
                  <a:lnTo>
                    <a:pt x="0" y="0"/>
                  </a:lnTo>
                  <a:close/>
                </a:path>
              </a:pathLst>
            </a:custGeom>
            <a:solidFill>
              <a:schemeClr val="accent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173" name="Group 46"/>
          <p:cNvGrpSpPr>
            <a:grpSpLocks noChangeAspect="1"/>
          </p:cNvGrpSpPr>
          <p:nvPr/>
        </p:nvGrpSpPr>
        <p:grpSpPr bwMode="auto">
          <a:xfrm>
            <a:off x="5635625" y="1628775"/>
            <a:ext cx="2701925" cy="2295525"/>
            <a:chOff x="3446" y="941"/>
            <a:chExt cx="1702" cy="1446"/>
          </a:xfrm>
        </p:grpSpPr>
        <p:sp>
          <p:nvSpPr>
            <p:cNvPr id="7181" name="AutoShape 45"/>
            <p:cNvSpPr>
              <a:spLocks noChangeAspect="1" noChangeArrowheads="1" noTextEdit="1"/>
            </p:cNvSpPr>
            <p:nvPr/>
          </p:nvSpPr>
          <p:spPr bwMode="auto">
            <a:xfrm>
              <a:off x="3446" y="941"/>
              <a:ext cx="1702" cy="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2" name="Rectangle 47"/>
            <p:cNvSpPr>
              <a:spLocks noChangeArrowheads="1"/>
            </p:cNvSpPr>
            <p:nvPr/>
          </p:nvSpPr>
          <p:spPr bwMode="auto">
            <a:xfrm>
              <a:off x="3686" y="1062"/>
              <a:ext cx="1222" cy="1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pPr>
              <a:endParaRPr lang="zh-CN" altLang="zh-CN" sz="1400">
                <a:solidFill>
                  <a:srgbClr val="808080"/>
                </a:solidFill>
                <a:ea typeface="ＭＳ Ｐゴシック" pitchFamily="34" charset="-128"/>
              </a:endParaRPr>
            </a:p>
          </p:txBody>
        </p:sp>
        <p:sp>
          <p:nvSpPr>
            <p:cNvPr id="7183" name="Freeform 48"/>
            <p:cNvSpPr>
              <a:spLocks/>
            </p:cNvSpPr>
            <p:nvPr/>
          </p:nvSpPr>
          <p:spPr bwMode="auto">
            <a:xfrm>
              <a:off x="4569" y="1202"/>
              <a:ext cx="336" cy="815"/>
            </a:xfrm>
            <a:custGeom>
              <a:avLst/>
              <a:gdLst>
                <a:gd name="T0" fmla="*/ 135 w 336"/>
                <a:gd name="T1" fmla="*/ 15 h 815"/>
                <a:gd name="T2" fmla="*/ 157 w 336"/>
                <a:gd name="T3" fmla="*/ 36 h 815"/>
                <a:gd name="T4" fmla="*/ 179 w 336"/>
                <a:gd name="T5" fmla="*/ 58 h 815"/>
                <a:gd name="T6" fmla="*/ 199 w 336"/>
                <a:gd name="T7" fmla="*/ 82 h 815"/>
                <a:gd name="T8" fmla="*/ 218 w 336"/>
                <a:gd name="T9" fmla="*/ 107 h 815"/>
                <a:gd name="T10" fmla="*/ 238 w 336"/>
                <a:gd name="T11" fmla="*/ 133 h 815"/>
                <a:gd name="T12" fmla="*/ 253 w 336"/>
                <a:gd name="T13" fmla="*/ 160 h 815"/>
                <a:gd name="T14" fmla="*/ 270 w 336"/>
                <a:gd name="T15" fmla="*/ 189 h 815"/>
                <a:gd name="T16" fmla="*/ 282 w 336"/>
                <a:gd name="T17" fmla="*/ 215 h 815"/>
                <a:gd name="T18" fmla="*/ 295 w 336"/>
                <a:gd name="T19" fmla="*/ 247 h 815"/>
                <a:gd name="T20" fmla="*/ 307 w 336"/>
                <a:gd name="T21" fmla="*/ 276 h 815"/>
                <a:gd name="T22" fmla="*/ 314 w 336"/>
                <a:gd name="T23" fmla="*/ 305 h 815"/>
                <a:gd name="T24" fmla="*/ 321 w 336"/>
                <a:gd name="T25" fmla="*/ 336 h 815"/>
                <a:gd name="T26" fmla="*/ 329 w 336"/>
                <a:gd name="T27" fmla="*/ 368 h 815"/>
                <a:gd name="T28" fmla="*/ 331 w 336"/>
                <a:gd name="T29" fmla="*/ 399 h 815"/>
                <a:gd name="T30" fmla="*/ 334 w 336"/>
                <a:gd name="T31" fmla="*/ 431 h 815"/>
                <a:gd name="T32" fmla="*/ 336 w 336"/>
                <a:gd name="T33" fmla="*/ 462 h 815"/>
                <a:gd name="T34" fmla="*/ 334 w 336"/>
                <a:gd name="T35" fmla="*/ 493 h 815"/>
                <a:gd name="T36" fmla="*/ 331 w 336"/>
                <a:gd name="T37" fmla="*/ 525 h 815"/>
                <a:gd name="T38" fmla="*/ 329 w 336"/>
                <a:gd name="T39" fmla="*/ 556 h 815"/>
                <a:gd name="T40" fmla="*/ 321 w 336"/>
                <a:gd name="T41" fmla="*/ 588 h 815"/>
                <a:gd name="T42" fmla="*/ 314 w 336"/>
                <a:gd name="T43" fmla="*/ 617 h 815"/>
                <a:gd name="T44" fmla="*/ 307 w 336"/>
                <a:gd name="T45" fmla="*/ 648 h 815"/>
                <a:gd name="T46" fmla="*/ 295 w 336"/>
                <a:gd name="T47" fmla="*/ 677 h 815"/>
                <a:gd name="T48" fmla="*/ 282 w 336"/>
                <a:gd name="T49" fmla="*/ 706 h 815"/>
                <a:gd name="T50" fmla="*/ 270 w 336"/>
                <a:gd name="T51" fmla="*/ 735 h 815"/>
                <a:gd name="T52" fmla="*/ 253 w 336"/>
                <a:gd name="T53" fmla="*/ 762 h 815"/>
                <a:gd name="T54" fmla="*/ 238 w 336"/>
                <a:gd name="T55" fmla="*/ 788 h 815"/>
                <a:gd name="T56" fmla="*/ 218 w 336"/>
                <a:gd name="T57" fmla="*/ 815 h 815"/>
                <a:gd name="T58" fmla="*/ 79 w 336"/>
                <a:gd name="T59" fmla="*/ 697 h 815"/>
                <a:gd name="T60" fmla="*/ 91 w 336"/>
                <a:gd name="T61" fmla="*/ 677 h 815"/>
                <a:gd name="T62" fmla="*/ 101 w 336"/>
                <a:gd name="T63" fmla="*/ 658 h 815"/>
                <a:gd name="T64" fmla="*/ 111 w 336"/>
                <a:gd name="T65" fmla="*/ 638 h 815"/>
                <a:gd name="T66" fmla="*/ 120 w 336"/>
                <a:gd name="T67" fmla="*/ 619 h 815"/>
                <a:gd name="T68" fmla="*/ 128 w 336"/>
                <a:gd name="T69" fmla="*/ 597 h 815"/>
                <a:gd name="T70" fmla="*/ 135 w 336"/>
                <a:gd name="T71" fmla="*/ 578 h 815"/>
                <a:gd name="T72" fmla="*/ 140 w 336"/>
                <a:gd name="T73" fmla="*/ 556 h 815"/>
                <a:gd name="T74" fmla="*/ 145 w 336"/>
                <a:gd name="T75" fmla="*/ 535 h 815"/>
                <a:gd name="T76" fmla="*/ 147 w 336"/>
                <a:gd name="T77" fmla="*/ 513 h 815"/>
                <a:gd name="T78" fmla="*/ 150 w 336"/>
                <a:gd name="T79" fmla="*/ 491 h 815"/>
                <a:gd name="T80" fmla="*/ 152 w 336"/>
                <a:gd name="T81" fmla="*/ 469 h 815"/>
                <a:gd name="T82" fmla="*/ 152 w 336"/>
                <a:gd name="T83" fmla="*/ 447 h 815"/>
                <a:gd name="T84" fmla="*/ 150 w 336"/>
                <a:gd name="T85" fmla="*/ 426 h 815"/>
                <a:gd name="T86" fmla="*/ 147 w 336"/>
                <a:gd name="T87" fmla="*/ 404 h 815"/>
                <a:gd name="T88" fmla="*/ 145 w 336"/>
                <a:gd name="T89" fmla="*/ 382 h 815"/>
                <a:gd name="T90" fmla="*/ 140 w 336"/>
                <a:gd name="T91" fmla="*/ 360 h 815"/>
                <a:gd name="T92" fmla="*/ 133 w 336"/>
                <a:gd name="T93" fmla="*/ 339 h 815"/>
                <a:gd name="T94" fmla="*/ 125 w 336"/>
                <a:gd name="T95" fmla="*/ 317 h 815"/>
                <a:gd name="T96" fmla="*/ 118 w 336"/>
                <a:gd name="T97" fmla="*/ 298 h 815"/>
                <a:gd name="T98" fmla="*/ 108 w 336"/>
                <a:gd name="T99" fmla="*/ 276 h 815"/>
                <a:gd name="T100" fmla="*/ 98 w 336"/>
                <a:gd name="T101" fmla="*/ 256 h 815"/>
                <a:gd name="T102" fmla="*/ 86 w 336"/>
                <a:gd name="T103" fmla="*/ 240 h 815"/>
                <a:gd name="T104" fmla="*/ 74 w 336"/>
                <a:gd name="T105" fmla="*/ 220 h 815"/>
                <a:gd name="T106" fmla="*/ 62 w 336"/>
                <a:gd name="T107" fmla="*/ 203 h 815"/>
                <a:gd name="T108" fmla="*/ 47 w 336"/>
                <a:gd name="T109" fmla="*/ 186 h 815"/>
                <a:gd name="T110" fmla="*/ 32 w 336"/>
                <a:gd name="T111" fmla="*/ 169 h 815"/>
                <a:gd name="T112" fmla="*/ 17 w 336"/>
                <a:gd name="T113" fmla="*/ 152 h 815"/>
                <a:gd name="T114" fmla="*/ 0 w 336"/>
                <a:gd name="T115" fmla="*/ 138 h 8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36"/>
                <a:gd name="T175" fmla="*/ 0 h 815"/>
                <a:gd name="T176" fmla="*/ 336 w 336"/>
                <a:gd name="T177" fmla="*/ 815 h 81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36" h="815">
                  <a:moveTo>
                    <a:pt x="118" y="0"/>
                  </a:moveTo>
                  <a:lnTo>
                    <a:pt x="125" y="7"/>
                  </a:lnTo>
                  <a:lnTo>
                    <a:pt x="135" y="15"/>
                  </a:lnTo>
                  <a:lnTo>
                    <a:pt x="142" y="22"/>
                  </a:lnTo>
                  <a:lnTo>
                    <a:pt x="150" y="29"/>
                  </a:lnTo>
                  <a:lnTo>
                    <a:pt x="157" y="36"/>
                  </a:lnTo>
                  <a:lnTo>
                    <a:pt x="165" y="44"/>
                  </a:lnTo>
                  <a:lnTo>
                    <a:pt x="172" y="51"/>
                  </a:lnTo>
                  <a:lnTo>
                    <a:pt x="179" y="58"/>
                  </a:lnTo>
                  <a:lnTo>
                    <a:pt x="187" y="65"/>
                  </a:lnTo>
                  <a:lnTo>
                    <a:pt x="194" y="75"/>
                  </a:lnTo>
                  <a:lnTo>
                    <a:pt x="199" y="82"/>
                  </a:lnTo>
                  <a:lnTo>
                    <a:pt x="206" y="90"/>
                  </a:lnTo>
                  <a:lnTo>
                    <a:pt x="214" y="99"/>
                  </a:lnTo>
                  <a:lnTo>
                    <a:pt x="218" y="107"/>
                  </a:lnTo>
                  <a:lnTo>
                    <a:pt x="226" y="116"/>
                  </a:lnTo>
                  <a:lnTo>
                    <a:pt x="231" y="126"/>
                  </a:lnTo>
                  <a:lnTo>
                    <a:pt x="238" y="133"/>
                  </a:lnTo>
                  <a:lnTo>
                    <a:pt x="243" y="143"/>
                  </a:lnTo>
                  <a:lnTo>
                    <a:pt x="248" y="152"/>
                  </a:lnTo>
                  <a:lnTo>
                    <a:pt x="253" y="160"/>
                  </a:lnTo>
                  <a:lnTo>
                    <a:pt x="260" y="169"/>
                  </a:lnTo>
                  <a:lnTo>
                    <a:pt x="265" y="179"/>
                  </a:lnTo>
                  <a:lnTo>
                    <a:pt x="270" y="189"/>
                  </a:lnTo>
                  <a:lnTo>
                    <a:pt x="275" y="198"/>
                  </a:lnTo>
                  <a:lnTo>
                    <a:pt x="277" y="208"/>
                  </a:lnTo>
                  <a:lnTo>
                    <a:pt x="282" y="215"/>
                  </a:lnTo>
                  <a:lnTo>
                    <a:pt x="287" y="225"/>
                  </a:lnTo>
                  <a:lnTo>
                    <a:pt x="292" y="235"/>
                  </a:lnTo>
                  <a:lnTo>
                    <a:pt x="295" y="247"/>
                  </a:lnTo>
                  <a:lnTo>
                    <a:pt x="299" y="256"/>
                  </a:lnTo>
                  <a:lnTo>
                    <a:pt x="302" y="266"/>
                  </a:lnTo>
                  <a:lnTo>
                    <a:pt x="307" y="276"/>
                  </a:lnTo>
                  <a:lnTo>
                    <a:pt x="309" y="285"/>
                  </a:lnTo>
                  <a:lnTo>
                    <a:pt x="312" y="295"/>
                  </a:lnTo>
                  <a:lnTo>
                    <a:pt x="314" y="305"/>
                  </a:lnTo>
                  <a:lnTo>
                    <a:pt x="317" y="317"/>
                  </a:lnTo>
                  <a:lnTo>
                    <a:pt x="319" y="327"/>
                  </a:lnTo>
                  <a:lnTo>
                    <a:pt x="321" y="336"/>
                  </a:lnTo>
                  <a:lnTo>
                    <a:pt x="324" y="346"/>
                  </a:lnTo>
                  <a:lnTo>
                    <a:pt x="326" y="358"/>
                  </a:lnTo>
                  <a:lnTo>
                    <a:pt x="329" y="368"/>
                  </a:lnTo>
                  <a:lnTo>
                    <a:pt x="329" y="377"/>
                  </a:lnTo>
                  <a:lnTo>
                    <a:pt x="331" y="387"/>
                  </a:lnTo>
                  <a:lnTo>
                    <a:pt x="331" y="399"/>
                  </a:lnTo>
                  <a:lnTo>
                    <a:pt x="334" y="409"/>
                  </a:lnTo>
                  <a:lnTo>
                    <a:pt x="334" y="418"/>
                  </a:lnTo>
                  <a:lnTo>
                    <a:pt x="334" y="431"/>
                  </a:lnTo>
                  <a:lnTo>
                    <a:pt x="336" y="440"/>
                  </a:lnTo>
                  <a:lnTo>
                    <a:pt x="336" y="450"/>
                  </a:lnTo>
                  <a:lnTo>
                    <a:pt x="336" y="462"/>
                  </a:lnTo>
                  <a:lnTo>
                    <a:pt x="336" y="472"/>
                  </a:lnTo>
                  <a:lnTo>
                    <a:pt x="336" y="481"/>
                  </a:lnTo>
                  <a:lnTo>
                    <a:pt x="334" y="493"/>
                  </a:lnTo>
                  <a:lnTo>
                    <a:pt x="334" y="503"/>
                  </a:lnTo>
                  <a:lnTo>
                    <a:pt x="334" y="513"/>
                  </a:lnTo>
                  <a:lnTo>
                    <a:pt x="331" y="525"/>
                  </a:lnTo>
                  <a:lnTo>
                    <a:pt x="331" y="535"/>
                  </a:lnTo>
                  <a:lnTo>
                    <a:pt x="329" y="544"/>
                  </a:lnTo>
                  <a:lnTo>
                    <a:pt x="329" y="556"/>
                  </a:lnTo>
                  <a:lnTo>
                    <a:pt x="326" y="566"/>
                  </a:lnTo>
                  <a:lnTo>
                    <a:pt x="324" y="576"/>
                  </a:lnTo>
                  <a:lnTo>
                    <a:pt x="321" y="588"/>
                  </a:lnTo>
                  <a:lnTo>
                    <a:pt x="319" y="597"/>
                  </a:lnTo>
                  <a:lnTo>
                    <a:pt x="317" y="607"/>
                  </a:lnTo>
                  <a:lnTo>
                    <a:pt x="314" y="617"/>
                  </a:lnTo>
                  <a:lnTo>
                    <a:pt x="312" y="626"/>
                  </a:lnTo>
                  <a:lnTo>
                    <a:pt x="309" y="638"/>
                  </a:lnTo>
                  <a:lnTo>
                    <a:pt x="307" y="648"/>
                  </a:lnTo>
                  <a:lnTo>
                    <a:pt x="302" y="658"/>
                  </a:lnTo>
                  <a:lnTo>
                    <a:pt x="299" y="668"/>
                  </a:lnTo>
                  <a:lnTo>
                    <a:pt x="295" y="677"/>
                  </a:lnTo>
                  <a:lnTo>
                    <a:pt x="292" y="687"/>
                  </a:lnTo>
                  <a:lnTo>
                    <a:pt x="287" y="697"/>
                  </a:lnTo>
                  <a:lnTo>
                    <a:pt x="282" y="706"/>
                  </a:lnTo>
                  <a:lnTo>
                    <a:pt x="277" y="716"/>
                  </a:lnTo>
                  <a:lnTo>
                    <a:pt x="275" y="726"/>
                  </a:lnTo>
                  <a:lnTo>
                    <a:pt x="270" y="735"/>
                  </a:lnTo>
                  <a:lnTo>
                    <a:pt x="265" y="745"/>
                  </a:lnTo>
                  <a:lnTo>
                    <a:pt x="260" y="752"/>
                  </a:lnTo>
                  <a:lnTo>
                    <a:pt x="253" y="762"/>
                  </a:lnTo>
                  <a:lnTo>
                    <a:pt x="248" y="771"/>
                  </a:lnTo>
                  <a:lnTo>
                    <a:pt x="243" y="781"/>
                  </a:lnTo>
                  <a:lnTo>
                    <a:pt x="238" y="788"/>
                  </a:lnTo>
                  <a:lnTo>
                    <a:pt x="231" y="798"/>
                  </a:lnTo>
                  <a:lnTo>
                    <a:pt x="226" y="808"/>
                  </a:lnTo>
                  <a:lnTo>
                    <a:pt x="218" y="815"/>
                  </a:lnTo>
                  <a:lnTo>
                    <a:pt x="71" y="709"/>
                  </a:lnTo>
                  <a:lnTo>
                    <a:pt x="74" y="704"/>
                  </a:lnTo>
                  <a:lnTo>
                    <a:pt x="79" y="697"/>
                  </a:lnTo>
                  <a:lnTo>
                    <a:pt x="84" y="692"/>
                  </a:lnTo>
                  <a:lnTo>
                    <a:pt x="86" y="684"/>
                  </a:lnTo>
                  <a:lnTo>
                    <a:pt x="91" y="677"/>
                  </a:lnTo>
                  <a:lnTo>
                    <a:pt x="96" y="672"/>
                  </a:lnTo>
                  <a:lnTo>
                    <a:pt x="98" y="665"/>
                  </a:lnTo>
                  <a:lnTo>
                    <a:pt x="101" y="658"/>
                  </a:lnTo>
                  <a:lnTo>
                    <a:pt x="106" y="653"/>
                  </a:lnTo>
                  <a:lnTo>
                    <a:pt x="108" y="646"/>
                  </a:lnTo>
                  <a:lnTo>
                    <a:pt x="111" y="638"/>
                  </a:lnTo>
                  <a:lnTo>
                    <a:pt x="115" y="634"/>
                  </a:lnTo>
                  <a:lnTo>
                    <a:pt x="118" y="626"/>
                  </a:lnTo>
                  <a:lnTo>
                    <a:pt x="120" y="619"/>
                  </a:lnTo>
                  <a:lnTo>
                    <a:pt x="123" y="612"/>
                  </a:lnTo>
                  <a:lnTo>
                    <a:pt x="125" y="605"/>
                  </a:lnTo>
                  <a:lnTo>
                    <a:pt x="128" y="597"/>
                  </a:lnTo>
                  <a:lnTo>
                    <a:pt x="130" y="593"/>
                  </a:lnTo>
                  <a:lnTo>
                    <a:pt x="133" y="585"/>
                  </a:lnTo>
                  <a:lnTo>
                    <a:pt x="135" y="578"/>
                  </a:lnTo>
                  <a:lnTo>
                    <a:pt x="138" y="571"/>
                  </a:lnTo>
                  <a:lnTo>
                    <a:pt x="140" y="564"/>
                  </a:lnTo>
                  <a:lnTo>
                    <a:pt x="140" y="556"/>
                  </a:lnTo>
                  <a:lnTo>
                    <a:pt x="142" y="549"/>
                  </a:lnTo>
                  <a:lnTo>
                    <a:pt x="145" y="542"/>
                  </a:lnTo>
                  <a:lnTo>
                    <a:pt x="145" y="535"/>
                  </a:lnTo>
                  <a:lnTo>
                    <a:pt x="147" y="527"/>
                  </a:lnTo>
                  <a:lnTo>
                    <a:pt x="147" y="520"/>
                  </a:lnTo>
                  <a:lnTo>
                    <a:pt x="147" y="513"/>
                  </a:lnTo>
                  <a:lnTo>
                    <a:pt x="150" y="506"/>
                  </a:lnTo>
                  <a:lnTo>
                    <a:pt x="150" y="498"/>
                  </a:lnTo>
                  <a:lnTo>
                    <a:pt x="150" y="491"/>
                  </a:lnTo>
                  <a:lnTo>
                    <a:pt x="152" y="484"/>
                  </a:lnTo>
                  <a:lnTo>
                    <a:pt x="152" y="476"/>
                  </a:lnTo>
                  <a:lnTo>
                    <a:pt x="152" y="469"/>
                  </a:lnTo>
                  <a:lnTo>
                    <a:pt x="152" y="462"/>
                  </a:lnTo>
                  <a:lnTo>
                    <a:pt x="152" y="455"/>
                  </a:lnTo>
                  <a:lnTo>
                    <a:pt x="152" y="447"/>
                  </a:lnTo>
                  <a:lnTo>
                    <a:pt x="152" y="440"/>
                  </a:lnTo>
                  <a:lnTo>
                    <a:pt x="150" y="433"/>
                  </a:lnTo>
                  <a:lnTo>
                    <a:pt x="150" y="426"/>
                  </a:lnTo>
                  <a:lnTo>
                    <a:pt x="150" y="418"/>
                  </a:lnTo>
                  <a:lnTo>
                    <a:pt x="147" y="411"/>
                  </a:lnTo>
                  <a:lnTo>
                    <a:pt x="147" y="404"/>
                  </a:lnTo>
                  <a:lnTo>
                    <a:pt x="147" y="397"/>
                  </a:lnTo>
                  <a:lnTo>
                    <a:pt x="145" y="389"/>
                  </a:lnTo>
                  <a:lnTo>
                    <a:pt x="145" y="382"/>
                  </a:lnTo>
                  <a:lnTo>
                    <a:pt x="142" y="375"/>
                  </a:lnTo>
                  <a:lnTo>
                    <a:pt x="140" y="368"/>
                  </a:lnTo>
                  <a:lnTo>
                    <a:pt x="140" y="360"/>
                  </a:lnTo>
                  <a:lnTo>
                    <a:pt x="138" y="353"/>
                  </a:lnTo>
                  <a:lnTo>
                    <a:pt x="135" y="346"/>
                  </a:lnTo>
                  <a:lnTo>
                    <a:pt x="133" y="339"/>
                  </a:lnTo>
                  <a:lnTo>
                    <a:pt x="130" y="331"/>
                  </a:lnTo>
                  <a:lnTo>
                    <a:pt x="128" y="324"/>
                  </a:lnTo>
                  <a:lnTo>
                    <a:pt x="125" y="317"/>
                  </a:lnTo>
                  <a:lnTo>
                    <a:pt x="123" y="310"/>
                  </a:lnTo>
                  <a:lnTo>
                    <a:pt x="120" y="305"/>
                  </a:lnTo>
                  <a:lnTo>
                    <a:pt x="118" y="298"/>
                  </a:lnTo>
                  <a:lnTo>
                    <a:pt x="115" y="290"/>
                  </a:lnTo>
                  <a:lnTo>
                    <a:pt x="111" y="283"/>
                  </a:lnTo>
                  <a:lnTo>
                    <a:pt x="108" y="276"/>
                  </a:lnTo>
                  <a:lnTo>
                    <a:pt x="106" y="271"/>
                  </a:lnTo>
                  <a:lnTo>
                    <a:pt x="101" y="264"/>
                  </a:lnTo>
                  <a:lnTo>
                    <a:pt x="98" y="256"/>
                  </a:lnTo>
                  <a:lnTo>
                    <a:pt x="96" y="252"/>
                  </a:lnTo>
                  <a:lnTo>
                    <a:pt x="91" y="244"/>
                  </a:lnTo>
                  <a:lnTo>
                    <a:pt x="86" y="240"/>
                  </a:lnTo>
                  <a:lnTo>
                    <a:pt x="84" y="232"/>
                  </a:lnTo>
                  <a:lnTo>
                    <a:pt x="79" y="225"/>
                  </a:lnTo>
                  <a:lnTo>
                    <a:pt x="74" y="220"/>
                  </a:lnTo>
                  <a:lnTo>
                    <a:pt x="71" y="213"/>
                  </a:lnTo>
                  <a:lnTo>
                    <a:pt x="66" y="208"/>
                  </a:lnTo>
                  <a:lnTo>
                    <a:pt x="62" y="203"/>
                  </a:lnTo>
                  <a:lnTo>
                    <a:pt x="57" y="196"/>
                  </a:lnTo>
                  <a:lnTo>
                    <a:pt x="52" y="191"/>
                  </a:lnTo>
                  <a:lnTo>
                    <a:pt x="47" y="186"/>
                  </a:lnTo>
                  <a:lnTo>
                    <a:pt x="42" y="179"/>
                  </a:lnTo>
                  <a:lnTo>
                    <a:pt x="37" y="174"/>
                  </a:lnTo>
                  <a:lnTo>
                    <a:pt x="32" y="169"/>
                  </a:lnTo>
                  <a:lnTo>
                    <a:pt x="27" y="165"/>
                  </a:lnTo>
                  <a:lnTo>
                    <a:pt x="22" y="160"/>
                  </a:lnTo>
                  <a:lnTo>
                    <a:pt x="17" y="152"/>
                  </a:lnTo>
                  <a:lnTo>
                    <a:pt x="10" y="148"/>
                  </a:lnTo>
                  <a:lnTo>
                    <a:pt x="5" y="143"/>
                  </a:lnTo>
                  <a:lnTo>
                    <a:pt x="0" y="138"/>
                  </a:lnTo>
                  <a:lnTo>
                    <a:pt x="118" y="0"/>
                  </a:lnTo>
                  <a:close/>
                </a:path>
              </a:pathLst>
            </a:custGeom>
            <a:solidFill>
              <a:schemeClr val="hlink">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 name="Freeform 49"/>
            <p:cNvSpPr>
              <a:spLocks/>
            </p:cNvSpPr>
            <p:nvPr/>
          </p:nvSpPr>
          <p:spPr bwMode="auto">
            <a:xfrm>
              <a:off x="3686" y="1110"/>
              <a:ext cx="1101" cy="1156"/>
            </a:xfrm>
            <a:custGeom>
              <a:avLst/>
              <a:gdLst>
                <a:gd name="T0" fmla="*/ 1062 w 1101"/>
                <a:gd name="T1" fmla="*/ 955 h 1156"/>
                <a:gd name="T2" fmla="*/ 1008 w 1101"/>
                <a:gd name="T3" fmla="*/ 1009 h 1156"/>
                <a:gd name="T4" fmla="*/ 949 w 1101"/>
                <a:gd name="T5" fmla="*/ 1052 h 1156"/>
                <a:gd name="T6" fmla="*/ 886 w 1101"/>
                <a:gd name="T7" fmla="*/ 1091 h 1156"/>
                <a:gd name="T8" fmla="*/ 817 w 1101"/>
                <a:gd name="T9" fmla="*/ 1120 h 1156"/>
                <a:gd name="T10" fmla="*/ 746 w 1101"/>
                <a:gd name="T11" fmla="*/ 1139 h 1156"/>
                <a:gd name="T12" fmla="*/ 672 w 1101"/>
                <a:gd name="T13" fmla="*/ 1151 h 1156"/>
                <a:gd name="T14" fmla="*/ 599 w 1101"/>
                <a:gd name="T15" fmla="*/ 1156 h 1156"/>
                <a:gd name="T16" fmla="*/ 525 w 1101"/>
                <a:gd name="T17" fmla="*/ 1149 h 1156"/>
                <a:gd name="T18" fmla="*/ 452 w 1101"/>
                <a:gd name="T19" fmla="*/ 1134 h 1156"/>
                <a:gd name="T20" fmla="*/ 380 w 1101"/>
                <a:gd name="T21" fmla="*/ 1113 h 1156"/>
                <a:gd name="T22" fmla="*/ 314 w 1101"/>
                <a:gd name="T23" fmla="*/ 1081 h 1156"/>
                <a:gd name="T24" fmla="*/ 250 w 1101"/>
                <a:gd name="T25" fmla="*/ 1040 h 1156"/>
                <a:gd name="T26" fmla="*/ 194 w 1101"/>
                <a:gd name="T27" fmla="*/ 994 h 1156"/>
                <a:gd name="T28" fmla="*/ 143 w 1101"/>
                <a:gd name="T29" fmla="*/ 941 h 1156"/>
                <a:gd name="T30" fmla="*/ 98 w 1101"/>
                <a:gd name="T31" fmla="*/ 880 h 1156"/>
                <a:gd name="T32" fmla="*/ 62 w 1101"/>
                <a:gd name="T33" fmla="*/ 818 h 1156"/>
                <a:gd name="T34" fmla="*/ 32 w 1101"/>
                <a:gd name="T35" fmla="*/ 750 h 1156"/>
                <a:gd name="T36" fmla="*/ 13 w 1101"/>
                <a:gd name="T37" fmla="*/ 680 h 1156"/>
                <a:gd name="T38" fmla="*/ 3 w 1101"/>
                <a:gd name="T39" fmla="*/ 605 h 1156"/>
                <a:gd name="T40" fmla="*/ 0 w 1101"/>
                <a:gd name="T41" fmla="*/ 532 h 1156"/>
                <a:gd name="T42" fmla="*/ 8 w 1101"/>
                <a:gd name="T43" fmla="*/ 460 h 1156"/>
                <a:gd name="T44" fmla="*/ 22 w 1101"/>
                <a:gd name="T45" fmla="*/ 387 h 1156"/>
                <a:gd name="T46" fmla="*/ 49 w 1101"/>
                <a:gd name="T47" fmla="*/ 317 h 1156"/>
                <a:gd name="T48" fmla="*/ 81 w 1101"/>
                <a:gd name="T49" fmla="*/ 252 h 1156"/>
                <a:gd name="T50" fmla="*/ 123 w 1101"/>
                <a:gd name="T51" fmla="*/ 191 h 1156"/>
                <a:gd name="T52" fmla="*/ 170 w 1101"/>
                <a:gd name="T53" fmla="*/ 136 h 1156"/>
                <a:gd name="T54" fmla="*/ 226 w 1101"/>
                <a:gd name="T55" fmla="*/ 85 h 1156"/>
                <a:gd name="T56" fmla="*/ 287 w 1101"/>
                <a:gd name="T57" fmla="*/ 44 h 1156"/>
                <a:gd name="T58" fmla="*/ 351 w 1101"/>
                <a:gd name="T59" fmla="*/ 8 h 1156"/>
                <a:gd name="T60" fmla="*/ 415 w 1101"/>
                <a:gd name="T61" fmla="*/ 179 h 1156"/>
                <a:gd name="T62" fmla="*/ 371 w 1101"/>
                <a:gd name="T63" fmla="*/ 203 h 1156"/>
                <a:gd name="T64" fmla="*/ 329 w 1101"/>
                <a:gd name="T65" fmla="*/ 235 h 1156"/>
                <a:gd name="T66" fmla="*/ 292 w 1101"/>
                <a:gd name="T67" fmla="*/ 271 h 1156"/>
                <a:gd name="T68" fmla="*/ 260 w 1101"/>
                <a:gd name="T69" fmla="*/ 312 h 1156"/>
                <a:gd name="T70" fmla="*/ 233 w 1101"/>
                <a:gd name="T71" fmla="*/ 356 h 1156"/>
                <a:gd name="T72" fmla="*/ 211 w 1101"/>
                <a:gd name="T73" fmla="*/ 402 h 1156"/>
                <a:gd name="T74" fmla="*/ 197 w 1101"/>
                <a:gd name="T75" fmla="*/ 452 h 1156"/>
                <a:gd name="T76" fmla="*/ 187 w 1101"/>
                <a:gd name="T77" fmla="*/ 503 h 1156"/>
                <a:gd name="T78" fmla="*/ 184 w 1101"/>
                <a:gd name="T79" fmla="*/ 554 h 1156"/>
                <a:gd name="T80" fmla="*/ 187 w 1101"/>
                <a:gd name="T81" fmla="*/ 605 h 1156"/>
                <a:gd name="T82" fmla="*/ 197 w 1101"/>
                <a:gd name="T83" fmla="*/ 656 h 1156"/>
                <a:gd name="T84" fmla="*/ 211 w 1101"/>
                <a:gd name="T85" fmla="*/ 704 h 1156"/>
                <a:gd name="T86" fmla="*/ 233 w 1101"/>
                <a:gd name="T87" fmla="*/ 750 h 1156"/>
                <a:gd name="T88" fmla="*/ 260 w 1101"/>
                <a:gd name="T89" fmla="*/ 796 h 1156"/>
                <a:gd name="T90" fmla="*/ 292 w 1101"/>
                <a:gd name="T91" fmla="*/ 834 h 1156"/>
                <a:gd name="T92" fmla="*/ 329 w 1101"/>
                <a:gd name="T93" fmla="*/ 871 h 1156"/>
                <a:gd name="T94" fmla="*/ 371 w 1101"/>
                <a:gd name="T95" fmla="*/ 902 h 1156"/>
                <a:gd name="T96" fmla="*/ 415 w 1101"/>
                <a:gd name="T97" fmla="*/ 929 h 1156"/>
                <a:gd name="T98" fmla="*/ 464 w 1101"/>
                <a:gd name="T99" fmla="*/ 948 h 1156"/>
                <a:gd name="T100" fmla="*/ 513 w 1101"/>
                <a:gd name="T101" fmla="*/ 963 h 1156"/>
                <a:gd name="T102" fmla="*/ 564 w 1101"/>
                <a:gd name="T103" fmla="*/ 972 h 1156"/>
                <a:gd name="T104" fmla="*/ 616 w 1101"/>
                <a:gd name="T105" fmla="*/ 975 h 1156"/>
                <a:gd name="T106" fmla="*/ 667 w 1101"/>
                <a:gd name="T107" fmla="*/ 970 h 1156"/>
                <a:gd name="T108" fmla="*/ 719 w 1101"/>
                <a:gd name="T109" fmla="*/ 960 h 1156"/>
                <a:gd name="T110" fmla="*/ 768 w 1101"/>
                <a:gd name="T111" fmla="*/ 943 h 1156"/>
                <a:gd name="T112" fmla="*/ 815 w 1101"/>
                <a:gd name="T113" fmla="*/ 922 h 1156"/>
                <a:gd name="T114" fmla="*/ 859 w 1101"/>
                <a:gd name="T115" fmla="*/ 895 h 1156"/>
                <a:gd name="T116" fmla="*/ 900 w 1101"/>
                <a:gd name="T117" fmla="*/ 861 h 1156"/>
                <a:gd name="T118" fmla="*/ 935 w 1101"/>
                <a:gd name="T119" fmla="*/ 82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01"/>
                <a:gd name="T181" fmla="*/ 0 h 1156"/>
                <a:gd name="T182" fmla="*/ 1101 w 1101"/>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01" h="1156">
                  <a:moveTo>
                    <a:pt x="1101" y="907"/>
                  </a:moveTo>
                  <a:lnTo>
                    <a:pt x="1097" y="917"/>
                  </a:lnTo>
                  <a:lnTo>
                    <a:pt x="1089" y="924"/>
                  </a:lnTo>
                  <a:lnTo>
                    <a:pt x="1082" y="931"/>
                  </a:lnTo>
                  <a:lnTo>
                    <a:pt x="1077" y="941"/>
                  </a:lnTo>
                  <a:lnTo>
                    <a:pt x="1070" y="948"/>
                  </a:lnTo>
                  <a:lnTo>
                    <a:pt x="1062" y="955"/>
                  </a:lnTo>
                  <a:lnTo>
                    <a:pt x="1055" y="965"/>
                  </a:lnTo>
                  <a:lnTo>
                    <a:pt x="1048" y="972"/>
                  </a:lnTo>
                  <a:lnTo>
                    <a:pt x="1040" y="980"/>
                  </a:lnTo>
                  <a:lnTo>
                    <a:pt x="1033" y="987"/>
                  </a:lnTo>
                  <a:lnTo>
                    <a:pt x="1025" y="994"/>
                  </a:lnTo>
                  <a:lnTo>
                    <a:pt x="1018" y="1001"/>
                  </a:lnTo>
                  <a:lnTo>
                    <a:pt x="1008" y="1009"/>
                  </a:lnTo>
                  <a:lnTo>
                    <a:pt x="1001" y="1013"/>
                  </a:lnTo>
                  <a:lnTo>
                    <a:pt x="994" y="1021"/>
                  </a:lnTo>
                  <a:lnTo>
                    <a:pt x="984" y="1028"/>
                  </a:lnTo>
                  <a:lnTo>
                    <a:pt x="976" y="1035"/>
                  </a:lnTo>
                  <a:lnTo>
                    <a:pt x="967" y="1040"/>
                  </a:lnTo>
                  <a:lnTo>
                    <a:pt x="959" y="1047"/>
                  </a:lnTo>
                  <a:lnTo>
                    <a:pt x="949" y="1052"/>
                  </a:lnTo>
                  <a:lnTo>
                    <a:pt x="942" y="1059"/>
                  </a:lnTo>
                  <a:lnTo>
                    <a:pt x="932" y="1064"/>
                  </a:lnTo>
                  <a:lnTo>
                    <a:pt x="922" y="1069"/>
                  </a:lnTo>
                  <a:lnTo>
                    <a:pt x="915" y="1074"/>
                  </a:lnTo>
                  <a:lnTo>
                    <a:pt x="905" y="1081"/>
                  </a:lnTo>
                  <a:lnTo>
                    <a:pt x="895" y="1086"/>
                  </a:lnTo>
                  <a:lnTo>
                    <a:pt x="886" y="1091"/>
                  </a:lnTo>
                  <a:lnTo>
                    <a:pt x="876" y="1096"/>
                  </a:lnTo>
                  <a:lnTo>
                    <a:pt x="866" y="1098"/>
                  </a:lnTo>
                  <a:lnTo>
                    <a:pt x="856" y="1103"/>
                  </a:lnTo>
                  <a:lnTo>
                    <a:pt x="846" y="1108"/>
                  </a:lnTo>
                  <a:lnTo>
                    <a:pt x="837" y="1113"/>
                  </a:lnTo>
                  <a:lnTo>
                    <a:pt x="827" y="1115"/>
                  </a:lnTo>
                  <a:lnTo>
                    <a:pt x="817" y="1120"/>
                  </a:lnTo>
                  <a:lnTo>
                    <a:pt x="807" y="1122"/>
                  </a:lnTo>
                  <a:lnTo>
                    <a:pt x="797" y="1127"/>
                  </a:lnTo>
                  <a:lnTo>
                    <a:pt x="788" y="1129"/>
                  </a:lnTo>
                  <a:lnTo>
                    <a:pt x="778" y="1132"/>
                  </a:lnTo>
                  <a:lnTo>
                    <a:pt x="768" y="1134"/>
                  </a:lnTo>
                  <a:lnTo>
                    <a:pt x="756" y="1137"/>
                  </a:lnTo>
                  <a:lnTo>
                    <a:pt x="746" y="1139"/>
                  </a:lnTo>
                  <a:lnTo>
                    <a:pt x="736" y="1142"/>
                  </a:lnTo>
                  <a:lnTo>
                    <a:pt x="726" y="1144"/>
                  </a:lnTo>
                  <a:lnTo>
                    <a:pt x="714" y="1146"/>
                  </a:lnTo>
                  <a:lnTo>
                    <a:pt x="704" y="1149"/>
                  </a:lnTo>
                  <a:lnTo>
                    <a:pt x="694" y="1149"/>
                  </a:lnTo>
                  <a:lnTo>
                    <a:pt x="685" y="1151"/>
                  </a:lnTo>
                  <a:lnTo>
                    <a:pt x="672" y="1151"/>
                  </a:lnTo>
                  <a:lnTo>
                    <a:pt x="663" y="1154"/>
                  </a:lnTo>
                  <a:lnTo>
                    <a:pt x="653" y="1154"/>
                  </a:lnTo>
                  <a:lnTo>
                    <a:pt x="640" y="1154"/>
                  </a:lnTo>
                  <a:lnTo>
                    <a:pt x="631" y="1156"/>
                  </a:lnTo>
                  <a:lnTo>
                    <a:pt x="621" y="1156"/>
                  </a:lnTo>
                  <a:lnTo>
                    <a:pt x="609" y="1156"/>
                  </a:lnTo>
                  <a:lnTo>
                    <a:pt x="599" y="1156"/>
                  </a:lnTo>
                  <a:lnTo>
                    <a:pt x="589" y="1156"/>
                  </a:lnTo>
                  <a:lnTo>
                    <a:pt x="577" y="1154"/>
                  </a:lnTo>
                  <a:lnTo>
                    <a:pt x="567" y="1154"/>
                  </a:lnTo>
                  <a:lnTo>
                    <a:pt x="557" y="1154"/>
                  </a:lnTo>
                  <a:lnTo>
                    <a:pt x="545" y="1151"/>
                  </a:lnTo>
                  <a:lnTo>
                    <a:pt x="535" y="1151"/>
                  </a:lnTo>
                  <a:lnTo>
                    <a:pt x="525" y="1149"/>
                  </a:lnTo>
                  <a:lnTo>
                    <a:pt x="513" y="1149"/>
                  </a:lnTo>
                  <a:lnTo>
                    <a:pt x="503" y="1146"/>
                  </a:lnTo>
                  <a:lnTo>
                    <a:pt x="493" y="1144"/>
                  </a:lnTo>
                  <a:lnTo>
                    <a:pt x="483" y="1142"/>
                  </a:lnTo>
                  <a:lnTo>
                    <a:pt x="471" y="1139"/>
                  </a:lnTo>
                  <a:lnTo>
                    <a:pt x="461" y="1137"/>
                  </a:lnTo>
                  <a:lnTo>
                    <a:pt x="452" y="1134"/>
                  </a:lnTo>
                  <a:lnTo>
                    <a:pt x="442" y="1132"/>
                  </a:lnTo>
                  <a:lnTo>
                    <a:pt x="432" y="1129"/>
                  </a:lnTo>
                  <a:lnTo>
                    <a:pt x="420" y="1127"/>
                  </a:lnTo>
                  <a:lnTo>
                    <a:pt x="410" y="1122"/>
                  </a:lnTo>
                  <a:lnTo>
                    <a:pt x="400" y="1120"/>
                  </a:lnTo>
                  <a:lnTo>
                    <a:pt x="390" y="1115"/>
                  </a:lnTo>
                  <a:lnTo>
                    <a:pt x="380" y="1113"/>
                  </a:lnTo>
                  <a:lnTo>
                    <a:pt x="371" y="1108"/>
                  </a:lnTo>
                  <a:lnTo>
                    <a:pt x="361" y="1103"/>
                  </a:lnTo>
                  <a:lnTo>
                    <a:pt x="351" y="1098"/>
                  </a:lnTo>
                  <a:lnTo>
                    <a:pt x="341" y="1096"/>
                  </a:lnTo>
                  <a:lnTo>
                    <a:pt x="331" y="1091"/>
                  </a:lnTo>
                  <a:lnTo>
                    <a:pt x="324" y="1086"/>
                  </a:lnTo>
                  <a:lnTo>
                    <a:pt x="314" y="1081"/>
                  </a:lnTo>
                  <a:lnTo>
                    <a:pt x="304" y="1074"/>
                  </a:lnTo>
                  <a:lnTo>
                    <a:pt x="295" y="1069"/>
                  </a:lnTo>
                  <a:lnTo>
                    <a:pt x="287" y="1064"/>
                  </a:lnTo>
                  <a:lnTo>
                    <a:pt x="277" y="1059"/>
                  </a:lnTo>
                  <a:lnTo>
                    <a:pt x="268" y="1052"/>
                  </a:lnTo>
                  <a:lnTo>
                    <a:pt x="260" y="1047"/>
                  </a:lnTo>
                  <a:lnTo>
                    <a:pt x="250" y="1040"/>
                  </a:lnTo>
                  <a:lnTo>
                    <a:pt x="243" y="1035"/>
                  </a:lnTo>
                  <a:lnTo>
                    <a:pt x="233" y="1028"/>
                  </a:lnTo>
                  <a:lnTo>
                    <a:pt x="226" y="1021"/>
                  </a:lnTo>
                  <a:lnTo>
                    <a:pt x="219" y="1013"/>
                  </a:lnTo>
                  <a:lnTo>
                    <a:pt x="209" y="1009"/>
                  </a:lnTo>
                  <a:lnTo>
                    <a:pt x="201" y="1001"/>
                  </a:lnTo>
                  <a:lnTo>
                    <a:pt x="194" y="994"/>
                  </a:lnTo>
                  <a:lnTo>
                    <a:pt x="187" y="987"/>
                  </a:lnTo>
                  <a:lnTo>
                    <a:pt x="179" y="980"/>
                  </a:lnTo>
                  <a:lnTo>
                    <a:pt x="170" y="972"/>
                  </a:lnTo>
                  <a:lnTo>
                    <a:pt x="165" y="965"/>
                  </a:lnTo>
                  <a:lnTo>
                    <a:pt x="157" y="955"/>
                  </a:lnTo>
                  <a:lnTo>
                    <a:pt x="150" y="948"/>
                  </a:lnTo>
                  <a:lnTo>
                    <a:pt x="143" y="941"/>
                  </a:lnTo>
                  <a:lnTo>
                    <a:pt x="135" y="931"/>
                  </a:lnTo>
                  <a:lnTo>
                    <a:pt x="128" y="924"/>
                  </a:lnTo>
                  <a:lnTo>
                    <a:pt x="123" y="917"/>
                  </a:lnTo>
                  <a:lnTo>
                    <a:pt x="116" y="907"/>
                  </a:lnTo>
                  <a:lnTo>
                    <a:pt x="111" y="900"/>
                  </a:lnTo>
                  <a:lnTo>
                    <a:pt x="103" y="890"/>
                  </a:lnTo>
                  <a:lnTo>
                    <a:pt x="98" y="880"/>
                  </a:lnTo>
                  <a:lnTo>
                    <a:pt x="94" y="873"/>
                  </a:lnTo>
                  <a:lnTo>
                    <a:pt x="86" y="863"/>
                  </a:lnTo>
                  <a:lnTo>
                    <a:pt x="81" y="854"/>
                  </a:lnTo>
                  <a:lnTo>
                    <a:pt x="76" y="844"/>
                  </a:lnTo>
                  <a:lnTo>
                    <a:pt x="71" y="837"/>
                  </a:lnTo>
                  <a:lnTo>
                    <a:pt x="67" y="827"/>
                  </a:lnTo>
                  <a:lnTo>
                    <a:pt x="62" y="818"/>
                  </a:lnTo>
                  <a:lnTo>
                    <a:pt x="57" y="808"/>
                  </a:lnTo>
                  <a:lnTo>
                    <a:pt x="52" y="798"/>
                  </a:lnTo>
                  <a:lnTo>
                    <a:pt x="49" y="789"/>
                  </a:lnTo>
                  <a:lnTo>
                    <a:pt x="44" y="779"/>
                  </a:lnTo>
                  <a:lnTo>
                    <a:pt x="40" y="769"/>
                  </a:lnTo>
                  <a:lnTo>
                    <a:pt x="37" y="760"/>
                  </a:lnTo>
                  <a:lnTo>
                    <a:pt x="32" y="750"/>
                  </a:lnTo>
                  <a:lnTo>
                    <a:pt x="30" y="740"/>
                  </a:lnTo>
                  <a:lnTo>
                    <a:pt x="27" y="730"/>
                  </a:lnTo>
                  <a:lnTo>
                    <a:pt x="22" y="718"/>
                  </a:lnTo>
                  <a:lnTo>
                    <a:pt x="20" y="709"/>
                  </a:lnTo>
                  <a:lnTo>
                    <a:pt x="18" y="699"/>
                  </a:lnTo>
                  <a:lnTo>
                    <a:pt x="15" y="689"/>
                  </a:lnTo>
                  <a:lnTo>
                    <a:pt x="13" y="680"/>
                  </a:lnTo>
                  <a:lnTo>
                    <a:pt x="10" y="668"/>
                  </a:lnTo>
                  <a:lnTo>
                    <a:pt x="10" y="658"/>
                  </a:lnTo>
                  <a:lnTo>
                    <a:pt x="8" y="648"/>
                  </a:lnTo>
                  <a:lnTo>
                    <a:pt x="5" y="636"/>
                  </a:lnTo>
                  <a:lnTo>
                    <a:pt x="5" y="627"/>
                  </a:lnTo>
                  <a:lnTo>
                    <a:pt x="3" y="617"/>
                  </a:lnTo>
                  <a:lnTo>
                    <a:pt x="3" y="605"/>
                  </a:lnTo>
                  <a:lnTo>
                    <a:pt x="0" y="595"/>
                  </a:lnTo>
                  <a:lnTo>
                    <a:pt x="0" y="585"/>
                  </a:lnTo>
                  <a:lnTo>
                    <a:pt x="0" y="573"/>
                  </a:lnTo>
                  <a:lnTo>
                    <a:pt x="0" y="564"/>
                  </a:lnTo>
                  <a:lnTo>
                    <a:pt x="0" y="554"/>
                  </a:lnTo>
                  <a:lnTo>
                    <a:pt x="0" y="542"/>
                  </a:lnTo>
                  <a:lnTo>
                    <a:pt x="0" y="532"/>
                  </a:lnTo>
                  <a:lnTo>
                    <a:pt x="0" y="523"/>
                  </a:lnTo>
                  <a:lnTo>
                    <a:pt x="0" y="510"/>
                  </a:lnTo>
                  <a:lnTo>
                    <a:pt x="3" y="501"/>
                  </a:lnTo>
                  <a:lnTo>
                    <a:pt x="3" y="491"/>
                  </a:lnTo>
                  <a:lnTo>
                    <a:pt x="5" y="479"/>
                  </a:lnTo>
                  <a:lnTo>
                    <a:pt x="5" y="469"/>
                  </a:lnTo>
                  <a:lnTo>
                    <a:pt x="8" y="460"/>
                  </a:lnTo>
                  <a:lnTo>
                    <a:pt x="10" y="450"/>
                  </a:lnTo>
                  <a:lnTo>
                    <a:pt x="10" y="438"/>
                  </a:lnTo>
                  <a:lnTo>
                    <a:pt x="13" y="428"/>
                  </a:lnTo>
                  <a:lnTo>
                    <a:pt x="15" y="419"/>
                  </a:lnTo>
                  <a:lnTo>
                    <a:pt x="18" y="409"/>
                  </a:lnTo>
                  <a:lnTo>
                    <a:pt x="20" y="397"/>
                  </a:lnTo>
                  <a:lnTo>
                    <a:pt x="22" y="387"/>
                  </a:lnTo>
                  <a:lnTo>
                    <a:pt x="27" y="377"/>
                  </a:lnTo>
                  <a:lnTo>
                    <a:pt x="30" y="368"/>
                  </a:lnTo>
                  <a:lnTo>
                    <a:pt x="32" y="358"/>
                  </a:lnTo>
                  <a:lnTo>
                    <a:pt x="37" y="348"/>
                  </a:lnTo>
                  <a:lnTo>
                    <a:pt x="40" y="339"/>
                  </a:lnTo>
                  <a:lnTo>
                    <a:pt x="44" y="327"/>
                  </a:lnTo>
                  <a:lnTo>
                    <a:pt x="49" y="317"/>
                  </a:lnTo>
                  <a:lnTo>
                    <a:pt x="52" y="307"/>
                  </a:lnTo>
                  <a:lnTo>
                    <a:pt x="57" y="300"/>
                  </a:lnTo>
                  <a:lnTo>
                    <a:pt x="62" y="290"/>
                  </a:lnTo>
                  <a:lnTo>
                    <a:pt x="67" y="281"/>
                  </a:lnTo>
                  <a:lnTo>
                    <a:pt x="71" y="271"/>
                  </a:lnTo>
                  <a:lnTo>
                    <a:pt x="76" y="261"/>
                  </a:lnTo>
                  <a:lnTo>
                    <a:pt x="81" y="252"/>
                  </a:lnTo>
                  <a:lnTo>
                    <a:pt x="86" y="244"/>
                  </a:lnTo>
                  <a:lnTo>
                    <a:pt x="94" y="235"/>
                  </a:lnTo>
                  <a:lnTo>
                    <a:pt x="98" y="225"/>
                  </a:lnTo>
                  <a:lnTo>
                    <a:pt x="103" y="218"/>
                  </a:lnTo>
                  <a:lnTo>
                    <a:pt x="111" y="208"/>
                  </a:lnTo>
                  <a:lnTo>
                    <a:pt x="116" y="199"/>
                  </a:lnTo>
                  <a:lnTo>
                    <a:pt x="123" y="191"/>
                  </a:lnTo>
                  <a:lnTo>
                    <a:pt x="128" y="182"/>
                  </a:lnTo>
                  <a:lnTo>
                    <a:pt x="135" y="174"/>
                  </a:lnTo>
                  <a:lnTo>
                    <a:pt x="143" y="167"/>
                  </a:lnTo>
                  <a:lnTo>
                    <a:pt x="150" y="157"/>
                  </a:lnTo>
                  <a:lnTo>
                    <a:pt x="157" y="150"/>
                  </a:lnTo>
                  <a:lnTo>
                    <a:pt x="165" y="143"/>
                  </a:lnTo>
                  <a:lnTo>
                    <a:pt x="170" y="136"/>
                  </a:lnTo>
                  <a:lnTo>
                    <a:pt x="179" y="128"/>
                  </a:lnTo>
                  <a:lnTo>
                    <a:pt x="187" y="121"/>
                  </a:lnTo>
                  <a:lnTo>
                    <a:pt x="194" y="114"/>
                  </a:lnTo>
                  <a:lnTo>
                    <a:pt x="201" y="107"/>
                  </a:lnTo>
                  <a:lnTo>
                    <a:pt x="209" y="99"/>
                  </a:lnTo>
                  <a:lnTo>
                    <a:pt x="219" y="92"/>
                  </a:lnTo>
                  <a:lnTo>
                    <a:pt x="226" y="85"/>
                  </a:lnTo>
                  <a:lnTo>
                    <a:pt x="233" y="80"/>
                  </a:lnTo>
                  <a:lnTo>
                    <a:pt x="243" y="73"/>
                  </a:lnTo>
                  <a:lnTo>
                    <a:pt x="250" y="66"/>
                  </a:lnTo>
                  <a:lnTo>
                    <a:pt x="260" y="61"/>
                  </a:lnTo>
                  <a:lnTo>
                    <a:pt x="268" y="53"/>
                  </a:lnTo>
                  <a:lnTo>
                    <a:pt x="277" y="49"/>
                  </a:lnTo>
                  <a:lnTo>
                    <a:pt x="287" y="44"/>
                  </a:lnTo>
                  <a:lnTo>
                    <a:pt x="295" y="37"/>
                  </a:lnTo>
                  <a:lnTo>
                    <a:pt x="304" y="32"/>
                  </a:lnTo>
                  <a:lnTo>
                    <a:pt x="314" y="27"/>
                  </a:lnTo>
                  <a:lnTo>
                    <a:pt x="324" y="22"/>
                  </a:lnTo>
                  <a:lnTo>
                    <a:pt x="331" y="17"/>
                  </a:lnTo>
                  <a:lnTo>
                    <a:pt x="341" y="12"/>
                  </a:lnTo>
                  <a:lnTo>
                    <a:pt x="351" y="8"/>
                  </a:lnTo>
                  <a:lnTo>
                    <a:pt x="361" y="3"/>
                  </a:lnTo>
                  <a:lnTo>
                    <a:pt x="371" y="0"/>
                  </a:lnTo>
                  <a:lnTo>
                    <a:pt x="442" y="167"/>
                  </a:lnTo>
                  <a:lnTo>
                    <a:pt x="437" y="170"/>
                  </a:lnTo>
                  <a:lnTo>
                    <a:pt x="430" y="172"/>
                  </a:lnTo>
                  <a:lnTo>
                    <a:pt x="422" y="174"/>
                  </a:lnTo>
                  <a:lnTo>
                    <a:pt x="415" y="179"/>
                  </a:lnTo>
                  <a:lnTo>
                    <a:pt x="410" y="182"/>
                  </a:lnTo>
                  <a:lnTo>
                    <a:pt x="403" y="186"/>
                  </a:lnTo>
                  <a:lnTo>
                    <a:pt x="395" y="189"/>
                  </a:lnTo>
                  <a:lnTo>
                    <a:pt x="390" y="194"/>
                  </a:lnTo>
                  <a:lnTo>
                    <a:pt x="383" y="196"/>
                  </a:lnTo>
                  <a:lnTo>
                    <a:pt x="378" y="201"/>
                  </a:lnTo>
                  <a:lnTo>
                    <a:pt x="371" y="203"/>
                  </a:lnTo>
                  <a:lnTo>
                    <a:pt x="366" y="208"/>
                  </a:lnTo>
                  <a:lnTo>
                    <a:pt x="358" y="213"/>
                  </a:lnTo>
                  <a:lnTo>
                    <a:pt x="353" y="218"/>
                  </a:lnTo>
                  <a:lnTo>
                    <a:pt x="346" y="223"/>
                  </a:lnTo>
                  <a:lnTo>
                    <a:pt x="341" y="228"/>
                  </a:lnTo>
                  <a:lnTo>
                    <a:pt x="336" y="230"/>
                  </a:lnTo>
                  <a:lnTo>
                    <a:pt x="329" y="235"/>
                  </a:lnTo>
                  <a:lnTo>
                    <a:pt x="324" y="240"/>
                  </a:lnTo>
                  <a:lnTo>
                    <a:pt x="319" y="244"/>
                  </a:lnTo>
                  <a:lnTo>
                    <a:pt x="314" y="252"/>
                  </a:lnTo>
                  <a:lnTo>
                    <a:pt x="309" y="257"/>
                  </a:lnTo>
                  <a:lnTo>
                    <a:pt x="302" y="261"/>
                  </a:lnTo>
                  <a:lnTo>
                    <a:pt x="297" y="266"/>
                  </a:lnTo>
                  <a:lnTo>
                    <a:pt x="292" y="271"/>
                  </a:lnTo>
                  <a:lnTo>
                    <a:pt x="287" y="278"/>
                  </a:lnTo>
                  <a:lnTo>
                    <a:pt x="282" y="283"/>
                  </a:lnTo>
                  <a:lnTo>
                    <a:pt x="277" y="288"/>
                  </a:lnTo>
                  <a:lnTo>
                    <a:pt x="275" y="295"/>
                  </a:lnTo>
                  <a:lnTo>
                    <a:pt x="270" y="300"/>
                  </a:lnTo>
                  <a:lnTo>
                    <a:pt x="265" y="305"/>
                  </a:lnTo>
                  <a:lnTo>
                    <a:pt x="260" y="312"/>
                  </a:lnTo>
                  <a:lnTo>
                    <a:pt x="255" y="317"/>
                  </a:lnTo>
                  <a:lnTo>
                    <a:pt x="253" y="324"/>
                  </a:lnTo>
                  <a:lnTo>
                    <a:pt x="248" y="332"/>
                  </a:lnTo>
                  <a:lnTo>
                    <a:pt x="246" y="336"/>
                  </a:lnTo>
                  <a:lnTo>
                    <a:pt x="241" y="344"/>
                  </a:lnTo>
                  <a:lnTo>
                    <a:pt x="238" y="348"/>
                  </a:lnTo>
                  <a:lnTo>
                    <a:pt x="233" y="356"/>
                  </a:lnTo>
                  <a:lnTo>
                    <a:pt x="231" y="363"/>
                  </a:lnTo>
                  <a:lnTo>
                    <a:pt x="226" y="368"/>
                  </a:lnTo>
                  <a:lnTo>
                    <a:pt x="224" y="375"/>
                  </a:lnTo>
                  <a:lnTo>
                    <a:pt x="221" y="382"/>
                  </a:lnTo>
                  <a:lnTo>
                    <a:pt x="219" y="390"/>
                  </a:lnTo>
                  <a:lnTo>
                    <a:pt x="214" y="397"/>
                  </a:lnTo>
                  <a:lnTo>
                    <a:pt x="211" y="402"/>
                  </a:lnTo>
                  <a:lnTo>
                    <a:pt x="209" y="409"/>
                  </a:lnTo>
                  <a:lnTo>
                    <a:pt x="206" y="416"/>
                  </a:lnTo>
                  <a:lnTo>
                    <a:pt x="204" y="423"/>
                  </a:lnTo>
                  <a:lnTo>
                    <a:pt x="201" y="431"/>
                  </a:lnTo>
                  <a:lnTo>
                    <a:pt x="199" y="438"/>
                  </a:lnTo>
                  <a:lnTo>
                    <a:pt x="199" y="445"/>
                  </a:lnTo>
                  <a:lnTo>
                    <a:pt x="197" y="452"/>
                  </a:lnTo>
                  <a:lnTo>
                    <a:pt x="194" y="460"/>
                  </a:lnTo>
                  <a:lnTo>
                    <a:pt x="194" y="467"/>
                  </a:lnTo>
                  <a:lnTo>
                    <a:pt x="192" y="474"/>
                  </a:lnTo>
                  <a:lnTo>
                    <a:pt x="189" y="481"/>
                  </a:lnTo>
                  <a:lnTo>
                    <a:pt x="189" y="489"/>
                  </a:lnTo>
                  <a:lnTo>
                    <a:pt x="187" y="496"/>
                  </a:lnTo>
                  <a:lnTo>
                    <a:pt x="187" y="503"/>
                  </a:lnTo>
                  <a:lnTo>
                    <a:pt x="187" y="510"/>
                  </a:lnTo>
                  <a:lnTo>
                    <a:pt x="184" y="518"/>
                  </a:lnTo>
                  <a:lnTo>
                    <a:pt x="184" y="525"/>
                  </a:lnTo>
                  <a:lnTo>
                    <a:pt x="184" y="532"/>
                  </a:lnTo>
                  <a:lnTo>
                    <a:pt x="184" y="539"/>
                  </a:lnTo>
                  <a:lnTo>
                    <a:pt x="184" y="547"/>
                  </a:lnTo>
                  <a:lnTo>
                    <a:pt x="184" y="554"/>
                  </a:lnTo>
                  <a:lnTo>
                    <a:pt x="184" y="561"/>
                  </a:lnTo>
                  <a:lnTo>
                    <a:pt x="184" y="568"/>
                  </a:lnTo>
                  <a:lnTo>
                    <a:pt x="184" y="576"/>
                  </a:lnTo>
                  <a:lnTo>
                    <a:pt x="184" y="583"/>
                  </a:lnTo>
                  <a:lnTo>
                    <a:pt x="184" y="590"/>
                  </a:lnTo>
                  <a:lnTo>
                    <a:pt x="187" y="598"/>
                  </a:lnTo>
                  <a:lnTo>
                    <a:pt x="187" y="605"/>
                  </a:lnTo>
                  <a:lnTo>
                    <a:pt x="187" y="612"/>
                  </a:lnTo>
                  <a:lnTo>
                    <a:pt x="189" y="619"/>
                  </a:lnTo>
                  <a:lnTo>
                    <a:pt x="189" y="627"/>
                  </a:lnTo>
                  <a:lnTo>
                    <a:pt x="192" y="634"/>
                  </a:lnTo>
                  <a:lnTo>
                    <a:pt x="194" y="641"/>
                  </a:lnTo>
                  <a:lnTo>
                    <a:pt x="194" y="648"/>
                  </a:lnTo>
                  <a:lnTo>
                    <a:pt x="197" y="656"/>
                  </a:lnTo>
                  <a:lnTo>
                    <a:pt x="199" y="663"/>
                  </a:lnTo>
                  <a:lnTo>
                    <a:pt x="199" y="670"/>
                  </a:lnTo>
                  <a:lnTo>
                    <a:pt x="201" y="677"/>
                  </a:lnTo>
                  <a:lnTo>
                    <a:pt x="204" y="685"/>
                  </a:lnTo>
                  <a:lnTo>
                    <a:pt x="206" y="689"/>
                  </a:lnTo>
                  <a:lnTo>
                    <a:pt x="209" y="697"/>
                  </a:lnTo>
                  <a:lnTo>
                    <a:pt x="211" y="704"/>
                  </a:lnTo>
                  <a:lnTo>
                    <a:pt x="214" y="711"/>
                  </a:lnTo>
                  <a:lnTo>
                    <a:pt x="219" y="718"/>
                  </a:lnTo>
                  <a:lnTo>
                    <a:pt x="221" y="726"/>
                  </a:lnTo>
                  <a:lnTo>
                    <a:pt x="224" y="730"/>
                  </a:lnTo>
                  <a:lnTo>
                    <a:pt x="226" y="738"/>
                  </a:lnTo>
                  <a:lnTo>
                    <a:pt x="231" y="745"/>
                  </a:lnTo>
                  <a:lnTo>
                    <a:pt x="233" y="750"/>
                  </a:lnTo>
                  <a:lnTo>
                    <a:pt x="238" y="757"/>
                  </a:lnTo>
                  <a:lnTo>
                    <a:pt x="241" y="764"/>
                  </a:lnTo>
                  <a:lnTo>
                    <a:pt x="246" y="769"/>
                  </a:lnTo>
                  <a:lnTo>
                    <a:pt x="248" y="776"/>
                  </a:lnTo>
                  <a:lnTo>
                    <a:pt x="253" y="784"/>
                  </a:lnTo>
                  <a:lnTo>
                    <a:pt x="255" y="789"/>
                  </a:lnTo>
                  <a:lnTo>
                    <a:pt x="260" y="796"/>
                  </a:lnTo>
                  <a:lnTo>
                    <a:pt x="265" y="801"/>
                  </a:lnTo>
                  <a:lnTo>
                    <a:pt x="270" y="805"/>
                  </a:lnTo>
                  <a:lnTo>
                    <a:pt x="275" y="813"/>
                  </a:lnTo>
                  <a:lnTo>
                    <a:pt x="277" y="818"/>
                  </a:lnTo>
                  <a:lnTo>
                    <a:pt x="282" y="825"/>
                  </a:lnTo>
                  <a:lnTo>
                    <a:pt x="287" y="830"/>
                  </a:lnTo>
                  <a:lnTo>
                    <a:pt x="292" y="834"/>
                  </a:lnTo>
                  <a:lnTo>
                    <a:pt x="297" y="839"/>
                  </a:lnTo>
                  <a:lnTo>
                    <a:pt x="302" y="847"/>
                  </a:lnTo>
                  <a:lnTo>
                    <a:pt x="309" y="851"/>
                  </a:lnTo>
                  <a:lnTo>
                    <a:pt x="314" y="856"/>
                  </a:lnTo>
                  <a:lnTo>
                    <a:pt x="319" y="861"/>
                  </a:lnTo>
                  <a:lnTo>
                    <a:pt x="324" y="866"/>
                  </a:lnTo>
                  <a:lnTo>
                    <a:pt x="329" y="871"/>
                  </a:lnTo>
                  <a:lnTo>
                    <a:pt x="336" y="876"/>
                  </a:lnTo>
                  <a:lnTo>
                    <a:pt x="341" y="880"/>
                  </a:lnTo>
                  <a:lnTo>
                    <a:pt x="346" y="885"/>
                  </a:lnTo>
                  <a:lnTo>
                    <a:pt x="353" y="890"/>
                  </a:lnTo>
                  <a:lnTo>
                    <a:pt x="358" y="895"/>
                  </a:lnTo>
                  <a:lnTo>
                    <a:pt x="366" y="897"/>
                  </a:lnTo>
                  <a:lnTo>
                    <a:pt x="371" y="902"/>
                  </a:lnTo>
                  <a:lnTo>
                    <a:pt x="378" y="907"/>
                  </a:lnTo>
                  <a:lnTo>
                    <a:pt x="383" y="909"/>
                  </a:lnTo>
                  <a:lnTo>
                    <a:pt x="390" y="914"/>
                  </a:lnTo>
                  <a:lnTo>
                    <a:pt x="395" y="917"/>
                  </a:lnTo>
                  <a:lnTo>
                    <a:pt x="403" y="922"/>
                  </a:lnTo>
                  <a:lnTo>
                    <a:pt x="410" y="924"/>
                  </a:lnTo>
                  <a:lnTo>
                    <a:pt x="415" y="929"/>
                  </a:lnTo>
                  <a:lnTo>
                    <a:pt x="422" y="931"/>
                  </a:lnTo>
                  <a:lnTo>
                    <a:pt x="430" y="934"/>
                  </a:lnTo>
                  <a:lnTo>
                    <a:pt x="437" y="938"/>
                  </a:lnTo>
                  <a:lnTo>
                    <a:pt x="442" y="941"/>
                  </a:lnTo>
                  <a:lnTo>
                    <a:pt x="449" y="943"/>
                  </a:lnTo>
                  <a:lnTo>
                    <a:pt x="456" y="946"/>
                  </a:lnTo>
                  <a:lnTo>
                    <a:pt x="464" y="948"/>
                  </a:lnTo>
                  <a:lnTo>
                    <a:pt x="471" y="951"/>
                  </a:lnTo>
                  <a:lnTo>
                    <a:pt x="479" y="953"/>
                  </a:lnTo>
                  <a:lnTo>
                    <a:pt x="486" y="955"/>
                  </a:lnTo>
                  <a:lnTo>
                    <a:pt x="491" y="958"/>
                  </a:lnTo>
                  <a:lnTo>
                    <a:pt x="498" y="960"/>
                  </a:lnTo>
                  <a:lnTo>
                    <a:pt x="506" y="963"/>
                  </a:lnTo>
                  <a:lnTo>
                    <a:pt x="513" y="963"/>
                  </a:lnTo>
                  <a:lnTo>
                    <a:pt x="520" y="965"/>
                  </a:lnTo>
                  <a:lnTo>
                    <a:pt x="528" y="967"/>
                  </a:lnTo>
                  <a:lnTo>
                    <a:pt x="535" y="967"/>
                  </a:lnTo>
                  <a:lnTo>
                    <a:pt x="542" y="970"/>
                  </a:lnTo>
                  <a:lnTo>
                    <a:pt x="550" y="970"/>
                  </a:lnTo>
                  <a:lnTo>
                    <a:pt x="557" y="970"/>
                  </a:lnTo>
                  <a:lnTo>
                    <a:pt x="564" y="972"/>
                  </a:lnTo>
                  <a:lnTo>
                    <a:pt x="572" y="972"/>
                  </a:lnTo>
                  <a:lnTo>
                    <a:pt x="579" y="972"/>
                  </a:lnTo>
                  <a:lnTo>
                    <a:pt x="586" y="975"/>
                  </a:lnTo>
                  <a:lnTo>
                    <a:pt x="594" y="975"/>
                  </a:lnTo>
                  <a:lnTo>
                    <a:pt x="601" y="975"/>
                  </a:lnTo>
                  <a:lnTo>
                    <a:pt x="609" y="975"/>
                  </a:lnTo>
                  <a:lnTo>
                    <a:pt x="616" y="975"/>
                  </a:lnTo>
                  <a:lnTo>
                    <a:pt x="623" y="975"/>
                  </a:lnTo>
                  <a:lnTo>
                    <a:pt x="631" y="975"/>
                  </a:lnTo>
                  <a:lnTo>
                    <a:pt x="638" y="972"/>
                  </a:lnTo>
                  <a:lnTo>
                    <a:pt x="645" y="972"/>
                  </a:lnTo>
                  <a:lnTo>
                    <a:pt x="653" y="972"/>
                  </a:lnTo>
                  <a:lnTo>
                    <a:pt x="660" y="970"/>
                  </a:lnTo>
                  <a:lnTo>
                    <a:pt x="667" y="970"/>
                  </a:lnTo>
                  <a:lnTo>
                    <a:pt x="675" y="970"/>
                  </a:lnTo>
                  <a:lnTo>
                    <a:pt x="682" y="967"/>
                  </a:lnTo>
                  <a:lnTo>
                    <a:pt x="689" y="967"/>
                  </a:lnTo>
                  <a:lnTo>
                    <a:pt x="697" y="965"/>
                  </a:lnTo>
                  <a:lnTo>
                    <a:pt x="704" y="963"/>
                  </a:lnTo>
                  <a:lnTo>
                    <a:pt x="712" y="963"/>
                  </a:lnTo>
                  <a:lnTo>
                    <a:pt x="719" y="960"/>
                  </a:lnTo>
                  <a:lnTo>
                    <a:pt x="726" y="958"/>
                  </a:lnTo>
                  <a:lnTo>
                    <a:pt x="734" y="955"/>
                  </a:lnTo>
                  <a:lnTo>
                    <a:pt x="741" y="953"/>
                  </a:lnTo>
                  <a:lnTo>
                    <a:pt x="748" y="951"/>
                  </a:lnTo>
                  <a:lnTo>
                    <a:pt x="756" y="948"/>
                  </a:lnTo>
                  <a:lnTo>
                    <a:pt x="761" y="946"/>
                  </a:lnTo>
                  <a:lnTo>
                    <a:pt x="768" y="943"/>
                  </a:lnTo>
                  <a:lnTo>
                    <a:pt x="775" y="941"/>
                  </a:lnTo>
                  <a:lnTo>
                    <a:pt x="783" y="938"/>
                  </a:lnTo>
                  <a:lnTo>
                    <a:pt x="790" y="934"/>
                  </a:lnTo>
                  <a:lnTo>
                    <a:pt x="795" y="931"/>
                  </a:lnTo>
                  <a:lnTo>
                    <a:pt x="802" y="929"/>
                  </a:lnTo>
                  <a:lnTo>
                    <a:pt x="810" y="924"/>
                  </a:lnTo>
                  <a:lnTo>
                    <a:pt x="815" y="922"/>
                  </a:lnTo>
                  <a:lnTo>
                    <a:pt x="822" y="917"/>
                  </a:lnTo>
                  <a:lnTo>
                    <a:pt x="829" y="914"/>
                  </a:lnTo>
                  <a:lnTo>
                    <a:pt x="834" y="909"/>
                  </a:lnTo>
                  <a:lnTo>
                    <a:pt x="842" y="907"/>
                  </a:lnTo>
                  <a:lnTo>
                    <a:pt x="846" y="902"/>
                  </a:lnTo>
                  <a:lnTo>
                    <a:pt x="854" y="897"/>
                  </a:lnTo>
                  <a:lnTo>
                    <a:pt x="859" y="895"/>
                  </a:lnTo>
                  <a:lnTo>
                    <a:pt x="866" y="890"/>
                  </a:lnTo>
                  <a:lnTo>
                    <a:pt x="871" y="885"/>
                  </a:lnTo>
                  <a:lnTo>
                    <a:pt x="876" y="880"/>
                  </a:lnTo>
                  <a:lnTo>
                    <a:pt x="883" y="876"/>
                  </a:lnTo>
                  <a:lnTo>
                    <a:pt x="888" y="871"/>
                  </a:lnTo>
                  <a:lnTo>
                    <a:pt x="893" y="866"/>
                  </a:lnTo>
                  <a:lnTo>
                    <a:pt x="900" y="861"/>
                  </a:lnTo>
                  <a:lnTo>
                    <a:pt x="905" y="856"/>
                  </a:lnTo>
                  <a:lnTo>
                    <a:pt x="910" y="851"/>
                  </a:lnTo>
                  <a:lnTo>
                    <a:pt x="915" y="847"/>
                  </a:lnTo>
                  <a:lnTo>
                    <a:pt x="920" y="839"/>
                  </a:lnTo>
                  <a:lnTo>
                    <a:pt x="925" y="834"/>
                  </a:lnTo>
                  <a:lnTo>
                    <a:pt x="930" y="830"/>
                  </a:lnTo>
                  <a:lnTo>
                    <a:pt x="935" y="825"/>
                  </a:lnTo>
                  <a:lnTo>
                    <a:pt x="940" y="818"/>
                  </a:lnTo>
                  <a:lnTo>
                    <a:pt x="945" y="813"/>
                  </a:lnTo>
                  <a:lnTo>
                    <a:pt x="949" y="805"/>
                  </a:lnTo>
                  <a:lnTo>
                    <a:pt x="954" y="801"/>
                  </a:lnTo>
                  <a:lnTo>
                    <a:pt x="1101" y="907"/>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 name="Freeform 50"/>
            <p:cNvSpPr>
              <a:spLocks/>
            </p:cNvSpPr>
            <p:nvPr/>
          </p:nvSpPr>
          <p:spPr bwMode="auto">
            <a:xfrm>
              <a:off x="4057" y="1062"/>
              <a:ext cx="223" cy="215"/>
            </a:xfrm>
            <a:custGeom>
              <a:avLst/>
              <a:gdLst>
                <a:gd name="T0" fmla="*/ 0 w 223"/>
                <a:gd name="T1" fmla="*/ 48 h 215"/>
                <a:gd name="T2" fmla="*/ 9 w 223"/>
                <a:gd name="T3" fmla="*/ 43 h 215"/>
                <a:gd name="T4" fmla="*/ 19 w 223"/>
                <a:gd name="T5" fmla="*/ 39 h 215"/>
                <a:gd name="T6" fmla="*/ 29 w 223"/>
                <a:gd name="T7" fmla="*/ 36 h 215"/>
                <a:gd name="T8" fmla="*/ 39 w 223"/>
                <a:gd name="T9" fmla="*/ 31 h 215"/>
                <a:gd name="T10" fmla="*/ 49 w 223"/>
                <a:gd name="T11" fmla="*/ 29 h 215"/>
                <a:gd name="T12" fmla="*/ 61 w 223"/>
                <a:gd name="T13" fmla="*/ 26 h 215"/>
                <a:gd name="T14" fmla="*/ 71 w 223"/>
                <a:gd name="T15" fmla="*/ 22 h 215"/>
                <a:gd name="T16" fmla="*/ 81 w 223"/>
                <a:gd name="T17" fmla="*/ 19 h 215"/>
                <a:gd name="T18" fmla="*/ 90 w 223"/>
                <a:gd name="T19" fmla="*/ 17 h 215"/>
                <a:gd name="T20" fmla="*/ 100 w 223"/>
                <a:gd name="T21" fmla="*/ 14 h 215"/>
                <a:gd name="T22" fmla="*/ 112 w 223"/>
                <a:gd name="T23" fmla="*/ 12 h 215"/>
                <a:gd name="T24" fmla="*/ 122 w 223"/>
                <a:gd name="T25" fmla="*/ 10 h 215"/>
                <a:gd name="T26" fmla="*/ 132 w 223"/>
                <a:gd name="T27" fmla="*/ 10 h 215"/>
                <a:gd name="T28" fmla="*/ 142 w 223"/>
                <a:gd name="T29" fmla="*/ 7 h 215"/>
                <a:gd name="T30" fmla="*/ 154 w 223"/>
                <a:gd name="T31" fmla="*/ 5 h 215"/>
                <a:gd name="T32" fmla="*/ 164 w 223"/>
                <a:gd name="T33" fmla="*/ 5 h 215"/>
                <a:gd name="T34" fmla="*/ 174 w 223"/>
                <a:gd name="T35" fmla="*/ 2 h 215"/>
                <a:gd name="T36" fmla="*/ 186 w 223"/>
                <a:gd name="T37" fmla="*/ 2 h 215"/>
                <a:gd name="T38" fmla="*/ 196 w 223"/>
                <a:gd name="T39" fmla="*/ 0 h 215"/>
                <a:gd name="T40" fmla="*/ 206 w 223"/>
                <a:gd name="T41" fmla="*/ 0 h 215"/>
                <a:gd name="T42" fmla="*/ 218 w 223"/>
                <a:gd name="T43" fmla="*/ 0 h 215"/>
                <a:gd name="T44" fmla="*/ 223 w 223"/>
                <a:gd name="T45" fmla="*/ 181 h 215"/>
                <a:gd name="T46" fmla="*/ 215 w 223"/>
                <a:gd name="T47" fmla="*/ 181 h 215"/>
                <a:gd name="T48" fmla="*/ 208 w 223"/>
                <a:gd name="T49" fmla="*/ 181 h 215"/>
                <a:gd name="T50" fmla="*/ 201 w 223"/>
                <a:gd name="T51" fmla="*/ 181 h 215"/>
                <a:gd name="T52" fmla="*/ 193 w 223"/>
                <a:gd name="T53" fmla="*/ 184 h 215"/>
                <a:gd name="T54" fmla="*/ 186 w 223"/>
                <a:gd name="T55" fmla="*/ 184 h 215"/>
                <a:gd name="T56" fmla="*/ 179 w 223"/>
                <a:gd name="T57" fmla="*/ 184 h 215"/>
                <a:gd name="T58" fmla="*/ 171 w 223"/>
                <a:gd name="T59" fmla="*/ 186 h 215"/>
                <a:gd name="T60" fmla="*/ 164 w 223"/>
                <a:gd name="T61" fmla="*/ 186 h 215"/>
                <a:gd name="T62" fmla="*/ 157 w 223"/>
                <a:gd name="T63" fmla="*/ 189 h 215"/>
                <a:gd name="T64" fmla="*/ 149 w 223"/>
                <a:gd name="T65" fmla="*/ 191 h 215"/>
                <a:gd name="T66" fmla="*/ 142 w 223"/>
                <a:gd name="T67" fmla="*/ 191 h 215"/>
                <a:gd name="T68" fmla="*/ 135 w 223"/>
                <a:gd name="T69" fmla="*/ 193 h 215"/>
                <a:gd name="T70" fmla="*/ 127 w 223"/>
                <a:gd name="T71" fmla="*/ 196 h 215"/>
                <a:gd name="T72" fmla="*/ 120 w 223"/>
                <a:gd name="T73" fmla="*/ 196 h 215"/>
                <a:gd name="T74" fmla="*/ 115 w 223"/>
                <a:gd name="T75" fmla="*/ 198 h 215"/>
                <a:gd name="T76" fmla="*/ 108 w 223"/>
                <a:gd name="T77" fmla="*/ 201 h 215"/>
                <a:gd name="T78" fmla="*/ 100 w 223"/>
                <a:gd name="T79" fmla="*/ 203 h 215"/>
                <a:gd name="T80" fmla="*/ 93 w 223"/>
                <a:gd name="T81" fmla="*/ 205 h 215"/>
                <a:gd name="T82" fmla="*/ 85 w 223"/>
                <a:gd name="T83" fmla="*/ 208 h 215"/>
                <a:gd name="T84" fmla="*/ 78 w 223"/>
                <a:gd name="T85" fmla="*/ 210 h 215"/>
                <a:gd name="T86" fmla="*/ 71 w 223"/>
                <a:gd name="T87" fmla="*/ 215 h 215"/>
                <a:gd name="T88" fmla="*/ 0 w 223"/>
                <a:gd name="T89" fmla="*/ 48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3"/>
                <a:gd name="T136" fmla="*/ 0 h 215"/>
                <a:gd name="T137" fmla="*/ 223 w 223"/>
                <a:gd name="T138" fmla="*/ 215 h 21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3" h="215">
                  <a:moveTo>
                    <a:pt x="0" y="48"/>
                  </a:moveTo>
                  <a:lnTo>
                    <a:pt x="9" y="43"/>
                  </a:lnTo>
                  <a:lnTo>
                    <a:pt x="19" y="39"/>
                  </a:lnTo>
                  <a:lnTo>
                    <a:pt x="29" y="36"/>
                  </a:lnTo>
                  <a:lnTo>
                    <a:pt x="39" y="31"/>
                  </a:lnTo>
                  <a:lnTo>
                    <a:pt x="49" y="29"/>
                  </a:lnTo>
                  <a:lnTo>
                    <a:pt x="61" y="26"/>
                  </a:lnTo>
                  <a:lnTo>
                    <a:pt x="71" y="22"/>
                  </a:lnTo>
                  <a:lnTo>
                    <a:pt x="81" y="19"/>
                  </a:lnTo>
                  <a:lnTo>
                    <a:pt x="90" y="17"/>
                  </a:lnTo>
                  <a:lnTo>
                    <a:pt x="100" y="14"/>
                  </a:lnTo>
                  <a:lnTo>
                    <a:pt x="112" y="12"/>
                  </a:lnTo>
                  <a:lnTo>
                    <a:pt x="122" y="10"/>
                  </a:lnTo>
                  <a:lnTo>
                    <a:pt x="132" y="10"/>
                  </a:lnTo>
                  <a:lnTo>
                    <a:pt x="142" y="7"/>
                  </a:lnTo>
                  <a:lnTo>
                    <a:pt x="154" y="5"/>
                  </a:lnTo>
                  <a:lnTo>
                    <a:pt x="164" y="5"/>
                  </a:lnTo>
                  <a:lnTo>
                    <a:pt x="174" y="2"/>
                  </a:lnTo>
                  <a:lnTo>
                    <a:pt x="186" y="2"/>
                  </a:lnTo>
                  <a:lnTo>
                    <a:pt x="196" y="0"/>
                  </a:lnTo>
                  <a:lnTo>
                    <a:pt x="206" y="0"/>
                  </a:lnTo>
                  <a:lnTo>
                    <a:pt x="218" y="0"/>
                  </a:lnTo>
                  <a:lnTo>
                    <a:pt x="223" y="181"/>
                  </a:lnTo>
                  <a:lnTo>
                    <a:pt x="215" y="181"/>
                  </a:lnTo>
                  <a:lnTo>
                    <a:pt x="208" y="181"/>
                  </a:lnTo>
                  <a:lnTo>
                    <a:pt x="201" y="181"/>
                  </a:lnTo>
                  <a:lnTo>
                    <a:pt x="193" y="184"/>
                  </a:lnTo>
                  <a:lnTo>
                    <a:pt x="186" y="184"/>
                  </a:lnTo>
                  <a:lnTo>
                    <a:pt x="179" y="184"/>
                  </a:lnTo>
                  <a:lnTo>
                    <a:pt x="171" y="186"/>
                  </a:lnTo>
                  <a:lnTo>
                    <a:pt x="164" y="186"/>
                  </a:lnTo>
                  <a:lnTo>
                    <a:pt x="157" y="189"/>
                  </a:lnTo>
                  <a:lnTo>
                    <a:pt x="149" y="191"/>
                  </a:lnTo>
                  <a:lnTo>
                    <a:pt x="142" y="191"/>
                  </a:lnTo>
                  <a:lnTo>
                    <a:pt x="135" y="193"/>
                  </a:lnTo>
                  <a:lnTo>
                    <a:pt x="127" y="196"/>
                  </a:lnTo>
                  <a:lnTo>
                    <a:pt x="120" y="196"/>
                  </a:lnTo>
                  <a:lnTo>
                    <a:pt x="115" y="198"/>
                  </a:lnTo>
                  <a:lnTo>
                    <a:pt x="108" y="201"/>
                  </a:lnTo>
                  <a:lnTo>
                    <a:pt x="100" y="203"/>
                  </a:lnTo>
                  <a:lnTo>
                    <a:pt x="93" y="205"/>
                  </a:lnTo>
                  <a:lnTo>
                    <a:pt x="85" y="208"/>
                  </a:lnTo>
                  <a:lnTo>
                    <a:pt x="78" y="210"/>
                  </a:lnTo>
                  <a:lnTo>
                    <a:pt x="71" y="215"/>
                  </a:lnTo>
                  <a:lnTo>
                    <a:pt x="0" y="48"/>
                  </a:lnTo>
                  <a:close/>
                </a:path>
              </a:pathLst>
            </a:custGeom>
            <a:solidFill>
              <a:schemeClr val="hlink">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 name="Freeform 51"/>
            <p:cNvSpPr>
              <a:spLocks/>
            </p:cNvSpPr>
            <p:nvPr/>
          </p:nvSpPr>
          <p:spPr bwMode="auto">
            <a:xfrm>
              <a:off x="4275" y="1062"/>
              <a:ext cx="412" cy="278"/>
            </a:xfrm>
            <a:custGeom>
              <a:avLst/>
              <a:gdLst>
                <a:gd name="T0" fmla="*/ 10 w 412"/>
                <a:gd name="T1" fmla="*/ 0 h 278"/>
                <a:gd name="T2" fmla="*/ 32 w 412"/>
                <a:gd name="T3" fmla="*/ 0 h 278"/>
                <a:gd name="T4" fmla="*/ 51 w 412"/>
                <a:gd name="T5" fmla="*/ 0 h 278"/>
                <a:gd name="T6" fmla="*/ 74 w 412"/>
                <a:gd name="T7" fmla="*/ 2 h 278"/>
                <a:gd name="T8" fmla="*/ 96 w 412"/>
                <a:gd name="T9" fmla="*/ 5 h 278"/>
                <a:gd name="T10" fmla="*/ 115 w 412"/>
                <a:gd name="T11" fmla="*/ 7 h 278"/>
                <a:gd name="T12" fmla="*/ 137 w 412"/>
                <a:gd name="T13" fmla="*/ 10 h 278"/>
                <a:gd name="T14" fmla="*/ 157 w 412"/>
                <a:gd name="T15" fmla="*/ 14 h 278"/>
                <a:gd name="T16" fmla="*/ 179 w 412"/>
                <a:gd name="T17" fmla="*/ 19 h 278"/>
                <a:gd name="T18" fmla="*/ 199 w 412"/>
                <a:gd name="T19" fmla="*/ 26 h 278"/>
                <a:gd name="T20" fmla="*/ 218 w 412"/>
                <a:gd name="T21" fmla="*/ 31 h 278"/>
                <a:gd name="T22" fmla="*/ 238 w 412"/>
                <a:gd name="T23" fmla="*/ 39 h 278"/>
                <a:gd name="T24" fmla="*/ 257 w 412"/>
                <a:gd name="T25" fmla="*/ 48 h 278"/>
                <a:gd name="T26" fmla="*/ 277 w 412"/>
                <a:gd name="T27" fmla="*/ 56 h 278"/>
                <a:gd name="T28" fmla="*/ 297 w 412"/>
                <a:gd name="T29" fmla="*/ 65 h 278"/>
                <a:gd name="T30" fmla="*/ 316 w 412"/>
                <a:gd name="T31" fmla="*/ 75 h 278"/>
                <a:gd name="T32" fmla="*/ 333 w 412"/>
                <a:gd name="T33" fmla="*/ 85 h 278"/>
                <a:gd name="T34" fmla="*/ 353 w 412"/>
                <a:gd name="T35" fmla="*/ 97 h 278"/>
                <a:gd name="T36" fmla="*/ 370 w 412"/>
                <a:gd name="T37" fmla="*/ 109 h 278"/>
                <a:gd name="T38" fmla="*/ 387 w 412"/>
                <a:gd name="T39" fmla="*/ 121 h 278"/>
                <a:gd name="T40" fmla="*/ 405 w 412"/>
                <a:gd name="T41" fmla="*/ 133 h 278"/>
                <a:gd name="T42" fmla="*/ 294 w 412"/>
                <a:gd name="T43" fmla="*/ 278 h 278"/>
                <a:gd name="T44" fmla="*/ 282 w 412"/>
                <a:gd name="T45" fmla="*/ 271 h 278"/>
                <a:gd name="T46" fmla="*/ 270 w 412"/>
                <a:gd name="T47" fmla="*/ 261 h 278"/>
                <a:gd name="T48" fmla="*/ 257 w 412"/>
                <a:gd name="T49" fmla="*/ 251 h 278"/>
                <a:gd name="T50" fmla="*/ 245 w 412"/>
                <a:gd name="T51" fmla="*/ 244 h 278"/>
                <a:gd name="T52" fmla="*/ 233 w 412"/>
                <a:gd name="T53" fmla="*/ 237 h 278"/>
                <a:gd name="T54" fmla="*/ 221 w 412"/>
                <a:gd name="T55" fmla="*/ 230 h 278"/>
                <a:gd name="T56" fmla="*/ 206 w 412"/>
                <a:gd name="T57" fmla="*/ 222 h 278"/>
                <a:gd name="T58" fmla="*/ 194 w 412"/>
                <a:gd name="T59" fmla="*/ 218 h 278"/>
                <a:gd name="T60" fmla="*/ 179 w 412"/>
                <a:gd name="T61" fmla="*/ 210 h 278"/>
                <a:gd name="T62" fmla="*/ 167 w 412"/>
                <a:gd name="T63" fmla="*/ 205 h 278"/>
                <a:gd name="T64" fmla="*/ 152 w 412"/>
                <a:gd name="T65" fmla="*/ 201 h 278"/>
                <a:gd name="T66" fmla="*/ 137 w 412"/>
                <a:gd name="T67" fmla="*/ 196 h 278"/>
                <a:gd name="T68" fmla="*/ 123 w 412"/>
                <a:gd name="T69" fmla="*/ 193 h 278"/>
                <a:gd name="T70" fmla="*/ 108 w 412"/>
                <a:gd name="T71" fmla="*/ 191 h 278"/>
                <a:gd name="T72" fmla="*/ 93 w 412"/>
                <a:gd name="T73" fmla="*/ 186 h 278"/>
                <a:gd name="T74" fmla="*/ 78 w 412"/>
                <a:gd name="T75" fmla="*/ 184 h 278"/>
                <a:gd name="T76" fmla="*/ 64 w 412"/>
                <a:gd name="T77" fmla="*/ 184 h 278"/>
                <a:gd name="T78" fmla="*/ 49 w 412"/>
                <a:gd name="T79" fmla="*/ 181 h 278"/>
                <a:gd name="T80" fmla="*/ 34 w 412"/>
                <a:gd name="T81" fmla="*/ 181 h 278"/>
                <a:gd name="T82" fmla="*/ 20 w 412"/>
                <a:gd name="T83" fmla="*/ 181 h 278"/>
                <a:gd name="T84" fmla="*/ 5 w 412"/>
                <a:gd name="T85" fmla="*/ 18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2"/>
                <a:gd name="T130" fmla="*/ 0 h 278"/>
                <a:gd name="T131" fmla="*/ 412 w 412"/>
                <a:gd name="T132" fmla="*/ 278 h 2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2" h="278">
                  <a:moveTo>
                    <a:pt x="0" y="0"/>
                  </a:moveTo>
                  <a:lnTo>
                    <a:pt x="10" y="0"/>
                  </a:lnTo>
                  <a:lnTo>
                    <a:pt x="20" y="0"/>
                  </a:lnTo>
                  <a:lnTo>
                    <a:pt x="32" y="0"/>
                  </a:lnTo>
                  <a:lnTo>
                    <a:pt x="42" y="0"/>
                  </a:lnTo>
                  <a:lnTo>
                    <a:pt x="51" y="0"/>
                  </a:lnTo>
                  <a:lnTo>
                    <a:pt x="64" y="0"/>
                  </a:lnTo>
                  <a:lnTo>
                    <a:pt x="74" y="2"/>
                  </a:lnTo>
                  <a:lnTo>
                    <a:pt x="83" y="2"/>
                  </a:lnTo>
                  <a:lnTo>
                    <a:pt x="96" y="5"/>
                  </a:lnTo>
                  <a:lnTo>
                    <a:pt x="105" y="5"/>
                  </a:lnTo>
                  <a:lnTo>
                    <a:pt x="115" y="7"/>
                  </a:lnTo>
                  <a:lnTo>
                    <a:pt x="125" y="10"/>
                  </a:lnTo>
                  <a:lnTo>
                    <a:pt x="137" y="10"/>
                  </a:lnTo>
                  <a:lnTo>
                    <a:pt x="147" y="12"/>
                  </a:lnTo>
                  <a:lnTo>
                    <a:pt x="157" y="14"/>
                  </a:lnTo>
                  <a:lnTo>
                    <a:pt x="167" y="17"/>
                  </a:lnTo>
                  <a:lnTo>
                    <a:pt x="179" y="19"/>
                  </a:lnTo>
                  <a:lnTo>
                    <a:pt x="189" y="22"/>
                  </a:lnTo>
                  <a:lnTo>
                    <a:pt x="199" y="26"/>
                  </a:lnTo>
                  <a:lnTo>
                    <a:pt x="208" y="29"/>
                  </a:lnTo>
                  <a:lnTo>
                    <a:pt x="218" y="31"/>
                  </a:lnTo>
                  <a:lnTo>
                    <a:pt x="228" y="36"/>
                  </a:lnTo>
                  <a:lnTo>
                    <a:pt x="238" y="39"/>
                  </a:lnTo>
                  <a:lnTo>
                    <a:pt x="248" y="43"/>
                  </a:lnTo>
                  <a:lnTo>
                    <a:pt x="257" y="48"/>
                  </a:lnTo>
                  <a:lnTo>
                    <a:pt x="267" y="51"/>
                  </a:lnTo>
                  <a:lnTo>
                    <a:pt x="277" y="56"/>
                  </a:lnTo>
                  <a:lnTo>
                    <a:pt x="287" y="60"/>
                  </a:lnTo>
                  <a:lnTo>
                    <a:pt x="297" y="65"/>
                  </a:lnTo>
                  <a:lnTo>
                    <a:pt x="306" y="70"/>
                  </a:lnTo>
                  <a:lnTo>
                    <a:pt x="316" y="75"/>
                  </a:lnTo>
                  <a:lnTo>
                    <a:pt x="326" y="80"/>
                  </a:lnTo>
                  <a:lnTo>
                    <a:pt x="333" y="85"/>
                  </a:lnTo>
                  <a:lnTo>
                    <a:pt x="343" y="92"/>
                  </a:lnTo>
                  <a:lnTo>
                    <a:pt x="353" y="97"/>
                  </a:lnTo>
                  <a:lnTo>
                    <a:pt x="360" y="101"/>
                  </a:lnTo>
                  <a:lnTo>
                    <a:pt x="370" y="109"/>
                  </a:lnTo>
                  <a:lnTo>
                    <a:pt x="378" y="114"/>
                  </a:lnTo>
                  <a:lnTo>
                    <a:pt x="387" y="121"/>
                  </a:lnTo>
                  <a:lnTo>
                    <a:pt x="395" y="128"/>
                  </a:lnTo>
                  <a:lnTo>
                    <a:pt x="405" y="133"/>
                  </a:lnTo>
                  <a:lnTo>
                    <a:pt x="412" y="140"/>
                  </a:lnTo>
                  <a:lnTo>
                    <a:pt x="294" y="278"/>
                  </a:lnTo>
                  <a:lnTo>
                    <a:pt x="287" y="276"/>
                  </a:lnTo>
                  <a:lnTo>
                    <a:pt x="282" y="271"/>
                  </a:lnTo>
                  <a:lnTo>
                    <a:pt x="277" y="266"/>
                  </a:lnTo>
                  <a:lnTo>
                    <a:pt x="270" y="261"/>
                  </a:lnTo>
                  <a:lnTo>
                    <a:pt x="265" y="256"/>
                  </a:lnTo>
                  <a:lnTo>
                    <a:pt x="257" y="251"/>
                  </a:lnTo>
                  <a:lnTo>
                    <a:pt x="253" y="249"/>
                  </a:lnTo>
                  <a:lnTo>
                    <a:pt x="245" y="244"/>
                  </a:lnTo>
                  <a:lnTo>
                    <a:pt x="240" y="242"/>
                  </a:lnTo>
                  <a:lnTo>
                    <a:pt x="233" y="237"/>
                  </a:lnTo>
                  <a:lnTo>
                    <a:pt x="226" y="234"/>
                  </a:lnTo>
                  <a:lnTo>
                    <a:pt x="221" y="230"/>
                  </a:lnTo>
                  <a:lnTo>
                    <a:pt x="213" y="227"/>
                  </a:lnTo>
                  <a:lnTo>
                    <a:pt x="206" y="222"/>
                  </a:lnTo>
                  <a:lnTo>
                    <a:pt x="201" y="220"/>
                  </a:lnTo>
                  <a:lnTo>
                    <a:pt x="194" y="218"/>
                  </a:lnTo>
                  <a:lnTo>
                    <a:pt x="186" y="215"/>
                  </a:lnTo>
                  <a:lnTo>
                    <a:pt x="179" y="210"/>
                  </a:lnTo>
                  <a:lnTo>
                    <a:pt x="172" y="208"/>
                  </a:lnTo>
                  <a:lnTo>
                    <a:pt x="167" y="205"/>
                  </a:lnTo>
                  <a:lnTo>
                    <a:pt x="159" y="203"/>
                  </a:lnTo>
                  <a:lnTo>
                    <a:pt x="152" y="201"/>
                  </a:lnTo>
                  <a:lnTo>
                    <a:pt x="145" y="198"/>
                  </a:lnTo>
                  <a:lnTo>
                    <a:pt x="137" y="196"/>
                  </a:lnTo>
                  <a:lnTo>
                    <a:pt x="130" y="196"/>
                  </a:lnTo>
                  <a:lnTo>
                    <a:pt x="123" y="193"/>
                  </a:lnTo>
                  <a:lnTo>
                    <a:pt x="115" y="191"/>
                  </a:lnTo>
                  <a:lnTo>
                    <a:pt x="108" y="191"/>
                  </a:lnTo>
                  <a:lnTo>
                    <a:pt x="100" y="189"/>
                  </a:lnTo>
                  <a:lnTo>
                    <a:pt x="93" y="186"/>
                  </a:lnTo>
                  <a:lnTo>
                    <a:pt x="86" y="186"/>
                  </a:lnTo>
                  <a:lnTo>
                    <a:pt x="78" y="184"/>
                  </a:lnTo>
                  <a:lnTo>
                    <a:pt x="71" y="184"/>
                  </a:lnTo>
                  <a:lnTo>
                    <a:pt x="64" y="184"/>
                  </a:lnTo>
                  <a:lnTo>
                    <a:pt x="56" y="181"/>
                  </a:lnTo>
                  <a:lnTo>
                    <a:pt x="49" y="181"/>
                  </a:lnTo>
                  <a:lnTo>
                    <a:pt x="42" y="181"/>
                  </a:lnTo>
                  <a:lnTo>
                    <a:pt x="34" y="181"/>
                  </a:lnTo>
                  <a:lnTo>
                    <a:pt x="27" y="181"/>
                  </a:lnTo>
                  <a:lnTo>
                    <a:pt x="20" y="181"/>
                  </a:lnTo>
                  <a:lnTo>
                    <a:pt x="12" y="181"/>
                  </a:lnTo>
                  <a:lnTo>
                    <a:pt x="5" y="181"/>
                  </a:lnTo>
                  <a:lnTo>
                    <a:pt x="0" y="0"/>
                  </a:lnTo>
                  <a:close/>
                </a:path>
              </a:pathLst>
            </a:custGeom>
            <a:solidFill>
              <a:schemeClr val="hlink">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174" name="Rectangle 42"/>
          <p:cNvSpPr>
            <a:spLocks noGrp="1" noChangeArrowheads="1"/>
          </p:cNvSpPr>
          <p:nvPr>
            <p:ph type="title" idx="4294967295"/>
          </p:nvPr>
        </p:nvSpPr>
        <p:spPr>
          <a:xfrm>
            <a:off x="400050" y="-425450"/>
            <a:ext cx="7700963" cy="1477963"/>
          </a:xfrm>
        </p:spPr>
        <p:txBody>
          <a:bodyPr rIns="0"/>
          <a:lstStyle/>
          <a:p>
            <a:pPr eaLnBrk="1" hangingPunct="1"/>
            <a:r>
              <a:rPr lang="zh-CN" altLang="en-US" smtClean="0">
                <a:ea typeface="宋体" pitchFamily="2" charset="-122"/>
              </a:rPr>
              <a:t/>
            </a:r>
            <a:br>
              <a:rPr lang="zh-CN" altLang="en-US" smtClean="0">
                <a:ea typeface="宋体" pitchFamily="2" charset="-122"/>
              </a:rPr>
            </a:br>
            <a:r>
              <a:rPr lang="en-US" altLang="zh-CN" b="1" smtClean="0">
                <a:ea typeface="宋体" pitchFamily="2" charset="-122"/>
              </a:rPr>
              <a:t>Parallel Computing Memory Architecture </a:t>
            </a:r>
            <a:endParaRPr lang="en-US" altLang="zh-CN" smtClean="0">
              <a:ea typeface="宋体" pitchFamily="2" charset="-122"/>
            </a:endParaRPr>
          </a:p>
        </p:txBody>
      </p:sp>
      <p:sp>
        <p:nvSpPr>
          <p:cNvPr id="7175" name="Text Box 9"/>
          <p:cNvSpPr txBox="1">
            <a:spLocks noChangeArrowheads="1"/>
          </p:cNvSpPr>
          <p:nvPr/>
        </p:nvSpPr>
        <p:spPr bwMode="auto">
          <a:xfrm>
            <a:off x="4086225" y="4510088"/>
            <a:ext cx="1106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r>
              <a:rPr lang="sv-SE" altLang="zh-CN" sz="1400">
                <a:solidFill>
                  <a:srgbClr val="808080"/>
                </a:solidFill>
                <a:ea typeface="ＭＳ Ｐゴシック" pitchFamily="34" charset="-128"/>
              </a:rPr>
              <a:t>Distributed Memory</a:t>
            </a:r>
            <a:endParaRPr lang="en-US" altLang="zh-CN" sz="1400">
              <a:solidFill>
                <a:srgbClr val="808080"/>
              </a:solidFill>
              <a:ea typeface="ＭＳ Ｐゴシック" pitchFamily="34" charset="-128"/>
            </a:endParaRPr>
          </a:p>
        </p:txBody>
      </p:sp>
      <p:sp>
        <p:nvSpPr>
          <p:cNvPr id="7176" name="Text Box 11"/>
          <p:cNvSpPr txBox="1">
            <a:spLocks noChangeArrowheads="1"/>
          </p:cNvSpPr>
          <p:nvPr/>
        </p:nvSpPr>
        <p:spPr bwMode="auto">
          <a:xfrm>
            <a:off x="7113588" y="4840288"/>
            <a:ext cx="1104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r>
              <a:rPr lang="en-US" altLang="zh-CN" sz="1400">
                <a:solidFill>
                  <a:srgbClr val="808080"/>
                </a:solidFill>
                <a:ea typeface="ＭＳ Ｐゴシック" pitchFamily="34" charset="-128"/>
              </a:rPr>
              <a:t>Distributed</a:t>
            </a:r>
            <a:br>
              <a:rPr lang="en-US" altLang="zh-CN" sz="1400">
                <a:solidFill>
                  <a:srgbClr val="808080"/>
                </a:solidFill>
                <a:ea typeface="ＭＳ Ｐゴシック" pitchFamily="34" charset="-128"/>
              </a:rPr>
            </a:br>
            <a:r>
              <a:rPr lang="en-US" altLang="zh-CN" sz="1400">
                <a:solidFill>
                  <a:srgbClr val="808080"/>
                </a:solidFill>
                <a:ea typeface="ＭＳ Ｐゴシック" pitchFamily="34" charset="-128"/>
              </a:rPr>
              <a:t>Shared Memory</a:t>
            </a:r>
          </a:p>
        </p:txBody>
      </p:sp>
      <p:sp>
        <p:nvSpPr>
          <p:cNvPr id="7177" name="Text Box 12"/>
          <p:cNvSpPr txBox="1">
            <a:spLocks noChangeArrowheads="1"/>
          </p:cNvSpPr>
          <p:nvPr/>
        </p:nvSpPr>
        <p:spPr bwMode="auto">
          <a:xfrm>
            <a:off x="6672263" y="2560638"/>
            <a:ext cx="784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r>
              <a:rPr lang="sv-SE" altLang="zh-CN" sz="1400">
                <a:solidFill>
                  <a:srgbClr val="808080"/>
                </a:solidFill>
                <a:ea typeface="ＭＳ Ｐゴシック" pitchFamily="34" charset="-128"/>
              </a:rPr>
              <a:t>Shared Memory</a:t>
            </a:r>
            <a:endParaRPr lang="en-US" altLang="zh-CN" sz="1400">
              <a:solidFill>
                <a:srgbClr val="808080"/>
              </a:solidFill>
              <a:ea typeface="ＭＳ Ｐゴシック" pitchFamily="34" charset="-128"/>
            </a:endParaRPr>
          </a:p>
        </p:txBody>
      </p:sp>
      <p:sp>
        <p:nvSpPr>
          <p:cNvPr id="7178" name="AutoShape 35"/>
          <p:cNvSpPr>
            <a:spLocks noChangeArrowheads="1"/>
          </p:cNvSpPr>
          <p:nvPr/>
        </p:nvSpPr>
        <p:spPr bwMode="auto">
          <a:xfrm rot="-2183061">
            <a:off x="5457825" y="3814763"/>
            <a:ext cx="852488" cy="714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0" hangingPunct="0">
              <a:spcBef>
                <a:spcPct val="0"/>
              </a:spcBef>
            </a:pPr>
            <a:endParaRPr lang="zh-CN" altLang="zh-CN" sz="1400">
              <a:solidFill>
                <a:srgbClr val="808080"/>
              </a:solidFill>
              <a:ea typeface="ＭＳ Ｐゴシック" pitchFamily="34" charset="-128"/>
            </a:endParaRPr>
          </a:p>
        </p:txBody>
      </p:sp>
      <p:sp>
        <p:nvSpPr>
          <p:cNvPr id="7179" name="AutoShape 37"/>
          <p:cNvSpPr>
            <a:spLocks noChangeArrowheads="1"/>
          </p:cNvSpPr>
          <p:nvPr/>
        </p:nvSpPr>
        <p:spPr bwMode="auto">
          <a:xfrm rot="-6484843">
            <a:off x="7083425" y="4025900"/>
            <a:ext cx="420688" cy="714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0" tIns="0" rIns="0" bIns="0" anchor="ctr"/>
          <a:lstStyle/>
          <a:p>
            <a:pPr algn="ctr" eaLnBrk="0" hangingPunct="0">
              <a:spcBef>
                <a:spcPct val="0"/>
              </a:spcBef>
            </a:pPr>
            <a:endParaRPr lang="zh-CN" altLang="zh-CN" sz="1400">
              <a:solidFill>
                <a:srgbClr val="808080"/>
              </a:solidFill>
              <a:ea typeface="ＭＳ Ｐゴシック" pitchFamily="34" charset="-128"/>
            </a:endParaRPr>
          </a:p>
        </p:txBody>
      </p:sp>
      <p:sp>
        <p:nvSpPr>
          <p:cNvPr id="7180" name="Rectangle 37"/>
          <p:cNvSpPr>
            <a:spLocks noChangeArrowheads="1"/>
          </p:cNvSpPr>
          <p:nvPr/>
        </p:nvSpPr>
        <p:spPr bwMode="auto">
          <a:xfrm>
            <a:off x="396875" y="1376363"/>
            <a:ext cx="5414963"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4000" bIns="0"/>
          <a:lstStyle/>
          <a:p>
            <a:pPr marL="176213" indent="-176213">
              <a:spcBef>
                <a:spcPct val="20000"/>
              </a:spcBef>
              <a:buClr>
                <a:schemeClr val="hlink"/>
              </a:buClr>
              <a:buFont typeface="Arial" charset="0"/>
              <a:buChar char="›"/>
            </a:pPr>
            <a:r>
              <a:rPr lang="en-US" altLang="zh-CN" sz="2400">
                <a:ea typeface="宋体" pitchFamily="2" charset="-122"/>
              </a:rPr>
              <a:t>Shared Memory Architecture</a:t>
            </a:r>
          </a:p>
          <a:p>
            <a:pPr marL="176213" indent="-176213">
              <a:spcBef>
                <a:spcPct val="20000"/>
              </a:spcBef>
              <a:buClr>
                <a:schemeClr val="hlink"/>
              </a:buClr>
              <a:buFont typeface="Arial" charset="0"/>
              <a:buChar char="›"/>
            </a:pPr>
            <a:r>
              <a:rPr lang="en-US" altLang="zh-CN" sz="2400">
                <a:ea typeface="宋体" pitchFamily="2" charset="-122"/>
              </a:rPr>
              <a:t>Distributed Memory Architecture</a:t>
            </a:r>
          </a:p>
          <a:p>
            <a:pPr marL="176213" indent="-176213">
              <a:spcBef>
                <a:spcPct val="20000"/>
              </a:spcBef>
              <a:buClr>
                <a:schemeClr val="hlink"/>
              </a:buClr>
              <a:buFont typeface="Arial" charset="0"/>
              <a:buChar char="›"/>
            </a:pPr>
            <a:r>
              <a:rPr lang="en-US" altLang="zh-CN" sz="2400">
                <a:ea typeface="宋体" pitchFamily="2" charset="-122"/>
              </a:rPr>
              <a:t>Hybrid Distributed‐Shared Memory Architecture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8195" name="Rectangle 42"/>
          <p:cNvSpPr>
            <a:spLocks noGrp="1" noChangeArrowheads="1"/>
          </p:cNvSpPr>
          <p:nvPr>
            <p:ph type="title" idx="4294967295"/>
          </p:nvPr>
        </p:nvSpPr>
        <p:spPr>
          <a:xfrm>
            <a:off x="400050" y="68263"/>
            <a:ext cx="7700963" cy="984250"/>
          </a:xfrm>
        </p:spPr>
        <p:txBody>
          <a:bodyPr rIns="0"/>
          <a:lstStyle/>
          <a:p>
            <a:pPr eaLnBrk="1" hangingPunct="1"/>
            <a:r>
              <a:rPr lang="en-US" altLang="zh-CN" b="1" smtClean="0">
                <a:ea typeface="宋体" pitchFamily="2" charset="-122"/>
              </a:rPr>
              <a:t>Parallel Computing Memory Architecture </a:t>
            </a:r>
            <a:endParaRPr lang="en-US" altLang="zh-CN" smtClean="0">
              <a:ea typeface="宋体" pitchFamily="2" charset="-122"/>
            </a:endParaRPr>
          </a:p>
        </p:txBody>
      </p:sp>
      <p:sp>
        <p:nvSpPr>
          <p:cNvPr id="8196" name="Rectangle 37"/>
          <p:cNvSpPr>
            <a:spLocks noChangeArrowheads="1"/>
          </p:cNvSpPr>
          <p:nvPr/>
        </p:nvSpPr>
        <p:spPr bwMode="auto">
          <a:xfrm>
            <a:off x="396875" y="1376363"/>
            <a:ext cx="79914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4000" bIns="0"/>
          <a:lstStyle/>
          <a:p>
            <a:pPr>
              <a:spcBef>
                <a:spcPct val="20000"/>
              </a:spcBef>
              <a:buClr>
                <a:schemeClr val="hlink"/>
              </a:buClr>
            </a:pPr>
            <a:r>
              <a:rPr lang="zh-CN" altLang="en-US" sz="2400" b="1">
                <a:ea typeface="宋体" pitchFamily="2" charset="-122"/>
              </a:rPr>
              <a:t>紧耦合的共享存储结构 </a:t>
            </a:r>
            <a:r>
              <a:rPr lang="en-US" altLang="zh-CN" sz="2400" b="1">
                <a:ea typeface="宋体" pitchFamily="2" charset="-122"/>
              </a:rPr>
              <a:t>(Shared Memory Architecture)</a:t>
            </a:r>
          </a:p>
        </p:txBody>
      </p:sp>
      <p:pic>
        <p:nvPicPr>
          <p:cNvPr id="8197" name="Picture 2" descr="D:\work\github\mywiki\web\concurrent_programming\i\SharedMemoryArchitectur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62188"/>
            <a:ext cx="4241800"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Content Placeholder 11"/>
          <p:cNvSpPr txBox="1">
            <a:spLocks/>
          </p:cNvSpPr>
          <p:nvPr/>
        </p:nvSpPr>
        <p:spPr bwMode="auto">
          <a:xfrm>
            <a:off x="4625975" y="1989138"/>
            <a:ext cx="4410521"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6213" indent="-17621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spcBef>
                <a:spcPct val="20000"/>
              </a:spcBef>
              <a:buClr>
                <a:srgbClr val="00A9D4"/>
              </a:buClr>
              <a:buFont typeface="Arial" charset="0"/>
              <a:buChar char="›"/>
            </a:pPr>
            <a:r>
              <a:rPr lang="zh-CN" altLang="en-US" sz="2400" dirty="0">
                <a:ea typeface="宋体" pitchFamily="2" charset="-122"/>
              </a:rPr>
              <a:t>特点</a:t>
            </a:r>
            <a:r>
              <a:rPr lang="en-US" altLang="zh-CN" sz="2400" dirty="0" smtClean="0">
                <a:ea typeface="宋体" pitchFamily="2" charset="-122"/>
              </a:rPr>
              <a:t>:</a:t>
            </a:r>
          </a:p>
          <a:p>
            <a:pPr marL="457200" lvl="1" indent="0" eaLnBrk="1" hangingPunct="1">
              <a:spcBef>
                <a:spcPct val="20000"/>
              </a:spcBef>
              <a:buClr>
                <a:srgbClr val="00A9D4"/>
              </a:buClr>
            </a:pPr>
            <a:r>
              <a:rPr lang="en-US" altLang="zh-CN" dirty="0" smtClean="0">
                <a:ea typeface="宋体" pitchFamily="2" charset="-122"/>
              </a:rPr>
              <a:t>- </a:t>
            </a:r>
            <a:r>
              <a:rPr lang="zh-CN" altLang="en-US" dirty="0" smtClean="0">
                <a:ea typeface="宋体" pitchFamily="2" charset="-122"/>
              </a:rPr>
              <a:t>多</a:t>
            </a:r>
            <a:r>
              <a:rPr lang="zh-CN" altLang="en-US" dirty="0">
                <a:ea typeface="宋体" pitchFamily="2" charset="-122"/>
              </a:rPr>
              <a:t>个</a:t>
            </a:r>
            <a:r>
              <a:rPr lang="zh-CN" altLang="en-US" dirty="0" smtClean="0">
                <a:ea typeface="宋体" pitchFamily="2" charset="-122"/>
              </a:rPr>
              <a:t>处理器</a:t>
            </a:r>
            <a:endParaRPr lang="en-US" altLang="zh-CN" dirty="0" smtClean="0">
              <a:ea typeface="宋体" pitchFamily="2" charset="-122"/>
            </a:endParaRPr>
          </a:p>
          <a:p>
            <a:pPr marL="457200" lvl="1" indent="0" eaLnBrk="1" hangingPunct="1">
              <a:spcBef>
                <a:spcPct val="20000"/>
              </a:spcBef>
              <a:buClr>
                <a:srgbClr val="00A9D4"/>
              </a:buClr>
            </a:pPr>
            <a:r>
              <a:rPr lang="en-US" altLang="zh-CN" dirty="0" smtClean="0">
                <a:ea typeface="宋体" pitchFamily="2" charset="-122"/>
              </a:rPr>
              <a:t>- </a:t>
            </a:r>
            <a:r>
              <a:rPr lang="zh-CN" altLang="en-US" dirty="0" smtClean="0">
                <a:ea typeface="宋体" pitchFamily="2" charset="-122"/>
              </a:rPr>
              <a:t>全局</a:t>
            </a:r>
            <a:r>
              <a:rPr lang="zh-CN" altLang="en-US" dirty="0">
                <a:ea typeface="宋体" pitchFamily="2" charset="-122"/>
              </a:rPr>
              <a:t>一致访问的物理</a:t>
            </a:r>
            <a:r>
              <a:rPr lang="zh-CN" altLang="en-US" dirty="0" smtClean="0">
                <a:ea typeface="宋体" pitchFamily="2" charset="-122"/>
              </a:rPr>
              <a:t>存储</a:t>
            </a:r>
            <a:endParaRPr lang="en-US" altLang="zh-CN" dirty="0">
              <a:ea typeface="宋体" pitchFamily="2" charset="-122"/>
            </a:endParaRPr>
          </a:p>
          <a:p>
            <a:pPr marL="457200" lvl="1" indent="0" eaLnBrk="1" hangingPunct="1">
              <a:spcBef>
                <a:spcPct val="20000"/>
              </a:spcBef>
              <a:buClr>
                <a:srgbClr val="00A9D4"/>
              </a:buClr>
            </a:pPr>
            <a:r>
              <a:rPr lang="en-US" altLang="zh-CN" dirty="0" smtClean="0">
                <a:ea typeface="宋体" pitchFamily="2" charset="-122"/>
              </a:rPr>
              <a:t>- UMA</a:t>
            </a:r>
            <a:r>
              <a:rPr lang="en-US" altLang="zh-CN" dirty="0">
                <a:ea typeface="宋体" pitchFamily="2" charset="-122"/>
              </a:rPr>
              <a:t>, Uniform Memory Access</a:t>
            </a:r>
          </a:p>
          <a:p>
            <a:pPr eaLnBrk="1" hangingPunct="1">
              <a:spcBef>
                <a:spcPct val="20000"/>
              </a:spcBef>
              <a:buClr>
                <a:srgbClr val="00A9D4"/>
              </a:buClr>
              <a:buFont typeface="Arial" charset="0"/>
              <a:buChar char="›"/>
            </a:pPr>
            <a:r>
              <a:rPr lang="en-US" altLang="zh-CN" sz="2400" dirty="0">
                <a:ea typeface="宋体" pitchFamily="2" charset="-122"/>
              </a:rPr>
              <a:t>Pros &amp; Cons:</a:t>
            </a:r>
            <a:br>
              <a:rPr lang="en-US" altLang="zh-CN" sz="2400" dirty="0">
                <a:ea typeface="宋体" pitchFamily="2" charset="-122"/>
              </a:rPr>
            </a:br>
            <a:r>
              <a:rPr lang="en-US" altLang="zh-CN" sz="2400" dirty="0" smtClean="0">
                <a:ea typeface="宋体" pitchFamily="2" charset="-122"/>
              </a:rPr>
              <a:t>- </a:t>
            </a:r>
            <a:r>
              <a:rPr lang="zh-CN" altLang="en-US" dirty="0" smtClean="0">
                <a:ea typeface="宋体" pitchFamily="2" charset="-122"/>
              </a:rPr>
              <a:t>编程</a:t>
            </a:r>
            <a:r>
              <a:rPr lang="zh-CN" altLang="en-US" dirty="0">
                <a:ea typeface="宋体" pitchFamily="2" charset="-122"/>
              </a:rPr>
              <a:t>简单</a:t>
            </a:r>
            <a:r>
              <a:rPr lang="en-US" altLang="zh-CN" dirty="0">
                <a:ea typeface="宋体" pitchFamily="2" charset="-122"/>
              </a:rPr>
              <a:t/>
            </a:r>
            <a:br>
              <a:rPr lang="en-US" altLang="zh-CN" dirty="0">
                <a:ea typeface="宋体" pitchFamily="2" charset="-122"/>
              </a:rPr>
            </a:br>
            <a:r>
              <a:rPr lang="en-US" altLang="zh-CN" dirty="0" smtClean="0">
                <a:ea typeface="宋体" pitchFamily="2" charset="-122"/>
              </a:rPr>
              <a:t>- </a:t>
            </a:r>
            <a:r>
              <a:rPr lang="zh-CN" altLang="en-US" dirty="0" smtClean="0">
                <a:ea typeface="宋体" pitchFamily="2" charset="-122"/>
              </a:rPr>
              <a:t>易</a:t>
            </a:r>
            <a:r>
              <a:rPr lang="zh-CN" altLang="en-US" dirty="0">
                <a:ea typeface="宋体" pitchFamily="2" charset="-122"/>
              </a:rPr>
              <a:t>引起数据冲突</a:t>
            </a:r>
          </a:p>
          <a:p>
            <a:pPr eaLnBrk="1" hangingPunct="1">
              <a:spcBef>
                <a:spcPct val="20000"/>
              </a:spcBef>
              <a:buClr>
                <a:srgbClr val="00A9D4"/>
              </a:buClr>
              <a:buFont typeface="Arial" charset="0"/>
              <a:buChar char="›"/>
            </a:pPr>
            <a:r>
              <a:rPr lang="en-US" altLang="zh-CN" dirty="0">
                <a:ea typeface="宋体" pitchFamily="2" charset="-122"/>
              </a:rPr>
              <a:t>SMP, Symmetrical </a:t>
            </a:r>
            <a:r>
              <a:rPr lang="en-US" altLang="zh-CN" dirty="0" err="1">
                <a:ea typeface="宋体" pitchFamily="2" charset="-122"/>
              </a:rPr>
              <a:t>MultiProcessors</a:t>
            </a:r>
            <a:r>
              <a:rPr lang="en-US" altLang="zh-CN" dirty="0">
                <a:ea typeface="宋体" pitchFamily="2" charset="-122"/>
              </a:rPr>
              <a:t> </a:t>
            </a:r>
          </a:p>
          <a:p>
            <a:pPr eaLnBrk="1" hangingPunct="1">
              <a:spcBef>
                <a:spcPct val="20000"/>
              </a:spcBef>
              <a:buClr>
                <a:srgbClr val="00A9D4"/>
              </a:buClr>
              <a:buFont typeface="Arial" charset="0"/>
              <a:buChar char="›"/>
            </a:pPr>
            <a:r>
              <a:rPr lang="zh-CN" altLang="en-US" sz="2400" dirty="0">
                <a:ea typeface="宋体" pitchFamily="2" charset="-122"/>
              </a:rPr>
              <a:t>支持</a:t>
            </a:r>
            <a:r>
              <a:rPr lang="en-US" altLang="zh-CN" sz="2400" dirty="0">
                <a:ea typeface="宋体" pitchFamily="2" charset="-122"/>
              </a:rPr>
              <a:t>SMP</a:t>
            </a:r>
            <a:r>
              <a:rPr lang="zh-CN" altLang="en-US" sz="2400" dirty="0">
                <a:ea typeface="宋体" pitchFamily="2" charset="-122"/>
              </a:rPr>
              <a:t>处理器</a:t>
            </a:r>
            <a:r>
              <a:rPr lang="en-US" altLang="zh-CN" sz="2400" dirty="0">
                <a:ea typeface="宋体" pitchFamily="2" charset="-122"/>
              </a:rPr>
              <a:t>:</a:t>
            </a:r>
            <a:br>
              <a:rPr lang="en-US" altLang="zh-CN" sz="2400" dirty="0">
                <a:ea typeface="宋体" pitchFamily="2" charset="-122"/>
              </a:rPr>
            </a:br>
            <a:r>
              <a:rPr lang="en-US" altLang="zh-CN" dirty="0">
                <a:ea typeface="宋体" pitchFamily="2" charset="-122"/>
              </a:rPr>
              <a:t>Intel Xeon, AMD athlon64</a:t>
            </a:r>
          </a:p>
          <a:p>
            <a:pPr eaLnBrk="1" hangingPunct="1">
              <a:spcBef>
                <a:spcPct val="20000"/>
              </a:spcBef>
              <a:buClr>
                <a:srgbClr val="00A9D4"/>
              </a:buClr>
              <a:buFont typeface="Arial" charset="0"/>
              <a:buChar char="›"/>
            </a:pPr>
            <a:endParaRPr lang="en-US" altLang="zh-CN" sz="24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1"/>
          <p:cNvSpPr>
            <a:spLocks noGrp="1"/>
          </p:cNvSpPr>
          <p:nvPr>
            <p:ph type="ftr"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en-US" altLang="zh-CN" sz="800">
                <a:solidFill>
                  <a:srgbClr val="87888A"/>
                </a:solidFill>
                <a:ea typeface="宋体" pitchFamily="2" charset="-122"/>
              </a:rPr>
              <a:t>© Ericsson AB 2009  |  Ericsson Internal  |   X (X)  |  Date</a:t>
            </a:r>
          </a:p>
        </p:txBody>
      </p:sp>
      <p:sp>
        <p:nvSpPr>
          <p:cNvPr id="9219" name="Rectangle 42"/>
          <p:cNvSpPr>
            <a:spLocks noGrp="1" noChangeArrowheads="1"/>
          </p:cNvSpPr>
          <p:nvPr>
            <p:ph type="title" idx="4294967295"/>
          </p:nvPr>
        </p:nvSpPr>
        <p:spPr>
          <a:xfrm>
            <a:off x="400050" y="68263"/>
            <a:ext cx="7700963" cy="984250"/>
          </a:xfrm>
        </p:spPr>
        <p:txBody>
          <a:bodyPr rIns="0"/>
          <a:lstStyle/>
          <a:p>
            <a:pPr eaLnBrk="1" hangingPunct="1"/>
            <a:r>
              <a:rPr lang="en-US" altLang="zh-CN" b="1" smtClean="0">
                <a:ea typeface="宋体" pitchFamily="2" charset="-122"/>
              </a:rPr>
              <a:t>Parallel Computing Memory Architecture </a:t>
            </a:r>
            <a:endParaRPr lang="en-US" altLang="zh-CN" smtClean="0">
              <a:ea typeface="宋体" pitchFamily="2" charset="-122"/>
            </a:endParaRPr>
          </a:p>
        </p:txBody>
      </p:sp>
      <p:sp>
        <p:nvSpPr>
          <p:cNvPr id="9220" name="Rectangle 37"/>
          <p:cNvSpPr>
            <a:spLocks noChangeArrowheads="1"/>
          </p:cNvSpPr>
          <p:nvPr/>
        </p:nvSpPr>
        <p:spPr bwMode="auto">
          <a:xfrm>
            <a:off x="396875" y="1376363"/>
            <a:ext cx="89995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4000" bIns="0"/>
          <a:lstStyle/>
          <a:p>
            <a:pPr>
              <a:spcBef>
                <a:spcPct val="20000"/>
              </a:spcBef>
              <a:buClr>
                <a:schemeClr val="hlink"/>
              </a:buClr>
            </a:pPr>
            <a:r>
              <a:rPr lang="zh-CN" altLang="en-US" sz="2400" b="1">
                <a:ea typeface="宋体" pitchFamily="2" charset="-122"/>
              </a:rPr>
              <a:t>松耦合的分布式存储结构 </a:t>
            </a:r>
            <a:r>
              <a:rPr lang="en-US" altLang="zh-CN" sz="2400" b="1">
                <a:ea typeface="宋体" pitchFamily="2" charset="-122"/>
              </a:rPr>
              <a:t>(Distributed Memory Architecture)</a:t>
            </a:r>
          </a:p>
        </p:txBody>
      </p:sp>
      <p:pic>
        <p:nvPicPr>
          <p:cNvPr id="9221" name="Picture 2" descr="D:\work\github\mywiki\web\concurrent_programming\i\DistributedMemoryArchitectur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027363"/>
            <a:ext cx="407352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11"/>
          <p:cNvSpPr txBox="1">
            <a:spLocks/>
          </p:cNvSpPr>
          <p:nvPr/>
        </p:nvSpPr>
        <p:spPr bwMode="auto">
          <a:xfrm>
            <a:off x="4625975" y="1989138"/>
            <a:ext cx="4100513"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6213" indent="-17621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spcBef>
                <a:spcPct val="20000"/>
              </a:spcBef>
              <a:buClr>
                <a:srgbClr val="00A9D4"/>
              </a:buClr>
              <a:buFont typeface="Arial" charset="0"/>
              <a:buChar char="›"/>
            </a:pPr>
            <a:r>
              <a:rPr lang="zh-CN" altLang="en-US" sz="2400" dirty="0">
                <a:ea typeface="宋体" pitchFamily="2" charset="-122"/>
              </a:rPr>
              <a:t>特点</a:t>
            </a:r>
            <a:r>
              <a:rPr lang="en-US" altLang="zh-CN" sz="2400" dirty="0">
                <a:ea typeface="宋体" pitchFamily="2" charset="-122"/>
              </a:rPr>
              <a:t>:</a:t>
            </a:r>
            <a:br>
              <a:rPr lang="en-US" altLang="zh-CN" sz="2400" dirty="0">
                <a:ea typeface="宋体" pitchFamily="2" charset="-122"/>
              </a:rPr>
            </a:br>
            <a:r>
              <a:rPr lang="en-US" altLang="zh-CN" sz="2400" dirty="0" smtClean="0">
                <a:ea typeface="宋体" pitchFamily="2" charset="-122"/>
              </a:rPr>
              <a:t>- </a:t>
            </a:r>
            <a:r>
              <a:rPr lang="zh-CN" altLang="en-US" dirty="0" smtClean="0">
                <a:ea typeface="宋体" pitchFamily="2" charset="-122"/>
              </a:rPr>
              <a:t>多</a:t>
            </a:r>
            <a:r>
              <a:rPr lang="zh-CN" altLang="en-US" dirty="0">
                <a:ea typeface="宋体" pitchFamily="2" charset="-122"/>
              </a:rPr>
              <a:t>个处理节点</a:t>
            </a:r>
            <a:r>
              <a:rPr lang="en-US" altLang="zh-CN" dirty="0">
                <a:ea typeface="宋体" pitchFamily="2" charset="-122"/>
              </a:rPr>
              <a:t/>
            </a:r>
            <a:br>
              <a:rPr lang="en-US" altLang="zh-CN" dirty="0">
                <a:ea typeface="宋体" pitchFamily="2" charset="-122"/>
              </a:rPr>
            </a:br>
            <a:r>
              <a:rPr lang="en-US" altLang="zh-CN" dirty="0" smtClean="0">
                <a:ea typeface="宋体" pitchFamily="2" charset="-122"/>
              </a:rPr>
              <a:t>- </a:t>
            </a:r>
            <a:r>
              <a:rPr lang="zh-CN" altLang="en-US" dirty="0" smtClean="0">
                <a:ea typeface="宋体" pitchFamily="2" charset="-122"/>
              </a:rPr>
              <a:t>网络</a:t>
            </a:r>
            <a:r>
              <a:rPr lang="zh-CN" altLang="en-US" dirty="0">
                <a:ea typeface="宋体" pitchFamily="2" charset="-122"/>
              </a:rPr>
              <a:t>连接</a:t>
            </a:r>
            <a:r>
              <a:rPr lang="en-US" altLang="zh-CN" dirty="0">
                <a:ea typeface="宋体" pitchFamily="2" charset="-122"/>
              </a:rPr>
              <a:t/>
            </a:r>
            <a:br>
              <a:rPr lang="en-US" altLang="zh-CN" dirty="0">
                <a:ea typeface="宋体" pitchFamily="2" charset="-122"/>
              </a:rPr>
            </a:br>
            <a:r>
              <a:rPr lang="en-US" altLang="zh-CN" dirty="0" smtClean="0">
                <a:ea typeface="宋体" pitchFamily="2" charset="-122"/>
              </a:rPr>
              <a:t>- </a:t>
            </a:r>
            <a:r>
              <a:rPr lang="zh-CN" altLang="en-US" dirty="0" smtClean="0">
                <a:ea typeface="宋体" pitchFamily="2" charset="-122"/>
              </a:rPr>
              <a:t>消息</a:t>
            </a:r>
            <a:r>
              <a:rPr lang="zh-CN" altLang="en-US" dirty="0">
                <a:ea typeface="宋体" pitchFamily="2" charset="-122"/>
              </a:rPr>
              <a:t>传递进行通讯</a:t>
            </a:r>
            <a:endParaRPr lang="en-US" altLang="zh-CN" dirty="0">
              <a:ea typeface="宋体" pitchFamily="2" charset="-122"/>
            </a:endParaRPr>
          </a:p>
          <a:p>
            <a:pPr eaLnBrk="1" hangingPunct="1">
              <a:spcBef>
                <a:spcPct val="20000"/>
              </a:spcBef>
              <a:buClr>
                <a:srgbClr val="00A9D4"/>
              </a:buClr>
              <a:buFont typeface="Arial" charset="0"/>
              <a:buChar char="›"/>
            </a:pPr>
            <a:r>
              <a:rPr lang="en-US" altLang="zh-CN" sz="2400" dirty="0">
                <a:ea typeface="宋体" pitchFamily="2" charset="-122"/>
              </a:rPr>
              <a:t>Pros &amp; Cons:</a:t>
            </a:r>
            <a:br>
              <a:rPr lang="en-US" altLang="zh-CN" sz="2400" dirty="0">
                <a:ea typeface="宋体" pitchFamily="2" charset="-122"/>
              </a:rPr>
            </a:br>
            <a:r>
              <a:rPr lang="en-US" altLang="zh-CN" dirty="0" smtClean="0">
                <a:ea typeface="宋体" pitchFamily="2" charset="-122"/>
              </a:rPr>
              <a:t>- </a:t>
            </a:r>
            <a:r>
              <a:rPr lang="zh-CN" altLang="en-US" dirty="0" smtClean="0">
                <a:ea typeface="宋体" pitchFamily="2" charset="-122"/>
              </a:rPr>
              <a:t>可</a:t>
            </a:r>
            <a:r>
              <a:rPr lang="zh-CN" altLang="en-US" dirty="0">
                <a:ea typeface="宋体" pitchFamily="2" charset="-122"/>
              </a:rPr>
              <a:t>扩展性高</a:t>
            </a:r>
            <a:r>
              <a:rPr lang="en-US" altLang="zh-CN" dirty="0">
                <a:ea typeface="宋体" pitchFamily="2" charset="-122"/>
              </a:rPr>
              <a:t/>
            </a:r>
            <a:br>
              <a:rPr lang="en-US" altLang="zh-CN" dirty="0">
                <a:ea typeface="宋体" pitchFamily="2" charset="-122"/>
              </a:rPr>
            </a:br>
            <a:r>
              <a:rPr lang="en-US" altLang="zh-CN" dirty="0" smtClean="0">
                <a:ea typeface="宋体" pitchFamily="2" charset="-122"/>
              </a:rPr>
              <a:t>- </a:t>
            </a:r>
            <a:r>
              <a:rPr lang="zh-CN" altLang="en-US" dirty="0" smtClean="0">
                <a:ea typeface="宋体" pitchFamily="2" charset="-122"/>
              </a:rPr>
              <a:t>编程</a:t>
            </a:r>
            <a:r>
              <a:rPr lang="zh-CN" altLang="en-US" dirty="0">
                <a:ea typeface="宋体" pitchFamily="2" charset="-122"/>
              </a:rPr>
              <a:t>较困难</a:t>
            </a:r>
            <a:endParaRPr lang="en-US" altLang="zh-CN" dirty="0">
              <a:ea typeface="宋体" pitchFamily="2" charset="-122"/>
            </a:endParaRPr>
          </a:p>
          <a:p>
            <a:pPr eaLnBrk="1" hangingPunct="1">
              <a:spcBef>
                <a:spcPct val="20000"/>
              </a:spcBef>
              <a:buClr>
                <a:srgbClr val="00A9D4"/>
              </a:buClr>
              <a:buFont typeface="Arial" charset="0"/>
              <a:buChar char="›"/>
            </a:pPr>
            <a:r>
              <a:rPr lang="zh-CN" altLang="en-US" sz="2400" dirty="0">
                <a:ea typeface="宋体" pitchFamily="2" charset="-122"/>
              </a:rPr>
              <a:t>分类：</a:t>
            </a:r>
            <a:r>
              <a:rPr lang="en-US" altLang="zh-CN" sz="2400" dirty="0">
                <a:ea typeface="宋体" pitchFamily="2" charset="-122"/>
              </a:rPr>
              <a:t/>
            </a:r>
            <a:br>
              <a:rPr lang="en-US" altLang="zh-CN" sz="2400" dirty="0">
                <a:ea typeface="宋体" pitchFamily="2" charset="-122"/>
              </a:rPr>
            </a:br>
            <a:r>
              <a:rPr lang="en-US" altLang="zh-CN" dirty="0" smtClean="0">
                <a:ea typeface="宋体" pitchFamily="2" charset="-122"/>
              </a:rPr>
              <a:t>- </a:t>
            </a:r>
            <a:r>
              <a:rPr lang="zh-CN" altLang="en-US" dirty="0" smtClean="0">
                <a:ea typeface="宋体" pitchFamily="2" charset="-122"/>
              </a:rPr>
              <a:t>大规模并行处理</a:t>
            </a:r>
            <a:r>
              <a:rPr lang="zh-CN" altLang="en-US" dirty="0">
                <a:ea typeface="宋体" pitchFamily="2" charset="-122"/>
              </a:rPr>
              <a:t>机</a:t>
            </a:r>
            <a:r>
              <a:rPr lang="en-US" altLang="zh-CN" dirty="0">
                <a:ea typeface="宋体" pitchFamily="2" charset="-122"/>
              </a:rPr>
              <a:t>(MPP)</a:t>
            </a:r>
            <a:br>
              <a:rPr lang="en-US" altLang="zh-CN" dirty="0">
                <a:ea typeface="宋体" pitchFamily="2" charset="-122"/>
              </a:rPr>
            </a:br>
            <a:r>
              <a:rPr lang="en-US" altLang="zh-CN" dirty="0" smtClean="0">
                <a:ea typeface="宋体" pitchFamily="2" charset="-122"/>
              </a:rPr>
              <a:t>- </a:t>
            </a:r>
            <a:r>
              <a:rPr lang="zh-CN" altLang="en-US" dirty="0" smtClean="0">
                <a:ea typeface="宋体" pitchFamily="2" charset="-122"/>
              </a:rPr>
              <a:t>集群</a:t>
            </a:r>
            <a:r>
              <a:rPr lang="en-US" altLang="zh-CN" dirty="0">
                <a:ea typeface="宋体" pitchFamily="2" charset="-122"/>
              </a:rPr>
              <a:t>(Cluster)</a:t>
            </a:r>
            <a:br>
              <a:rPr lang="en-US" altLang="zh-CN" dirty="0">
                <a:ea typeface="宋体" pitchFamily="2" charset="-122"/>
              </a:rPr>
            </a:br>
            <a:r>
              <a:rPr lang="en-US" altLang="zh-CN" dirty="0" smtClean="0">
                <a:ea typeface="宋体" pitchFamily="2" charset="-122"/>
              </a:rPr>
              <a:t>- </a:t>
            </a:r>
            <a:r>
              <a:rPr lang="zh-CN" altLang="en-US" dirty="0" smtClean="0">
                <a:ea typeface="宋体" pitchFamily="2" charset="-122"/>
              </a:rPr>
              <a:t>网格</a:t>
            </a:r>
            <a:r>
              <a:rPr lang="en-US" altLang="zh-CN" dirty="0">
                <a:ea typeface="宋体" pitchFamily="2" charset="-122"/>
              </a:rPr>
              <a:t>(Grid)</a:t>
            </a:r>
          </a:p>
          <a:p>
            <a:pPr eaLnBrk="1" hangingPunct="1">
              <a:spcBef>
                <a:spcPct val="20000"/>
              </a:spcBef>
              <a:buClr>
                <a:srgbClr val="00A9D4"/>
              </a:buClr>
              <a:buFont typeface="Arial" charset="0"/>
              <a:buChar char="›"/>
            </a:pPr>
            <a:endParaRPr lang="en-US" altLang="zh-CN" sz="2400" dirty="0">
              <a:ea typeface="宋体" pitchFamily="2" charset="-122"/>
            </a:endParaRPr>
          </a:p>
          <a:p>
            <a:pPr eaLnBrk="1" hangingPunct="1">
              <a:spcBef>
                <a:spcPct val="20000"/>
              </a:spcBef>
              <a:buClr>
                <a:srgbClr val="00A9D4"/>
              </a:buClr>
              <a:buFont typeface="Arial" charset="0"/>
              <a:buChar char="›"/>
            </a:pPr>
            <a:endParaRPr lang="en-US" altLang="zh-CN" sz="2400" dirty="0">
              <a:ea typeface="宋体" pitchFamily="2" charset="-122"/>
            </a:endParaRPr>
          </a:p>
          <a:p>
            <a:pPr eaLnBrk="1" hangingPunct="1">
              <a:spcBef>
                <a:spcPct val="20000"/>
              </a:spcBef>
              <a:buClr>
                <a:srgbClr val="00A9D4"/>
              </a:buClr>
              <a:buFont typeface="Arial" charset="0"/>
              <a:buChar char="›"/>
            </a:pPr>
            <a:endParaRPr lang="en-US" altLang="zh-CN" sz="2400" dirty="0">
              <a:ea typeface="宋体" pitchFamily="2" charset="-122"/>
            </a:endParaRPr>
          </a:p>
          <a:p>
            <a:pPr eaLnBrk="1" hangingPunct="1">
              <a:spcBef>
                <a:spcPct val="20000"/>
              </a:spcBef>
              <a:buClr>
                <a:srgbClr val="00A9D4"/>
              </a:buClr>
              <a:buFont typeface="Arial" charset="0"/>
              <a:buChar char="›"/>
            </a:pPr>
            <a:endParaRPr lang="en-US" altLang="zh-CN" sz="24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ChapterPage"/>
</p:tagLst>
</file>

<file path=ppt/tags/tag2.xml><?xml version="1.0" encoding="utf-8"?>
<p:tagLst xmlns:a="http://schemas.openxmlformats.org/drawingml/2006/main" xmlns:r="http://schemas.openxmlformats.org/officeDocument/2006/relationships" xmlns:p="http://schemas.openxmlformats.org/presentationml/2006/main">
  <p:tag name="TYPE" val="ChapterPage"/>
</p:tagLst>
</file>

<file path=ppt/theme/theme1.xml><?xml version="1.0" encoding="utf-8"?>
<a:theme xmlns:a="http://schemas.openxmlformats.org/drawingml/2006/main" name="Landscape2009_10-21_2">
  <a:themeElements>
    <a:clrScheme name="">
      <a:dk1>
        <a:srgbClr val="58585A"/>
      </a:dk1>
      <a:lt1>
        <a:srgbClr val="FFFFFF"/>
      </a:lt1>
      <a:dk2>
        <a:srgbClr val="00285E"/>
      </a:dk2>
      <a:lt2>
        <a:srgbClr val="58585A"/>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_10-21_2">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45720" rIns="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45720" rIns="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_10-21_2 1">
        <a:dk1>
          <a:srgbClr val="58585A"/>
        </a:dk1>
        <a:lt1>
          <a:srgbClr val="FFFFFF"/>
        </a:lt1>
        <a:dk2>
          <a:srgbClr val="00285E"/>
        </a:dk2>
        <a:lt2>
          <a:srgbClr val="58585A"/>
        </a:lt2>
        <a:accent1>
          <a:srgbClr val="00A9D4"/>
        </a:accent1>
        <a:accent2>
          <a:srgbClr val="89BA17"/>
        </a:accent2>
        <a:accent3>
          <a:srgbClr val="FFFFFF"/>
        </a:accent3>
        <a:accent4>
          <a:srgbClr val="4A4A4C"/>
        </a:accent4>
        <a:accent5>
          <a:srgbClr val="AAD1E6"/>
        </a:accent5>
        <a:accent6>
          <a:srgbClr val="7CA814"/>
        </a:accent6>
        <a:hlink>
          <a:srgbClr val="00625F"/>
        </a:hlink>
        <a:folHlink>
          <a:srgbClr val="F08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Landscape2009_10-21_2</Template>
  <TotalTime>16551</TotalTime>
  <Words>1116</Words>
  <Application>Microsoft Office PowerPoint</Application>
  <PresentationFormat>全屏显示(4:3)</PresentationFormat>
  <Paragraphs>308</Paragraphs>
  <Slides>44</Slides>
  <Notes>37</Notes>
  <HiddenSlides>0</HiddenSlides>
  <MMClips>0</MMClips>
  <ScaleCrop>false</ScaleCrop>
  <HeadingPairs>
    <vt:vector size="10" baseType="variant">
      <vt:variant>
        <vt:lpstr>已用的字体</vt:lpstr>
      </vt:variant>
      <vt:variant>
        <vt:i4>6</vt:i4>
      </vt:variant>
      <vt:variant>
        <vt:lpstr>主题</vt:lpstr>
      </vt:variant>
      <vt:variant>
        <vt:i4>1</vt:i4>
      </vt:variant>
      <vt:variant>
        <vt:lpstr>链接</vt:lpstr>
      </vt:variant>
      <vt:variant>
        <vt:i4>1</vt:i4>
      </vt:variant>
      <vt:variant>
        <vt:lpstr>嵌入 OLE 服务器</vt:lpstr>
      </vt:variant>
      <vt:variant>
        <vt:i4>1</vt:i4>
      </vt:variant>
      <vt:variant>
        <vt:lpstr>幻灯片标题</vt:lpstr>
      </vt:variant>
      <vt:variant>
        <vt:i4>44</vt:i4>
      </vt:variant>
    </vt:vector>
  </HeadingPairs>
  <TitlesOfParts>
    <vt:vector size="53" baseType="lpstr">
      <vt:lpstr>Arial</vt:lpstr>
      <vt:lpstr>宋体</vt:lpstr>
      <vt:lpstr>Ericsson Capital TT</vt:lpstr>
      <vt:lpstr>Andalus</vt:lpstr>
      <vt:lpstr>Cambria Math</vt:lpstr>
      <vt:lpstr>ＭＳ Ｐゴシック</vt:lpstr>
      <vt:lpstr>Landscape2009_10-21_2</vt:lpstr>
      <vt:lpstr>C:\Users\Gavin\Google 云端硬盘\工作\Concurrent Programming Exercise.docx</vt:lpstr>
      <vt:lpstr>写字板文档</vt:lpstr>
      <vt:lpstr>Concurrent Programming</vt:lpstr>
      <vt:lpstr>concurrent program introduction</vt:lpstr>
      <vt:lpstr>concurrent program introduction</vt:lpstr>
      <vt:lpstr>PowerPoint 演示文稿</vt:lpstr>
      <vt:lpstr>PowerPoint 演示文稿</vt:lpstr>
      <vt:lpstr> concurrent program introduction</vt:lpstr>
      <vt:lpstr> Parallel Computing Memory Architecture </vt:lpstr>
      <vt:lpstr>Parallel Computing Memory Architecture </vt:lpstr>
      <vt:lpstr>Parallel Computing Memory Architecture </vt:lpstr>
      <vt:lpstr>Parallel Computing Memory Architecture </vt:lpstr>
      <vt:lpstr>Concurrent Programming</vt:lpstr>
      <vt:lpstr>Agander</vt:lpstr>
      <vt:lpstr>Agander</vt:lpstr>
      <vt:lpstr>Thread safety</vt:lpstr>
      <vt:lpstr>Thread safety</vt:lpstr>
      <vt:lpstr>Thread safety</vt:lpstr>
      <vt:lpstr>Thread safety</vt:lpstr>
      <vt:lpstr>Thread safety</vt:lpstr>
      <vt:lpstr>Thread safety</vt:lpstr>
      <vt:lpstr>Thread safety</vt:lpstr>
      <vt:lpstr>Thread safety</vt:lpstr>
      <vt:lpstr>Thread safety</vt:lpstr>
      <vt:lpstr>Thread safety</vt:lpstr>
      <vt:lpstr>Thread safety</vt:lpstr>
      <vt:lpstr>Thread safety</vt:lpstr>
      <vt:lpstr>Thread safety</vt:lpstr>
      <vt:lpstr>Thread safety</vt:lpstr>
      <vt:lpstr>Agander</vt:lpstr>
      <vt:lpstr>Optimize locks</vt:lpstr>
      <vt:lpstr>Optimize locks</vt:lpstr>
      <vt:lpstr>Optimize locks -- 减少锁的持有时间 </vt:lpstr>
      <vt:lpstr>Optimize locks -- 减少锁的持有时间 </vt:lpstr>
      <vt:lpstr>Optimize locks --降低锁的请求频率</vt:lpstr>
      <vt:lpstr>Optimize locks --降低锁的请求频率</vt:lpstr>
      <vt:lpstr>Optimize locks – 关于性能优化</vt:lpstr>
      <vt:lpstr>Agander</vt:lpstr>
      <vt:lpstr>Monitor pattern</vt:lpstr>
      <vt:lpstr>Monitor pattern</vt:lpstr>
      <vt:lpstr>Monitor pattern</vt:lpstr>
      <vt:lpstr>Monitor pattern</vt:lpstr>
      <vt:lpstr>Monitor pattern</vt:lpstr>
      <vt:lpstr>Monitor pattern</vt:lpstr>
      <vt:lpstr>PowerPoint 演示文稿</vt:lpstr>
      <vt:lpstr>PowerPoint 演示文稿</vt:lpstr>
    </vt:vector>
  </TitlesOfParts>
  <Company>Ericsson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VERSION OF POWER POINT TEMPLATE</dc:title>
  <dc:creator>Kjell-Åke Rydén</dc:creator>
  <cp:lastModifiedBy>Gavin</cp:lastModifiedBy>
  <cp:revision>230</cp:revision>
  <dcterms:created xsi:type="dcterms:W3CDTF">2009-10-21T14:42:47Z</dcterms:created>
  <dcterms:modified xsi:type="dcterms:W3CDTF">2012-08-29T03:23:12Z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OHLogoNew2004</vt:lpwstr>
  </property>
  <property fmtid="{D5CDD505-2E9C-101B-9397-08002B2CF9AE}" pid="3" name="TemplateName">
    <vt:lpwstr>CXC 172 2019/3</vt:lpwstr>
  </property>
  <property fmtid="{D5CDD505-2E9C-101B-9397-08002B2CF9AE}" pid="4" name="TemplateVersion">
    <vt:lpwstr>R1A</vt:lpwstr>
  </property>
  <property fmtid="{D5CDD505-2E9C-101B-9397-08002B2CF9AE}" pid="5" name="White">
    <vt:bool>true</vt:bool>
  </property>
  <property fmtid="{D5CDD505-2E9C-101B-9397-08002B2CF9AE}" pid="6" name="Pages">
    <vt:bool>false</vt:bool>
  </property>
  <property fmtid="{D5CDD505-2E9C-101B-9397-08002B2CF9AE}" pid="7" name="TemplateInfo">
    <vt:lpwstr>Prerelease</vt:lpwstr>
  </property>
  <property fmtid="{D5CDD505-2E9C-101B-9397-08002B2CF9AE}" pid="8" name="Title">
    <vt:lpwstr> </vt:lpwstr>
  </property>
  <property fmtid="{D5CDD505-2E9C-101B-9397-08002B2CF9AE}" pid="9" name="Prepared">
    <vt:lpwstr> </vt:lpwstr>
  </property>
  <property fmtid="{D5CDD505-2E9C-101B-9397-08002B2CF9AE}" pid="10" name="Keyword">
    <vt:lpwstr> </vt:lpwstr>
  </property>
  <property fmtid="{D5CDD505-2E9C-101B-9397-08002B2CF9AE}" pid="11" name="SecurityClass">
    <vt:lpwstr> </vt:lpwstr>
  </property>
  <property fmtid="{D5CDD505-2E9C-101B-9397-08002B2CF9AE}" pid="12" name="Reference">
    <vt:lpwstr> </vt:lpwstr>
  </property>
  <property fmtid="{D5CDD505-2E9C-101B-9397-08002B2CF9AE}" pid="13" name="DocName">
    <vt:lpwstr> </vt:lpwstr>
  </property>
  <property fmtid="{D5CDD505-2E9C-101B-9397-08002B2CF9AE}" pid="14" name="Checked">
    <vt:lpwstr> </vt:lpwstr>
  </property>
  <property fmtid="{D5CDD505-2E9C-101B-9397-08002B2CF9AE}" pid="15" name="Revision">
    <vt:lpwstr> </vt:lpwstr>
  </property>
  <property fmtid="{D5CDD505-2E9C-101B-9397-08002B2CF9AE}" pid="16" name="DocNo">
    <vt:lpwstr> </vt:lpwstr>
  </property>
  <property fmtid="{D5CDD505-2E9C-101B-9397-08002B2CF9AE}" pid="17" name="ApprovedBy">
    <vt:lpwstr> </vt:lpwstr>
  </property>
  <property fmtid="{D5CDD505-2E9C-101B-9397-08002B2CF9AE}" pid="18" name="Date">
    <vt:lpwstr> </vt:lpwstr>
  </property>
</Properties>
</file>