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29" r:id="rId2"/>
    <p:sldMasterId id="2147483737" r:id="rId3"/>
    <p:sldMasterId id="2147483758" r:id="rId4"/>
    <p:sldMasterId id="2147483793" r:id="rId5"/>
  </p:sldMasterIdLst>
  <p:notesMasterIdLst>
    <p:notesMasterId r:id="rId7"/>
  </p:notesMasterIdLst>
  <p:handoutMasterIdLst>
    <p:handoutMasterId r:id="rId8"/>
  </p:handoutMasterIdLst>
  <p:sldIdLst>
    <p:sldId id="5964" r:id="rId6"/>
  </p:sldIdLst>
  <p:sldSz cx="9906000" cy="6858000" type="A4"/>
  <p:notesSz cx="9101138" cy="6858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D9D9"/>
    <a:srgbClr val="CC9900"/>
    <a:srgbClr val="4371D9"/>
    <a:srgbClr val="2E6B70"/>
    <a:srgbClr val="6ABCC2"/>
    <a:srgbClr val="FFCC99"/>
    <a:srgbClr val="FF00FF"/>
    <a:srgbClr val="0000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 autoAdjust="0"/>
    <p:restoredTop sz="98934" autoAdjust="0"/>
  </p:normalViewPr>
  <p:slideViewPr>
    <p:cSldViewPr snapToGrid="0">
      <p:cViewPr>
        <p:scale>
          <a:sx n="75" d="100"/>
          <a:sy n="75" d="100"/>
        </p:scale>
        <p:origin x="600" y="-187"/>
      </p:cViewPr>
      <p:guideLst>
        <p:guide orient="horz" pos="1067"/>
        <p:guide orient="horz" pos="4055"/>
        <p:guide orient="horz" pos="3767"/>
        <p:guide pos="5573"/>
        <p:guide pos="503"/>
        <p:guide pos="1871"/>
        <p:guide pos="7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200"/>
    </p:cViewPr>
  </p:sorterViewPr>
  <p:notesViewPr>
    <p:cSldViewPr snapToGrid="0">
      <p:cViewPr varScale="1">
        <p:scale>
          <a:sx n="50" d="100"/>
          <a:sy n="50" d="100"/>
        </p:scale>
        <p:origin x="-732" y="-84"/>
      </p:cViewPr>
      <p:guideLst>
        <p:guide orient="horz" pos="2160"/>
        <p:guide pos="2867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Master" Target="slideMasters/slideMaster5.xml"/><Relationship Id="rId4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90446638020275"/>
          <c:y val="5.4101252807316612E-2"/>
          <c:w val="0.87014428412874656"/>
          <c:h val="0.9059574820763830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1º Principal</c:v>
                </c:pt>
              </c:strCache>
            </c:strRef>
          </c:tx>
          <c:spPr>
            <a:solidFill>
              <a:srgbClr val="00FF00"/>
            </a:solidFill>
            <a:ln w="2514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0%" sourceLinked="0"/>
            <c:spPr>
              <a:noFill/>
              <a:ln w="25145">
                <a:noFill/>
              </a:ln>
            </c:spPr>
            <c:txPr>
              <a:bodyPr/>
              <a:lstStyle/>
              <a:p>
                <a:pPr>
                  <a:defRPr lang="es-AR" sz="1000" b="1" i="0" u="none" strike="noStrike" baseline="0">
                    <a:solidFill>
                      <a:schemeClr val="tx1"/>
                    </a:solidFill>
                    <a:latin typeface="Gill Sans MT" pitchFamily="34" charset="0"/>
                    <a:ea typeface="Arial"/>
                    <a:cs typeface="Arial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BBVA</c:v>
                </c:pt>
                <c:pt idx="5">
                  <c:v>Corpbanca</c:v>
                </c:pt>
                <c:pt idx="6">
                  <c:v>Itaú</c:v>
                </c:pt>
                <c:pt idx="7">
                  <c:v>BICE</c:v>
                </c:pt>
                <c:pt idx="8">
                  <c:v>Scotiabank</c:v>
                </c:pt>
                <c:pt idx="9">
                  <c:v>Security</c:v>
                </c:pt>
                <c:pt idx="10">
                  <c:v>HSBC</c:v>
                </c:pt>
                <c:pt idx="11">
                  <c:v>Internacional</c:v>
                </c:pt>
                <c:pt idx="12">
                  <c:v>Del Desarrollo</c:v>
                </c:pt>
              </c:strCache>
            </c:strRef>
          </c:cat>
          <c:val>
            <c:numRef>
              <c:f>Sheet1!$B$2:$B$14</c:f>
              <c:numCache>
                <c:formatCode>0%</c:formatCode>
                <c:ptCount val="13"/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2º Principal</c:v>
                </c:pt>
              </c:strCache>
            </c:strRef>
          </c:tx>
          <c:spPr>
            <a:solidFill>
              <a:srgbClr val="E0FFE0"/>
            </a:solidFill>
            <a:ln w="2514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7"/>
              <c:layout>
                <c:manualLayout>
                  <c:x val="4.1529674151200499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5.5372898868267326E-3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1.66118696604802E-2"/>
                  <c:y val="1.8038982240621983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pPr>
              <a:noFill/>
              <a:ln w="25145">
                <a:noFill/>
              </a:ln>
            </c:spPr>
            <c:txPr>
              <a:bodyPr/>
              <a:lstStyle/>
              <a:p>
                <a:pPr>
                  <a:defRPr lang="es-AR" sz="1000" b="1" i="0" u="none" strike="noStrike" baseline="0">
                    <a:solidFill>
                      <a:schemeClr val="tx1"/>
                    </a:solidFill>
                    <a:latin typeface="Gill Sans MT" pitchFamily="34" charset="0"/>
                    <a:ea typeface="Arial"/>
                    <a:cs typeface="Arial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BBVA</c:v>
                </c:pt>
                <c:pt idx="5">
                  <c:v>Corpbanca</c:v>
                </c:pt>
                <c:pt idx="6">
                  <c:v>Itaú</c:v>
                </c:pt>
                <c:pt idx="7">
                  <c:v>BICE</c:v>
                </c:pt>
                <c:pt idx="8">
                  <c:v>Scotiabank</c:v>
                </c:pt>
                <c:pt idx="9">
                  <c:v>Security</c:v>
                </c:pt>
                <c:pt idx="10">
                  <c:v>HSBC</c:v>
                </c:pt>
                <c:pt idx="11">
                  <c:v>Internacional</c:v>
                </c:pt>
                <c:pt idx="12">
                  <c:v>Del Desarrollo</c:v>
                </c:pt>
              </c:strCache>
            </c:strRef>
          </c:cat>
          <c:val>
            <c:numRef>
              <c:f>Sheet1!$C$2:$C$14</c:f>
              <c:numCache>
                <c:formatCode>0%</c:formatCode>
                <c:ptCount val="13"/>
              </c:numCache>
            </c:numRef>
          </c:val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Alternativo</c:v>
                </c:pt>
              </c:strCache>
            </c:strRef>
          </c:tx>
          <c:spPr>
            <a:solidFill>
              <a:srgbClr val="FFFF80"/>
            </a:solidFill>
            <a:ln w="2514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 w="25145">
                <a:noFill/>
              </a:ln>
            </c:spPr>
            <c:txPr>
              <a:bodyPr/>
              <a:lstStyle/>
              <a:p>
                <a:pPr>
                  <a:defRPr lang="es-AR" sz="1000" b="1" i="0" u="none" strike="noStrike" baseline="0">
                    <a:solidFill>
                      <a:schemeClr val="tx1"/>
                    </a:solidFill>
                    <a:latin typeface="Gill Sans MT" pitchFamily="34" charset="0"/>
                    <a:ea typeface="Arial"/>
                    <a:cs typeface="Arial"/>
                  </a:defRPr>
                </a:pPr>
                <a:endParaRPr lang="es-A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BBVA</c:v>
                </c:pt>
                <c:pt idx="5">
                  <c:v>Corpbanca</c:v>
                </c:pt>
                <c:pt idx="6">
                  <c:v>Itaú</c:v>
                </c:pt>
                <c:pt idx="7">
                  <c:v>BICE</c:v>
                </c:pt>
                <c:pt idx="8">
                  <c:v>Scotiabank</c:v>
                </c:pt>
                <c:pt idx="9">
                  <c:v>Security</c:v>
                </c:pt>
                <c:pt idx="10">
                  <c:v>HSBC</c:v>
                </c:pt>
                <c:pt idx="11">
                  <c:v>Internacional</c:v>
                </c:pt>
                <c:pt idx="12">
                  <c:v>Del Desarrollo</c:v>
                </c:pt>
              </c:strCache>
            </c:strRef>
          </c:cat>
          <c:val>
            <c:numRef>
              <c:f>Sheet1!$D$2:$D$14</c:f>
              <c:numCache>
                <c:formatCode>0%</c:formatCode>
                <c:ptCount val="13"/>
              </c:numCache>
            </c:numRef>
          </c:val>
        </c:ser>
        <c:ser>
          <c:idx val="1"/>
          <c:order val="3"/>
          <c:tx>
            <c:strRef>
              <c:f>Sheet1!$E$1</c:f>
              <c:strCache>
                <c:ptCount val="1"/>
                <c:pt idx="0">
                  <c:v>Débiles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1000">
                    <a:latin typeface="Gill Sans MT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Sheet1!$A$2:$A$14</c:f>
              <c:strCache>
                <c:ptCount val="13"/>
                <c:pt idx="0">
                  <c:v>Banco de Chile</c:v>
                </c:pt>
                <c:pt idx="1">
                  <c:v>Santander</c:v>
                </c:pt>
                <c:pt idx="2">
                  <c:v>BCI</c:v>
                </c:pt>
                <c:pt idx="3">
                  <c:v>BancoEstado</c:v>
                </c:pt>
                <c:pt idx="4">
                  <c:v>BBVA</c:v>
                </c:pt>
                <c:pt idx="5">
                  <c:v>Corpbanca</c:v>
                </c:pt>
                <c:pt idx="6">
                  <c:v>Itaú</c:v>
                </c:pt>
                <c:pt idx="7">
                  <c:v>BICE</c:v>
                </c:pt>
                <c:pt idx="8">
                  <c:v>Scotiabank</c:v>
                </c:pt>
                <c:pt idx="9">
                  <c:v>Security</c:v>
                </c:pt>
                <c:pt idx="10">
                  <c:v>HSBC</c:v>
                </c:pt>
                <c:pt idx="11">
                  <c:v>Internacional</c:v>
                </c:pt>
                <c:pt idx="12">
                  <c:v>Del Desarrollo</c:v>
                </c:pt>
              </c:strCache>
            </c:strRef>
          </c:cat>
          <c:val>
            <c:numRef>
              <c:f>Sheet1!$E$2:$E$14</c:f>
              <c:numCache>
                <c:formatCode>0%</c:formatCode>
                <c:ptCount val="1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34806016"/>
        <c:axId val="35068928"/>
      </c:barChart>
      <c:catAx>
        <c:axId val="3480601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574">
            <a:solidFill>
              <a:srgbClr val="969696"/>
            </a:solidFill>
            <a:prstDash val="solid"/>
          </a:ln>
        </c:spPr>
        <c:txPr>
          <a:bodyPr rot="0" vert="horz"/>
          <a:lstStyle/>
          <a:p>
            <a:pPr>
              <a:defRPr lang="es-AR" sz="991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35068928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35068928"/>
        <c:scaling>
          <c:orientation val="minMax"/>
          <c:max val="1"/>
        </c:scaling>
        <c:delete val="0"/>
        <c:axPos val="t"/>
        <c:numFmt formatCode="0%" sourceLinked="0"/>
        <c:majorTickMark val="out"/>
        <c:minorTickMark val="none"/>
        <c:tickLblPos val="nextTo"/>
        <c:spPr>
          <a:ln w="314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es-AR" sz="900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s-AR"/>
          </a:p>
        </c:txPr>
        <c:crossAx val="34806016"/>
        <c:crosses val="autoZero"/>
        <c:crossBetween val="between"/>
      </c:valAx>
      <c:spPr>
        <a:noFill/>
        <a:ln w="25391">
          <a:noFill/>
        </a:ln>
      </c:spPr>
    </c:plotArea>
    <c:legend>
      <c:legendPos val="r"/>
      <c:layout>
        <c:manualLayout>
          <c:xMode val="edge"/>
          <c:yMode val="edge"/>
          <c:x val="0.53931208765311889"/>
          <c:y val="0.60872689882836817"/>
          <c:w val="0.11083158212907269"/>
          <c:h val="0.18390020835024487"/>
        </c:manualLayout>
      </c:layout>
      <c:overlay val="0"/>
      <c:spPr>
        <a:solidFill>
          <a:srgbClr val="FFFFFF"/>
        </a:solidFill>
        <a:ln w="12574">
          <a:solidFill>
            <a:srgbClr val="C0C0C0"/>
          </a:solidFill>
          <a:prstDash val="solid"/>
        </a:ln>
      </c:spPr>
      <c:txPr>
        <a:bodyPr/>
        <a:lstStyle/>
        <a:p>
          <a:pPr>
            <a:defRPr lang="es-AR" sz="1001" b="0" i="0" u="none" strike="noStrike" baseline="0">
              <a:solidFill>
                <a:schemeClr val="tx1"/>
              </a:solidFill>
              <a:latin typeface="Gill Sans MT" pitchFamily="34" charset="0"/>
              <a:ea typeface="Arial"/>
              <a:cs typeface="Arial"/>
            </a:defRPr>
          </a:pPr>
          <a:endParaRPr lang="es-A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8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621220528731081"/>
          <c:y val="0"/>
          <c:w val="0.7437877947126893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0,3</c:v>
                </c:pt>
              </c:strCache>
            </c:strRef>
          </c:tx>
          <c:spPr>
            <a:solidFill>
              <a:srgbClr val="99FF6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6.85857166194802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50">
                    <a:latin typeface="Gill Sans MT" pitchFamily="34" charset="0"/>
                    <a:cs typeface="Calibri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</c:f>
              <c:strCache>
                <c:ptCount val="1"/>
                <c:pt idx="0">
                  <c:v>Santander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0,22</c:v>
                </c:pt>
              </c:strCache>
            </c:strRef>
          </c:tx>
          <c:spPr>
            <a:solidFill>
              <a:srgbClr val="BDFFBD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5.4004501275181282E-7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050">
                    <a:latin typeface="Gill Sans MT" pitchFamily="34" charset="0"/>
                    <a:cs typeface="Calibri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</c:f>
              <c:strCache>
                <c:ptCount val="1"/>
                <c:pt idx="0">
                  <c:v>Santander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0,36</c:v>
                </c:pt>
              </c:strCache>
            </c:strRef>
          </c:tx>
          <c:spPr>
            <a:solidFill>
              <a:srgbClr val="FFFF9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txPr>
              <a:bodyPr/>
              <a:lstStyle/>
              <a:p>
                <a:pPr>
                  <a:defRPr sz="1050">
                    <a:latin typeface="Gill Sans MT" pitchFamily="34" charset="0"/>
                    <a:cs typeface="Calibri" pitchFamily="34" charset="0"/>
                  </a:defRPr>
                </a:pPr>
                <a:endParaRPr lang="es-A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</c:f>
              <c:strCache>
                <c:ptCount val="1"/>
                <c:pt idx="0">
                  <c:v>Santander</c:v>
                </c:pt>
              </c:strCache>
            </c:strRef>
          </c:cat>
          <c:val>
            <c:numRef>
              <c:f>Hoja1!$D$2</c:f>
              <c:numCache>
                <c:formatCode>0%</c:formatCode>
                <c:ptCount val="1"/>
                <c:pt idx="0">
                  <c:v>0.24999999999999997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631744"/>
        <c:axId val="107633280"/>
      </c:barChart>
      <c:catAx>
        <c:axId val="1076317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>
                <a:latin typeface="Gill Sans MT" pitchFamily="34" charset="0"/>
                <a:cs typeface="Calibri" pitchFamily="34" charset="0"/>
              </a:defRPr>
            </a:pPr>
            <a:endParaRPr lang="es-AR"/>
          </a:p>
        </c:txPr>
        <c:crossAx val="107633280"/>
        <c:crosses val="autoZero"/>
        <c:auto val="1"/>
        <c:lblAlgn val="ctr"/>
        <c:lblOffset val="100"/>
        <c:noMultiLvlLbl val="0"/>
      </c:catAx>
      <c:valAx>
        <c:axId val="10763328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07631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57788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57788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6959306-CFE2-4C3C-9B2A-37972EE38B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959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57788" y="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14350"/>
            <a:ext cx="3709988" cy="257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1263" y="3257550"/>
            <a:ext cx="6678612" cy="308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57788" y="6515100"/>
            <a:ext cx="3943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40" tIns="44120" rIns="88240" bIns="44120" numCol="1" anchor="b" anchorCtr="0" compatLnSpc="1">
            <a:prstTxWarp prst="textNoShape">
              <a:avLst/>
            </a:prstTxWarp>
          </a:bodyPr>
          <a:lstStyle>
            <a:lvl1pPr algn="r" defTabSz="88423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E9E7609C-3422-4695-BACB-A37BCF6D3F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64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693988" y="514350"/>
            <a:ext cx="3713162" cy="25717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5431B-A32C-4554-9FFF-70121DE1D9FA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6614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3246243"/>
            <a:ext cx="8420100" cy="35420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91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6" name="5 Rectángulo"/>
          <p:cNvSpPr/>
          <p:nvPr userDrawn="1"/>
        </p:nvSpPr>
        <p:spPr bwMode="auto">
          <a:xfrm>
            <a:off x="1" y="1"/>
            <a:ext cx="9906000" cy="685641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s-AR" sz="1000" b="0" smtClean="0">
              <a:solidFill>
                <a:srgbClr val="000000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 flipV="1">
            <a:off x="619125" y="3434145"/>
            <a:ext cx="8997950" cy="46037"/>
          </a:xfrm>
          <a:prstGeom prst="rect">
            <a:avLst/>
          </a:prstGeom>
          <a:solidFill>
            <a:srgbClr val="808080"/>
          </a:solidFill>
          <a:ln w="1270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defRPr/>
            </a:pPr>
            <a:endParaRPr lang="en-US" sz="1200" b="0">
              <a:solidFill>
                <a:srgbClr val="000000"/>
              </a:solidFill>
            </a:endParaRPr>
          </a:p>
        </p:txBody>
      </p:sp>
      <p:pic>
        <p:nvPicPr>
          <p:cNvPr id="8" name="Imagen 12" descr="Logo BEG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317" y="6104313"/>
            <a:ext cx="33845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 userDrawn="1"/>
        </p:nvSpPr>
        <p:spPr>
          <a:xfrm>
            <a:off x="9176808" y="65960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963158"/>
      </p:ext>
    </p:extLst>
  </p:cSld>
  <p:clrMapOvr>
    <a:masterClrMapping/>
  </p:clrMapOvr>
  <p:transition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37383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1604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59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54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8265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869358"/>
      </p:ext>
    </p:extLst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6494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47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343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9452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logo B-Network FINAL b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16850"/>
      </p:ext>
    </p:extLst>
  </p:cSld>
  <p:clrMapOvr>
    <a:masterClrMapping/>
  </p:clrMapOvr>
  <p:transition>
    <p:pull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594158"/>
      </p:ext>
    </p:extLst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43455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0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880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9055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2443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logo B-Network FINAL b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9176808" y="66087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92978"/>
      </p:ext>
    </p:extLst>
  </p:cSld>
  <p:clrMapOvr>
    <a:masterClrMapping/>
  </p:clrMapOvr>
  <p:transition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logo B-Network FINAL b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 userDrawn="1"/>
        </p:nvSpPr>
        <p:spPr>
          <a:xfrm>
            <a:off x="9176808" y="66087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21656"/>
      </p:ext>
    </p:extLst>
  </p:cSld>
  <p:clrMapOvr>
    <a:masterClrMapping/>
  </p:clrMapOvr>
  <p:transition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797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454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27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4024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577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933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7" Type="http://schemas.openxmlformats.org/officeDocument/2006/relationships/image" Target="../media/image2.jpeg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8" Type="http://schemas.openxmlformats.org/officeDocument/2006/relationships/image" Target="../media/image3.jpeg"/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'1.0' encoding='UTF-8' standalone='yes'?>
<Relationships xmlns="http://schemas.openxmlformats.org/package/2006/relationships"><Relationship Id="rId7" Type="http://schemas.openxmlformats.org/officeDocument/2006/relationships/image" Target="../media/image3.jpeg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'1.0' encoding='UTF-8' standalone='yes'?>
<Relationships xmlns="http://schemas.openxmlformats.org/package/2006/relationships"><Relationship Id="rId7" Type="http://schemas.openxmlformats.org/officeDocument/2006/relationships/image" Target="../media/image3.jpeg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'1.0' encoding='UTF-8' standalone='yes'?>
<Relationships xmlns="http://schemas.openxmlformats.org/package/2006/relationships"><Relationship Id="rId7" Type="http://schemas.openxmlformats.org/officeDocument/2006/relationships/image" Target="../media/image3.jpeg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1602" y="1511302"/>
            <a:ext cx="926279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3" tIns="46033" rIns="92063" bIns="4603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360364"/>
            <a:ext cx="85852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7998" tIns="10799" rIns="17998" bIns="1079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34396" y="762000"/>
            <a:ext cx="9837208" cy="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200" b="0">
              <a:solidFill>
                <a:srgbClr val="000000"/>
              </a:solidFill>
            </a:endParaRPr>
          </a:p>
        </p:txBody>
      </p:sp>
      <p:pic>
        <p:nvPicPr>
          <p:cNvPr id="26637" name="Imagen 12" descr="Logo BEGI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67" y="6386610"/>
            <a:ext cx="216005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8" descr="logo B-Network FINAL b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" y="6338888"/>
            <a:ext cx="1805781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24 CuadroTexto"/>
          <p:cNvSpPr txBox="1"/>
          <p:nvPr/>
        </p:nvSpPr>
        <p:spPr>
          <a:xfrm>
            <a:off x="9176808" y="6608702"/>
            <a:ext cx="716222" cy="2462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 eaLnBrk="0" hangingPunct="0"/>
            <a:r>
              <a:rPr lang="es-AR" sz="1000" b="0" dirty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t> </a:t>
            </a:r>
            <a:fld id="{6AEB2904-8D4B-4564-94CA-634ABC8884C4}" type="slidenum">
              <a:rPr lang="es-AR" sz="1000" b="0" smtClean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</a:rPr>
              <a:pPr algn="r" eaLnBrk="0" hangingPunct="0"/>
              <a:t>‹Nº›</a:t>
            </a:fld>
            <a:endParaRPr lang="es-AR" sz="1000" b="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transition>
    <p:pull dir="u"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bg2"/>
          </a:solidFill>
          <a:latin typeface="Arial" charset="0"/>
        </a:defRPr>
      </a:lvl9pPr>
    </p:titleStyle>
    <p:bodyStyle>
      <a:lvl1pPr marL="228600" indent="-228600" algn="l" defTabSz="965200" rtl="0" eaLnBrk="0" fontAlgn="base" hangingPunct="0">
        <a:spcBef>
          <a:spcPct val="75000"/>
        </a:spcBef>
        <a:spcAft>
          <a:spcPct val="0"/>
        </a:spcAft>
        <a:buClr>
          <a:schemeClr val="accent2"/>
        </a:buClr>
        <a:buFont typeface="Wingdings 2" pitchFamily="18" charset="2"/>
        <a:buChar char="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5425" algn="l" defTabSz="965200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Char char="–"/>
        <a:defRPr kumimoji="1" sz="1600">
          <a:solidFill>
            <a:schemeClr val="tx1"/>
          </a:solidFill>
          <a:latin typeface="+mn-lt"/>
        </a:defRPr>
      </a:lvl2pPr>
      <a:lvl3pPr marL="684213" indent="-227013" algn="l" defTabSz="965200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</a:defRPr>
      </a:lvl3pPr>
      <a:lvl4pPr marL="912813" indent="-227013" algn="l" defTabSz="965200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ebdings" pitchFamily="18" charset="2"/>
        <a:buChar char="4"/>
        <a:defRPr kumimoji="1" sz="1600">
          <a:solidFill>
            <a:schemeClr val="tx1"/>
          </a:solidFill>
          <a:latin typeface="+mn-lt"/>
        </a:defRPr>
      </a:lvl4pPr>
      <a:lvl5pPr marL="2297113" indent="-327025" algn="l" defTabSz="965200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5pPr>
      <a:lvl6pPr marL="27543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6pPr>
      <a:lvl7pPr marL="32115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7pPr>
      <a:lvl8pPr marL="36687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8pPr>
      <a:lvl9pPr marL="4125913" indent="-327025" algn="l" defTabSz="965200" rtl="0" fontAlgn="base">
        <a:spcBef>
          <a:spcPct val="30000"/>
        </a:spcBef>
        <a:spcAft>
          <a:spcPct val="0"/>
        </a:spcAft>
        <a:buClr>
          <a:schemeClr val="tx2"/>
        </a:buClr>
        <a:buChar char="–"/>
        <a:defRPr kumimoji="1" sz="22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300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3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5" r:id="rId5"/>
    <p:sldLayoutId id="2147483736" r:id="rId6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286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3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285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4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fondo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" y="0"/>
            <a:ext cx="9905999" cy="6858000"/>
          </a:xfrm>
          <a:prstGeom prst="rect">
            <a:avLst/>
          </a:prstGeom>
        </p:spPr>
      </p:pic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9166256" y="6348413"/>
            <a:ext cx="54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defRPr/>
            </a:pPr>
            <a:fld id="{846D393D-14D6-4C55-B23C-9A384B4004D3}" type="slidenum">
              <a:rPr lang="en-US" sz="1000" b="0">
                <a:solidFill>
                  <a:srgbClr val="777777"/>
                </a:solidFill>
                <a:cs typeface="Arial" charset="0"/>
              </a:rPr>
              <a:pPr algn="ctr" eaLnBrk="0" hangingPunct="0">
                <a:defRPr/>
              </a:pPr>
              <a:t>‹Nº›</a:t>
            </a:fld>
            <a:endParaRPr lang="en-US" sz="1000" b="0">
              <a:solidFill>
                <a:srgbClr val="777777"/>
              </a:solidFill>
              <a:cs typeface="Arial" charset="0"/>
            </a:endParaRPr>
          </a:p>
          <a:p>
            <a:pPr algn="ctr" eaLnBrk="0" hangingPunct="0">
              <a:defRPr/>
            </a:pPr>
            <a:endParaRPr lang="en-US" sz="1000" b="0">
              <a:solidFill>
                <a:srgbClr val="777777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1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9" r:id="rId5"/>
  </p:sldLayoutIdLst>
  <p:transition advClick="0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4" Type="http://schemas.openxmlformats.org/officeDocument/2006/relationships/chart" Target="../charts/chart2.xml"/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ig 1"/>
          <p:cNvSpPr/>
          <p:nvPr/>
        </p:nvSpPr>
        <p:spPr bwMode="auto">
          <a:xfrm>
            <a:off x="408008" y="1017001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0" name="sig 2"/>
          <p:cNvSpPr/>
          <p:nvPr/>
        </p:nvSpPr>
        <p:spPr bwMode="auto">
          <a:xfrm>
            <a:off x="408008" y="1405467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1" name="sig 3"/>
          <p:cNvSpPr/>
          <p:nvPr/>
        </p:nvSpPr>
        <p:spPr bwMode="auto">
          <a:xfrm>
            <a:off x="408008" y="1793933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3" name="sig 4"/>
          <p:cNvSpPr/>
          <p:nvPr/>
        </p:nvSpPr>
        <p:spPr bwMode="auto">
          <a:xfrm>
            <a:off x="408008" y="2182399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4" name="sig 5"/>
          <p:cNvSpPr/>
          <p:nvPr/>
        </p:nvSpPr>
        <p:spPr bwMode="auto">
          <a:xfrm>
            <a:off x="408008" y="2570865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6" name="sig 6"/>
          <p:cNvSpPr/>
          <p:nvPr/>
        </p:nvSpPr>
        <p:spPr bwMode="auto">
          <a:xfrm>
            <a:off x="408008" y="2959331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7" name="sig 7"/>
          <p:cNvSpPr/>
          <p:nvPr/>
        </p:nvSpPr>
        <p:spPr bwMode="auto">
          <a:xfrm>
            <a:off x="408008" y="3347797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8" name="sig 8"/>
          <p:cNvSpPr/>
          <p:nvPr/>
        </p:nvSpPr>
        <p:spPr bwMode="auto">
          <a:xfrm>
            <a:off x="408008" y="3736263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69" name="sig 9"/>
          <p:cNvSpPr/>
          <p:nvPr/>
        </p:nvSpPr>
        <p:spPr bwMode="auto">
          <a:xfrm>
            <a:off x="408008" y="4124729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70" name="sig 10"/>
          <p:cNvSpPr/>
          <p:nvPr/>
        </p:nvSpPr>
        <p:spPr bwMode="auto">
          <a:xfrm>
            <a:off x="408008" y="4513195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71" name="sig 11"/>
          <p:cNvSpPr/>
          <p:nvPr/>
        </p:nvSpPr>
        <p:spPr bwMode="auto">
          <a:xfrm>
            <a:off x="408008" y="4901661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73" name="sig 12"/>
          <p:cNvSpPr/>
          <p:nvPr/>
        </p:nvSpPr>
        <p:spPr bwMode="auto">
          <a:xfrm>
            <a:off x="408008" y="5290127"/>
            <a:ext cx="954067" cy="451825"/>
          </a:xfrm>
          <a:prstGeom prst="rect">
            <a:avLst/>
          </a:prstGeom>
          <a:solidFill>
            <a:srgbClr val="C0C0C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56" name="sig 13"/>
          <p:cNvSpPr/>
          <p:nvPr/>
        </p:nvSpPr>
        <p:spPr bwMode="auto">
          <a:xfrm>
            <a:off x="399880" y="5678598"/>
            <a:ext cx="954067" cy="451825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-1589" y="3449"/>
            <a:ext cx="9705976" cy="58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s-ES_tradnl" sz="2200" dirty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Bancos con los que </a:t>
            </a:r>
            <a:r>
              <a:rPr lang="es-ES_tradnl" sz="220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opera</a:t>
            </a:r>
          </a:p>
          <a:p>
            <a:pPr defTabSz="762000">
              <a:lnSpc>
                <a:spcPct val="85000"/>
              </a:lnSpc>
            </a:pPr>
            <a:endParaRPr lang="es-ES_tradnl" sz="160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auto">
          <a:xfrm rot="-5400000">
            <a:off x="-1417583" y="3433983"/>
            <a:ext cx="3209661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CL" sz="1200" b="0" dirty="0">
                <a:solidFill>
                  <a:srgbClr val="000000"/>
                </a:solidFill>
                <a:latin typeface="Gill Sans MT" pitchFamily="34" charset="0"/>
              </a:rPr>
              <a:t>Agrupamiento por Niveles de Significancia (95%)</a:t>
            </a:r>
          </a:p>
        </p:txBody>
      </p:sp>
      <p:sp>
        <p:nvSpPr>
          <p:cNvPr id="43" name="base"/>
          <p:cNvSpPr txBox="1">
            <a:spLocks noChangeArrowheads="1"/>
          </p:cNvSpPr>
          <p:nvPr/>
        </p:nvSpPr>
        <p:spPr bwMode="auto">
          <a:xfrm>
            <a:off x="3767484" y="6170816"/>
            <a:ext cx="50526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b="0" dirty="0" err="1" smtClean="0">
                <a:solidFill>
                  <a:srgbClr val="000000"/>
                </a:solidFill>
                <a:latin typeface="Gill Sans MT" pitchFamily="34" charset="0"/>
              </a:rPr>
              <a:t>xxxxx</a:t>
            </a:r>
            <a:endParaRPr lang="es-AR" b="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aphicFrame>
        <p:nvGraphicFramePr>
          <p:cNvPr id="3" name="gra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175216"/>
              </p:ext>
            </p:extLst>
          </p:nvPr>
        </p:nvGraphicFramePr>
        <p:xfrm>
          <a:off x="466727" y="836613"/>
          <a:ext cx="9174163" cy="5543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20 Rectángulo redondeado"/>
          <p:cNvSpPr/>
          <p:nvPr/>
        </p:nvSpPr>
        <p:spPr>
          <a:xfrm>
            <a:off x="8109618" y="6296275"/>
            <a:ext cx="1657348" cy="20342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Presencia Total</a:t>
            </a:r>
          </a:p>
        </p:txBody>
      </p:sp>
      <p:sp>
        <p:nvSpPr>
          <p:cNvPr id="53" name="21 Rectángulo redondeado"/>
          <p:cNvSpPr/>
          <p:nvPr/>
        </p:nvSpPr>
        <p:spPr>
          <a:xfrm>
            <a:off x="8109618" y="6564310"/>
            <a:ext cx="1657348" cy="20336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Principalidad en Cartera</a:t>
            </a:r>
          </a:p>
        </p:txBody>
      </p:sp>
      <p:sp>
        <p:nvSpPr>
          <p:cNvPr id="62" name="pen 8"/>
          <p:cNvSpPr/>
          <p:nvPr/>
        </p:nvSpPr>
        <p:spPr>
          <a:xfrm>
            <a:off x="8770060" y="3940875"/>
            <a:ext cx="460794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32%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65" name="pen 1"/>
          <p:cNvSpPr/>
          <p:nvPr/>
        </p:nvSpPr>
        <p:spPr>
          <a:xfrm>
            <a:off x="8770061" y="1215221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88%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75" name="prin 8"/>
          <p:cNvSpPr/>
          <p:nvPr/>
        </p:nvSpPr>
        <p:spPr>
          <a:xfrm>
            <a:off x="9334356" y="3940371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76" name="prin 1"/>
          <p:cNvSpPr/>
          <p:nvPr/>
        </p:nvSpPr>
        <p:spPr>
          <a:xfrm>
            <a:off x="9334356" y="1215221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59%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1" name="pen 2"/>
          <p:cNvSpPr/>
          <p:nvPr/>
        </p:nvSpPr>
        <p:spPr>
          <a:xfrm>
            <a:off x="8770061" y="1604574"/>
            <a:ext cx="460793" cy="18098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75%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3" name="prin 2"/>
          <p:cNvSpPr/>
          <p:nvPr/>
        </p:nvSpPr>
        <p:spPr>
          <a:xfrm>
            <a:off x="9334356" y="1604502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67%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8" name="pen 3"/>
          <p:cNvSpPr/>
          <p:nvPr/>
        </p:nvSpPr>
        <p:spPr>
          <a:xfrm>
            <a:off x="8770061" y="1993988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74%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89" name="prin 3"/>
          <p:cNvSpPr/>
          <p:nvPr/>
        </p:nvSpPr>
        <p:spPr>
          <a:xfrm>
            <a:off x="9334356" y="1993844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51%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0" name="pen 4"/>
          <p:cNvSpPr/>
          <p:nvPr/>
        </p:nvSpPr>
        <p:spPr>
          <a:xfrm>
            <a:off x="8770060" y="2383341"/>
            <a:ext cx="460794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1" name="pen 5"/>
          <p:cNvSpPr/>
          <p:nvPr/>
        </p:nvSpPr>
        <p:spPr>
          <a:xfrm>
            <a:off x="8770061" y="2772694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50%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2" name="pen 6"/>
          <p:cNvSpPr/>
          <p:nvPr/>
        </p:nvSpPr>
        <p:spPr>
          <a:xfrm>
            <a:off x="8770061" y="3162047"/>
            <a:ext cx="460793" cy="18098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46%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3" name="prin 4"/>
          <p:cNvSpPr/>
          <p:nvPr/>
        </p:nvSpPr>
        <p:spPr>
          <a:xfrm>
            <a:off x="9334356" y="2383125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4" name="prin 5"/>
          <p:cNvSpPr/>
          <p:nvPr/>
        </p:nvSpPr>
        <p:spPr>
          <a:xfrm>
            <a:off x="9334356" y="2772406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5" name="prin 6"/>
          <p:cNvSpPr/>
          <p:nvPr/>
        </p:nvSpPr>
        <p:spPr>
          <a:xfrm>
            <a:off x="9334356" y="3161687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13%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6" name="pen 7"/>
          <p:cNvSpPr/>
          <p:nvPr/>
        </p:nvSpPr>
        <p:spPr>
          <a:xfrm>
            <a:off x="8770061" y="3551461"/>
            <a:ext cx="460793" cy="18098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39%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7" name="prin 7"/>
          <p:cNvSpPr/>
          <p:nvPr/>
        </p:nvSpPr>
        <p:spPr>
          <a:xfrm>
            <a:off x="9334356" y="3551029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5%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8" name="prin 9"/>
          <p:cNvSpPr/>
          <p:nvPr/>
        </p:nvSpPr>
        <p:spPr>
          <a:xfrm>
            <a:off x="9334356" y="4329652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6%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99" name="prin 10"/>
          <p:cNvSpPr/>
          <p:nvPr/>
        </p:nvSpPr>
        <p:spPr>
          <a:xfrm>
            <a:off x="9334356" y="4718933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7%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0" name="pen 10"/>
          <p:cNvSpPr/>
          <p:nvPr/>
        </p:nvSpPr>
        <p:spPr>
          <a:xfrm>
            <a:off x="8770061" y="4719581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28%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2" name="pen 9"/>
          <p:cNvSpPr/>
          <p:nvPr/>
        </p:nvSpPr>
        <p:spPr>
          <a:xfrm>
            <a:off x="8770061" y="4330228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31%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3" name="pen 12"/>
          <p:cNvSpPr/>
          <p:nvPr/>
        </p:nvSpPr>
        <p:spPr>
          <a:xfrm>
            <a:off x="8770061" y="5498287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11%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4" name="pen 13"/>
          <p:cNvSpPr/>
          <p:nvPr/>
        </p:nvSpPr>
        <p:spPr>
          <a:xfrm>
            <a:off x="8770061" y="5887635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2%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107" name="pen 11"/>
          <p:cNvSpPr/>
          <p:nvPr/>
        </p:nvSpPr>
        <p:spPr>
          <a:xfrm>
            <a:off x="8770061" y="5108934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44" name="prin 12"/>
          <p:cNvSpPr/>
          <p:nvPr/>
        </p:nvSpPr>
        <p:spPr>
          <a:xfrm>
            <a:off x="9334356" y="5497617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0%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46" name="prin 13"/>
          <p:cNvSpPr/>
          <p:nvPr/>
        </p:nvSpPr>
        <p:spPr>
          <a:xfrm>
            <a:off x="9334356" y="5886954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0%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50" name="prin 11"/>
          <p:cNvSpPr/>
          <p:nvPr/>
        </p:nvSpPr>
        <p:spPr>
          <a:xfrm>
            <a:off x="9334356" y="5108275"/>
            <a:ext cx="460793" cy="18098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14%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52" name="base_t"/>
          <p:cNvSpPr txBox="1">
            <a:spLocks noChangeArrowheads="1"/>
          </p:cNvSpPr>
          <p:nvPr/>
        </p:nvSpPr>
        <p:spPr bwMode="auto">
          <a:xfrm>
            <a:off x="3468110" y="6170816"/>
            <a:ext cx="4507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b="0" dirty="0" smtClean="0">
                <a:solidFill>
                  <a:srgbClr val="000000"/>
                </a:solidFill>
                <a:latin typeface="Gill Sans MT" pitchFamily="34" charset="0"/>
              </a:rPr>
              <a:t>Base:</a:t>
            </a:r>
            <a:endParaRPr lang="es-AR" b="0" dirty="0">
              <a:solidFill>
                <a:srgbClr val="000000"/>
              </a:solidFill>
              <a:latin typeface="Gill Sans MT" pitchFamily="34" charset="0"/>
            </a:endParaRPr>
          </a:p>
        </p:txBody>
      </p:sp>
      <p:graphicFrame>
        <p:nvGraphicFramePr>
          <p:cNvPr id="47" name="gra 2"/>
          <p:cNvGraphicFramePr/>
          <p:nvPr>
            <p:extLst>
              <p:ext uri="{D42A27DB-BD31-4B8C-83A1-F6EECF244321}">
                <p14:modId xmlns:p14="http://schemas.microsoft.com/office/powerpoint/2010/main" val="2243226586"/>
              </p:ext>
            </p:extLst>
          </p:nvPr>
        </p:nvGraphicFramePr>
        <p:xfrm>
          <a:off x="4587924" y="5561354"/>
          <a:ext cx="3703395" cy="733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cua 1 ant"/>
          <p:cNvSpPr/>
          <p:nvPr/>
        </p:nvSpPr>
        <p:spPr>
          <a:xfrm>
            <a:off x="7949415" y="5751775"/>
            <a:ext cx="460793" cy="18092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x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  <p:sp>
        <p:nvSpPr>
          <p:cNvPr id="72" name="cua 2 ant"/>
          <p:cNvSpPr/>
          <p:nvPr/>
        </p:nvSpPr>
        <p:spPr>
          <a:xfrm>
            <a:off x="7949415" y="5997765"/>
            <a:ext cx="460793" cy="180920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000" b="0" dirty="0" smtClean="0">
                <a:solidFill>
                  <a:srgbClr val="000000"/>
                </a:solidFill>
                <a:latin typeface="Gill Sans MT" pitchFamily="34" charset="0"/>
                <a:cs typeface="Calibri" pitchFamily="34" charset="0"/>
              </a:rPr>
              <a:t>x</a:t>
            </a:r>
            <a:endParaRPr lang="es-AR" sz="1000" b="0" dirty="0">
              <a:solidFill>
                <a:srgbClr val="000000"/>
              </a:solidFill>
              <a:latin typeface="Gill Sans MT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lor_Palette_05_080118">
  <a:themeElements>
    <a:clrScheme name="">
      <a:dk1>
        <a:srgbClr val="000000"/>
      </a:dk1>
      <a:lt1>
        <a:srgbClr val="FFFFFF"/>
      </a:lt1>
      <a:dk2>
        <a:srgbClr val="000000"/>
      </a:dk2>
      <a:lt2>
        <a:srgbClr val="223274"/>
      </a:lt2>
      <a:accent1>
        <a:srgbClr val="5B77C5"/>
      </a:accent1>
      <a:accent2>
        <a:srgbClr val="B52B3B"/>
      </a:accent2>
      <a:accent3>
        <a:srgbClr val="FFFFFF"/>
      </a:accent3>
      <a:accent4>
        <a:srgbClr val="000000"/>
      </a:accent4>
      <a:accent5>
        <a:srgbClr val="B5BDDF"/>
      </a:accent5>
      <a:accent6>
        <a:srgbClr val="A42635"/>
      </a:accent6>
      <a:hlink>
        <a:srgbClr val="6C6C6C"/>
      </a:hlink>
      <a:folHlink>
        <a:srgbClr val="629E80"/>
      </a:folHlink>
    </a:clrScheme>
    <a:fontScheme name="2_Color_Palette_05_08011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Color_Palette_05_080118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_Palette_05_080118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_Palette_05_080118 5">
        <a:dk1>
          <a:srgbClr val="000000"/>
        </a:dk1>
        <a:lt1>
          <a:srgbClr val="FFCC66"/>
        </a:lt1>
        <a:dk2>
          <a:srgbClr val="000000"/>
        </a:dk2>
        <a:lt2>
          <a:srgbClr val="99CC00"/>
        </a:lt2>
        <a:accent1>
          <a:srgbClr val="FF9933"/>
        </a:accent1>
        <a:accent2>
          <a:srgbClr val="99FF33"/>
        </a:accent2>
        <a:accent3>
          <a:srgbClr val="AAAAAA"/>
        </a:accent3>
        <a:accent4>
          <a:srgbClr val="DAAE56"/>
        </a:accent4>
        <a:accent5>
          <a:srgbClr val="FFCAAD"/>
        </a:accent5>
        <a:accent6>
          <a:srgbClr val="8AE72D"/>
        </a:accent6>
        <a:hlink>
          <a:srgbClr val="9966FF"/>
        </a:hlink>
        <a:folHlink>
          <a:srgbClr val="66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_Palette_05_080118 6">
        <a:dk1>
          <a:srgbClr val="000000"/>
        </a:dk1>
        <a:lt1>
          <a:srgbClr val="FFFFFF"/>
        </a:lt1>
        <a:dk2>
          <a:srgbClr val="000000"/>
        </a:dk2>
        <a:lt2>
          <a:srgbClr val="004890"/>
        </a:lt2>
        <a:accent1>
          <a:srgbClr val="6666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E70000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7">
        <a:dk1>
          <a:srgbClr val="000000"/>
        </a:dk1>
        <a:lt1>
          <a:srgbClr val="FFFFFF"/>
        </a:lt1>
        <a:dk2>
          <a:srgbClr val="000000"/>
        </a:dk2>
        <a:lt2>
          <a:srgbClr val="004890"/>
        </a:lt2>
        <a:accent1>
          <a:srgbClr val="6666FF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8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489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1C6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9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8457B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0BF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0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185184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BB3C2"/>
        </a:accent5>
        <a:accent6>
          <a:srgbClr val="C2273B"/>
        </a:accent6>
        <a:hlink>
          <a:srgbClr val="FFFF5F"/>
        </a:hlink>
        <a:folHlink>
          <a:srgbClr val="2BAD2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1">
        <a:dk1>
          <a:srgbClr val="000000"/>
        </a:dk1>
        <a:lt1>
          <a:srgbClr val="FFFFFF"/>
        </a:lt1>
        <a:dk2>
          <a:srgbClr val="000000"/>
        </a:dk2>
        <a:lt2>
          <a:srgbClr val="0066CC"/>
        </a:lt2>
        <a:accent1>
          <a:srgbClr val="00489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1C6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2">
        <a:dk1>
          <a:srgbClr val="000000"/>
        </a:dk1>
        <a:lt1>
          <a:srgbClr val="FFFFFF"/>
        </a:lt1>
        <a:dk2>
          <a:srgbClr val="000000"/>
        </a:dk2>
        <a:lt2>
          <a:srgbClr val="D65700"/>
        </a:lt2>
        <a:accent1>
          <a:srgbClr val="00489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AAB1C6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3">
        <a:dk1>
          <a:srgbClr val="000000"/>
        </a:dk1>
        <a:lt1>
          <a:srgbClr val="FFFFFF"/>
        </a:lt1>
        <a:dk2>
          <a:srgbClr val="000000"/>
        </a:dk2>
        <a:lt2>
          <a:srgbClr val="004890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4">
        <a:dk1>
          <a:srgbClr val="000000"/>
        </a:dk1>
        <a:lt1>
          <a:srgbClr val="FFFFFF"/>
        </a:lt1>
        <a:dk2>
          <a:srgbClr val="000000"/>
        </a:dk2>
        <a:lt2>
          <a:srgbClr val="16168C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5">
        <a:dk1>
          <a:srgbClr val="000000"/>
        </a:dk1>
        <a:lt1>
          <a:srgbClr val="FFFFFF"/>
        </a:lt1>
        <a:dk2>
          <a:srgbClr val="000000"/>
        </a:dk2>
        <a:lt2>
          <a:srgbClr val="161678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_Palette_05_080118 16">
        <a:dk1>
          <a:srgbClr val="000000"/>
        </a:dk1>
        <a:lt1>
          <a:srgbClr val="FFFFFF"/>
        </a:lt1>
        <a:dk2>
          <a:srgbClr val="000000"/>
        </a:dk2>
        <a:lt2>
          <a:srgbClr val="0F2382"/>
        </a:lt2>
        <a:accent1>
          <a:srgbClr val="D65700"/>
        </a:accent1>
        <a:accent2>
          <a:srgbClr val="D62C42"/>
        </a:accent2>
        <a:accent3>
          <a:srgbClr val="FFFFFF"/>
        </a:accent3>
        <a:accent4>
          <a:srgbClr val="000000"/>
        </a:accent4>
        <a:accent5>
          <a:srgbClr val="E8B4AA"/>
        </a:accent5>
        <a:accent6>
          <a:srgbClr val="C2273B"/>
        </a:accent6>
        <a:hlink>
          <a:srgbClr val="FFFF5F"/>
        </a:hlink>
        <a:folHlink>
          <a:srgbClr val="2696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Hoja Power Brain Chile">
  <a:themeElements>
    <a:clrScheme name="Hoja Power Brain Chi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ja Power Brain Chi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63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oja Power Brain Chi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ja Power Brain Chi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ja Power Brain Chi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 97\Plantillas\Hoja Power Brain Chile.pot</Template>
  <TotalTime>65061</TotalTime>
  <Words>80</Words>
  <Application>Microsoft Office PowerPoint</Application>
  <PresentationFormat>A4 (210 x 297 mm)</PresentationFormat>
  <Paragraphs>37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2_Color_Palette_05_080118</vt:lpstr>
      <vt:lpstr>4_Hoja Power Brain Chile</vt:lpstr>
      <vt:lpstr>5_Hoja Power Brain Chile</vt:lpstr>
      <vt:lpstr>6_Hoja Power Brain Chile</vt:lpstr>
      <vt:lpstr>8_Hoja Power Brain Chile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Carlos A. Crespo</dc:creator>
  <cp:lastModifiedBy>Carlos A. Crespo</cp:lastModifiedBy>
  <cp:revision>5159</cp:revision>
  <cp:lastPrinted>2004-11-15T21:37:33Z</cp:lastPrinted>
  <dcterms:created xsi:type="dcterms:W3CDTF">2002-07-18T18:23:19Z</dcterms:created>
  <dcterms:modified xsi:type="dcterms:W3CDTF">2015-08-04T20:57:24Z</dcterms:modified>
</cp:coreProperties>
</file>