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6D6F2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22"/>
  </p:normalViewPr>
  <p:slideViewPr>
    <p:cSldViewPr snapToGrid="0" snapToObjects="1">
      <p:cViewPr varScale="1">
        <p:scale>
          <a:sx n="140" d="100"/>
          <a:sy n="140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903-6BC0-E342-89F6-DD511FB6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81036-EB09-EC44-8D61-8822BA9E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7093-FF66-9A4C-9373-21EAB15D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93D5-88D4-A447-A059-9F7A25F5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5D0B-3EE0-0D48-926A-8D6CDEA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A400-9E29-C142-BB57-36491AE4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6747D-1BC8-2547-AE43-1E56C978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93AA-6D78-4A40-BB16-9EDAE035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BC7F-8689-154E-A748-48C5BBC2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AAA6-7AA7-EF4D-8904-5848A4EB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4179C-7AB3-9746-926B-748087EE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4FAF1-FF69-9B48-B25F-BE725CED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BA5A-0A92-B346-A471-56A1869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97DE-CB0A-4B43-8E31-B9E76ADC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8667-9A67-FB4A-8636-3CE2B81E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B3CD-58D9-D845-8A0C-C4C4AFF0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1391-8321-1E41-8685-4D727CF5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48DF-CEDB-5D4C-8321-774F7E54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03F9-BDB6-9F4B-BFB3-F0102BF9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2D77E8-91DE-154D-94BA-6B124422D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55" y="5933274"/>
            <a:ext cx="980349" cy="788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8A0F21-57B3-074B-8579-798C841C10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9959" y="5935943"/>
            <a:ext cx="1001685" cy="7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F6AF-9A8D-7F49-ABF0-F82AC57A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BE2D8-FE2F-0746-AFF4-B3565424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A862-A362-8C4F-9CBF-1DF611EF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85C8-37D1-EA4C-BC04-04198CD1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9178-1410-D344-B009-136535F2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B391-6B33-464D-B554-70090D9F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BFB0-C581-D944-BC3A-14DCECD4D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8259-1C03-8C4D-A14F-30B57101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E2D04-52FD-EA4F-8652-84967F49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5052-1B62-0E46-9FEB-8ECFC5D0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1E708-A17E-9645-959F-2C4FEA8F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96B-DD74-2748-A68B-E139772D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95-B3EF-DE45-9BE5-B0211D5C4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C2FCA-B295-6344-BB95-8CE0F37A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CBCF6-5870-7A4C-BA38-77C85DCF8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6B18F-6563-D143-B3A5-5487D05FD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42748-E96D-E342-AB82-B0163764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5A675-B61D-8D4F-92FE-2EC5310F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08675-52B1-114F-A6CD-63BBB419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AF2-1F50-1C4F-BDAB-0A7E2635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4C7CF-5B84-614A-BF3D-8689AA45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DC605-8595-7644-8444-E0BE48AF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7EAFD-5F44-0A4D-8871-07A71724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ED16A-CF8D-4A4F-A7C3-7803F56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51206-3705-4241-8A5B-46B611F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6893-F61A-6D4B-B51A-CE099DCB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D420-7194-E24C-BAAD-847CC00A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2585-E443-A947-BF9C-190B3BAD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0C0F1-EBB6-804D-8B92-358DB0EF4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73E8-12FE-AA46-B29D-D73F28DC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0FF6-FFE8-D44E-95B3-96479CAB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7975-9D6D-C141-AB19-98AD340D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68AB-A48E-FD41-9324-275478DB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67B52-D770-3941-A91B-584AB65AC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34D60-20C1-8C48-9213-CC8BF177E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A213-0CEC-FD47-A910-AD1D751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17E0-04ED-7548-B517-8A12F08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26767-F794-104B-896F-664644E4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BE84-379B-274B-B2DC-1F56B4E1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6F48-879D-C44B-B405-9F6DEEC45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17A6-2DF6-B948-8DA3-90EB10A4F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999A-576A-4C45-B3F3-FE3403859BD6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3307E-F086-4041-B4BD-FB63DC5CA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5113-3812-3646-A217-D414235C2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698-1709-8A41-92F4-F1356AF40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415-A45A-3E4E-96C9-0A54E9E21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33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Conditionals and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1C75-0955-7742-B449-C3A33B4E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1136"/>
            <a:ext cx="9144000" cy="30266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Carlos Cruz</a:t>
            </a:r>
          </a:p>
          <a:p>
            <a:r>
              <a:rPr lang="en-US" dirty="0"/>
              <a:t>Jules </a:t>
            </a:r>
            <a:r>
              <a:rPr lang="en-US" dirty="0" err="1"/>
              <a:t>Kouatchou</a:t>
            </a:r>
            <a:endParaRPr lang="en-US" dirty="0"/>
          </a:p>
          <a:p>
            <a:r>
              <a:rPr lang="en-US" dirty="0"/>
              <a:t>Bruce Van Aartsen</a:t>
            </a:r>
          </a:p>
          <a:p>
            <a:endParaRPr lang="en-US" dirty="0"/>
          </a:p>
          <a:p>
            <a:r>
              <a:rPr lang="en-US" sz="2200" dirty="0"/>
              <a:t>NASA GSFC Code 606 (ASTG)</a:t>
            </a:r>
          </a:p>
          <a:p>
            <a:r>
              <a:rPr lang="en-US" sz="1900" dirty="0"/>
              <a:t>Greenbelt Maryland 20771</a:t>
            </a:r>
          </a:p>
          <a:p>
            <a:endParaRPr lang="en-US" dirty="0"/>
          </a:p>
          <a:p>
            <a:r>
              <a:rPr lang="en-US" dirty="0"/>
              <a:t>October24, 2018</a:t>
            </a:r>
          </a:p>
        </p:txBody>
      </p:sp>
    </p:spTree>
    <p:extLst>
      <p:ext uri="{BB962C8B-B14F-4D97-AF65-F5344CB8AC3E}">
        <p14:creationId xmlns:p14="http://schemas.microsoft.com/office/powerpoint/2010/main" val="184467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Legacy DO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487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note that older Fortran 77 code used numbered CONTINUE statements to end DO loops, instead of END DO: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 DO 100 </a:t>
            </a:r>
            <a:r>
              <a:rPr lang="en-US" sz="2000" i="1" dirty="0">
                <a:latin typeface="Courier" pitchFamily="2" charset="0"/>
              </a:rPr>
              <a:t>index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i="1" dirty="0">
                <a:latin typeface="Courier" pitchFamily="2" charset="0"/>
              </a:rPr>
              <a:t>start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i="1" dirty="0">
                <a:latin typeface="Courier" pitchFamily="2" charset="0"/>
              </a:rPr>
              <a:t>stop</a:t>
            </a:r>
            <a:r>
              <a:rPr lang="en-US" sz="2000" dirty="0">
                <a:latin typeface="Courier" pitchFamily="2" charset="0"/>
              </a:rPr>
              <a:t>, [step]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i="1" dirty="0">
                <a:latin typeface="Courier" pitchFamily="2" charset="0"/>
              </a:rPr>
              <a:t>statement1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 statement2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 etc.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100 CONTINUE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In fact, the CONTINUE statement was optional, and loops could end on any statement with the given numeric label. This is bad practice and should be fixed whenever practical.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51669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loop continues executing as long as the </a:t>
            </a:r>
            <a:r>
              <a:rPr lang="en-US" i="1" dirty="0"/>
              <a:t>logical expression </a:t>
            </a:r>
            <a:r>
              <a:rPr lang="en-US" dirty="0"/>
              <a:t>at the top remains .TRUE., so the interior code-block must alter the values in the DO WHILE expression.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[name:] DO </a:t>
            </a:r>
            <a:r>
              <a:rPr lang="en-US" sz="2000" i="1" dirty="0">
                <a:latin typeface="Courier" pitchFamily="2" charset="0"/>
              </a:rPr>
              <a:t>WHILE</a:t>
            </a:r>
            <a:r>
              <a:rPr lang="en-US" sz="2000" dirty="0">
                <a:latin typeface="Courier" pitchFamily="2" charset="0"/>
              </a:rPr>
              <a:t> (a &lt; b)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i="1" dirty="0">
                <a:latin typeface="Courier" pitchFamily="2" charset="0"/>
              </a:rPr>
              <a:t>statement1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statement2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etc.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DO [name]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For example: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= 0.0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err="1">
                <a:latin typeface="Courier" pitchFamily="2" charset="0"/>
              </a:rPr>
              <a:t>comparePrecip</a:t>
            </a:r>
            <a:r>
              <a:rPr lang="en-US" sz="2000" dirty="0">
                <a:latin typeface="Courier" pitchFamily="2" charset="0"/>
              </a:rPr>
              <a:t>: </a:t>
            </a:r>
            <a:r>
              <a:rPr lang="en-US" sz="2000" b="1" dirty="0">
                <a:latin typeface="Courier" pitchFamily="2" charset="0"/>
              </a:rPr>
              <a:t>do while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&lt; </a:t>
            </a:r>
            <a:r>
              <a:rPr lang="en-US" sz="2000" dirty="0" err="1">
                <a:latin typeface="Courier" pitchFamily="2" charset="0"/>
              </a:rPr>
              <a:t>avgMonthlyPrecip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precip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+1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end do </a:t>
            </a:r>
            <a:r>
              <a:rPr lang="en-US" sz="2000" dirty="0" err="1">
                <a:latin typeface="Courier" pitchFamily="2" charset="0"/>
              </a:rPr>
              <a:t>comparePrecip</a:t>
            </a: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err="1">
                <a:latin typeface="Courier" pitchFamily="2" charset="0"/>
              </a:rPr>
              <a:t>acumulationDays</a:t>
            </a:r>
            <a:r>
              <a:rPr lang="en-US" sz="2000" dirty="0">
                <a:latin typeface="Courier" pitchFamily="2" charset="0"/>
              </a:rPr>
              <a:t> =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– 1) / 48.0.  !48 </a:t>
            </a:r>
            <a:r>
              <a:rPr lang="en-US" sz="2000" dirty="0" err="1">
                <a:latin typeface="Courier" pitchFamily="2" charset="0"/>
              </a:rPr>
              <a:t>obs</a:t>
            </a:r>
            <a:r>
              <a:rPr lang="en-US" sz="2000" dirty="0">
                <a:latin typeface="Courier" pitchFamily="2" charset="0"/>
              </a:rPr>
              <a:t>/day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Conditional EXIT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51669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Sometimes it is useful to jump out of a DO loop in the middle of a code block. This is done with a Conditional EXIT command.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statement1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</a:t>
            </a:r>
            <a:r>
              <a:rPr lang="en-US" sz="2000" dirty="0">
                <a:latin typeface="Courier" pitchFamily="2" charset="0"/>
              </a:rPr>
              <a:t>IF (a &gt; b) EXIT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...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DO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! Exit command jumps to here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If the DO loop is nested inside a outer DO loop, control jumps to the end of the inner loop, and continues inside the outer loop.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*Note: Legacy code sometimes used GOTO statements to jump out of loops, or control flow. </a:t>
            </a:r>
            <a:r>
              <a:rPr lang="en-US" u="sng" dirty="0"/>
              <a:t>We strongly advise against the use of ANY GOTO statements.</a:t>
            </a:r>
            <a:r>
              <a:rPr lang="en-US" dirty="0"/>
              <a:t> It 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3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Conditional CYCLE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48835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CYCLE command also lets you jump out of the middle of a DO loop, but CYCLE merely ends the current pass, and begins the next iteration.</a:t>
            </a:r>
            <a:endParaRPr lang="en-US" b="1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Foo: DO         ! 2</a:t>
            </a:r>
            <a:r>
              <a:rPr lang="en-US" sz="2000" baseline="30000" dirty="0">
                <a:latin typeface="Courier" pitchFamily="2" charset="0"/>
              </a:rPr>
              <a:t>nd</a:t>
            </a:r>
            <a:r>
              <a:rPr lang="en-US" sz="2000" dirty="0">
                <a:latin typeface="Courier" pitchFamily="2" charset="0"/>
              </a:rPr>
              <a:t> cycle command jumps to here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Bar: DO      ! 1</a:t>
            </a:r>
            <a:r>
              <a:rPr lang="en-US" sz="2000" baseline="30000" dirty="0">
                <a:latin typeface="Courier" pitchFamily="2" charset="0"/>
              </a:rPr>
              <a:t>st</a:t>
            </a:r>
            <a:r>
              <a:rPr lang="en-US" sz="2000" dirty="0">
                <a:latin typeface="Courier" pitchFamily="2" charset="0"/>
              </a:rPr>
              <a:t> cycle command jumps to here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+ 1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</a:t>
            </a:r>
            <a:r>
              <a:rPr lang="en-US" sz="2000" dirty="0">
                <a:latin typeface="Courier" pitchFamily="2" charset="0"/>
              </a:rPr>
              <a:t>IF (a(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 &gt; b) CYCLE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   ...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   IF (a(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 == c) CYCLE Foo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   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END DO Bar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IF (c &gt; d) EXIT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...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DO Foo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! Exit command jumps to here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If a CYCLE statement is not followed by a construct name then the directive applies to the innermost loop.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4883532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Basic IF-statement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basic 1-line </a:t>
            </a:r>
            <a:r>
              <a:rPr lang="en-US" b="1" dirty="0"/>
              <a:t>IF</a:t>
            </a:r>
            <a:r>
              <a:rPr lang="en-US" dirty="0"/>
              <a:t> statement is:</a:t>
            </a:r>
          </a:p>
          <a:p>
            <a:pPr marL="0" indent="0">
              <a:buNone/>
            </a:pPr>
            <a:r>
              <a:rPr lang="en-US" dirty="0"/>
              <a:t>IF ( </a:t>
            </a:r>
            <a:r>
              <a:rPr lang="en-US" i="1" dirty="0"/>
              <a:t>logical-expression</a:t>
            </a:r>
            <a:r>
              <a:rPr lang="en-US" dirty="0"/>
              <a:t> ) </a:t>
            </a:r>
            <a:r>
              <a:rPr lang="en-US" i="1" dirty="0"/>
              <a:t>exec-statement</a:t>
            </a:r>
          </a:p>
          <a:p>
            <a:pPr marL="0" indent="0">
              <a:buNone/>
            </a:pPr>
            <a:r>
              <a:rPr lang="en-US" dirty="0"/>
              <a:t>Where the </a:t>
            </a:r>
            <a:r>
              <a:rPr lang="en-US" i="1" dirty="0"/>
              <a:t>logical-expression </a:t>
            </a:r>
            <a:r>
              <a:rPr lang="en-US" dirty="0"/>
              <a:t>must evaluate to </a:t>
            </a:r>
            <a:r>
              <a:rPr lang="en-US" b="1" dirty="0"/>
              <a:t>.TRUE.</a:t>
            </a:r>
            <a:r>
              <a:rPr lang="en-US" dirty="0"/>
              <a:t> for the statement to execute.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if ( </a:t>
            </a:r>
            <a:r>
              <a:rPr lang="en-US" sz="2400" dirty="0" err="1">
                <a:latin typeface="Courier" pitchFamily="2" charset="0"/>
              </a:rPr>
              <a:t>tempA</a:t>
            </a:r>
            <a:r>
              <a:rPr lang="en-US" sz="2400" dirty="0">
                <a:latin typeface="Courier" pitchFamily="2" charset="0"/>
              </a:rPr>
              <a:t> &lt; </a:t>
            </a:r>
            <a:r>
              <a:rPr lang="en-US" sz="2400" dirty="0" err="1">
                <a:latin typeface="Courier" pitchFamily="2" charset="0"/>
              </a:rPr>
              <a:t>tempB</a:t>
            </a:r>
            <a:r>
              <a:rPr lang="en-US" sz="2400" dirty="0">
                <a:latin typeface="Courier" pitchFamily="2" charset="0"/>
              </a:rPr>
              <a:t> ) </a:t>
            </a:r>
            <a:r>
              <a:rPr lang="en-US" sz="2400" dirty="0" err="1">
                <a:latin typeface="Courier" pitchFamily="2" charset="0"/>
              </a:rPr>
              <a:t>maxTemp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tempB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IF-statement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9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Fortran logical-expression can use 6 relational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“equal to” operator uses “==” to distinguish it from the single “=” used by assignment statements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E9F42A-3FF1-8844-B81A-D3D73145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01843"/>
              </p:ext>
            </p:extLst>
          </p:nvPr>
        </p:nvGraphicFramePr>
        <p:xfrm>
          <a:off x="2031999" y="1944962"/>
          <a:ext cx="8127999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000036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67130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980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F90 symbol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Pre-F90 symbol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0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.LT.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6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.EQ.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6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IF-statement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972"/>
            <a:ext cx="10515600" cy="51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logical-expression can also use 5 logical operators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a, b, c, d  are set to 2, 3, 4, 5, respectively: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(a &lt; b .AND. c &lt;= d) .NEQV. (b == d)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(      .TRUE.      ) .NEQV. (.FALSE.)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                      .TRUE.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E9F42A-3FF1-8844-B81A-D3D73145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90733"/>
              </p:ext>
            </p:extLst>
          </p:nvPr>
        </p:nvGraphicFramePr>
        <p:xfrm>
          <a:off x="2031998" y="1944962"/>
          <a:ext cx="7532626" cy="222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66313">
                  <a:extLst>
                    <a:ext uri="{9D8B030D-6E8A-4147-A177-3AD203B41FA5}">
                      <a16:colId xmlns:a16="http://schemas.microsoft.com/office/drawing/2014/main" val="1800003664"/>
                    </a:ext>
                  </a:extLst>
                </a:gridCol>
                <a:gridCol w="3766313">
                  <a:extLst>
                    <a:ext uri="{9D8B030D-6E8A-4147-A177-3AD203B41FA5}">
                      <a16:colId xmlns:a16="http://schemas.microsoft.com/office/drawing/2014/main" val="3756713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F90 symbol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0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Reverse the logic of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.NOT.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if either operand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6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if both operands are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if both operands are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.EQV.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5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 if operands are NOT the 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.NEQV.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7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IF-block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9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IF-block is a more flexible version of the single-line IF: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IF ( </a:t>
            </a:r>
            <a:r>
              <a:rPr lang="en-US" sz="2000" i="1" dirty="0">
                <a:latin typeface="Courier" pitchFamily="2" charset="0"/>
              </a:rPr>
              <a:t>logical-expression</a:t>
            </a:r>
            <a:r>
              <a:rPr lang="en-US" sz="2000" dirty="0">
                <a:latin typeface="Courier" pitchFamily="2" charset="0"/>
              </a:rPr>
              <a:t> )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then-block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ELSE IF ( </a:t>
            </a:r>
            <a:r>
              <a:rPr lang="en-US" sz="2000" i="1" dirty="0">
                <a:latin typeface="Courier" pitchFamily="2" charset="0"/>
              </a:rPr>
              <a:t>logical-expression</a:t>
            </a:r>
            <a:r>
              <a:rPr lang="en-US" sz="2000" dirty="0">
                <a:latin typeface="Courier" pitchFamily="2" charset="0"/>
              </a:rPr>
              <a:t> )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</a:t>
            </a:r>
            <a:r>
              <a:rPr lang="en-US" sz="2000" i="1" dirty="0" err="1">
                <a:latin typeface="Courier" pitchFamily="2" charset="0"/>
              </a:rPr>
              <a:t>elseif</a:t>
            </a:r>
            <a:r>
              <a:rPr lang="en-US" sz="2000" i="1" dirty="0">
                <a:latin typeface="Courier" pitchFamily="2" charset="0"/>
              </a:rPr>
              <a:t>-block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ELSE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else-block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*Note: All code inside if-blocks or loops should always be indented for readability, and clarity </a:t>
            </a:r>
            <a:r>
              <a:rPr lang="en-US"/>
              <a:t>of flow.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IF-block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49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if (</a:t>
            </a:r>
            <a:r>
              <a:rPr lang="en-US" sz="2000" dirty="0" err="1">
                <a:latin typeface="Courier" pitchFamily="2" charset="0"/>
              </a:rPr>
              <a:t>avgWind</a:t>
            </a:r>
            <a:r>
              <a:rPr lang="en-US" sz="2000" dirty="0">
                <a:latin typeface="Courier" pitchFamily="2" charset="0"/>
              </a:rPr>
              <a:t> &gt;= 74)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stormType</a:t>
            </a:r>
            <a:r>
              <a:rPr lang="en-US" sz="2000" dirty="0">
                <a:latin typeface="Courier" pitchFamily="2" charset="0"/>
              </a:rPr>
              <a:t> = "Hurricane"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else if (</a:t>
            </a:r>
            <a:r>
              <a:rPr lang="en-US" sz="2000" dirty="0" err="1">
                <a:latin typeface="Courier" pitchFamily="2" charset="0"/>
              </a:rPr>
              <a:t>avgWind</a:t>
            </a:r>
            <a:r>
              <a:rPr lang="en-US" sz="2000" dirty="0">
                <a:latin typeface="Courier" pitchFamily="2" charset="0"/>
              </a:rPr>
              <a:t> &gt;= 39)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stormType</a:t>
            </a:r>
            <a:r>
              <a:rPr lang="en-US" sz="2000" dirty="0">
                <a:latin typeface="Courier" pitchFamily="2" charset="0"/>
              </a:rPr>
              <a:t> = "Tropical Storm"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else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stormType</a:t>
            </a:r>
            <a:r>
              <a:rPr lang="en-US" sz="2000" dirty="0">
                <a:latin typeface="Courier" pitchFamily="2" charset="0"/>
              </a:rPr>
              <a:t> = "Depression"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CASE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956"/>
            <a:ext cx="10515600" cy="47920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SELECT CASE construct is an alternative to using IF statements. Code branching depends on the value of a single expression: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[name:]SELECT CASE ( </a:t>
            </a:r>
            <a:r>
              <a:rPr lang="en-US" sz="2400" i="1" dirty="0">
                <a:latin typeface="Courier" pitchFamily="2" charset="0"/>
              </a:rPr>
              <a:t>expression 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CASE ( </a:t>
            </a:r>
            <a:r>
              <a:rPr lang="en-US" sz="2400" i="1" dirty="0">
                <a:latin typeface="Courier" pitchFamily="2" charset="0"/>
              </a:rPr>
              <a:t>value1</a:t>
            </a:r>
            <a:r>
              <a:rPr lang="en-US" sz="2400" dirty="0">
                <a:latin typeface="Courier" pitchFamily="2" charset="0"/>
              </a:rPr>
              <a:t>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i="1" dirty="0">
                <a:latin typeface="Courier" pitchFamily="2" charset="0"/>
              </a:rPr>
              <a:t>block1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CASE ( </a:t>
            </a:r>
            <a:r>
              <a:rPr lang="en-US" sz="2400" i="1" dirty="0">
                <a:latin typeface="Courier" pitchFamily="2" charset="0"/>
              </a:rPr>
              <a:t>value2</a:t>
            </a:r>
            <a:r>
              <a:rPr lang="en-US" sz="2400" dirty="0">
                <a:latin typeface="Courier" pitchFamily="2" charset="0"/>
              </a:rPr>
              <a:t> )’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i="1" dirty="0">
                <a:latin typeface="Courier" pitchFamily="2" charset="0"/>
              </a:rPr>
              <a:t>block2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&lt;</a:t>
            </a:r>
            <a:r>
              <a:rPr lang="en-US" sz="2400" dirty="0" err="1">
                <a:latin typeface="Courier" pitchFamily="2" charset="0"/>
              </a:rPr>
              <a:t>etc</a:t>
            </a:r>
            <a:r>
              <a:rPr lang="en-US" sz="2400" dirty="0">
                <a:latin typeface="Courier" pitchFamily="2" charset="0"/>
              </a:rPr>
              <a:t>…&gt;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CASE DEFAULT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   </a:t>
            </a:r>
            <a:r>
              <a:rPr lang="en-US" sz="2400" i="1" dirty="0">
                <a:latin typeface="Courier" pitchFamily="2" charset="0"/>
              </a:rPr>
              <a:t>default block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400" dirty="0">
                <a:latin typeface="Courier" pitchFamily="2" charset="0"/>
              </a:rPr>
              <a:t>END SELECT [name]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expression</a:t>
            </a:r>
            <a:r>
              <a:rPr lang="en-US" dirty="0"/>
              <a:t> can be integer, character, or logical.</a:t>
            </a:r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argument can be a range, minimum, maximum, a list of values, or a combination, such as: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min:max</a:t>
            </a:r>
            <a:r>
              <a:rPr lang="en-US" dirty="0"/>
              <a:t>), (min</a:t>
            </a:r>
            <a:r>
              <a:rPr lang="en-US" dirty="0">
                <a:sym typeface="Wingdings" pitchFamily="2" charset="2"/>
              </a:rPr>
              <a:t>:), (:max), (2,3,6,7), (11,14,18:20,24)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CASE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3"/>
            <a:ext cx="1000048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Hurricane: </a:t>
            </a:r>
            <a:r>
              <a:rPr lang="en-US" sz="2000" b="1" dirty="0">
                <a:latin typeface="Courier" pitchFamily="2" charset="0"/>
              </a:rPr>
              <a:t>select case 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averageWindMPH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( 75:95 )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( 96:110 )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( 111:129 )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( 130:156 )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4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( 157: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5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case</a:t>
            </a:r>
            <a:r>
              <a:rPr lang="en-US" sz="2000" dirty="0">
                <a:latin typeface="Courier" pitchFamily="2" charset="0"/>
              </a:rPr>
              <a:t> DEFAULT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Category =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end select </a:t>
            </a:r>
            <a:r>
              <a:rPr lang="en-US" sz="2000" dirty="0">
                <a:latin typeface="Courier" pitchFamily="2" charset="0"/>
              </a:rPr>
              <a:t>Hurricane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146B-CBC5-F04B-9623-E90FF8277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1117"/>
            <a:ext cx="12192000" cy="832739"/>
          </a:xfrm>
          <a:solidFill>
            <a:srgbClr val="F2F2F2"/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E8DC-20FF-C24E-A434-894FCD06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11" y="1434972"/>
            <a:ext cx="10000487" cy="487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loops contain statements that you want to repeat a number of times. The most common form is the </a:t>
            </a:r>
            <a:r>
              <a:rPr lang="en-US" b="1" dirty="0"/>
              <a:t>Indexed DO Loop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[name:] DO </a:t>
            </a:r>
            <a:r>
              <a:rPr lang="en-US" sz="2000" i="1" dirty="0">
                <a:latin typeface="Courier" pitchFamily="2" charset="0"/>
              </a:rPr>
              <a:t>index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i="1" dirty="0">
                <a:latin typeface="Courier" pitchFamily="2" charset="0"/>
              </a:rPr>
              <a:t>start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i="1" dirty="0">
                <a:latin typeface="Courier" pitchFamily="2" charset="0"/>
              </a:rPr>
              <a:t>stop</a:t>
            </a:r>
            <a:r>
              <a:rPr lang="en-US" sz="2000" dirty="0">
                <a:latin typeface="Courier" pitchFamily="2" charset="0"/>
              </a:rPr>
              <a:t>, [step]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i="1" dirty="0">
                <a:latin typeface="Courier" pitchFamily="2" charset="0"/>
              </a:rPr>
              <a:t>statement1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statement2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i="1" dirty="0">
                <a:latin typeface="Courier" pitchFamily="2" charset="0"/>
              </a:rPr>
              <a:t>   etc.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END DO [name]</a:t>
            </a:r>
          </a:p>
          <a:p>
            <a:pPr marL="0" indent="0">
              <a:spcBef>
                <a:spcPts val="400"/>
              </a:spcBef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For example: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 err="1">
                <a:latin typeface="Courier" pitchFamily="2" charset="0"/>
              </a:rPr>
              <a:t>sumPrecip</a:t>
            </a:r>
            <a:r>
              <a:rPr lang="en-US" sz="2000" dirty="0">
                <a:latin typeface="Courier" pitchFamily="2" charset="0"/>
              </a:rPr>
              <a:t>: </a:t>
            </a:r>
            <a:r>
              <a:rPr lang="en-US" sz="2000" b="1" dirty="0">
                <a:latin typeface="Courier" pitchFamily="2" charset="0"/>
              </a:rPr>
              <a:t>do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= 1, 48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latin typeface="Courier" pitchFamily="2" charset="0"/>
              </a:rPr>
              <a:t>   </a:t>
            </a: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totalPrecip</a:t>
            </a:r>
            <a:r>
              <a:rPr lang="en-US" sz="2000" dirty="0">
                <a:latin typeface="Courier" pitchFamily="2" charset="0"/>
              </a:rPr>
              <a:t> + </a:t>
            </a:r>
            <a:r>
              <a:rPr lang="en-US" sz="2000" dirty="0" err="1">
                <a:latin typeface="Courier" pitchFamily="2" charset="0"/>
              </a:rPr>
              <a:t>precip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latin typeface="Courier" pitchFamily="2" charset="0"/>
              </a:rPr>
              <a:t>end do </a:t>
            </a:r>
            <a:r>
              <a:rPr lang="en-US" sz="2000" dirty="0" err="1">
                <a:latin typeface="Courier" pitchFamily="2" charset="0"/>
              </a:rPr>
              <a:t>sumPrecip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AC960-9632-4341-88E1-D84D260BC083}"/>
              </a:ext>
            </a:extLst>
          </p:cNvPr>
          <p:cNvSpPr/>
          <p:nvPr/>
        </p:nvSpPr>
        <p:spPr>
          <a:xfrm>
            <a:off x="0" y="0"/>
            <a:ext cx="12192000" cy="301117"/>
          </a:xfrm>
          <a:prstGeom prst="rect">
            <a:avLst/>
          </a:prstGeom>
          <a:solidFill>
            <a:srgbClr val="D6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12177</TotalTime>
  <Words>1001</Words>
  <Application>Microsoft Macintosh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Office Theme</vt:lpstr>
      <vt:lpstr>Conditionals and Loops</vt:lpstr>
      <vt:lpstr>Basic IF-statement</vt:lpstr>
      <vt:lpstr>IF-statement Operators</vt:lpstr>
      <vt:lpstr>IF-statement Operators</vt:lpstr>
      <vt:lpstr>IF-block Construct</vt:lpstr>
      <vt:lpstr>IF-block Construct</vt:lpstr>
      <vt:lpstr>CASE Construct</vt:lpstr>
      <vt:lpstr>CASE Construct</vt:lpstr>
      <vt:lpstr>DO Loop</vt:lpstr>
      <vt:lpstr>Legacy DO Loops</vt:lpstr>
      <vt:lpstr>DO WHILE Loop</vt:lpstr>
      <vt:lpstr>Conditional EXIT Loop</vt:lpstr>
      <vt:lpstr>Conditional CYCLE Loop</vt:lpstr>
      <vt:lpstr>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 and Loops</dc:title>
  <dc:creator>Microsoft Office User</dc:creator>
  <cp:lastModifiedBy>Microsoft Office User</cp:lastModifiedBy>
  <cp:revision>44</cp:revision>
  <dcterms:created xsi:type="dcterms:W3CDTF">2018-09-30T16:30:03Z</dcterms:created>
  <dcterms:modified xsi:type="dcterms:W3CDTF">2018-10-09T20:32:42Z</dcterms:modified>
</cp:coreProperties>
</file>