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2" r:id="rId6"/>
    <p:sldId id="260" r:id="rId7"/>
    <p:sldId id="259" r:id="rId8"/>
    <p:sldId id="261" r:id="rId9"/>
    <p:sldId id="269" r:id="rId10"/>
    <p:sldId id="267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07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5FCA-0C4E-41CB-9B8D-82E0A67AE070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C167-A49E-46FE-85E3-08BB40F663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89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可能要提供匯入學生資料之接口</a:t>
            </a:r>
            <a:r>
              <a:rPr lang="en-US" altLang="zh-TW" dirty="0" smtClean="0"/>
              <a:t>, </a:t>
            </a:r>
            <a:r>
              <a:rPr lang="zh-TW" altLang="en-US" dirty="0" smtClean="0"/>
              <a:t>自動產生證書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C167-A49E-46FE-85E3-08BB40F663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14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證書狀態</a:t>
            </a:r>
            <a:r>
              <a:rPr lang="en-US" altLang="zh-TW" dirty="0" smtClean="0"/>
              <a:t>(status):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initiative: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初建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released: </a:t>
            </a:r>
            <a:r>
              <a:rPr lang="zh-TW" altLang="en-US" baseline="0" dirty="0" smtClean="0"/>
              <a:t>已發行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revoked: </a:t>
            </a:r>
            <a:r>
              <a:rPr lang="zh-TW" altLang="en-US" baseline="0" dirty="0" smtClean="0"/>
              <a:t>撤銷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expired: </a:t>
            </a:r>
            <a:r>
              <a:rPr lang="zh-TW" altLang="en-US" dirty="0" smtClean="0"/>
              <a:t>過期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renewed: </a:t>
            </a:r>
            <a:r>
              <a:rPr lang="zh-TW" altLang="en-US" dirty="0" smtClean="0"/>
              <a:t>有經過一次以上的</a:t>
            </a:r>
            <a:r>
              <a:rPr lang="en-US" altLang="zh-TW" dirty="0" smtClean="0"/>
              <a:t>renew</a:t>
            </a:r>
          </a:p>
          <a:p>
            <a:pPr marL="228600" indent="-228600">
              <a:buAutoNum type="arabicPeriod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QRCode</a:t>
            </a:r>
            <a:r>
              <a:rPr lang="zh-TW" altLang="en-US" dirty="0" smtClean="0"/>
              <a:t>驗證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利用文大發行的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掃描</a:t>
            </a:r>
            <a:r>
              <a:rPr lang="en-US" altLang="zh-TW" dirty="0" err="1" smtClean="0"/>
              <a:t>QRCode</a:t>
            </a:r>
            <a:r>
              <a:rPr lang="zh-TW" altLang="en-US" dirty="0" smtClean="0"/>
              <a:t>後，回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 ledger</a:t>
            </a:r>
            <a:r>
              <a:rPr lang="zh-TW" altLang="en-US" dirty="0" smtClean="0"/>
              <a:t>確認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C167-A49E-46FE-85E3-08BB40F663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9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5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9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4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01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34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17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45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6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84E3-8DFF-4993-83C9-D172507AAF78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267C-05FD-48E1-B88A-EA9065F4CE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58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BlockChain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/>
              <a:t>Cert@Hyperledger</a:t>
            </a:r>
            <a:r>
              <a:rPr lang="en-US" altLang="zh-TW" sz="4400" dirty="0" smtClean="0"/>
              <a:t> Design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BlockChain</a:t>
            </a:r>
            <a:r>
              <a:rPr lang="en-US" altLang="zh-TW" dirty="0" smtClean="0"/>
              <a:t> Certificate Verification By QR Code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441574" y="1814255"/>
            <a:ext cx="6667500" cy="4714876"/>
            <a:chOff x="2466288" y="1690688"/>
            <a:chExt cx="6667500" cy="4714876"/>
          </a:xfrm>
        </p:grpSpPr>
        <p:pic>
          <p:nvPicPr>
            <p:cNvPr id="3" name="Picture 4" descr="相關圖片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288" y="1690688"/>
              <a:ext cx="6667500" cy="471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「QR code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635" y="3267461"/>
              <a:ext cx="746468" cy="746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橢圓 4"/>
          <p:cNvSpPr/>
          <p:nvPr/>
        </p:nvSpPr>
        <p:spPr>
          <a:xfrm>
            <a:off x="6799864" y="3391028"/>
            <a:ext cx="1924008" cy="73359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95929" y="3848527"/>
            <a:ext cx="213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使用文大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 APP</a:t>
            </a:r>
            <a:r>
              <a:rPr lang="zh-TW" altLang="en-US" dirty="0" smtClean="0"/>
              <a:t>掃描驗證</a:t>
            </a:r>
            <a:endParaRPr lang="zh-TW" altLang="en-US" dirty="0"/>
          </a:p>
        </p:txBody>
      </p:sp>
      <p:cxnSp>
        <p:nvCxnSpPr>
          <p:cNvPr id="8" name="弧形接點 7"/>
          <p:cNvCxnSpPr>
            <a:stCxn id="5" idx="7"/>
            <a:endCxn id="6" idx="0"/>
          </p:cNvCxnSpPr>
          <p:nvPr/>
        </p:nvCxnSpPr>
        <p:spPr>
          <a:xfrm rot="16200000" flipH="1">
            <a:off x="9228415" y="2712154"/>
            <a:ext cx="350066" cy="1922681"/>
          </a:xfrm>
          <a:prstGeom prst="curvedConnector3">
            <a:avLst>
              <a:gd name="adj1" fmla="val -9599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4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09487"/>
            <a:ext cx="3163530" cy="59843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證書格式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124565" y="253684"/>
            <a:ext cx="942900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r>
              <a:rPr lang="en-US" altLang="zh-TW" sz="1600" dirty="0" smtClean="0"/>
              <a:t>“</a:t>
            </a:r>
            <a:r>
              <a:rPr lang="zh-TW" altLang="en-US" sz="1600" dirty="0" smtClean="0"/>
              <a:t>certificate": {</a:t>
            </a:r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“</a:t>
            </a:r>
            <a:r>
              <a:rPr lang="en-US" altLang="zh-TW" sz="1600" dirty="0" err="1" smtClean="0"/>
              <a:t>uid</a:t>
            </a:r>
            <a:r>
              <a:rPr lang="en-US" altLang="zh-TW" sz="1600" dirty="0" smtClean="0"/>
              <a:t>”: fhioihiouh4r9883jkblkjdhklglk,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“type”: “Bachelor Degree Cert”,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“</a:t>
            </a:r>
            <a:r>
              <a:rPr lang="en-US" altLang="zh-TW" sz="1600" dirty="0" err="1" smtClean="0"/>
              <a:t>issuedOn</a:t>
            </a:r>
            <a:r>
              <a:rPr lang="en-US" altLang="zh-TW" sz="1600" dirty="0" smtClean="0"/>
              <a:t>” : “2016-12-12”,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“</a:t>
            </a:r>
            <a:r>
              <a:rPr lang="en-US" altLang="zh-TW" sz="1600" dirty="0" err="1" smtClean="0"/>
              <a:t>expiredOn</a:t>
            </a:r>
            <a:r>
              <a:rPr lang="en-US" altLang="zh-TW" sz="1600" dirty="0" smtClean="0"/>
              <a:t>”: “2018-12-12”,</a:t>
            </a:r>
            <a:endParaRPr lang="zh-TW" altLang="en-US" sz="1600" dirty="0" smtClean="0"/>
          </a:p>
          <a:p>
            <a:r>
              <a:rPr lang="zh-TW" altLang="en-US" sz="1600" dirty="0" smtClean="0"/>
              <a:t>    "description": "This certifies that the named character is an official Game of Thrones character.",</a:t>
            </a:r>
          </a:p>
          <a:p>
            <a:r>
              <a:rPr lang="zh-TW" altLang="en-US" sz="1600" dirty="0" smtClean="0"/>
              <a:t>    "image": "data:image/png;base64,iVB</a:t>
            </a:r>
            <a:r>
              <a:rPr lang="en-US" altLang="zh-TW" sz="1600" dirty="0" smtClean="0"/>
              <a:t>..</a:t>
            </a:r>
            <a:r>
              <a:rPr lang="zh-TW" altLang="en-US" sz="1600" dirty="0" smtClean="0"/>
              <a:t>,</a:t>
            </a:r>
          </a:p>
          <a:p>
            <a:r>
              <a:rPr lang="zh-TW" altLang="en-US" sz="1600" dirty="0" smtClean="0"/>
              <a:t>    "issuer": {</a:t>
            </a:r>
          </a:p>
          <a:p>
            <a:r>
              <a:rPr lang="zh-TW" altLang="en-US" sz="1600" dirty="0" smtClean="0"/>
              <a:t>      "email": "fakeEmail@gamoeofthronesxyz.org",</a:t>
            </a:r>
          </a:p>
          <a:p>
            <a:r>
              <a:rPr lang="zh-TW" altLang="en-US" sz="1600" dirty="0" smtClean="0"/>
              <a:t>      "image": "data:image/png;base64,iVBORw0K</a:t>
            </a:r>
            <a:r>
              <a:rPr lang="en-US" altLang="zh-TW" sz="1600" dirty="0" smtClean="0"/>
              <a:t>…….</a:t>
            </a:r>
            <a:r>
              <a:rPr lang="zh-TW" altLang="en-US" sz="1600" dirty="0" smtClean="0"/>
              <a:t>,</a:t>
            </a:r>
          </a:p>
          <a:p>
            <a:r>
              <a:rPr lang="zh-TW" altLang="en-US" sz="1600" dirty="0" smtClean="0"/>
              <a:t>      "name": "Game of thrones issuer",</a:t>
            </a:r>
          </a:p>
          <a:p>
            <a:r>
              <a:rPr lang="zh-TW" altLang="en-US" sz="1600" dirty="0" smtClean="0"/>
              <a:t>    },</a:t>
            </a:r>
          </a:p>
          <a:p>
            <a:r>
              <a:rPr lang="zh-TW" altLang="en-US" sz="1600" dirty="0" smtClean="0"/>
              <a:t>    "language": “</a:t>
            </a:r>
            <a:r>
              <a:rPr lang="en-US" altLang="zh-TW" sz="1600" dirty="0" err="1" smtClean="0"/>
              <a:t>zh</a:t>
            </a:r>
            <a:r>
              <a:rPr lang="zh-TW" altLang="en-US" sz="1600" dirty="0" smtClean="0"/>
              <a:t>-</a:t>
            </a:r>
            <a:r>
              <a:rPr lang="en-US" altLang="zh-TW" sz="1600" dirty="0" smtClean="0"/>
              <a:t>TW</a:t>
            </a:r>
            <a:r>
              <a:rPr lang="zh-TW" altLang="en-US" sz="1600" dirty="0" smtClean="0"/>
              <a:t>",</a:t>
            </a:r>
          </a:p>
          <a:p>
            <a:r>
              <a:rPr lang="zh-TW" altLang="en-US" sz="1600" dirty="0" smtClean="0"/>
              <a:t>    "name": "Game of Thrones Character",</a:t>
            </a:r>
          </a:p>
          <a:p>
            <a:r>
              <a:rPr lang="zh-TW" altLang="en-US" sz="1600" dirty="0" smtClean="0"/>
              <a:t>    "</a:t>
            </a:r>
            <a:r>
              <a:rPr lang="en-US" altLang="zh-TW" sz="1600" dirty="0" smtClean="0"/>
              <a:t>status</a:t>
            </a:r>
            <a:r>
              <a:rPr lang="zh-TW" altLang="en-US" sz="1600" dirty="0" smtClean="0"/>
              <a:t>": “</a:t>
            </a:r>
            <a:r>
              <a:rPr lang="en-US" altLang="zh-TW" sz="1600" dirty="0" smtClean="0"/>
              <a:t>released”,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“</a:t>
            </a:r>
            <a:r>
              <a:rPr lang="en-US" altLang="zh-TW" sz="1600" dirty="0" err="1" smtClean="0"/>
              <a:t>QRCode</a:t>
            </a:r>
            <a:r>
              <a:rPr lang="en-US" altLang="zh-TW" sz="1600" dirty="0" smtClean="0"/>
              <a:t>”: </a:t>
            </a:r>
            <a:r>
              <a:rPr lang="zh-TW" altLang="en-US" sz="1600" dirty="0" smtClean="0"/>
              <a:t>"data:image/png;base64,iV</a:t>
            </a:r>
            <a:r>
              <a:rPr lang="en-US" altLang="zh-TW" sz="1600" dirty="0" err="1" smtClean="0"/>
              <a:t>awee</a:t>
            </a:r>
            <a:r>
              <a:rPr lang="zh-TW" altLang="en-US" sz="1600" dirty="0" smtClean="0"/>
              <a:t>B</a:t>
            </a:r>
            <a:r>
              <a:rPr lang="en-US" altLang="zh-TW" sz="1600" dirty="0" smtClean="0"/>
              <a:t>..</a:t>
            </a:r>
            <a:r>
              <a:rPr lang="zh-TW" altLang="en-US" sz="1600" dirty="0" smtClean="0"/>
              <a:t>,</a:t>
            </a:r>
          </a:p>
          <a:p>
            <a:r>
              <a:rPr lang="zh-TW" altLang="en-US" sz="1600" dirty="0" smtClean="0"/>
              <a:t>  },</a:t>
            </a:r>
          </a:p>
          <a:p>
            <a:r>
              <a:rPr lang="zh-TW" altLang="en-US" sz="1600" dirty="0" smtClean="0"/>
              <a:t>"recipient": {</a:t>
            </a:r>
          </a:p>
          <a:p>
            <a:r>
              <a:rPr lang="zh-TW" altLang="en-US" sz="1600" dirty="0" smtClean="0"/>
              <a:t>    "familyName": "Stark",</a:t>
            </a:r>
          </a:p>
          <a:p>
            <a:r>
              <a:rPr lang="zh-TW" altLang="en-US" sz="1600" dirty="0" smtClean="0"/>
              <a:t>    "givenName": "Sansa",</a:t>
            </a:r>
          </a:p>
          <a:p>
            <a:r>
              <a:rPr lang="zh-TW" altLang="en-US" sz="1600" dirty="0" smtClean="0"/>
              <a:t>    "identity": "sansaxyz@starkxyz.com",</a:t>
            </a:r>
          </a:p>
          <a:p>
            <a:r>
              <a:rPr lang="zh-TW" altLang="en-US" sz="1600" dirty="0" smtClean="0"/>
              <a:t>    "type": "email"</a:t>
            </a:r>
          </a:p>
          <a:p>
            <a:r>
              <a:rPr lang="zh-TW" altLang="en-US" sz="1600" dirty="0" smtClean="0"/>
              <a:t>  },</a:t>
            </a:r>
            <a:endParaRPr lang="en-US" altLang="zh-TW" sz="1600" dirty="0" smtClean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68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185650" y="1856258"/>
            <a:ext cx="6046840" cy="42987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785420" y="2423191"/>
            <a:ext cx="4807974" cy="3191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Ledgers Content</a:t>
            </a:r>
            <a:endParaRPr lang="zh-TW" altLang="en-US" dirty="0"/>
          </a:p>
        </p:txBody>
      </p:sp>
      <p:sp>
        <p:nvSpPr>
          <p:cNvPr id="12" name="摺角紙張 11"/>
          <p:cNvSpPr/>
          <p:nvPr/>
        </p:nvSpPr>
        <p:spPr>
          <a:xfrm>
            <a:off x="3982063" y="2876586"/>
            <a:ext cx="3215148" cy="1150375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摺角紙張 12"/>
          <p:cNvSpPr/>
          <p:nvPr/>
        </p:nvSpPr>
        <p:spPr>
          <a:xfrm>
            <a:off x="4134463" y="3028986"/>
            <a:ext cx="3215148" cy="1150375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摺角紙張 13"/>
          <p:cNvSpPr/>
          <p:nvPr/>
        </p:nvSpPr>
        <p:spPr>
          <a:xfrm>
            <a:off x="4286863" y="3181386"/>
            <a:ext cx="3215148" cy="1150375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摺角紙張 14"/>
          <p:cNvSpPr/>
          <p:nvPr/>
        </p:nvSpPr>
        <p:spPr>
          <a:xfrm>
            <a:off x="4409766" y="3333786"/>
            <a:ext cx="3947652" cy="2073955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 smtClean="0"/>
              <a:t>日期 時間 創建 </a:t>
            </a:r>
            <a:r>
              <a:rPr lang="en-US" altLang="zh-TW" dirty="0" smtClean="0"/>
              <a:t>Cert1</a:t>
            </a:r>
          </a:p>
          <a:p>
            <a:r>
              <a:rPr lang="zh-TW" altLang="en-US" dirty="0" smtClean="0"/>
              <a:t>日期 時間 創建</a:t>
            </a:r>
            <a:r>
              <a:rPr lang="en-US" altLang="zh-TW" dirty="0" smtClean="0"/>
              <a:t>Cert 2</a:t>
            </a:r>
          </a:p>
          <a:p>
            <a:r>
              <a:rPr lang="zh-TW" altLang="en-US" dirty="0" smtClean="0"/>
              <a:t>日期 時間 學校</a:t>
            </a:r>
            <a:r>
              <a:rPr lang="en-US" altLang="zh-TW" dirty="0" smtClean="0"/>
              <a:t>A</a:t>
            </a:r>
            <a:r>
              <a:rPr lang="zh-TW" altLang="en-US" dirty="0" smtClean="0"/>
              <a:t>把</a:t>
            </a:r>
            <a:r>
              <a:rPr lang="en-US" altLang="zh-TW" dirty="0" smtClean="0"/>
              <a:t>Cert 1</a:t>
            </a:r>
            <a:r>
              <a:rPr lang="zh-TW" altLang="en-US" dirty="0" smtClean="0"/>
              <a:t>交易給學生</a:t>
            </a:r>
            <a:r>
              <a:rPr lang="en-US" altLang="zh-TW" dirty="0" smtClean="0"/>
              <a:t>1</a:t>
            </a:r>
          </a:p>
          <a:p>
            <a:r>
              <a:rPr lang="zh-TW" altLang="en-US" dirty="0" smtClean="0"/>
              <a:t>日期 時間 學校</a:t>
            </a:r>
            <a:r>
              <a:rPr lang="en-US" altLang="zh-TW" dirty="0" smtClean="0"/>
              <a:t>A</a:t>
            </a:r>
            <a:r>
              <a:rPr lang="zh-TW" altLang="en-US" dirty="0" smtClean="0"/>
              <a:t>把</a:t>
            </a:r>
            <a:r>
              <a:rPr lang="en-US" altLang="zh-TW" dirty="0" smtClean="0"/>
              <a:t>Cert 2</a:t>
            </a:r>
            <a:r>
              <a:rPr lang="zh-TW" altLang="en-US" dirty="0" smtClean="0"/>
              <a:t>交易給學生</a:t>
            </a:r>
            <a:r>
              <a:rPr lang="en-US" altLang="zh-TW" dirty="0" smtClean="0"/>
              <a:t>2</a:t>
            </a:r>
            <a:endParaRPr lang="zh-TW" altLang="en-US" dirty="0" smtClean="0"/>
          </a:p>
          <a:p>
            <a:r>
              <a:rPr lang="zh-TW" altLang="en-US" dirty="0" smtClean="0"/>
              <a:t>日期 時間 學校</a:t>
            </a:r>
            <a:r>
              <a:rPr lang="en-US" altLang="zh-TW" dirty="0" smtClean="0"/>
              <a:t>A</a:t>
            </a:r>
            <a:r>
              <a:rPr lang="zh-TW" altLang="en-US" dirty="0" smtClean="0"/>
              <a:t>取消學生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Cert 2</a:t>
            </a:r>
          </a:p>
          <a:p>
            <a:r>
              <a:rPr lang="zh-TW" altLang="en-US" dirty="0" smtClean="0"/>
              <a:t>日期 時間 學校</a:t>
            </a:r>
            <a:r>
              <a:rPr lang="en-US" altLang="zh-TW" dirty="0" smtClean="0"/>
              <a:t>A</a:t>
            </a:r>
            <a:r>
              <a:rPr lang="zh-TW" altLang="en-US" dirty="0"/>
              <a:t> </a:t>
            </a:r>
            <a:r>
              <a:rPr lang="en-US" altLang="zh-TW" dirty="0" smtClean="0"/>
              <a:t>renew </a:t>
            </a:r>
            <a:r>
              <a:rPr lang="zh-TW" altLang="en-US" dirty="0" smtClean="0"/>
              <a:t>學生</a:t>
            </a:r>
            <a:r>
              <a:rPr lang="en-US" altLang="zh-TW" dirty="0" smtClean="0"/>
              <a:t>1</a:t>
            </a:r>
            <a:r>
              <a:rPr lang="zh-TW" altLang="en-US" dirty="0"/>
              <a:t> </a:t>
            </a:r>
            <a:r>
              <a:rPr lang="en-US" altLang="zh-TW" dirty="0" smtClean="0"/>
              <a:t>Cert1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3269224" y="1841419"/>
            <a:ext cx="142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Peer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82063" y="2438121"/>
            <a:ext cx="142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Ledger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03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Tasks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3256"/>
            <a:ext cx="10515600" cy="51137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Define Fabric Topology</a:t>
            </a:r>
          </a:p>
          <a:p>
            <a:pPr lvl="1"/>
            <a:r>
              <a:rPr lang="en-US" altLang="zh-TW" dirty="0" smtClean="0"/>
              <a:t>Peer configuration</a:t>
            </a:r>
          </a:p>
          <a:p>
            <a:pPr lvl="1"/>
            <a:r>
              <a:rPr lang="en-US" altLang="zh-TW" dirty="0" err="1" smtClean="0"/>
              <a:t>Orderer</a:t>
            </a:r>
            <a:r>
              <a:rPr lang="en-US" altLang="zh-TW" dirty="0" smtClean="0"/>
              <a:t> configuration</a:t>
            </a:r>
          </a:p>
          <a:p>
            <a:pPr lvl="1"/>
            <a:r>
              <a:rPr lang="en-US" altLang="zh-TW" dirty="0" smtClean="0"/>
              <a:t>Channel configuration</a:t>
            </a:r>
          </a:p>
          <a:p>
            <a:pPr lvl="1"/>
            <a:r>
              <a:rPr lang="en-US" altLang="zh-TW" dirty="0" smtClean="0"/>
              <a:t>CA configuration</a:t>
            </a:r>
          </a:p>
          <a:p>
            <a:r>
              <a:rPr lang="en-US" altLang="zh-TW" dirty="0" err="1" smtClean="0"/>
              <a:t>Chaincode</a:t>
            </a:r>
            <a:r>
              <a:rPr lang="en-US" altLang="zh-TW" dirty="0" smtClean="0"/>
              <a:t> Language</a:t>
            </a:r>
          </a:p>
          <a:p>
            <a:r>
              <a:rPr lang="en-US" altLang="zh-TW" dirty="0" smtClean="0"/>
              <a:t>Modeling Language</a:t>
            </a:r>
          </a:p>
          <a:p>
            <a:r>
              <a:rPr lang="en-US" altLang="zh-TW" dirty="0" smtClean="0"/>
              <a:t>Authentication Process </a:t>
            </a:r>
          </a:p>
          <a:p>
            <a:r>
              <a:rPr lang="en-US" altLang="zh-TW" dirty="0" smtClean="0"/>
              <a:t>Application Operation</a:t>
            </a:r>
          </a:p>
          <a:p>
            <a:pPr lvl="1"/>
            <a:r>
              <a:rPr lang="en-US" altLang="zh-TW" dirty="0" smtClean="0"/>
              <a:t>Integrating existing certificate system</a:t>
            </a:r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smtClean="0"/>
              <a:t>to Create Instances</a:t>
            </a:r>
          </a:p>
          <a:p>
            <a:pPr lvl="1"/>
            <a:r>
              <a:rPr lang="en-US" altLang="zh-TW" dirty="0" smtClean="0"/>
              <a:t>Web to Create Instances</a:t>
            </a:r>
          </a:p>
          <a:p>
            <a:pPr lvl="1"/>
            <a:r>
              <a:rPr lang="en-US" altLang="zh-TW" dirty="0" smtClean="0"/>
              <a:t>Digital Certificate GUI templates design </a:t>
            </a:r>
          </a:p>
          <a:p>
            <a:pPr lvl="1"/>
            <a:r>
              <a:rPr lang="en-US" altLang="zh-TW" dirty="0" smtClean="0"/>
              <a:t>Certificate Verification by text input</a:t>
            </a:r>
          </a:p>
          <a:p>
            <a:pPr lvl="1"/>
            <a:r>
              <a:rPr lang="en-US" altLang="zh-TW" dirty="0"/>
              <a:t>Certificate Verification by </a:t>
            </a:r>
            <a:r>
              <a:rPr lang="en-US" altLang="zh-TW" dirty="0" smtClean="0"/>
              <a:t>QR 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4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03" t="13715" r="51944" b="9013"/>
          <a:stretch/>
        </p:blipFill>
        <p:spPr>
          <a:xfrm>
            <a:off x="2978806" y="2111828"/>
            <a:ext cx="8806858" cy="4059127"/>
          </a:xfrm>
          <a:prstGeom prst="rect">
            <a:avLst/>
          </a:prstGeom>
        </p:spPr>
      </p:pic>
      <p:pic>
        <p:nvPicPr>
          <p:cNvPr id="5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1357" y="4011554"/>
            <a:ext cx="1543458" cy="11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2406942" y="4603402"/>
            <a:ext cx="830317" cy="3968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83400" y="1742496"/>
            <a:ext cx="19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CA</a:t>
            </a:r>
            <a:endParaRPr lang="zh-TW" altLang="en-US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Hyperledger</a:t>
            </a:r>
            <a:r>
              <a:rPr lang="en-US" altLang="zh-TW" dirty="0" smtClean="0"/>
              <a:t> High Level Architecture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11224" y="1497706"/>
            <a:ext cx="4827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Main tasks to build a Fabric network: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. Define Fabric network topology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. Generate certificates for each member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. Create channel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. Generate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Orderer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genesis block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. Join Peer to channel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. Edit and Install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ChainCodes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on Peers</a:t>
            </a:r>
          </a:p>
          <a:p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. Execute Query and Invoke functions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4084" t="22148" r="54598" b="6247"/>
          <a:stretch/>
        </p:blipFill>
        <p:spPr>
          <a:xfrm>
            <a:off x="1136650" y="241300"/>
            <a:ext cx="9918700" cy="637787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679404"/>
            <a:ext cx="50504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協助定義應用層，包含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定義與編寫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ChainCode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Playground tool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用來模擬測試應用層定義正確性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提供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Rest API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呼叫來運作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內物件的新增修改刪除查詢</a:t>
            </a:r>
            <a:endParaRPr lang="en-US" altLang="zh-TW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提供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介面範例新增修改刪除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資產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342900" indent="-342900">
              <a:buAutoNum type="arabicPeriod"/>
            </a:pP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</a:rPr>
              <a:t>佈署至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Fabric 1.0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Certificate Application Components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Assets</a:t>
            </a:r>
          </a:p>
          <a:p>
            <a:pPr lvl="1"/>
            <a:r>
              <a:rPr lang="zh-TW" altLang="en-US" dirty="0" smtClean="0"/>
              <a:t>各式證書</a:t>
            </a:r>
            <a:endParaRPr lang="en-US" altLang="zh-TW" dirty="0" smtClean="0"/>
          </a:p>
          <a:p>
            <a:r>
              <a:rPr lang="en-US" altLang="zh-TW" dirty="0" smtClean="0"/>
              <a:t>Participants</a:t>
            </a:r>
          </a:p>
          <a:p>
            <a:pPr lvl="1"/>
            <a:r>
              <a:rPr lang="zh-TW" altLang="en-US" dirty="0" smtClean="0"/>
              <a:t>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管理者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取消</a:t>
            </a:r>
            <a:r>
              <a:rPr lang="en-US" altLang="zh-TW" dirty="0" smtClean="0"/>
              <a:t>assets, participants, identity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查詢者</a:t>
            </a:r>
            <a:r>
              <a:rPr lang="en-US" altLang="zh-TW" dirty="0" smtClean="0"/>
              <a:t>(Viewer)</a:t>
            </a:r>
          </a:p>
          <a:p>
            <a:r>
              <a:rPr lang="en-US" altLang="zh-TW" dirty="0" smtClean="0"/>
              <a:t>Transactions</a:t>
            </a:r>
          </a:p>
          <a:p>
            <a:pPr lvl="1"/>
            <a:r>
              <a:rPr lang="zh-TW" altLang="en-US" dirty="0" smtClean="0"/>
              <a:t>身份</a:t>
            </a:r>
            <a:r>
              <a:rPr lang="en-US" altLang="zh-TW" dirty="0" smtClean="0"/>
              <a:t>(Identity)</a:t>
            </a:r>
            <a:r>
              <a:rPr lang="zh-TW" altLang="en-US" dirty="0" smtClean="0"/>
              <a:t>申請</a:t>
            </a:r>
            <a:r>
              <a:rPr lang="en-US" altLang="zh-TW" dirty="0" smtClean="0"/>
              <a:t>/</a:t>
            </a:r>
            <a:r>
              <a:rPr lang="zh-TW" altLang="en-US" dirty="0" smtClean="0"/>
              <a:t>取消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證書模板建立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/</a:t>
            </a:r>
            <a:r>
              <a:rPr lang="zh-TW" altLang="en-US" dirty="0" smtClean="0"/>
              <a:t>取消</a:t>
            </a:r>
            <a:r>
              <a:rPr lang="en-US" altLang="zh-TW" dirty="0" smtClean="0"/>
              <a:t>/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證書發放</a:t>
            </a:r>
            <a:r>
              <a:rPr lang="en-US" altLang="zh-TW" dirty="0" smtClean="0"/>
              <a:t>/</a:t>
            </a:r>
            <a:r>
              <a:rPr lang="zh-TW" altLang="en-US" dirty="0" smtClean="0"/>
              <a:t>回收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取消</a:t>
            </a:r>
            <a:r>
              <a:rPr lang="en-US" altLang="zh-TW" dirty="0" smtClean="0"/>
              <a:t>)/Renew/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/</a:t>
            </a:r>
            <a:r>
              <a:rPr lang="zh-TW" altLang="en-US" dirty="0"/>
              <a:t>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學生等</a:t>
            </a:r>
            <a:r>
              <a:rPr lang="en-US" altLang="zh-TW" dirty="0" smtClean="0"/>
              <a:t>Participants</a:t>
            </a:r>
            <a:r>
              <a:rPr lang="zh-TW" altLang="en-US" dirty="0" smtClean="0"/>
              <a:t>的建立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/</a:t>
            </a:r>
            <a:r>
              <a:rPr lang="zh-TW" altLang="en-US" dirty="0" smtClean="0"/>
              <a:t>刪除</a:t>
            </a:r>
            <a:r>
              <a:rPr lang="en-US" altLang="zh-TW" dirty="0" smtClean="0"/>
              <a:t>/</a:t>
            </a:r>
            <a:r>
              <a:rPr lang="zh-TW" altLang="en-US" dirty="0" smtClean="0"/>
              <a:t>查詢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44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所有證書被創建時的初始</a:t>
            </a:r>
            <a:r>
              <a:rPr lang="en-US" altLang="zh-TW" dirty="0" smtClean="0"/>
              <a:t>owner</a:t>
            </a:r>
            <a:r>
              <a:rPr lang="zh-TW" altLang="en-US" dirty="0" smtClean="0"/>
              <a:t>皆為學校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</a:t>
            </a:r>
            <a:endParaRPr lang="en-US" altLang="zh-TW" dirty="0" smtClean="0"/>
          </a:p>
          <a:p>
            <a:r>
              <a:rPr lang="zh-TW" altLang="en-US" dirty="0" smtClean="0"/>
              <a:t>每個學校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團體會建立獨立的</a:t>
            </a:r>
            <a:r>
              <a:rPr lang="en-US" altLang="zh-TW" dirty="0" smtClean="0"/>
              <a:t>channel (</a:t>
            </a:r>
            <a:r>
              <a:rPr lang="zh-TW" altLang="en-US" dirty="0" smtClean="0"/>
              <a:t>即各自的</a:t>
            </a:r>
            <a:r>
              <a:rPr lang="en-US" altLang="zh-TW" dirty="0" err="1" smtClean="0"/>
              <a:t>blockchain</a:t>
            </a:r>
            <a:r>
              <a:rPr lang="en-US" altLang="zh-TW" dirty="0" smtClean="0"/>
              <a:t> network)</a:t>
            </a:r>
          </a:p>
          <a:p>
            <a:pPr lvl="1"/>
            <a:r>
              <a:rPr lang="zh-TW" altLang="en-US" dirty="0" smtClean="0"/>
              <a:t>不同</a:t>
            </a:r>
            <a:r>
              <a:rPr lang="en-US" altLang="zh-TW" dirty="0" smtClean="0"/>
              <a:t>channels</a:t>
            </a:r>
            <a:r>
              <a:rPr lang="zh-TW" altLang="en-US" dirty="0" smtClean="0"/>
              <a:t>共用</a:t>
            </a:r>
            <a:r>
              <a:rPr lang="en-US" altLang="zh-TW" dirty="0" smtClean="0"/>
              <a:t>ledger</a:t>
            </a:r>
            <a:r>
              <a:rPr lang="zh-TW" altLang="en-US" dirty="0" smtClean="0"/>
              <a:t>，共同維護各校證書記錄</a:t>
            </a:r>
            <a:endParaRPr lang="en-US" altLang="zh-TW" dirty="0" smtClean="0"/>
          </a:p>
          <a:p>
            <a:r>
              <a:rPr lang="zh-TW" altLang="en-US" dirty="0" smtClean="0"/>
              <a:t>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團體須為每位學員生建立帳號密碼，以及設定</a:t>
            </a:r>
            <a:r>
              <a:rPr lang="en-US" altLang="zh-TW" dirty="0" smtClean="0"/>
              <a:t>identity</a:t>
            </a:r>
          </a:p>
          <a:p>
            <a:r>
              <a:rPr lang="zh-TW" altLang="en-US" dirty="0" smtClean="0"/>
              <a:t>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團體可以發行多種證書</a:t>
            </a:r>
            <a:endParaRPr lang="en-US" altLang="zh-TW" dirty="0" smtClean="0"/>
          </a:p>
          <a:p>
            <a:r>
              <a:rPr lang="zh-TW" altLang="en-US" dirty="0" smtClean="0"/>
              <a:t>創建證書的同時，必須提供學生資料</a:t>
            </a:r>
            <a:endParaRPr lang="en-US" altLang="zh-TW" dirty="0" smtClean="0"/>
          </a:p>
          <a:p>
            <a:r>
              <a:rPr lang="zh-TW" altLang="en-US" dirty="0" smtClean="0"/>
              <a:t>每次證書的瀏覽行為都是</a:t>
            </a:r>
            <a:r>
              <a:rPr lang="en-US" altLang="zh-TW" dirty="0" err="1" smtClean="0"/>
              <a:t>blockchain</a:t>
            </a:r>
            <a:r>
              <a:rPr lang="zh-TW" altLang="en-US" dirty="0" smtClean="0"/>
              <a:t>的一筆交易</a:t>
            </a:r>
            <a:endParaRPr lang="en-US" altLang="zh-TW" dirty="0" smtClean="0"/>
          </a:p>
          <a:p>
            <a:r>
              <a:rPr lang="zh-TW" altLang="en-US" dirty="0" smtClean="0"/>
              <a:t>提供介面讓其他人可以驗證證書真偽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9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管理者</a:t>
            </a:r>
            <a:r>
              <a:rPr lang="en-US" altLang="zh-TW" dirty="0" smtClean="0"/>
              <a:t> Actions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588774" y="3170208"/>
            <a:ext cx="1268362" cy="776749"/>
            <a:chOff x="2772697" y="1690688"/>
            <a:chExt cx="1268362" cy="776749"/>
          </a:xfrm>
        </p:grpSpPr>
        <p:sp>
          <p:nvSpPr>
            <p:cNvPr id="4" name="矩形 3"/>
            <p:cNvSpPr/>
            <p:nvPr/>
          </p:nvSpPr>
          <p:spPr>
            <a:xfrm>
              <a:off x="2772697" y="1690688"/>
              <a:ext cx="1268362" cy="7767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038166" y="1803758"/>
              <a:ext cx="737419" cy="2753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SDK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048001" y="2105639"/>
              <a:ext cx="737419" cy="2753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CLI</a:t>
              </a:r>
              <a:endParaRPr lang="zh-TW" altLang="en-US" dirty="0"/>
            </a:p>
          </p:txBody>
        </p:sp>
      </p:grpSp>
      <p:sp>
        <p:nvSpPr>
          <p:cNvPr id="7" name="雲朵形 6"/>
          <p:cNvSpPr/>
          <p:nvPr/>
        </p:nvSpPr>
        <p:spPr>
          <a:xfrm>
            <a:off x="6921910" y="2818476"/>
            <a:ext cx="3165987" cy="1770394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HyperLedger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68181" y="3083064"/>
            <a:ext cx="1415845" cy="951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Hyperledger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Composer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3"/>
            <a:endCxn id="9" idx="1"/>
          </p:cNvCxnSpPr>
          <p:nvPr/>
        </p:nvCxnSpPr>
        <p:spPr>
          <a:xfrm>
            <a:off x="4857136" y="3558583"/>
            <a:ext cx="1111045" cy="2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22492" y="3083064"/>
            <a:ext cx="1543458" cy="11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721011" y="4219538"/>
            <a:ext cx="19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管理者</a:t>
            </a:r>
            <a:endParaRPr lang="en-US" altLang="zh-TW" dirty="0" smtClean="0"/>
          </a:p>
        </p:txBody>
      </p:sp>
      <p:sp>
        <p:nvSpPr>
          <p:cNvPr id="23" name="矩形 22"/>
          <p:cNvSpPr/>
          <p:nvPr/>
        </p:nvSpPr>
        <p:spPr>
          <a:xfrm>
            <a:off x="6862920" y="3928683"/>
            <a:ext cx="1415845" cy="951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Hyperledger</a:t>
            </a:r>
            <a:r>
              <a:rPr lang="en-US" altLang="zh-TW" dirty="0" smtClean="0">
                <a:solidFill>
                  <a:schemeClr val="tx1"/>
                </a:solidFill>
              </a:rPr>
              <a:t> Fabric API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94238" y="1429474"/>
            <a:ext cx="1119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定義</a:t>
            </a:r>
            <a:r>
              <a:rPr lang="en-US" altLang="zh-TW" dirty="0" smtClean="0">
                <a:solidFill>
                  <a:srgbClr val="C00000"/>
                </a:solidFill>
              </a:rPr>
              <a:t>Assets, Participants, </a:t>
            </a:r>
            <a:r>
              <a:rPr lang="en-US" altLang="zh-TW" dirty="0" smtClean="0">
                <a:solidFill>
                  <a:srgbClr val="C00000"/>
                </a:solidFill>
              </a:rPr>
              <a:t>Transactions</a:t>
            </a:r>
            <a:r>
              <a:rPr lang="zh-TW" altLang="en-US" dirty="0" smtClean="0">
                <a:solidFill>
                  <a:srgbClr val="C00000"/>
                </a:solidFill>
              </a:rPr>
              <a:t>的構成 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VS_Code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 / Playground Interface / Fabric command line or </a:t>
            </a:r>
            <a:r>
              <a:rPr lang="en-US" altLang="zh-TW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cfg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 file</a:t>
            </a:r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41319" y="5622488"/>
            <a:ext cx="3239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定義</a:t>
            </a:r>
            <a:r>
              <a:rPr lang="en-US" altLang="zh-TW" dirty="0" smtClean="0">
                <a:solidFill>
                  <a:srgbClr val="C00000"/>
                </a:solidFill>
              </a:rPr>
              <a:t>Fabric Topology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建立與佈署</a:t>
            </a:r>
            <a:r>
              <a:rPr lang="en-US" altLang="zh-TW" dirty="0" smtClean="0">
                <a:solidFill>
                  <a:srgbClr val="C00000"/>
                </a:solidFill>
              </a:rPr>
              <a:t>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建立與佈署</a:t>
            </a:r>
            <a:r>
              <a:rPr lang="en-US" altLang="zh-TW" dirty="0" smtClean="0">
                <a:solidFill>
                  <a:srgbClr val="C00000"/>
                </a:solidFill>
              </a:rPr>
              <a:t>Peers</a:t>
            </a:r>
            <a:r>
              <a:rPr lang="zh-TW" altLang="en-US" dirty="0" smtClean="0">
                <a:solidFill>
                  <a:srgbClr val="C00000"/>
                </a:solidFill>
              </a:rPr>
              <a:t>與</a:t>
            </a:r>
            <a:r>
              <a:rPr lang="en-US" altLang="zh-TW" dirty="0" err="1" smtClean="0">
                <a:solidFill>
                  <a:srgbClr val="C00000"/>
                </a:solidFill>
              </a:rPr>
              <a:t>Orderers</a:t>
            </a:r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30" name="圓柱 29"/>
          <p:cNvSpPr/>
          <p:nvPr/>
        </p:nvSpPr>
        <p:spPr>
          <a:xfrm>
            <a:off x="8337755" y="3967317"/>
            <a:ext cx="953733" cy="543741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 Server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8504902" y="2527623"/>
            <a:ext cx="1376517" cy="543902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Peers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8883360" y="3060122"/>
            <a:ext cx="1415849" cy="446311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Orderer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97046" y="18508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為學校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  <a:r>
              <a:rPr lang="zh-TW" altLang="en-US" dirty="0" smtClean="0">
                <a:solidFill>
                  <a:srgbClr val="C00000"/>
                </a:solidFill>
              </a:rPr>
              <a:t>團體和</a:t>
            </a:r>
            <a:r>
              <a:rPr lang="en-US" altLang="zh-TW" dirty="0" smtClean="0">
                <a:solidFill>
                  <a:srgbClr val="C00000"/>
                </a:solidFill>
              </a:rPr>
              <a:t>Viewer</a:t>
            </a:r>
            <a:r>
              <a:rPr lang="zh-TW" altLang="en-US" dirty="0" smtClean="0">
                <a:solidFill>
                  <a:srgbClr val="C00000"/>
                </a:solidFill>
              </a:rPr>
              <a:t>發行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zh-TW" altLang="en-US" dirty="0">
                <a:solidFill>
                  <a:srgbClr val="C00000"/>
                </a:solidFill>
              </a:rPr>
              <a:t>變更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zh-TW" altLang="en-US" dirty="0">
                <a:solidFill>
                  <a:srgbClr val="C00000"/>
                </a:solidFill>
              </a:rPr>
              <a:t>取消</a:t>
            </a:r>
            <a:r>
              <a:rPr lang="en-US" altLang="zh-TW" dirty="0">
                <a:solidFill>
                  <a:srgbClr val="C00000"/>
                </a:solidFill>
              </a:rPr>
              <a:t>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學校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zh-TW" altLang="en-US" dirty="0" smtClean="0">
                <a:solidFill>
                  <a:srgbClr val="C00000"/>
                </a:solidFill>
              </a:rPr>
              <a:t>團體</a:t>
            </a:r>
            <a:r>
              <a:rPr lang="en-US" altLang="zh-TW" dirty="0" smtClean="0">
                <a:solidFill>
                  <a:srgbClr val="C00000"/>
                </a:solidFill>
              </a:rPr>
              <a:t>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C00000"/>
                </a:solidFill>
              </a:rPr>
              <a:t>Viewer 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驗證證書 </a:t>
            </a:r>
            <a:r>
              <a:rPr lang="en-US" altLang="zh-TW" dirty="0" smtClean="0">
                <a:solidFill>
                  <a:srgbClr val="C00000"/>
                </a:solidFill>
              </a:rPr>
              <a:t>(via QR code or </a:t>
            </a:r>
            <a:r>
              <a:rPr lang="zh-TW" altLang="en-US" dirty="0" smtClean="0">
                <a:solidFill>
                  <a:srgbClr val="C00000"/>
                </a:solidFill>
              </a:rPr>
              <a:t>證書資訊輸入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弧形向右箭號 9"/>
          <p:cNvSpPr/>
          <p:nvPr/>
        </p:nvSpPr>
        <p:spPr>
          <a:xfrm rot="19909590">
            <a:off x="6422065" y="3854877"/>
            <a:ext cx="440855" cy="656181"/>
          </a:xfrm>
          <a:prstGeom prst="curv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283318" y="5526130"/>
            <a:ext cx="723014" cy="96946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123749" y="5687694"/>
            <a:ext cx="305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Fabric command line or configuration file</a:t>
            </a:r>
            <a:endParaRPr lang="en-US" altLang="zh-TW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3696927" y="3337356"/>
            <a:ext cx="1268362" cy="776749"/>
            <a:chOff x="3441288" y="1793691"/>
            <a:chExt cx="1268362" cy="776749"/>
          </a:xfrm>
        </p:grpSpPr>
        <p:sp>
          <p:nvSpPr>
            <p:cNvPr id="8" name="矩形 7"/>
            <p:cNvSpPr/>
            <p:nvPr/>
          </p:nvSpPr>
          <p:spPr>
            <a:xfrm>
              <a:off x="3441288" y="1793691"/>
              <a:ext cx="1268362" cy="7767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06757" y="1867433"/>
              <a:ext cx="737419" cy="2753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SDK</a:t>
              </a:r>
              <a:endParaRPr lang="zh-TW" altLang="en-US" dirty="0"/>
            </a:p>
          </p:txBody>
        </p:sp>
        <p:sp>
          <p:nvSpPr>
            <p:cNvPr id="11" name="圓柱 10"/>
            <p:cNvSpPr/>
            <p:nvPr/>
          </p:nvSpPr>
          <p:spPr>
            <a:xfrm>
              <a:off x="3677265" y="2192595"/>
              <a:ext cx="816077" cy="318853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</a:t>
              </a:r>
              <a:endParaRPr lang="zh-TW" altLang="en-US" dirty="0"/>
            </a:p>
          </p:txBody>
        </p:sp>
      </p:grpSp>
      <p:pic>
        <p:nvPicPr>
          <p:cNvPr id="13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7861" y="2996152"/>
            <a:ext cx="1543458" cy="11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826380" y="4132626"/>
            <a:ext cx="19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</a:t>
            </a:r>
            <a:endParaRPr lang="zh-TW" altLang="en-US" dirty="0"/>
          </a:p>
        </p:txBody>
      </p:sp>
      <p:sp>
        <p:nvSpPr>
          <p:cNvPr id="15" name="雲朵形 14"/>
          <p:cNvSpPr/>
          <p:nvPr/>
        </p:nvSpPr>
        <p:spPr>
          <a:xfrm>
            <a:off x="7030058" y="2996152"/>
            <a:ext cx="2930013" cy="1480215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HyperLedger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76329" y="3260740"/>
            <a:ext cx="1415845" cy="951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Hyperledger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Composer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endCxn id="16" idx="1"/>
          </p:cNvCxnSpPr>
          <p:nvPr/>
        </p:nvCxnSpPr>
        <p:spPr>
          <a:xfrm>
            <a:off x="4965284" y="3736259"/>
            <a:ext cx="1111045" cy="2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696927" y="1997060"/>
            <a:ext cx="5552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證書</a:t>
            </a:r>
            <a:r>
              <a:rPr lang="en-US" altLang="zh-TW" dirty="0" smtClean="0">
                <a:solidFill>
                  <a:srgbClr val="C00000"/>
                </a:solidFill>
              </a:rPr>
              <a:t>(cert)</a:t>
            </a:r>
            <a:r>
              <a:rPr lang="zh-TW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TW" dirty="0" smtClean="0">
                <a:solidFill>
                  <a:srgbClr val="C00000"/>
                </a:solidFill>
              </a:rPr>
              <a:t>CRUD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證書</a:t>
            </a:r>
            <a:r>
              <a:rPr lang="en-US" altLang="zh-TW" dirty="0" smtClean="0">
                <a:solidFill>
                  <a:srgbClr val="C00000"/>
                </a:solidFill>
              </a:rPr>
              <a:t>renew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為學生發行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zh-TW" altLang="en-US" dirty="0">
                <a:solidFill>
                  <a:srgbClr val="C00000"/>
                </a:solidFill>
              </a:rPr>
              <a:t>變更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zh-TW" altLang="en-US" dirty="0">
                <a:solidFill>
                  <a:srgbClr val="C00000"/>
                </a:solidFill>
              </a:rPr>
              <a:t>取消</a:t>
            </a:r>
            <a:r>
              <a:rPr lang="en-US" altLang="zh-TW" dirty="0" smtClean="0">
                <a:solidFill>
                  <a:srgbClr val="C00000"/>
                </a:solidFill>
              </a:rPr>
              <a:t>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驗證證書 </a:t>
            </a:r>
            <a:r>
              <a:rPr lang="en-US" altLang="zh-TW" dirty="0">
                <a:solidFill>
                  <a:srgbClr val="C00000"/>
                </a:solidFill>
              </a:rPr>
              <a:t>(via QR code or </a:t>
            </a:r>
            <a:r>
              <a:rPr lang="zh-TW" altLang="en-US" dirty="0">
                <a:solidFill>
                  <a:srgbClr val="C00000"/>
                </a:solidFill>
              </a:rPr>
              <a:t>證書資訊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學校</a:t>
            </a:r>
            <a:r>
              <a:rPr lang="en-US" altLang="zh-TW" dirty="0" smtClean="0"/>
              <a:t>/</a:t>
            </a:r>
            <a:r>
              <a:rPr lang="zh-TW" altLang="en-US" dirty="0" smtClean="0"/>
              <a:t>團體 </a:t>
            </a:r>
            <a:r>
              <a:rPr lang="en-US" altLang="zh-TW" dirty="0" smtClean="0"/>
              <a:t>Actions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39863" y="3179491"/>
            <a:ext cx="856137" cy="50636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55504" y="3812561"/>
            <a:ext cx="856137" cy="50636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78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3696927" y="3337356"/>
            <a:ext cx="1268362" cy="776749"/>
            <a:chOff x="3441288" y="1793691"/>
            <a:chExt cx="1268362" cy="776749"/>
          </a:xfrm>
        </p:grpSpPr>
        <p:sp>
          <p:nvSpPr>
            <p:cNvPr id="8" name="矩形 7"/>
            <p:cNvSpPr/>
            <p:nvPr/>
          </p:nvSpPr>
          <p:spPr>
            <a:xfrm>
              <a:off x="3441288" y="1793691"/>
              <a:ext cx="1268362" cy="7767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06757" y="1867433"/>
              <a:ext cx="737419" cy="2753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SDK</a:t>
              </a:r>
              <a:endParaRPr lang="zh-TW" altLang="en-US" dirty="0"/>
            </a:p>
          </p:txBody>
        </p:sp>
        <p:sp>
          <p:nvSpPr>
            <p:cNvPr id="11" name="圓柱 10"/>
            <p:cNvSpPr/>
            <p:nvPr/>
          </p:nvSpPr>
          <p:spPr>
            <a:xfrm>
              <a:off x="3677265" y="2192595"/>
              <a:ext cx="816077" cy="318853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</a:t>
              </a:r>
              <a:endParaRPr lang="zh-TW" altLang="en-US" dirty="0"/>
            </a:p>
          </p:txBody>
        </p:sp>
      </p:grpSp>
      <p:pic>
        <p:nvPicPr>
          <p:cNvPr id="13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30511" y="2981882"/>
            <a:ext cx="1543458" cy="11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229030" y="4118356"/>
            <a:ext cx="19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學生</a:t>
            </a:r>
            <a:endParaRPr lang="zh-TW" altLang="en-US" dirty="0"/>
          </a:p>
        </p:txBody>
      </p:sp>
      <p:sp>
        <p:nvSpPr>
          <p:cNvPr id="15" name="雲朵形 14"/>
          <p:cNvSpPr/>
          <p:nvPr/>
        </p:nvSpPr>
        <p:spPr>
          <a:xfrm>
            <a:off x="7030058" y="2996152"/>
            <a:ext cx="2930013" cy="1480215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HyperLedger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76329" y="3260740"/>
            <a:ext cx="1415845" cy="951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Hyperledger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Composer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endCxn id="16" idx="1"/>
          </p:cNvCxnSpPr>
          <p:nvPr/>
        </p:nvCxnSpPr>
        <p:spPr>
          <a:xfrm>
            <a:off x="4965284" y="3736259"/>
            <a:ext cx="1111045" cy="2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584589" y="1929304"/>
            <a:ext cx="4983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申請</a:t>
            </a:r>
            <a:r>
              <a:rPr lang="en-US" altLang="zh-TW" dirty="0" smtClean="0">
                <a:solidFill>
                  <a:srgbClr val="C00000"/>
                </a:solidFill>
              </a:rPr>
              <a:t>/</a:t>
            </a:r>
            <a:r>
              <a:rPr lang="zh-TW" altLang="en-US" dirty="0" smtClean="0">
                <a:solidFill>
                  <a:srgbClr val="C00000"/>
                </a:solidFill>
              </a:rPr>
              <a:t>取消</a:t>
            </a:r>
            <a:r>
              <a:rPr lang="en-US" altLang="zh-TW" dirty="0" smtClean="0">
                <a:solidFill>
                  <a:srgbClr val="C00000"/>
                </a:solidFill>
              </a:rPr>
              <a:t>identity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存取證書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瀏覽所有證書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驗證證書 </a:t>
            </a:r>
            <a:r>
              <a:rPr lang="en-US" altLang="zh-TW" dirty="0">
                <a:solidFill>
                  <a:srgbClr val="C00000"/>
                </a:solidFill>
              </a:rPr>
              <a:t>(via QR code or </a:t>
            </a:r>
            <a:r>
              <a:rPr lang="zh-TW" altLang="en-US" dirty="0">
                <a:solidFill>
                  <a:srgbClr val="C00000"/>
                </a:solidFill>
              </a:rPr>
              <a:t>證書資訊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學生 </a:t>
            </a:r>
            <a:r>
              <a:rPr lang="en-US" altLang="zh-TW" dirty="0" smtClean="0"/>
              <a:t>Actions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39863" y="3179491"/>
            <a:ext cx="856137" cy="50636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55504" y="3812561"/>
            <a:ext cx="856137" cy="50636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3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4133" y="3028086"/>
            <a:ext cx="1543458" cy="11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1012652" y="4164560"/>
            <a:ext cx="194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第三方人士</a:t>
            </a:r>
            <a:endParaRPr lang="zh-TW" altLang="en-US" dirty="0"/>
          </a:p>
        </p:txBody>
      </p:sp>
      <p:sp>
        <p:nvSpPr>
          <p:cNvPr id="15" name="雲朵形 14"/>
          <p:cNvSpPr/>
          <p:nvPr/>
        </p:nvSpPr>
        <p:spPr>
          <a:xfrm>
            <a:off x="7030058" y="2996152"/>
            <a:ext cx="2930013" cy="1480215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HyperLedger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76329" y="3260740"/>
            <a:ext cx="1415845" cy="951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Hyperledger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Composer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26" idx="3"/>
            <a:endCxn id="16" idx="1"/>
          </p:cNvCxnSpPr>
          <p:nvPr/>
        </p:nvCxnSpPr>
        <p:spPr>
          <a:xfrm flipV="1">
            <a:off x="4965289" y="3736261"/>
            <a:ext cx="1111040" cy="103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711320" y="2760301"/>
            <a:ext cx="49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C00000"/>
                </a:solidFill>
              </a:rPr>
              <a:t>驗證</a:t>
            </a:r>
            <a:r>
              <a:rPr lang="zh-TW" altLang="en-US" dirty="0">
                <a:solidFill>
                  <a:srgbClr val="C00000"/>
                </a:solidFill>
              </a:rPr>
              <a:t>證書 </a:t>
            </a:r>
            <a:r>
              <a:rPr lang="en-US" altLang="zh-TW" dirty="0">
                <a:solidFill>
                  <a:srgbClr val="C00000"/>
                </a:solidFill>
              </a:rPr>
              <a:t>(via QR code or </a:t>
            </a:r>
            <a:r>
              <a:rPr lang="zh-TW" altLang="en-US" dirty="0">
                <a:solidFill>
                  <a:srgbClr val="C00000"/>
                </a:solidFill>
              </a:rPr>
              <a:t>證書資訊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endParaRPr lang="en-US" altLang="zh-TW" dirty="0" smtClean="0">
              <a:solidFill>
                <a:srgbClr val="C00000"/>
              </a:solidFill>
            </a:endParaRPr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zh-TW" altLang="en-US" dirty="0" smtClean="0"/>
              <a:t>者</a:t>
            </a:r>
            <a:r>
              <a:rPr lang="en-US" altLang="zh-TW" dirty="0" smtClean="0"/>
              <a:t>(Viewer)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38967" y="4338976"/>
            <a:ext cx="113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QR Code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538113" y="2795373"/>
            <a:ext cx="159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輸入證書資訊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3696927" y="3347989"/>
            <a:ext cx="1268362" cy="776749"/>
            <a:chOff x="3441288" y="1793691"/>
            <a:chExt cx="1268362" cy="776749"/>
          </a:xfrm>
        </p:grpSpPr>
        <p:sp>
          <p:nvSpPr>
            <p:cNvPr id="26" name="矩形 25"/>
            <p:cNvSpPr/>
            <p:nvPr/>
          </p:nvSpPr>
          <p:spPr>
            <a:xfrm>
              <a:off x="3441288" y="1793691"/>
              <a:ext cx="1268362" cy="7767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06757" y="1867433"/>
              <a:ext cx="737419" cy="2753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SDK</a:t>
              </a:r>
              <a:endParaRPr lang="zh-TW" altLang="en-US" dirty="0"/>
            </a:p>
          </p:txBody>
        </p:sp>
        <p:sp>
          <p:nvSpPr>
            <p:cNvPr id="28" name="圓柱 27"/>
            <p:cNvSpPr/>
            <p:nvPr/>
          </p:nvSpPr>
          <p:spPr>
            <a:xfrm>
              <a:off x="3677265" y="2192595"/>
              <a:ext cx="816077" cy="318853"/>
            </a:xfrm>
            <a:prstGeom prst="ca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Key</a:t>
              </a:r>
              <a:endParaRPr lang="zh-TW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2939863" y="3179491"/>
            <a:ext cx="856137" cy="50636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55504" y="3812561"/>
            <a:ext cx="856137" cy="50636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6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10870</TotalTime>
  <Words>861</Words>
  <Application>Microsoft Office PowerPoint</Application>
  <PresentationFormat>寬螢幕</PresentationFormat>
  <Paragraphs>161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BlockChain Cert@Hyperledger Design</vt:lpstr>
      <vt:lpstr>Hyperledger High Level Architecture</vt:lpstr>
      <vt:lpstr>PowerPoint 簡報</vt:lpstr>
      <vt:lpstr>Certificate Application Components</vt:lpstr>
      <vt:lpstr>Rules</vt:lpstr>
      <vt:lpstr>管理者 Actions</vt:lpstr>
      <vt:lpstr>學校/團體 Actions</vt:lpstr>
      <vt:lpstr>學生 Actions</vt:lpstr>
      <vt:lpstr>查詢者(Viewer)</vt:lpstr>
      <vt:lpstr>BlockChain Certificate Verification By QR Code</vt:lpstr>
      <vt:lpstr>證書格式</vt:lpstr>
      <vt:lpstr>Ledgers Content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Hsing-Shao Liu</dc:creator>
  <cp:lastModifiedBy>Hsing-Shao Liu</cp:lastModifiedBy>
  <cp:revision>233</cp:revision>
  <dcterms:created xsi:type="dcterms:W3CDTF">2017-05-19T03:49:15Z</dcterms:created>
  <dcterms:modified xsi:type="dcterms:W3CDTF">2017-06-13T08:34:54Z</dcterms:modified>
</cp:coreProperties>
</file>