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7" r:id="rId4"/>
    <p:sldId id="264" r:id="rId5"/>
    <p:sldId id="258" r:id="rId6"/>
    <p:sldId id="269" r:id="rId7"/>
    <p:sldId id="263" r:id="rId8"/>
    <p:sldId id="266" r:id="rId9"/>
    <p:sldId id="299" r:id="rId10"/>
    <p:sldId id="298" r:id="rId11"/>
    <p:sldId id="259" r:id="rId12"/>
    <p:sldId id="267" r:id="rId13"/>
    <p:sldId id="288" r:id="rId14"/>
    <p:sldId id="289" r:id="rId15"/>
    <p:sldId id="297" r:id="rId16"/>
    <p:sldId id="290" r:id="rId17"/>
    <p:sldId id="296" r:id="rId18"/>
    <p:sldId id="260" r:id="rId19"/>
    <p:sldId id="295" r:id="rId20"/>
    <p:sldId id="291" r:id="rId21"/>
    <p:sldId id="292" r:id="rId22"/>
    <p:sldId id="293" r:id="rId23"/>
    <p:sldId id="300" r:id="rId24"/>
    <p:sldId id="294" r:id="rId25"/>
    <p:sldId id="287" r:id="rId26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3E"/>
    <a:srgbClr val="E54B81"/>
    <a:srgbClr val="594D7B"/>
    <a:srgbClr val="C09CC2"/>
    <a:srgbClr val="56ABDD"/>
    <a:srgbClr val="F6B53E"/>
    <a:srgbClr val="FF3E3E"/>
    <a:srgbClr val="3B3B3B"/>
    <a:srgbClr val="C7C4C4"/>
    <a:srgbClr val="17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6" autoAdjust="0"/>
    <p:restoredTop sz="94660"/>
  </p:normalViewPr>
  <p:slideViewPr>
    <p:cSldViewPr showGuides="1">
      <p:cViewPr varScale="1">
        <p:scale>
          <a:sx n="124" d="100"/>
          <a:sy n="124" d="100"/>
        </p:scale>
        <p:origin x="89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熱門字</a:t>
            </a:r>
            <a:r>
              <a:rPr lang="en-US" altLang="zh-TW"/>
              <a:t>-</a:t>
            </a:r>
            <a:r>
              <a:rPr lang="zh-TW" altLang="en-US"/>
              <a:t>時間排列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工作表1!$M$3</c:f>
              <c:strCache>
                <c:ptCount val="1"/>
                <c:pt idx="0">
                  <c:v>vaccine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工作表1!$M$4:$M$9</c:f>
              <c:numCache>
                <c:formatCode>General</c:formatCode>
                <c:ptCount val="6"/>
                <c:pt idx="0">
                  <c:v>311</c:v>
                </c:pt>
                <c:pt idx="1">
                  <c:v>345</c:v>
                </c:pt>
                <c:pt idx="2">
                  <c:v>278</c:v>
                </c:pt>
                <c:pt idx="3">
                  <c:v>301</c:v>
                </c:pt>
                <c:pt idx="4">
                  <c:v>254</c:v>
                </c:pt>
                <c:pt idx="5">
                  <c:v>260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E-4B9E-AD6F-B906E3D7399E}"/>
            </c:ext>
          </c:extLst>
        </c:ser>
        <c:ser>
          <c:idx val="1"/>
          <c:order val="1"/>
          <c:tx>
            <c:strRef>
              <c:f>工作表1!$N$3</c:f>
              <c:strCache>
                <c:ptCount val="1"/>
                <c:pt idx="0">
                  <c:v>people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工作表1!$N$4:$N$9</c:f>
              <c:numCache>
                <c:formatCode>General</c:formatCode>
                <c:ptCount val="6"/>
                <c:pt idx="0">
                  <c:v>252</c:v>
                </c:pt>
                <c:pt idx="1">
                  <c:v>304</c:v>
                </c:pt>
                <c:pt idx="2">
                  <c:v>299</c:v>
                </c:pt>
                <c:pt idx="3">
                  <c:v>338</c:v>
                </c:pt>
                <c:pt idx="4">
                  <c:v>260</c:v>
                </c:pt>
                <c:pt idx="5">
                  <c:v>216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E-4B9E-AD6F-B906E3D7399E}"/>
            </c:ext>
          </c:extLst>
        </c:ser>
        <c:ser>
          <c:idx val="2"/>
          <c:order val="2"/>
          <c:tx>
            <c:strRef>
              <c:f>工作表1!$O$3</c:f>
              <c:strCache>
                <c:ptCount val="1"/>
                <c:pt idx="0">
                  <c:v>vaccinated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工作表1!$O$4:$O$9</c:f>
              <c:numCache>
                <c:formatCode>General</c:formatCode>
                <c:ptCount val="6"/>
                <c:pt idx="0">
                  <c:v>176</c:v>
                </c:pt>
                <c:pt idx="1">
                  <c:v>194</c:v>
                </c:pt>
                <c:pt idx="2">
                  <c:v>168</c:v>
                </c:pt>
                <c:pt idx="3">
                  <c:v>187</c:v>
                </c:pt>
                <c:pt idx="4">
                  <c:v>151</c:v>
                </c:pt>
                <c:pt idx="5">
                  <c:v>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E-4B9E-AD6F-B906E3D7399E}"/>
            </c:ext>
          </c:extLst>
        </c:ser>
        <c:ser>
          <c:idx val="3"/>
          <c:order val="3"/>
          <c:tx>
            <c:strRef>
              <c:f>工作表1!$P$3</c:f>
              <c:strCache>
                <c:ptCount val="1"/>
                <c:pt idx="0">
                  <c:v>deaths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工作表1!$P$4:$P$9</c:f>
              <c:numCache>
                <c:formatCode>General</c:formatCode>
                <c:ptCount val="6"/>
                <c:pt idx="0">
                  <c:v>124</c:v>
                </c:pt>
                <c:pt idx="1">
                  <c:v>113</c:v>
                </c:pt>
                <c:pt idx="2">
                  <c:v>140</c:v>
                </c:pt>
                <c:pt idx="3">
                  <c:v>144</c:v>
                </c:pt>
                <c:pt idx="4">
                  <c:v>156</c:v>
                </c:pt>
                <c:pt idx="5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E-4B9E-AD6F-B906E3D7399E}"/>
            </c:ext>
          </c:extLst>
        </c:ser>
        <c:ser>
          <c:idx val="4"/>
          <c:order val="4"/>
          <c:tx>
            <c:strRef>
              <c:f>工作表1!$Q$3</c:f>
              <c:strCache>
                <c:ptCount val="1"/>
                <c:pt idx="0">
                  <c:v>lisa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工作表1!$Q$4:$Q$9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8E-4B9E-AD6F-B906E3D7399E}"/>
            </c:ext>
          </c:extLst>
        </c:ser>
        <c:ser>
          <c:idx val="5"/>
          <c:order val="5"/>
          <c:tx>
            <c:strRef>
              <c:f>工作表1!$R$3</c:f>
              <c:strCache>
                <c:ptCount val="1"/>
                <c:pt idx="0">
                  <c:v>blackpink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工作表1!$R$4:$R$9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E-4B9E-AD6F-B906E3D7399E}"/>
            </c:ext>
          </c:extLst>
        </c:ser>
        <c:ser>
          <c:idx val="6"/>
          <c:order val="6"/>
          <c:tx>
            <c:strRef>
              <c:f>工作表1!$S$3</c:f>
              <c:strCache>
                <c:ptCount val="1"/>
                <c:pt idx="0">
                  <c:v>pandemic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工作表1!$L$4:$L$9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工作表1!$S$4:$S$9</c:f>
              <c:numCache>
                <c:formatCode>General</c:formatCode>
                <c:ptCount val="6"/>
                <c:pt idx="0">
                  <c:v>114</c:v>
                </c:pt>
                <c:pt idx="1">
                  <c:v>0</c:v>
                </c:pt>
                <c:pt idx="2">
                  <c:v>96</c:v>
                </c:pt>
                <c:pt idx="3">
                  <c:v>124</c:v>
                </c:pt>
                <c:pt idx="4">
                  <c:v>106</c:v>
                </c:pt>
                <c:pt idx="5">
                  <c:v>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E-4B9E-AD6F-B906E3D73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564319"/>
        <c:axId val="1825874735"/>
      </c:scatterChart>
      <c:valAx>
        <c:axId val="159756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5874735"/>
        <c:crosses val="autoZero"/>
        <c:crossBetween val="midCat"/>
      </c:valAx>
      <c:valAx>
        <c:axId val="182587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75643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國家提及次數</a:t>
            </a:r>
            <a:r>
              <a:rPr lang="en-US" altLang="zh-TW"/>
              <a:t>-</a:t>
            </a:r>
            <a:r>
              <a:rPr lang="zh-TW" altLang="en-US"/>
              <a:t>時間排列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工作表1!$D$15</c:f>
              <c:strCache>
                <c:ptCount val="1"/>
                <c:pt idx="0">
                  <c:v>austria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工作表1!$D$16:$D$21</c:f>
              <c:numCache>
                <c:formatCode>General</c:formatCode>
                <c:ptCount val="6"/>
                <c:pt idx="0">
                  <c:v>134</c:v>
                </c:pt>
                <c:pt idx="1">
                  <c:v>110</c:v>
                </c:pt>
                <c:pt idx="2">
                  <c:v>88</c:v>
                </c:pt>
                <c:pt idx="3">
                  <c:v>66</c:v>
                </c:pt>
                <c:pt idx="4">
                  <c:v>22</c:v>
                </c:pt>
                <c:pt idx="5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A2-49EB-9E30-F3D80E2B299C}"/>
            </c:ext>
          </c:extLst>
        </c:ser>
        <c:ser>
          <c:idx val="1"/>
          <c:order val="1"/>
          <c:tx>
            <c:strRef>
              <c:f>工作表1!$E$15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工作表1!$E$16:$E$21</c:f>
              <c:numCache>
                <c:formatCode>General</c:formatCode>
                <c:ptCount val="6"/>
                <c:pt idx="0">
                  <c:v>46</c:v>
                </c:pt>
                <c:pt idx="1">
                  <c:v>27</c:v>
                </c:pt>
                <c:pt idx="2">
                  <c:v>51</c:v>
                </c:pt>
                <c:pt idx="3">
                  <c:v>43</c:v>
                </c:pt>
                <c:pt idx="4">
                  <c:v>30</c:v>
                </c:pt>
                <c:pt idx="5">
                  <c:v>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A2-49EB-9E30-F3D80E2B299C}"/>
            </c:ext>
          </c:extLst>
        </c:ser>
        <c:ser>
          <c:idx val="2"/>
          <c:order val="2"/>
          <c:tx>
            <c:strRef>
              <c:f>工作表1!$F$15</c:f>
              <c:strCache>
                <c:ptCount val="1"/>
                <c:pt idx="0">
                  <c:v>canada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工作表1!$F$16:$F$21</c:f>
              <c:numCache>
                <c:formatCode>General</c:formatCode>
                <c:ptCount val="6"/>
                <c:pt idx="0">
                  <c:v>43</c:v>
                </c:pt>
                <c:pt idx="1">
                  <c:v>16</c:v>
                </c:pt>
                <c:pt idx="2">
                  <c:v>34</c:v>
                </c:pt>
                <c:pt idx="3">
                  <c:v>20</c:v>
                </c:pt>
                <c:pt idx="4">
                  <c:v>13</c:v>
                </c:pt>
                <c:pt idx="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A2-49EB-9E30-F3D80E2B299C}"/>
            </c:ext>
          </c:extLst>
        </c:ser>
        <c:ser>
          <c:idx val="3"/>
          <c:order val="3"/>
          <c:tx>
            <c:strRef>
              <c:f>工作表1!$G$15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工作表1!$G$16:$G$21</c:f>
              <c:numCache>
                <c:formatCode>General</c:formatCode>
                <c:ptCount val="6"/>
                <c:pt idx="0">
                  <c:v>42</c:v>
                </c:pt>
                <c:pt idx="1">
                  <c:v>20</c:v>
                </c:pt>
                <c:pt idx="2">
                  <c:v>35</c:v>
                </c:pt>
                <c:pt idx="3">
                  <c:v>16</c:v>
                </c:pt>
                <c:pt idx="4">
                  <c:v>18</c:v>
                </c:pt>
                <c:pt idx="5">
                  <c:v>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A2-49EB-9E30-F3D80E2B299C}"/>
            </c:ext>
          </c:extLst>
        </c:ser>
        <c:ser>
          <c:idx val="4"/>
          <c:order val="4"/>
          <c:tx>
            <c:strRef>
              <c:f>工作表1!$H$15</c:f>
              <c:strCache>
                <c:ptCount val="1"/>
                <c:pt idx="0">
                  <c:v>netherlands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工作表1!$H$16:$H$21</c:f>
              <c:numCache>
                <c:formatCode>General</c:formatCode>
                <c:ptCount val="6"/>
                <c:pt idx="0">
                  <c:v>37</c:v>
                </c:pt>
                <c:pt idx="1">
                  <c:v>58</c:v>
                </c:pt>
                <c:pt idx="2">
                  <c:v>24</c:v>
                </c:pt>
                <c:pt idx="3">
                  <c:v>11</c:v>
                </c:pt>
                <c:pt idx="4">
                  <c:v>9</c:v>
                </c:pt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EA2-49EB-9E30-F3D80E2B299C}"/>
            </c:ext>
          </c:extLst>
        </c:ser>
        <c:ser>
          <c:idx val="5"/>
          <c:order val="5"/>
          <c:tx>
            <c:strRef>
              <c:f>工作表1!$I$15</c:f>
              <c:strCache>
                <c:ptCount val="1"/>
                <c:pt idx="0">
                  <c:v>china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工作表1!$I$16:$I$21</c:f>
              <c:numCache>
                <c:formatCode>General</c:formatCode>
                <c:ptCount val="6"/>
                <c:pt idx="0">
                  <c:v>30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27</c:v>
                </c:pt>
                <c:pt idx="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EA2-49EB-9E30-F3D80E2B299C}"/>
            </c:ext>
          </c:extLst>
        </c:ser>
        <c:ser>
          <c:idx val="6"/>
          <c:order val="6"/>
          <c:tx>
            <c:strRef>
              <c:f>工作表1!$J$15</c:f>
              <c:strCache>
                <c:ptCount val="1"/>
                <c:pt idx="0">
                  <c:v>greece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工作表1!$J$16:$J$21</c:f>
              <c:numCache>
                <c:formatCode>General</c:formatCode>
                <c:ptCount val="6"/>
                <c:pt idx="0">
                  <c:v>21</c:v>
                </c:pt>
                <c:pt idx="1">
                  <c:v>8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EA2-49EB-9E30-F3D80E2B299C}"/>
            </c:ext>
          </c:extLst>
        </c:ser>
        <c:ser>
          <c:idx val="7"/>
          <c:order val="7"/>
          <c:tx>
            <c:strRef>
              <c:f>工作表1!$K$15</c:f>
              <c:strCache>
                <c:ptCount val="1"/>
                <c:pt idx="0">
                  <c:v>croatia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工作表1!$K$16:$K$21</c:f>
              <c:numCache>
                <c:formatCode>General</c:formatCode>
                <c:ptCount val="6"/>
                <c:pt idx="0">
                  <c:v>0</c:v>
                </c:pt>
                <c:pt idx="1">
                  <c:v>47</c:v>
                </c:pt>
                <c:pt idx="2">
                  <c:v>93</c:v>
                </c:pt>
                <c:pt idx="3">
                  <c:v>7</c:v>
                </c:pt>
                <c:pt idx="4">
                  <c:v>3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EA2-49EB-9E30-F3D80E2B299C}"/>
            </c:ext>
          </c:extLst>
        </c:ser>
        <c:ser>
          <c:idx val="8"/>
          <c:order val="8"/>
          <c:tx>
            <c:strRef>
              <c:f>工作表1!$L$15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工作表1!$L$16:$L$21</c:f>
              <c:numCache>
                <c:formatCode>General</c:formatCode>
                <c:ptCount val="6"/>
                <c:pt idx="0">
                  <c:v>12</c:v>
                </c:pt>
                <c:pt idx="1">
                  <c:v>21</c:v>
                </c:pt>
                <c:pt idx="2">
                  <c:v>55</c:v>
                </c:pt>
                <c:pt idx="3">
                  <c:v>11</c:v>
                </c:pt>
                <c:pt idx="4">
                  <c:v>4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EA2-49EB-9E30-F3D80E2B299C}"/>
            </c:ext>
          </c:extLst>
        </c:ser>
        <c:ser>
          <c:idx val="9"/>
          <c:order val="9"/>
          <c:tx>
            <c:strRef>
              <c:f>工作表1!$M$15</c:f>
              <c:strCache>
                <c:ptCount val="1"/>
                <c:pt idx="0">
                  <c:v>india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工作表1!$C$16:$C$21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工作表1!$M$16:$M$21</c:f>
              <c:numCache>
                <c:formatCode>General</c:formatCode>
                <c:ptCount val="6"/>
                <c:pt idx="0">
                  <c:v>13</c:v>
                </c:pt>
                <c:pt idx="1">
                  <c:v>25</c:v>
                </c:pt>
                <c:pt idx="2">
                  <c:v>25</c:v>
                </c:pt>
                <c:pt idx="3">
                  <c:v>28</c:v>
                </c:pt>
                <c:pt idx="4">
                  <c:v>41</c:v>
                </c:pt>
                <c:pt idx="5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EA2-49EB-9E30-F3D80E2B2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662783"/>
        <c:axId val="1594269663"/>
      </c:scatterChart>
      <c:valAx>
        <c:axId val="1825662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4269663"/>
        <c:crosses val="autoZero"/>
        <c:crossBetween val="midCat"/>
      </c:valAx>
      <c:valAx>
        <c:axId val="159426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25662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國家確診人數</a:t>
            </a:r>
            <a:r>
              <a:rPr lang="en-US" altLang="zh-TW"/>
              <a:t>-</a:t>
            </a:r>
            <a:r>
              <a:rPr lang="zh-TW" altLang="en-US"/>
              <a:t>時間排列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工作表1!$D$25</c:f>
              <c:strCache>
                <c:ptCount val="1"/>
                <c:pt idx="0">
                  <c:v>austria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工作表1!$D$26:$D$31</c:f>
              <c:numCache>
                <c:formatCode>General</c:formatCode>
                <c:ptCount val="6"/>
                <c:pt idx="0">
                  <c:v>15145</c:v>
                </c:pt>
                <c:pt idx="1">
                  <c:v>15809</c:v>
                </c:pt>
                <c:pt idx="2">
                  <c:v>15297</c:v>
                </c:pt>
                <c:pt idx="3">
                  <c:v>14042</c:v>
                </c:pt>
                <c:pt idx="4">
                  <c:v>13806</c:v>
                </c:pt>
                <c:pt idx="5">
                  <c:v>9513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4D-4D63-88B8-5710FC6075CE}"/>
            </c:ext>
          </c:extLst>
        </c:ser>
        <c:ser>
          <c:idx val="1"/>
          <c:order val="1"/>
          <c:tx>
            <c:strRef>
              <c:f>工作表1!$E$25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工作表1!$E$26:$E$31</c:f>
              <c:numCache>
                <c:formatCode>General</c:formatCode>
                <c:ptCount val="6"/>
                <c:pt idx="0">
                  <c:v>58769</c:v>
                </c:pt>
                <c:pt idx="1">
                  <c:v>57302</c:v>
                </c:pt>
                <c:pt idx="2">
                  <c:v>45183</c:v>
                </c:pt>
                <c:pt idx="3">
                  <c:v>26241</c:v>
                </c:pt>
                <c:pt idx="4">
                  <c:v>47887</c:v>
                </c:pt>
                <c:pt idx="5">
                  <c:v>68049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4D-4D63-88B8-5710FC6075CE}"/>
            </c:ext>
          </c:extLst>
        </c:ser>
        <c:ser>
          <c:idx val="2"/>
          <c:order val="2"/>
          <c:tx>
            <c:strRef>
              <c:f>工作表1!$F$25</c:f>
              <c:strCache>
                <c:ptCount val="1"/>
                <c:pt idx="0">
                  <c:v>canada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工作表1!$F$26:$F$31</c:f>
              <c:numCache>
                <c:formatCode>General</c:formatCode>
                <c:ptCount val="6"/>
                <c:pt idx="0">
                  <c:v>2662</c:v>
                </c:pt>
                <c:pt idx="1">
                  <c:v>2886</c:v>
                </c:pt>
                <c:pt idx="2">
                  <c:v>2891</c:v>
                </c:pt>
                <c:pt idx="3">
                  <c:v>2479</c:v>
                </c:pt>
                <c:pt idx="4">
                  <c:v>2304</c:v>
                </c:pt>
                <c:pt idx="5">
                  <c:v>2221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4D-4D63-88B8-5710FC6075CE}"/>
            </c:ext>
          </c:extLst>
        </c:ser>
        <c:ser>
          <c:idx val="3"/>
          <c:order val="3"/>
          <c:tx>
            <c:strRef>
              <c:f>工作表1!$G$25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工作表1!$G$26:$G$31</c:f>
              <c:numCache>
                <c:formatCode>General</c:formatCode>
                <c:ptCount val="6"/>
                <c:pt idx="0">
                  <c:v>20232</c:v>
                </c:pt>
                <c:pt idx="1">
                  <c:v>21220</c:v>
                </c:pt>
                <c:pt idx="2">
                  <c:v>22678</c:v>
                </c:pt>
                <c:pt idx="3">
                  <c:v>19749</c:v>
                </c:pt>
                <c:pt idx="4">
                  <c:v>5266</c:v>
                </c:pt>
                <c:pt idx="5">
                  <c:v>30454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4D-4D63-88B8-5710FC6075CE}"/>
            </c:ext>
          </c:extLst>
        </c:ser>
        <c:ser>
          <c:idx val="4"/>
          <c:order val="4"/>
          <c:tx>
            <c:strRef>
              <c:f>工作表1!$H$25</c:f>
              <c:strCache>
                <c:ptCount val="1"/>
                <c:pt idx="0">
                  <c:v>netherlands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工作表1!$H$26:$H$31</c:f>
              <c:numCache>
                <c:formatCode>General</c:formatCode>
                <c:ptCount val="6"/>
                <c:pt idx="0">
                  <c:v>23591</c:v>
                </c:pt>
                <c:pt idx="1">
                  <c:v>21026</c:v>
                </c:pt>
                <c:pt idx="2">
                  <c:v>21794</c:v>
                </c:pt>
                <c:pt idx="3">
                  <c:v>20643</c:v>
                </c:pt>
                <c:pt idx="4">
                  <c:v>23002</c:v>
                </c:pt>
                <c:pt idx="5">
                  <c:v>22956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84D-4D63-88B8-5710FC6075CE}"/>
            </c:ext>
          </c:extLst>
        </c:ser>
        <c:ser>
          <c:idx val="5"/>
          <c:order val="5"/>
          <c:tx>
            <c:strRef>
              <c:f>工作表1!$I$25</c:f>
              <c:strCache>
                <c:ptCount val="1"/>
                <c:pt idx="0">
                  <c:v>china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工作表1!$I$26:$I$31</c:f>
              <c:numCache>
                <c:formatCode>General</c:formatCode>
                <c:ptCount val="6"/>
                <c:pt idx="0">
                  <c:v>19</c:v>
                </c:pt>
                <c:pt idx="1">
                  <c:v>33</c:v>
                </c:pt>
                <c:pt idx="2">
                  <c:v>20</c:v>
                </c:pt>
                <c:pt idx="3">
                  <c:v>32</c:v>
                </c:pt>
                <c:pt idx="4">
                  <c:v>21</c:v>
                </c:pt>
                <c:pt idx="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4D-4D63-88B8-5710FC6075CE}"/>
            </c:ext>
          </c:extLst>
        </c:ser>
        <c:ser>
          <c:idx val="6"/>
          <c:order val="6"/>
          <c:tx>
            <c:strRef>
              <c:f>工作表1!$J$25</c:f>
              <c:strCache>
                <c:ptCount val="1"/>
                <c:pt idx="0">
                  <c:v>greece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工作表1!$J$26:$J$31</c:f>
              <c:numCache>
                <c:formatCode>General</c:formatCode>
                <c:ptCount val="6"/>
                <c:pt idx="0">
                  <c:v>7276</c:v>
                </c:pt>
                <c:pt idx="1">
                  <c:v>7751</c:v>
                </c:pt>
                <c:pt idx="2">
                  <c:v>5944</c:v>
                </c:pt>
                <c:pt idx="3">
                  <c:v>4108</c:v>
                </c:pt>
                <c:pt idx="4">
                  <c:v>7287</c:v>
                </c:pt>
                <c:pt idx="5">
                  <c:v>8348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84D-4D63-88B8-5710FC6075CE}"/>
            </c:ext>
          </c:extLst>
        </c:ser>
        <c:ser>
          <c:idx val="7"/>
          <c:order val="7"/>
          <c:tx>
            <c:strRef>
              <c:f>工作表1!$K$25</c:f>
              <c:strCache>
                <c:ptCount val="1"/>
                <c:pt idx="0">
                  <c:v>croatia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工作表1!$K$26:$K$31</c:f>
              <c:numCache>
                <c:formatCode>General</c:formatCode>
                <c:ptCount val="6"/>
                <c:pt idx="0">
                  <c:v>7270</c:v>
                </c:pt>
                <c:pt idx="1">
                  <c:v>2234</c:v>
                </c:pt>
                <c:pt idx="2">
                  <c:v>5614</c:v>
                </c:pt>
                <c:pt idx="3">
                  <c:v>4262</c:v>
                </c:pt>
                <c:pt idx="4">
                  <c:v>1327</c:v>
                </c:pt>
                <c:pt idx="5">
                  <c:v>4926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4D-4D63-88B8-5710FC6075CE}"/>
            </c:ext>
          </c:extLst>
        </c:ser>
        <c:ser>
          <c:idx val="8"/>
          <c:order val="8"/>
          <c:tx>
            <c:strRef>
              <c:f>工作表1!$L$25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工作表1!$L$26:$L$31</c:f>
              <c:numCache>
                <c:formatCode>General</c:formatCode>
                <c:ptCount val="6"/>
                <c:pt idx="0">
                  <c:v>10645</c:v>
                </c:pt>
                <c:pt idx="1">
                  <c:v>10554</c:v>
                </c:pt>
                <c:pt idx="2">
                  <c:v>11540</c:v>
                </c:pt>
                <c:pt idx="3">
                  <c:v>9707</c:v>
                </c:pt>
                <c:pt idx="4">
                  <c:v>6403</c:v>
                </c:pt>
                <c:pt idx="5">
                  <c:v>10044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84D-4D63-88B8-5710FC6075CE}"/>
            </c:ext>
          </c:extLst>
        </c:ser>
        <c:ser>
          <c:idx val="9"/>
          <c:order val="9"/>
          <c:tx>
            <c:strRef>
              <c:f>工作表1!$M$25</c:f>
              <c:strCache>
                <c:ptCount val="1"/>
                <c:pt idx="0">
                  <c:v>india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工作表1!$C$26:$C$31</c:f>
              <c:numCache>
                <c:formatCode>General</c:formatCode>
                <c:ptCount val="6"/>
                <c:pt idx="0">
                  <c:v>1118</c:v>
                </c:pt>
                <c:pt idx="1">
                  <c:v>1119</c:v>
                </c:pt>
                <c:pt idx="2">
                  <c:v>1120</c:v>
                </c:pt>
                <c:pt idx="3">
                  <c:v>1121</c:v>
                </c:pt>
                <c:pt idx="4">
                  <c:v>1122</c:v>
                </c:pt>
                <c:pt idx="5">
                  <c:v>1123</c:v>
                </c:pt>
              </c:numCache>
            </c:numRef>
          </c:xVal>
          <c:yVal>
            <c:numRef>
              <c:f>工作表1!$M$26:$M$31</c:f>
              <c:numCache>
                <c:formatCode>General</c:formatCode>
                <c:ptCount val="6"/>
                <c:pt idx="0">
                  <c:v>11106</c:v>
                </c:pt>
                <c:pt idx="1">
                  <c:v>10302</c:v>
                </c:pt>
                <c:pt idx="2">
                  <c:v>10488</c:v>
                </c:pt>
                <c:pt idx="3">
                  <c:v>8488</c:v>
                </c:pt>
                <c:pt idx="4">
                  <c:v>7579</c:v>
                </c:pt>
                <c:pt idx="5">
                  <c:v>9283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84D-4D63-88B8-5710FC607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562255"/>
        <c:axId val="2101660607"/>
      </c:scatterChart>
      <c:valAx>
        <c:axId val="1832562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1660607"/>
        <c:crosses val="autoZero"/>
        <c:crossBetween val="midCat"/>
      </c:valAx>
      <c:valAx>
        <c:axId val="210166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25622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EE7F-99C3-4A5A-84F3-93B00FA08876}" type="datetimeFigureOut">
              <a:rPr lang="zh-CN" altLang="en-US" smtClean="0"/>
              <a:pPr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8CC2D-76F1-462D-95A1-A11D84385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.com.tw/news/firstnews/202111245009.aspx" TargetMode="External"/><Relationship Id="rId2" Type="http://schemas.openxmlformats.org/officeDocument/2006/relationships/hyperlink" Target="https://www.bbc.com/news/world-europe-5936948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.news.yahoo.com/%E6%89%93covid%E8%BF%BD%E5%8A%A0%E5%8A%91-%E6%B3%95%E5%9C%8B%E9%98%B2%E7%96%AB%E9%A1%A7%E5%95%8F-%E6%87%89%E6%93%B4%E5%8F%8A%E6%89%80%E6%9C%89%E6%88%90%E4%BA%BA-031751795.html" TargetMode="External"/><Relationship Id="rId4" Type="http://schemas.openxmlformats.org/officeDocument/2006/relationships/hyperlink" Target="https://www.taiwannews.com.tw/en/news/435502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a.com.tw/news/firstnews/202111245009.aspx" TargetMode="External"/><Relationship Id="rId2" Type="http://schemas.openxmlformats.org/officeDocument/2006/relationships/hyperlink" Target="https://www.bbc.com/news/world-europe-5936948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tw.news.yahoo.com/%E6%89%93covid%E8%BF%BD%E5%8A%A0%E5%8A%91-%E6%B3%95%E5%9C%8B%E9%98%B2%E7%96%AB%E9%A1%A7%E5%95%8F-%E6%87%89%E6%93%B4%E5%8F%8A%E6%89%80%E6%9C%89%E6%88%90%E4%BA%BA-031751795.html" TargetMode="External"/><Relationship Id="rId4" Type="http://schemas.openxmlformats.org/officeDocument/2006/relationships/hyperlink" Target="https://www.taiwannews.com.tw/en/news/43550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3824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en-US" altLang="zh-TW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Covid-19</a:t>
            </a:r>
            <a:r>
              <a:rPr lang="zh-TW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Twitter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94" name="Text Box 246"/>
          <p:cNvSpPr txBox="1">
            <a:spLocks noChangeArrowheads="1"/>
          </p:cNvSpPr>
          <p:nvPr/>
        </p:nvSpPr>
        <p:spPr bwMode="auto">
          <a:xfrm>
            <a:off x="4738139" y="2700397"/>
            <a:ext cx="337784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劉紹楷    江郁欣    謝宜呈    陳祈欣</a:t>
            </a:r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新聞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29392BB-BA55-4899-B4BF-CD28E08B7EFC}"/>
              </a:ext>
            </a:extLst>
          </p:cNvPr>
          <p:cNvSpPr/>
          <p:nvPr/>
        </p:nvSpPr>
        <p:spPr>
          <a:xfrm>
            <a:off x="899592" y="1346820"/>
            <a:ext cx="684076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hlinkClick r:id="rId2"/>
              </a:rPr>
              <a:t>Austria back in lockdown</a:t>
            </a:r>
            <a:endParaRPr lang="en-US" altLang="zh-TW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423864"/>
                </a:solidFill>
                <a:latin typeface="Fira Sans Extra Condensed"/>
                <a:hlinkClick r:id="rId3"/>
              </a:rPr>
              <a:t>Lisa</a:t>
            </a:r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hlinkClick r:id="rId3"/>
              </a:rPr>
              <a:t>確診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>
                <a:hlinkClick r:id="rId4"/>
              </a:rPr>
              <a:t>Taiwan reports 5 imported COVID cases</a:t>
            </a: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hlinkClick r:id="rId5"/>
              </a:rPr>
              <a:t>打</a:t>
            </a:r>
            <a:r>
              <a:rPr lang="en-US" altLang="zh-TW" sz="2000" b="1" dirty="0">
                <a:hlinkClick r:id="rId5"/>
              </a:rPr>
              <a:t>COVID</a:t>
            </a:r>
            <a:r>
              <a:rPr lang="zh-TW" altLang="en-US" sz="2000" b="1" dirty="0">
                <a:hlinkClick r:id="rId5"/>
              </a:rPr>
              <a:t>追加劑 法國防疫顧問</a:t>
            </a: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/>
              <a:t>……</a:t>
            </a:r>
            <a:endParaRPr lang="zh-TW" altLang="en-US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zh-TW" altLang="en-US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B4DD33-DDB7-495D-9DFE-B25A192B650D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47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4400" b="1" dirty="0">
                <a:solidFill>
                  <a:srgbClr val="E54B81"/>
                </a:solidFill>
                <a:ea typeface="微软雅黑" pitchFamily="34" charset="-122"/>
              </a:rPr>
              <a:t>分析成果</a:t>
            </a:r>
            <a:endParaRPr lang="zh-CN" altLang="en-US" sz="44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2559CF-D58C-4F38-9C34-EF54100C88B5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文字雲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24BDCBC-25E7-438A-ABF7-385F7C0F5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0836"/>
            <a:ext cx="3744416" cy="30454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FF448E-42F4-4C91-9BED-DB69A1593C8B}"/>
              </a:ext>
            </a:extLst>
          </p:cNvPr>
          <p:cNvSpPr/>
          <p:nvPr/>
        </p:nvSpPr>
        <p:spPr>
          <a:xfrm>
            <a:off x="5220072" y="1490836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利用爬蟲方式分析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留言中重複較高的字詞。資料抓取時間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11/18~11/23</a:t>
            </a:r>
            <a:endParaRPr lang="zh-TW" altLang="en-US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E0CB65-7ABC-48CF-91E4-60C865EDB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4837"/>
            <a:ext cx="4223426" cy="343505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1A97B9-F28E-4B9B-B3B5-11943DE30929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2829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熱門字</a:t>
            </a:r>
            <a:r>
              <a:rPr lang="en-US" altLang="zh-TW" sz="2800" b="1" dirty="0">
                <a:solidFill>
                  <a:srgbClr val="C09CC2"/>
                </a:solidFill>
              </a:rPr>
              <a:t>-</a:t>
            </a:r>
            <a:r>
              <a:rPr lang="zh-TW" altLang="en-US" sz="2800" b="1" dirty="0">
                <a:solidFill>
                  <a:srgbClr val="C09CC2"/>
                </a:solidFill>
              </a:rPr>
              <a:t>時間排列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89625E-B712-489B-866F-0F894C2C649B}"/>
              </a:ext>
            </a:extLst>
          </p:cNvPr>
          <p:cNvSpPr txBox="1"/>
          <p:nvPr/>
        </p:nvSpPr>
        <p:spPr>
          <a:xfrm>
            <a:off x="6012160" y="1562844"/>
            <a:ext cx="231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11/23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 err="1">
                <a:latin typeface="+mj-lt"/>
              </a:rPr>
              <a:t>BlackPink</a:t>
            </a:r>
            <a:r>
              <a:rPr lang="zh-TW" altLang="en-US" dirty="0">
                <a:latin typeface="+mj-lt"/>
              </a:rPr>
              <a:t>的成員</a:t>
            </a:r>
            <a:r>
              <a:rPr lang="en-US" altLang="zh-TW" dirty="0">
                <a:latin typeface="+mj-lt"/>
              </a:rPr>
              <a:t>Lisa</a:t>
            </a:r>
          </a:p>
          <a:p>
            <a:r>
              <a:rPr lang="zh-TW" altLang="en-US" dirty="0">
                <a:latin typeface="+mj-lt"/>
              </a:rPr>
              <a:t>確診</a:t>
            </a:r>
            <a:r>
              <a:rPr lang="en-US" altLang="zh-TW" dirty="0">
                <a:latin typeface="+mj-lt"/>
              </a:rPr>
              <a:t>covid-19</a:t>
            </a:r>
            <a:endParaRPr lang="zh-TW" altLang="en-US" dirty="0">
              <a:latin typeface="+mj-lt"/>
            </a:endParaRPr>
          </a:p>
        </p:txBody>
      </p:sp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E1F7F14C-8D4B-4E93-8B5B-F26580C11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216693"/>
              </p:ext>
            </p:extLst>
          </p:nvPr>
        </p:nvGraphicFramePr>
        <p:xfrm>
          <a:off x="678706" y="1511436"/>
          <a:ext cx="4901406" cy="294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72C8D7-0522-41E1-A92E-CBBA96E6DF34}"/>
              </a:ext>
            </a:extLst>
          </p:cNvPr>
          <p:cNvSpPr txBox="1"/>
          <p:nvPr/>
        </p:nvSpPr>
        <p:spPr>
          <a:xfrm>
            <a:off x="8676456" y="465918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90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DE6E75-8752-4C20-A2E5-A3026348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9" y="266700"/>
            <a:ext cx="4739337" cy="4499136"/>
          </a:xfrm>
          <a:prstGeom prst="rect">
            <a:avLst/>
          </a:prstGeom>
        </p:spPr>
      </p:pic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國家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oogle Shape;188;p23">
            <a:extLst>
              <a:ext uri="{FF2B5EF4-FFF2-40B4-BE49-F238E27FC236}">
                <a16:creationId xmlns:a16="http://schemas.microsoft.com/office/drawing/2014/main" id="{BE3B8DE8-73EC-43A5-BE5C-EAB7D4F2F87E}"/>
              </a:ext>
            </a:extLst>
          </p:cNvPr>
          <p:cNvGrpSpPr/>
          <p:nvPr/>
        </p:nvGrpSpPr>
        <p:grpSpPr>
          <a:xfrm>
            <a:off x="6437148" y="1274812"/>
            <a:ext cx="1699910" cy="3097172"/>
            <a:chOff x="2508231" y="1154655"/>
            <a:chExt cx="1947015" cy="3547388"/>
          </a:xfrm>
        </p:grpSpPr>
        <p:sp>
          <p:nvSpPr>
            <p:cNvPr id="19" name="Google Shape;190;p23">
              <a:extLst>
                <a:ext uri="{FF2B5EF4-FFF2-40B4-BE49-F238E27FC236}">
                  <a16:creationId xmlns:a16="http://schemas.microsoft.com/office/drawing/2014/main" id="{65D467C8-CF8C-4E53-88B7-740AE2220FCA}"/>
                </a:ext>
              </a:extLst>
            </p:cNvPr>
            <p:cNvSpPr txBox="1"/>
            <p:nvPr/>
          </p:nvSpPr>
          <p:spPr>
            <a:xfrm>
              <a:off x="2763744" y="1154655"/>
              <a:ext cx="121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 dirty="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奧地利</a:t>
              </a:r>
              <a:endParaRPr sz="20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20" name="Google Shape;191;p23">
              <a:extLst>
                <a:ext uri="{FF2B5EF4-FFF2-40B4-BE49-F238E27FC236}">
                  <a16:creationId xmlns:a16="http://schemas.microsoft.com/office/drawing/2014/main" id="{E16D81F8-7B60-4AC5-A912-9CCD7FC6657A}"/>
                </a:ext>
              </a:extLst>
            </p:cNvPr>
            <p:cNvSpPr txBox="1"/>
            <p:nvPr/>
          </p:nvSpPr>
          <p:spPr>
            <a:xfrm>
              <a:off x="3423546" y="2384819"/>
              <a:ext cx="1031700" cy="563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dirty="0">
                  <a:solidFill>
                    <a:srgbClr val="1D262D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澳洲</a:t>
              </a:r>
              <a:endParaRPr sz="2000" dirty="0">
                <a:solidFill>
                  <a:srgbClr val="1D262D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21" name="Google Shape;192;p23">
              <a:extLst>
                <a:ext uri="{FF2B5EF4-FFF2-40B4-BE49-F238E27FC236}">
                  <a16:creationId xmlns:a16="http://schemas.microsoft.com/office/drawing/2014/main" id="{E9C82C85-43E3-4FB3-B5B9-6928B891B346}"/>
                </a:ext>
              </a:extLst>
            </p:cNvPr>
            <p:cNvSpPr txBox="1"/>
            <p:nvPr/>
          </p:nvSpPr>
          <p:spPr>
            <a:xfrm>
              <a:off x="3207998" y="3186276"/>
              <a:ext cx="942000" cy="52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荷蘭</a:t>
              </a:r>
              <a:endParaRPr sz="18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22" name="Google Shape;193;p23">
              <a:extLst>
                <a:ext uri="{FF2B5EF4-FFF2-40B4-BE49-F238E27FC236}">
                  <a16:creationId xmlns:a16="http://schemas.microsoft.com/office/drawing/2014/main" id="{81553662-CF84-4D4C-83BA-BFB720327C26}"/>
                </a:ext>
              </a:extLst>
            </p:cNvPr>
            <p:cNvSpPr txBox="1"/>
            <p:nvPr/>
          </p:nvSpPr>
          <p:spPr>
            <a:xfrm>
              <a:off x="2508231" y="2727988"/>
              <a:ext cx="777600" cy="197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dirty="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克羅埃西亞</a:t>
              </a:r>
              <a:endParaRPr sz="2000" dirty="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899592" y="1994892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利用數位人文研究平台</a:t>
            </a:r>
            <a:endParaRPr lang="en-US" altLang="zh-TW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，從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留言中分析出受疫情影響且討論度較高的國家。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5F7F1B-60A5-47A5-9241-86DD37B90C53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31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2468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國家</a:t>
            </a:r>
            <a:r>
              <a:rPr lang="en-US" altLang="zh-TW" sz="2800" b="1" dirty="0">
                <a:solidFill>
                  <a:srgbClr val="C09CC2"/>
                </a:solidFill>
              </a:rPr>
              <a:t>-</a:t>
            </a:r>
            <a:r>
              <a:rPr lang="zh-TW" altLang="en-US" sz="2800" b="1" dirty="0">
                <a:solidFill>
                  <a:srgbClr val="C09CC2"/>
                </a:solidFill>
              </a:rPr>
              <a:t>時間排列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圖表 23">
            <a:extLst>
              <a:ext uri="{FF2B5EF4-FFF2-40B4-BE49-F238E27FC236}">
                <a16:creationId xmlns:a16="http://schemas.microsoft.com/office/drawing/2014/main" id="{3378DFAC-6A4D-4B3C-BE74-4C584E4AA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20423"/>
              </p:ext>
            </p:extLst>
          </p:nvPr>
        </p:nvGraphicFramePr>
        <p:xfrm>
          <a:off x="354848" y="1799465"/>
          <a:ext cx="4289160" cy="2655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圖表 24">
            <a:extLst>
              <a:ext uri="{FF2B5EF4-FFF2-40B4-BE49-F238E27FC236}">
                <a16:creationId xmlns:a16="http://schemas.microsoft.com/office/drawing/2014/main" id="{F100296F-C047-487A-90F6-9ECD34B3B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465284"/>
              </p:ext>
            </p:extLst>
          </p:nvPr>
        </p:nvGraphicFramePr>
        <p:xfrm>
          <a:off x="4638403" y="17557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1330796A-9EE7-44F8-A97B-E95ABCE980CB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69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" altLang="zh-TW" sz="2800" b="1" dirty="0">
                <a:solidFill>
                  <a:srgbClr val="C09CC2"/>
                </a:solidFill>
              </a:rPr>
              <a:t>肺炎影響身體部位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754901" y="1995110"/>
            <a:ext cx="2998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利用數位人文研究平台，從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留言中分析出受疫情影響且討論度較高的身體部位名。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D67E62-9299-461C-B73A-20D55190D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91" y="219656"/>
            <a:ext cx="4896092" cy="4751238"/>
          </a:xfrm>
          <a:prstGeom prst="rect">
            <a:avLst/>
          </a:prstGeom>
        </p:spPr>
      </p:pic>
      <p:sp>
        <p:nvSpPr>
          <p:cNvPr id="24" name="Google Shape;190;p23">
            <a:extLst>
              <a:ext uri="{FF2B5EF4-FFF2-40B4-BE49-F238E27FC236}">
                <a16:creationId xmlns:a16="http://schemas.microsoft.com/office/drawing/2014/main" id="{D4AADCE0-50FE-4F00-B533-A60CBB8A3E59}"/>
              </a:ext>
            </a:extLst>
          </p:cNvPr>
          <p:cNvSpPr txBox="1"/>
          <p:nvPr/>
        </p:nvSpPr>
        <p:spPr>
          <a:xfrm>
            <a:off x="6948264" y="1562844"/>
            <a:ext cx="105739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腳</a:t>
            </a:r>
            <a:endParaRPr sz="3600" dirty="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" name="Google Shape;190;p23">
            <a:extLst>
              <a:ext uri="{FF2B5EF4-FFF2-40B4-BE49-F238E27FC236}">
                <a16:creationId xmlns:a16="http://schemas.microsoft.com/office/drawing/2014/main" id="{5280FA04-A67B-440B-99BF-9F3C206F867F}"/>
              </a:ext>
            </a:extLst>
          </p:cNvPr>
          <p:cNvSpPr txBox="1"/>
          <p:nvPr/>
        </p:nvSpPr>
        <p:spPr>
          <a:xfrm>
            <a:off x="5940152" y="3435052"/>
            <a:ext cx="136815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下巴</a:t>
            </a:r>
            <a:endParaRPr sz="3600" dirty="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B7CE2F-1688-4F6E-AC81-CEDCCBB51EA3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73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疫苗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754901" y="1995110"/>
            <a:ext cx="2998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利用程式和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EXCEL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，從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留言中分析出各類疫苗提及次數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A3FF60-16C9-4648-9C0A-F6CED131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65" y="1562844"/>
            <a:ext cx="4735269" cy="279831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2EED5F5-6C3B-4947-8654-09DD27730075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90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4400" b="1" dirty="0">
                <a:solidFill>
                  <a:srgbClr val="9DD53E"/>
                </a:solidFill>
                <a:ea typeface="微软雅黑" pitchFamily="34" charset="-122"/>
              </a:rPr>
              <a:t>困難</a:t>
            </a:r>
            <a:endParaRPr lang="zh-CN" altLang="en-US" sz="44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29666E-4913-49B2-AF8F-FF95BA4AD6BD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困難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2339752" y="583028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 API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搜尋所有資料必須申請學術專用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API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，</a:t>
            </a:r>
            <a:endParaRPr lang="en-US" altLang="zh-TW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一般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API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只能搜尋近</a:t>
            </a:r>
            <a:r>
              <a:rPr lang="en-U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天的資料。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7C4CAF-F19F-44AD-B3D7-6EECA3A2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7" y="1910492"/>
            <a:ext cx="6895233" cy="256399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E1FF3A8-E7CB-4CEE-8B97-ACA61ED7C0A5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11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158811" y="266700"/>
            <a:ext cx="826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TW" altLang="en-US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錄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48"/>
          <p:cNvSpPr>
            <a:spLocks noChangeArrowheads="1"/>
          </p:cNvSpPr>
          <p:nvPr/>
        </p:nvSpPr>
        <p:spPr bwMode="auto">
          <a:xfrm>
            <a:off x="4167679" y="785559"/>
            <a:ext cx="826378" cy="169277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</a:p>
        </p:txBody>
      </p:sp>
      <p:grpSp>
        <p:nvGrpSpPr>
          <p:cNvPr id="6" name="组合 5"/>
          <p:cNvGrpSpPr/>
          <p:nvPr/>
        </p:nvGrpSpPr>
        <p:grpSpPr>
          <a:xfrm rot="10800000">
            <a:off x="867293" y="1192769"/>
            <a:ext cx="504055" cy="3949144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209691" y="2010449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dirty="0">
                <a:solidFill>
                  <a:srgbClr val="C09CC2"/>
                </a:solidFill>
                <a:ea typeface="微软雅黑" pitchFamily="34" charset="-122"/>
              </a:rPr>
              <a:t>研究動機</a:t>
            </a:r>
            <a:endParaRPr lang="zh-CN" altLang="en-US" sz="24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24800" y="1967745"/>
            <a:ext cx="4083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3200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2339978" y="2761388"/>
            <a:ext cx="504055" cy="2380525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2682376" y="3579068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dirty="0">
                <a:solidFill>
                  <a:srgbClr val="594D7B"/>
                </a:solidFill>
                <a:ea typeface="微软雅黑" pitchFamily="34" charset="-122"/>
              </a:rPr>
              <a:t>研究步驟</a:t>
            </a:r>
            <a:endParaRPr lang="zh-CN" altLang="en-US" sz="24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024273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3200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10800000">
            <a:off x="4745108" y="1192769"/>
            <a:ext cx="504055" cy="3949144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5087506" y="2010449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dirty="0">
                <a:solidFill>
                  <a:srgbClr val="E54B81"/>
                </a:solidFill>
                <a:ea typeface="微软雅黑" pitchFamily="34" charset="-122"/>
              </a:rPr>
              <a:t>分析成果</a:t>
            </a:r>
            <a:endParaRPr lang="zh-CN" altLang="en-US" sz="24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sp>
        <p:nvSpPr>
          <p:cNvPr id="56" name="Rectangle 30"/>
          <p:cNvSpPr>
            <a:spLocks noChangeArrowheads="1"/>
          </p:cNvSpPr>
          <p:nvPr/>
        </p:nvSpPr>
        <p:spPr bwMode="auto">
          <a:xfrm>
            <a:off x="4427985" y="1967745"/>
            <a:ext cx="48301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3200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10800000">
            <a:off x="6261499" y="2761388"/>
            <a:ext cx="504055" cy="2380525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6603897" y="3579068"/>
            <a:ext cx="197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dirty="0">
                <a:solidFill>
                  <a:srgbClr val="9DD53E"/>
                </a:solidFill>
                <a:ea typeface="微软雅黑" pitchFamily="34" charset="-122"/>
              </a:rPr>
              <a:t>心得與困難</a:t>
            </a:r>
            <a:endParaRPr lang="en-US" altLang="zh-TW" sz="24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6603897" y="3748521"/>
            <a:ext cx="197364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endParaRPr lang="zh-CN" alt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5945794" y="3536364"/>
            <a:ext cx="481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dirty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3200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困難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2339752" y="583028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利用數位人文研究平台操作英文斷詞系統時較困難，可能需要找尋別的分析方式。</a:t>
            </a:r>
            <a:endParaRPr lang="zh-TW" altLang="en-US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Google Shape;286;p37">
            <a:extLst>
              <a:ext uri="{FF2B5EF4-FFF2-40B4-BE49-F238E27FC236}">
                <a16:creationId xmlns:a16="http://schemas.microsoft.com/office/drawing/2014/main" id="{62D3C4A2-D458-4FDF-8134-30AA1ED5D6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959" b="7938"/>
          <a:stretch/>
        </p:blipFill>
        <p:spPr>
          <a:xfrm>
            <a:off x="35496" y="1728143"/>
            <a:ext cx="7540241" cy="339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A685B5-6B02-4D6C-9C73-896D5A26D7E9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57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困難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0719ED3-36AA-4F75-8401-E46989534F2A}"/>
              </a:ext>
            </a:extLst>
          </p:cNvPr>
          <p:cNvSpPr/>
          <p:nvPr/>
        </p:nvSpPr>
        <p:spPr>
          <a:xfrm>
            <a:off x="2339752" y="583028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altLang="zh-TW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有些文本上傳的時候顯示沒有資料，不知道出了什麼問題....</a:t>
            </a:r>
            <a:endParaRPr lang="zh-TW" altLang="en-US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" name="Google Shape;294;p38">
            <a:extLst>
              <a:ext uri="{FF2B5EF4-FFF2-40B4-BE49-F238E27FC236}">
                <a16:creationId xmlns:a16="http://schemas.microsoft.com/office/drawing/2014/main" id="{ABC4D85F-BBCC-40B0-A942-C585C38C2B82}"/>
              </a:ext>
            </a:extLst>
          </p:cNvPr>
          <p:cNvGrpSpPr/>
          <p:nvPr/>
        </p:nvGrpSpPr>
        <p:grpSpPr>
          <a:xfrm>
            <a:off x="0" y="1373702"/>
            <a:ext cx="5551382" cy="3751753"/>
            <a:chOff x="0" y="1992513"/>
            <a:chExt cx="5143502" cy="3132726"/>
          </a:xfrm>
        </p:grpSpPr>
        <p:pic>
          <p:nvPicPr>
            <p:cNvPr id="18" name="Google Shape;295;p38">
              <a:extLst>
                <a:ext uri="{FF2B5EF4-FFF2-40B4-BE49-F238E27FC236}">
                  <a16:creationId xmlns:a16="http://schemas.microsoft.com/office/drawing/2014/main" id="{59E87E62-8298-433E-ACBB-556DD36269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3212" t="11468" r="13381" b="9052"/>
            <a:stretch/>
          </p:blipFill>
          <p:spPr>
            <a:xfrm>
              <a:off x="0" y="1992513"/>
              <a:ext cx="5143502" cy="313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96;p38">
              <a:extLst>
                <a:ext uri="{FF2B5EF4-FFF2-40B4-BE49-F238E27FC236}">
                  <a16:creationId xmlns:a16="http://schemas.microsoft.com/office/drawing/2014/main" id="{4868F639-50DF-4C22-A887-968EFFE84684}"/>
                </a:ext>
              </a:extLst>
            </p:cNvPr>
            <p:cNvSpPr/>
            <p:nvPr/>
          </p:nvSpPr>
          <p:spPr>
            <a:xfrm>
              <a:off x="903400" y="3263875"/>
              <a:ext cx="335100" cy="641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oogle Shape;293;p38">
            <a:extLst>
              <a:ext uri="{FF2B5EF4-FFF2-40B4-BE49-F238E27FC236}">
                <a16:creationId xmlns:a16="http://schemas.microsoft.com/office/drawing/2014/main" id="{02954717-B685-4F8E-B758-244341682F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458" r="46390" b="59486"/>
          <a:stretch/>
        </p:blipFill>
        <p:spPr>
          <a:xfrm>
            <a:off x="5551382" y="1768934"/>
            <a:ext cx="3592627" cy="203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078AD2-9815-4DFD-9425-1BFE81EF99D4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4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4400" b="1" dirty="0">
                <a:solidFill>
                  <a:srgbClr val="9DD53E"/>
                </a:solidFill>
                <a:ea typeface="微软雅黑" pitchFamily="34" charset="-122"/>
              </a:rPr>
              <a:t>心得</a:t>
            </a:r>
            <a:endParaRPr lang="zh-CN" altLang="en-US" sz="4400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38A84A-6403-4617-960D-5A8528B73DA6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49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心得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078AD2-9815-4DFD-9425-1BFE81EF99D4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4562BC-078E-40D5-ABED-BC30D53B024A}"/>
              </a:ext>
            </a:extLst>
          </p:cNvPr>
          <p:cNvSpPr/>
          <p:nvPr/>
        </p:nvSpPr>
        <p:spPr>
          <a:xfrm>
            <a:off x="754901" y="1995110"/>
            <a:ext cx="7273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solidFill>
                  <a:srgbClr val="42386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</a:t>
            </a:r>
            <a:r>
              <a:rPr lang="zh-TW" altLang="en-US" b="1" dirty="0">
                <a:solidFill>
                  <a:srgbClr val="423864"/>
                </a:solidFill>
                <a:latin typeface="Fira Sans Extra Condensed"/>
                <a:sym typeface="Fira Sans Condensed SemiBold"/>
              </a:rPr>
              <a:t>能嘗試運用數位人文分析平台分析爬蟲出來的資料，讓我們覺得很新鮮，也希望可以更熟悉此平台的操作，未來能運用在不同的課程上。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zh-TW" altLang="en-US" b="1" dirty="0">
              <a:solidFill>
                <a:srgbClr val="42386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7156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分工表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7" name="组合 4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6D67EA7-A344-49B8-B93B-BFECB6A2BFC1}"/>
              </a:ext>
            </a:extLst>
          </p:cNvPr>
          <p:cNvSpPr/>
          <p:nvPr/>
        </p:nvSpPr>
        <p:spPr>
          <a:xfrm>
            <a:off x="1043608" y="163485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sym typeface="Fira Sans Extra Condensed"/>
              </a:rPr>
              <a:t>爬蟲：劉紹楷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  <a:p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sym typeface="Fira Sans Extra Condensed"/>
              </a:rPr>
              <a:t>製作權威檔：</a:t>
            </a:r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</a:rPr>
              <a:t>謝宜呈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  <a:p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sym typeface="Fira Sans Extra Condensed"/>
              </a:rPr>
              <a:t>利用數位人文平台分析：劉紹楷、</a:t>
            </a:r>
            <a:r>
              <a:rPr lang="zh-TW" altLang="en-US" sz="2000" b="1" dirty="0">
                <a:solidFill>
                  <a:srgbClr val="423864"/>
                </a:solidFill>
              </a:rPr>
              <a:t>謝宜呈、江郁欣、陳祈欣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  <a:p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sym typeface="Fira Sans Extra Condensed"/>
              </a:rPr>
              <a:t>尋找新聞：</a:t>
            </a:r>
            <a:r>
              <a:rPr lang="zh-TW" altLang="en-US" sz="2000" b="1" dirty="0">
                <a:solidFill>
                  <a:srgbClr val="423864"/>
                </a:solidFill>
              </a:rPr>
              <a:t>陳祈欣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  <a:p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</a:rPr>
              <a:t>探討成因：</a:t>
            </a:r>
            <a:r>
              <a:rPr lang="zh-TW" altLang="en-US" sz="2000" b="1" dirty="0">
                <a:solidFill>
                  <a:srgbClr val="423864"/>
                </a:solidFill>
              </a:rPr>
              <a:t>江郁欣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</a:endParaRPr>
          </a:p>
          <a:p>
            <a:r>
              <a:rPr lang="en-US" altLang="zh-TW" sz="2000" b="1" dirty="0">
                <a:solidFill>
                  <a:srgbClr val="423864"/>
                </a:solidFill>
                <a:latin typeface="Fira Sans Extra Condensed"/>
              </a:rPr>
              <a:t>PPT</a:t>
            </a:r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</a:rPr>
              <a:t>製作：</a:t>
            </a:r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sym typeface="Fira Sans Extra Condensed"/>
              </a:rPr>
              <a:t>劉紹楷、</a:t>
            </a:r>
            <a:r>
              <a:rPr lang="zh-TW" altLang="en-US" sz="2000" b="1" dirty="0">
                <a:solidFill>
                  <a:srgbClr val="423864"/>
                </a:solidFill>
              </a:rPr>
              <a:t>陳祈欣</a:t>
            </a:r>
          </a:p>
          <a:p>
            <a:endParaRPr lang="en-US" altLang="zh-TW" b="1" dirty="0">
              <a:solidFill>
                <a:srgbClr val="423864"/>
              </a:solidFill>
              <a:latin typeface="Fira Sans Extra Condensed"/>
            </a:endParaRPr>
          </a:p>
          <a:p>
            <a:endParaRPr lang="zh-TW" altLang="en-US" b="1" dirty="0">
              <a:solidFill>
                <a:srgbClr val="423864"/>
              </a:solidFill>
              <a:latin typeface="Fira Sans Extra Condensed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C38E69-86DF-4B89-8EDD-C34F40DFD244}"/>
              </a:ext>
            </a:extLst>
          </p:cNvPr>
          <p:cNvSpPr txBox="1"/>
          <p:nvPr/>
        </p:nvSpPr>
        <p:spPr>
          <a:xfrm>
            <a:off x="8676456" y="46591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15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4393694" y="1809483"/>
            <a:ext cx="1873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32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2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393694" y="2385745"/>
            <a:ext cx="4066738" cy="18466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THANK YOU FOR WATCHING</a:t>
            </a:r>
          </a:p>
        </p:txBody>
      </p:sp>
      <p:grpSp>
        <p:nvGrpSpPr>
          <p:cNvPr id="2296" name="组合 2295"/>
          <p:cNvGrpSpPr/>
          <p:nvPr/>
        </p:nvGrpSpPr>
        <p:grpSpPr>
          <a:xfrm>
            <a:off x="1491308" y="-160779"/>
            <a:ext cx="817552" cy="2325133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组合 2297"/>
          <p:cNvGrpSpPr/>
          <p:nvPr/>
        </p:nvGrpSpPr>
        <p:grpSpPr>
          <a:xfrm>
            <a:off x="2114456" y="-106040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2846964" y="-106040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712660" y="-157813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4400" b="1" dirty="0">
                <a:solidFill>
                  <a:srgbClr val="C09CC2"/>
                </a:solidFill>
                <a:ea typeface="微软雅黑" pitchFamily="34" charset="-122"/>
              </a:rPr>
              <a:t>研究動機</a:t>
            </a:r>
            <a:endParaRPr lang="zh-CN" altLang="en-US" sz="44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9581A9-EE34-44A6-86BC-B59B8710ED77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403648" y="1490836"/>
            <a:ext cx="5793333" cy="14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16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TW" altLang="en-US" sz="1600" b="1" dirty="0">
                <a:solidFill>
                  <a:srgbClr val="423864"/>
                </a:solidFill>
                <a:latin typeface="+mj-lt"/>
              </a:rPr>
              <a:t>       </a:t>
            </a:r>
            <a:r>
              <a:rPr lang="es" altLang="zh-TW" sz="1600" b="1" dirty="0">
                <a:solidFill>
                  <a:srgbClr val="423864"/>
                </a:solidFill>
                <a:latin typeface="+mj-lt"/>
              </a:rPr>
              <a:t>我們想探討人民對於現在討論度較高的covid-19議題之看法。先運用爬蟲方式抓取twitter平台之留言，再利用數位人文研究平台進行分析，找出受covid-19影響之高曝光率國家名以及相關身體部位名，並且探討其背景之原因。</a:t>
            </a:r>
            <a:endParaRPr lang="zh-CN" alt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研究動機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B001F4F-7793-481D-B827-6EBD4EB6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6926">
            <a:off x="1747949" y="4211401"/>
            <a:ext cx="803759" cy="8037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0DCAC0-A79E-436E-AF2C-64104B9B9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" y="3594372"/>
            <a:ext cx="1415244" cy="84914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BAAE3DD-1DE6-4B31-9622-106CCD483937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610469" y="0"/>
            <a:ext cx="877971" cy="4113946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230876" y="1854928"/>
            <a:ext cx="31302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4400" b="1" dirty="0">
                <a:solidFill>
                  <a:srgbClr val="594D7B"/>
                </a:solidFill>
                <a:ea typeface="微软雅黑" pitchFamily="34" charset="-122"/>
              </a:rPr>
              <a:t>研究步驟</a:t>
            </a:r>
            <a:endParaRPr lang="zh-CN" altLang="en-US" sz="44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3131840" y="1774124"/>
            <a:ext cx="8516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dirty="0">
                <a:ln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14ACC6-5028-41D4-BD0B-D05092D90FC1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4" name="Group 38"/>
          <p:cNvGrpSpPr/>
          <p:nvPr/>
        </p:nvGrpSpPr>
        <p:grpSpPr bwMode="auto">
          <a:xfrm>
            <a:off x="2947988" y="1851025"/>
            <a:ext cx="3248025" cy="2101850"/>
            <a:chOff x="1856" y="1075"/>
            <a:chExt cx="2046" cy="1324"/>
          </a:xfrm>
        </p:grpSpPr>
        <p:sp>
          <p:nvSpPr>
            <p:cNvPr id="29735" name="Freeform 39"/>
            <p:cNvSpPr/>
            <p:nvPr/>
          </p:nvSpPr>
          <p:spPr bwMode="auto">
            <a:xfrm>
              <a:off x="2879" y="1075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0"/>
            <p:cNvSpPr/>
            <p:nvPr/>
          </p:nvSpPr>
          <p:spPr bwMode="auto">
            <a:xfrm>
              <a:off x="2217" y="1075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Freeform 41"/>
            <p:cNvSpPr/>
            <p:nvPr/>
          </p:nvSpPr>
          <p:spPr bwMode="auto">
            <a:xfrm>
              <a:off x="2449" y="1308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Freeform 42"/>
            <p:cNvSpPr/>
            <p:nvPr/>
          </p:nvSpPr>
          <p:spPr bwMode="auto">
            <a:xfrm>
              <a:off x="2879" y="1308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Oval 43"/>
            <p:cNvSpPr>
              <a:spLocks noChangeArrowheads="1"/>
            </p:cNvSpPr>
            <p:nvPr/>
          </p:nvSpPr>
          <p:spPr bwMode="auto">
            <a:xfrm>
              <a:off x="2680" y="1539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4"/>
            <p:cNvSpPr>
              <a:spLocks noEditPoints="1"/>
            </p:cNvSpPr>
            <p:nvPr/>
          </p:nvSpPr>
          <p:spPr bwMode="auto">
            <a:xfrm>
              <a:off x="2780" y="1636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45"/>
            <p:cNvSpPr/>
            <p:nvPr/>
          </p:nvSpPr>
          <p:spPr bwMode="auto">
            <a:xfrm>
              <a:off x="1856" y="1936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E54B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46"/>
            <p:cNvSpPr/>
            <p:nvPr/>
          </p:nvSpPr>
          <p:spPr bwMode="auto">
            <a:xfrm>
              <a:off x="1856" y="2168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DD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Freeform 47"/>
            <p:cNvSpPr/>
            <p:nvPr/>
          </p:nvSpPr>
          <p:spPr bwMode="auto">
            <a:xfrm>
              <a:off x="2839" y="1077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594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48"/>
            <p:cNvSpPr/>
            <p:nvPr/>
          </p:nvSpPr>
          <p:spPr bwMode="auto">
            <a:xfrm>
              <a:off x="2839" y="1308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C09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308726" y="1525092"/>
            <a:ext cx="172354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03</a:t>
            </a:r>
          </a:p>
          <a:p>
            <a:r>
              <a:rPr lang="zh-TW" altLang="en-US" sz="2400" dirty="0">
                <a:solidFill>
                  <a:srgbClr val="594D7B"/>
                </a:solidFill>
                <a:latin typeface="Impact" pitchFamily="34" charset="0"/>
              </a:rPr>
              <a:t>分析</a:t>
            </a:r>
            <a:endParaRPr lang="en-US" altLang="zh-TW" sz="2400" dirty="0">
              <a:solidFill>
                <a:srgbClr val="594D7B"/>
              </a:solidFill>
              <a:latin typeface="Impact" pitchFamily="34" charset="0"/>
            </a:endParaRPr>
          </a:p>
          <a:p>
            <a:r>
              <a:rPr lang="zh-TW" altLang="en-US" sz="2400" dirty="0">
                <a:solidFill>
                  <a:srgbClr val="594D7B"/>
                </a:solidFill>
                <a:latin typeface="Impact" pitchFamily="34" charset="0"/>
              </a:rPr>
              <a:t>結果視覺化</a:t>
            </a:r>
            <a:endParaRPr lang="en-US" altLang="zh-CN" sz="2400" dirty="0">
              <a:solidFill>
                <a:srgbClr val="594D7B"/>
              </a:solidFill>
              <a:latin typeface="Impact" pitchFamily="34" charset="0"/>
            </a:endParaRPr>
          </a:p>
          <a:p>
            <a:endParaRPr lang="en-US" altLang="zh-CN" sz="2800" dirty="0">
              <a:solidFill>
                <a:srgbClr val="594D7B"/>
              </a:solidFill>
              <a:latin typeface="Impact" pitchFamily="34" charset="0"/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302375" y="3086100"/>
            <a:ext cx="17860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DD53E"/>
                </a:solidFill>
                <a:latin typeface="Impact" pitchFamily="34" charset="0"/>
              </a:rPr>
              <a:t>04</a:t>
            </a:r>
          </a:p>
          <a:p>
            <a:r>
              <a:rPr lang="zh-TW" altLang="en-US" sz="2800" dirty="0">
                <a:solidFill>
                  <a:srgbClr val="9DD53E"/>
                </a:solidFill>
                <a:latin typeface="Impact" pitchFamily="34" charset="0"/>
              </a:rPr>
              <a:t> </a:t>
            </a:r>
            <a:r>
              <a:rPr lang="zh-TW" altLang="en-US" sz="2400" dirty="0">
                <a:solidFill>
                  <a:srgbClr val="9DD53E"/>
                </a:solidFill>
                <a:latin typeface="Impact" pitchFamily="34" charset="0"/>
              </a:rPr>
              <a:t>心得與困難</a:t>
            </a:r>
            <a:endParaRPr lang="en-US" altLang="zh-CN" sz="2800" dirty="0">
              <a:solidFill>
                <a:srgbClr val="9DD53E"/>
              </a:solidFill>
              <a:latin typeface="Impact" pitchFamily="34" charset="0"/>
            </a:endParaRP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837288" y="3086100"/>
            <a:ext cx="203132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E54B81"/>
                </a:solidFill>
                <a:latin typeface="Impact" pitchFamily="34" charset="0"/>
              </a:rPr>
              <a:t>02</a:t>
            </a:r>
            <a:r>
              <a:rPr lang="zh-TW" altLang="en-US" sz="2800" dirty="0">
                <a:solidFill>
                  <a:srgbClr val="E54B81"/>
                </a:solidFill>
                <a:latin typeface="Impact" pitchFamily="34" charset="0"/>
              </a:rPr>
              <a:t> </a:t>
            </a:r>
            <a:endParaRPr lang="en-US" altLang="zh-TW" sz="2800" dirty="0">
              <a:solidFill>
                <a:srgbClr val="E54B81"/>
              </a:solidFill>
              <a:latin typeface="Impact" pitchFamily="34" charset="0"/>
            </a:endParaRPr>
          </a:p>
          <a:p>
            <a:pPr algn="r"/>
            <a:r>
              <a:rPr lang="zh-TW" altLang="en-US" sz="2400" dirty="0">
                <a:solidFill>
                  <a:srgbClr val="E54B81"/>
                </a:solidFill>
                <a:latin typeface="Impact" pitchFamily="34" charset="0"/>
              </a:rPr>
              <a:t>尋找相關新聞</a:t>
            </a:r>
            <a:endParaRPr lang="en-US" altLang="zh-CN" sz="2400" dirty="0">
              <a:solidFill>
                <a:srgbClr val="E54B81"/>
              </a:solidFill>
              <a:latin typeface="Impact" pitchFamily="34" charset="0"/>
            </a:endParaRP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1166228" y="1529255"/>
            <a:ext cx="172354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01</a:t>
            </a:r>
            <a:r>
              <a:rPr lang="zh-TW" altLang="en-US" sz="2800" dirty="0">
                <a:solidFill>
                  <a:srgbClr val="C09CC2"/>
                </a:solidFill>
                <a:latin typeface="Impact" pitchFamily="34" charset="0"/>
              </a:rPr>
              <a:t>  </a:t>
            </a:r>
            <a:endParaRPr lang="en-US" altLang="zh-TW" sz="2800" dirty="0">
              <a:solidFill>
                <a:srgbClr val="C09CC2"/>
              </a:solidFill>
              <a:latin typeface="Impact" pitchFamily="34" charset="0"/>
            </a:endParaRPr>
          </a:p>
          <a:p>
            <a:pPr algn="r"/>
            <a:r>
              <a:rPr lang="en-US" altLang="zh-TW" sz="2400" dirty="0">
                <a:solidFill>
                  <a:srgbClr val="C09CC2"/>
                </a:solidFill>
                <a:latin typeface="Impact" pitchFamily="34" charset="0"/>
              </a:rPr>
              <a:t>Twitter</a:t>
            </a:r>
            <a:r>
              <a:rPr lang="zh-TW" altLang="en-US" sz="2400" dirty="0">
                <a:solidFill>
                  <a:srgbClr val="C09CC2"/>
                </a:solidFill>
                <a:latin typeface="+mj-lt"/>
              </a:rPr>
              <a:t>爬蟲</a:t>
            </a:r>
            <a:endParaRPr lang="en-US" altLang="zh-TW" sz="2400" dirty="0">
              <a:solidFill>
                <a:srgbClr val="C09CC2"/>
              </a:solidFill>
              <a:latin typeface="+mj-lt"/>
            </a:endParaRPr>
          </a:p>
          <a:p>
            <a:pPr algn="r"/>
            <a:r>
              <a:rPr lang="zh-TW" altLang="en-US" sz="2400" dirty="0">
                <a:solidFill>
                  <a:srgbClr val="C09CC2"/>
                </a:solidFill>
                <a:latin typeface="+mj-lt"/>
              </a:rPr>
              <a:t>建立權威檔</a:t>
            </a:r>
            <a:endParaRPr lang="en-US" altLang="zh-CN" sz="2000" dirty="0">
              <a:solidFill>
                <a:srgbClr val="C09CC2"/>
              </a:solidFill>
              <a:latin typeface="+mj-lt"/>
            </a:endParaRP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3060700" y="32956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3060700" y="36623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5416550" y="1924050"/>
            <a:ext cx="6746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5416550" y="2290763"/>
            <a:ext cx="674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研究步驟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578BE9-A343-4795-92A8-27366EA70DA2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1139825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1281113" y="1560513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65" name="Oval 145"/>
          <p:cNvSpPr>
            <a:spLocks noChangeArrowheads="1"/>
          </p:cNvSpPr>
          <p:nvPr/>
        </p:nvSpPr>
        <p:spPr bwMode="auto">
          <a:xfrm>
            <a:off x="5029200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266" name="Group 146"/>
          <p:cNvGrpSpPr/>
          <p:nvPr/>
        </p:nvGrpSpPr>
        <p:grpSpPr bwMode="auto">
          <a:xfrm>
            <a:off x="5141913" y="2416175"/>
            <a:ext cx="238125" cy="231775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70" name="Oval 150"/>
          <p:cNvSpPr>
            <a:spLocks noChangeArrowheads="1"/>
          </p:cNvSpPr>
          <p:nvPr/>
        </p:nvSpPr>
        <p:spPr bwMode="auto">
          <a:xfrm>
            <a:off x="5029200" y="1447800"/>
            <a:ext cx="466725" cy="469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1" name="Freeform 151"/>
          <p:cNvSpPr/>
          <p:nvPr/>
        </p:nvSpPr>
        <p:spPr bwMode="auto">
          <a:xfrm>
            <a:off x="5184775" y="1587500"/>
            <a:ext cx="155575" cy="188913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1139825" y="2292350"/>
            <a:ext cx="466725" cy="468313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1258888" y="2406650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6" name="Oval 156"/>
          <p:cNvSpPr>
            <a:spLocks noChangeArrowheads="1"/>
          </p:cNvSpPr>
          <p:nvPr/>
        </p:nvSpPr>
        <p:spPr bwMode="auto">
          <a:xfrm>
            <a:off x="1139825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77" name="Freeform 157"/>
          <p:cNvSpPr>
            <a:spLocks noEditPoints="1"/>
          </p:cNvSpPr>
          <p:nvPr/>
        </p:nvSpPr>
        <p:spPr bwMode="auto">
          <a:xfrm>
            <a:off x="1303338" y="328930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9" name="Oval 159"/>
          <p:cNvSpPr>
            <a:spLocks noChangeArrowheads="1"/>
          </p:cNvSpPr>
          <p:nvPr/>
        </p:nvSpPr>
        <p:spPr bwMode="auto">
          <a:xfrm>
            <a:off x="5029200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0" name="Freeform 160"/>
          <p:cNvSpPr>
            <a:spLocks noEditPoints="1"/>
          </p:cNvSpPr>
          <p:nvPr/>
        </p:nvSpPr>
        <p:spPr bwMode="auto">
          <a:xfrm>
            <a:off x="5187950" y="4102100"/>
            <a:ext cx="152400" cy="217488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2" name="Oval 162"/>
          <p:cNvSpPr>
            <a:spLocks noChangeArrowheads="1"/>
          </p:cNvSpPr>
          <p:nvPr/>
        </p:nvSpPr>
        <p:spPr bwMode="auto">
          <a:xfrm>
            <a:off x="5029200" y="3133725"/>
            <a:ext cx="466725" cy="468313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3" name="Freeform 163"/>
          <p:cNvSpPr>
            <a:spLocks noEditPoints="1"/>
          </p:cNvSpPr>
          <p:nvPr/>
        </p:nvSpPr>
        <p:spPr bwMode="auto">
          <a:xfrm>
            <a:off x="5146675" y="3267075"/>
            <a:ext cx="230188" cy="236538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5" name="Oval 165"/>
          <p:cNvSpPr>
            <a:spLocks noChangeArrowheads="1"/>
          </p:cNvSpPr>
          <p:nvPr/>
        </p:nvSpPr>
        <p:spPr bwMode="auto">
          <a:xfrm>
            <a:off x="1139825" y="3975100"/>
            <a:ext cx="466725" cy="468313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258888" y="4095750"/>
            <a:ext cx="228600" cy="22860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717675" y="144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717675" y="23002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89" name="Rectangle 169"/>
          <p:cNvSpPr>
            <a:spLocks noChangeArrowheads="1"/>
          </p:cNvSpPr>
          <p:nvPr/>
        </p:nvSpPr>
        <p:spPr bwMode="auto">
          <a:xfrm>
            <a:off x="1717675" y="313213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0" name="Rectangle 170"/>
          <p:cNvSpPr>
            <a:spLocks noChangeArrowheads="1"/>
          </p:cNvSpPr>
          <p:nvPr/>
        </p:nvSpPr>
        <p:spPr bwMode="auto">
          <a:xfrm>
            <a:off x="1717675" y="3989388"/>
            <a:ext cx="28082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1" name="Rectangle 171"/>
          <p:cNvSpPr>
            <a:spLocks noChangeArrowheads="1"/>
          </p:cNvSpPr>
          <p:nvPr/>
        </p:nvSpPr>
        <p:spPr bwMode="auto">
          <a:xfrm>
            <a:off x="5605463" y="144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2" name="Rectangle 172"/>
          <p:cNvSpPr>
            <a:spLocks noChangeArrowheads="1"/>
          </p:cNvSpPr>
          <p:nvPr/>
        </p:nvSpPr>
        <p:spPr bwMode="auto">
          <a:xfrm>
            <a:off x="5605463" y="23002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2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2"/>
                </a:solidFill>
              </a:rPr>
              <a:t>templates</a:t>
            </a:r>
            <a:r>
              <a:rPr lang="en-US" altLang="zh-CN" sz="800" dirty="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2"/>
              </a:solidFill>
            </a:endParaRPr>
          </a:p>
        </p:txBody>
      </p:sp>
      <p:sp>
        <p:nvSpPr>
          <p:cNvPr id="5293" name="Rectangle 173"/>
          <p:cNvSpPr>
            <a:spLocks noChangeArrowheads="1"/>
          </p:cNvSpPr>
          <p:nvPr/>
        </p:nvSpPr>
        <p:spPr bwMode="auto">
          <a:xfrm>
            <a:off x="5605463" y="313213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5294" name="Rectangle 174"/>
          <p:cNvSpPr>
            <a:spLocks noChangeArrowheads="1"/>
          </p:cNvSpPr>
          <p:nvPr/>
        </p:nvSpPr>
        <p:spPr bwMode="auto">
          <a:xfrm>
            <a:off x="5605463" y="3989388"/>
            <a:ext cx="28082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2"/>
                </a:solidFill>
              </a:rPr>
              <a:t>We have many PowerPoint </a:t>
            </a:r>
            <a:r>
              <a:rPr lang="zh-CN" altLang="en-US" sz="800">
                <a:solidFill>
                  <a:schemeClr val="bg2"/>
                </a:solidFill>
              </a:rPr>
              <a:t>templates</a:t>
            </a:r>
            <a:r>
              <a:rPr lang="en-US" altLang="zh-CN" sz="800">
                <a:solidFill>
                  <a:schemeClr val="bg2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2"/>
              </a:solidFill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3771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 b="1" dirty="0">
                <a:solidFill>
                  <a:srgbClr val="C09CC2"/>
                </a:solidFill>
              </a:rPr>
              <a:t>Twitter API</a:t>
            </a:r>
            <a:r>
              <a:rPr lang="zh-TW" altLang="en-US" sz="2800" b="1" dirty="0">
                <a:solidFill>
                  <a:srgbClr val="C09CC2"/>
                </a:solidFill>
              </a:rPr>
              <a:t> </a:t>
            </a:r>
            <a:r>
              <a:rPr lang="en-US" altLang="zh-TW" sz="2800" b="1" dirty="0">
                <a:solidFill>
                  <a:srgbClr val="C09CC2"/>
                </a:solidFill>
              </a:rPr>
              <a:t>&amp;</a:t>
            </a:r>
            <a:r>
              <a:rPr lang="zh-TW" altLang="en-US" sz="2800" b="1" dirty="0">
                <a:solidFill>
                  <a:srgbClr val="C09CC2"/>
                </a:solidFill>
              </a:rPr>
              <a:t> </a:t>
            </a:r>
            <a:r>
              <a:rPr lang="en-US" altLang="zh-TW" sz="2800" b="1" dirty="0" err="1">
                <a:solidFill>
                  <a:srgbClr val="C09CC2"/>
                </a:solidFill>
              </a:rPr>
              <a:t>Tweepy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5F4C8B1-EFA3-45EB-B2B5-FD4CBDD6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5" y="1274812"/>
            <a:ext cx="7834312" cy="3296491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C2ABF2-FEE3-4E9C-8D42-8B073B4F5BCB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權威檔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CEC1FB9F-0B4D-484C-BE7E-81423530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2" y="1151397"/>
            <a:ext cx="1701730" cy="30947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A9821D-2106-4EA8-B405-07A8B156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51397"/>
            <a:ext cx="2320085" cy="18722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62DAB9-C0E2-4590-9300-A98B2F3679DC}"/>
              </a:ext>
            </a:extLst>
          </p:cNvPr>
          <p:cNvSpPr txBox="1"/>
          <p:nvPr/>
        </p:nvSpPr>
        <p:spPr>
          <a:xfrm>
            <a:off x="3203848" y="3876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國家權威檔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6A3F493-0358-4D6F-9744-7D07BA276B5D}"/>
              </a:ext>
            </a:extLst>
          </p:cNvPr>
          <p:cNvSpPr txBox="1"/>
          <p:nvPr/>
        </p:nvSpPr>
        <p:spPr>
          <a:xfrm>
            <a:off x="6228184" y="26542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器官權威檔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79B561-11FB-4136-8DED-E88FF4545DCC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827584" y="32141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C09CC2"/>
                </a:solidFill>
              </a:rPr>
              <a:t>新聞</a:t>
            </a:r>
            <a:endParaRPr lang="en-US" altLang="zh-CN" sz="2800" b="1" dirty="0">
              <a:solidFill>
                <a:srgbClr val="C09CC2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2763" y="-9727"/>
            <a:ext cx="472138" cy="804782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29392BB-BA55-4899-B4BF-CD28E08B7EFC}"/>
              </a:ext>
            </a:extLst>
          </p:cNvPr>
          <p:cNvSpPr/>
          <p:nvPr/>
        </p:nvSpPr>
        <p:spPr>
          <a:xfrm>
            <a:off x="899592" y="1346820"/>
            <a:ext cx="684076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hlinkClick r:id="rId2"/>
              </a:rPr>
              <a:t>Austria back in lockdown</a:t>
            </a:r>
            <a:endParaRPr lang="en-US" altLang="zh-TW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>
                <a:solidFill>
                  <a:srgbClr val="423864"/>
                </a:solidFill>
                <a:latin typeface="Fira Sans Extra Condensed"/>
                <a:hlinkClick r:id="rId3"/>
              </a:rPr>
              <a:t>Lisa</a:t>
            </a:r>
            <a:r>
              <a:rPr lang="zh-TW" altLang="en-US" sz="2000" b="1" dirty="0">
                <a:solidFill>
                  <a:srgbClr val="423864"/>
                </a:solidFill>
                <a:latin typeface="Fira Sans Extra Condensed"/>
                <a:hlinkClick r:id="rId3"/>
              </a:rPr>
              <a:t>確診</a:t>
            </a:r>
            <a:endParaRPr lang="en-US" altLang="zh-TW" sz="2000" b="1" dirty="0">
              <a:solidFill>
                <a:srgbClr val="423864"/>
              </a:solidFill>
              <a:latin typeface="Fira Sans Extra Condensed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>
                <a:hlinkClick r:id="rId4"/>
              </a:rPr>
              <a:t>Taiwan reports 5 imported COVID cases</a:t>
            </a: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hlinkClick r:id="rId5"/>
              </a:rPr>
              <a:t>打</a:t>
            </a:r>
            <a:r>
              <a:rPr lang="en-US" altLang="zh-TW" sz="2000" b="1" dirty="0">
                <a:hlinkClick r:id="rId5"/>
              </a:rPr>
              <a:t>COVID</a:t>
            </a:r>
            <a:r>
              <a:rPr lang="zh-TW" altLang="en-US" sz="2000" b="1" dirty="0">
                <a:hlinkClick r:id="rId5"/>
              </a:rPr>
              <a:t>追加劑 法國防疫顧問</a:t>
            </a: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dirty="0"/>
              <a:t>……</a:t>
            </a:r>
            <a:endParaRPr lang="zh-TW" altLang="en-US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zh-TW" altLang="en-US" sz="2000" b="1" dirty="0">
              <a:solidFill>
                <a:srgbClr val="423864"/>
              </a:solidFill>
              <a:latin typeface="Fira Sans Extra Condensed"/>
              <a:sym typeface="Fira Sans Extra Condensed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FCC088-0FED-497B-96C7-BC38B2506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" y="-1"/>
            <a:ext cx="9125277" cy="514191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15AD9-DBAB-4952-AF8F-1A10812086B6}"/>
              </a:ext>
            </a:extLst>
          </p:cNvPr>
          <p:cNvSpPr txBox="1"/>
          <p:nvPr/>
        </p:nvSpPr>
        <p:spPr>
          <a:xfrm>
            <a:off x="8748464" y="4659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25495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647</Words>
  <Application>Microsoft Office PowerPoint</Application>
  <PresentationFormat>自訂</PresentationFormat>
  <Paragraphs>132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Fira Sans Condensed SemiBold</vt:lpstr>
      <vt:lpstr>Fira Sans Extra Condensed</vt:lpstr>
      <vt:lpstr>微软雅黑</vt:lpstr>
      <vt:lpstr>Roboto Condensed Light</vt:lpstr>
      <vt:lpstr>宋体</vt:lpstr>
      <vt:lpstr>迷你简汉真广标</vt:lpstr>
      <vt:lpstr>Arial</vt:lpstr>
      <vt:lpstr>Calibri</vt:lpstr>
      <vt:lpstr>Impact</vt:lpstr>
      <vt:lpstr>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紹楷</cp:lastModifiedBy>
  <cp:revision>72</cp:revision>
  <dcterms:created xsi:type="dcterms:W3CDTF">2015-05-20T08:18:00Z</dcterms:created>
  <dcterms:modified xsi:type="dcterms:W3CDTF">2021-11-26T01:02:10Z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