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3" r:id="rId2"/>
    <p:sldId id="324" r:id="rId3"/>
    <p:sldId id="328" r:id="rId4"/>
    <p:sldId id="325" r:id="rId5"/>
    <p:sldId id="326" r:id="rId6"/>
    <p:sldId id="327" r:id="rId7"/>
    <p:sldId id="335" r:id="rId8"/>
    <p:sldId id="260" r:id="rId9"/>
    <p:sldId id="262" r:id="rId10"/>
    <p:sldId id="261" r:id="rId11"/>
    <p:sldId id="341" r:id="rId12"/>
    <p:sldId id="339" r:id="rId13"/>
    <p:sldId id="340" r:id="rId14"/>
    <p:sldId id="332" r:id="rId15"/>
    <p:sldId id="333" r:id="rId16"/>
    <p:sldId id="334" r:id="rId17"/>
    <p:sldId id="336" r:id="rId18"/>
    <p:sldId id="342" r:id="rId19"/>
    <p:sldId id="337" r:id="rId20"/>
    <p:sldId id="338" r:id="rId21"/>
  </p:sldIdLst>
  <p:sldSz cx="9144000" cy="6858000" type="screen4x3"/>
  <p:notesSz cx="10018713" cy="688816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6699"/>
    <a:srgbClr val="FF00FF"/>
    <a:srgbClr val="FFFF99"/>
    <a:srgbClr val="FFFFFF"/>
    <a:srgbClr val="3366FF"/>
    <a:srgbClr val="FFCC66"/>
    <a:srgbClr val="4366B0"/>
    <a:srgbClr val="6D97CF"/>
    <a:srgbClr val="BAC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53" autoAdjust="0"/>
    <p:restoredTop sz="55290" autoAdjust="0"/>
  </p:normalViewPr>
  <p:slideViewPr>
    <p:cSldViewPr>
      <p:cViewPr>
        <p:scale>
          <a:sx n="75" d="100"/>
          <a:sy n="75" d="100"/>
        </p:scale>
        <p:origin x="1080" y="4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41442" cy="345604"/>
          </a:xfrm>
          <a:prstGeom prst="rect">
            <a:avLst/>
          </a:prstGeom>
        </p:spPr>
        <p:txBody>
          <a:bodyPr vert="horz" lIns="96606" tIns="48303" rIns="96606" bIns="48303"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674952" y="1"/>
            <a:ext cx="4341442" cy="345604"/>
          </a:xfrm>
          <a:prstGeom prst="rect">
            <a:avLst/>
          </a:prstGeom>
        </p:spPr>
        <p:txBody>
          <a:bodyPr vert="horz" lIns="96606" tIns="48303" rIns="96606" bIns="48303" rtlCol="0"/>
          <a:lstStyle>
            <a:lvl1pPr algn="r">
              <a:defRPr sz="1300"/>
            </a:lvl1pPr>
          </a:lstStyle>
          <a:p>
            <a:fld id="{ACB333D4-B865-451B-9D29-3E4B9E710A2C}" type="datetimeFigureOut">
              <a:rPr kumimoji="1" lang="ja-JP" altLang="en-US" smtClean="0"/>
              <a:pPr/>
              <a:t>2020/6/30</a:t>
            </a:fld>
            <a:endParaRPr kumimoji="1" lang="ja-JP" altLang="en-US" dirty="0"/>
          </a:p>
        </p:txBody>
      </p:sp>
      <p:sp>
        <p:nvSpPr>
          <p:cNvPr id="4" name="スライド イメージ プレースホルダー 3"/>
          <p:cNvSpPr>
            <a:spLocks noGrp="1" noRot="1" noChangeAspect="1"/>
          </p:cNvSpPr>
          <p:nvPr>
            <p:ph type="sldImg" idx="2"/>
          </p:nvPr>
        </p:nvSpPr>
        <p:spPr>
          <a:xfrm>
            <a:off x="3459163" y="860425"/>
            <a:ext cx="3100387" cy="2325688"/>
          </a:xfrm>
          <a:prstGeom prst="rect">
            <a:avLst/>
          </a:prstGeom>
          <a:noFill/>
          <a:ln w="12700">
            <a:solidFill>
              <a:prstClr val="black"/>
            </a:solidFill>
          </a:ln>
        </p:spPr>
        <p:txBody>
          <a:bodyPr vert="horz" lIns="96606" tIns="48303" rIns="96606" bIns="48303" rtlCol="0" anchor="ctr"/>
          <a:lstStyle/>
          <a:p>
            <a:endParaRPr lang="ja-JP" altLang="en-US" dirty="0"/>
          </a:p>
        </p:txBody>
      </p:sp>
      <p:sp>
        <p:nvSpPr>
          <p:cNvPr id="5" name="ノート プレースホルダー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674952" y="6542560"/>
            <a:ext cx="4341442" cy="345603"/>
          </a:xfrm>
          <a:prstGeom prst="rect">
            <a:avLst/>
          </a:prstGeom>
        </p:spPr>
        <p:txBody>
          <a:bodyPr vert="horz" lIns="96606" tIns="48303" rIns="96606" bIns="48303" rtlCol="0" anchor="b"/>
          <a:lstStyle>
            <a:lvl1pPr algn="r">
              <a:defRPr sz="1300"/>
            </a:lvl1pPr>
          </a:lstStyle>
          <a:p>
            <a:fld id="{653B7A85-307E-4CD5-92BE-BB353D14199B}" type="slidenum">
              <a:rPr kumimoji="1" lang="ja-JP" altLang="en-US" smtClean="0"/>
              <a:pPr/>
              <a:t>‹#›</a:t>
            </a:fld>
            <a:endParaRPr kumimoji="1" lang="ja-JP" altLang="en-US" dirty="0"/>
          </a:p>
        </p:txBody>
      </p:sp>
    </p:spTree>
    <p:extLst>
      <p:ext uri="{BB962C8B-B14F-4D97-AF65-F5344CB8AC3E}">
        <p14:creationId xmlns:p14="http://schemas.microsoft.com/office/powerpoint/2010/main" val="27798251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300" dirty="0"/>
              <a:t>これからグループ４が発表いたします．よろしくお願いいたします．</a:t>
            </a:r>
          </a:p>
        </p:txBody>
      </p:sp>
      <p:sp>
        <p:nvSpPr>
          <p:cNvPr id="4" name="スライド番号プレースホルダー 3"/>
          <p:cNvSpPr>
            <a:spLocks noGrp="1"/>
          </p:cNvSpPr>
          <p:nvPr>
            <p:ph type="sldNum" sz="quarter" idx="10"/>
          </p:nvPr>
        </p:nvSpPr>
        <p:spPr/>
        <p:txBody>
          <a:bodyPr/>
          <a:lstStyle/>
          <a:p>
            <a:fld id="{653B7A85-307E-4CD5-92BE-BB353D14199B}" type="slidenum">
              <a:rPr kumimoji="1" lang="ja-JP" altLang="en-US" smtClean="0"/>
              <a:pPr/>
              <a:t>1</a:t>
            </a:fld>
            <a:endParaRPr kumimoji="1" lang="ja-JP" altLang="en-US" dirty="0"/>
          </a:p>
        </p:txBody>
      </p:sp>
    </p:spTree>
    <p:extLst>
      <p:ext uri="{BB962C8B-B14F-4D97-AF65-F5344CB8AC3E}">
        <p14:creationId xmlns:p14="http://schemas.microsoft.com/office/powerpoint/2010/main" val="3707875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次に，速度データを出力する</a:t>
            </a:r>
            <a:r>
              <a:rPr kumimoji="1" lang="en-US" altLang="ja-JP" dirty="0" err="1"/>
              <a:t>SpeedTranspose</a:t>
            </a:r>
            <a:r>
              <a:rPr kumimoji="1" lang="ja-JP" altLang="en-US" dirty="0"/>
              <a:t>コンポーネントについて説明します．このコンポーネントは</a:t>
            </a:r>
            <a:r>
              <a:rPr kumimoji="1" lang="en-US" altLang="ja-JP" dirty="0"/>
              <a:t>Arduino</a:t>
            </a:r>
            <a:r>
              <a:rPr kumimoji="1" lang="ja-JP" altLang="en-US" dirty="0"/>
              <a:t>の風速データをラズパイマウスの速度データに変換します．入力は風量レベルで，０から１００の値です．出力は速度で，</a:t>
            </a:r>
            <a:r>
              <a:rPr kumimoji="1" lang="en-US" altLang="ja-JP" dirty="0"/>
              <a:t>-1.5</a:t>
            </a:r>
            <a:r>
              <a:rPr kumimoji="1" lang="ja-JP" altLang="en-US" dirty="0"/>
              <a:t>から</a:t>
            </a:r>
            <a:r>
              <a:rPr kumimoji="1" lang="en-US" altLang="ja-JP" dirty="0"/>
              <a:t>1.5</a:t>
            </a:r>
            <a:r>
              <a:rPr kumimoji="1" lang="ja-JP" altLang="en-US" dirty="0"/>
              <a:t>の値を出力します．中での処理は，各</a:t>
            </a:r>
            <a:r>
              <a:rPr kumimoji="1" lang="en-US" altLang="ja-JP" dirty="0"/>
              <a:t>Arduino</a:t>
            </a:r>
            <a:r>
              <a:rPr kumimoji="1" lang="ja-JP" altLang="en-US" dirty="0"/>
              <a:t>から入力される風量データの大きさの差分をとって，どちらの方向の速度にするかを決定しています．</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14</a:t>
            </a:fld>
            <a:endParaRPr kumimoji="1" lang="ja-JP" altLang="en-US" dirty="0"/>
          </a:p>
        </p:txBody>
      </p:sp>
    </p:spTree>
    <p:extLst>
      <p:ext uri="{BB962C8B-B14F-4D97-AF65-F5344CB8AC3E}">
        <p14:creationId xmlns:p14="http://schemas.microsoft.com/office/powerpoint/2010/main" val="3152670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〇最後に入力デバイスの説明をします．</a:t>
            </a:r>
            <a:endParaRPr kumimoji="1" lang="en-US" altLang="ja-JP" dirty="0"/>
          </a:p>
          <a:p>
            <a:endParaRPr kumimoji="1" lang="en-US" altLang="ja-JP" dirty="0"/>
          </a:p>
          <a:p>
            <a:r>
              <a:rPr kumimoji="1" lang="ja-JP" altLang="en-US" dirty="0"/>
              <a:t>〇風量を測る方法として</a:t>
            </a:r>
            <a:r>
              <a:rPr kumimoji="1" lang="en-US" altLang="ja-JP" dirty="0"/>
              <a:t>DC</a:t>
            </a:r>
            <a:r>
              <a:rPr kumimoji="1" lang="ja-JP" altLang="en-US" dirty="0"/>
              <a:t>モータを使用しました．風でファンを回し，モータの端子間に発生した電圧を</a:t>
            </a:r>
            <a:r>
              <a:rPr kumimoji="1" lang="en-US" altLang="ja-JP" dirty="0"/>
              <a:t>Arduino</a:t>
            </a:r>
            <a:r>
              <a:rPr kumimoji="1" lang="ja-JP" altLang="en-US" dirty="0"/>
              <a:t>で読み取ります．</a:t>
            </a:r>
            <a:endParaRPr kumimoji="1" lang="en-US" altLang="ja-JP" dirty="0"/>
          </a:p>
          <a:p>
            <a:endParaRPr kumimoji="1" lang="en-US" altLang="ja-JP" dirty="0"/>
          </a:p>
          <a:p>
            <a:r>
              <a:rPr kumimoji="1" lang="ja-JP" altLang="en-US" dirty="0"/>
              <a:t>〇そのままでは電圧値が微小であるため，今回はオペアンプを使用し，信号を</a:t>
            </a:r>
            <a:r>
              <a:rPr kumimoji="1" lang="en-US" altLang="ja-JP" dirty="0"/>
              <a:t>6</a:t>
            </a:r>
            <a:r>
              <a:rPr kumimoji="1" lang="ja-JP" altLang="en-US" dirty="0"/>
              <a:t>倍に増幅してから取り込むように工夫しました．</a:t>
            </a:r>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16</a:t>
            </a:fld>
            <a:endParaRPr kumimoji="1" lang="ja-JP" altLang="en-US" dirty="0"/>
          </a:p>
        </p:txBody>
      </p:sp>
    </p:spTree>
    <p:extLst>
      <p:ext uri="{BB962C8B-B14F-4D97-AF65-F5344CB8AC3E}">
        <p14:creationId xmlns:p14="http://schemas.microsoft.com/office/powerpoint/2010/main" val="1269772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〇まとめです．</a:t>
            </a:r>
            <a:endParaRPr kumimoji="1" lang="en-US" altLang="ja-JP" dirty="0"/>
          </a:p>
          <a:p>
            <a:endParaRPr kumimoji="1" lang="en-US" altLang="ja-JP" dirty="0"/>
          </a:p>
          <a:p>
            <a:r>
              <a:rPr kumimoji="1" lang="ja-JP" altLang="en-US" dirty="0"/>
              <a:t>・インタラクティブな運動促進システムを開発しました．</a:t>
            </a:r>
            <a:endParaRPr kumimoji="1" lang="en-US" altLang="ja-JP" dirty="0"/>
          </a:p>
          <a:p>
            <a:r>
              <a:rPr lang="ja-JP" altLang="en-US" dirty="0"/>
              <a:t>・試みとして，シミュレータだけでなく，実世界のハードウェアと融合させたシステムにしました．</a:t>
            </a:r>
            <a:endParaRPr kumimoji="1" lang="en-US" altLang="ja-JP" dirty="0"/>
          </a:p>
          <a:p>
            <a:r>
              <a:rPr lang="ja-JP" altLang="en-US" dirty="0"/>
              <a:t>・また，実際に体験をしてシステムの効果を確信しました．</a:t>
            </a:r>
            <a:endParaRPr lang="en-US" altLang="ja-JP" dirty="0"/>
          </a:p>
          <a:p>
            <a:endParaRPr lang="en-US" altLang="ja-JP" dirty="0"/>
          </a:p>
          <a:p>
            <a:r>
              <a:rPr lang="ja-JP" altLang="en-US" dirty="0"/>
              <a:t>〇今後の展望として，異なるネットワーク内に存在する利用者同士が利用できるように改良することが挙げられます．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20</a:t>
            </a:fld>
            <a:endParaRPr kumimoji="1" lang="ja-JP" altLang="en-US" dirty="0"/>
          </a:p>
        </p:txBody>
      </p:sp>
    </p:spTree>
    <p:extLst>
      <p:ext uri="{BB962C8B-B14F-4D97-AF65-F5344CB8AC3E}">
        <p14:creationId xmlns:p14="http://schemas.microsoft.com/office/powerpoint/2010/main" val="218207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本日はこのような流れで進めさせていただきます．</a:t>
            </a:r>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2</a:t>
            </a:fld>
            <a:endParaRPr kumimoji="1" lang="ja-JP" altLang="en-US" dirty="0"/>
          </a:p>
        </p:txBody>
      </p:sp>
    </p:spTree>
    <p:extLst>
      <p:ext uri="{BB962C8B-B14F-4D97-AF65-F5344CB8AC3E}">
        <p14:creationId xmlns:p14="http://schemas.microsoft.com/office/powerpoint/2010/main" val="93015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はじめに背景と問題点です．</a:t>
            </a:r>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3</a:t>
            </a:fld>
            <a:endParaRPr kumimoji="1" lang="ja-JP" altLang="en-US" dirty="0"/>
          </a:p>
        </p:txBody>
      </p:sp>
    </p:spTree>
    <p:extLst>
      <p:ext uri="{BB962C8B-B14F-4D97-AF65-F5344CB8AC3E}">
        <p14:creationId xmlns:p14="http://schemas.microsoft.com/office/powerpoint/2010/main" val="327069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lang="ja-JP" altLang="en-US" dirty="0"/>
              <a:t>このような問題点から，私たちはこのようなシステムを考えました．</a:t>
            </a:r>
            <a:endParaRPr lang="en-US" altLang="ja-JP" dirty="0"/>
          </a:p>
          <a:p>
            <a:pPr lvl="0"/>
            <a:r>
              <a:rPr lang="ja-JP" altLang="en-US" dirty="0"/>
              <a:t>名前はひっぱりマウスです．</a:t>
            </a:r>
            <a:endParaRPr lang="en-US" altLang="ja-JP" dirty="0"/>
          </a:p>
          <a:p>
            <a:pPr lvl="0"/>
            <a:r>
              <a:rPr lang="ja-JP" altLang="en-US" dirty="0"/>
              <a:t>このシステムは，体の動きを促進させるゲームです．</a:t>
            </a:r>
            <a:endParaRPr lang="en-US" altLang="ja-JP" dirty="0"/>
          </a:p>
          <a:p>
            <a:pPr lvl="0"/>
            <a:r>
              <a:rPr lang="ja-JP" altLang="en-US" dirty="0"/>
              <a:t>具体的にはラズパイマウスを引っ張り合うゲームです．</a:t>
            </a:r>
            <a:endParaRPr lang="en-US" altLang="ja-JP" dirty="0"/>
          </a:p>
          <a:p>
            <a:pPr lvl="0"/>
            <a:r>
              <a:rPr lang="ja-JP" altLang="en-US" dirty="0"/>
              <a:t>うちわを使って起こした風を動力源に、ラズパイマウスが動きだし，ラズパイマウスを引っ張り合います．</a:t>
            </a:r>
            <a:endParaRPr lang="en-US" altLang="ja-JP" dirty="0"/>
          </a:p>
          <a:p>
            <a:pPr lvl="0"/>
            <a:r>
              <a:rPr lang="ja-JP" altLang="en-US" dirty="0"/>
              <a:t>より強い風を連続的に作り出したほうが勝者です．</a:t>
            </a:r>
            <a:endParaRPr lang="en-US" altLang="ja-JP" dirty="0"/>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6</a:t>
            </a:fld>
            <a:endParaRPr kumimoji="1" lang="ja-JP" altLang="en-US" dirty="0"/>
          </a:p>
        </p:txBody>
      </p:sp>
    </p:spTree>
    <p:extLst>
      <p:ext uri="{BB962C8B-B14F-4D97-AF65-F5344CB8AC3E}">
        <p14:creationId xmlns:p14="http://schemas.microsoft.com/office/powerpoint/2010/main" val="205418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7</a:t>
            </a:fld>
            <a:endParaRPr kumimoji="1" lang="ja-JP" altLang="en-US" dirty="0"/>
          </a:p>
        </p:txBody>
      </p:sp>
    </p:spTree>
    <p:extLst>
      <p:ext uri="{BB962C8B-B14F-4D97-AF65-F5344CB8AC3E}">
        <p14:creationId xmlns:p14="http://schemas.microsoft.com/office/powerpoint/2010/main" val="392674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〇ユースケース図です．</a:t>
            </a:r>
            <a:endParaRPr kumimoji="1" lang="en-US" altLang="ja-JP" dirty="0"/>
          </a:p>
          <a:p>
            <a:endParaRPr kumimoji="1" lang="en-US" altLang="ja-JP" dirty="0"/>
          </a:p>
          <a:p>
            <a:r>
              <a:rPr kumimoji="1" lang="ja-JP" altLang="en-US" dirty="0"/>
              <a:t>〇システムの振る舞いは，大きく「綱引きをする」と「勝敗を決定する」に分かれます．綱引きのためには，風速センサで風を計測する必要があり，今回は</a:t>
            </a:r>
            <a:r>
              <a:rPr kumimoji="1" lang="en-US" altLang="ja-JP" dirty="0"/>
              <a:t>DC</a:t>
            </a:r>
            <a:r>
              <a:rPr kumimoji="1" lang="ja-JP" altLang="en-US" dirty="0"/>
              <a:t>モータを使用しました．また，直進するためには移動機構が必要です．</a:t>
            </a:r>
            <a:endParaRPr kumimoji="1" lang="en-US" altLang="ja-JP" dirty="0"/>
          </a:p>
          <a:p>
            <a:endParaRPr kumimoji="1" lang="en-US" altLang="ja-JP" dirty="0"/>
          </a:p>
          <a:p>
            <a:r>
              <a:rPr kumimoji="1" lang="ja-JP" altLang="en-US" dirty="0"/>
              <a:t>〇さらに，勝敗を決めるためには現在位置を取得する必要があり，今回はラズベリーパイマウスのオドメトリ情報を使用します．</a:t>
            </a:r>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9</a:t>
            </a:fld>
            <a:endParaRPr kumimoji="1" lang="ja-JP" altLang="en-US" dirty="0"/>
          </a:p>
        </p:txBody>
      </p:sp>
    </p:spTree>
    <p:extLst>
      <p:ext uri="{BB962C8B-B14F-4D97-AF65-F5344CB8AC3E}">
        <p14:creationId xmlns:p14="http://schemas.microsoft.com/office/powerpoint/2010/main" val="195631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RTC</a:t>
            </a:r>
            <a:r>
              <a:rPr kumimoji="1" lang="ja-JP" altLang="en-US" dirty="0"/>
              <a:t>の接続図について説明いたします．</a:t>
            </a:r>
            <a:endParaRPr kumimoji="1" lang="en-US" altLang="ja-JP" dirty="0"/>
          </a:p>
          <a:p>
            <a:r>
              <a:rPr kumimoji="1" lang="ja-JP" altLang="en-US" dirty="0"/>
              <a:t>入力デバイス</a:t>
            </a:r>
            <a:r>
              <a:rPr kumimoji="1" lang="en-US" altLang="ja-JP" dirty="0"/>
              <a:t>RTC</a:t>
            </a:r>
            <a:r>
              <a:rPr kumimoji="1" lang="ja-JP" altLang="en-US" dirty="0"/>
              <a:t>群には</a:t>
            </a:r>
            <a:r>
              <a:rPr kumimoji="1" lang="en-US" altLang="ja-JP" dirty="0"/>
              <a:t>Arduino</a:t>
            </a:r>
            <a:r>
              <a:rPr kumimoji="1" lang="ja-JP" altLang="en-US" dirty="0"/>
              <a:t>の電圧値を出力するコンポーネント，電圧値を風量データに換算するコンポーネントがあります．</a:t>
            </a:r>
            <a:endParaRPr kumimoji="1" lang="en-US" altLang="ja-JP" dirty="0"/>
          </a:p>
          <a:p>
            <a:r>
              <a:rPr kumimoji="1" lang="ja-JP" altLang="en-US" dirty="0"/>
              <a:t>それらのコンポーネントにより出力される風量データは，速度計算</a:t>
            </a:r>
            <a:r>
              <a:rPr kumimoji="1" lang="en-US" altLang="ja-JP" dirty="0"/>
              <a:t>RTC</a:t>
            </a:r>
            <a:r>
              <a:rPr kumimoji="1" lang="ja-JP" altLang="en-US" dirty="0"/>
              <a:t>に入力され，速度データに変換されます．</a:t>
            </a:r>
            <a:endParaRPr kumimoji="1" lang="en-US" altLang="ja-JP" dirty="0"/>
          </a:p>
          <a:p>
            <a:r>
              <a:rPr kumimoji="1" lang="ja-JP" altLang="en-US" dirty="0"/>
              <a:t>そのデータによりラズパイマウスを動かし，ラズパイマウスからは位置データを出力します．</a:t>
            </a:r>
            <a:endParaRPr kumimoji="1" lang="en-US" altLang="ja-JP" dirty="0"/>
          </a:p>
          <a:p>
            <a:r>
              <a:rPr kumimoji="1" lang="ja-JP" altLang="en-US" dirty="0"/>
              <a:t>ラズパイマウスから出力される位置データは，勝敗判定</a:t>
            </a:r>
            <a:r>
              <a:rPr kumimoji="1" lang="en-US" altLang="ja-JP" dirty="0"/>
              <a:t>RTC</a:t>
            </a:r>
            <a:r>
              <a:rPr kumimoji="1" lang="ja-JP" altLang="en-US" dirty="0"/>
              <a:t>に入力され，勝敗決定処理をします．</a:t>
            </a:r>
            <a:endParaRPr kumimoji="1" lang="en-US" altLang="ja-JP" dirty="0"/>
          </a:p>
          <a:p>
            <a:r>
              <a:rPr kumimoji="1" lang="ja-JP" altLang="en-US" dirty="0"/>
              <a:t>各コンポーネントの詳しい説明は次にいたします．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11</a:t>
            </a:fld>
            <a:endParaRPr kumimoji="1" lang="ja-JP" altLang="en-US" dirty="0"/>
          </a:p>
        </p:txBody>
      </p:sp>
    </p:spTree>
    <p:extLst>
      <p:ext uri="{BB962C8B-B14F-4D97-AF65-F5344CB8AC3E}">
        <p14:creationId xmlns:p14="http://schemas.microsoft.com/office/powerpoint/2010/main" val="314314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〇各</a:t>
            </a:r>
            <a:r>
              <a:rPr kumimoji="1" lang="en-US" altLang="ja-JP" dirty="0"/>
              <a:t>RTC</a:t>
            </a:r>
            <a:r>
              <a:rPr kumimoji="1" lang="ja-JP" altLang="en-US" dirty="0"/>
              <a:t>の説明に入ります．</a:t>
            </a:r>
            <a:endParaRPr kumimoji="1" lang="en-US" altLang="ja-JP" dirty="0"/>
          </a:p>
          <a:p>
            <a:endParaRPr kumimoji="1" lang="en-US" altLang="ja-JP" dirty="0"/>
          </a:p>
          <a:p>
            <a:r>
              <a:rPr kumimoji="1" lang="ja-JP" altLang="en-US" dirty="0"/>
              <a:t>〇</a:t>
            </a:r>
            <a:r>
              <a:rPr kumimoji="1" lang="en-US" altLang="ja-JP" dirty="0" err="1"/>
              <a:t>RTnoProxy</a:t>
            </a:r>
            <a:r>
              <a:rPr kumimoji="1" lang="ja-JP" altLang="en-US" dirty="0"/>
              <a:t>は既存の</a:t>
            </a:r>
            <a:r>
              <a:rPr kumimoji="1" lang="en-US" altLang="ja-JP" dirty="0"/>
              <a:t>RTC</a:t>
            </a:r>
            <a:r>
              <a:rPr kumimoji="1" lang="ja-JP" altLang="en-US" dirty="0"/>
              <a:t>で，</a:t>
            </a:r>
            <a:r>
              <a:rPr kumimoji="1" lang="en-US" altLang="ja-JP" dirty="0"/>
              <a:t>Arduino</a:t>
            </a:r>
            <a:r>
              <a:rPr kumimoji="1" lang="ja-JP" altLang="en-US" dirty="0"/>
              <a:t>と通信して，出力ポートの</a:t>
            </a:r>
            <a:r>
              <a:rPr kumimoji="1" lang="en-US" altLang="ja-JP" dirty="0"/>
              <a:t>High/Low</a:t>
            </a:r>
            <a:r>
              <a:rPr kumimoji="1" lang="ja-JP" altLang="en-US" dirty="0"/>
              <a:t>を制御したり，入力ピンの電圧情報を取得したりすることができます．</a:t>
            </a:r>
            <a:endParaRPr kumimoji="1" lang="en-US" altLang="ja-JP" dirty="0"/>
          </a:p>
          <a:p>
            <a:endParaRPr kumimoji="1" lang="en-US" altLang="ja-JP" dirty="0"/>
          </a:p>
          <a:p>
            <a:r>
              <a:rPr kumimoji="1" lang="ja-JP" altLang="en-US" dirty="0"/>
              <a:t>〇今回はアナログ入力ピンの電圧データを</a:t>
            </a:r>
            <a:r>
              <a:rPr kumimoji="1" lang="en-US" altLang="ja-JP" dirty="0"/>
              <a:t>10bit</a:t>
            </a:r>
            <a:r>
              <a:rPr kumimoji="1" lang="ja-JP" altLang="en-US" dirty="0"/>
              <a:t>の分解能で取得し，送信しています．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12</a:t>
            </a:fld>
            <a:endParaRPr kumimoji="1" lang="ja-JP" altLang="en-US" dirty="0"/>
          </a:p>
        </p:txBody>
      </p:sp>
    </p:spTree>
    <p:extLst>
      <p:ext uri="{BB962C8B-B14F-4D97-AF65-F5344CB8AC3E}">
        <p14:creationId xmlns:p14="http://schemas.microsoft.com/office/powerpoint/2010/main" val="195581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〇</a:t>
            </a:r>
            <a:r>
              <a:rPr kumimoji="1" lang="en-US" altLang="ja-JP" dirty="0" err="1"/>
              <a:t>AnalogToPercentConverter</a:t>
            </a:r>
            <a:r>
              <a:rPr kumimoji="1" lang="ja-JP" altLang="en-US" dirty="0"/>
              <a:t>は，入力として</a:t>
            </a:r>
            <a:r>
              <a:rPr kumimoji="1" lang="en-US" altLang="ja-JP" dirty="0"/>
              <a:t>Arduino</a:t>
            </a:r>
            <a:r>
              <a:rPr kumimoji="1" lang="ja-JP" altLang="en-US" dirty="0"/>
              <a:t>から取得した電圧値を受け取り，パーセント単位に換算した結果を出力するためのコンポーネントです．</a:t>
            </a:r>
            <a:endParaRPr kumimoji="1" lang="en-US" altLang="ja-JP" dirty="0"/>
          </a:p>
          <a:p>
            <a:endParaRPr kumimoji="1" lang="en-US" altLang="ja-JP" dirty="0"/>
          </a:p>
          <a:p>
            <a:r>
              <a:rPr kumimoji="1" lang="ja-JP" altLang="en-US" dirty="0"/>
              <a:t>〇処理としては，</a:t>
            </a:r>
            <a:r>
              <a:rPr kumimoji="1" lang="en-US" altLang="ja-JP" dirty="0"/>
              <a:t>0</a:t>
            </a:r>
            <a:r>
              <a:rPr kumimoji="1" lang="ja-JP" altLang="en-US" dirty="0"/>
              <a:t>～</a:t>
            </a:r>
            <a:r>
              <a:rPr kumimoji="1" lang="en-US" altLang="ja-JP" dirty="0"/>
              <a:t>1023</a:t>
            </a:r>
            <a:r>
              <a:rPr kumimoji="1" lang="ja-JP" altLang="en-US" dirty="0"/>
              <a:t>の値を</a:t>
            </a:r>
            <a:r>
              <a:rPr kumimoji="1" lang="en-US" altLang="ja-JP" dirty="0"/>
              <a:t>0</a:t>
            </a:r>
            <a:r>
              <a:rPr kumimoji="1" lang="ja-JP" altLang="en-US" dirty="0"/>
              <a:t>～</a:t>
            </a:r>
            <a:r>
              <a:rPr kumimoji="1" lang="en-US" altLang="ja-JP" dirty="0"/>
              <a:t>100</a:t>
            </a:r>
            <a:r>
              <a:rPr kumimoji="1" lang="ja-JP" altLang="en-US" dirty="0"/>
              <a:t>のスケールに変換します．</a:t>
            </a:r>
            <a:endParaRPr kumimoji="1" lang="en-US" altLang="ja-JP" dirty="0"/>
          </a:p>
          <a:p>
            <a:endParaRPr kumimoji="1" lang="en-US" altLang="ja-JP" dirty="0"/>
          </a:p>
          <a:p>
            <a:r>
              <a:rPr kumimoji="1" lang="ja-JP" altLang="en-US" dirty="0"/>
              <a:t>〇また，コンフィギュレーションパラメータで入力の最大値を変更できるため，同じ風量でもラズベリーパイマウスの進み具合を変更することができます．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53B7A85-307E-4CD5-92BE-BB353D14199B}" type="slidenum">
              <a:rPr kumimoji="1" lang="ja-JP" altLang="en-US" smtClean="0"/>
              <a:pPr/>
              <a:t>13</a:t>
            </a:fld>
            <a:endParaRPr kumimoji="1" lang="ja-JP" altLang="en-US" dirty="0"/>
          </a:p>
        </p:txBody>
      </p:sp>
    </p:spTree>
    <p:extLst>
      <p:ext uri="{BB962C8B-B14F-4D97-AF65-F5344CB8AC3E}">
        <p14:creationId xmlns:p14="http://schemas.microsoft.com/office/powerpoint/2010/main" val="1712483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グループ化 23"/>
          <p:cNvGrpSpPr>
            <a:grpSpLocks/>
          </p:cNvGrpSpPr>
          <p:nvPr/>
        </p:nvGrpSpPr>
        <p:grpSpPr bwMode="auto">
          <a:xfrm>
            <a:off x="152400" y="3167063"/>
            <a:ext cx="8424863" cy="46037"/>
            <a:chOff x="149102" y="2946658"/>
            <a:chExt cx="8424776" cy="46018"/>
          </a:xfrm>
          <a:solidFill>
            <a:srgbClr val="6D97CF"/>
          </a:solidFill>
        </p:grpSpPr>
        <p:sp>
          <p:nvSpPr>
            <p:cNvPr id="5" name="正方形/長方形 4"/>
            <p:cNvSpPr/>
            <p:nvPr/>
          </p:nvSpPr>
          <p:spPr>
            <a:xfrm>
              <a:off x="4362283" y="2946658"/>
              <a:ext cx="4211595" cy="46018"/>
            </a:xfrm>
            <a:prstGeom prst="rect">
              <a:avLst/>
            </a:prstGeom>
            <a:grpFill/>
            <a:ln>
              <a:gradFill flip="none" rotWithShape="1">
                <a:gsLst>
                  <a:gs pos="50000">
                    <a:srgbClr val="6D97CF"/>
                  </a:gs>
                  <a:gs pos="0">
                    <a:schemeClr val="accent1">
                      <a:lumMod val="5000"/>
                      <a:lumOff val="9500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6" name="正方形/長方形 5"/>
            <p:cNvSpPr/>
            <p:nvPr/>
          </p:nvSpPr>
          <p:spPr>
            <a:xfrm rot="10800000">
              <a:off x="149102" y="2946658"/>
              <a:ext cx="4211595" cy="46018"/>
            </a:xfrm>
            <a:prstGeom prst="rect">
              <a:avLst/>
            </a:prstGeom>
            <a:grpFill/>
            <a:ln>
              <a:gradFill flip="none" rotWithShape="1">
                <a:gsLst>
                  <a:gs pos="50000">
                    <a:srgbClr val="6D97CF"/>
                  </a:gs>
                  <a:gs pos="0">
                    <a:schemeClr val="accent1">
                      <a:lumMod val="5000"/>
                      <a:lumOff val="9500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grpSp>
      <p:sp>
        <p:nvSpPr>
          <p:cNvPr id="7" name="テキスト ボックス 6"/>
          <p:cNvSpPr txBox="1"/>
          <p:nvPr/>
        </p:nvSpPr>
        <p:spPr bwMode="auto">
          <a:xfrm>
            <a:off x="3229269" y="6279703"/>
            <a:ext cx="5473821" cy="461665"/>
          </a:xfrm>
          <a:prstGeom prst="rect">
            <a:avLst/>
          </a:prstGeom>
          <a:noFill/>
          <a:ln>
            <a:noFill/>
          </a:ln>
        </p:spPr>
        <p:txBody>
          <a:bodyPr>
            <a:spAutoFit/>
          </a:bodyPr>
          <a:lstStyle/>
          <a:p>
            <a:pPr algn="r" fontAlgn="auto">
              <a:spcBef>
                <a:spcPts val="0"/>
              </a:spcBef>
              <a:spcAft>
                <a:spcPts val="0"/>
              </a:spcAft>
              <a:defRPr/>
            </a:pPr>
            <a:r>
              <a:rPr lang="en-US" altLang="ja-JP" sz="2400" b="1" dirty="0">
                <a:ln w="12700">
                  <a:solidFill>
                    <a:sysClr val="windowText" lastClr="000000"/>
                  </a:solidFill>
                </a:ln>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T</a:t>
            </a:r>
            <a:r>
              <a:rPr lang="en-US" altLang="ja-JP" sz="2000" b="1" dirty="0">
                <a:ln w="12700">
                  <a:solidFill>
                    <a:schemeClr val="tx1">
                      <a:lumMod val="75000"/>
                      <a:lumOff val="25000"/>
                    </a:schemeClr>
                  </a:solidFill>
                </a:ln>
                <a:solidFill>
                  <a:srgbClr val="6D97CF"/>
                </a:solidFill>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OKYO</a:t>
            </a:r>
            <a:r>
              <a:rPr lang="en-US" altLang="ja-JP" sz="2400" b="1" dirty="0">
                <a:ln w="12700">
                  <a:solidFill>
                    <a:schemeClr val="tx1">
                      <a:lumMod val="75000"/>
                      <a:lumOff val="25000"/>
                    </a:schemeClr>
                  </a:solidFill>
                </a:ln>
                <a:solidFill>
                  <a:srgbClr val="BACCD0"/>
                </a:solidFill>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 </a:t>
            </a:r>
            <a:r>
              <a:rPr lang="en-US" altLang="ja-JP" sz="2400" b="1" dirty="0">
                <a:ln w="12700">
                  <a:solidFill>
                    <a:schemeClr val="tx1">
                      <a:lumMod val="75000"/>
                      <a:lumOff val="25000"/>
                    </a:schemeClr>
                  </a:solidFill>
                </a:ln>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M</a:t>
            </a:r>
            <a:r>
              <a:rPr lang="en-US" altLang="ja-JP" sz="2000" b="1" dirty="0">
                <a:ln w="12700">
                  <a:solidFill>
                    <a:schemeClr val="tx1">
                      <a:lumMod val="75000"/>
                      <a:lumOff val="25000"/>
                    </a:schemeClr>
                  </a:solidFill>
                </a:ln>
                <a:solidFill>
                  <a:srgbClr val="6D97CF"/>
                </a:solidFill>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ETROPOLITAN</a:t>
            </a:r>
            <a:r>
              <a:rPr lang="en-US" altLang="ja-JP" sz="2400" b="1" dirty="0">
                <a:ln w="12700">
                  <a:solidFill>
                    <a:schemeClr val="tx1">
                      <a:lumMod val="75000"/>
                      <a:lumOff val="25000"/>
                    </a:schemeClr>
                  </a:solidFill>
                </a:ln>
                <a:solidFill>
                  <a:srgbClr val="BACCD0"/>
                </a:solidFill>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 </a:t>
            </a:r>
            <a:r>
              <a:rPr lang="en-US" altLang="ja-JP" sz="2400" b="1" dirty="0">
                <a:ln w="12700">
                  <a:solidFill>
                    <a:schemeClr val="tx1">
                      <a:lumMod val="75000"/>
                      <a:lumOff val="25000"/>
                    </a:schemeClr>
                  </a:solidFill>
                </a:ln>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U</a:t>
            </a:r>
            <a:r>
              <a:rPr lang="en-US" altLang="ja-JP" sz="2000" b="1" dirty="0">
                <a:ln w="12700">
                  <a:solidFill>
                    <a:schemeClr val="tx1">
                      <a:lumMod val="75000"/>
                      <a:lumOff val="25000"/>
                    </a:schemeClr>
                  </a:solidFill>
                </a:ln>
                <a:solidFill>
                  <a:srgbClr val="6D97CF"/>
                </a:solidFill>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rPr>
              <a:t>NIVERSITY</a:t>
            </a:r>
            <a:endParaRPr lang="ja-JP" altLang="en-US" sz="2000" b="1" dirty="0">
              <a:ln w="12700">
                <a:solidFill>
                  <a:schemeClr val="tx1">
                    <a:lumMod val="75000"/>
                    <a:lumOff val="25000"/>
                  </a:schemeClr>
                </a:solidFill>
              </a:ln>
              <a:solidFill>
                <a:srgbClr val="6D97CF"/>
              </a:solidFill>
              <a:effectLst>
                <a:outerShdw blurRad="38100" dist="38100" dir="2700000" algn="tl">
                  <a:srgbClr val="000000">
                    <a:alpha val="43137"/>
                  </a:srgbClr>
                </a:outerShdw>
                <a:reflection blurRad="6350" stA="60000" endA="900" endPos="58000" dir="5400000" sy="-100000" algn="bl" rotWithShape="0"/>
              </a:effectLst>
              <a:latin typeface="+mj-lt"/>
              <a:ea typeface="SimSun" pitchFamily="2" charset="-122"/>
            </a:endParaRPr>
          </a:p>
        </p:txBody>
      </p:sp>
      <p:grpSp>
        <p:nvGrpSpPr>
          <p:cNvPr id="9" name="グループ化 8"/>
          <p:cNvGrpSpPr>
            <a:grpSpLocks/>
          </p:cNvGrpSpPr>
          <p:nvPr/>
        </p:nvGrpSpPr>
        <p:grpSpPr bwMode="auto">
          <a:xfrm>
            <a:off x="8743923" y="1"/>
            <a:ext cx="400110" cy="6858000"/>
            <a:chOff x="8743923" y="1"/>
            <a:chExt cx="400111" cy="6858000"/>
          </a:xfrm>
          <a:solidFill>
            <a:srgbClr val="4366B0"/>
          </a:solidFill>
        </p:grpSpPr>
        <p:sp>
          <p:nvSpPr>
            <p:cNvPr id="10" name="1 つの角を丸めた四角形 9"/>
            <p:cNvSpPr/>
            <p:nvPr/>
          </p:nvSpPr>
          <p:spPr>
            <a:xfrm rot="16200000">
              <a:off x="5514976" y="3228975"/>
              <a:ext cx="6858000" cy="400051"/>
            </a:xfrm>
            <a:prstGeom prst="snipRound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ja-JP" altLang="en-US" dirty="0"/>
            </a:p>
          </p:txBody>
        </p:sp>
        <p:sp>
          <p:nvSpPr>
            <p:cNvPr id="11" name="テキスト ボックス 10"/>
            <p:cNvSpPr txBox="1"/>
            <p:nvPr/>
          </p:nvSpPr>
          <p:spPr>
            <a:xfrm rot="16200000">
              <a:off x="7827851" y="1102771"/>
              <a:ext cx="2232248" cy="400050"/>
            </a:xfrm>
            <a:prstGeom prst="rect">
              <a:avLst/>
            </a:prstGeom>
            <a:grpFill/>
            <a:ln>
              <a:noFill/>
            </a:ln>
          </p:spPr>
          <p:txBody>
            <a:bodyPr>
              <a:spAutoFit/>
            </a:bodyPr>
            <a:lstStyle/>
            <a:p>
              <a:pPr fontAlgn="auto">
                <a:spcBef>
                  <a:spcPts val="0"/>
                </a:spcBef>
                <a:spcAft>
                  <a:spcPts val="0"/>
                </a:spcAft>
                <a:defRPr/>
              </a:pPr>
              <a:r>
                <a:rPr lang="en-US" altLang="ja-JP"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W</a:t>
              </a:r>
              <a:r>
                <a:rPr lang="en-US" altLang="ja-JP" sz="17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ADA</a:t>
              </a:r>
              <a:r>
                <a:rPr lang="en-US" altLang="ja-JP"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 L</a:t>
              </a:r>
              <a:r>
                <a:rPr lang="en-US" altLang="ja-JP" sz="17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ABORATORY</a:t>
              </a:r>
              <a:endParaRPr lang="ja-JP" altLang="en-US" sz="17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endParaRPr>
            </a:p>
          </p:txBody>
        </p:sp>
        <p:sp>
          <p:nvSpPr>
            <p:cNvPr id="12" name="テキスト ボックス 11"/>
            <p:cNvSpPr txBox="1"/>
            <p:nvPr/>
          </p:nvSpPr>
          <p:spPr bwMode="auto">
            <a:xfrm rot="16200000">
              <a:off x="6741577" y="4351227"/>
              <a:ext cx="4404804" cy="400111"/>
            </a:xfrm>
            <a:prstGeom prst="rect">
              <a:avLst/>
            </a:prstGeom>
            <a:grpFill/>
            <a:ln>
              <a:noFill/>
            </a:ln>
          </p:spPr>
          <p:txBody>
            <a:bodyPr wrap="square">
              <a:spAutoFit/>
            </a:bodyPr>
            <a:lstStyle/>
            <a:p>
              <a:pPr algn="r" fontAlgn="auto">
                <a:spcBef>
                  <a:spcPts val="0"/>
                </a:spcBef>
                <a:spcAft>
                  <a:spcPts val="0"/>
                </a:spcAft>
                <a:defRPr/>
              </a:pPr>
              <a:r>
                <a:rPr lang="en-US" altLang="ja-JP" sz="2000" b="1"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M</a:t>
              </a:r>
              <a:r>
                <a:rPr lang="en-US" altLang="ja-JP" sz="1700" b="1"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ECHANICAL</a:t>
              </a:r>
              <a:r>
                <a:rPr lang="en-US" altLang="ja-JP" sz="2000" b="1"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 S</a:t>
              </a:r>
              <a:r>
                <a:rPr lang="en-US" altLang="ja-JP" sz="1700" b="1"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YSTEMS </a:t>
              </a:r>
              <a:r>
                <a:rPr lang="en-US" altLang="ja-JP" sz="2000" b="1"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E</a:t>
              </a:r>
              <a:r>
                <a:rPr lang="en-US" altLang="ja-JP" sz="1700" b="1"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NGINEERING</a:t>
              </a:r>
            </a:p>
          </p:txBody>
        </p:sp>
      </p:grpSp>
      <p:sp>
        <p:nvSpPr>
          <p:cNvPr id="13" name="スライド番号プレースホルダ 5"/>
          <p:cNvSpPr txBox="1">
            <a:spLocks/>
          </p:cNvSpPr>
          <p:nvPr/>
        </p:nvSpPr>
        <p:spPr>
          <a:xfrm>
            <a:off x="27602" y="6448251"/>
            <a:ext cx="583958" cy="365125"/>
          </a:xfrm>
          <a:prstGeom prst="rect">
            <a:avLst/>
          </a:prstGeom>
        </p:spPr>
        <p:txBody>
          <a:bodyPr/>
          <a:lstStyle/>
          <a:p>
            <a:pPr fontAlgn="auto">
              <a:spcBef>
                <a:spcPts val="0"/>
              </a:spcBef>
              <a:spcAft>
                <a:spcPts val="0"/>
              </a:spcAft>
              <a:defRPr/>
            </a:pPr>
            <a:fld id="{797B9264-F8B5-4FE3-AAE7-46258C0B8638}" type="slidenum">
              <a:rPr lang="ja-JP" altLang="en-US" spc="50">
                <a:ln w="13500">
                  <a:noFill/>
                  <a:prstDash val="solid"/>
                </a:ln>
                <a:solidFill>
                  <a:sysClr val="windowText" lastClr="000000"/>
                </a:solidFill>
                <a:effectLst>
                  <a:innerShdw blurRad="50900" dist="38500" dir="13500000">
                    <a:srgbClr val="000000">
                      <a:alpha val="60000"/>
                    </a:srgbClr>
                  </a:innerShdw>
                </a:effectLst>
                <a:latin typeface="+mn-lt"/>
                <a:ea typeface="+mn-ea"/>
              </a:rPr>
              <a:pPr fontAlgn="auto">
                <a:spcBef>
                  <a:spcPts val="0"/>
                </a:spcBef>
                <a:spcAft>
                  <a:spcPts val="0"/>
                </a:spcAft>
                <a:defRPr/>
              </a:pPr>
              <a:t>‹#›</a:t>
            </a:fld>
            <a:endParaRPr lang="ja-JP" altLang="en-US" spc="50" dirty="0">
              <a:ln w="13500">
                <a:noFill/>
                <a:prstDash val="solid"/>
              </a:ln>
              <a:solidFill>
                <a:sysClr val="windowText" lastClr="000000"/>
              </a:solidFill>
              <a:effectLst>
                <a:innerShdw blurRad="50900" dist="38500" dir="13500000">
                  <a:srgbClr val="000000">
                    <a:alpha val="60000"/>
                  </a:srgbClr>
                </a:innerShdw>
              </a:effectLst>
              <a:latin typeface="+mn-lt"/>
              <a:ea typeface="+mn-ea"/>
            </a:endParaRPr>
          </a:p>
        </p:txBody>
      </p:sp>
      <p:sp>
        <p:nvSpPr>
          <p:cNvPr id="3" name="サブタイトル 2"/>
          <p:cNvSpPr>
            <a:spLocks noGrp="1"/>
          </p:cNvSpPr>
          <p:nvPr>
            <p:ph type="subTitle" idx="1"/>
          </p:nvPr>
        </p:nvSpPr>
        <p:spPr>
          <a:xfrm>
            <a:off x="620438" y="3364886"/>
            <a:ext cx="7488832" cy="2728410"/>
          </a:xfrm>
        </p:spPr>
        <p:txBody>
          <a:bodyPr/>
          <a:lstStyle>
            <a:lvl1pPr marL="0" indent="0" algn="r">
              <a:buNone/>
              <a:defRPr b="0" cap="none" spc="0">
                <a:ln>
                  <a:noFill/>
                </a:ln>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2" name="タイトル 1"/>
          <p:cNvSpPr>
            <a:spLocks noGrp="1"/>
          </p:cNvSpPr>
          <p:nvPr>
            <p:ph type="ctrTitle"/>
          </p:nvPr>
        </p:nvSpPr>
        <p:spPr>
          <a:xfrm>
            <a:off x="441468" y="633502"/>
            <a:ext cx="7848314" cy="2363450"/>
          </a:xfrm>
        </p:spPr>
        <p:txBody>
          <a:bodyPr/>
          <a:lstStyle>
            <a:lvl1pPr>
              <a:defRPr sz="4000" b="1" cap="none" spc="0">
                <a:ln>
                  <a:noFill/>
                </a:ln>
                <a:solidFill>
                  <a:schemeClr val="tx2">
                    <a:lumMod val="50000"/>
                  </a:schemeClr>
                </a:solidFill>
                <a:effectLst/>
              </a:defRPr>
            </a:lvl1pPr>
          </a:lstStyle>
          <a:p>
            <a:r>
              <a:rPr lang="ja-JP" altLang="en-US" dirty="0"/>
              <a:t>マスター タイトルの書式設定</a:t>
            </a:r>
          </a:p>
        </p:txBody>
      </p:sp>
      <p:pic>
        <p:nvPicPr>
          <p:cNvPr id="15" name="Picture 2" descr="コミュニケーションマーク（シグネチャーとの組み合わせ）"/>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6918" r="25975" b="36002"/>
          <a:stretch/>
        </p:blipFill>
        <p:spPr bwMode="auto">
          <a:xfrm>
            <a:off x="4000688" y="6093296"/>
            <a:ext cx="626749" cy="6480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7136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1 つの角を丸めた四角形 3"/>
          <p:cNvSpPr/>
          <p:nvPr/>
        </p:nvSpPr>
        <p:spPr>
          <a:xfrm>
            <a:off x="0" y="6469148"/>
            <a:ext cx="9144000" cy="400050"/>
          </a:xfrm>
          <a:prstGeom prst="snipRoundRect">
            <a:avLst>
              <a:gd name="adj1" fmla="val 0"/>
              <a:gd name="adj2" fmla="val 0"/>
            </a:avLst>
          </a:prstGeom>
          <a:solidFill>
            <a:srgbClr val="4366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ja-JP" altLang="en-US" dirty="0"/>
          </a:p>
        </p:txBody>
      </p:sp>
      <p:sp>
        <p:nvSpPr>
          <p:cNvPr id="5" name="テキスト ボックス 4"/>
          <p:cNvSpPr txBox="1"/>
          <p:nvPr/>
        </p:nvSpPr>
        <p:spPr>
          <a:xfrm>
            <a:off x="6830882" y="6457950"/>
            <a:ext cx="2232248" cy="400050"/>
          </a:xfrm>
          <a:prstGeom prst="rect">
            <a:avLst/>
          </a:prstGeom>
          <a:noFill/>
          <a:ln>
            <a:noFill/>
          </a:ln>
        </p:spPr>
        <p:txBody>
          <a:bodyPr>
            <a:spAutoFit/>
          </a:bodyPr>
          <a:lstStyle/>
          <a:p>
            <a:pPr fontAlgn="auto">
              <a:spcBef>
                <a:spcPts val="0"/>
              </a:spcBef>
              <a:spcAft>
                <a:spcPts val="0"/>
              </a:spcAft>
              <a:defRPr/>
            </a:pPr>
            <a:r>
              <a:rPr lang="en-US" altLang="ja-JP"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W</a:t>
            </a:r>
            <a:r>
              <a:rPr lang="en-US" altLang="ja-JP" sz="17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ADA</a:t>
            </a:r>
            <a:r>
              <a:rPr lang="en-US" altLang="ja-JP"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 L</a:t>
            </a:r>
            <a:r>
              <a:rPr lang="en-US" altLang="ja-JP" sz="17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rPr>
              <a:t>ABORATORY</a:t>
            </a:r>
            <a:endParaRPr lang="ja-JP" altLang="en-US" sz="17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SimSun" pitchFamily="2" charset="-122"/>
            </a:endParaRPr>
          </a:p>
        </p:txBody>
      </p:sp>
      <p:sp>
        <p:nvSpPr>
          <p:cNvPr id="6" name="テキスト ボックス 5"/>
          <p:cNvSpPr txBox="1"/>
          <p:nvPr/>
        </p:nvSpPr>
        <p:spPr bwMode="auto">
          <a:xfrm>
            <a:off x="1907704" y="6457950"/>
            <a:ext cx="4824537" cy="400110"/>
          </a:xfrm>
          <a:prstGeom prst="rect">
            <a:avLst/>
          </a:prstGeom>
          <a:noFill/>
          <a:ln>
            <a:noFill/>
          </a:ln>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kern="1200"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SimSun" pitchFamily="2" charset="-122"/>
                <a:cs typeface="+mn-cs"/>
              </a:rPr>
              <a:t>M</a:t>
            </a:r>
            <a:r>
              <a:rPr kumimoji="1" lang="en-US" altLang="ja-JP" sz="1700" b="1" kern="1200"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SimSun" pitchFamily="2" charset="-122"/>
                <a:cs typeface="+mn-cs"/>
              </a:rPr>
              <a:t>ECHANICAL </a:t>
            </a:r>
            <a:r>
              <a:rPr kumimoji="1" lang="en-US" altLang="ja-JP" sz="2000" b="1" kern="1200"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SimSun" pitchFamily="2" charset="-122"/>
                <a:cs typeface="+mn-cs"/>
              </a:rPr>
              <a:t>S</a:t>
            </a:r>
            <a:r>
              <a:rPr kumimoji="1" lang="en-US" altLang="ja-JP" sz="1700" b="1" kern="1200"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SimSun" pitchFamily="2" charset="-122"/>
                <a:cs typeface="+mn-cs"/>
              </a:rPr>
              <a:t>YSTEMS </a:t>
            </a:r>
            <a:r>
              <a:rPr kumimoji="1" lang="en-US" altLang="ja-JP" sz="2000" b="1" kern="1200"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SimSun" pitchFamily="2" charset="-122"/>
                <a:cs typeface="+mn-cs"/>
              </a:rPr>
              <a:t>E</a:t>
            </a:r>
            <a:r>
              <a:rPr kumimoji="1" lang="en-US" altLang="ja-JP" sz="1700" b="1" kern="1200" spc="5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SimSun" pitchFamily="2" charset="-122"/>
                <a:cs typeface="+mn-cs"/>
              </a:rPr>
              <a:t>NGINEERING</a:t>
            </a:r>
          </a:p>
        </p:txBody>
      </p:sp>
      <p:sp>
        <p:nvSpPr>
          <p:cNvPr id="8" name="スライド番号プレースホルダ 5"/>
          <p:cNvSpPr txBox="1">
            <a:spLocks/>
          </p:cNvSpPr>
          <p:nvPr/>
        </p:nvSpPr>
        <p:spPr>
          <a:xfrm>
            <a:off x="27602" y="6448251"/>
            <a:ext cx="583958" cy="365125"/>
          </a:xfrm>
          <a:prstGeom prst="rect">
            <a:avLst/>
          </a:prstGeom>
        </p:spPr>
        <p:txBody>
          <a:bodyPr/>
          <a:lstStyle/>
          <a:p>
            <a:pPr fontAlgn="auto">
              <a:spcBef>
                <a:spcPts val="0"/>
              </a:spcBef>
              <a:spcAft>
                <a:spcPts val="0"/>
              </a:spcAft>
              <a:defRPr/>
            </a:pPr>
            <a:fld id="{24F2F3A8-D316-488E-B1C0-7B14A562651F}" type="slidenum">
              <a:rPr lang="ja-JP" altLang="en-US" b="1"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rPr>
              <a:pPr fontAlgn="auto">
                <a:spcBef>
                  <a:spcPts val="0"/>
                </a:spcBef>
                <a:spcAft>
                  <a:spcPts val="0"/>
                </a:spcAft>
                <a:defRPr/>
              </a:pPr>
              <a:t>‹#›</a:t>
            </a:fld>
            <a:endParaRPr lang="ja-JP"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endParaRPr>
          </a:p>
        </p:txBody>
      </p:sp>
      <p:sp>
        <p:nvSpPr>
          <p:cNvPr id="3" name="コンテンツ プレースホルダ 2"/>
          <p:cNvSpPr>
            <a:spLocks noGrp="1"/>
          </p:cNvSpPr>
          <p:nvPr>
            <p:ph idx="1"/>
          </p:nvPr>
        </p:nvSpPr>
        <p:spPr>
          <a:xfrm>
            <a:off x="457200" y="1052736"/>
            <a:ext cx="8229600" cy="5287982"/>
          </a:xfrm>
        </p:spPr>
        <p:txBody>
          <a:bodyPr/>
          <a:lstStyle>
            <a:lvl1pPr algn="just">
              <a:buFont typeface="Wingdings" pitchFamily="2" charset="2"/>
              <a:buChar char="n"/>
              <a:defRPr>
                <a:solidFill>
                  <a:schemeClr val="tx2">
                    <a:lumMod val="50000"/>
                  </a:schemeClr>
                </a:solidFill>
              </a:defRPr>
            </a:lvl1pPr>
            <a:lvl2pPr algn="just">
              <a:buClr>
                <a:srgbClr val="BACCD0"/>
              </a:buClr>
              <a:buFont typeface="Arial" pitchFamily="34" charset="0"/>
              <a:buChar char="►"/>
              <a:defRPr sz="2400"/>
            </a:lvl2pPr>
            <a:lvl3pPr algn="just">
              <a:buFont typeface="Calibri" pitchFamily="34" charset="0"/>
              <a:buChar char="–"/>
              <a:defRPr sz="2000"/>
            </a:lvl3pPr>
            <a:lvl4pPr algn="just">
              <a:buClr>
                <a:srgbClr val="BACCD0"/>
              </a:buClr>
              <a:buFont typeface="Wingdings" pitchFamily="2" charset="2"/>
              <a:buChar char="p"/>
              <a:defRPr sz="1800"/>
            </a:lvl4pPr>
            <a:lvl5pPr algn="just">
              <a:buFont typeface="Wingdings" pitchFamily="2" charset="2"/>
              <a:buChar char="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タイトル 1"/>
          <p:cNvSpPr>
            <a:spLocks noGrp="1"/>
          </p:cNvSpPr>
          <p:nvPr>
            <p:ph type="title"/>
          </p:nvPr>
        </p:nvSpPr>
        <p:spPr>
          <a:xfrm>
            <a:off x="827584" y="82696"/>
            <a:ext cx="7859216" cy="600228"/>
          </a:xfrm>
        </p:spPr>
        <p:txBody>
          <a:bodyPr/>
          <a:lstStyle>
            <a:lvl1pPr>
              <a:defRPr sz="3200" b="1" cap="none" spc="0">
                <a:ln>
                  <a:noFill/>
                </a:ln>
                <a:solidFill>
                  <a:schemeClr val="tx2">
                    <a:lumMod val="50000"/>
                  </a:schemeClr>
                </a:solidFill>
                <a:effectLst/>
              </a:defRPr>
            </a:lvl1pPr>
          </a:lstStyle>
          <a:p>
            <a:r>
              <a:rPr lang="ja-JP" altLang="en-US" dirty="0"/>
              <a:t>マスター タイトルの書式設定</a:t>
            </a:r>
          </a:p>
        </p:txBody>
      </p:sp>
      <p:pic>
        <p:nvPicPr>
          <p:cNvPr id="12" name="Picture 2" descr="コミュニケーションマーク（シグネチャーとの組み合わせ）"/>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6918" r="25975" b="36002"/>
          <a:stretch/>
        </p:blipFill>
        <p:spPr bwMode="auto">
          <a:xfrm>
            <a:off x="27602" y="19355"/>
            <a:ext cx="702992" cy="7269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13" name="グループ化 23"/>
          <p:cNvGrpSpPr>
            <a:grpSpLocks/>
          </p:cNvGrpSpPr>
          <p:nvPr userDrawn="1"/>
        </p:nvGrpSpPr>
        <p:grpSpPr bwMode="auto">
          <a:xfrm>
            <a:off x="359568" y="749895"/>
            <a:ext cx="8424863" cy="46037"/>
            <a:chOff x="149102" y="2946658"/>
            <a:chExt cx="8424776" cy="46018"/>
          </a:xfrm>
          <a:solidFill>
            <a:srgbClr val="6D97CF"/>
          </a:solidFill>
        </p:grpSpPr>
        <p:sp>
          <p:nvSpPr>
            <p:cNvPr id="14" name="正方形/長方形 13"/>
            <p:cNvSpPr/>
            <p:nvPr/>
          </p:nvSpPr>
          <p:spPr>
            <a:xfrm>
              <a:off x="4362283" y="2946658"/>
              <a:ext cx="4211595" cy="46018"/>
            </a:xfrm>
            <a:prstGeom prst="rect">
              <a:avLst/>
            </a:prstGeom>
            <a:grpFill/>
            <a:ln>
              <a:gradFill flip="none" rotWithShape="1">
                <a:gsLst>
                  <a:gs pos="50000">
                    <a:srgbClr val="6D97CF"/>
                  </a:gs>
                  <a:gs pos="0">
                    <a:schemeClr val="accent1">
                      <a:lumMod val="5000"/>
                      <a:lumOff val="9500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5" name="正方形/長方形 14"/>
            <p:cNvSpPr/>
            <p:nvPr/>
          </p:nvSpPr>
          <p:spPr>
            <a:xfrm rot="10800000">
              <a:off x="149102" y="2946658"/>
              <a:ext cx="4211595" cy="46018"/>
            </a:xfrm>
            <a:prstGeom prst="rect">
              <a:avLst/>
            </a:prstGeom>
            <a:grpFill/>
            <a:ln>
              <a:gradFill flip="none" rotWithShape="1">
                <a:gsLst>
                  <a:gs pos="50000">
                    <a:srgbClr val="6D97CF"/>
                  </a:gs>
                  <a:gs pos="0">
                    <a:schemeClr val="accent1">
                      <a:lumMod val="5000"/>
                      <a:lumOff val="9500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grpSp>
    </p:spTree>
    <p:extLst>
      <p:ext uri="{BB962C8B-B14F-4D97-AF65-F5344CB8AC3E}">
        <p14:creationId xmlns:p14="http://schemas.microsoft.com/office/powerpoint/2010/main" val="30375605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Lst>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just"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just"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just"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just"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just"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a:extLst>
              <a:ext uri="{FF2B5EF4-FFF2-40B4-BE49-F238E27FC236}">
                <a16:creationId xmlns:a16="http://schemas.microsoft.com/office/drawing/2014/main" id="{7F2DE0FA-3EDB-454D-9CE3-EC412A5AB23D}"/>
              </a:ext>
            </a:extLst>
          </p:cNvPr>
          <p:cNvSpPr>
            <a:spLocks noGrp="1"/>
          </p:cNvSpPr>
          <p:nvPr>
            <p:ph type="subTitle" idx="1"/>
          </p:nvPr>
        </p:nvSpPr>
        <p:spPr/>
        <p:txBody>
          <a:bodyPr/>
          <a:lstStyle/>
          <a:p>
            <a:r>
              <a:rPr lang="ja-JP" altLang="en-US" dirty="0">
                <a:latin typeface="+mj-lt"/>
              </a:rPr>
              <a:t>グループ４</a:t>
            </a:r>
            <a:endParaRPr lang="en-US" altLang="ja-JP" dirty="0">
              <a:latin typeface="+mj-lt"/>
            </a:endParaRPr>
          </a:p>
          <a:p>
            <a:r>
              <a:rPr lang="ja-JP" altLang="en-US" dirty="0">
                <a:latin typeface="+mj-lt"/>
              </a:rPr>
              <a:t>関優志・叶</a:t>
            </a:r>
            <a:r>
              <a:rPr lang="zh-TW" altLang="en-US" dirty="0">
                <a:latin typeface="+mj-lt"/>
              </a:rPr>
              <a:t>琳娜</a:t>
            </a:r>
            <a:r>
              <a:rPr lang="ja-JP" altLang="en-US" dirty="0">
                <a:latin typeface="+mj-lt"/>
              </a:rPr>
              <a:t>・</a:t>
            </a:r>
            <a:r>
              <a:rPr lang="zh-TW" altLang="en-US" dirty="0">
                <a:latin typeface="+mj-lt"/>
              </a:rPr>
              <a:t>黒川遼</a:t>
            </a:r>
            <a:endParaRPr lang="en-US" altLang="ja-JP" dirty="0">
              <a:latin typeface="+mj-lt"/>
            </a:endParaRPr>
          </a:p>
          <a:p>
            <a:endParaRPr lang="en-US" altLang="ja-JP" dirty="0">
              <a:latin typeface="+mj-lt"/>
            </a:endParaRPr>
          </a:p>
          <a:p>
            <a:endParaRPr lang="en-US" altLang="ja-JP" dirty="0"/>
          </a:p>
          <a:p>
            <a:endParaRPr lang="en-US" altLang="ja-JP" sz="2800" dirty="0"/>
          </a:p>
        </p:txBody>
      </p:sp>
      <p:sp>
        <p:nvSpPr>
          <p:cNvPr id="3" name="タイトル 2">
            <a:extLst>
              <a:ext uri="{FF2B5EF4-FFF2-40B4-BE49-F238E27FC236}">
                <a16:creationId xmlns:a16="http://schemas.microsoft.com/office/drawing/2014/main" id="{F517BD72-A39C-41C2-AE12-CE225F1205A1}"/>
              </a:ext>
            </a:extLst>
          </p:cNvPr>
          <p:cNvSpPr>
            <a:spLocks noGrp="1"/>
          </p:cNvSpPr>
          <p:nvPr>
            <p:ph type="ctrTitle"/>
          </p:nvPr>
        </p:nvSpPr>
        <p:spPr>
          <a:xfrm>
            <a:off x="67340" y="665364"/>
            <a:ext cx="8595028" cy="2363450"/>
          </a:xfrm>
        </p:spPr>
        <p:txBody>
          <a:bodyPr/>
          <a:lstStyle/>
          <a:p>
            <a:br>
              <a:rPr lang="en-US" altLang="ja-JP" sz="3600" b="0" dirty="0"/>
            </a:br>
            <a:r>
              <a:rPr lang="ja-JP" altLang="en-US" sz="3600" b="0" dirty="0"/>
              <a:t>ユビキタスロボティクス演習</a:t>
            </a:r>
            <a:br>
              <a:rPr lang="en-US" altLang="ja-JP" sz="3600" b="0" dirty="0"/>
            </a:br>
            <a:r>
              <a:rPr lang="ja-JP" altLang="en-US" sz="3600" b="0" dirty="0"/>
              <a:t>最終発表</a:t>
            </a:r>
            <a:endParaRPr kumimoji="1" lang="ja-JP" altLang="en-US" sz="3600" b="0" dirty="0"/>
          </a:p>
        </p:txBody>
      </p:sp>
    </p:spTree>
    <p:extLst>
      <p:ext uri="{BB962C8B-B14F-4D97-AF65-F5344CB8AC3E}">
        <p14:creationId xmlns:p14="http://schemas.microsoft.com/office/powerpoint/2010/main" val="422535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92262-EE07-42FD-9C1E-2C8249132175}"/>
              </a:ext>
            </a:extLst>
          </p:cNvPr>
          <p:cNvSpPr>
            <a:spLocks noGrp="1"/>
          </p:cNvSpPr>
          <p:nvPr>
            <p:ph type="title"/>
          </p:nvPr>
        </p:nvSpPr>
        <p:spPr/>
        <p:txBody>
          <a:bodyPr/>
          <a:lstStyle/>
          <a:p>
            <a:r>
              <a:rPr lang="ja-JP" altLang="en-US" dirty="0"/>
              <a:t>内部ブロック図</a:t>
            </a:r>
            <a:endParaRPr kumimoji="1" lang="ja-JP" altLang="en-US" dirty="0"/>
          </a:p>
        </p:txBody>
      </p:sp>
      <p:sp>
        <p:nvSpPr>
          <p:cNvPr id="3" name="AutoShape 2">
            <a:extLst>
              <a:ext uri="{FF2B5EF4-FFF2-40B4-BE49-F238E27FC236}">
                <a16:creationId xmlns:a16="http://schemas.microsoft.com/office/drawing/2014/main" id="{77C72D96-1480-4C86-AA34-AFAA1FEC61CC}"/>
              </a:ext>
            </a:extLst>
          </p:cNvPr>
          <p:cNvSpPr>
            <a:spLocks noChangeAspect="1" noChangeArrowheads="1"/>
          </p:cNvSpPr>
          <p:nvPr/>
        </p:nvSpPr>
        <p:spPr bwMode="auto">
          <a:xfrm>
            <a:off x="0" y="998538"/>
            <a:ext cx="9144000" cy="4860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コンテンツ プレースホルダー 9" descr="スクリーンショット, 抽象 が含まれている画像&#10;&#10;自動的に生成された説明">
            <a:extLst>
              <a:ext uri="{FF2B5EF4-FFF2-40B4-BE49-F238E27FC236}">
                <a16:creationId xmlns:a16="http://schemas.microsoft.com/office/drawing/2014/main" id="{B5D258C1-B25E-4535-BC55-0F4B817C9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9040"/>
            <a:ext cx="9133950" cy="4470421"/>
          </a:xfrm>
        </p:spPr>
      </p:pic>
    </p:spTree>
    <p:extLst>
      <p:ext uri="{BB962C8B-B14F-4D97-AF65-F5344CB8AC3E}">
        <p14:creationId xmlns:p14="http://schemas.microsoft.com/office/powerpoint/2010/main" val="265010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CDE194F-99B9-4DD0-B7E0-95E48EEE35CA}"/>
              </a:ext>
            </a:extLst>
          </p:cNvPr>
          <p:cNvSpPr>
            <a:spLocks noGrp="1"/>
          </p:cNvSpPr>
          <p:nvPr>
            <p:ph idx="1"/>
          </p:nvPr>
        </p:nvSpPr>
        <p:spPr/>
        <p:txBody>
          <a:bodyPr/>
          <a:lstStyle/>
          <a:p>
            <a:r>
              <a:rPr kumimoji="1" lang="en-US" altLang="ja-JP" dirty="0"/>
              <a:t>RTC</a:t>
            </a:r>
            <a:r>
              <a:rPr kumimoji="1" lang="ja-JP" altLang="en-US"/>
              <a:t>の全体図</a:t>
            </a:r>
            <a:endParaRPr kumimoji="1" lang="en-US" altLang="ja-JP" dirty="0"/>
          </a:p>
        </p:txBody>
      </p:sp>
      <p:sp>
        <p:nvSpPr>
          <p:cNvPr id="3" name="タイトル 2">
            <a:extLst>
              <a:ext uri="{FF2B5EF4-FFF2-40B4-BE49-F238E27FC236}">
                <a16:creationId xmlns:a16="http://schemas.microsoft.com/office/drawing/2014/main" id="{760985D5-A343-49EC-9EB4-FC6EF197EADC}"/>
              </a:ext>
            </a:extLst>
          </p:cNvPr>
          <p:cNvSpPr>
            <a:spLocks noGrp="1"/>
          </p:cNvSpPr>
          <p:nvPr>
            <p:ph type="title"/>
          </p:nvPr>
        </p:nvSpPr>
        <p:spPr/>
        <p:txBody>
          <a:bodyPr/>
          <a:lstStyle/>
          <a:p>
            <a:r>
              <a:rPr kumimoji="1" lang="en-US" altLang="ja-JP" dirty="0"/>
              <a:t>RTC</a:t>
            </a:r>
            <a:r>
              <a:rPr kumimoji="1" lang="ja-JP" altLang="en-US" dirty="0"/>
              <a:t>接続図</a:t>
            </a:r>
          </a:p>
        </p:txBody>
      </p:sp>
      <p:pic>
        <p:nvPicPr>
          <p:cNvPr id="7" name="図 6" descr="スクリーンショットの画面&#10;&#10;自動的に生成された説明">
            <a:extLst>
              <a:ext uri="{FF2B5EF4-FFF2-40B4-BE49-F238E27FC236}">
                <a16:creationId xmlns:a16="http://schemas.microsoft.com/office/drawing/2014/main" id="{3D91EE49-5FF6-B548-B76F-08565B8FAAE2}"/>
              </a:ext>
            </a:extLst>
          </p:cNvPr>
          <p:cNvPicPr>
            <a:picLocks noChangeAspect="1"/>
          </p:cNvPicPr>
          <p:nvPr/>
        </p:nvPicPr>
        <p:blipFill rotWithShape="1">
          <a:blip r:embed="rId3">
            <a:extLst>
              <a:ext uri="{28A0092B-C50C-407E-A947-70E740481C1C}">
                <a14:useLocalDpi xmlns:a14="http://schemas.microsoft.com/office/drawing/2010/main" val="0"/>
              </a:ext>
            </a:extLst>
          </a:blip>
          <a:srcRect r="12988" b="7696"/>
          <a:stretch/>
        </p:blipFill>
        <p:spPr>
          <a:xfrm>
            <a:off x="154126" y="1628800"/>
            <a:ext cx="8835748" cy="4536504"/>
          </a:xfrm>
          <a:prstGeom prst="rect">
            <a:avLst/>
          </a:prstGeom>
        </p:spPr>
      </p:pic>
    </p:spTree>
    <p:extLst>
      <p:ext uri="{BB962C8B-B14F-4D97-AF65-F5344CB8AC3E}">
        <p14:creationId xmlns:p14="http://schemas.microsoft.com/office/powerpoint/2010/main" val="320613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D0E52EE-D5EF-4973-AFA6-5804ADE9DC72}"/>
              </a:ext>
            </a:extLst>
          </p:cNvPr>
          <p:cNvSpPr>
            <a:spLocks noGrp="1"/>
          </p:cNvSpPr>
          <p:nvPr>
            <p:ph idx="1"/>
          </p:nvPr>
        </p:nvSpPr>
        <p:spPr/>
        <p:txBody>
          <a:bodyPr/>
          <a:lstStyle/>
          <a:p>
            <a:r>
              <a:rPr kumimoji="1" lang="en-US" altLang="ja-JP" dirty="0"/>
              <a:t>【</a:t>
            </a:r>
            <a:r>
              <a:rPr kumimoji="1" lang="ja-JP" altLang="en-US" dirty="0"/>
              <a:t>既存</a:t>
            </a:r>
            <a:r>
              <a:rPr kumimoji="1" lang="en-US" altLang="ja-JP" dirty="0"/>
              <a:t>】Arduino</a:t>
            </a:r>
            <a:r>
              <a:rPr kumimoji="1" lang="ja-JP" altLang="en-US" dirty="0"/>
              <a:t>のアナログピンの電圧値を出力</a:t>
            </a:r>
          </a:p>
        </p:txBody>
      </p:sp>
      <p:sp>
        <p:nvSpPr>
          <p:cNvPr id="3" name="タイトル 2">
            <a:extLst>
              <a:ext uri="{FF2B5EF4-FFF2-40B4-BE49-F238E27FC236}">
                <a16:creationId xmlns:a16="http://schemas.microsoft.com/office/drawing/2014/main" id="{6319D1C3-1062-47E5-9EAB-418543269A62}"/>
              </a:ext>
            </a:extLst>
          </p:cNvPr>
          <p:cNvSpPr>
            <a:spLocks noGrp="1"/>
          </p:cNvSpPr>
          <p:nvPr>
            <p:ph type="title"/>
          </p:nvPr>
        </p:nvSpPr>
        <p:spPr/>
        <p:txBody>
          <a:bodyPr/>
          <a:lstStyle/>
          <a:p>
            <a:r>
              <a:rPr kumimoji="1" lang="en-US" altLang="ja-JP" dirty="0" err="1"/>
              <a:t>RTnoProxy</a:t>
            </a:r>
            <a:endParaRPr kumimoji="1" lang="ja-JP" altLang="en-US" dirty="0"/>
          </a:p>
        </p:txBody>
      </p:sp>
      <p:pic>
        <p:nvPicPr>
          <p:cNvPr id="5" name="図 4">
            <a:extLst>
              <a:ext uri="{FF2B5EF4-FFF2-40B4-BE49-F238E27FC236}">
                <a16:creationId xmlns:a16="http://schemas.microsoft.com/office/drawing/2014/main" id="{3EF736CA-4D18-449E-A680-088830D7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828" y="2827482"/>
            <a:ext cx="1656184" cy="1137726"/>
          </a:xfrm>
          <a:prstGeom prst="rect">
            <a:avLst/>
          </a:prstGeom>
        </p:spPr>
      </p:pic>
      <p:sp>
        <p:nvSpPr>
          <p:cNvPr id="6" name="テキスト ボックス 5">
            <a:extLst>
              <a:ext uri="{FF2B5EF4-FFF2-40B4-BE49-F238E27FC236}">
                <a16:creationId xmlns:a16="http://schemas.microsoft.com/office/drawing/2014/main" id="{9BFC81C5-C5FD-46A6-A6FF-3E75CF81AB49}"/>
              </a:ext>
            </a:extLst>
          </p:cNvPr>
          <p:cNvSpPr txBox="1"/>
          <p:nvPr/>
        </p:nvSpPr>
        <p:spPr>
          <a:xfrm>
            <a:off x="987199" y="2526256"/>
            <a:ext cx="331236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b="1" dirty="0"/>
              <a:t>出力</a:t>
            </a:r>
            <a:r>
              <a:rPr lang="ja-JP" altLang="en-US" dirty="0"/>
              <a:t>：電圧レベル</a:t>
            </a:r>
            <a:endParaRPr lang="en-US" altLang="ja-JP" dirty="0"/>
          </a:p>
          <a:p>
            <a:r>
              <a:rPr lang="ja-JP" altLang="en-US" b="1" dirty="0"/>
              <a:t>データ型</a:t>
            </a:r>
            <a:r>
              <a:rPr lang="ja-JP" altLang="en-US" dirty="0"/>
              <a:t>：</a:t>
            </a:r>
            <a:r>
              <a:rPr lang="en-US" altLang="ja-JP" dirty="0"/>
              <a:t> RTC::</a:t>
            </a:r>
            <a:r>
              <a:rPr lang="en-US" altLang="ja-JP" dirty="0" err="1"/>
              <a:t>TimedFloatSeq</a:t>
            </a:r>
            <a:endParaRPr lang="en-US" altLang="ja-JP" dirty="0"/>
          </a:p>
          <a:p>
            <a:r>
              <a:rPr lang="ja-JP" altLang="en-US" b="1" dirty="0"/>
              <a:t>詳細</a:t>
            </a:r>
            <a:r>
              <a:rPr lang="ja-JP" altLang="en-US" dirty="0"/>
              <a:t>：アナログ入力ピン</a:t>
            </a:r>
            <a:r>
              <a:rPr lang="en-US" altLang="ja-JP" dirty="0"/>
              <a:t>A0</a:t>
            </a:r>
            <a:r>
              <a:rPr lang="ja-JP" altLang="en-US" dirty="0"/>
              <a:t>～</a:t>
            </a:r>
            <a:r>
              <a:rPr lang="en-US" altLang="ja-JP" dirty="0"/>
              <a:t>A5</a:t>
            </a:r>
            <a:r>
              <a:rPr lang="ja-JP" altLang="en-US" dirty="0"/>
              <a:t>の電圧レベルを出力</a:t>
            </a:r>
            <a:endParaRPr lang="en-US" altLang="ja-JP" dirty="0"/>
          </a:p>
          <a:p>
            <a:r>
              <a:rPr lang="en-US" altLang="ja-JP" dirty="0"/>
              <a:t>(0</a:t>
            </a:r>
            <a:r>
              <a:rPr lang="ja-JP" altLang="en-US" dirty="0"/>
              <a:t>～</a:t>
            </a:r>
            <a:r>
              <a:rPr lang="en-US" altLang="ja-JP" dirty="0"/>
              <a:t>5V</a:t>
            </a:r>
            <a:r>
              <a:rPr lang="ja-JP" altLang="en-US" dirty="0"/>
              <a:t>、分解能</a:t>
            </a:r>
            <a:r>
              <a:rPr lang="en-US" altLang="ja-JP" dirty="0"/>
              <a:t>10bit)</a:t>
            </a:r>
          </a:p>
        </p:txBody>
      </p:sp>
      <p:cxnSp>
        <p:nvCxnSpPr>
          <p:cNvPr id="7" name="直線矢印コネクタ 6">
            <a:extLst>
              <a:ext uri="{FF2B5EF4-FFF2-40B4-BE49-F238E27FC236}">
                <a16:creationId xmlns:a16="http://schemas.microsoft.com/office/drawing/2014/main" id="{A82C7F0F-A96C-4D66-BF46-1F24765F161B}"/>
              </a:ext>
            </a:extLst>
          </p:cNvPr>
          <p:cNvCxnSpPr>
            <a:cxnSpLocks/>
          </p:cNvCxnSpPr>
          <p:nvPr/>
        </p:nvCxnSpPr>
        <p:spPr>
          <a:xfrm>
            <a:off x="6289133" y="3236895"/>
            <a:ext cx="1127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F39E72A8-89F2-4E1E-8288-719326577CBC}"/>
              </a:ext>
            </a:extLst>
          </p:cNvPr>
          <p:cNvSpPr txBox="1"/>
          <p:nvPr/>
        </p:nvSpPr>
        <p:spPr>
          <a:xfrm>
            <a:off x="5220072" y="4368133"/>
            <a:ext cx="219624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400" b="1" dirty="0"/>
              <a:t>処理</a:t>
            </a:r>
            <a:r>
              <a:rPr kumimoji="1" lang="ja-JP" altLang="en-US" sz="1400" dirty="0"/>
              <a:t>：</a:t>
            </a:r>
            <a:r>
              <a:rPr kumimoji="1" lang="en-US" altLang="ja-JP" sz="1400" dirty="0"/>
              <a:t>Arduino</a:t>
            </a:r>
            <a:r>
              <a:rPr kumimoji="1" lang="ja-JP" altLang="en-US" sz="1400" dirty="0"/>
              <a:t>と通信し、ポートの電圧情報を取得</a:t>
            </a:r>
          </a:p>
        </p:txBody>
      </p:sp>
    </p:spTree>
    <p:extLst>
      <p:ext uri="{BB962C8B-B14F-4D97-AF65-F5344CB8AC3E}">
        <p14:creationId xmlns:p14="http://schemas.microsoft.com/office/powerpoint/2010/main" val="366013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651AE-9A24-4C2B-8D56-C3008C470185}"/>
              </a:ext>
            </a:extLst>
          </p:cNvPr>
          <p:cNvSpPr>
            <a:spLocks noGrp="1"/>
          </p:cNvSpPr>
          <p:nvPr>
            <p:ph idx="1"/>
          </p:nvPr>
        </p:nvSpPr>
        <p:spPr/>
        <p:txBody>
          <a:bodyPr/>
          <a:lstStyle/>
          <a:p>
            <a:r>
              <a:rPr kumimoji="1" lang="en-US" altLang="ja-JP" dirty="0"/>
              <a:t>【</a:t>
            </a:r>
            <a:r>
              <a:rPr kumimoji="1" lang="ja-JP" altLang="en-US" dirty="0"/>
              <a:t>新規</a:t>
            </a:r>
            <a:r>
              <a:rPr kumimoji="1" lang="en-US" altLang="ja-JP" dirty="0"/>
              <a:t>】</a:t>
            </a:r>
            <a:r>
              <a:rPr kumimoji="1" lang="ja-JP" altLang="en-US" dirty="0"/>
              <a:t>電圧値（</a:t>
            </a:r>
            <a:r>
              <a:rPr kumimoji="1" lang="en-US" altLang="ja-JP" dirty="0"/>
              <a:t>10bit</a:t>
            </a:r>
            <a:r>
              <a:rPr kumimoji="1" lang="ja-JP" altLang="en-US" dirty="0"/>
              <a:t>）をパーセントに換算</a:t>
            </a:r>
          </a:p>
        </p:txBody>
      </p:sp>
      <p:sp>
        <p:nvSpPr>
          <p:cNvPr id="3" name="タイトル 2">
            <a:extLst>
              <a:ext uri="{FF2B5EF4-FFF2-40B4-BE49-F238E27FC236}">
                <a16:creationId xmlns:a16="http://schemas.microsoft.com/office/drawing/2014/main" id="{126BA1B3-677A-47B2-BB9B-42E4C7853234}"/>
              </a:ext>
            </a:extLst>
          </p:cNvPr>
          <p:cNvSpPr>
            <a:spLocks noGrp="1"/>
          </p:cNvSpPr>
          <p:nvPr>
            <p:ph type="title"/>
          </p:nvPr>
        </p:nvSpPr>
        <p:spPr/>
        <p:txBody>
          <a:bodyPr/>
          <a:lstStyle/>
          <a:p>
            <a:r>
              <a:rPr kumimoji="1" lang="en-US" altLang="ja-JP" dirty="0" err="1"/>
              <a:t>AnalogToPercentConverter</a:t>
            </a:r>
            <a:endParaRPr kumimoji="1" lang="ja-JP" altLang="en-US" dirty="0"/>
          </a:p>
        </p:txBody>
      </p:sp>
      <p:pic>
        <p:nvPicPr>
          <p:cNvPr id="5" name="図 4" descr="スクリーンショット, 抽象 が含まれている画像&#10;&#10;自動的に生成された説明">
            <a:extLst>
              <a:ext uri="{FF2B5EF4-FFF2-40B4-BE49-F238E27FC236}">
                <a16:creationId xmlns:a16="http://schemas.microsoft.com/office/drawing/2014/main" id="{2E4F18B0-4DBE-406C-8177-006EBD10B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060057"/>
            <a:ext cx="3096344" cy="1209510"/>
          </a:xfrm>
          <a:prstGeom prst="rect">
            <a:avLst/>
          </a:prstGeom>
        </p:spPr>
      </p:pic>
      <p:cxnSp>
        <p:nvCxnSpPr>
          <p:cNvPr id="7" name="直線矢印コネクタ 6">
            <a:extLst>
              <a:ext uri="{FF2B5EF4-FFF2-40B4-BE49-F238E27FC236}">
                <a16:creationId xmlns:a16="http://schemas.microsoft.com/office/drawing/2014/main" id="{FB3DE708-075C-4180-BBD9-1736E1C5C5E2}"/>
              </a:ext>
            </a:extLst>
          </p:cNvPr>
          <p:cNvCxnSpPr>
            <a:cxnSpLocks/>
          </p:cNvCxnSpPr>
          <p:nvPr/>
        </p:nvCxnSpPr>
        <p:spPr>
          <a:xfrm>
            <a:off x="5218810" y="2492819"/>
            <a:ext cx="1127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A7519503-2D18-46ED-B30C-82ED071E3CF4}"/>
              </a:ext>
            </a:extLst>
          </p:cNvPr>
          <p:cNvCxnSpPr>
            <a:cxnSpLocks/>
          </p:cNvCxnSpPr>
          <p:nvPr/>
        </p:nvCxnSpPr>
        <p:spPr>
          <a:xfrm>
            <a:off x="2915816" y="2492819"/>
            <a:ext cx="11336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5AEFAB59-2A65-4BAE-98A5-6221A5EB578B}"/>
              </a:ext>
            </a:extLst>
          </p:cNvPr>
          <p:cNvSpPr txBox="1"/>
          <p:nvPr/>
        </p:nvSpPr>
        <p:spPr>
          <a:xfrm>
            <a:off x="3475572" y="3682166"/>
            <a:ext cx="2196244"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400" b="1" dirty="0"/>
              <a:t>処理</a:t>
            </a:r>
            <a:r>
              <a:rPr kumimoji="1" lang="ja-JP" altLang="en-US" sz="1400" dirty="0"/>
              <a:t>：</a:t>
            </a:r>
            <a:r>
              <a:rPr kumimoji="1" lang="en-US" altLang="ja-JP" sz="1400" dirty="0"/>
              <a:t>A0</a:t>
            </a:r>
            <a:r>
              <a:rPr kumimoji="1" lang="ja-JP" altLang="en-US" sz="1400" dirty="0"/>
              <a:t>ピンの電圧値について</a:t>
            </a:r>
            <a:r>
              <a:rPr kumimoji="1" lang="en-US" altLang="ja-JP" sz="1400" dirty="0"/>
              <a:t>0</a:t>
            </a:r>
            <a:r>
              <a:rPr kumimoji="1" lang="ja-JP" altLang="en-US" sz="1400" dirty="0"/>
              <a:t>～</a:t>
            </a:r>
            <a:r>
              <a:rPr kumimoji="1" lang="en-US" altLang="ja-JP" sz="1400" dirty="0"/>
              <a:t>1023</a:t>
            </a:r>
            <a:r>
              <a:rPr kumimoji="1" lang="ja-JP" altLang="en-US" sz="1400" dirty="0"/>
              <a:t>を</a:t>
            </a:r>
            <a:r>
              <a:rPr kumimoji="1" lang="en-US" altLang="ja-JP" sz="1400" dirty="0"/>
              <a:t>0</a:t>
            </a:r>
            <a:r>
              <a:rPr kumimoji="1" lang="ja-JP" altLang="en-US" sz="1400" dirty="0"/>
              <a:t>～</a:t>
            </a:r>
            <a:r>
              <a:rPr kumimoji="1" lang="en-US" altLang="ja-JP" sz="1400" dirty="0"/>
              <a:t>100%</a:t>
            </a:r>
            <a:r>
              <a:rPr kumimoji="1" lang="ja-JP" altLang="en-US" sz="1400" dirty="0"/>
              <a:t>に換算</a:t>
            </a:r>
          </a:p>
        </p:txBody>
      </p:sp>
      <p:sp>
        <p:nvSpPr>
          <p:cNvPr id="12" name="テキスト ボックス 11">
            <a:extLst>
              <a:ext uri="{FF2B5EF4-FFF2-40B4-BE49-F238E27FC236}">
                <a16:creationId xmlns:a16="http://schemas.microsoft.com/office/drawing/2014/main" id="{FD54AC8E-4281-437E-A451-CD75115D10E0}"/>
              </a:ext>
            </a:extLst>
          </p:cNvPr>
          <p:cNvSpPr txBox="1"/>
          <p:nvPr/>
        </p:nvSpPr>
        <p:spPr>
          <a:xfrm>
            <a:off x="161709" y="2862632"/>
            <a:ext cx="2939556"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b="1" dirty="0"/>
              <a:t>入力</a:t>
            </a:r>
            <a:r>
              <a:rPr lang="ja-JP" altLang="en-US" sz="1400" dirty="0"/>
              <a:t>：電圧レベル</a:t>
            </a:r>
            <a:endParaRPr lang="en-US" altLang="ja-JP" sz="1400" dirty="0"/>
          </a:p>
          <a:p>
            <a:r>
              <a:rPr lang="ja-JP" altLang="en-US" sz="1400" b="1" dirty="0"/>
              <a:t>データ型</a:t>
            </a:r>
            <a:r>
              <a:rPr lang="ja-JP" altLang="en-US" sz="1400" dirty="0"/>
              <a:t>：</a:t>
            </a:r>
            <a:r>
              <a:rPr lang="en-US" altLang="ja-JP" sz="1400" dirty="0"/>
              <a:t> RTC::</a:t>
            </a:r>
            <a:r>
              <a:rPr lang="en-US" altLang="ja-JP" sz="1400" dirty="0" err="1"/>
              <a:t>TimedFloatSeq</a:t>
            </a:r>
            <a:endParaRPr lang="en-US" altLang="ja-JP" sz="1400" dirty="0"/>
          </a:p>
          <a:p>
            <a:r>
              <a:rPr lang="ja-JP" altLang="en-US" sz="1400" b="1" dirty="0"/>
              <a:t>詳細</a:t>
            </a:r>
            <a:r>
              <a:rPr lang="ja-JP" altLang="en-US" sz="1400" dirty="0"/>
              <a:t>：</a:t>
            </a:r>
            <a:r>
              <a:rPr lang="en-US" altLang="ja-JP" sz="1400" dirty="0"/>
              <a:t>Arduino</a:t>
            </a:r>
            <a:r>
              <a:rPr lang="ja-JP" altLang="en-US" sz="1400" dirty="0"/>
              <a:t>のアナログ入力ピン</a:t>
            </a:r>
            <a:r>
              <a:rPr lang="en-US" altLang="ja-JP" sz="1400" dirty="0"/>
              <a:t>A0</a:t>
            </a:r>
            <a:r>
              <a:rPr lang="ja-JP" altLang="en-US" sz="1400" dirty="0"/>
              <a:t>～</a:t>
            </a:r>
            <a:r>
              <a:rPr lang="en-US" altLang="ja-JP" sz="1400" dirty="0"/>
              <a:t>A5</a:t>
            </a:r>
            <a:r>
              <a:rPr lang="ja-JP" altLang="en-US" sz="1400" dirty="0"/>
              <a:t>の電圧レベルを出力</a:t>
            </a:r>
            <a:r>
              <a:rPr lang="en-US" altLang="ja-JP" sz="1400" dirty="0"/>
              <a:t>(0</a:t>
            </a:r>
            <a:r>
              <a:rPr lang="ja-JP" altLang="en-US" sz="1400" dirty="0"/>
              <a:t>～</a:t>
            </a:r>
            <a:r>
              <a:rPr lang="en-US" altLang="ja-JP" sz="1400" dirty="0"/>
              <a:t>5V</a:t>
            </a:r>
            <a:r>
              <a:rPr lang="ja-JP" altLang="en-US" sz="1400" dirty="0"/>
              <a:t>、分解能</a:t>
            </a:r>
            <a:r>
              <a:rPr lang="en-US" altLang="ja-JP" sz="1400" dirty="0"/>
              <a:t>10bit)</a:t>
            </a:r>
          </a:p>
        </p:txBody>
      </p:sp>
      <p:sp>
        <p:nvSpPr>
          <p:cNvPr id="13" name="テキスト ボックス 12">
            <a:extLst>
              <a:ext uri="{FF2B5EF4-FFF2-40B4-BE49-F238E27FC236}">
                <a16:creationId xmlns:a16="http://schemas.microsoft.com/office/drawing/2014/main" id="{AE7DA632-B240-43BA-AD19-3B1F8041E4FB}"/>
              </a:ext>
            </a:extLst>
          </p:cNvPr>
          <p:cNvSpPr txBox="1"/>
          <p:nvPr/>
        </p:nvSpPr>
        <p:spPr>
          <a:xfrm>
            <a:off x="6042735" y="2983251"/>
            <a:ext cx="2939556"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b="1" dirty="0"/>
              <a:t>出力</a:t>
            </a:r>
            <a:r>
              <a:rPr lang="ja-JP" altLang="en-US" sz="1400" dirty="0"/>
              <a:t>：風量レベル</a:t>
            </a:r>
            <a:endParaRPr lang="en-US" altLang="ja-JP" sz="1400" dirty="0"/>
          </a:p>
          <a:p>
            <a:r>
              <a:rPr lang="ja-JP" altLang="en-US" sz="1400" b="1" dirty="0"/>
              <a:t>データ型</a:t>
            </a:r>
            <a:r>
              <a:rPr lang="ja-JP" altLang="en-US" sz="1400" dirty="0"/>
              <a:t>：</a:t>
            </a:r>
            <a:r>
              <a:rPr lang="en-US" altLang="ja-JP" sz="1400" dirty="0"/>
              <a:t> RTC::</a:t>
            </a:r>
            <a:r>
              <a:rPr lang="en-US" altLang="ja-JP" sz="1400" dirty="0" err="1"/>
              <a:t>TimedLong</a:t>
            </a:r>
            <a:endParaRPr lang="en-US" altLang="ja-JP" sz="1400" dirty="0"/>
          </a:p>
          <a:p>
            <a:r>
              <a:rPr lang="ja-JP" altLang="en-US" sz="1400" b="1" dirty="0"/>
              <a:t>詳細</a:t>
            </a:r>
            <a:r>
              <a:rPr lang="ja-JP" altLang="en-US" sz="1400" dirty="0"/>
              <a:t>：風量レベルを</a:t>
            </a:r>
            <a:r>
              <a:rPr lang="en-US" altLang="ja-JP" sz="1400" dirty="0"/>
              <a:t>0</a:t>
            </a:r>
            <a:r>
              <a:rPr lang="ja-JP" altLang="en-US" sz="1400" dirty="0"/>
              <a:t>～</a:t>
            </a:r>
            <a:r>
              <a:rPr lang="en-US" altLang="ja-JP" sz="1400" dirty="0"/>
              <a:t>100%</a:t>
            </a:r>
            <a:r>
              <a:rPr lang="ja-JP" altLang="en-US" sz="1400" dirty="0"/>
              <a:t>に換算して出力</a:t>
            </a:r>
            <a:endParaRPr lang="en-US" altLang="ja-JP" sz="1400" dirty="0"/>
          </a:p>
        </p:txBody>
      </p:sp>
      <p:sp>
        <p:nvSpPr>
          <p:cNvPr id="14" name="テキスト ボックス 13">
            <a:extLst>
              <a:ext uri="{FF2B5EF4-FFF2-40B4-BE49-F238E27FC236}">
                <a16:creationId xmlns:a16="http://schemas.microsoft.com/office/drawing/2014/main" id="{7105FE58-B5AC-4A3F-94E1-BAE7A518E559}"/>
              </a:ext>
            </a:extLst>
          </p:cNvPr>
          <p:cNvSpPr txBox="1"/>
          <p:nvPr/>
        </p:nvSpPr>
        <p:spPr>
          <a:xfrm>
            <a:off x="3482621" y="4642110"/>
            <a:ext cx="218919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400" b="1" dirty="0"/>
              <a:t>コンフィギュレーションパラメータ</a:t>
            </a:r>
            <a:r>
              <a:rPr kumimoji="1" lang="ja-JP" altLang="en-US" sz="1400" dirty="0"/>
              <a:t>：</a:t>
            </a:r>
            <a:endParaRPr kumimoji="1" lang="en-US" altLang="ja-JP" sz="1400" dirty="0"/>
          </a:p>
          <a:p>
            <a:r>
              <a:rPr lang="ja-JP" altLang="en-US" sz="1400" dirty="0"/>
              <a:t>電圧レベルの最大値</a:t>
            </a:r>
            <a:endParaRPr kumimoji="1" lang="ja-JP" altLang="en-US" sz="1400" dirty="0"/>
          </a:p>
        </p:txBody>
      </p:sp>
    </p:spTree>
    <p:extLst>
      <p:ext uri="{BB962C8B-B14F-4D97-AF65-F5344CB8AC3E}">
        <p14:creationId xmlns:p14="http://schemas.microsoft.com/office/powerpoint/2010/main" val="103886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086C9F7-68F9-4996-847D-5D7F077CEED9}"/>
              </a:ext>
            </a:extLst>
          </p:cNvPr>
          <p:cNvSpPr>
            <a:spLocks noGrp="1"/>
          </p:cNvSpPr>
          <p:nvPr>
            <p:ph idx="1"/>
          </p:nvPr>
        </p:nvSpPr>
        <p:spPr/>
        <p:txBody>
          <a:bodyPr/>
          <a:lstStyle/>
          <a:p>
            <a:r>
              <a:rPr kumimoji="1" lang="en-US" altLang="ja-JP" dirty="0"/>
              <a:t>【</a:t>
            </a:r>
            <a:r>
              <a:rPr kumimoji="1" lang="ja-JP" altLang="en-US"/>
              <a:t>新規</a:t>
            </a:r>
            <a:r>
              <a:rPr kumimoji="1" lang="en-US" altLang="ja-JP" dirty="0"/>
              <a:t>】Arduino</a:t>
            </a:r>
            <a:r>
              <a:rPr kumimoji="1" lang="ja-JP" altLang="en-US"/>
              <a:t>の</a:t>
            </a:r>
            <a:r>
              <a:rPr kumimoji="1" lang="ja-JP" altLang="en-US" dirty="0"/>
              <a:t>風速データをラズパイマウスの速度データに変換</a:t>
            </a:r>
          </a:p>
        </p:txBody>
      </p:sp>
      <p:sp>
        <p:nvSpPr>
          <p:cNvPr id="3" name="タイトル 2">
            <a:extLst>
              <a:ext uri="{FF2B5EF4-FFF2-40B4-BE49-F238E27FC236}">
                <a16:creationId xmlns:a16="http://schemas.microsoft.com/office/drawing/2014/main" id="{492C67F3-5CC6-46A6-BD7B-9B598D6A7E6C}"/>
              </a:ext>
            </a:extLst>
          </p:cNvPr>
          <p:cNvSpPr>
            <a:spLocks noGrp="1"/>
          </p:cNvSpPr>
          <p:nvPr>
            <p:ph type="title"/>
          </p:nvPr>
        </p:nvSpPr>
        <p:spPr/>
        <p:txBody>
          <a:bodyPr/>
          <a:lstStyle/>
          <a:p>
            <a:r>
              <a:rPr lang="en-US" altLang="ja-JP" dirty="0" err="1"/>
              <a:t>SpeedTranspose</a:t>
            </a:r>
            <a:endParaRPr kumimoji="1" lang="ja-JP" altLang="en-US" dirty="0"/>
          </a:p>
        </p:txBody>
      </p:sp>
      <p:pic>
        <p:nvPicPr>
          <p:cNvPr id="5" name="図 4" descr="文字と写真のスクリーンショット&#10;&#10;自動的に生成された説明">
            <a:extLst>
              <a:ext uri="{FF2B5EF4-FFF2-40B4-BE49-F238E27FC236}">
                <a16:creationId xmlns:a16="http://schemas.microsoft.com/office/drawing/2014/main" id="{5F4254C1-76AF-4781-AF31-A74E4726CD08}"/>
              </a:ext>
            </a:extLst>
          </p:cNvPr>
          <p:cNvPicPr>
            <a:picLocks noChangeAspect="1"/>
          </p:cNvPicPr>
          <p:nvPr/>
        </p:nvPicPr>
        <p:blipFill rotWithShape="1">
          <a:blip r:embed="rId3">
            <a:extLst>
              <a:ext uri="{28A0092B-C50C-407E-A947-70E740481C1C}">
                <a14:useLocalDpi xmlns:a14="http://schemas.microsoft.com/office/drawing/2010/main" val="0"/>
              </a:ext>
            </a:extLst>
          </a:blip>
          <a:srcRect t="26063"/>
          <a:stretch/>
        </p:blipFill>
        <p:spPr>
          <a:xfrm>
            <a:off x="2754650" y="2326756"/>
            <a:ext cx="3294498" cy="2117614"/>
          </a:xfrm>
          <a:prstGeom prst="rect">
            <a:avLst/>
          </a:prstGeom>
        </p:spPr>
      </p:pic>
      <p:sp>
        <p:nvSpPr>
          <p:cNvPr id="6" name="テキスト ボックス 5">
            <a:extLst>
              <a:ext uri="{FF2B5EF4-FFF2-40B4-BE49-F238E27FC236}">
                <a16:creationId xmlns:a16="http://schemas.microsoft.com/office/drawing/2014/main" id="{7358F10C-76FA-42CC-8CAE-60B7D32A72AA}"/>
              </a:ext>
            </a:extLst>
          </p:cNvPr>
          <p:cNvSpPr txBox="1"/>
          <p:nvPr/>
        </p:nvSpPr>
        <p:spPr>
          <a:xfrm>
            <a:off x="111944" y="3613853"/>
            <a:ext cx="315987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b="1"/>
              <a:t>入力</a:t>
            </a:r>
            <a:r>
              <a:rPr kumimoji="1" lang="ja-JP" altLang="en-US"/>
              <a:t>：風量レベル</a:t>
            </a:r>
            <a:endParaRPr kumimoji="1" lang="en-US" altLang="ja-JP" dirty="0"/>
          </a:p>
          <a:p>
            <a:r>
              <a:rPr kumimoji="1" lang="ja-JP" altLang="en-US" b="1"/>
              <a:t>データ型</a:t>
            </a:r>
            <a:r>
              <a:rPr kumimoji="1" lang="ja-JP" altLang="en-US"/>
              <a:t>：</a:t>
            </a:r>
            <a:r>
              <a:rPr kumimoji="1" lang="en-US" altLang="ja-JP" dirty="0"/>
              <a:t>RTC::</a:t>
            </a:r>
            <a:r>
              <a:rPr kumimoji="1" lang="en-US" altLang="ja-JP" dirty="0" err="1"/>
              <a:t>TimedLong</a:t>
            </a:r>
            <a:endParaRPr kumimoji="1" lang="en-US" altLang="ja-JP" dirty="0"/>
          </a:p>
          <a:p>
            <a:r>
              <a:rPr lang="ja-JP" altLang="en-US" b="1"/>
              <a:t>詳細</a:t>
            </a:r>
            <a:r>
              <a:rPr lang="ja-JP" altLang="en-US"/>
              <a:t>：</a:t>
            </a:r>
            <a:r>
              <a:rPr lang="en-US" altLang="ja-JP" dirty="0"/>
              <a:t>0〜100</a:t>
            </a:r>
            <a:r>
              <a:rPr lang="ja-JP" altLang="en-US"/>
              <a:t>の値の風速データを入力</a:t>
            </a:r>
            <a:endParaRPr lang="en-US" altLang="ja-JP" dirty="0"/>
          </a:p>
        </p:txBody>
      </p:sp>
      <p:sp>
        <p:nvSpPr>
          <p:cNvPr id="7" name="テキスト ボックス 6">
            <a:extLst>
              <a:ext uri="{FF2B5EF4-FFF2-40B4-BE49-F238E27FC236}">
                <a16:creationId xmlns:a16="http://schemas.microsoft.com/office/drawing/2014/main" id="{265241C1-E7A7-4ED7-B709-3BCF717DAEC5}"/>
              </a:ext>
            </a:extLst>
          </p:cNvPr>
          <p:cNvSpPr txBox="1"/>
          <p:nvPr/>
        </p:nvSpPr>
        <p:spPr>
          <a:xfrm>
            <a:off x="5655826" y="3615813"/>
            <a:ext cx="337623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b="1"/>
              <a:t>出力</a:t>
            </a:r>
            <a:r>
              <a:rPr kumimoji="1" lang="ja-JP" altLang="en-US"/>
              <a:t>：速度</a:t>
            </a:r>
            <a:endParaRPr kumimoji="1" lang="en-US" altLang="ja-JP" dirty="0"/>
          </a:p>
          <a:p>
            <a:r>
              <a:rPr lang="ja-JP" altLang="en-US" b="1"/>
              <a:t>データ型</a:t>
            </a:r>
            <a:r>
              <a:rPr lang="ja-JP" altLang="en-US"/>
              <a:t>：</a:t>
            </a:r>
            <a:r>
              <a:rPr lang="en-US" altLang="ja-JP" dirty="0"/>
              <a:t>RTC::TimedVelocity2D</a:t>
            </a:r>
            <a:endParaRPr kumimoji="1" lang="en-US" altLang="ja-JP" dirty="0"/>
          </a:p>
          <a:p>
            <a:r>
              <a:rPr kumimoji="1" lang="ja-JP" altLang="en-US" b="1"/>
              <a:t>詳細</a:t>
            </a:r>
            <a:r>
              <a:rPr kumimoji="1" lang="ja-JP" altLang="en-US"/>
              <a:t>：</a:t>
            </a:r>
            <a:r>
              <a:rPr kumimoji="1" lang="en-US" altLang="ja-JP" dirty="0"/>
              <a:t>-1.5〜1.5</a:t>
            </a:r>
            <a:r>
              <a:rPr lang="ja-JP" altLang="en-US" dirty="0"/>
              <a:t>の速度データ</a:t>
            </a:r>
            <a:r>
              <a:rPr lang="ja-JP" altLang="en-US"/>
              <a:t>を出力</a:t>
            </a:r>
            <a:endParaRPr lang="en-US" altLang="ja-JP" dirty="0"/>
          </a:p>
        </p:txBody>
      </p:sp>
      <p:sp>
        <p:nvSpPr>
          <p:cNvPr id="8" name="テキスト ボックス 7">
            <a:extLst>
              <a:ext uri="{FF2B5EF4-FFF2-40B4-BE49-F238E27FC236}">
                <a16:creationId xmlns:a16="http://schemas.microsoft.com/office/drawing/2014/main" id="{436EC74C-51FB-420B-88C7-BEABCFFB4E11}"/>
              </a:ext>
            </a:extLst>
          </p:cNvPr>
          <p:cNvSpPr txBox="1"/>
          <p:nvPr/>
        </p:nvSpPr>
        <p:spPr>
          <a:xfrm>
            <a:off x="3275856" y="5131408"/>
            <a:ext cx="259228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b="1"/>
              <a:t>処理</a:t>
            </a:r>
            <a:r>
              <a:rPr kumimoji="1" lang="ja-JP" altLang="en-US"/>
              <a:t>：</a:t>
            </a:r>
            <a:r>
              <a:rPr kumimoji="1" lang="en-US" altLang="ja-JP" dirty="0"/>
              <a:t>Power1</a:t>
            </a:r>
            <a:r>
              <a:rPr kumimoji="1" lang="ja-JP" altLang="en-US" dirty="0"/>
              <a:t>の入力を正、</a:t>
            </a:r>
            <a:r>
              <a:rPr kumimoji="1" lang="en-US" altLang="ja-JP" dirty="0"/>
              <a:t>Power2</a:t>
            </a:r>
            <a:r>
              <a:rPr kumimoji="1" lang="ja-JP" altLang="en-US" dirty="0"/>
              <a:t>の入力を負の方向の速度として、それぞれの</a:t>
            </a:r>
            <a:r>
              <a:rPr lang="ja-JP" altLang="en-US" dirty="0"/>
              <a:t>和を求める</a:t>
            </a:r>
            <a:endParaRPr kumimoji="1" lang="ja-JP" altLang="en-US" dirty="0"/>
          </a:p>
        </p:txBody>
      </p:sp>
      <p:cxnSp>
        <p:nvCxnSpPr>
          <p:cNvPr id="10" name="直線矢印コネクタ 9">
            <a:extLst>
              <a:ext uri="{FF2B5EF4-FFF2-40B4-BE49-F238E27FC236}">
                <a16:creationId xmlns:a16="http://schemas.microsoft.com/office/drawing/2014/main" id="{83E5339D-734F-4C6D-B795-739485F72840}"/>
              </a:ext>
            </a:extLst>
          </p:cNvPr>
          <p:cNvCxnSpPr/>
          <p:nvPr/>
        </p:nvCxnSpPr>
        <p:spPr>
          <a:xfrm>
            <a:off x="2339752" y="3068960"/>
            <a:ext cx="1368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FD4A7865-3CE0-40A2-A6FF-19814B036974}"/>
              </a:ext>
            </a:extLst>
          </p:cNvPr>
          <p:cNvCxnSpPr>
            <a:cxnSpLocks/>
          </p:cNvCxnSpPr>
          <p:nvPr/>
        </p:nvCxnSpPr>
        <p:spPr>
          <a:xfrm>
            <a:off x="4921965" y="2708920"/>
            <a:ext cx="1127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7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6B2B2-6901-48AB-9346-1EFBB18CF59A}"/>
              </a:ext>
            </a:extLst>
          </p:cNvPr>
          <p:cNvSpPr>
            <a:spLocks noGrp="1"/>
          </p:cNvSpPr>
          <p:nvPr>
            <p:ph idx="1"/>
          </p:nvPr>
        </p:nvSpPr>
        <p:spPr/>
        <p:txBody>
          <a:bodyPr/>
          <a:lstStyle/>
          <a:p>
            <a:r>
              <a:rPr lang="en-US" altLang="ja-JP" dirty="0"/>
              <a:t>【</a:t>
            </a:r>
            <a:r>
              <a:rPr lang="ja-JP" altLang="en-US"/>
              <a:t>新規</a:t>
            </a:r>
            <a:r>
              <a:rPr lang="en-US" altLang="ja-JP" dirty="0"/>
              <a:t>】</a:t>
            </a:r>
            <a:r>
              <a:rPr lang="ja-JP" altLang="en-US"/>
              <a:t>勝敗を決定する</a:t>
            </a:r>
            <a:endParaRPr lang="en-US" altLang="ja-JP" dirty="0"/>
          </a:p>
        </p:txBody>
      </p:sp>
      <p:sp>
        <p:nvSpPr>
          <p:cNvPr id="3" name="タイトル 2">
            <a:extLst>
              <a:ext uri="{FF2B5EF4-FFF2-40B4-BE49-F238E27FC236}">
                <a16:creationId xmlns:a16="http://schemas.microsoft.com/office/drawing/2014/main" id="{A45535A0-89BE-48EE-8D50-E45BAEEB1E72}"/>
              </a:ext>
            </a:extLst>
          </p:cNvPr>
          <p:cNvSpPr>
            <a:spLocks noGrp="1"/>
          </p:cNvSpPr>
          <p:nvPr>
            <p:ph type="title"/>
          </p:nvPr>
        </p:nvSpPr>
        <p:spPr/>
        <p:txBody>
          <a:bodyPr/>
          <a:lstStyle/>
          <a:p>
            <a:r>
              <a:rPr kumimoji="1" lang="en-US" altLang="ja-JP" dirty="0"/>
              <a:t>Judgement</a:t>
            </a:r>
            <a:endParaRPr kumimoji="1" lang="ja-JP" altLang="en-US" dirty="0"/>
          </a:p>
        </p:txBody>
      </p:sp>
      <p:pic>
        <p:nvPicPr>
          <p:cNvPr id="5" name="图片 4">
            <a:extLst>
              <a:ext uri="{FF2B5EF4-FFF2-40B4-BE49-F238E27FC236}">
                <a16:creationId xmlns:a16="http://schemas.microsoft.com/office/drawing/2014/main" id="{E7802D3B-6E5F-426D-8B9C-7638DABAC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191" y="2150306"/>
            <a:ext cx="3108211" cy="1719436"/>
          </a:xfrm>
          <a:prstGeom prst="rect">
            <a:avLst/>
          </a:prstGeom>
        </p:spPr>
      </p:pic>
      <p:cxnSp>
        <p:nvCxnSpPr>
          <p:cNvPr id="7" name="直接箭头连接符 6">
            <a:extLst>
              <a:ext uri="{FF2B5EF4-FFF2-40B4-BE49-F238E27FC236}">
                <a16:creationId xmlns:a16="http://schemas.microsoft.com/office/drawing/2014/main" id="{06DE8A02-6644-43B9-91C2-C7AE6DE328A5}"/>
              </a:ext>
            </a:extLst>
          </p:cNvPr>
          <p:cNvCxnSpPr>
            <a:cxnSpLocks/>
          </p:cNvCxnSpPr>
          <p:nvPr/>
        </p:nvCxnSpPr>
        <p:spPr>
          <a:xfrm>
            <a:off x="4499991" y="2798263"/>
            <a:ext cx="1323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テキスト ボックス 5">
            <a:extLst>
              <a:ext uri="{FF2B5EF4-FFF2-40B4-BE49-F238E27FC236}">
                <a16:creationId xmlns:a16="http://schemas.microsoft.com/office/drawing/2014/main" id="{C182E3C4-81A8-4697-86C6-2CB9A696BCD6}"/>
              </a:ext>
            </a:extLst>
          </p:cNvPr>
          <p:cNvSpPr txBox="1"/>
          <p:nvPr/>
        </p:nvSpPr>
        <p:spPr>
          <a:xfrm>
            <a:off x="314388" y="2375344"/>
            <a:ext cx="375476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b="1"/>
              <a:t>入力</a:t>
            </a:r>
            <a:r>
              <a:rPr lang="ja-JP" altLang="en-US"/>
              <a:t>：位置データ</a:t>
            </a:r>
            <a:endParaRPr lang="en-US" altLang="ja-JP" dirty="0"/>
          </a:p>
          <a:p>
            <a:r>
              <a:rPr lang="ja-JP" altLang="en-US" b="1"/>
              <a:t>データ型</a:t>
            </a:r>
            <a:r>
              <a:rPr lang="ja-JP" altLang="en-US"/>
              <a:t>：</a:t>
            </a:r>
            <a:r>
              <a:rPr lang="en-US" altLang="ja-JP" dirty="0"/>
              <a:t> RTC::TimedPose2D</a:t>
            </a:r>
          </a:p>
          <a:p>
            <a:r>
              <a:rPr lang="ja-JP" altLang="en-US" b="1"/>
              <a:t>詳細</a:t>
            </a:r>
            <a:r>
              <a:rPr lang="ja-JP" altLang="en-US"/>
              <a:t>：ラズパイの</a:t>
            </a:r>
            <a:r>
              <a:rPr lang="ja-JP" altLang="en-US" dirty="0"/>
              <a:t>現在位置</a:t>
            </a:r>
            <a:r>
              <a:rPr lang="ja-JP" altLang="en-US"/>
              <a:t>を入力</a:t>
            </a:r>
            <a:endParaRPr lang="en-US" altLang="ja-JP" dirty="0"/>
          </a:p>
        </p:txBody>
      </p:sp>
      <p:sp>
        <p:nvSpPr>
          <p:cNvPr id="14" name="テキスト ボックス 7">
            <a:extLst>
              <a:ext uri="{FF2B5EF4-FFF2-40B4-BE49-F238E27FC236}">
                <a16:creationId xmlns:a16="http://schemas.microsoft.com/office/drawing/2014/main" id="{546BCD58-9866-49EA-8CF9-BDBE59ACBEB3}"/>
              </a:ext>
            </a:extLst>
          </p:cNvPr>
          <p:cNvSpPr txBox="1"/>
          <p:nvPr/>
        </p:nvSpPr>
        <p:spPr>
          <a:xfrm>
            <a:off x="4676857" y="4054648"/>
            <a:ext cx="326888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b="1" dirty="0"/>
              <a:t>処理</a:t>
            </a:r>
            <a:r>
              <a:rPr lang="ja-JP" altLang="en-US" dirty="0"/>
              <a:t>：ラズパイ</a:t>
            </a:r>
            <a:r>
              <a:rPr kumimoji="1" lang="ja-JP" altLang="en-US" dirty="0"/>
              <a:t>の現在位置を判断し、移動量が１ｍを超たら勝敗を出力</a:t>
            </a:r>
          </a:p>
        </p:txBody>
      </p:sp>
    </p:spTree>
    <p:extLst>
      <p:ext uri="{BB962C8B-B14F-4D97-AF65-F5344CB8AC3E}">
        <p14:creationId xmlns:p14="http://schemas.microsoft.com/office/powerpoint/2010/main" val="332102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97BCFCA-67C7-48BA-94FE-D8BB74666DDE}"/>
              </a:ext>
            </a:extLst>
          </p:cNvPr>
          <p:cNvSpPr>
            <a:spLocks noGrp="1"/>
          </p:cNvSpPr>
          <p:nvPr>
            <p:ph idx="1"/>
          </p:nvPr>
        </p:nvSpPr>
        <p:spPr/>
        <p:txBody>
          <a:bodyPr/>
          <a:lstStyle/>
          <a:p>
            <a:r>
              <a:rPr lang="en-US" altLang="ja-JP" dirty="0"/>
              <a:t>Arduino</a:t>
            </a:r>
            <a:r>
              <a:rPr lang="ja-JP" altLang="en-US" dirty="0"/>
              <a:t>と周辺回路</a:t>
            </a:r>
            <a:endParaRPr kumimoji="1" lang="en-US" altLang="ja-JP" dirty="0"/>
          </a:p>
          <a:p>
            <a:pPr lvl="1"/>
            <a:r>
              <a:rPr lang="ja-JP" altLang="en-US" dirty="0"/>
              <a:t>モータの発電した電圧を</a:t>
            </a:r>
            <a:r>
              <a:rPr lang="en-US" altLang="ja-JP" dirty="0"/>
              <a:t>Arduino</a:t>
            </a:r>
            <a:r>
              <a:rPr lang="ja-JP" altLang="en-US" dirty="0"/>
              <a:t>で読み取る</a:t>
            </a:r>
            <a:endParaRPr lang="en-US" altLang="ja-JP" dirty="0"/>
          </a:p>
          <a:p>
            <a:pPr lvl="1"/>
            <a:r>
              <a:rPr kumimoji="1" lang="ja-JP" altLang="en-US" dirty="0"/>
              <a:t>オペアンプで</a:t>
            </a:r>
            <a:r>
              <a:rPr lang="en-US" altLang="ja-JP" dirty="0"/>
              <a:t>6</a:t>
            </a:r>
            <a:r>
              <a:rPr kumimoji="1" lang="ja-JP" altLang="en-US" dirty="0"/>
              <a:t>倍に増幅</a:t>
            </a:r>
          </a:p>
        </p:txBody>
      </p:sp>
      <p:sp>
        <p:nvSpPr>
          <p:cNvPr id="3" name="タイトル 2">
            <a:extLst>
              <a:ext uri="{FF2B5EF4-FFF2-40B4-BE49-F238E27FC236}">
                <a16:creationId xmlns:a16="http://schemas.microsoft.com/office/drawing/2014/main" id="{B6A31CE2-ED36-401A-8702-8DE7CA9878EA}"/>
              </a:ext>
            </a:extLst>
          </p:cNvPr>
          <p:cNvSpPr>
            <a:spLocks noGrp="1"/>
          </p:cNvSpPr>
          <p:nvPr>
            <p:ph type="title"/>
          </p:nvPr>
        </p:nvSpPr>
        <p:spPr/>
        <p:txBody>
          <a:bodyPr/>
          <a:lstStyle/>
          <a:p>
            <a:r>
              <a:rPr kumimoji="1" lang="ja-JP" altLang="en-US" dirty="0"/>
              <a:t>入力デバイス</a:t>
            </a:r>
          </a:p>
        </p:txBody>
      </p:sp>
      <p:pic>
        <p:nvPicPr>
          <p:cNvPr id="5" name="図 4" descr="自転車, 横たわる が含まれている画像&#10;&#10;自動的に生成された説明">
            <a:extLst>
              <a:ext uri="{FF2B5EF4-FFF2-40B4-BE49-F238E27FC236}">
                <a16:creationId xmlns:a16="http://schemas.microsoft.com/office/drawing/2014/main" id="{3B46E8B4-A6ED-46FB-B06C-3A5B5F51AAF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536" r="20661"/>
          <a:stretch/>
        </p:blipFill>
        <p:spPr>
          <a:xfrm rot="5400000">
            <a:off x="5403561" y="2375530"/>
            <a:ext cx="2904849" cy="3640212"/>
          </a:xfrm>
          <a:prstGeom prst="rect">
            <a:avLst/>
          </a:prstGeom>
        </p:spPr>
      </p:pic>
      <p:pic>
        <p:nvPicPr>
          <p:cNvPr id="7" name="図 6">
            <a:extLst>
              <a:ext uri="{FF2B5EF4-FFF2-40B4-BE49-F238E27FC236}">
                <a16:creationId xmlns:a16="http://schemas.microsoft.com/office/drawing/2014/main" id="{27D67E93-6CD3-4644-BA67-0DE400D5F3EC}"/>
              </a:ext>
            </a:extLst>
          </p:cNvPr>
          <p:cNvPicPr>
            <a:picLocks noChangeAspect="1"/>
          </p:cNvPicPr>
          <p:nvPr/>
        </p:nvPicPr>
        <p:blipFill>
          <a:blip r:embed="rId4"/>
          <a:stretch>
            <a:fillRect/>
          </a:stretch>
        </p:blipFill>
        <p:spPr>
          <a:xfrm>
            <a:off x="988525" y="2741998"/>
            <a:ext cx="3565168" cy="1426757"/>
          </a:xfrm>
          <a:prstGeom prst="rect">
            <a:avLst/>
          </a:prstGeom>
        </p:spPr>
      </p:pic>
      <p:sp>
        <p:nvSpPr>
          <p:cNvPr id="8" name="テキスト ボックス 7">
            <a:extLst>
              <a:ext uri="{FF2B5EF4-FFF2-40B4-BE49-F238E27FC236}">
                <a16:creationId xmlns:a16="http://schemas.microsoft.com/office/drawing/2014/main" id="{9D373E96-1952-4EB5-B410-7EF1699D214F}"/>
              </a:ext>
            </a:extLst>
          </p:cNvPr>
          <p:cNvSpPr txBox="1"/>
          <p:nvPr/>
        </p:nvSpPr>
        <p:spPr>
          <a:xfrm>
            <a:off x="835163" y="4400017"/>
            <a:ext cx="2339102" cy="461665"/>
          </a:xfrm>
          <a:prstGeom prst="rect">
            <a:avLst/>
          </a:prstGeom>
          <a:noFill/>
        </p:spPr>
        <p:txBody>
          <a:bodyPr wrap="none" rtlCol="0">
            <a:spAutoFit/>
          </a:bodyPr>
          <a:lstStyle/>
          <a:p>
            <a:r>
              <a:rPr kumimoji="1" lang="ja-JP" altLang="en-US" sz="2400" dirty="0"/>
              <a:t>非反転増幅回路</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D5266B-7B6D-42AA-841D-34B3CCF895E7}"/>
                  </a:ext>
                </a:extLst>
              </p:cNvPr>
              <p:cNvSpPr txBox="1"/>
              <p:nvPr/>
            </p:nvSpPr>
            <p:spPr>
              <a:xfrm>
                <a:off x="1382662" y="4924070"/>
                <a:ext cx="2528962" cy="614848"/>
              </a:xfrm>
              <a:prstGeom prst="rect">
                <a:avLst/>
              </a:prstGeom>
              <a:noFill/>
            </p:spPr>
            <p:txBody>
              <a:bodyPr wrap="none" rtlCol="0">
                <a:spAutoFit/>
              </a:bodyPr>
              <a:lstStyle/>
              <a:p>
                <a:r>
                  <a:rPr kumimoji="1" lang="ja-JP" altLang="en-US" sz="2400" dirty="0"/>
                  <a:t>増幅率</a:t>
                </a:r>
                <a14:m>
                  <m:oMath xmlns:m="http://schemas.openxmlformats.org/officeDocument/2006/math">
                    <m:r>
                      <a:rPr kumimoji="1" lang="en-US" altLang="ja-JP" sz="2400" i="1" dirty="0" smtClean="0">
                        <a:latin typeface="Cambria Math" panose="02040503050406030204" pitchFamily="18" charset="0"/>
                      </a:rPr>
                      <m:t>𝐺</m:t>
                    </m:r>
                    <m:r>
                      <a:rPr kumimoji="1" lang="en-US" altLang="ja-JP" sz="2400" i="1" dirty="0" smtClean="0">
                        <a:latin typeface="Cambria Math" panose="02040503050406030204" pitchFamily="18" charset="0"/>
                      </a:rPr>
                      <m:t>=1+</m:t>
                    </m:r>
                    <m:f>
                      <m:fPr>
                        <m:ctrlPr>
                          <a:rPr kumimoji="1" lang="en-US" altLang="ja-JP" sz="2400" b="0" i="1" dirty="0" smtClean="0">
                            <a:latin typeface="Cambria Math" panose="02040503050406030204" pitchFamily="18" charset="0"/>
                          </a:rPr>
                        </m:ctrlPr>
                      </m:fPr>
                      <m:num>
                        <m:r>
                          <a:rPr kumimoji="1" lang="en-US" altLang="ja-JP" sz="2400" b="0" i="1" dirty="0" smtClean="0">
                            <a:latin typeface="Cambria Math" panose="02040503050406030204" pitchFamily="18" charset="0"/>
                          </a:rPr>
                          <m:t>𝑅</m:t>
                        </m:r>
                        <m:r>
                          <a:rPr kumimoji="1" lang="en-US" altLang="ja-JP" sz="2400" b="0" i="1" dirty="0" smtClean="0">
                            <a:latin typeface="Cambria Math" panose="02040503050406030204" pitchFamily="18" charset="0"/>
                          </a:rPr>
                          <m:t>1</m:t>
                        </m:r>
                      </m:num>
                      <m:den>
                        <m:r>
                          <a:rPr kumimoji="1" lang="en-US" altLang="ja-JP" sz="2400" b="0" i="1" dirty="0" smtClean="0">
                            <a:latin typeface="Cambria Math" panose="02040503050406030204" pitchFamily="18" charset="0"/>
                          </a:rPr>
                          <m:t>𝑅</m:t>
                        </m:r>
                        <m:r>
                          <a:rPr kumimoji="1" lang="en-US" altLang="ja-JP" sz="2400" b="0" i="1" dirty="0" smtClean="0">
                            <a:latin typeface="Cambria Math" panose="02040503050406030204" pitchFamily="18" charset="0"/>
                          </a:rPr>
                          <m:t>2</m:t>
                        </m:r>
                      </m:den>
                    </m:f>
                  </m:oMath>
                </a14:m>
                <a:endParaRPr kumimoji="1" lang="ja-JP" altLang="en-US" sz="2400" dirty="0"/>
              </a:p>
            </p:txBody>
          </p:sp>
        </mc:Choice>
        <mc:Fallback xmlns="">
          <p:sp>
            <p:nvSpPr>
              <p:cNvPr id="9" name="テキスト ボックス 8">
                <a:extLst>
                  <a:ext uri="{FF2B5EF4-FFF2-40B4-BE49-F238E27FC236}">
                    <a16:creationId xmlns:a16="http://schemas.microsoft.com/office/drawing/2014/main" id="{9FD5266B-7B6D-42AA-841D-34B3CCF895E7}"/>
                  </a:ext>
                </a:extLst>
              </p:cNvPr>
              <p:cNvSpPr txBox="1">
                <a:spLocks noRot="1" noChangeAspect="1" noMove="1" noResize="1" noEditPoints="1" noAdjustHandles="1" noChangeArrowheads="1" noChangeShapeType="1" noTextEdit="1"/>
              </p:cNvSpPr>
              <p:nvPr/>
            </p:nvSpPr>
            <p:spPr>
              <a:xfrm>
                <a:off x="1382662" y="4924070"/>
                <a:ext cx="2528962" cy="614848"/>
              </a:xfrm>
              <a:prstGeom prst="rect">
                <a:avLst/>
              </a:prstGeom>
              <a:blipFill>
                <a:blip r:embed="rId5"/>
                <a:stretch>
                  <a:fillRect l="-3855" b="-49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782D24-DF4E-4A20-A4F3-867A73B07014}"/>
                  </a:ext>
                </a:extLst>
              </p:cNvPr>
              <p:cNvSpPr txBox="1"/>
              <p:nvPr/>
            </p:nvSpPr>
            <p:spPr>
              <a:xfrm>
                <a:off x="1441076" y="5539398"/>
                <a:ext cx="2470548" cy="369332"/>
              </a:xfrm>
              <a:prstGeom prst="rect">
                <a:avLst/>
              </a:prstGeom>
              <a:noFill/>
            </p:spPr>
            <p:txBody>
              <a:bodyPr wrap="none" rtlCol="0">
                <a:spAutoFit/>
              </a:bodyPr>
              <a:lstStyle/>
              <a:p>
                <a:r>
                  <a:rPr kumimoji="1" lang="en-US" altLang="ja-JP" dirty="0"/>
                  <a:t>(</a:t>
                </a:r>
                <a14:m>
                  <m:oMath xmlns:m="http://schemas.openxmlformats.org/officeDocument/2006/math">
                    <m:r>
                      <a:rPr kumimoji="1" lang="en-US" altLang="ja-JP" i="1" dirty="0" smtClean="0">
                        <a:latin typeface="Cambria Math" panose="02040503050406030204" pitchFamily="18" charset="0"/>
                      </a:rPr>
                      <m:t>𝑅</m:t>
                    </m:r>
                    <m:r>
                      <a:rPr kumimoji="1" lang="en-US" altLang="ja-JP" i="1" dirty="0" smtClean="0">
                        <a:latin typeface="Cambria Math" panose="02040503050406030204" pitchFamily="18" charset="0"/>
                      </a:rPr>
                      <m:t>1=5</m:t>
                    </m:r>
                    <m:r>
                      <a:rPr kumimoji="1" lang="en-US" altLang="ja-JP" i="1" dirty="0" smtClean="0">
                        <a:latin typeface="Cambria Math" panose="02040503050406030204" pitchFamily="18" charset="0"/>
                      </a:rPr>
                      <m:t>𝑘</m:t>
                    </m:r>
                    <m:r>
                      <m:rPr>
                        <m:sty m:val="p"/>
                      </m:rPr>
                      <a:rPr kumimoji="1" lang="en-US" altLang="ja-JP" i="0" dirty="0" smtClean="0">
                        <a:latin typeface="Cambria Math" panose="02040503050406030204" pitchFamily="18" charset="0"/>
                      </a:rPr>
                      <m:t>Ω</m:t>
                    </m:r>
                  </m:oMath>
                </a14:m>
                <a:r>
                  <a:rPr kumimoji="1" lang="ja-JP" altLang="en-US" dirty="0"/>
                  <a:t>、</a:t>
                </a:r>
                <a14:m>
                  <m:oMath xmlns:m="http://schemas.openxmlformats.org/officeDocument/2006/math">
                    <m:r>
                      <a:rPr kumimoji="1" lang="en-US" altLang="ja-JP" i="1" dirty="0" smtClean="0">
                        <a:latin typeface="Cambria Math" panose="02040503050406030204" pitchFamily="18" charset="0"/>
                      </a:rPr>
                      <m:t>𝑅</m:t>
                    </m:r>
                    <m:r>
                      <a:rPr kumimoji="1" lang="en-US" altLang="ja-JP" i="1" dirty="0" smtClean="0">
                        <a:latin typeface="Cambria Math" panose="02040503050406030204" pitchFamily="18" charset="0"/>
                      </a:rPr>
                      <m:t>2=1</m:t>
                    </m:r>
                    <m:r>
                      <a:rPr kumimoji="1" lang="en-US" altLang="ja-JP" i="1" dirty="0" smtClean="0">
                        <a:latin typeface="Cambria Math" panose="02040503050406030204" pitchFamily="18" charset="0"/>
                      </a:rPr>
                      <m:t>𝑘</m:t>
                    </m:r>
                    <m:r>
                      <m:rPr>
                        <m:sty m:val="p"/>
                      </m:rPr>
                      <a:rPr kumimoji="1" lang="en-US" altLang="ja-JP" i="0" dirty="0" smtClean="0">
                        <a:latin typeface="Cambria Math" panose="02040503050406030204" pitchFamily="18" charset="0"/>
                      </a:rPr>
                      <m:t>Ω</m:t>
                    </m:r>
                  </m:oMath>
                </a14:m>
                <a:r>
                  <a:rPr kumimoji="1" lang="en-US" altLang="ja-JP" dirty="0"/>
                  <a:t>)</a:t>
                </a:r>
                <a:endParaRPr kumimoji="1" lang="ja-JP" altLang="en-US" dirty="0"/>
              </a:p>
            </p:txBody>
          </p:sp>
        </mc:Choice>
        <mc:Fallback xmlns="">
          <p:sp>
            <p:nvSpPr>
              <p:cNvPr id="10" name="テキスト ボックス 9">
                <a:extLst>
                  <a:ext uri="{FF2B5EF4-FFF2-40B4-BE49-F238E27FC236}">
                    <a16:creationId xmlns:a16="http://schemas.microsoft.com/office/drawing/2014/main" id="{62782D24-DF4E-4A20-A4F3-867A73B07014}"/>
                  </a:ext>
                </a:extLst>
              </p:cNvPr>
              <p:cNvSpPr txBox="1">
                <a:spLocks noRot="1" noChangeAspect="1" noMove="1" noResize="1" noEditPoints="1" noAdjustHandles="1" noChangeArrowheads="1" noChangeShapeType="1" noTextEdit="1"/>
              </p:cNvSpPr>
              <p:nvPr/>
            </p:nvSpPr>
            <p:spPr>
              <a:xfrm>
                <a:off x="1441076" y="5539398"/>
                <a:ext cx="2470548" cy="369332"/>
              </a:xfrm>
              <a:prstGeom prst="rect">
                <a:avLst/>
              </a:prstGeom>
              <a:blipFill>
                <a:blip r:embed="rId6"/>
                <a:stretch>
                  <a:fillRect l="-1970" t="-13333" r="-1478" b="-2833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0BB8DF6-11B6-47FA-8ACD-B2802D8AEA93}"/>
              </a:ext>
            </a:extLst>
          </p:cNvPr>
          <p:cNvSpPr txBox="1"/>
          <p:nvPr/>
        </p:nvSpPr>
        <p:spPr>
          <a:xfrm>
            <a:off x="5035879" y="2743211"/>
            <a:ext cx="774571" cy="369332"/>
          </a:xfrm>
          <a:prstGeom prst="rect">
            <a:avLst/>
          </a:prstGeom>
          <a:solidFill>
            <a:schemeClr val="bg1"/>
          </a:solidFill>
          <a:ln>
            <a:solidFill>
              <a:schemeClr val="tx1"/>
            </a:solidFill>
          </a:ln>
        </p:spPr>
        <p:txBody>
          <a:bodyPr wrap="none" rtlCol="0">
            <a:spAutoFit/>
          </a:bodyPr>
          <a:lstStyle/>
          <a:p>
            <a:r>
              <a:rPr kumimoji="1" lang="en-US" altLang="ja-JP" dirty="0"/>
              <a:t>motor</a:t>
            </a:r>
            <a:endParaRPr kumimoji="1" lang="ja-JP" altLang="en-US" dirty="0"/>
          </a:p>
        </p:txBody>
      </p:sp>
      <p:sp>
        <p:nvSpPr>
          <p:cNvPr id="12" name="テキスト ボックス 11">
            <a:extLst>
              <a:ext uri="{FF2B5EF4-FFF2-40B4-BE49-F238E27FC236}">
                <a16:creationId xmlns:a16="http://schemas.microsoft.com/office/drawing/2014/main" id="{41DE6B5A-7B63-48ED-91CA-4A4EEDBE807B}"/>
              </a:ext>
            </a:extLst>
          </p:cNvPr>
          <p:cNvSpPr txBox="1"/>
          <p:nvPr/>
        </p:nvSpPr>
        <p:spPr>
          <a:xfrm>
            <a:off x="7688560" y="3296236"/>
            <a:ext cx="979755" cy="369332"/>
          </a:xfrm>
          <a:prstGeom prst="rect">
            <a:avLst/>
          </a:prstGeom>
          <a:solidFill>
            <a:schemeClr val="bg1"/>
          </a:solidFill>
          <a:ln>
            <a:solidFill>
              <a:schemeClr val="tx1"/>
            </a:solidFill>
          </a:ln>
        </p:spPr>
        <p:txBody>
          <a:bodyPr wrap="none" rtlCol="0">
            <a:spAutoFit/>
          </a:bodyPr>
          <a:lstStyle/>
          <a:p>
            <a:r>
              <a:rPr kumimoji="1" lang="en-US" altLang="ja-JP" dirty="0"/>
              <a:t>Arduino</a:t>
            </a:r>
            <a:endParaRPr kumimoji="1" lang="ja-JP" altLang="en-US" dirty="0"/>
          </a:p>
        </p:txBody>
      </p:sp>
      <p:sp>
        <p:nvSpPr>
          <p:cNvPr id="13" name="テキスト ボックス 12">
            <a:extLst>
              <a:ext uri="{FF2B5EF4-FFF2-40B4-BE49-F238E27FC236}">
                <a16:creationId xmlns:a16="http://schemas.microsoft.com/office/drawing/2014/main" id="{9B4D738D-5C7B-4334-AB6F-A0F6769C3F05}"/>
              </a:ext>
            </a:extLst>
          </p:cNvPr>
          <p:cNvSpPr txBox="1"/>
          <p:nvPr/>
        </p:nvSpPr>
        <p:spPr>
          <a:xfrm>
            <a:off x="7624439" y="2741998"/>
            <a:ext cx="1043876" cy="369332"/>
          </a:xfrm>
          <a:prstGeom prst="rect">
            <a:avLst/>
          </a:prstGeom>
          <a:solidFill>
            <a:schemeClr val="bg1"/>
          </a:solidFill>
          <a:ln>
            <a:solidFill>
              <a:schemeClr val="tx1"/>
            </a:solidFill>
          </a:ln>
        </p:spPr>
        <p:txBody>
          <a:bodyPr wrap="none" rtlCol="0">
            <a:spAutoFit/>
          </a:bodyPr>
          <a:lstStyle/>
          <a:p>
            <a:r>
              <a:rPr lang="en-US" altLang="ja-JP" dirty="0"/>
              <a:t>Op-amp</a:t>
            </a:r>
            <a:endParaRPr kumimoji="1" lang="ja-JP" altLang="en-US" dirty="0"/>
          </a:p>
        </p:txBody>
      </p:sp>
      <p:cxnSp>
        <p:nvCxnSpPr>
          <p:cNvPr id="15" name="直線コネクタ 14">
            <a:extLst>
              <a:ext uri="{FF2B5EF4-FFF2-40B4-BE49-F238E27FC236}">
                <a16:creationId xmlns:a16="http://schemas.microsoft.com/office/drawing/2014/main" id="{6DB3871D-CCA0-4BCA-AACF-31706EB83F11}"/>
              </a:ext>
            </a:extLst>
          </p:cNvPr>
          <p:cNvCxnSpPr>
            <a:stCxn id="12" idx="2"/>
          </p:cNvCxnSpPr>
          <p:nvPr/>
        </p:nvCxnSpPr>
        <p:spPr>
          <a:xfrm flipH="1">
            <a:off x="7740352" y="3665568"/>
            <a:ext cx="438086" cy="883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92988F-D48A-488A-8BB2-4CC1C268AE09}"/>
              </a:ext>
            </a:extLst>
          </p:cNvPr>
          <p:cNvCxnSpPr>
            <a:cxnSpLocks/>
            <a:stCxn id="13" idx="1"/>
          </p:cNvCxnSpPr>
          <p:nvPr/>
        </p:nvCxnSpPr>
        <p:spPr>
          <a:xfrm flipH="1">
            <a:off x="7380313" y="2926664"/>
            <a:ext cx="244126" cy="1453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7C5CFD2-248E-477A-8659-7717AA0B5CB8}"/>
              </a:ext>
            </a:extLst>
          </p:cNvPr>
          <p:cNvCxnSpPr>
            <a:cxnSpLocks/>
          </p:cNvCxnSpPr>
          <p:nvPr/>
        </p:nvCxnSpPr>
        <p:spPr>
          <a:xfrm>
            <a:off x="5423164" y="3111330"/>
            <a:ext cx="485221" cy="585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3B9BAE9-BF9E-4139-BF68-121DE768FEE8}"/>
              </a:ext>
            </a:extLst>
          </p:cNvPr>
          <p:cNvSpPr txBox="1"/>
          <p:nvPr/>
        </p:nvSpPr>
        <p:spPr>
          <a:xfrm>
            <a:off x="5035879" y="5649274"/>
            <a:ext cx="3632436" cy="461665"/>
          </a:xfrm>
          <a:prstGeom prst="rect">
            <a:avLst/>
          </a:prstGeom>
          <a:noFill/>
        </p:spPr>
        <p:txBody>
          <a:bodyPr wrap="square" rtlCol="0">
            <a:spAutoFit/>
          </a:bodyPr>
          <a:lstStyle/>
          <a:p>
            <a:pPr algn="ctr"/>
            <a:r>
              <a:rPr lang="ja-JP" altLang="en-US" sz="2400" dirty="0"/>
              <a:t>入力デバイス</a:t>
            </a:r>
            <a:endParaRPr kumimoji="1" lang="ja-JP" altLang="en-US" sz="2400" dirty="0"/>
          </a:p>
        </p:txBody>
      </p:sp>
    </p:spTree>
    <p:extLst>
      <p:ext uri="{BB962C8B-B14F-4D97-AF65-F5344CB8AC3E}">
        <p14:creationId xmlns:p14="http://schemas.microsoft.com/office/powerpoint/2010/main" val="242725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B106E1-D672-46AE-AB46-75F59916B0F1}"/>
              </a:ext>
            </a:extLst>
          </p:cNvPr>
          <p:cNvSpPr>
            <a:spLocks noGrp="1"/>
          </p:cNvSpPr>
          <p:nvPr>
            <p:ph idx="1"/>
          </p:nvPr>
        </p:nvSpPr>
        <p:spPr>
          <a:xfrm>
            <a:off x="462049" y="908720"/>
            <a:ext cx="8229600" cy="5287982"/>
          </a:xfrm>
        </p:spPr>
        <p:txBody>
          <a:bodyPr/>
          <a:lstStyle/>
          <a:p>
            <a:r>
              <a:rPr lang="ja-JP" altLang="en-US" sz="2800" dirty="0"/>
              <a:t>背景・問題点</a:t>
            </a:r>
            <a:endParaRPr lang="en-US" altLang="ja-JP" sz="2800" dirty="0"/>
          </a:p>
          <a:p>
            <a:r>
              <a:rPr lang="ja-JP" altLang="en-US" sz="2800" dirty="0"/>
              <a:t>提案システム</a:t>
            </a:r>
            <a:endParaRPr lang="en-US" altLang="ja-JP" sz="2800" dirty="0"/>
          </a:p>
          <a:p>
            <a:pPr lvl="1"/>
            <a:r>
              <a:rPr lang="ja-JP" altLang="en-US" sz="2000" dirty="0"/>
              <a:t>システム概要</a:t>
            </a:r>
            <a:endParaRPr lang="en-US" altLang="ja-JP" sz="2000" dirty="0"/>
          </a:p>
          <a:p>
            <a:r>
              <a:rPr lang="ja-JP" altLang="en-US" sz="2800" dirty="0">
                <a:solidFill>
                  <a:schemeClr val="tx1"/>
                </a:solidFill>
              </a:rPr>
              <a:t>システムの仕様</a:t>
            </a:r>
            <a:endParaRPr lang="en-US" altLang="ja-JP" sz="2800" dirty="0">
              <a:solidFill>
                <a:schemeClr val="tx1"/>
              </a:solidFill>
            </a:endParaRPr>
          </a:p>
          <a:p>
            <a:pPr lvl="1"/>
            <a:r>
              <a:rPr lang="en-US" altLang="ja-JP" sz="2000" dirty="0" err="1"/>
              <a:t>SysML</a:t>
            </a:r>
            <a:endParaRPr lang="en-US" altLang="ja-JP" sz="2000" dirty="0"/>
          </a:p>
          <a:p>
            <a:pPr lvl="2"/>
            <a:r>
              <a:rPr lang="ja-JP" altLang="en-US" sz="1800" dirty="0"/>
              <a:t>要求図</a:t>
            </a:r>
            <a:endParaRPr lang="en-US" altLang="ja-JP" sz="1800" dirty="0"/>
          </a:p>
          <a:p>
            <a:pPr lvl="2"/>
            <a:r>
              <a:rPr lang="ja-JP" altLang="en-US" sz="1800" dirty="0"/>
              <a:t>内部ブロック図</a:t>
            </a:r>
            <a:endParaRPr lang="en-US" altLang="ja-JP" sz="1800" dirty="0"/>
          </a:p>
          <a:p>
            <a:pPr lvl="2"/>
            <a:r>
              <a:rPr lang="ja-JP" altLang="en-US" sz="1800" dirty="0"/>
              <a:t>ユースケース図</a:t>
            </a:r>
            <a:endParaRPr lang="en-US" altLang="ja-JP" sz="1800" dirty="0"/>
          </a:p>
          <a:p>
            <a:pPr lvl="1"/>
            <a:r>
              <a:rPr lang="ja-JP" altLang="en-US" sz="2000" dirty="0"/>
              <a:t>作成したコンポーネント</a:t>
            </a:r>
            <a:endParaRPr lang="en-US" altLang="ja-JP" sz="2000" dirty="0"/>
          </a:p>
          <a:p>
            <a:pPr lvl="1"/>
            <a:r>
              <a:rPr lang="ja-JP" altLang="en-US" sz="2000" dirty="0"/>
              <a:t>入力デバイス</a:t>
            </a:r>
            <a:endParaRPr lang="en-US" altLang="ja-JP" sz="2000" dirty="0"/>
          </a:p>
          <a:p>
            <a:r>
              <a:rPr lang="ja-JP" altLang="en-US" sz="2800" dirty="0">
                <a:solidFill>
                  <a:srgbClr val="FF0000"/>
                </a:solidFill>
              </a:rPr>
              <a:t>実演</a:t>
            </a:r>
            <a:endParaRPr lang="en-US" altLang="ja-JP" sz="2800" dirty="0">
              <a:solidFill>
                <a:srgbClr val="FF0000"/>
              </a:solidFill>
            </a:endParaRPr>
          </a:p>
          <a:p>
            <a:r>
              <a:rPr lang="ja-JP" altLang="en-US" sz="2800" dirty="0"/>
              <a:t>最後に</a:t>
            </a:r>
            <a:endParaRPr lang="en-US" altLang="ja-JP" sz="2800" dirty="0"/>
          </a:p>
        </p:txBody>
      </p:sp>
      <p:sp>
        <p:nvSpPr>
          <p:cNvPr id="3" name="タイトル 2">
            <a:extLst>
              <a:ext uri="{FF2B5EF4-FFF2-40B4-BE49-F238E27FC236}">
                <a16:creationId xmlns:a16="http://schemas.microsoft.com/office/drawing/2014/main" id="{C3853B70-9A94-4703-9422-2850081568D4}"/>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212936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C9B6D9C-B3D2-489A-8032-DD32FD8CABE1}"/>
              </a:ext>
            </a:extLst>
          </p:cNvPr>
          <p:cNvSpPr>
            <a:spLocks noGrp="1"/>
          </p:cNvSpPr>
          <p:nvPr>
            <p:ph idx="1"/>
          </p:nvPr>
        </p:nvSpPr>
        <p:spPr/>
        <p:txBody>
          <a:bodyPr/>
          <a:lstStyle/>
          <a:p>
            <a:pPr algn="l"/>
            <a:r>
              <a:rPr kumimoji="1" lang="ja-JP" altLang="en-US" dirty="0"/>
              <a:t>ぜひ、マイクを</a:t>
            </a:r>
            <a:r>
              <a:rPr kumimoji="1" lang="en-US" altLang="ja-JP" dirty="0"/>
              <a:t>ON</a:t>
            </a:r>
            <a:r>
              <a:rPr kumimoji="1" lang="ja-JP" altLang="en-US" dirty="0"/>
              <a:t>に！</a:t>
            </a:r>
            <a:br>
              <a:rPr lang="en-US" altLang="ja-JP" dirty="0"/>
            </a:br>
            <a:r>
              <a:rPr lang="ja-JP" altLang="en-US" dirty="0"/>
              <a:t>（リアクションが欲しいです</a:t>
            </a:r>
            <a:r>
              <a:rPr lang="en-US" altLang="ja-JP" dirty="0"/>
              <a:t>…</a:t>
            </a:r>
            <a:r>
              <a:rPr lang="ja-JP" altLang="en-US" dirty="0"/>
              <a:t>）</a:t>
            </a:r>
            <a:endParaRPr kumimoji="1" lang="en-US" altLang="ja-JP" dirty="0"/>
          </a:p>
        </p:txBody>
      </p:sp>
      <p:sp>
        <p:nvSpPr>
          <p:cNvPr id="3" name="タイトル 2">
            <a:extLst>
              <a:ext uri="{FF2B5EF4-FFF2-40B4-BE49-F238E27FC236}">
                <a16:creationId xmlns:a16="http://schemas.microsoft.com/office/drawing/2014/main" id="{3AD833CE-399F-41A3-99C7-08496264CDF1}"/>
              </a:ext>
            </a:extLst>
          </p:cNvPr>
          <p:cNvSpPr>
            <a:spLocks noGrp="1"/>
          </p:cNvSpPr>
          <p:nvPr>
            <p:ph type="title"/>
          </p:nvPr>
        </p:nvSpPr>
        <p:spPr/>
        <p:txBody>
          <a:bodyPr/>
          <a:lstStyle/>
          <a:p>
            <a:r>
              <a:rPr kumimoji="1" lang="ja-JP" altLang="en-US" dirty="0"/>
              <a:t>実演</a:t>
            </a:r>
          </a:p>
        </p:txBody>
      </p:sp>
    </p:spTree>
    <p:extLst>
      <p:ext uri="{BB962C8B-B14F-4D97-AF65-F5344CB8AC3E}">
        <p14:creationId xmlns:p14="http://schemas.microsoft.com/office/powerpoint/2010/main" val="274860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B106E1-D672-46AE-AB46-75F59916B0F1}"/>
              </a:ext>
            </a:extLst>
          </p:cNvPr>
          <p:cNvSpPr>
            <a:spLocks noGrp="1"/>
          </p:cNvSpPr>
          <p:nvPr>
            <p:ph idx="1"/>
          </p:nvPr>
        </p:nvSpPr>
        <p:spPr>
          <a:xfrm>
            <a:off x="462049" y="908720"/>
            <a:ext cx="8229600" cy="5287982"/>
          </a:xfrm>
        </p:spPr>
        <p:txBody>
          <a:bodyPr/>
          <a:lstStyle/>
          <a:p>
            <a:r>
              <a:rPr lang="ja-JP" altLang="en-US" sz="2800" dirty="0"/>
              <a:t>背景・問題点</a:t>
            </a:r>
            <a:endParaRPr lang="en-US" altLang="ja-JP" sz="2800" dirty="0"/>
          </a:p>
          <a:p>
            <a:r>
              <a:rPr lang="ja-JP" altLang="en-US" sz="2800" dirty="0"/>
              <a:t>提案システム</a:t>
            </a:r>
            <a:endParaRPr lang="en-US" altLang="ja-JP" sz="2800" dirty="0"/>
          </a:p>
          <a:p>
            <a:pPr lvl="1"/>
            <a:r>
              <a:rPr lang="ja-JP" altLang="en-US" sz="2000" dirty="0"/>
              <a:t>システム概要</a:t>
            </a:r>
            <a:endParaRPr lang="en-US" altLang="ja-JP" sz="2000" dirty="0"/>
          </a:p>
          <a:p>
            <a:r>
              <a:rPr lang="ja-JP" altLang="en-US" sz="2800" dirty="0">
                <a:solidFill>
                  <a:schemeClr val="tx1"/>
                </a:solidFill>
              </a:rPr>
              <a:t>システムの仕様</a:t>
            </a:r>
            <a:endParaRPr lang="en-US" altLang="ja-JP" sz="2800" dirty="0">
              <a:solidFill>
                <a:schemeClr val="tx1"/>
              </a:solidFill>
            </a:endParaRPr>
          </a:p>
          <a:p>
            <a:pPr lvl="1"/>
            <a:r>
              <a:rPr lang="en-US" altLang="ja-JP" sz="2000" dirty="0" err="1"/>
              <a:t>SysML</a:t>
            </a:r>
            <a:endParaRPr lang="en-US" altLang="ja-JP" sz="2000" dirty="0"/>
          </a:p>
          <a:p>
            <a:pPr lvl="2"/>
            <a:r>
              <a:rPr lang="ja-JP" altLang="en-US" sz="1800" dirty="0"/>
              <a:t>要求図</a:t>
            </a:r>
            <a:endParaRPr lang="en-US" altLang="ja-JP" sz="1800" dirty="0"/>
          </a:p>
          <a:p>
            <a:pPr lvl="2"/>
            <a:r>
              <a:rPr lang="ja-JP" altLang="en-US" sz="1800" dirty="0"/>
              <a:t>内部ブロック図</a:t>
            </a:r>
            <a:endParaRPr lang="en-US" altLang="ja-JP" sz="1800" dirty="0"/>
          </a:p>
          <a:p>
            <a:pPr lvl="2"/>
            <a:r>
              <a:rPr lang="ja-JP" altLang="en-US" sz="1800" dirty="0"/>
              <a:t>ユースケース図</a:t>
            </a:r>
            <a:endParaRPr lang="en-US" altLang="ja-JP" sz="1800" dirty="0"/>
          </a:p>
          <a:p>
            <a:pPr lvl="1"/>
            <a:r>
              <a:rPr lang="ja-JP" altLang="en-US" sz="2000" dirty="0"/>
              <a:t>作成したコンポーネント</a:t>
            </a:r>
            <a:endParaRPr lang="en-US" altLang="ja-JP" sz="2000" dirty="0"/>
          </a:p>
          <a:p>
            <a:pPr lvl="1"/>
            <a:r>
              <a:rPr lang="ja-JP" altLang="en-US" sz="2000" dirty="0"/>
              <a:t>入力デバイス</a:t>
            </a:r>
            <a:endParaRPr lang="en-US" altLang="ja-JP" sz="2000" dirty="0"/>
          </a:p>
          <a:p>
            <a:r>
              <a:rPr lang="ja-JP" altLang="en-US" sz="2800" dirty="0"/>
              <a:t>実演</a:t>
            </a:r>
            <a:endParaRPr lang="en-US" altLang="ja-JP" sz="2800" dirty="0"/>
          </a:p>
          <a:p>
            <a:r>
              <a:rPr lang="ja-JP" altLang="en-US" sz="2800" dirty="0">
                <a:solidFill>
                  <a:srgbClr val="FF0000"/>
                </a:solidFill>
              </a:rPr>
              <a:t>最後に</a:t>
            </a:r>
            <a:endParaRPr lang="en-US" altLang="ja-JP" sz="2800" dirty="0">
              <a:solidFill>
                <a:srgbClr val="FF0000"/>
              </a:solidFill>
            </a:endParaRPr>
          </a:p>
        </p:txBody>
      </p:sp>
      <p:sp>
        <p:nvSpPr>
          <p:cNvPr id="3" name="タイトル 2">
            <a:extLst>
              <a:ext uri="{FF2B5EF4-FFF2-40B4-BE49-F238E27FC236}">
                <a16:creationId xmlns:a16="http://schemas.microsoft.com/office/drawing/2014/main" id="{C3853B70-9A94-4703-9422-2850081568D4}"/>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101541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B106E1-D672-46AE-AB46-75F59916B0F1}"/>
              </a:ext>
            </a:extLst>
          </p:cNvPr>
          <p:cNvSpPr>
            <a:spLocks noGrp="1"/>
          </p:cNvSpPr>
          <p:nvPr>
            <p:ph idx="1"/>
          </p:nvPr>
        </p:nvSpPr>
        <p:spPr>
          <a:xfrm>
            <a:off x="462049" y="908720"/>
            <a:ext cx="8229600" cy="5287982"/>
          </a:xfrm>
        </p:spPr>
        <p:txBody>
          <a:bodyPr/>
          <a:lstStyle/>
          <a:p>
            <a:r>
              <a:rPr lang="ja-JP" altLang="en-US" sz="2800" dirty="0"/>
              <a:t>背景・問題点</a:t>
            </a:r>
            <a:endParaRPr lang="en-US" altLang="ja-JP" sz="2800" dirty="0"/>
          </a:p>
          <a:p>
            <a:r>
              <a:rPr lang="ja-JP" altLang="en-US" sz="2800" dirty="0"/>
              <a:t>提案システム</a:t>
            </a:r>
            <a:endParaRPr lang="en-US" altLang="ja-JP" sz="2800" dirty="0"/>
          </a:p>
          <a:p>
            <a:pPr lvl="1"/>
            <a:r>
              <a:rPr lang="ja-JP" altLang="en-US" sz="2000" dirty="0"/>
              <a:t>システム概要</a:t>
            </a:r>
            <a:endParaRPr lang="en-US" altLang="ja-JP" sz="2000" dirty="0"/>
          </a:p>
          <a:p>
            <a:r>
              <a:rPr lang="ja-JP" altLang="en-US" sz="2800" dirty="0">
                <a:solidFill>
                  <a:schemeClr val="tx1"/>
                </a:solidFill>
              </a:rPr>
              <a:t>システムの仕様</a:t>
            </a:r>
            <a:endParaRPr lang="en-US" altLang="ja-JP" sz="2800" dirty="0">
              <a:solidFill>
                <a:schemeClr val="tx1"/>
              </a:solidFill>
            </a:endParaRPr>
          </a:p>
          <a:p>
            <a:pPr lvl="1"/>
            <a:r>
              <a:rPr lang="en-US" altLang="ja-JP" sz="2000" dirty="0" err="1"/>
              <a:t>SysML</a:t>
            </a:r>
            <a:endParaRPr lang="en-US" altLang="ja-JP" sz="2000" dirty="0"/>
          </a:p>
          <a:p>
            <a:pPr lvl="2"/>
            <a:r>
              <a:rPr lang="ja-JP" altLang="en-US" sz="1800" dirty="0"/>
              <a:t>要求図</a:t>
            </a:r>
            <a:endParaRPr lang="en-US" altLang="ja-JP" sz="1800" dirty="0"/>
          </a:p>
          <a:p>
            <a:pPr lvl="2"/>
            <a:r>
              <a:rPr lang="ja-JP" altLang="en-US" sz="1800" dirty="0"/>
              <a:t>内部ブロック図</a:t>
            </a:r>
            <a:endParaRPr lang="en-US" altLang="ja-JP" sz="1800" dirty="0"/>
          </a:p>
          <a:p>
            <a:pPr lvl="2"/>
            <a:r>
              <a:rPr lang="ja-JP" altLang="en-US" sz="1800" dirty="0"/>
              <a:t>ユースケース図</a:t>
            </a:r>
            <a:endParaRPr lang="en-US" altLang="ja-JP" sz="1800" dirty="0"/>
          </a:p>
          <a:p>
            <a:pPr lvl="1"/>
            <a:r>
              <a:rPr lang="ja-JP" altLang="en-US" sz="2000" dirty="0"/>
              <a:t>作成したコンポーネント</a:t>
            </a:r>
            <a:endParaRPr lang="en-US" altLang="ja-JP" sz="2000" dirty="0"/>
          </a:p>
          <a:p>
            <a:pPr lvl="1"/>
            <a:r>
              <a:rPr lang="ja-JP" altLang="en-US" sz="2000" dirty="0"/>
              <a:t>入力デバイス</a:t>
            </a:r>
            <a:endParaRPr lang="en-US" altLang="ja-JP" sz="2000" dirty="0"/>
          </a:p>
          <a:p>
            <a:r>
              <a:rPr lang="ja-JP" altLang="en-US" sz="2800" dirty="0"/>
              <a:t>実演</a:t>
            </a:r>
            <a:endParaRPr lang="en-US" altLang="ja-JP" sz="2800" dirty="0"/>
          </a:p>
          <a:p>
            <a:r>
              <a:rPr lang="ja-JP" altLang="en-US" sz="2800" dirty="0"/>
              <a:t>最後に</a:t>
            </a:r>
            <a:endParaRPr lang="en-US" altLang="ja-JP" sz="2800" dirty="0"/>
          </a:p>
        </p:txBody>
      </p:sp>
      <p:sp>
        <p:nvSpPr>
          <p:cNvPr id="3" name="タイトル 2">
            <a:extLst>
              <a:ext uri="{FF2B5EF4-FFF2-40B4-BE49-F238E27FC236}">
                <a16:creationId xmlns:a16="http://schemas.microsoft.com/office/drawing/2014/main" id="{C3853B70-9A94-4703-9422-2850081568D4}"/>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68998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D7F440D-DEE6-4B7A-B6C4-D81BEEFACEB5}"/>
              </a:ext>
            </a:extLst>
          </p:cNvPr>
          <p:cNvSpPr>
            <a:spLocks noGrp="1"/>
          </p:cNvSpPr>
          <p:nvPr>
            <p:ph idx="1"/>
          </p:nvPr>
        </p:nvSpPr>
        <p:spPr/>
        <p:txBody>
          <a:bodyPr/>
          <a:lstStyle/>
          <a:p>
            <a:r>
              <a:rPr kumimoji="1" lang="ja-JP" altLang="en-US" dirty="0"/>
              <a:t>まとめ</a:t>
            </a:r>
            <a:endParaRPr kumimoji="1" lang="en-US" altLang="ja-JP" dirty="0"/>
          </a:p>
          <a:p>
            <a:pPr lvl="1"/>
            <a:r>
              <a:rPr kumimoji="1" lang="ja-JP" altLang="en-US" dirty="0"/>
              <a:t>インタラクティブな運動促進システムを開発</a:t>
            </a:r>
            <a:endParaRPr lang="en-US" altLang="ja-JP" dirty="0"/>
          </a:p>
          <a:p>
            <a:pPr lvl="1"/>
            <a:r>
              <a:rPr lang="ja-JP" altLang="en-US" dirty="0"/>
              <a:t>実世界のハードウェアとシミュレータを融合した</a:t>
            </a:r>
            <a:endParaRPr kumimoji="1" lang="en-US" altLang="ja-JP" dirty="0"/>
          </a:p>
          <a:p>
            <a:pPr lvl="1"/>
            <a:r>
              <a:rPr lang="ja-JP" altLang="en-US" dirty="0"/>
              <a:t>システムの効果を確信した</a:t>
            </a:r>
            <a:endParaRPr lang="en-US" altLang="ja-JP" dirty="0"/>
          </a:p>
          <a:p>
            <a:pPr lvl="1"/>
            <a:endParaRPr kumimoji="1" lang="en-US" altLang="ja-JP" dirty="0"/>
          </a:p>
          <a:p>
            <a:r>
              <a:rPr lang="ja-JP" altLang="en-US" dirty="0"/>
              <a:t>今後の展望</a:t>
            </a:r>
            <a:endParaRPr lang="en-US" altLang="ja-JP" dirty="0"/>
          </a:p>
          <a:p>
            <a:pPr lvl="1"/>
            <a:r>
              <a:rPr lang="ja-JP" altLang="en-US" dirty="0"/>
              <a:t>異なるネットワーク内での対戦を可能に</a:t>
            </a:r>
            <a:endParaRPr lang="en-US" altLang="ja-JP" dirty="0"/>
          </a:p>
        </p:txBody>
      </p:sp>
      <p:sp>
        <p:nvSpPr>
          <p:cNvPr id="3" name="タイトル 2">
            <a:extLst>
              <a:ext uri="{FF2B5EF4-FFF2-40B4-BE49-F238E27FC236}">
                <a16:creationId xmlns:a16="http://schemas.microsoft.com/office/drawing/2014/main" id="{9CA7336D-9155-4481-9EFC-D6261AB98FDD}"/>
              </a:ext>
            </a:extLst>
          </p:cNvPr>
          <p:cNvSpPr>
            <a:spLocks noGrp="1"/>
          </p:cNvSpPr>
          <p:nvPr>
            <p:ph type="title"/>
          </p:nvPr>
        </p:nvSpPr>
        <p:spPr/>
        <p:txBody>
          <a:bodyPr/>
          <a:lstStyle/>
          <a:p>
            <a:r>
              <a:rPr kumimoji="1" lang="ja-JP" altLang="en-US" dirty="0"/>
              <a:t>最後に</a:t>
            </a:r>
          </a:p>
        </p:txBody>
      </p:sp>
    </p:spTree>
    <p:extLst>
      <p:ext uri="{BB962C8B-B14F-4D97-AF65-F5344CB8AC3E}">
        <p14:creationId xmlns:p14="http://schemas.microsoft.com/office/powerpoint/2010/main" val="293022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B106E1-D672-46AE-AB46-75F59916B0F1}"/>
              </a:ext>
            </a:extLst>
          </p:cNvPr>
          <p:cNvSpPr>
            <a:spLocks noGrp="1"/>
          </p:cNvSpPr>
          <p:nvPr>
            <p:ph idx="1"/>
          </p:nvPr>
        </p:nvSpPr>
        <p:spPr>
          <a:xfrm>
            <a:off x="457200" y="908720"/>
            <a:ext cx="8229600" cy="5287982"/>
          </a:xfrm>
        </p:spPr>
        <p:txBody>
          <a:bodyPr/>
          <a:lstStyle/>
          <a:p>
            <a:r>
              <a:rPr lang="ja-JP" altLang="en-US" sz="2800" dirty="0">
                <a:solidFill>
                  <a:srgbClr val="FF0000"/>
                </a:solidFill>
              </a:rPr>
              <a:t>背景・問題点</a:t>
            </a:r>
            <a:endParaRPr lang="en-US" altLang="ja-JP" sz="2800" dirty="0">
              <a:solidFill>
                <a:srgbClr val="FF0000"/>
              </a:solidFill>
            </a:endParaRPr>
          </a:p>
          <a:p>
            <a:r>
              <a:rPr lang="ja-JP" altLang="en-US" sz="2800" dirty="0">
                <a:solidFill>
                  <a:srgbClr val="FF0000"/>
                </a:solidFill>
              </a:rPr>
              <a:t>提案システム</a:t>
            </a:r>
            <a:endParaRPr lang="en-US" altLang="ja-JP" sz="2800" dirty="0">
              <a:solidFill>
                <a:srgbClr val="FF0000"/>
              </a:solidFill>
            </a:endParaRPr>
          </a:p>
          <a:p>
            <a:pPr lvl="1"/>
            <a:r>
              <a:rPr lang="ja-JP" altLang="en-US" sz="2000" dirty="0"/>
              <a:t>システム概要</a:t>
            </a:r>
            <a:endParaRPr lang="en-US" altLang="ja-JP" sz="2000" dirty="0"/>
          </a:p>
          <a:p>
            <a:r>
              <a:rPr lang="ja-JP" altLang="en-US" sz="2800" dirty="0">
                <a:solidFill>
                  <a:schemeClr val="tx1"/>
                </a:solidFill>
              </a:rPr>
              <a:t>システムの仕様</a:t>
            </a:r>
            <a:endParaRPr lang="en-US" altLang="ja-JP" sz="2800" dirty="0">
              <a:solidFill>
                <a:schemeClr val="tx1"/>
              </a:solidFill>
            </a:endParaRPr>
          </a:p>
          <a:p>
            <a:pPr lvl="1"/>
            <a:r>
              <a:rPr lang="en-US" altLang="ja-JP" sz="2000" dirty="0" err="1"/>
              <a:t>SysML</a:t>
            </a:r>
            <a:endParaRPr lang="en-US" altLang="ja-JP" sz="2000" dirty="0"/>
          </a:p>
          <a:p>
            <a:pPr lvl="2"/>
            <a:r>
              <a:rPr lang="ja-JP" altLang="en-US" sz="1800" dirty="0"/>
              <a:t>要求図</a:t>
            </a:r>
            <a:endParaRPr lang="en-US" altLang="ja-JP" sz="1800" dirty="0"/>
          </a:p>
          <a:p>
            <a:pPr lvl="2"/>
            <a:r>
              <a:rPr lang="ja-JP" altLang="en-US" sz="1800" dirty="0"/>
              <a:t>内部ブロック図</a:t>
            </a:r>
            <a:endParaRPr lang="en-US" altLang="ja-JP" sz="1800" dirty="0"/>
          </a:p>
          <a:p>
            <a:pPr lvl="2"/>
            <a:r>
              <a:rPr lang="ja-JP" altLang="en-US" sz="1800" dirty="0"/>
              <a:t>ユースケース図</a:t>
            </a:r>
            <a:endParaRPr lang="en-US" altLang="ja-JP" sz="1800" dirty="0"/>
          </a:p>
          <a:p>
            <a:pPr lvl="1"/>
            <a:r>
              <a:rPr lang="ja-JP" altLang="en-US" sz="2000" dirty="0"/>
              <a:t>作成したコンポーネント</a:t>
            </a:r>
            <a:endParaRPr lang="en-US" altLang="ja-JP" sz="2000" dirty="0"/>
          </a:p>
          <a:p>
            <a:pPr lvl="1"/>
            <a:r>
              <a:rPr lang="ja-JP" altLang="en-US" sz="2000" dirty="0"/>
              <a:t>入力デバイス</a:t>
            </a:r>
            <a:endParaRPr lang="en-US" altLang="ja-JP" sz="2000" dirty="0"/>
          </a:p>
          <a:p>
            <a:r>
              <a:rPr lang="ja-JP" altLang="en-US" sz="2800" dirty="0"/>
              <a:t>実演</a:t>
            </a:r>
            <a:endParaRPr lang="en-US" altLang="ja-JP" sz="2800" dirty="0"/>
          </a:p>
          <a:p>
            <a:r>
              <a:rPr lang="ja-JP" altLang="en-US" sz="2800" dirty="0"/>
              <a:t>最後に</a:t>
            </a:r>
            <a:endParaRPr lang="en-US" altLang="ja-JP" sz="2800" dirty="0"/>
          </a:p>
        </p:txBody>
      </p:sp>
      <p:sp>
        <p:nvSpPr>
          <p:cNvPr id="3" name="タイトル 2">
            <a:extLst>
              <a:ext uri="{FF2B5EF4-FFF2-40B4-BE49-F238E27FC236}">
                <a16:creationId xmlns:a16="http://schemas.microsoft.com/office/drawing/2014/main" id="{C3853B70-9A94-4703-9422-2850081568D4}"/>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417633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3D763EB-7ED5-42EA-A86A-FCF0287E7588}"/>
              </a:ext>
            </a:extLst>
          </p:cNvPr>
          <p:cNvSpPr>
            <a:spLocks noGrp="1"/>
          </p:cNvSpPr>
          <p:nvPr>
            <p:ph idx="1"/>
          </p:nvPr>
        </p:nvSpPr>
        <p:spPr/>
        <p:txBody>
          <a:bodyPr/>
          <a:lstStyle/>
          <a:p>
            <a:r>
              <a:rPr kumimoji="1" lang="ja-JP" altLang="en-US" dirty="0"/>
              <a:t>新型コロナウイルスによる在宅勤務に　伴う運動不足、ストレスが増加</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要求：</a:t>
            </a:r>
            <a:r>
              <a:rPr lang="ja-JP" altLang="en-US" dirty="0">
                <a:solidFill>
                  <a:srgbClr val="FF0000"/>
                </a:solidFill>
              </a:rPr>
              <a:t>全力で体を動かしたい！！！！</a:t>
            </a:r>
            <a:endParaRPr kumimoji="1" lang="ja-JP" altLang="en-US" dirty="0">
              <a:solidFill>
                <a:srgbClr val="FF0000"/>
              </a:solidFill>
            </a:endParaRPr>
          </a:p>
        </p:txBody>
      </p:sp>
      <p:sp>
        <p:nvSpPr>
          <p:cNvPr id="3" name="タイトル 2">
            <a:extLst>
              <a:ext uri="{FF2B5EF4-FFF2-40B4-BE49-F238E27FC236}">
                <a16:creationId xmlns:a16="http://schemas.microsoft.com/office/drawing/2014/main" id="{96E9201B-C685-4B0E-8217-782E3926291A}"/>
              </a:ext>
            </a:extLst>
          </p:cNvPr>
          <p:cNvSpPr>
            <a:spLocks noGrp="1"/>
          </p:cNvSpPr>
          <p:nvPr>
            <p:ph type="title"/>
          </p:nvPr>
        </p:nvSpPr>
        <p:spPr/>
        <p:txBody>
          <a:bodyPr/>
          <a:lstStyle/>
          <a:p>
            <a:r>
              <a:rPr kumimoji="1" lang="ja-JP" altLang="en-US" dirty="0"/>
              <a:t>背景</a:t>
            </a:r>
          </a:p>
        </p:txBody>
      </p:sp>
      <p:pic>
        <p:nvPicPr>
          <p:cNvPr id="5" name="図 4">
            <a:extLst>
              <a:ext uri="{FF2B5EF4-FFF2-40B4-BE49-F238E27FC236}">
                <a16:creationId xmlns:a16="http://schemas.microsoft.com/office/drawing/2014/main" id="{5C6DFDD8-D0A7-42AC-A67F-AC949F337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193978"/>
            <a:ext cx="2547367" cy="1871157"/>
          </a:xfrm>
          <a:prstGeom prst="rect">
            <a:avLst/>
          </a:prstGeom>
        </p:spPr>
      </p:pic>
      <p:pic>
        <p:nvPicPr>
          <p:cNvPr id="7" name="図 6" descr="おもちゃ, 座る, 写真, テーブル が含まれている画像&#10;&#10;自動的に生成された説明">
            <a:extLst>
              <a:ext uri="{FF2B5EF4-FFF2-40B4-BE49-F238E27FC236}">
                <a16:creationId xmlns:a16="http://schemas.microsoft.com/office/drawing/2014/main" id="{F1DB9A48-BB07-4AE7-8B12-5999591EC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030" y="2204864"/>
            <a:ext cx="2130025" cy="2044824"/>
          </a:xfrm>
          <a:prstGeom prst="rect">
            <a:avLst/>
          </a:prstGeom>
        </p:spPr>
      </p:pic>
      <p:pic>
        <p:nvPicPr>
          <p:cNvPr id="1026" name="Picture 2">
            <a:extLst>
              <a:ext uri="{FF2B5EF4-FFF2-40B4-BE49-F238E27FC236}">
                <a16:creationId xmlns:a16="http://schemas.microsoft.com/office/drawing/2014/main" id="{0F8D52B7-78BC-4F3A-8300-0C708FF82C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954070"/>
            <a:ext cx="1803884" cy="140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37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25A03A-7528-42BA-AF9A-2BC19B18CB27}"/>
              </a:ext>
            </a:extLst>
          </p:cNvPr>
          <p:cNvSpPr>
            <a:spLocks noGrp="1"/>
          </p:cNvSpPr>
          <p:nvPr>
            <p:ph idx="1"/>
          </p:nvPr>
        </p:nvSpPr>
        <p:spPr/>
        <p:txBody>
          <a:bodyPr/>
          <a:lstStyle/>
          <a:p>
            <a:r>
              <a:rPr kumimoji="1" lang="ja-JP" altLang="en-US" dirty="0"/>
              <a:t>室内用で手軽に運動不足、ストレス発散する方法がない</a:t>
            </a:r>
            <a:endParaRPr kumimoji="1" lang="en-US" altLang="ja-JP" dirty="0"/>
          </a:p>
          <a:p>
            <a:endParaRPr lang="en-US" altLang="ja-JP" dirty="0"/>
          </a:p>
          <a:p>
            <a:endParaRPr kumimoji="1" lang="en-US" altLang="ja-JP" dirty="0"/>
          </a:p>
          <a:p>
            <a:endParaRPr lang="en-US" altLang="ja-JP" dirty="0"/>
          </a:p>
          <a:p>
            <a:pPr marL="0" indent="0" algn="l">
              <a:buNone/>
            </a:pPr>
            <a:r>
              <a:rPr lang="ja-JP" altLang="en-US" b="1" dirty="0">
                <a:solidFill>
                  <a:srgbClr val="FF0000"/>
                </a:solidFill>
              </a:rPr>
              <a:t>ゲーム感覚で楽しめる、</a:t>
            </a:r>
            <a:br>
              <a:rPr lang="en-US" altLang="ja-JP" b="1" dirty="0">
                <a:solidFill>
                  <a:srgbClr val="FF0000"/>
                </a:solidFill>
              </a:rPr>
            </a:br>
            <a:r>
              <a:rPr lang="ja-JP" altLang="en-US" b="1" dirty="0">
                <a:solidFill>
                  <a:srgbClr val="FF0000"/>
                </a:solidFill>
              </a:rPr>
              <a:t>運動不足＆ストレス解消システムが必要</a:t>
            </a:r>
            <a:endParaRPr kumimoji="1" lang="ja-JP" altLang="en-US" b="1" dirty="0">
              <a:solidFill>
                <a:srgbClr val="FF0000"/>
              </a:solidFill>
            </a:endParaRPr>
          </a:p>
        </p:txBody>
      </p:sp>
      <p:sp>
        <p:nvSpPr>
          <p:cNvPr id="3" name="タイトル 2">
            <a:extLst>
              <a:ext uri="{FF2B5EF4-FFF2-40B4-BE49-F238E27FC236}">
                <a16:creationId xmlns:a16="http://schemas.microsoft.com/office/drawing/2014/main" id="{A2B14747-8A71-4518-8A0E-179870FA53DA}"/>
              </a:ext>
            </a:extLst>
          </p:cNvPr>
          <p:cNvSpPr>
            <a:spLocks noGrp="1"/>
          </p:cNvSpPr>
          <p:nvPr>
            <p:ph type="title"/>
          </p:nvPr>
        </p:nvSpPr>
        <p:spPr/>
        <p:txBody>
          <a:bodyPr/>
          <a:lstStyle/>
          <a:p>
            <a:r>
              <a:rPr kumimoji="1" lang="ja-JP" altLang="en-US" dirty="0"/>
              <a:t>問題点</a:t>
            </a:r>
          </a:p>
        </p:txBody>
      </p:sp>
      <p:pic>
        <p:nvPicPr>
          <p:cNvPr id="2052" name="Picture 4">
            <a:extLst>
              <a:ext uri="{FF2B5EF4-FFF2-40B4-BE49-F238E27FC236}">
                <a16:creationId xmlns:a16="http://schemas.microsoft.com/office/drawing/2014/main" id="{DDA6396F-8C53-4B95-9B4B-72AEB04B37A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04" b="95888" l="10000" r="90000">
                        <a14:foregroundMark x1="45463" y1="88651" x2="46944" y2="93092"/>
                        <a14:foregroundMark x1="53519" y1="74671" x2="52778" y2="80099"/>
                        <a14:foregroundMark x1="49630" y1="56086" x2="48519" y2="60526"/>
                        <a14:foregroundMark x1="51204" y1="91776" x2="50278" y2="95559"/>
                        <a14:foregroundMark x1="59352" y1="91118" x2="61389" y2="95888"/>
                        <a14:backgroundMark x1="80741" y1="94737" x2="79722" y2="92105"/>
                      </a14:backgroundRemoval>
                    </a14:imgEffect>
                  </a14:imgLayer>
                </a14:imgProps>
              </a:ext>
              <a:ext uri="{28A0092B-C50C-407E-A947-70E740481C1C}">
                <a14:useLocalDpi xmlns:a14="http://schemas.microsoft.com/office/drawing/2010/main" val="0"/>
              </a:ext>
            </a:extLst>
          </a:blip>
          <a:srcRect/>
          <a:stretch>
            <a:fillRect/>
          </a:stretch>
        </p:blipFill>
        <p:spPr bwMode="auto">
          <a:xfrm>
            <a:off x="2883272" y="379249"/>
            <a:ext cx="5770984" cy="324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94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E4B712-D2EE-42BC-BAAD-366C97381B82}"/>
              </a:ext>
            </a:extLst>
          </p:cNvPr>
          <p:cNvSpPr>
            <a:spLocks noGrp="1"/>
          </p:cNvSpPr>
          <p:nvPr>
            <p:ph idx="1"/>
          </p:nvPr>
        </p:nvSpPr>
        <p:spPr>
          <a:xfrm>
            <a:off x="457200" y="1271358"/>
            <a:ext cx="8229600" cy="5287982"/>
          </a:xfrm>
        </p:spPr>
        <p:txBody>
          <a:bodyPr/>
          <a:lstStyle/>
          <a:p>
            <a:r>
              <a:rPr kumimoji="1" lang="ja-JP" altLang="en-US" dirty="0"/>
              <a:t>名前：ひっぱりマウス</a:t>
            </a:r>
            <a:endParaRPr kumimoji="1" lang="en-US" altLang="ja-JP" dirty="0"/>
          </a:p>
          <a:p>
            <a:r>
              <a:rPr lang="ja-JP" altLang="en-US" dirty="0"/>
              <a:t>体の動きを促進させるゲーム</a:t>
            </a:r>
            <a:endParaRPr lang="en-US" altLang="ja-JP" dirty="0"/>
          </a:p>
          <a:p>
            <a:pPr lvl="1"/>
            <a:r>
              <a:rPr lang="ja-JP" altLang="en-US" dirty="0"/>
              <a:t>ラズパイマウスを引っ張り合うゲーム</a:t>
            </a:r>
            <a:endParaRPr lang="en-US" altLang="ja-JP" dirty="0"/>
          </a:p>
          <a:p>
            <a:pPr lvl="1"/>
            <a:r>
              <a:rPr lang="ja-JP" altLang="en-US" dirty="0"/>
              <a:t>より</a:t>
            </a:r>
            <a:r>
              <a:rPr lang="ja-JP" altLang="en-US" b="1" dirty="0"/>
              <a:t>強い風</a:t>
            </a:r>
            <a:r>
              <a:rPr lang="ja-JP" altLang="en-US" dirty="0"/>
              <a:t>を</a:t>
            </a:r>
            <a:r>
              <a:rPr lang="ja-JP" altLang="en-US" b="1" dirty="0"/>
              <a:t>連続的</a:t>
            </a:r>
            <a:r>
              <a:rPr lang="ja-JP" altLang="en-US" dirty="0"/>
              <a:t>に作り出した方が勝者</a:t>
            </a:r>
            <a:endParaRPr lang="en-US" altLang="ja-JP" dirty="0"/>
          </a:p>
        </p:txBody>
      </p:sp>
      <p:sp>
        <p:nvSpPr>
          <p:cNvPr id="3" name="タイトル 2">
            <a:extLst>
              <a:ext uri="{FF2B5EF4-FFF2-40B4-BE49-F238E27FC236}">
                <a16:creationId xmlns:a16="http://schemas.microsoft.com/office/drawing/2014/main" id="{163FA1EC-6E4F-4788-AFAC-A67EF41DF42F}"/>
              </a:ext>
            </a:extLst>
          </p:cNvPr>
          <p:cNvSpPr>
            <a:spLocks noGrp="1"/>
          </p:cNvSpPr>
          <p:nvPr>
            <p:ph type="title"/>
          </p:nvPr>
        </p:nvSpPr>
        <p:spPr/>
        <p:txBody>
          <a:bodyPr/>
          <a:lstStyle/>
          <a:p>
            <a:r>
              <a:rPr kumimoji="1" lang="ja-JP" altLang="en-US" dirty="0"/>
              <a:t>提案システム</a:t>
            </a:r>
          </a:p>
        </p:txBody>
      </p:sp>
      <p:grpSp>
        <p:nvGrpSpPr>
          <p:cNvPr id="37" name="グループ化 36">
            <a:extLst>
              <a:ext uri="{FF2B5EF4-FFF2-40B4-BE49-F238E27FC236}">
                <a16:creationId xmlns:a16="http://schemas.microsoft.com/office/drawing/2014/main" id="{0246F7F0-1E7E-4E03-AB7A-51DF62ABE67D}"/>
              </a:ext>
            </a:extLst>
          </p:cNvPr>
          <p:cNvGrpSpPr/>
          <p:nvPr/>
        </p:nvGrpSpPr>
        <p:grpSpPr>
          <a:xfrm>
            <a:off x="436930" y="3480615"/>
            <a:ext cx="8192644" cy="2430466"/>
            <a:chOff x="436930" y="3480615"/>
            <a:chExt cx="8192644" cy="2430466"/>
          </a:xfrm>
        </p:grpSpPr>
        <p:pic>
          <p:nvPicPr>
            <p:cNvPr id="5" name="図 4" descr="ブラック, 座る, テーブル が含まれている画像&#10;&#10;自動的に生成された説明">
              <a:extLst>
                <a:ext uri="{FF2B5EF4-FFF2-40B4-BE49-F238E27FC236}">
                  <a16:creationId xmlns:a16="http://schemas.microsoft.com/office/drawing/2014/main" id="{266B3FC5-9664-4BBA-8E33-6103C7A0E8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698" y="4270673"/>
              <a:ext cx="832961" cy="816002"/>
            </a:xfrm>
            <a:prstGeom prst="rect">
              <a:avLst/>
            </a:prstGeom>
          </p:spPr>
        </p:pic>
        <p:sp>
          <p:nvSpPr>
            <p:cNvPr id="6" name="正方形/長方形 5">
              <a:extLst>
                <a:ext uri="{FF2B5EF4-FFF2-40B4-BE49-F238E27FC236}">
                  <a16:creationId xmlns:a16="http://schemas.microsoft.com/office/drawing/2014/main" id="{499D9B6D-A63D-49BF-BEF3-2E5C9A6DD8FA}"/>
                </a:ext>
              </a:extLst>
            </p:cNvPr>
            <p:cNvSpPr/>
            <p:nvPr/>
          </p:nvSpPr>
          <p:spPr>
            <a:xfrm>
              <a:off x="3204264" y="3777427"/>
              <a:ext cx="2630823" cy="2058737"/>
            </a:xfrm>
            <a:prstGeom prst="rect">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大きい, 顔, オレンジ, ブルー が含まれている画像&#10;&#10;自動的に生成された説明">
              <a:extLst>
                <a:ext uri="{FF2B5EF4-FFF2-40B4-BE49-F238E27FC236}">
                  <a16:creationId xmlns:a16="http://schemas.microsoft.com/office/drawing/2014/main" id="{053BC48E-AD02-405A-90D3-569E1437E2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2592"/>
            <a:stretch/>
          </p:blipFill>
          <p:spPr>
            <a:xfrm>
              <a:off x="1939433" y="3792308"/>
              <a:ext cx="853114" cy="678214"/>
            </a:xfrm>
            <a:prstGeom prst="rect">
              <a:avLst/>
            </a:prstGeom>
          </p:spPr>
        </p:pic>
        <p:pic>
          <p:nvPicPr>
            <p:cNvPr id="8" name="図 7" descr="大きい, ブルー, 背の高い, 時計 が含まれている画像&#10;&#10;自動的に生成された説明">
              <a:extLst>
                <a:ext uri="{FF2B5EF4-FFF2-40B4-BE49-F238E27FC236}">
                  <a16:creationId xmlns:a16="http://schemas.microsoft.com/office/drawing/2014/main" id="{07C441AD-F3E4-4A20-9C8D-E75C50DD166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2643"/>
            <a:stretch/>
          </p:blipFill>
          <p:spPr>
            <a:xfrm>
              <a:off x="6227910" y="3790868"/>
              <a:ext cx="853114" cy="678028"/>
            </a:xfrm>
            <a:prstGeom prst="rect">
              <a:avLst/>
            </a:prstGeom>
          </p:spPr>
        </p:pic>
        <p:pic>
          <p:nvPicPr>
            <p:cNvPr id="9" name="図 8" descr="椅子 が含まれている画像&#10;&#10;自動的に生成された説明">
              <a:extLst>
                <a:ext uri="{FF2B5EF4-FFF2-40B4-BE49-F238E27FC236}">
                  <a16:creationId xmlns:a16="http://schemas.microsoft.com/office/drawing/2014/main" id="{D754A343-47F8-4414-8E0F-D595840B69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11416">
              <a:off x="540097" y="3857376"/>
              <a:ext cx="998201" cy="1204535"/>
            </a:xfrm>
            <a:prstGeom prst="rect">
              <a:avLst/>
            </a:prstGeom>
          </p:spPr>
        </p:pic>
        <p:pic>
          <p:nvPicPr>
            <p:cNvPr id="10" name="図 9" descr="椅子 が含まれている画像&#10;&#10;自動的に生成された説明">
              <a:extLst>
                <a:ext uri="{FF2B5EF4-FFF2-40B4-BE49-F238E27FC236}">
                  <a16:creationId xmlns:a16="http://schemas.microsoft.com/office/drawing/2014/main" id="{CBD61FDD-E8E5-433F-9895-BE76250669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551302">
              <a:off x="7528362" y="3843219"/>
              <a:ext cx="998059" cy="1204364"/>
            </a:xfrm>
            <a:prstGeom prst="rect">
              <a:avLst/>
            </a:prstGeom>
          </p:spPr>
        </p:pic>
        <p:pic>
          <p:nvPicPr>
            <p:cNvPr id="11" name="図 10" descr="電子機器, 回路 が含まれている画像&#10;&#10;自動的に生成された説明">
              <a:extLst>
                <a:ext uri="{FF2B5EF4-FFF2-40B4-BE49-F238E27FC236}">
                  <a16:creationId xmlns:a16="http://schemas.microsoft.com/office/drawing/2014/main" id="{C708630A-F7EE-4311-A1BE-9A4E0D1511A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474589">
              <a:off x="1593530" y="4871153"/>
              <a:ext cx="1072929" cy="1039928"/>
            </a:xfrm>
            <a:prstGeom prst="rect">
              <a:avLst/>
            </a:prstGeom>
          </p:spPr>
        </p:pic>
        <p:pic>
          <p:nvPicPr>
            <p:cNvPr id="12" name="図 11" descr="電子機器, 回路 が含まれている画像&#10;&#10;自動的に生成された説明">
              <a:extLst>
                <a:ext uri="{FF2B5EF4-FFF2-40B4-BE49-F238E27FC236}">
                  <a16:creationId xmlns:a16="http://schemas.microsoft.com/office/drawing/2014/main" id="{1EC4A226-C6FF-4BB6-BEAD-9CCA2E49751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071850">
              <a:off x="6345536" y="4863648"/>
              <a:ext cx="1068787" cy="1035913"/>
            </a:xfrm>
            <a:prstGeom prst="rect">
              <a:avLst/>
            </a:prstGeom>
          </p:spPr>
        </p:pic>
        <p:cxnSp>
          <p:nvCxnSpPr>
            <p:cNvPr id="13" name="コネクタ: 曲線 12">
              <a:extLst>
                <a:ext uri="{FF2B5EF4-FFF2-40B4-BE49-F238E27FC236}">
                  <a16:creationId xmlns:a16="http://schemas.microsoft.com/office/drawing/2014/main" id="{4599FC11-2413-493A-96B3-54E0FC7EE82B}"/>
                </a:ext>
              </a:extLst>
            </p:cNvPr>
            <p:cNvCxnSpPr>
              <a:cxnSpLocks/>
            </p:cNvCxnSpPr>
            <p:nvPr/>
          </p:nvCxnSpPr>
          <p:spPr>
            <a:xfrm rot="10800000" flipV="1">
              <a:off x="1651506" y="4064801"/>
              <a:ext cx="330554" cy="160932"/>
            </a:xfrm>
            <a:prstGeom prst="curvedConnector3">
              <a:avLst/>
            </a:prstGeom>
            <a:ln w="381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334753F-F20C-40D4-BE54-ADCD4C32A89D}"/>
                </a:ext>
              </a:extLst>
            </p:cNvPr>
            <p:cNvCxnSpPr>
              <a:cxnSpLocks/>
            </p:cNvCxnSpPr>
            <p:nvPr/>
          </p:nvCxnSpPr>
          <p:spPr>
            <a:xfrm flipH="1">
              <a:off x="2359639" y="4523394"/>
              <a:ext cx="0" cy="491881"/>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32993B7-2285-4E78-A762-C71E59AA352E}"/>
                </a:ext>
              </a:extLst>
            </p:cNvPr>
            <p:cNvCxnSpPr>
              <a:cxnSpLocks/>
            </p:cNvCxnSpPr>
            <p:nvPr/>
          </p:nvCxnSpPr>
          <p:spPr>
            <a:xfrm>
              <a:off x="2648109" y="5389671"/>
              <a:ext cx="52371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F7DEB0C-D9F2-4B07-AFEF-BE7B9FA3C593}"/>
                </a:ext>
              </a:extLst>
            </p:cNvPr>
            <p:cNvCxnSpPr>
              <a:cxnSpLocks/>
            </p:cNvCxnSpPr>
            <p:nvPr/>
          </p:nvCxnSpPr>
          <p:spPr>
            <a:xfrm>
              <a:off x="5880186" y="5389671"/>
              <a:ext cx="525952" cy="0"/>
            </a:xfrm>
            <a:prstGeom prst="straightConnector1">
              <a:avLst/>
            </a:prstGeom>
            <a:ln w="3810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EFD125F-12E3-465D-92CB-74E184C4804B}"/>
                </a:ext>
              </a:extLst>
            </p:cNvPr>
            <p:cNvCxnSpPr>
              <a:cxnSpLocks/>
            </p:cNvCxnSpPr>
            <p:nvPr/>
          </p:nvCxnSpPr>
          <p:spPr>
            <a:xfrm flipH="1">
              <a:off x="6630401" y="4504181"/>
              <a:ext cx="0" cy="491881"/>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曲線 17">
              <a:extLst>
                <a:ext uri="{FF2B5EF4-FFF2-40B4-BE49-F238E27FC236}">
                  <a16:creationId xmlns:a16="http://schemas.microsoft.com/office/drawing/2014/main" id="{7A5D405C-690C-4493-87FD-84082F0B7C9D}"/>
                </a:ext>
              </a:extLst>
            </p:cNvPr>
            <p:cNvCxnSpPr>
              <a:cxnSpLocks/>
            </p:cNvCxnSpPr>
            <p:nvPr/>
          </p:nvCxnSpPr>
          <p:spPr>
            <a:xfrm rot="10800000">
              <a:off x="6991734" y="4074544"/>
              <a:ext cx="451479" cy="151015"/>
            </a:xfrm>
            <a:prstGeom prst="curvedConnector3">
              <a:avLst>
                <a:gd name="adj1" fmla="val 46030"/>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94B12073-50F8-4416-9E88-003CC04DC41D}"/>
                </a:ext>
              </a:extLst>
            </p:cNvPr>
            <p:cNvSpPr txBox="1"/>
            <p:nvPr/>
          </p:nvSpPr>
          <p:spPr>
            <a:xfrm>
              <a:off x="2029100" y="3480615"/>
              <a:ext cx="619009" cy="252619"/>
            </a:xfrm>
            <a:prstGeom prst="rect">
              <a:avLst/>
            </a:prstGeom>
            <a:noFill/>
          </p:spPr>
          <p:txBody>
            <a:bodyPr wrap="none" rtlCol="0">
              <a:spAutoFit/>
            </a:bodyPr>
            <a:lstStyle/>
            <a:p>
              <a:r>
                <a:rPr kumimoji="1" lang="ja-JP" altLang="en-US" dirty="0"/>
                <a:t>ファン</a:t>
              </a:r>
            </a:p>
          </p:txBody>
        </p:sp>
        <p:sp>
          <p:nvSpPr>
            <p:cNvPr id="20" name="テキスト ボックス 19">
              <a:extLst>
                <a:ext uri="{FF2B5EF4-FFF2-40B4-BE49-F238E27FC236}">
                  <a16:creationId xmlns:a16="http://schemas.microsoft.com/office/drawing/2014/main" id="{FB53EB2D-3151-45AB-B0B0-F6C8C99B90AB}"/>
                </a:ext>
              </a:extLst>
            </p:cNvPr>
            <p:cNvSpPr txBox="1"/>
            <p:nvPr/>
          </p:nvSpPr>
          <p:spPr>
            <a:xfrm>
              <a:off x="6344962" y="3480615"/>
              <a:ext cx="619009" cy="252619"/>
            </a:xfrm>
            <a:prstGeom prst="rect">
              <a:avLst/>
            </a:prstGeom>
            <a:noFill/>
          </p:spPr>
          <p:txBody>
            <a:bodyPr wrap="none" rtlCol="0">
              <a:spAutoFit/>
            </a:bodyPr>
            <a:lstStyle/>
            <a:p>
              <a:r>
                <a:rPr kumimoji="1" lang="ja-JP" altLang="en-US" dirty="0"/>
                <a:t>ファン</a:t>
              </a:r>
            </a:p>
          </p:txBody>
        </p:sp>
        <p:sp>
          <p:nvSpPr>
            <p:cNvPr id="21" name="テキスト ボックス 20">
              <a:extLst>
                <a:ext uri="{FF2B5EF4-FFF2-40B4-BE49-F238E27FC236}">
                  <a16:creationId xmlns:a16="http://schemas.microsoft.com/office/drawing/2014/main" id="{5E2F2D1F-CB19-4745-A3B5-F156F6424BFD}"/>
                </a:ext>
              </a:extLst>
            </p:cNvPr>
            <p:cNvSpPr txBox="1"/>
            <p:nvPr/>
          </p:nvSpPr>
          <p:spPr>
            <a:xfrm>
              <a:off x="6619397" y="4582742"/>
              <a:ext cx="456112" cy="252619"/>
            </a:xfrm>
            <a:prstGeom prst="rect">
              <a:avLst/>
            </a:prstGeom>
            <a:noFill/>
          </p:spPr>
          <p:txBody>
            <a:bodyPr wrap="none" rtlCol="0">
              <a:spAutoFit/>
            </a:bodyPr>
            <a:lstStyle/>
            <a:p>
              <a:r>
                <a:rPr kumimoji="1" lang="ja-JP" altLang="en-US" dirty="0"/>
                <a:t>電圧</a:t>
              </a:r>
            </a:p>
          </p:txBody>
        </p:sp>
        <p:sp>
          <p:nvSpPr>
            <p:cNvPr id="22" name="テキスト ボックス 21">
              <a:extLst>
                <a:ext uri="{FF2B5EF4-FFF2-40B4-BE49-F238E27FC236}">
                  <a16:creationId xmlns:a16="http://schemas.microsoft.com/office/drawing/2014/main" id="{4DB611FB-C35C-4402-89EC-94AD09E8AFC0}"/>
                </a:ext>
              </a:extLst>
            </p:cNvPr>
            <p:cNvSpPr txBox="1"/>
            <p:nvPr/>
          </p:nvSpPr>
          <p:spPr>
            <a:xfrm>
              <a:off x="1701017" y="4587220"/>
              <a:ext cx="456112" cy="252619"/>
            </a:xfrm>
            <a:prstGeom prst="rect">
              <a:avLst/>
            </a:prstGeom>
            <a:noFill/>
          </p:spPr>
          <p:txBody>
            <a:bodyPr wrap="none" rtlCol="0">
              <a:spAutoFit/>
            </a:bodyPr>
            <a:lstStyle/>
            <a:p>
              <a:r>
                <a:rPr kumimoji="1" lang="ja-JP" altLang="en-US" dirty="0"/>
                <a:t>電圧</a:t>
              </a:r>
            </a:p>
          </p:txBody>
        </p:sp>
        <p:sp>
          <p:nvSpPr>
            <p:cNvPr id="23" name="テキスト ボックス 22">
              <a:extLst>
                <a:ext uri="{FF2B5EF4-FFF2-40B4-BE49-F238E27FC236}">
                  <a16:creationId xmlns:a16="http://schemas.microsoft.com/office/drawing/2014/main" id="{6FC6886B-22B8-41F0-8A16-167EAFF458AC}"/>
                </a:ext>
              </a:extLst>
            </p:cNvPr>
            <p:cNvSpPr txBox="1"/>
            <p:nvPr/>
          </p:nvSpPr>
          <p:spPr>
            <a:xfrm>
              <a:off x="3204264" y="3810111"/>
              <a:ext cx="2630823" cy="252619"/>
            </a:xfrm>
            <a:prstGeom prst="rect">
              <a:avLst/>
            </a:prstGeom>
            <a:noFill/>
          </p:spPr>
          <p:txBody>
            <a:bodyPr wrap="square" rtlCol="0">
              <a:spAutoFit/>
            </a:bodyPr>
            <a:lstStyle/>
            <a:p>
              <a:pPr algn="ctr"/>
              <a:r>
                <a:rPr kumimoji="1" lang="ja-JP" altLang="en-US" dirty="0"/>
                <a:t>シミュレータ</a:t>
              </a:r>
            </a:p>
          </p:txBody>
        </p:sp>
        <p:sp>
          <p:nvSpPr>
            <p:cNvPr id="24" name="テキスト ボックス 23">
              <a:extLst>
                <a:ext uri="{FF2B5EF4-FFF2-40B4-BE49-F238E27FC236}">
                  <a16:creationId xmlns:a16="http://schemas.microsoft.com/office/drawing/2014/main" id="{47996E90-406C-4D4D-A7DF-51EDE1648F75}"/>
                </a:ext>
              </a:extLst>
            </p:cNvPr>
            <p:cNvSpPr txBox="1"/>
            <p:nvPr/>
          </p:nvSpPr>
          <p:spPr>
            <a:xfrm>
              <a:off x="2546910" y="5473777"/>
              <a:ext cx="456112" cy="252619"/>
            </a:xfrm>
            <a:prstGeom prst="rect">
              <a:avLst/>
            </a:prstGeom>
            <a:noFill/>
          </p:spPr>
          <p:txBody>
            <a:bodyPr wrap="none" rtlCol="0">
              <a:spAutoFit/>
            </a:bodyPr>
            <a:lstStyle/>
            <a:p>
              <a:r>
                <a:rPr kumimoji="1" lang="ja-JP" altLang="en-US" dirty="0"/>
                <a:t>風量</a:t>
              </a:r>
            </a:p>
          </p:txBody>
        </p:sp>
        <p:sp>
          <p:nvSpPr>
            <p:cNvPr id="25" name="テキスト ボックス 24">
              <a:extLst>
                <a:ext uri="{FF2B5EF4-FFF2-40B4-BE49-F238E27FC236}">
                  <a16:creationId xmlns:a16="http://schemas.microsoft.com/office/drawing/2014/main" id="{8046AAD2-DF4C-4591-8F2B-5B395C6DBE09}"/>
                </a:ext>
              </a:extLst>
            </p:cNvPr>
            <p:cNvSpPr txBox="1"/>
            <p:nvPr/>
          </p:nvSpPr>
          <p:spPr>
            <a:xfrm>
              <a:off x="5829699" y="5473777"/>
              <a:ext cx="456112" cy="252619"/>
            </a:xfrm>
            <a:prstGeom prst="rect">
              <a:avLst/>
            </a:prstGeom>
            <a:noFill/>
          </p:spPr>
          <p:txBody>
            <a:bodyPr wrap="none" rtlCol="0">
              <a:spAutoFit/>
            </a:bodyPr>
            <a:lstStyle/>
            <a:p>
              <a:r>
                <a:rPr kumimoji="1" lang="ja-JP" altLang="en-US" dirty="0"/>
                <a:t>風量</a:t>
              </a:r>
            </a:p>
          </p:txBody>
        </p:sp>
        <p:cxnSp>
          <p:nvCxnSpPr>
            <p:cNvPr id="26" name="直線矢印コネクタ 25">
              <a:extLst>
                <a:ext uri="{FF2B5EF4-FFF2-40B4-BE49-F238E27FC236}">
                  <a16:creationId xmlns:a16="http://schemas.microsoft.com/office/drawing/2014/main" id="{F15F8D7B-66BC-4092-A0BC-F890A0C84B97}"/>
                </a:ext>
              </a:extLst>
            </p:cNvPr>
            <p:cNvCxnSpPr>
              <a:cxnSpLocks/>
            </p:cNvCxnSpPr>
            <p:nvPr/>
          </p:nvCxnSpPr>
          <p:spPr>
            <a:xfrm flipH="1" flipV="1">
              <a:off x="3706451" y="4537350"/>
              <a:ext cx="321247" cy="1070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10CDA0C-D615-4EA1-A37A-199B485F1D9E}"/>
                </a:ext>
              </a:extLst>
            </p:cNvPr>
            <p:cNvCxnSpPr>
              <a:cxnSpLocks/>
            </p:cNvCxnSpPr>
            <p:nvPr/>
          </p:nvCxnSpPr>
          <p:spPr>
            <a:xfrm>
              <a:off x="4766390" y="4976232"/>
              <a:ext cx="315185" cy="13780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9FF9FFF-3827-47A0-8A2C-3B8CA43C8B09}"/>
                </a:ext>
              </a:extLst>
            </p:cNvPr>
            <p:cNvSpPr txBox="1"/>
            <p:nvPr/>
          </p:nvSpPr>
          <p:spPr>
            <a:xfrm>
              <a:off x="3364934" y="5348790"/>
              <a:ext cx="1642772" cy="252619"/>
            </a:xfrm>
            <a:prstGeom prst="rect">
              <a:avLst/>
            </a:prstGeom>
            <a:noFill/>
          </p:spPr>
          <p:txBody>
            <a:bodyPr wrap="none" rtlCol="0">
              <a:spAutoFit/>
            </a:bodyPr>
            <a:lstStyle/>
            <a:p>
              <a:r>
                <a:rPr kumimoji="1" lang="en-US" altLang="ja-JP" dirty="0"/>
                <a:t>Raspberry Pi Mouse</a:t>
              </a:r>
              <a:endParaRPr kumimoji="1" lang="ja-JP" altLang="en-US" dirty="0"/>
            </a:p>
          </p:txBody>
        </p:sp>
        <p:grpSp>
          <p:nvGrpSpPr>
            <p:cNvPr id="29" name="グループ化 28">
              <a:extLst>
                <a:ext uri="{FF2B5EF4-FFF2-40B4-BE49-F238E27FC236}">
                  <a16:creationId xmlns:a16="http://schemas.microsoft.com/office/drawing/2014/main" id="{29011279-D2A1-4857-A8AE-87427C33B16F}"/>
                </a:ext>
              </a:extLst>
            </p:cNvPr>
            <p:cNvGrpSpPr/>
            <p:nvPr/>
          </p:nvGrpSpPr>
          <p:grpSpPr>
            <a:xfrm rot="2091110">
              <a:off x="4743903" y="4459432"/>
              <a:ext cx="503679" cy="527581"/>
              <a:chOff x="6779567" y="799527"/>
              <a:chExt cx="713736" cy="771330"/>
            </a:xfrm>
          </p:grpSpPr>
          <p:sp>
            <p:nvSpPr>
              <p:cNvPr id="34" name="円弧 33">
                <a:extLst>
                  <a:ext uri="{FF2B5EF4-FFF2-40B4-BE49-F238E27FC236}">
                    <a16:creationId xmlns:a16="http://schemas.microsoft.com/office/drawing/2014/main" id="{11295337-0137-4799-B0E6-ACD494F46C3A}"/>
                  </a:ext>
                </a:extLst>
              </p:cNvPr>
              <p:cNvSpPr/>
              <p:nvPr/>
            </p:nvSpPr>
            <p:spPr>
              <a:xfrm>
                <a:off x="6820681" y="958949"/>
                <a:ext cx="540298" cy="45248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円弧 34">
                <a:extLst>
                  <a:ext uri="{FF2B5EF4-FFF2-40B4-BE49-F238E27FC236}">
                    <a16:creationId xmlns:a16="http://schemas.microsoft.com/office/drawing/2014/main" id="{B515308C-7391-472A-A2CF-96718BC9A835}"/>
                  </a:ext>
                </a:extLst>
              </p:cNvPr>
              <p:cNvSpPr/>
              <p:nvPr/>
            </p:nvSpPr>
            <p:spPr>
              <a:xfrm>
                <a:off x="6989610" y="1096258"/>
                <a:ext cx="215244" cy="17787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円弧 35">
                <a:extLst>
                  <a:ext uri="{FF2B5EF4-FFF2-40B4-BE49-F238E27FC236}">
                    <a16:creationId xmlns:a16="http://schemas.microsoft.com/office/drawing/2014/main" id="{FFF949B8-6198-446D-8759-F01096131A3A}"/>
                  </a:ext>
                </a:extLst>
              </p:cNvPr>
              <p:cNvSpPr/>
              <p:nvPr/>
            </p:nvSpPr>
            <p:spPr>
              <a:xfrm>
                <a:off x="6779567" y="799527"/>
                <a:ext cx="713736" cy="771330"/>
              </a:xfrm>
              <a:prstGeom prst="arc">
                <a:avLst>
                  <a:gd name="adj1" fmla="val 1576066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B53E8190-80C8-4A9D-AC77-17F0605A3D55}"/>
                </a:ext>
              </a:extLst>
            </p:cNvPr>
            <p:cNvGrpSpPr/>
            <p:nvPr/>
          </p:nvGrpSpPr>
          <p:grpSpPr>
            <a:xfrm rot="11691897">
              <a:off x="3623396" y="4557514"/>
              <a:ext cx="503679" cy="527581"/>
              <a:chOff x="6779567" y="799527"/>
              <a:chExt cx="713736" cy="771330"/>
            </a:xfrm>
          </p:grpSpPr>
          <p:sp>
            <p:nvSpPr>
              <p:cNvPr id="31" name="円弧 30">
                <a:extLst>
                  <a:ext uri="{FF2B5EF4-FFF2-40B4-BE49-F238E27FC236}">
                    <a16:creationId xmlns:a16="http://schemas.microsoft.com/office/drawing/2014/main" id="{20034AA5-5C92-4D0E-B09D-415DB5AF7F89}"/>
                  </a:ext>
                </a:extLst>
              </p:cNvPr>
              <p:cNvSpPr/>
              <p:nvPr/>
            </p:nvSpPr>
            <p:spPr>
              <a:xfrm>
                <a:off x="6820681" y="958949"/>
                <a:ext cx="540298" cy="45248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円弧 31">
                <a:extLst>
                  <a:ext uri="{FF2B5EF4-FFF2-40B4-BE49-F238E27FC236}">
                    <a16:creationId xmlns:a16="http://schemas.microsoft.com/office/drawing/2014/main" id="{5ECAB203-0044-4531-B7EB-87818B45EFEB}"/>
                  </a:ext>
                </a:extLst>
              </p:cNvPr>
              <p:cNvSpPr/>
              <p:nvPr/>
            </p:nvSpPr>
            <p:spPr>
              <a:xfrm>
                <a:off x="6989610" y="1096258"/>
                <a:ext cx="215244" cy="17787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円弧 32">
                <a:extLst>
                  <a:ext uri="{FF2B5EF4-FFF2-40B4-BE49-F238E27FC236}">
                    <a16:creationId xmlns:a16="http://schemas.microsoft.com/office/drawing/2014/main" id="{22862F69-1717-482F-8413-EC4CA0895246}"/>
                  </a:ext>
                </a:extLst>
              </p:cNvPr>
              <p:cNvSpPr/>
              <p:nvPr/>
            </p:nvSpPr>
            <p:spPr>
              <a:xfrm>
                <a:off x="6779567" y="799527"/>
                <a:ext cx="713736" cy="771330"/>
              </a:xfrm>
              <a:prstGeom prst="arc">
                <a:avLst>
                  <a:gd name="adj1" fmla="val 1576066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74549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B106E1-D672-46AE-AB46-75F59916B0F1}"/>
              </a:ext>
            </a:extLst>
          </p:cNvPr>
          <p:cNvSpPr>
            <a:spLocks noGrp="1"/>
          </p:cNvSpPr>
          <p:nvPr>
            <p:ph idx="1"/>
          </p:nvPr>
        </p:nvSpPr>
        <p:spPr>
          <a:xfrm>
            <a:off x="462049" y="908720"/>
            <a:ext cx="8229600" cy="5287982"/>
          </a:xfrm>
        </p:spPr>
        <p:txBody>
          <a:bodyPr/>
          <a:lstStyle/>
          <a:p>
            <a:r>
              <a:rPr lang="ja-JP" altLang="en-US" sz="2800" dirty="0"/>
              <a:t>背景・問題点</a:t>
            </a:r>
            <a:endParaRPr lang="en-US" altLang="ja-JP" sz="2800" dirty="0"/>
          </a:p>
          <a:p>
            <a:r>
              <a:rPr lang="ja-JP" altLang="en-US" sz="2800" dirty="0"/>
              <a:t>提案システム</a:t>
            </a:r>
            <a:endParaRPr lang="en-US" altLang="ja-JP" sz="2800" dirty="0"/>
          </a:p>
          <a:p>
            <a:pPr lvl="1"/>
            <a:r>
              <a:rPr lang="ja-JP" altLang="en-US" sz="2000" dirty="0"/>
              <a:t>システム概要</a:t>
            </a:r>
            <a:endParaRPr lang="en-US" altLang="ja-JP" sz="2000" dirty="0"/>
          </a:p>
          <a:p>
            <a:r>
              <a:rPr lang="ja-JP" altLang="en-US" sz="2800" dirty="0">
                <a:solidFill>
                  <a:srgbClr val="FF0000"/>
                </a:solidFill>
              </a:rPr>
              <a:t>システムの仕様</a:t>
            </a:r>
            <a:endParaRPr lang="en-US" altLang="ja-JP" sz="2800" dirty="0">
              <a:solidFill>
                <a:srgbClr val="FF0000"/>
              </a:solidFill>
            </a:endParaRPr>
          </a:p>
          <a:p>
            <a:pPr lvl="1"/>
            <a:r>
              <a:rPr lang="en-US" altLang="ja-JP" sz="2000" dirty="0" err="1"/>
              <a:t>SysML</a:t>
            </a:r>
            <a:endParaRPr lang="en-US" altLang="ja-JP" sz="2000" dirty="0"/>
          </a:p>
          <a:p>
            <a:pPr lvl="2"/>
            <a:r>
              <a:rPr lang="ja-JP" altLang="en-US" sz="1800" dirty="0"/>
              <a:t>要求図</a:t>
            </a:r>
            <a:endParaRPr lang="en-US" altLang="ja-JP" sz="1800" dirty="0"/>
          </a:p>
          <a:p>
            <a:pPr lvl="2"/>
            <a:r>
              <a:rPr lang="ja-JP" altLang="en-US" sz="1800" dirty="0"/>
              <a:t>内部ブロック図</a:t>
            </a:r>
            <a:endParaRPr lang="en-US" altLang="ja-JP" sz="1800" dirty="0"/>
          </a:p>
          <a:p>
            <a:pPr lvl="2"/>
            <a:r>
              <a:rPr lang="ja-JP" altLang="en-US" sz="1800" dirty="0"/>
              <a:t>ユースケース図</a:t>
            </a:r>
            <a:endParaRPr lang="en-US" altLang="ja-JP" sz="1800" dirty="0"/>
          </a:p>
          <a:p>
            <a:pPr lvl="1"/>
            <a:r>
              <a:rPr lang="ja-JP" altLang="en-US" sz="2000" dirty="0"/>
              <a:t>作成したコンポーネント</a:t>
            </a:r>
            <a:endParaRPr lang="en-US" altLang="ja-JP" sz="2000" dirty="0"/>
          </a:p>
          <a:p>
            <a:pPr lvl="1"/>
            <a:r>
              <a:rPr lang="ja-JP" altLang="en-US" sz="2000" dirty="0"/>
              <a:t>入力デバイス</a:t>
            </a:r>
            <a:endParaRPr lang="en-US" altLang="ja-JP" sz="2000" dirty="0"/>
          </a:p>
          <a:p>
            <a:r>
              <a:rPr lang="ja-JP" altLang="en-US" sz="2800" dirty="0"/>
              <a:t>実演</a:t>
            </a:r>
            <a:endParaRPr lang="en-US" altLang="ja-JP" sz="2800" dirty="0"/>
          </a:p>
          <a:p>
            <a:r>
              <a:rPr lang="ja-JP" altLang="en-US" sz="2800" dirty="0"/>
              <a:t>最後に</a:t>
            </a:r>
            <a:endParaRPr lang="en-US" altLang="ja-JP" sz="2800" dirty="0"/>
          </a:p>
        </p:txBody>
      </p:sp>
      <p:sp>
        <p:nvSpPr>
          <p:cNvPr id="3" name="タイトル 2">
            <a:extLst>
              <a:ext uri="{FF2B5EF4-FFF2-40B4-BE49-F238E27FC236}">
                <a16:creationId xmlns:a16="http://schemas.microsoft.com/office/drawing/2014/main" id="{C3853B70-9A94-4703-9422-2850081568D4}"/>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14429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7FDD1-223D-45C5-9879-26BF4031B944}"/>
              </a:ext>
            </a:extLst>
          </p:cNvPr>
          <p:cNvSpPr>
            <a:spLocks noGrp="1"/>
          </p:cNvSpPr>
          <p:nvPr>
            <p:ph type="title"/>
          </p:nvPr>
        </p:nvSpPr>
        <p:spPr/>
        <p:txBody>
          <a:bodyPr/>
          <a:lstStyle/>
          <a:p>
            <a:r>
              <a:rPr lang="ja-JP" altLang="en-US" dirty="0"/>
              <a:t>要求図</a:t>
            </a:r>
            <a:endParaRPr kumimoji="1" lang="ja-JP" altLang="en-US" dirty="0"/>
          </a:p>
        </p:txBody>
      </p:sp>
      <p:pic>
        <p:nvPicPr>
          <p:cNvPr id="9" name="コンテンツ プレースホルダー 8" descr="スクリーンショット, 抽象 が含まれている画像&#10;&#10;自動的に生成された説明">
            <a:extLst>
              <a:ext uri="{FF2B5EF4-FFF2-40B4-BE49-F238E27FC236}">
                <a16:creationId xmlns:a16="http://schemas.microsoft.com/office/drawing/2014/main" id="{035D6887-EF7E-42DF-9678-209720ABC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48448"/>
            <a:ext cx="8229600" cy="4896091"/>
          </a:xfrm>
        </p:spPr>
      </p:pic>
    </p:spTree>
    <p:extLst>
      <p:ext uri="{BB962C8B-B14F-4D97-AF65-F5344CB8AC3E}">
        <p14:creationId xmlns:p14="http://schemas.microsoft.com/office/powerpoint/2010/main" val="6317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05D589-6440-4848-8951-1D669286E9AD}"/>
              </a:ext>
            </a:extLst>
          </p:cNvPr>
          <p:cNvSpPr>
            <a:spLocks noGrp="1"/>
          </p:cNvSpPr>
          <p:nvPr>
            <p:ph type="title"/>
          </p:nvPr>
        </p:nvSpPr>
        <p:spPr/>
        <p:txBody>
          <a:bodyPr/>
          <a:lstStyle/>
          <a:p>
            <a:r>
              <a:rPr lang="ja-JP" altLang="en-US" dirty="0"/>
              <a:t>ユースケース図</a:t>
            </a:r>
            <a:endParaRPr kumimoji="1" lang="ja-JP" altLang="en-US" dirty="0"/>
          </a:p>
        </p:txBody>
      </p:sp>
      <p:pic>
        <p:nvPicPr>
          <p:cNvPr id="6" name="コンテンツ プレースホルダー 5" descr="テキスト が含まれている画像&#10;&#10;自動的に生成された説明">
            <a:extLst>
              <a:ext uri="{FF2B5EF4-FFF2-40B4-BE49-F238E27FC236}">
                <a16:creationId xmlns:a16="http://schemas.microsoft.com/office/drawing/2014/main" id="{8222E186-E982-44A8-A3F6-EAF8EB6AEE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291513"/>
            <a:ext cx="8229600" cy="4809961"/>
          </a:xfrm>
        </p:spPr>
      </p:pic>
    </p:spTree>
    <p:extLst>
      <p:ext uri="{BB962C8B-B14F-4D97-AF65-F5344CB8AC3E}">
        <p14:creationId xmlns:p14="http://schemas.microsoft.com/office/powerpoint/2010/main" val="267110812"/>
      </p:ext>
    </p:extLst>
  </p:cSld>
  <p:clrMapOvr>
    <a:masterClrMapping/>
  </p:clrMapOvr>
</p:sld>
</file>

<file path=ppt/theme/theme1.xml><?xml version="1.0" encoding="utf-8"?>
<a:theme xmlns:a="http://schemas.openxmlformats.org/drawingml/2006/main" name="SI2010テンプレート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游ゴシック"/>
        <a:cs typeface=""/>
      </a:majorFont>
      <a:minorFont>
        <a:latin typeface="Calibri"/>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SI2010テンプレート5</Template>
  <TotalTime>12496</TotalTime>
  <Words>1250</Words>
  <Application>Microsoft Office PowerPoint</Application>
  <PresentationFormat>画面に合わせる (4:3)</PresentationFormat>
  <Paragraphs>209</Paragraphs>
  <Slides>20</Slides>
  <Notes>12</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Arial</vt:lpstr>
      <vt:lpstr>Calibri</vt:lpstr>
      <vt:lpstr>Cambria Math</vt:lpstr>
      <vt:lpstr>Wingdings</vt:lpstr>
      <vt:lpstr>SI2010テンプレート5</vt:lpstr>
      <vt:lpstr> ユビキタスロボティクス演習 最終発表</vt:lpstr>
      <vt:lpstr>目次</vt:lpstr>
      <vt:lpstr>目次</vt:lpstr>
      <vt:lpstr>背景</vt:lpstr>
      <vt:lpstr>問題点</vt:lpstr>
      <vt:lpstr>提案システム</vt:lpstr>
      <vt:lpstr>目次</vt:lpstr>
      <vt:lpstr>要求図</vt:lpstr>
      <vt:lpstr>ユースケース図</vt:lpstr>
      <vt:lpstr>内部ブロック図</vt:lpstr>
      <vt:lpstr>RTC接続図</vt:lpstr>
      <vt:lpstr>RTnoProxy</vt:lpstr>
      <vt:lpstr>AnalogToPercentConverter</vt:lpstr>
      <vt:lpstr>SpeedTranspose</vt:lpstr>
      <vt:lpstr>Judgement</vt:lpstr>
      <vt:lpstr>入力デバイス</vt:lpstr>
      <vt:lpstr>目次</vt:lpstr>
      <vt:lpstr>実演</vt:lpstr>
      <vt:lpstr>目次</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y4nos_000</dc:creator>
  <cp:lastModifiedBy>Seki Masashi</cp:lastModifiedBy>
  <cp:revision>2212</cp:revision>
  <cp:lastPrinted>2020-02-03T01:30:26Z</cp:lastPrinted>
  <dcterms:created xsi:type="dcterms:W3CDTF">2016-08-01T09:49:50Z</dcterms:created>
  <dcterms:modified xsi:type="dcterms:W3CDTF">2020-06-30T11:20:09Z</dcterms:modified>
</cp:coreProperties>
</file>