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258" r:id="rId3"/>
    <p:sldId id="259" r:id="rId4"/>
    <p:sldId id="261" r:id="rId5"/>
    <p:sldId id="271" r:id="rId6"/>
    <p:sldId id="298" r:id="rId7"/>
    <p:sldId id="272" r:id="rId8"/>
    <p:sldId id="303" r:id="rId9"/>
    <p:sldId id="280" r:id="rId10"/>
    <p:sldId id="306" r:id="rId11"/>
    <p:sldId id="299" r:id="rId12"/>
    <p:sldId id="304" r:id="rId13"/>
    <p:sldId id="300" r:id="rId14"/>
    <p:sldId id="305" r:id="rId15"/>
    <p:sldId id="301" r:id="rId16"/>
    <p:sldId id="270" r:id="rId17"/>
    <p:sldId id="309" r:id="rId18"/>
    <p:sldId id="310" r:id="rId19"/>
    <p:sldId id="274" r:id="rId20"/>
    <p:sldId id="311" r:id="rId21"/>
    <p:sldId id="312" r:id="rId22"/>
    <p:sldId id="302" r:id="rId23"/>
    <p:sldId id="262" r:id="rId24"/>
  </p:sldIdLst>
  <p:sldSz cx="10160000" cy="5715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00589A"/>
    <a:srgbClr val="8FC31F"/>
    <a:srgbClr val="4A6410"/>
    <a:srgbClr val="769F19"/>
    <a:srgbClr val="E40077"/>
    <a:srgbClr val="760000"/>
    <a:srgbClr val="15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28" y="72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2816-1764-4B74-83B2-0365B0E5CB43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585E9-7E7D-4F61-B910-A0197A3733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6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40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7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3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32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37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5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2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58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00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3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2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49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43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54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8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3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5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7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4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5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XX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9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4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22254D-7E35-1DCB-A151-41665C42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2928-181C-4DBC-982F-F85C3814A43C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520FB0-5946-5735-686D-1745D39D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916C2-61C7-A1CB-50B5-7E7F6A67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F102-1B47-4B3F-8B1F-DEF213A56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444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2022/7/24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0160000" cy="5715000"/>
          </a:xfrm>
          <a:prstGeom prst="rect">
            <a:avLst/>
          </a:prstGeom>
          <a:pattFill prst="lgGrid">
            <a:fgClr>
              <a:srgbClr val="8FC31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5990" rtl="0" eaLnBrk="1" latinLnBrk="0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FDACD1-F5F0-F8D5-D69E-8E502604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A822C-913D-23C9-F569-779B3DD7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EB8A1-3133-D5C3-1C43-06834B602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2928-181C-4DBC-982F-F85C3814A43C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B0B3-C061-82F1-3A0F-E207B1352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AB6CC-55BD-F247-89D4-9D69979D9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F102-1B47-4B3F-8B1F-DEF213A56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4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MASEFAT\Music\PPT&#35774;&#35745;&#25152;&#26377;&#38899;&#20048;\&#20302;&#27785;&#33410;&#22863;\Jim%20Brickman%20-%20Serenade&#25512;&#33616;%20&#36731;&#38899;&#20048;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-1407091668"/>
            <a:ext cx="10160000" cy="0"/>
            <a:chOff x="0" y="35624"/>
            <a:chExt cx="824147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103496" y="35624"/>
              <a:ext cx="2137979" cy="0"/>
            </a:xfrm>
            <a:prstGeom prst="line">
              <a:avLst/>
            </a:prstGeom>
            <a:ln w="76200">
              <a:solidFill>
                <a:srgbClr val="FE83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0" y="35624"/>
              <a:ext cx="127220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269232" y="35624"/>
              <a:ext cx="3565585" cy="0"/>
            </a:xfrm>
            <a:prstGeom prst="line">
              <a:avLst/>
            </a:prstGeom>
            <a:ln w="76200">
              <a:solidFill>
                <a:srgbClr val="F63E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831292" y="35624"/>
              <a:ext cx="1272204" cy="0"/>
            </a:xfrm>
            <a:prstGeom prst="line">
              <a:avLst/>
            </a:prstGeom>
            <a:ln w="76200">
              <a:solidFill>
                <a:srgbClr val="3C5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4" y="-317500"/>
            <a:ext cx="4048117" cy="3941959"/>
          </a:xfrm>
          <a:prstGeom prst="rect">
            <a:avLst/>
          </a:prstGeom>
        </p:spPr>
      </p:pic>
      <p:sp>
        <p:nvSpPr>
          <p:cNvPr id="21" name="椭圆 20"/>
          <p:cNvSpPr/>
          <p:nvPr/>
        </p:nvSpPr>
        <p:spPr>
          <a:xfrm>
            <a:off x="8272857" y="5315368"/>
            <a:ext cx="254000" cy="577053"/>
          </a:xfrm>
          <a:prstGeom prst="ellipse">
            <a:avLst/>
          </a:prstGeom>
          <a:solidFill>
            <a:srgbClr val="3DBF9C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9" tIns="50799" rIns="50799" bIns="50799" numCol="1" spcCol="38100" rtlCol="0" anchor="ctr">
            <a:spAutoFit/>
          </a:bodyPr>
          <a:lstStyle/>
          <a:p>
            <a:pPr defTabSz="1015990" latinLnBrk="1" hangingPunct="0"/>
            <a:endParaRPr lang="zh-CN" altLang="en-US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67226" y="5315368"/>
            <a:ext cx="254000" cy="577053"/>
          </a:xfrm>
          <a:prstGeom prst="ellipse">
            <a:avLst/>
          </a:prstGeom>
          <a:solidFill>
            <a:srgbClr val="A1BB22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9" tIns="50799" rIns="50799" bIns="50799" numCol="1" spcCol="38100" rtlCol="0" anchor="ctr">
            <a:spAutoFit/>
          </a:bodyPr>
          <a:lstStyle/>
          <a:p>
            <a:pPr defTabSz="1015990" latinLnBrk="1" hangingPunct="0"/>
            <a:endParaRPr lang="zh-CN" altLang="en-US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092787" y="5315368"/>
            <a:ext cx="254000" cy="577053"/>
          </a:xfrm>
          <a:prstGeom prst="ellipse">
            <a:avLst/>
          </a:prstGeom>
          <a:solidFill>
            <a:srgbClr val="D43E01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9" tIns="50799" rIns="50799" bIns="50799" numCol="1" spcCol="38100" rtlCol="0" anchor="ctr">
            <a:spAutoFit/>
          </a:bodyPr>
          <a:lstStyle/>
          <a:p>
            <a:pPr defTabSz="1015990" latinLnBrk="1" hangingPunct="0"/>
            <a:endParaRPr lang="zh-CN" altLang="en-US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25031" y="5315368"/>
            <a:ext cx="254000" cy="577053"/>
          </a:xfrm>
          <a:prstGeom prst="ellipse">
            <a:avLst/>
          </a:prstGeom>
          <a:solidFill>
            <a:srgbClr val="0087B1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9" tIns="50799" rIns="50799" bIns="50799" numCol="1" spcCol="38100" rtlCol="0" anchor="ctr">
            <a:spAutoFit/>
          </a:bodyPr>
          <a:lstStyle/>
          <a:p>
            <a:pPr defTabSz="1015990" latinLnBrk="1" hangingPunct="0"/>
            <a:endParaRPr lang="zh-CN" altLang="en-US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1488" y="4009628"/>
            <a:ext cx="2887247" cy="516370"/>
          </a:xfrm>
          <a:prstGeom prst="rect">
            <a:avLst/>
          </a:prstGeom>
          <a:noFill/>
        </p:spPr>
        <p:txBody>
          <a:bodyPr wrap="square" lIns="84656" tIns="42328" rIns="84656" bIns="42328" rtlCol="0">
            <a:spAutoFit/>
          </a:bodyPr>
          <a:lstStyle/>
          <a:p>
            <a:r>
              <a:rPr lang="en-US" altLang="zh-CN" sz="28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GROUP1</a:t>
            </a:r>
            <a:endParaRPr lang="zh-CN" altLang="en-US" sz="2800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Jim Brickman - Serenade推荐 轻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5080000" y="-555651"/>
            <a:ext cx="338667" cy="3386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6161" y="2158702"/>
            <a:ext cx="6403982" cy="1439700"/>
          </a:xfrm>
          <a:prstGeom prst="rect">
            <a:avLst/>
          </a:prstGeom>
          <a:noFill/>
        </p:spPr>
        <p:txBody>
          <a:bodyPr wrap="square" lIns="84656" tIns="42328" rIns="84656" bIns="42328" rtlCol="0">
            <a:spAutoFit/>
          </a:bodyPr>
          <a:lstStyle/>
          <a:p>
            <a:r>
              <a:rPr lang="en-US" altLang="zh-CN" sz="4400" b="1" dirty="0">
                <a:solidFill>
                  <a:srgbClr val="0070C0"/>
                </a:solidFill>
                <a:latin typeface="方正兰亭特黑_GBK" pitchFamily="2" charset="-122"/>
                <a:ea typeface="方正兰亭特黑_GBK" pitchFamily="2" charset="-122"/>
              </a:rPr>
              <a:t>Group Project- </a:t>
            </a:r>
          </a:p>
          <a:p>
            <a:r>
              <a:rPr lang="en-US" altLang="zh-CN" sz="4400" b="1" dirty="0">
                <a:solidFill>
                  <a:srgbClr val="0070C0"/>
                </a:solidFill>
                <a:latin typeface="方正兰亭特黑_GBK" pitchFamily="2" charset="-122"/>
                <a:ea typeface="方正兰亭特黑_GBK" pitchFamily="2" charset="-122"/>
              </a:rPr>
              <a:t>Green Survey</a:t>
            </a:r>
            <a:endParaRPr lang="zh-CN" altLang="en-US" sz="4400" b="1" dirty="0">
              <a:solidFill>
                <a:schemeClr val="accent5"/>
              </a:solidFill>
              <a:latin typeface="方正兰亭特黑_GBK" pitchFamily="2" charset="-122"/>
              <a:ea typeface="方正兰亭特黑_GBK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09271"/>
      </p:ext>
    </p:extLst>
  </p:cSld>
  <p:clrMapOvr>
    <a:masterClrMapping/>
  </p:clrMapOvr>
  <p:transition spd="slow" advTm="0">
    <p:blinds dir="vert"/>
  </p:transition>
  <p:timing>
    <p:tnLst>
      <p:par>
        <p:cTn id="1" dur="indefinite" restart="never" nodeType="tmRoot">
          <p:childTnLst>
            <p:audio>
              <p:cMediaNode numSld="66">
                <p:cTn id="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553244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4935984" y="1086804"/>
            <a:ext cx="0" cy="405900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0"/>
          <p:cNvSpPr txBox="1"/>
          <p:nvPr/>
        </p:nvSpPr>
        <p:spPr>
          <a:xfrm>
            <a:off x="517873" y="1993404"/>
            <a:ext cx="3976440" cy="2849362"/>
          </a:xfrm>
          <a:prstGeom prst="rect">
            <a:avLst/>
          </a:prstGeom>
          <a:noFill/>
        </p:spPr>
        <p:txBody>
          <a:bodyPr wrap="square" lIns="96004" tIns="48002" rIns="96004" bIns="48002">
            <a:spAutoFit/>
          </a:bodyPr>
          <a:lstStyle/>
          <a:p>
            <a:pPr algn="just">
              <a:spcAft>
                <a:spcPts val="629"/>
              </a:spcAft>
              <a:defRPr/>
            </a:pPr>
            <a:r>
              <a:rPr lang="en-US" altLang="zh-CN" sz="1444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Convenience: A convenient way for users to participate from anywhere with an internet connection at any time.</a:t>
            </a:r>
          </a:p>
          <a:p>
            <a:pPr algn="just">
              <a:spcAft>
                <a:spcPts val="629"/>
              </a:spcAft>
              <a:defRPr/>
            </a:pPr>
            <a:r>
              <a:rPr lang="en-US" altLang="zh-CN" sz="1444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Flexibility: The flexibility to respond to questions at their own pace.</a:t>
            </a:r>
          </a:p>
          <a:p>
            <a:pPr algn="just">
              <a:spcAft>
                <a:spcPts val="629"/>
              </a:spcAft>
              <a:defRPr/>
            </a:pPr>
            <a:r>
              <a:rPr lang="en-US" altLang="zh-CN" sz="1444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Quicker Data Collection: Be disseminated to large numbers of people quickly and easily.</a:t>
            </a:r>
          </a:p>
          <a:p>
            <a:pPr algn="just">
              <a:spcAft>
                <a:spcPts val="629"/>
              </a:spcAft>
              <a:defRPr/>
            </a:pPr>
            <a:r>
              <a:rPr lang="en-US" altLang="zh-CN" sz="1444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Analytical Capabilities: A built-in analytical tools, which allow for easy data analysis and reporting.</a:t>
            </a:r>
          </a:p>
          <a:p>
            <a:pPr algn="just">
              <a:spcAft>
                <a:spcPts val="629"/>
              </a:spcAft>
              <a:defRPr/>
            </a:pPr>
            <a:r>
              <a:rPr lang="en-US" altLang="zh-CN" sz="1444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Personalization: Be customized to meet specific requirements and needs of the user.</a:t>
            </a:r>
            <a:endParaRPr lang="zh-CN" altLang="en-US" sz="1444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7873" y="1086804"/>
            <a:ext cx="4048449" cy="74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778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characteristics and the value </a:t>
            </a:r>
            <a:r>
              <a:rPr lang="en-US" altLang="zh-CN" sz="1778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provided to users</a:t>
            </a:r>
            <a:endParaRPr lang="zh-CN" altLang="en-US" sz="1778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B500BE5-1ECD-4515-A107-78BF6F6C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786" y="4975796"/>
            <a:ext cx="2301439" cy="7392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E829058-A0B1-486D-90FC-A30BADB80D5A}"/>
              </a:ext>
            </a:extLst>
          </p:cNvPr>
          <p:cNvSpPr txBox="1"/>
          <p:nvPr/>
        </p:nvSpPr>
        <p:spPr>
          <a:xfrm>
            <a:off x="0" y="255249"/>
            <a:ext cx="316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introduction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SET THE PROMISE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9D84434-7CDB-4807-8D64-FAB7F0C2A047}"/>
              </a:ext>
            </a:extLst>
          </p:cNvPr>
          <p:cNvSpPr txBox="1"/>
          <p:nvPr/>
        </p:nvSpPr>
        <p:spPr>
          <a:xfrm>
            <a:off x="5400037" y="1086804"/>
            <a:ext cx="4048449" cy="74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778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Common messages </a:t>
            </a:r>
          </a:p>
          <a:p>
            <a:pPr>
              <a:lnSpc>
                <a:spcPct val="125000"/>
              </a:lnSpc>
            </a:pPr>
            <a:r>
              <a:rPr lang="en-US" altLang="zh-CN" sz="1778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online surveys convey </a:t>
            </a:r>
            <a:endParaRPr lang="zh-CN" altLang="en-US" sz="1778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B7976649-C42F-4949-B997-96208DC07C5C}"/>
              </a:ext>
            </a:extLst>
          </p:cNvPr>
          <p:cNvSpPr txBox="1"/>
          <p:nvPr/>
        </p:nvSpPr>
        <p:spPr>
          <a:xfrm>
            <a:off x="5397708" y="1993404"/>
            <a:ext cx="3354699" cy="2396289"/>
          </a:xfrm>
          <a:prstGeom prst="rect">
            <a:avLst/>
          </a:prstGeom>
          <a:noFill/>
        </p:spPr>
        <p:txBody>
          <a:bodyPr wrap="square" lIns="96004" tIns="48002" rIns="96004" bIns="48002">
            <a:spAutoFit/>
          </a:bodyPr>
          <a:lstStyle/>
          <a:p>
            <a:pPr algn="just">
              <a:spcAft>
                <a:spcPts val="629"/>
              </a:spcAft>
              <a:defRPr/>
            </a:pPr>
            <a:r>
              <a:rPr lang="en-US" altLang="zh-CN" sz="1444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The message conveyed by an online survey will depend on the goals and objectives of the survey, and how the data collected will be used to inform decision-making. </a:t>
            </a:r>
          </a:p>
          <a:p>
            <a:pPr algn="just">
              <a:spcAft>
                <a:spcPts val="629"/>
              </a:spcAft>
              <a:defRPr/>
            </a:pPr>
            <a:r>
              <a:rPr lang="en-US" altLang="zh-CN" sz="1444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However, online surveys can be a powerful communication tool for conveying a range of messages related to transparency, inclusivity, and using data to improve processes and outcomes.</a:t>
            </a:r>
            <a:endParaRPr lang="zh-CN" altLang="en-US" sz="1444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59375"/>
      </p:ext>
    </p:extLst>
  </p:cSld>
  <p:clrMapOvr>
    <a:masterClrMapping/>
  </p:clrMapOvr>
  <p:transition spd="slow" advTm="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9763" y="1720422"/>
            <a:ext cx="2480169" cy="1727373"/>
            <a:chOff x="1115616" y="1391864"/>
            <a:chExt cx="2232152" cy="1554636"/>
          </a:xfrm>
        </p:grpSpPr>
        <p:sp>
          <p:nvSpPr>
            <p:cNvPr id="35" name="矩形 34"/>
            <p:cNvSpPr/>
            <p:nvPr/>
          </p:nvSpPr>
          <p:spPr>
            <a:xfrm>
              <a:off x="1259584" y="1578348"/>
              <a:ext cx="2088184" cy="1368152"/>
            </a:xfrm>
            <a:prstGeom prst="rect">
              <a:avLst/>
            </a:prstGeom>
            <a:solidFill>
              <a:srgbClr val="003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115616" y="1391864"/>
              <a:ext cx="2088184" cy="13681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850646" y="1720422"/>
            <a:ext cx="2480169" cy="1727373"/>
            <a:chOff x="4066595" y="1491659"/>
            <a:chExt cx="2232152" cy="1554636"/>
          </a:xfrm>
        </p:grpSpPr>
        <p:sp>
          <p:nvSpPr>
            <p:cNvPr id="38" name="矩形 37"/>
            <p:cNvSpPr/>
            <p:nvPr/>
          </p:nvSpPr>
          <p:spPr>
            <a:xfrm>
              <a:off x="4210563" y="1678143"/>
              <a:ext cx="2088184" cy="1368152"/>
            </a:xfrm>
            <a:prstGeom prst="rect">
              <a:avLst/>
            </a:prstGeom>
            <a:solidFill>
              <a:srgbClr val="003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066595" y="1491659"/>
              <a:ext cx="2088184" cy="13681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931533" y="1720422"/>
            <a:ext cx="2480169" cy="1727373"/>
            <a:chOff x="6516216" y="1391864"/>
            <a:chExt cx="2232152" cy="1554636"/>
          </a:xfrm>
        </p:grpSpPr>
        <p:sp>
          <p:nvSpPr>
            <p:cNvPr id="41" name="矩形 40"/>
            <p:cNvSpPr/>
            <p:nvPr/>
          </p:nvSpPr>
          <p:spPr>
            <a:xfrm>
              <a:off x="6660184" y="1578348"/>
              <a:ext cx="2088184" cy="1368152"/>
            </a:xfrm>
            <a:prstGeom prst="rect">
              <a:avLst/>
            </a:prstGeom>
            <a:solidFill>
              <a:srgbClr val="003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516216" y="1391864"/>
              <a:ext cx="2088184" cy="136815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</p:grpSp>
      <p:sp>
        <p:nvSpPr>
          <p:cNvPr id="43" name="文本框 7"/>
          <p:cNvSpPr txBox="1">
            <a:spLocks noChangeArrowheads="1"/>
          </p:cNvSpPr>
          <p:nvPr/>
        </p:nvSpPr>
        <p:spPr bwMode="auto">
          <a:xfrm>
            <a:off x="769194" y="3672452"/>
            <a:ext cx="2649073" cy="10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Due to our small team and low initial visibility, we will collaborate with third-party data providers. 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4" name="文本框 7"/>
          <p:cNvSpPr txBox="1">
            <a:spLocks noChangeArrowheads="1"/>
          </p:cNvSpPr>
          <p:nvPr/>
        </p:nvSpPr>
        <p:spPr bwMode="auto">
          <a:xfrm>
            <a:off x="3850077" y="3672452"/>
            <a:ext cx="2728879" cy="10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Wait for the later development of business and products, and then we can gradually shift to independent sales.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5" name="文本框 7"/>
          <p:cNvSpPr txBox="1">
            <a:spLocks noChangeArrowheads="1"/>
          </p:cNvSpPr>
          <p:nvPr/>
        </p:nvSpPr>
        <p:spPr bwMode="auto">
          <a:xfrm>
            <a:off x="6930963" y="3672452"/>
            <a:ext cx="2840881" cy="10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They need to regularly conduct large-scale questionnaire survey projects, which can become important channels and sources of income.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529762" y="1480422"/>
            <a:ext cx="480000" cy="480000"/>
          </a:xfrm>
          <a:prstGeom prst="ellipse">
            <a:avLst/>
          </a:prstGeom>
          <a:solidFill>
            <a:srgbClr val="8FC3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3610646" y="1480422"/>
            <a:ext cx="480000" cy="480000"/>
          </a:xfrm>
          <a:prstGeom prst="ellipse">
            <a:avLst/>
          </a:prstGeom>
          <a:solidFill>
            <a:srgbClr val="8FC3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6690963" y="1480422"/>
            <a:ext cx="480000" cy="480000"/>
          </a:xfrm>
          <a:prstGeom prst="ellipse">
            <a:avLst/>
          </a:prstGeom>
          <a:solidFill>
            <a:srgbClr val="8FC3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9727" y="2087236"/>
            <a:ext cx="2440272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collaborate with third-party data providers</a:t>
            </a:r>
          </a:p>
        </p:txBody>
      </p:sp>
      <p:sp>
        <p:nvSpPr>
          <p:cNvPr id="50" name="矩形 49"/>
          <p:cNvSpPr/>
          <p:nvPr/>
        </p:nvSpPr>
        <p:spPr>
          <a:xfrm>
            <a:off x="3780327" y="2140054"/>
            <a:ext cx="2440272" cy="4770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Gradually shift to independent sales.</a:t>
            </a:r>
          </a:p>
        </p:txBody>
      </p:sp>
      <p:sp>
        <p:nvSpPr>
          <p:cNvPr id="51" name="矩形 50"/>
          <p:cNvSpPr/>
          <p:nvPr/>
        </p:nvSpPr>
        <p:spPr>
          <a:xfrm>
            <a:off x="6850927" y="2140053"/>
            <a:ext cx="2440272" cy="6694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5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collaborate with professional service organizations.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A46EEB-9DF4-E982-FBF1-CBD00A07F1C7}"/>
              </a:ext>
            </a:extLst>
          </p:cNvPr>
          <p:cNvSpPr txBox="1"/>
          <p:nvPr/>
        </p:nvSpPr>
        <p:spPr>
          <a:xfrm>
            <a:off x="39440" y="155710"/>
            <a:ext cx="276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Project introduction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DISTRIBUTION POLICY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E8C007-4FAC-D7D8-3434-F3AD819A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5" y="5059614"/>
            <a:ext cx="1917866" cy="6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0337"/>
      </p:ext>
    </p:extLst>
  </p:cSld>
  <p:clrMapOvr>
    <a:masterClrMapping/>
  </p:clrMapOvr>
  <p:transition spd="slow" advTm="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>
            <a:extLst>
              <a:ext uri="{FF2B5EF4-FFF2-40B4-BE49-F238E27FC236}">
                <a16:creationId xmlns:a16="http://schemas.microsoft.com/office/drawing/2014/main" id="{F6B750D6-A594-4006-ACA8-5609AE76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561" y="4975796"/>
            <a:ext cx="2301439" cy="739204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2440000" y="499004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2553" y="3134323"/>
            <a:ext cx="10160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1228973" y="1849290"/>
            <a:ext cx="1665147" cy="1285036"/>
            <a:chOff x="1103777" y="1791755"/>
            <a:chExt cx="1498632" cy="1156532"/>
          </a:xfrm>
        </p:grpSpPr>
        <p:sp>
          <p:nvSpPr>
            <p:cNvPr id="36" name="等腰三角形 35"/>
            <p:cNvSpPr/>
            <p:nvPr/>
          </p:nvSpPr>
          <p:spPr>
            <a:xfrm flipV="1">
              <a:off x="1103777" y="2184767"/>
              <a:ext cx="1498632" cy="763520"/>
            </a:xfrm>
            <a:prstGeom prst="triangle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bg1"/>
                </a:gs>
              </a:gsLst>
              <a:lin ang="16200000" scaled="0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103777" y="1791755"/>
              <a:ext cx="1498632" cy="412511"/>
            </a:xfrm>
            <a:prstGeom prst="roundRect">
              <a:avLst>
                <a:gd name="adj" fmla="val 10110"/>
              </a:avLst>
            </a:prstGeom>
            <a:solidFill>
              <a:srgbClr val="0070C0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endParaRPr lang="en-US" altLang="zh-CN" sz="211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Email marketing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2010710" y="3084324"/>
            <a:ext cx="101674" cy="101670"/>
          </a:xfrm>
          <a:prstGeom prst="ellipse">
            <a:avLst/>
          </a:prstGeom>
          <a:solidFill>
            <a:srgbClr val="0070C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4" tIns="48002" rIns="96004" bIns="48002" anchor="ctr"/>
          <a:lstStyle/>
          <a:p>
            <a:pPr algn="ctr"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649097" y="3129325"/>
            <a:ext cx="1663480" cy="1286701"/>
            <a:chOff x="2381889" y="2943787"/>
            <a:chExt cx="1497132" cy="1158031"/>
          </a:xfrm>
        </p:grpSpPr>
        <p:sp>
          <p:nvSpPr>
            <p:cNvPr id="40" name="等腰三角形 39"/>
            <p:cNvSpPr/>
            <p:nvPr/>
          </p:nvSpPr>
          <p:spPr>
            <a:xfrm>
              <a:off x="2381889" y="2943787"/>
              <a:ext cx="1497132" cy="765021"/>
            </a:xfrm>
            <a:prstGeom prst="triangle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bg1"/>
                </a:gs>
              </a:gsLst>
              <a:lin ang="16200000" scaled="0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381889" y="3689307"/>
              <a:ext cx="1497132" cy="412511"/>
            </a:xfrm>
            <a:prstGeom prst="roundRect">
              <a:avLst>
                <a:gd name="adj" fmla="val 10110"/>
              </a:avLst>
            </a:prstGeom>
            <a:solidFill>
              <a:srgbClr val="0070C0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r>
                <a:rPr lang="en-US" altLang="zh-CN" sz="211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SEO</a:t>
              </a:r>
              <a:endParaRPr lang="zh-CN" altLang="en-US" sz="211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 flipV="1">
            <a:off x="3429166" y="3079324"/>
            <a:ext cx="103343" cy="101669"/>
          </a:xfrm>
          <a:prstGeom prst="ellipse">
            <a:avLst/>
          </a:prstGeom>
          <a:solidFill>
            <a:srgbClr val="0070C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4" tIns="48002" rIns="96004" bIns="48002" anchor="ctr"/>
          <a:lstStyle/>
          <a:p>
            <a:pPr algn="ctr"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09958" y="1837541"/>
            <a:ext cx="1842505" cy="1307539"/>
            <a:chOff x="3792014" y="1771502"/>
            <a:chExt cx="1658255" cy="1176785"/>
          </a:xfrm>
        </p:grpSpPr>
        <p:sp>
          <p:nvSpPr>
            <p:cNvPr id="44" name="等腰三角形 43"/>
            <p:cNvSpPr/>
            <p:nvPr/>
          </p:nvSpPr>
          <p:spPr>
            <a:xfrm flipV="1">
              <a:off x="3792014" y="2176695"/>
              <a:ext cx="1633089" cy="771592"/>
            </a:xfrm>
            <a:prstGeom prst="triangle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bg1"/>
                </a:gs>
              </a:gsLst>
              <a:lin ang="16200000" scaled="0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798343" y="1771502"/>
              <a:ext cx="1651926" cy="412511"/>
            </a:xfrm>
            <a:prstGeom prst="roundRect">
              <a:avLst>
                <a:gd name="adj" fmla="val 10110"/>
              </a:avLst>
            </a:prstGeom>
            <a:solidFill>
              <a:srgbClr val="0070C0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endParaRPr lang="en-US" altLang="zh-CN" sz="211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Social-media marketing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4997640" y="3084324"/>
            <a:ext cx="101674" cy="101670"/>
          </a:xfrm>
          <a:prstGeom prst="ellipse">
            <a:avLst/>
          </a:prstGeom>
          <a:solidFill>
            <a:srgbClr val="0070C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4" tIns="48002" rIns="96004" bIns="48002" anchor="ctr"/>
          <a:lstStyle/>
          <a:p>
            <a:pPr algn="ctr"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636027" y="3129325"/>
            <a:ext cx="1663480" cy="1313369"/>
            <a:chOff x="5070126" y="2943786"/>
            <a:chExt cx="1497132" cy="1182032"/>
          </a:xfrm>
        </p:grpSpPr>
        <p:sp>
          <p:nvSpPr>
            <p:cNvPr id="48" name="等腰三角形 47"/>
            <p:cNvSpPr/>
            <p:nvPr/>
          </p:nvSpPr>
          <p:spPr>
            <a:xfrm>
              <a:off x="5070126" y="2943786"/>
              <a:ext cx="1497132" cy="765021"/>
            </a:xfrm>
            <a:prstGeom prst="triangle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bg1"/>
                </a:gs>
              </a:gsLst>
              <a:lin ang="16200000" scaled="0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5070126" y="3689306"/>
              <a:ext cx="1492633" cy="436512"/>
            </a:xfrm>
            <a:prstGeom prst="roundRect">
              <a:avLst>
                <a:gd name="adj" fmla="val 10110"/>
              </a:avLst>
            </a:prstGeom>
            <a:solidFill>
              <a:srgbClr val="0070C0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Influencer marketing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 flipV="1">
            <a:off x="6416097" y="3079324"/>
            <a:ext cx="103343" cy="101669"/>
          </a:xfrm>
          <a:prstGeom prst="ellipse">
            <a:avLst/>
          </a:prstGeom>
          <a:solidFill>
            <a:srgbClr val="0070C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4" tIns="48002" rIns="96004" bIns="48002" anchor="ctr"/>
          <a:lstStyle/>
          <a:p>
            <a:pPr algn="ctr"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417852" y="1849290"/>
            <a:ext cx="1665147" cy="1285036"/>
            <a:chOff x="6673768" y="1791755"/>
            <a:chExt cx="1498632" cy="1156532"/>
          </a:xfrm>
        </p:grpSpPr>
        <p:sp>
          <p:nvSpPr>
            <p:cNvPr id="52" name="等腰三角形 51"/>
            <p:cNvSpPr/>
            <p:nvPr/>
          </p:nvSpPr>
          <p:spPr>
            <a:xfrm flipV="1">
              <a:off x="6673768" y="2184767"/>
              <a:ext cx="1498632" cy="763520"/>
            </a:xfrm>
            <a:prstGeom prst="triangle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bg1"/>
                </a:gs>
              </a:gsLst>
              <a:lin ang="16200000" scaled="0"/>
              <a:tileRect/>
            </a:gra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673768" y="1791755"/>
              <a:ext cx="1498632" cy="412511"/>
            </a:xfrm>
            <a:prstGeom prst="roundRect">
              <a:avLst>
                <a:gd name="adj" fmla="val 10110"/>
              </a:avLst>
            </a:prstGeom>
            <a:solidFill>
              <a:srgbClr val="0070C0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004" tIns="48002" rIns="96004" bIns="48002" anchor="ctr"/>
            <a:lstStyle/>
            <a:p>
              <a:pPr algn="ctr">
                <a:defRPr/>
              </a:pPr>
              <a:endParaRPr lang="en-US" altLang="zh-CN" sz="211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Paid advertising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椭圆 53"/>
          <p:cNvSpPr/>
          <p:nvPr/>
        </p:nvSpPr>
        <p:spPr>
          <a:xfrm>
            <a:off x="8199587" y="3084324"/>
            <a:ext cx="101677" cy="101670"/>
          </a:xfrm>
          <a:prstGeom prst="ellipse">
            <a:avLst/>
          </a:prstGeom>
          <a:solidFill>
            <a:srgbClr val="0070C0"/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4" tIns="48002" rIns="96004" bIns="48002" anchor="ctr"/>
          <a:lstStyle/>
          <a:p>
            <a:pPr algn="ctr"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75"/>
          <p:cNvSpPr txBox="1"/>
          <p:nvPr/>
        </p:nvSpPr>
        <p:spPr>
          <a:xfrm>
            <a:off x="765756" y="1272493"/>
            <a:ext cx="2557485" cy="397408"/>
          </a:xfrm>
          <a:prstGeom prst="rect">
            <a:avLst/>
          </a:prstGeom>
          <a:noFill/>
        </p:spPr>
        <p:txBody>
          <a:bodyPr wrap="square" lIns="96004" tIns="48002" rIns="96004" bIns="48002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778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most direct way</a:t>
            </a:r>
            <a:endParaRPr lang="zh-CN" altLang="en-US" sz="1778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76"/>
          <p:cNvSpPr txBox="1"/>
          <p:nvPr/>
        </p:nvSpPr>
        <p:spPr>
          <a:xfrm>
            <a:off x="3400257" y="1270171"/>
            <a:ext cx="3384376" cy="397408"/>
          </a:xfrm>
          <a:prstGeom prst="rect">
            <a:avLst/>
          </a:prstGeom>
          <a:noFill/>
        </p:spPr>
        <p:txBody>
          <a:bodyPr wrap="square" lIns="96004" tIns="48002" rIns="96004" bIns="48002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778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Twitter, Facebook and so on</a:t>
            </a:r>
            <a:endParaRPr lang="zh-CN" altLang="en-US" sz="1778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77"/>
          <p:cNvSpPr txBox="1"/>
          <p:nvPr/>
        </p:nvSpPr>
        <p:spPr>
          <a:xfrm>
            <a:off x="6753465" y="1020161"/>
            <a:ext cx="3223079" cy="725703"/>
          </a:xfrm>
          <a:prstGeom prst="rect">
            <a:avLst/>
          </a:prstGeom>
          <a:noFill/>
        </p:spPr>
        <p:txBody>
          <a:bodyPr wrap="square" lIns="96004" tIns="48002" rIns="96004" bIns="48002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778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 ads or Pay-per-click (PPC) ads</a:t>
            </a:r>
            <a:endParaRPr lang="zh-CN" altLang="en-US" sz="1778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78"/>
          <p:cNvSpPr txBox="1"/>
          <p:nvPr/>
        </p:nvSpPr>
        <p:spPr>
          <a:xfrm>
            <a:off x="1119560" y="4539806"/>
            <a:ext cx="3752917" cy="725703"/>
          </a:xfrm>
          <a:prstGeom prst="rect">
            <a:avLst/>
          </a:prstGeom>
          <a:noFill/>
        </p:spPr>
        <p:txBody>
          <a:bodyPr wrap="square" lIns="96004" tIns="48002" rIns="96004" bIns="48002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778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Improving the visibility of the online survey on search engines</a:t>
            </a:r>
            <a:endParaRPr lang="zh-CN" altLang="en-US" sz="1778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79"/>
          <p:cNvSpPr txBox="1"/>
          <p:nvPr/>
        </p:nvSpPr>
        <p:spPr>
          <a:xfrm>
            <a:off x="4774209" y="4578869"/>
            <a:ext cx="3490461" cy="725703"/>
          </a:xfrm>
          <a:prstGeom prst="rect">
            <a:avLst/>
          </a:prstGeom>
          <a:noFill/>
        </p:spPr>
        <p:txBody>
          <a:bodyPr wrap="square" lIns="96004" tIns="48002" rIns="96004" bIns="48002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778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Credible endorsements to influence marketing</a:t>
            </a:r>
            <a:endParaRPr lang="zh-CN" altLang="en-US" sz="1778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94B6574-370E-4667-BA5A-555BE945DD29}"/>
              </a:ext>
            </a:extLst>
          </p:cNvPr>
          <p:cNvSpPr txBox="1"/>
          <p:nvPr/>
        </p:nvSpPr>
        <p:spPr>
          <a:xfrm>
            <a:off x="30490" y="331119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introduction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DEFINE COMMUNICATION POLICY</a:t>
            </a:r>
          </a:p>
        </p:txBody>
      </p:sp>
    </p:spTree>
    <p:extLst>
      <p:ext uri="{BB962C8B-B14F-4D97-AF65-F5344CB8AC3E}">
        <p14:creationId xmlns:p14="http://schemas.microsoft.com/office/powerpoint/2010/main" val="2374241581"/>
      </p:ext>
    </p:extLst>
  </p:cSld>
  <p:clrMapOvr>
    <a:masterClrMapping/>
  </p:clrMapOvr>
  <p:transition spd="slow" advTm="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51589"/>
            <a:ext cx="10160000" cy="63753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3" name="梯形 2"/>
          <p:cNvSpPr/>
          <p:nvPr/>
        </p:nvSpPr>
        <p:spPr>
          <a:xfrm>
            <a:off x="2972000" y="1746215"/>
            <a:ext cx="1300000" cy="240027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5333" y="1891956"/>
            <a:ext cx="7704667" cy="1396797"/>
          </a:xfrm>
          <a:prstGeom prst="rect">
            <a:avLst/>
          </a:prstGeom>
          <a:solidFill>
            <a:srgbClr val="8FC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40000" tIns="0" bIns="40000" anchor="ctr"/>
          <a:lstStyle/>
          <a:p>
            <a:pPr algn="just">
              <a:defRPr/>
            </a:pPr>
            <a:endParaRPr lang="zh-CN" altLang="en-US" sz="4000" b="1" dirty="0">
              <a:solidFill>
                <a:srgbClr val="006D46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>
            <a:spLocks/>
          </p:cNvSpPr>
          <p:nvPr/>
        </p:nvSpPr>
        <p:spPr bwMode="auto">
          <a:xfrm>
            <a:off x="3070740" y="1746216"/>
            <a:ext cx="1104194" cy="112359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tIns="0" bIns="400000" anchor="ctr"/>
          <a:lstStyle/>
          <a:p>
            <a:pPr algn="ctr">
              <a:spcBef>
                <a:spcPts val="2667"/>
              </a:spcBef>
              <a:buClr>
                <a:schemeClr val="accent1"/>
              </a:buClr>
              <a:buSzPct val="60000"/>
            </a:pPr>
            <a:r>
              <a:rPr lang="en-US" altLang="zh-CN" sz="3556" b="1" dirty="0">
                <a:solidFill>
                  <a:srgbClr val="8FC31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03</a:t>
            </a:r>
            <a:endParaRPr lang="zh-CN" altLang="en-US" sz="3556" b="1" dirty="0">
              <a:solidFill>
                <a:srgbClr val="8FC31F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6551" y="2228203"/>
            <a:ext cx="4992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Realization</a:t>
            </a:r>
          </a:p>
        </p:txBody>
      </p:sp>
    </p:spTree>
    <p:extLst>
      <p:ext uri="{BB962C8B-B14F-4D97-AF65-F5344CB8AC3E}">
        <p14:creationId xmlns:p14="http://schemas.microsoft.com/office/powerpoint/2010/main" val="3242878154"/>
      </p:ext>
    </p:extLst>
  </p:cSld>
  <p:clrMapOvr>
    <a:masterClrMapping/>
  </p:clrMapOvr>
  <p:transition spd="slow" advTm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D88926C0-81F3-4494-A75E-8C61FAF2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786" y="4975796"/>
            <a:ext cx="2301439" cy="739204"/>
          </a:xfrm>
          <a:prstGeom prst="rect">
            <a:avLst/>
          </a:prstGeom>
        </p:spPr>
      </p:pic>
      <p:sp>
        <p:nvSpPr>
          <p:cNvPr id="19" name="圆角矩形 1">
            <a:extLst>
              <a:ext uri="{FF2B5EF4-FFF2-40B4-BE49-F238E27FC236}">
                <a16:creationId xmlns:a16="http://schemas.microsoft.com/office/drawing/2014/main" id="{158469AF-5AAB-470A-B77E-F65FCB9D75FB}"/>
              </a:ext>
            </a:extLst>
          </p:cNvPr>
          <p:cNvSpPr/>
          <p:nvPr/>
        </p:nvSpPr>
        <p:spPr>
          <a:xfrm>
            <a:off x="229102" y="1227768"/>
            <a:ext cx="1505608" cy="668979"/>
          </a:xfrm>
          <a:custGeom>
            <a:avLst/>
            <a:gdLst/>
            <a:ahLst/>
            <a:cxnLst/>
            <a:rect l="l" t="t" r="r" b="b"/>
            <a:pathLst>
              <a:path w="1857049" h="830785">
                <a:moveTo>
                  <a:pt x="361620" y="177308"/>
                </a:moveTo>
                <a:cubicBezTo>
                  <a:pt x="271265" y="177308"/>
                  <a:pt x="198018" y="250555"/>
                  <a:pt x="198018" y="340910"/>
                </a:cubicBezTo>
                <a:lnTo>
                  <a:pt x="198018" y="489875"/>
                </a:lnTo>
                <a:cubicBezTo>
                  <a:pt x="198018" y="580230"/>
                  <a:pt x="271265" y="653477"/>
                  <a:pt x="361620" y="653477"/>
                </a:cubicBezTo>
                <a:lnTo>
                  <a:pt x="1495429" y="653477"/>
                </a:lnTo>
                <a:cubicBezTo>
                  <a:pt x="1585784" y="653477"/>
                  <a:pt x="1659031" y="580230"/>
                  <a:pt x="1659031" y="489875"/>
                </a:cubicBezTo>
                <a:lnTo>
                  <a:pt x="1659031" y="340910"/>
                </a:lnTo>
                <a:cubicBezTo>
                  <a:pt x="1659031" y="250555"/>
                  <a:pt x="1585784" y="177308"/>
                  <a:pt x="1495429" y="177308"/>
                </a:cubicBezTo>
                <a:close/>
                <a:moveTo>
                  <a:pt x="285441" y="0"/>
                </a:moveTo>
                <a:lnTo>
                  <a:pt x="1571608" y="0"/>
                </a:lnTo>
                <a:cubicBezTo>
                  <a:pt x="1729253" y="0"/>
                  <a:pt x="1857049" y="127796"/>
                  <a:pt x="1857049" y="285441"/>
                </a:cubicBezTo>
                <a:lnTo>
                  <a:pt x="1857049" y="545344"/>
                </a:lnTo>
                <a:cubicBezTo>
                  <a:pt x="1857049" y="702989"/>
                  <a:pt x="1729253" y="830785"/>
                  <a:pt x="1571608" y="830785"/>
                </a:cubicBezTo>
                <a:lnTo>
                  <a:pt x="285441" y="830785"/>
                </a:lnTo>
                <a:cubicBezTo>
                  <a:pt x="127796" y="830785"/>
                  <a:pt x="0" y="702989"/>
                  <a:pt x="0" y="545344"/>
                </a:cubicBezTo>
                <a:lnTo>
                  <a:pt x="0" y="285441"/>
                </a:lnTo>
                <a:cubicBezTo>
                  <a:pt x="0" y="127796"/>
                  <a:pt x="127796" y="0"/>
                  <a:pt x="285441" y="0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11989" tIns="55996" rIns="111989" bIns="55996" anchor="ctr"/>
          <a:lstStyle/>
          <a:p>
            <a:pPr algn="ctr">
              <a:defRPr/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Strengths</a:t>
            </a:r>
            <a:endParaRPr lang="zh-CN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">
            <a:extLst>
              <a:ext uri="{FF2B5EF4-FFF2-40B4-BE49-F238E27FC236}">
                <a16:creationId xmlns:a16="http://schemas.microsoft.com/office/drawing/2014/main" id="{1BA1C619-9C66-4004-A299-18D245830E06}"/>
              </a:ext>
            </a:extLst>
          </p:cNvPr>
          <p:cNvSpPr/>
          <p:nvPr/>
        </p:nvSpPr>
        <p:spPr>
          <a:xfrm>
            <a:off x="2118557" y="1228925"/>
            <a:ext cx="1505608" cy="668979"/>
          </a:xfrm>
          <a:custGeom>
            <a:avLst/>
            <a:gdLst/>
            <a:ahLst/>
            <a:cxnLst/>
            <a:rect l="l" t="t" r="r" b="b"/>
            <a:pathLst>
              <a:path w="1857049" h="830785">
                <a:moveTo>
                  <a:pt x="361620" y="177308"/>
                </a:moveTo>
                <a:cubicBezTo>
                  <a:pt x="271265" y="177308"/>
                  <a:pt x="198018" y="250555"/>
                  <a:pt x="198018" y="340910"/>
                </a:cubicBezTo>
                <a:lnTo>
                  <a:pt x="198018" y="489875"/>
                </a:lnTo>
                <a:cubicBezTo>
                  <a:pt x="198018" y="580230"/>
                  <a:pt x="271265" y="653477"/>
                  <a:pt x="361620" y="653477"/>
                </a:cubicBezTo>
                <a:lnTo>
                  <a:pt x="1495429" y="653477"/>
                </a:lnTo>
                <a:cubicBezTo>
                  <a:pt x="1585784" y="653477"/>
                  <a:pt x="1659031" y="580230"/>
                  <a:pt x="1659031" y="489875"/>
                </a:cubicBezTo>
                <a:lnTo>
                  <a:pt x="1659031" y="340910"/>
                </a:lnTo>
                <a:cubicBezTo>
                  <a:pt x="1659031" y="250555"/>
                  <a:pt x="1585784" y="177308"/>
                  <a:pt x="1495429" y="177308"/>
                </a:cubicBezTo>
                <a:close/>
                <a:moveTo>
                  <a:pt x="285441" y="0"/>
                </a:moveTo>
                <a:lnTo>
                  <a:pt x="1571608" y="0"/>
                </a:lnTo>
                <a:cubicBezTo>
                  <a:pt x="1729253" y="0"/>
                  <a:pt x="1857049" y="127796"/>
                  <a:pt x="1857049" y="285441"/>
                </a:cubicBezTo>
                <a:lnTo>
                  <a:pt x="1857049" y="545344"/>
                </a:lnTo>
                <a:cubicBezTo>
                  <a:pt x="1857049" y="702989"/>
                  <a:pt x="1729253" y="830785"/>
                  <a:pt x="1571608" y="830785"/>
                </a:cubicBezTo>
                <a:lnTo>
                  <a:pt x="285441" y="830785"/>
                </a:lnTo>
                <a:cubicBezTo>
                  <a:pt x="127796" y="830785"/>
                  <a:pt x="0" y="702989"/>
                  <a:pt x="0" y="545344"/>
                </a:cubicBezTo>
                <a:lnTo>
                  <a:pt x="0" y="285441"/>
                </a:lnTo>
                <a:cubicBezTo>
                  <a:pt x="0" y="127796"/>
                  <a:pt x="127796" y="0"/>
                  <a:pt x="285441" y="0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11989" tIns="55996" rIns="111989" bIns="55996" anchor="ctr"/>
          <a:lstStyle/>
          <a:p>
            <a:pPr algn="ctr">
              <a:defRPr/>
            </a:pP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Weaknesses</a:t>
            </a:r>
            <a:endParaRPr lang="zh-CN" altLang="en-US" sz="15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">
            <a:extLst>
              <a:ext uri="{FF2B5EF4-FFF2-40B4-BE49-F238E27FC236}">
                <a16:creationId xmlns:a16="http://schemas.microsoft.com/office/drawing/2014/main" id="{8C5CF359-ECCE-4F82-A39F-C96AA856C905}"/>
              </a:ext>
            </a:extLst>
          </p:cNvPr>
          <p:cNvSpPr/>
          <p:nvPr/>
        </p:nvSpPr>
        <p:spPr>
          <a:xfrm>
            <a:off x="8476897" y="1208208"/>
            <a:ext cx="1531391" cy="668979"/>
          </a:xfrm>
          <a:custGeom>
            <a:avLst/>
            <a:gdLst/>
            <a:ahLst/>
            <a:cxnLst/>
            <a:rect l="l" t="t" r="r" b="b"/>
            <a:pathLst>
              <a:path w="1857049" h="830785">
                <a:moveTo>
                  <a:pt x="361620" y="177308"/>
                </a:moveTo>
                <a:cubicBezTo>
                  <a:pt x="271265" y="177308"/>
                  <a:pt x="198018" y="250555"/>
                  <a:pt x="198018" y="340910"/>
                </a:cubicBezTo>
                <a:lnTo>
                  <a:pt x="198018" y="489875"/>
                </a:lnTo>
                <a:cubicBezTo>
                  <a:pt x="198018" y="580230"/>
                  <a:pt x="271265" y="653477"/>
                  <a:pt x="361620" y="653477"/>
                </a:cubicBezTo>
                <a:lnTo>
                  <a:pt x="1495429" y="653477"/>
                </a:lnTo>
                <a:cubicBezTo>
                  <a:pt x="1585784" y="653477"/>
                  <a:pt x="1659031" y="580230"/>
                  <a:pt x="1659031" y="489875"/>
                </a:cubicBezTo>
                <a:lnTo>
                  <a:pt x="1659031" y="340910"/>
                </a:lnTo>
                <a:cubicBezTo>
                  <a:pt x="1659031" y="250555"/>
                  <a:pt x="1585784" y="177308"/>
                  <a:pt x="1495429" y="177308"/>
                </a:cubicBezTo>
                <a:close/>
                <a:moveTo>
                  <a:pt x="285441" y="0"/>
                </a:moveTo>
                <a:lnTo>
                  <a:pt x="1571608" y="0"/>
                </a:lnTo>
                <a:cubicBezTo>
                  <a:pt x="1729253" y="0"/>
                  <a:pt x="1857049" y="127796"/>
                  <a:pt x="1857049" y="285441"/>
                </a:cubicBezTo>
                <a:lnTo>
                  <a:pt x="1857049" y="545344"/>
                </a:lnTo>
                <a:cubicBezTo>
                  <a:pt x="1857049" y="702989"/>
                  <a:pt x="1729253" y="830785"/>
                  <a:pt x="1571608" y="830785"/>
                </a:cubicBezTo>
                <a:lnTo>
                  <a:pt x="285441" y="830785"/>
                </a:lnTo>
                <a:cubicBezTo>
                  <a:pt x="127796" y="830785"/>
                  <a:pt x="0" y="702989"/>
                  <a:pt x="0" y="545344"/>
                </a:cubicBezTo>
                <a:lnTo>
                  <a:pt x="0" y="285441"/>
                </a:lnTo>
                <a:cubicBezTo>
                  <a:pt x="0" y="127796"/>
                  <a:pt x="127796" y="0"/>
                  <a:pt x="285441" y="0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11989" tIns="55996" rIns="111989" bIns="55996" anchor="ctr"/>
          <a:lstStyle/>
          <a:p>
            <a:pPr algn="ctr">
              <a:defRPr/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  <a:endParaRPr lang="zh-CN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1"/>
          <p:cNvSpPr/>
          <p:nvPr/>
        </p:nvSpPr>
        <p:spPr>
          <a:xfrm>
            <a:off x="3843580" y="1022968"/>
            <a:ext cx="2472839" cy="1106386"/>
          </a:xfrm>
          <a:custGeom>
            <a:avLst/>
            <a:gdLst/>
            <a:ahLst/>
            <a:cxnLst/>
            <a:rect l="l" t="t" r="r" b="b"/>
            <a:pathLst>
              <a:path w="2897264" h="1296144">
                <a:moveTo>
                  <a:pt x="445329" y="0"/>
                </a:moveTo>
                <a:lnTo>
                  <a:pt x="2451935" y="0"/>
                </a:lnTo>
                <a:cubicBezTo>
                  <a:pt x="2697884" y="0"/>
                  <a:pt x="2897264" y="199380"/>
                  <a:pt x="2897264" y="445329"/>
                </a:cubicBezTo>
                <a:lnTo>
                  <a:pt x="2897264" y="850815"/>
                </a:lnTo>
                <a:cubicBezTo>
                  <a:pt x="2897264" y="1096764"/>
                  <a:pt x="2697884" y="1296144"/>
                  <a:pt x="2451935" y="1296144"/>
                </a:cubicBezTo>
                <a:lnTo>
                  <a:pt x="1973338" y="1296144"/>
                </a:lnTo>
                <a:lnTo>
                  <a:pt x="1973338" y="1019518"/>
                </a:lnTo>
                <a:lnTo>
                  <a:pt x="2333085" y="1019518"/>
                </a:lnTo>
                <a:cubicBezTo>
                  <a:pt x="2474052" y="1019518"/>
                  <a:pt x="2588327" y="905242"/>
                  <a:pt x="2588327" y="764276"/>
                </a:cubicBezTo>
                <a:lnTo>
                  <a:pt x="2588327" y="531869"/>
                </a:lnTo>
                <a:cubicBezTo>
                  <a:pt x="2588327" y="390902"/>
                  <a:pt x="2474052" y="276626"/>
                  <a:pt x="2333085" y="276626"/>
                </a:cubicBezTo>
                <a:lnTo>
                  <a:pt x="564179" y="276626"/>
                </a:lnTo>
                <a:cubicBezTo>
                  <a:pt x="423213" y="276626"/>
                  <a:pt x="308937" y="390902"/>
                  <a:pt x="308937" y="531869"/>
                </a:cubicBezTo>
                <a:lnTo>
                  <a:pt x="308937" y="764276"/>
                </a:lnTo>
                <a:cubicBezTo>
                  <a:pt x="308937" y="905242"/>
                  <a:pt x="423213" y="1019518"/>
                  <a:pt x="564179" y="1019518"/>
                </a:cubicBezTo>
                <a:lnTo>
                  <a:pt x="923926" y="1019518"/>
                </a:lnTo>
                <a:lnTo>
                  <a:pt x="923926" y="1296144"/>
                </a:lnTo>
                <a:lnTo>
                  <a:pt x="445329" y="1296144"/>
                </a:lnTo>
                <a:cubicBezTo>
                  <a:pt x="199380" y="1296144"/>
                  <a:pt x="0" y="1096764"/>
                  <a:pt x="0" y="850815"/>
                </a:cubicBezTo>
                <a:lnTo>
                  <a:pt x="0" y="445329"/>
                </a:lnTo>
                <a:cubicBezTo>
                  <a:pt x="0" y="199380"/>
                  <a:pt x="199380" y="0"/>
                  <a:pt x="445329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11989" tIns="55996" rIns="111989" bIns="55996" anchor="ctr"/>
          <a:lstStyle/>
          <a:p>
            <a:pPr algn="ctr">
              <a:defRPr/>
            </a:pPr>
            <a:r>
              <a:rPr lang="en-US" altLang="zh-CN" sz="3444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endParaRPr lang="zh-CN" altLang="en-US" sz="3444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494494" y="1483962"/>
            <a:ext cx="676054" cy="184398"/>
          </a:xfrm>
          <a:prstGeom prst="roundRect">
            <a:avLst/>
          </a:prstGeom>
          <a:gradFill flip="none" rotWithShape="1">
            <a:gsLst>
              <a:gs pos="89000">
                <a:srgbClr val="484848"/>
              </a:gs>
              <a:gs pos="8000">
                <a:sysClr val="windowText" lastClr="000000">
                  <a:lumMod val="75000"/>
                  <a:lumOff val="25000"/>
                </a:sysClr>
              </a:gs>
              <a:gs pos="31000">
                <a:sysClr val="window" lastClr="FFFFFF">
                  <a:lumMod val="75000"/>
                  <a:shade val="67500"/>
                  <a:satMod val="115000"/>
                </a:sysClr>
              </a:gs>
              <a:gs pos="49152">
                <a:sysClr val="window" lastClr="FFFFFF"/>
              </a:gs>
              <a:gs pos="67000">
                <a:sysClr val="window" lastClr="FFFFFF">
                  <a:lumMod val="75000"/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11989" tIns="55996" rIns="111989" bIns="55996" anchor="ctr"/>
          <a:lstStyle/>
          <a:p>
            <a:pPr algn="ctr">
              <a:defRPr/>
            </a:pPr>
            <a:endParaRPr lang="zh-CN" altLang="en-US" sz="1667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7" name="圆角矩形 1"/>
          <p:cNvSpPr/>
          <p:nvPr/>
        </p:nvSpPr>
        <p:spPr>
          <a:xfrm>
            <a:off x="6520160" y="1208208"/>
            <a:ext cx="1656184" cy="668979"/>
          </a:xfrm>
          <a:custGeom>
            <a:avLst/>
            <a:gdLst/>
            <a:ahLst/>
            <a:cxnLst/>
            <a:rect l="l" t="t" r="r" b="b"/>
            <a:pathLst>
              <a:path w="1857049" h="830785">
                <a:moveTo>
                  <a:pt x="361620" y="177308"/>
                </a:moveTo>
                <a:cubicBezTo>
                  <a:pt x="271265" y="177308"/>
                  <a:pt x="198018" y="250555"/>
                  <a:pt x="198018" y="340910"/>
                </a:cubicBezTo>
                <a:lnTo>
                  <a:pt x="198018" y="489875"/>
                </a:lnTo>
                <a:cubicBezTo>
                  <a:pt x="198018" y="580230"/>
                  <a:pt x="271265" y="653477"/>
                  <a:pt x="361620" y="653477"/>
                </a:cubicBezTo>
                <a:lnTo>
                  <a:pt x="1495429" y="653477"/>
                </a:lnTo>
                <a:cubicBezTo>
                  <a:pt x="1585784" y="653477"/>
                  <a:pt x="1659031" y="580230"/>
                  <a:pt x="1659031" y="489875"/>
                </a:cubicBezTo>
                <a:lnTo>
                  <a:pt x="1659031" y="340910"/>
                </a:lnTo>
                <a:cubicBezTo>
                  <a:pt x="1659031" y="250555"/>
                  <a:pt x="1585784" y="177308"/>
                  <a:pt x="1495429" y="177308"/>
                </a:cubicBezTo>
                <a:close/>
                <a:moveTo>
                  <a:pt x="285441" y="0"/>
                </a:moveTo>
                <a:lnTo>
                  <a:pt x="1571608" y="0"/>
                </a:lnTo>
                <a:cubicBezTo>
                  <a:pt x="1729253" y="0"/>
                  <a:pt x="1857049" y="127796"/>
                  <a:pt x="1857049" y="285441"/>
                </a:cubicBezTo>
                <a:lnTo>
                  <a:pt x="1857049" y="545344"/>
                </a:lnTo>
                <a:cubicBezTo>
                  <a:pt x="1857049" y="702989"/>
                  <a:pt x="1729253" y="830785"/>
                  <a:pt x="1571608" y="830785"/>
                </a:cubicBezTo>
                <a:lnTo>
                  <a:pt x="285441" y="830785"/>
                </a:lnTo>
                <a:cubicBezTo>
                  <a:pt x="127796" y="830785"/>
                  <a:pt x="0" y="702989"/>
                  <a:pt x="0" y="545344"/>
                </a:cubicBezTo>
                <a:lnTo>
                  <a:pt x="0" y="285441"/>
                </a:lnTo>
                <a:cubicBezTo>
                  <a:pt x="0" y="127796"/>
                  <a:pt x="127796" y="0"/>
                  <a:pt x="285441" y="0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11989" tIns="55996" rIns="111989" bIns="55996" anchor="ctr"/>
          <a:lstStyle/>
          <a:p>
            <a:pPr algn="ctr">
              <a:defRPr/>
            </a:pP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Opportunities</a:t>
            </a:r>
            <a:endParaRPr lang="zh-CN" altLang="en-US" sz="15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978393" y="1471216"/>
            <a:ext cx="676054" cy="184398"/>
          </a:xfrm>
          <a:prstGeom prst="roundRect">
            <a:avLst/>
          </a:prstGeom>
          <a:gradFill flip="none" rotWithShape="1">
            <a:gsLst>
              <a:gs pos="89000">
                <a:srgbClr val="484848"/>
              </a:gs>
              <a:gs pos="8000">
                <a:sysClr val="windowText" lastClr="000000">
                  <a:lumMod val="75000"/>
                  <a:lumOff val="25000"/>
                </a:sysClr>
              </a:gs>
              <a:gs pos="31000">
                <a:sysClr val="window" lastClr="FFFFFF">
                  <a:lumMod val="75000"/>
                  <a:shade val="67500"/>
                  <a:satMod val="115000"/>
                </a:sysClr>
              </a:gs>
              <a:gs pos="49152">
                <a:sysClr val="window" lastClr="FFFFFF"/>
              </a:gs>
              <a:gs pos="67000">
                <a:sysClr val="window" lastClr="FFFFFF">
                  <a:lumMod val="75000"/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11989" tIns="55996" rIns="111989" bIns="55996" anchor="ctr"/>
          <a:lstStyle/>
          <a:p>
            <a:pPr algn="ctr">
              <a:defRPr/>
            </a:pPr>
            <a:endParaRPr lang="zh-CN" altLang="en-US" sz="1667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617902" y="1463141"/>
            <a:ext cx="676054" cy="184398"/>
          </a:xfrm>
          <a:prstGeom prst="roundRect">
            <a:avLst/>
          </a:prstGeom>
          <a:gradFill flip="none" rotWithShape="1">
            <a:gsLst>
              <a:gs pos="89000">
                <a:srgbClr val="484848"/>
              </a:gs>
              <a:gs pos="8000">
                <a:sysClr val="windowText" lastClr="000000">
                  <a:lumMod val="75000"/>
                  <a:lumOff val="25000"/>
                </a:sysClr>
              </a:gs>
              <a:gs pos="31000">
                <a:sysClr val="window" lastClr="FFFFFF">
                  <a:lumMod val="75000"/>
                  <a:shade val="67500"/>
                  <a:satMod val="115000"/>
                </a:sysClr>
              </a:gs>
              <a:gs pos="49152">
                <a:sysClr val="window" lastClr="FFFFFF"/>
              </a:gs>
              <a:gs pos="67000">
                <a:sysClr val="window" lastClr="FFFFFF">
                  <a:lumMod val="75000"/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11989" tIns="55996" rIns="111989" bIns="55996" anchor="ctr"/>
          <a:lstStyle/>
          <a:p>
            <a:pPr algn="ctr">
              <a:defRPr/>
            </a:pPr>
            <a:endParaRPr lang="zh-CN" altLang="en-US" sz="1667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993341" y="1463141"/>
            <a:ext cx="676054" cy="184398"/>
          </a:xfrm>
          <a:prstGeom prst="roundRect">
            <a:avLst/>
          </a:prstGeom>
          <a:gradFill flip="none" rotWithShape="1">
            <a:gsLst>
              <a:gs pos="89000">
                <a:srgbClr val="484848"/>
              </a:gs>
              <a:gs pos="8000">
                <a:sysClr val="windowText" lastClr="000000">
                  <a:lumMod val="75000"/>
                  <a:lumOff val="25000"/>
                </a:sysClr>
              </a:gs>
              <a:gs pos="31000">
                <a:sysClr val="window" lastClr="FFFFFF">
                  <a:lumMod val="75000"/>
                  <a:shade val="67500"/>
                  <a:satMod val="115000"/>
                </a:sysClr>
              </a:gs>
              <a:gs pos="49152">
                <a:sysClr val="window" lastClr="FFFFFF"/>
              </a:gs>
              <a:gs pos="67000">
                <a:sysClr val="window" lastClr="FFFFFF">
                  <a:lumMod val="75000"/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11989" tIns="55996" rIns="111989" bIns="55996" anchor="ctr"/>
          <a:lstStyle/>
          <a:p>
            <a:pPr algn="ctr">
              <a:defRPr/>
            </a:pPr>
            <a:endParaRPr lang="zh-CN" altLang="en-US" sz="1667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24038" y="2524528"/>
            <a:ext cx="8911921" cy="41556"/>
          </a:xfrm>
          <a:prstGeom prst="rect">
            <a:avLst/>
          </a:pr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989" tIns="0" rIns="111989" bIns="0" anchor="ctr"/>
          <a:lstStyle/>
          <a:p>
            <a:pPr algn="ctr">
              <a:defRPr/>
            </a:pPr>
            <a:endParaRPr lang="zh-CN" altLang="en-US" sz="1667" b="1" kern="10" dirty="0">
              <a:solidFill>
                <a:srgbClr val="05BEFF"/>
              </a:solidFill>
              <a:latin typeface="微软雅黑" pitchFamily="34" charset="-122"/>
            </a:endParaRPr>
          </a:p>
        </p:txBody>
      </p:sp>
      <p:sp>
        <p:nvSpPr>
          <p:cNvPr id="44" name="KSO_GI1"/>
          <p:cNvSpPr/>
          <p:nvPr/>
        </p:nvSpPr>
        <p:spPr bwMode="auto">
          <a:xfrm>
            <a:off x="133466" y="2991852"/>
            <a:ext cx="10049948" cy="205025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1989" tIns="0" rIns="111989" bIns="0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Strengths: Flexible and easy to manage</a:t>
            </a:r>
            <a:r>
              <a:rPr lang="zh-CN" altLang="en-US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Quick response capability</a:t>
            </a:r>
            <a:r>
              <a:rPr lang="zh-CN" altLang="en-US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High employee motivation.</a:t>
            </a:r>
            <a:endParaRPr lang="zh-CN" altLang="zh-CN" sz="1667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Weaknesses: Limited resources</a:t>
            </a:r>
            <a:r>
              <a:rPr lang="zh-CN" altLang="en-US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Insufficient management experience</a:t>
            </a:r>
            <a:r>
              <a:rPr lang="zh-CN" altLang="en-US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Weak technical foundation.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Opportunities: Start-up is less difficult</a:t>
            </a:r>
            <a:r>
              <a:rPr lang="zh-CN" altLang="en-US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Generalization of data application</a:t>
            </a:r>
            <a:r>
              <a:rPr lang="zh-CN" altLang="en-US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Large  customer and market demand</a:t>
            </a:r>
            <a:r>
              <a:rPr lang="zh-CN" altLang="en-US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Timeliness and personalization.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Threats: Challenges to credibility and security</a:t>
            </a:r>
            <a:r>
              <a:rPr lang="zh-CN" altLang="en-US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Problems with data</a:t>
            </a:r>
            <a:r>
              <a:rPr lang="zh-CN" altLang="en-US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16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Few financing channels.</a:t>
            </a:r>
          </a:p>
          <a:p>
            <a:pPr>
              <a:lnSpc>
                <a:spcPct val="150000"/>
              </a:lnSpc>
              <a:defRPr/>
            </a:pPr>
            <a:endParaRPr lang="zh-CN" altLang="en-US" sz="1667" dirty="0">
              <a:solidFill>
                <a:schemeClr val="bg1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F071496-5899-4352-B375-439D15535A82}"/>
              </a:ext>
            </a:extLst>
          </p:cNvPr>
          <p:cNvSpPr txBox="1"/>
          <p:nvPr/>
        </p:nvSpPr>
        <p:spPr>
          <a:xfrm>
            <a:off x="66329" y="26870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realization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SWOT Analysis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4A0B27B-5D1D-427F-AD99-2E7ACE344D88}"/>
              </a:ext>
            </a:extLst>
          </p:cNvPr>
          <p:cNvGrpSpPr/>
          <p:nvPr/>
        </p:nvGrpSpPr>
        <p:grpSpPr>
          <a:xfrm>
            <a:off x="2450637" y="506323"/>
            <a:ext cx="7720000" cy="140713"/>
            <a:chOff x="2492152" y="625252"/>
            <a:chExt cx="6804248" cy="12664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787F8CB-0BCC-433B-BF01-0E25073364AF}"/>
                </a:ext>
              </a:extLst>
            </p:cNvPr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ADAC8AB-AE9F-48C0-A969-0A04CD267D53}"/>
                </a:ext>
              </a:extLst>
            </p:cNvPr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583520037"/>
      </p:ext>
    </p:extLst>
  </p:cSld>
  <p:clrMapOvr>
    <a:masterClrMapping/>
  </p:clrMapOvr>
  <p:transition spd="slow" advTm="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50" name="文本框 81"/>
          <p:cNvSpPr txBox="1">
            <a:spLocks noChangeArrowheads="1"/>
          </p:cNvSpPr>
          <p:nvPr/>
        </p:nvSpPr>
        <p:spPr bwMode="auto">
          <a:xfrm>
            <a:off x="3518516" y="798483"/>
            <a:ext cx="3520391" cy="3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333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The GANTT chart of </a:t>
            </a:r>
            <a:r>
              <a:rPr lang="gsw-FR" altLang="zh-CN" sz="1333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waterfall model</a:t>
            </a:r>
            <a:endParaRPr lang="zh-CN" altLang="en-US" sz="1333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81"/>
          <p:cNvSpPr txBox="1">
            <a:spLocks noChangeArrowheads="1"/>
          </p:cNvSpPr>
          <p:nvPr/>
        </p:nvSpPr>
        <p:spPr bwMode="auto">
          <a:xfrm>
            <a:off x="1167187" y="3233968"/>
            <a:ext cx="3520391" cy="104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81"/>
          <p:cNvSpPr txBox="1">
            <a:spLocks noChangeArrowheads="1"/>
          </p:cNvSpPr>
          <p:nvPr/>
        </p:nvSpPr>
        <p:spPr bwMode="auto">
          <a:xfrm>
            <a:off x="439485" y="3979069"/>
            <a:ext cx="3520391" cy="104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31618" y="1421692"/>
            <a:ext cx="262660" cy="32000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7333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经典特宋简" pitchFamily="49" charset="-122"/>
              </a:rPr>
              <a:t>A</a:t>
            </a:r>
            <a:endParaRPr lang="zh-CN" altLang="en-US" sz="7333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经典特宋简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54271" y="2975071"/>
            <a:ext cx="262660" cy="32000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7333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经典特宋简" pitchFamily="49" charset="-122"/>
              </a:rPr>
              <a:t>B</a:t>
            </a:r>
            <a:endParaRPr lang="zh-CN" altLang="en-US" sz="7333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经典特宋简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05560" y="4522978"/>
            <a:ext cx="262660" cy="32000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7333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经典特宋简" pitchFamily="49" charset="-122"/>
              </a:rPr>
              <a:t>C</a:t>
            </a:r>
            <a:endParaRPr lang="zh-CN" altLang="en-US" sz="7333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经典特宋简" pitchFamily="49" charset="-122"/>
            </a:endParaRPr>
          </a:p>
        </p:txBody>
      </p:sp>
      <p:sp>
        <p:nvSpPr>
          <p:cNvPr id="56" name="文本框 81"/>
          <p:cNvSpPr txBox="1">
            <a:spLocks noChangeArrowheads="1"/>
          </p:cNvSpPr>
          <p:nvPr/>
        </p:nvSpPr>
        <p:spPr bwMode="auto">
          <a:xfrm>
            <a:off x="7038907" y="1578802"/>
            <a:ext cx="2361573" cy="4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此处输入您的标题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81"/>
          <p:cNvSpPr txBox="1">
            <a:spLocks noChangeArrowheads="1"/>
          </p:cNvSpPr>
          <p:nvPr/>
        </p:nvSpPr>
        <p:spPr bwMode="auto">
          <a:xfrm>
            <a:off x="6631240" y="3071837"/>
            <a:ext cx="2361573" cy="4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此输入您的标题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81"/>
          <p:cNvSpPr txBox="1">
            <a:spLocks noChangeArrowheads="1"/>
          </p:cNvSpPr>
          <p:nvPr/>
        </p:nvSpPr>
        <p:spPr bwMode="auto">
          <a:xfrm>
            <a:off x="6200125" y="4619744"/>
            <a:ext cx="2361573" cy="4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此处输入您的标题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A172E2-A7B3-AA3B-3A5E-17B5FC970835}"/>
              </a:ext>
            </a:extLst>
          </p:cNvPr>
          <p:cNvSpPr txBox="1"/>
          <p:nvPr/>
        </p:nvSpPr>
        <p:spPr>
          <a:xfrm>
            <a:off x="100966" y="13191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realization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GANTTE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A09D8-23F1-46A9-5815-45D282E8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5" y="5029775"/>
            <a:ext cx="1917866" cy="616003"/>
          </a:xfrm>
          <a:prstGeom prst="rect">
            <a:avLst/>
          </a:prstGeom>
        </p:spPr>
      </p:pic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146A492D-9683-C32A-DA9E-A14F0898D1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27" y="1364112"/>
            <a:ext cx="5039995" cy="251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49D1F7-32D6-1DB5-DE69-BE753E9C4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422" y="1675715"/>
            <a:ext cx="5041829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8075"/>
      </p:ext>
    </p:extLst>
  </p:cSld>
  <p:clrMapOvr>
    <a:masterClrMapping/>
  </p:clrMapOvr>
  <p:transition spd="slow" advTm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50" name="文本框 81"/>
          <p:cNvSpPr txBox="1">
            <a:spLocks noChangeArrowheads="1"/>
          </p:cNvSpPr>
          <p:nvPr/>
        </p:nvSpPr>
        <p:spPr bwMode="auto">
          <a:xfrm>
            <a:off x="3518516" y="869049"/>
            <a:ext cx="3520391" cy="3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333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The GANTT chart of Kanban's model </a:t>
            </a:r>
            <a:endParaRPr lang="zh-CN" altLang="en-US" sz="1333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81"/>
          <p:cNvSpPr txBox="1">
            <a:spLocks noChangeArrowheads="1"/>
          </p:cNvSpPr>
          <p:nvPr/>
        </p:nvSpPr>
        <p:spPr bwMode="auto">
          <a:xfrm>
            <a:off x="1167187" y="3233968"/>
            <a:ext cx="3520391" cy="104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81"/>
          <p:cNvSpPr txBox="1">
            <a:spLocks noChangeArrowheads="1"/>
          </p:cNvSpPr>
          <p:nvPr/>
        </p:nvSpPr>
        <p:spPr bwMode="auto">
          <a:xfrm>
            <a:off x="439485" y="3979069"/>
            <a:ext cx="3520391" cy="104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31618" y="1421692"/>
            <a:ext cx="262660" cy="32000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7333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经典特宋简" pitchFamily="49" charset="-122"/>
              </a:rPr>
              <a:t>A</a:t>
            </a:r>
            <a:endParaRPr lang="zh-CN" altLang="en-US" sz="7333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经典特宋简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54271" y="2975071"/>
            <a:ext cx="262660" cy="32000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7333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经典特宋简" pitchFamily="49" charset="-122"/>
              </a:rPr>
              <a:t>B</a:t>
            </a:r>
            <a:endParaRPr lang="zh-CN" altLang="en-US" sz="7333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经典特宋简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05560" y="4522978"/>
            <a:ext cx="262660" cy="32000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7333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经典特宋简" pitchFamily="49" charset="-122"/>
              </a:rPr>
              <a:t>C</a:t>
            </a:r>
            <a:endParaRPr lang="zh-CN" altLang="en-US" sz="7333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经典特宋简" pitchFamily="49" charset="-122"/>
            </a:endParaRPr>
          </a:p>
        </p:txBody>
      </p:sp>
      <p:sp>
        <p:nvSpPr>
          <p:cNvPr id="56" name="文本框 81"/>
          <p:cNvSpPr txBox="1">
            <a:spLocks noChangeArrowheads="1"/>
          </p:cNvSpPr>
          <p:nvPr/>
        </p:nvSpPr>
        <p:spPr bwMode="auto">
          <a:xfrm>
            <a:off x="7038907" y="1578802"/>
            <a:ext cx="2361573" cy="4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此处输入您的标题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81"/>
          <p:cNvSpPr txBox="1">
            <a:spLocks noChangeArrowheads="1"/>
          </p:cNvSpPr>
          <p:nvPr/>
        </p:nvSpPr>
        <p:spPr bwMode="auto">
          <a:xfrm>
            <a:off x="6631240" y="3071837"/>
            <a:ext cx="2361573" cy="4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此输入您的标题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81"/>
          <p:cNvSpPr txBox="1">
            <a:spLocks noChangeArrowheads="1"/>
          </p:cNvSpPr>
          <p:nvPr/>
        </p:nvSpPr>
        <p:spPr bwMode="auto">
          <a:xfrm>
            <a:off x="6200125" y="4619744"/>
            <a:ext cx="2361573" cy="4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此处输入您的标题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A172E2-A7B3-AA3B-3A5E-17B5FC970835}"/>
              </a:ext>
            </a:extLst>
          </p:cNvPr>
          <p:cNvSpPr txBox="1"/>
          <p:nvPr/>
        </p:nvSpPr>
        <p:spPr>
          <a:xfrm>
            <a:off x="100966" y="13191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realization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GANTTE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A09D8-23F1-46A9-5815-45D282E8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5" y="5029775"/>
            <a:ext cx="1917866" cy="616003"/>
          </a:xfrm>
          <a:prstGeom prst="rect">
            <a:avLst/>
          </a:prstGeom>
        </p:spPr>
      </p:pic>
      <p:pic>
        <p:nvPicPr>
          <p:cNvPr id="2" name="图片 1" descr="日程表&#10;&#10;描述已自动生成">
            <a:extLst>
              <a:ext uri="{FF2B5EF4-FFF2-40B4-BE49-F238E27FC236}">
                <a16:creationId xmlns:a16="http://schemas.microsoft.com/office/drawing/2014/main" id="{DF3D9051-90FD-621F-0328-BAEFA492D7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/>
          <a:stretch/>
        </p:blipFill>
        <p:spPr>
          <a:xfrm>
            <a:off x="1263576" y="1302919"/>
            <a:ext cx="7353290" cy="3473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916250"/>
      </p:ext>
    </p:extLst>
  </p:cSld>
  <p:clrMapOvr>
    <a:masterClrMapping/>
  </p:clrMapOvr>
  <p:transition spd="slow" advTm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50" name="文本框 81"/>
          <p:cNvSpPr txBox="1">
            <a:spLocks noChangeArrowheads="1"/>
          </p:cNvSpPr>
          <p:nvPr/>
        </p:nvSpPr>
        <p:spPr bwMode="auto">
          <a:xfrm>
            <a:off x="5454271" y="2754674"/>
            <a:ext cx="3520391" cy="3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gsw-FR" altLang="zh-CN" sz="1333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The GANTT chart of our project</a:t>
            </a:r>
            <a:endParaRPr lang="zh-CN" altLang="en-US" sz="1333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81"/>
          <p:cNvSpPr txBox="1">
            <a:spLocks noChangeArrowheads="1"/>
          </p:cNvSpPr>
          <p:nvPr/>
        </p:nvSpPr>
        <p:spPr bwMode="auto">
          <a:xfrm>
            <a:off x="1167187" y="3233968"/>
            <a:ext cx="3520391" cy="104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81"/>
          <p:cNvSpPr txBox="1">
            <a:spLocks noChangeArrowheads="1"/>
          </p:cNvSpPr>
          <p:nvPr/>
        </p:nvSpPr>
        <p:spPr bwMode="auto">
          <a:xfrm>
            <a:off x="439485" y="3979069"/>
            <a:ext cx="3520391" cy="104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31618" y="1421692"/>
            <a:ext cx="262660" cy="32000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7333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经典特宋简" pitchFamily="49" charset="-122"/>
              </a:rPr>
              <a:t>A</a:t>
            </a:r>
            <a:endParaRPr lang="zh-CN" altLang="en-US" sz="7333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经典特宋简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54271" y="2975071"/>
            <a:ext cx="262660" cy="32000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7333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经典特宋简" pitchFamily="49" charset="-122"/>
              </a:rPr>
              <a:t>B</a:t>
            </a:r>
            <a:endParaRPr lang="zh-CN" altLang="en-US" sz="7333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经典特宋简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05560" y="4522978"/>
            <a:ext cx="262660" cy="320000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en-US" altLang="zh-CN" sz="7333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经典特宋简" pitchFamily="49" charset="-122"/>
              </a:rPr>
              <a:t>C</a:t>
            </a:r>
            <a:endParaRPr lang="zh-CN" altLang="en-US" sz="7333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经典特宋简" pitchFamily="49" charset="-122"/>
            </a:endParaRPr>
          </a:p>
        </p:txBody>
      </p:sp>
      <p:sp>
        <p:nvSpPr>
          <p:cNvPr id="56" name="文本框 81"/>
          <p:cNvSpPr txBox="1">
            <a:spLocks noChangeArrowheads="1"/>
          </p:cNvSpPr>
          <p:nvPr/>
        </p:nvSpPr>
        <p:spPr bwMode="auto">
          <a:xfrm>
            <a:off x="7038907" y="1578802"/>
            <a:ext cx="2361573" cy="4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此处输入您的标题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81"/>
          <p:cNvSpPr txBox="1">
            <a:spLocks noChangeArrowheads="1"/>
          </p:cNvSpPr>
          <p:nvPr/>
        </p:nvSpPr>
        <p:spPr bwMode="auto">
          <a:xfrm>
            <a:off x="6631240" y="3071837"/>
            <a:ext cx="2361573" cy="4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此输入您的标题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81"/>
          <p:cNvSpPr txBox="1">
            <a:spLocks noChangeArrowheads="1"/>
          </p:cNvSpPr>
          <p:nvPr/>
        </p:nvSpPr>
        <p:spPr bwMode="auto">
          <a:xfrm>
            <a:off x="6200125" y="4619744"/>
            <a:ext cx="2361573" cy="48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此处输入您的标题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A172E2-A7B3-AA3B-3A5E-17B5FC970835}"/>
              </a:ext>
            </a:extLst>
          </p:cNvPr>
          <p:cNvSpPr txBox="1"/>
          <p:nvPr/>
        </p:nvSpPr>
        <p:spPr>
          <a:xfrm>
            <a:off x="100966" y="131914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realization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GANTTE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8A09D8-23F1-46A9-5815-45D282E8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5" y="5029775"/>
            <a:ext cx="1917866" cy="61600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492448E-C079-49A9-E5FD-5627DD644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57" y="716689"/>
            <a:ext cx="4552749" cy="487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22319"/>
      </p:ext>
    </p:extLst>
  </p:cSld>
  <p:clrMapOvr>
    <a:masterClrMapping/>
  </p:clrMapOvr>
  <p:transition spd="slow" advTm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矩形 37"/>
          <p:cNvSpPr/>
          <p:nvPr/>
        </p:nvSpPr>
        <p:spPr>
          <a:xfrm>
            <a:off x="5480045" y="3764051"/>
            <a:ext cx="4279911" cy="97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请在此处输入您的文本或者复制您的文本粘贴到此处，请在此处输入您的文本或者复制您的文本粘贴到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//www.ppter8.com</a:t>
            </a:r>
            <a:endParaRPr lang="zh-CN" altLang="en-US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81"/>
          <p:cNvSpPr txBox="1">
            <a:spLocks noChangeArrowheads="1"/>
          </p:cNvSpPr>
          <p:nvPr/>
        </p:nvSpPr>
        <p:spPr bwMode="auto">
          <a:xfrm>
            <a:off x="6317014" y="4343442"/>
            <a:ext cx="1584176" cy="49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Landing Page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4F2B63-2819-5022-2EC7-139B47D1EA85}"/>
              </a:ext>
            </a:extLst>
          </p:cNvPr>
          <p:cNvSpPr txBox="1"/>
          <p:nvPr/>
        </p:nvSpPr>
        <p:spPr>
          <a:xfrm>
            <a:off x="399480" y="2652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09341B-B285-CBA8-C55E-78484531ACA5}"/>
              </a:ext>
            </a:extLst>
          </p:cNvPr>
          <p:cNvSpPr txBox="1"/>
          <p:nvPr/>
        </p:nvSpPr>
        <p:spPr>
          <a:xfrm>
            <a:off x="273" y="235023"/>
            <a:ext cx="4200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realization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DESIGN AN ATTRACTIVE VISUAL IDENTITY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1933C-8416-38D5-4F12-16398254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4" y="5059613"/>
            <a:ext cx="1917866" cy="616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12F467-F0A9-80EF-92DF-6E3B96C57A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39" y="880511"/>
            <a:ext cx="5627217" cy="32701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E7FD01-DA2E-C468-8EEC-986F9629D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39" y="2407602"/>
            <a:ext cx="982345" cy="899795"/>
          </a:xfrm>
          <a:prstGeom prst="rect">
            <a:avLst/>
          </a:prstGeom>
        </p:spPr>
      </p:pic>
      <p:sp>
        <p:nvSpPr>
          <p:cNvPr id="8" name="文本框 81">
            <a:extLst>
              <a:ext uri="{FF2B5EF4-FFF2-40B4-BE49-F238E27FC236}">
                <a16:creationId xmlns:a16="http://schemas.microsoft.com/office/drawing/2014/main" id="{7D23060E-DBE8-DDE2-9FBC-E6D2D7FBD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06" y="1535950"/>
            <a:ext cx="2344968" cy="49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Efficient logo: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918075"/>
      </p:ext>
    </p:extLst>
  </p:cSld>
  <p:clrMapOvr>
    <a:masterClrMapping/>
  </p:clrMapOvr>
  <p:transition spd="slow" advTm="0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矩形 37"/>
          <p:cNvSpPr/>
          <p:nvPr/>
        </p:nvSpPr>
        <p:spPr>
          <a:xfrm>
            <a:off x="5480045" y="3764051"/>
            <a:ext cx="4279911" cy="97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请在此处输入您的文本或者复制您的文本粘贴到此处，请在此处输入您的文本或者复制您的文本粘贴到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//www.ppter8.com</a:t>
            </a:r>
            <a:endParaRPr lang="zh-CN" altLang="en-US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81"/>
          <p:cNvSpPr txBox="1">
            <a:spLocks noChangeArrowheads="1"/>
          </p:cNvSpPr>
          <p:nvPr/>
        </p:nvSpPr>
        <p:spPr bwMode="auto">
          <a:xfrm>
            <a:off x="6376144" y="4325981"/>
            <a:ext cx="3247096" cy="5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dirty="0"/>
              <a:t>New questionnaire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81"/>
          <p:cNvSpPr txBox="1">
            <a:spLocks noChangeArrowheads="1"/>
          </p:cNvSpPr>
          <p:nvPr/>
        </p:nvSpPr>
        <p:spPr bwMode="auto">
          <a:xfrm>
            <a:off x="248194" y="819798"/>
            <a:ext cx="1584176" cy="49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Survey Editor: 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4F2B63-2819-5022-2EC7-139B47D1EA85}"/>
              </a:ext>
            </a:extLst>
          </p:cNvPr>
          <p:cNvSpPr txBox="1"/>
          <p:nvPr/>
        </p:nvSpPr>
        <p:spPr>
          <a:xfrm>
            <a:off x="399480" y="2652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09341B-B285-CBA8-C55E-78484531ACA5}"/>
              </a:ext>
            </a:extLst>
          </p:cNvPr>
          <p:cNvSpPr txBox="1"/>
          <p:nvPr/>
        </p:nvSpPr>
        <p:spPr>
          <a:xfrm>
            <a:off x="273" y="235023"/>
            <a:ext cx="4200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realization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DESIGN AN ATTRACTIVE VISUAL IDENTITY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1933C-8416-38D5-4F12-16398254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4" y="5059613"/>
            <a:ext cx="1917866" cy="616003"/>
          </a:xfrm>
          <a:prstGeom prst="rect">
            <a:avLst/>
          </a:prstGeom>
        </p:spPr>
      </p:pic>
      <p:sp>
        <p:nvSpPr>
          <p:cNvPr id="9" name="文本框 81">
            <a:extLst>
              <a:ext uri="{FF2B5EF4-FFF2-40B4-BE49-F238E27FC236}">
                <a16:creationId xmlns:a16="http://schemas.microsoft.com/office/drawing/2014/main" id="{0401B210-433B-C1FA-5E90-39B4E713D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608" y="4346133"/>
            <a:ext cx="3247096" cy="5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dirty="0"/>
              <a:t>Home page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图形用户界面&#10;&#10;低可信度描述已自动生成">
            <a:extLst>
              <a:ext uri="{FF2B5EF4-FFF2-40B4-BE49-F238E27FC236}">
                <a16:creationId xmlns:a16="http://schemas.microsoft.com/office/drawing/2014/main" id="{618266D3-97B1-E31A-0C67-041D26FB60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8195" y="1310845"/>
            <a:ext cx="4399758" cy="2339960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C3C358A8-1A31-AC60-6A34-81B7D3F7D02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07992" y="1292399"/>
            <a:ext cx="4824536" cy="24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3146"/>
      </p:ext>
    </p:extLst>
  </p:cSld>
  <p:clrMapOvr>
    <a:masterClrMapping/>
  </p:clrMapOvr>
  <p:transition spd="slow" advTm="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650309" y="1497349"/>
            <a:ext cx="3749949" cy="567827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927" tIns="55463" rIns="110927" bIns="55463" rtlCol="0" anchor="ctr"/>
          <a:lstStyle/>
          <a:p>
            <a:pPr algn="ctr"/>
            <a:r>
              <a:rPr lang="en-US" altLang="zh-CN" sz="188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Team Introduction</a:t>
            </a:r>
          </a:p>
        </p:txBody>
      </p:sp>
      <p:sp>
        <p:nvSpPr>
          <p:cNvPr id="5" name="圆角矩形 1"/>
          <p:cNvSpPr/>
          <p:nvPr/>
        </p:nvSpPr>
        <p:spPr>
          <a:xfrm>
            <a:off x="2690202" y="1497349"/>
            <a:ext cx="1120124" cy="567827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927" tIns="55463" rIns="360000" bIns="55463" rtlCol="0" anchor="ctr"/>
          <a:lstStyle/>
          <a:p>
            <a:pPr algn="ctr"/>
            <a:r>
              <a:rPr lang="en-US" altLang="zh-CN" sz="2222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 sz="2222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3"/>
          <p:cNvSpPr/>
          <p:nvPr/>
        </p:nvSpPr>
        <p:spPr>
          <a:xfrm>
            <a:off x="3650309" y="2406704"/>
            <a:ext cx="3749949" cy="567827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927" tIns="55463" rIns="110927" bIns="55463" rtlCol="0" anchor="ctr"/>
          <a:lstStyle/>
          <a:p>
            <a:pPr algn="ctr"/>
            <a:r>
              <a:rPr lang="en-US" altLang="zh-CN" sz="188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Introduction</a:t>
            </a:r>
          </a:p>
        </p:txBody>
      </p:sp>
      <p:sp>
        <p:nvSpPr>
          <p:cNvPr id="7" name="圆角矩形 1"/>
          <p:cNvSpPr/>
          <p:nvPr/>
        </p:nvSpPr>
        <p:spPr>
          <a:xfrm>
            <a:off x="2690202" y="2406704"/>
            <a:ext cx="1120124" cy="567827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927" tIns="55463" rIns="360000" bIns="55463" rtlCol="0" anchor="ctr"/>
          <a:lstStyle/>
          <a:p>
            <a:pPr algn="ctr"/>
            <a:r>
              <a:rPr lang="en-US" altLang="zh-CN" sz="2222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n-US" altLang="zh-CN" sz="2222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3"/>
          <p:cNvSpPr/>
          <p:nvPr/>
        </p:nvSpPr>
        <p:spPr>
          <a:xfrm>
            <a:off x="3650309" y="3316060"/>
            <a:ext cx="3749949" cy="567827"/>
          </a:xfrm>
          <a:custGeom>
            <a:avLst/>
            <a:gdLst/>
            <a:ahLst/>
            <a:cxnLst/>
            <a:rect l="l" t="t" r="r" b="b"/>
            <a:pathLst>
              <a:path w="3374954" h="511044">
                <a:moveTo>
                  <a:pt x="0" y="0"/>
                </a:moveTo>
                <a:lnTo>
                  <a:pt x="3312637" y="0"/>
                </a:lnTo>
                <a:cubicBezTo>
                  <a:pt x="3347054" y="0"/>
                  <a:pt x="3374954" y="27900"/>
                  <a:pt x="3374954" y="62317"/>
                </a:cubicBezTo>
                <a:lnTo>
                  <a:pt x="3374954" y="448727"/>
                </a:lnTo>
                <a:cubicBezTo>
                  <a:pt x="3374954" y="483144"/>
                  <a:pt x="3347054" y="511044"/>
                  <a:pt x="3312637" y="511044"/>
                </a:cubicBezTo>
                <a:lnTo>
                  <a:pt x="0" y="511044"/>
                </a:lnTo>
                <a:lnTo>
                  <a:pt x="255522" y="25552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927" tIns="55463" rIns="110927" bIns="55463" rtlCol="0" anchor="ctr"/>
          <a:lstStyle/>
          <a:p>
            <a:pPr algn="ctr"/>
            <a:r>
              <a:rPr lang="en-US" altLang="zh-CN" sz="188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Realization</a:t>
            </a:r>
          </a:p>
        </p:txBody>
      </p:sp>
      <p:sp>
        <p:nvSpPr>
          <p:cNvPr id="9" name="圆角矩形 1"/>
          <p:cNvSpPr/>
          <p:nvPr/>
        </p:nvSpPr>
        <p:spPr>
          <a:xfrm>
            <a:off x="2690202" y="3316060"/>
            <a:ext cx="1120124" cy="567827"/>
          </a:xfrm>
          <a:custGeom>
            <a:avLst/>
            <a:gdLst/>
            <a:ahLst/>
            <a:cxnLst/>
            <a:rect l="l" t="t" r="r" b="b"/>
            <a:pathLst>
              <a:path w="1008112" h="511044">
                <a:moveTo>
                  <a:pt x="62317" y="0"/>
                </a:moveTo>
                <a:lnTo>
                  <a:pt x="432048" y="0"/>
                </a:lnTo>
                <a:lnTo>
                  <a:pt x="576064" y="0"/>
                </a:lnTo>
                <a:lnTo>
                  <a:pt x="752590" y="0"/>
                </a:lnTo>
                <a:lnTo>
                  <a:pt x="1008112" y="255522"/>
                </a:lnTo>
                <a:lnTo>
                  <a:pt x="752590" y="511044"/>
                </a:lnTo>
                <a:lnTo>
                  <a:pt x="576064" y="511044"/>
                </a:lnTo>
                <a:lnTo>
                  <a:pt x="432048" y="511044"/>
                </a:lnTo>
                <a:lnTo>
                  <a:pt x="62317" y="511044"/>
                </a:lnTo>
                <a:cubicBezTo>
                  <a:pt x="27900" y="511044"/>
                  <a:pt x="0" y="483144"/>
                  <a:pt x="0" y="448727"/>
                </a:cubicBezTo>
                <a:lnTo>
                  <a:pt x="0" y="62317"/>
                </a:lnTo>
                <a:cubicBezTo>
                  <a:pt x="0" y="27900"/>
                  <a:pt x="27900" y="0"/>
                  <a:pt x="6231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927" tIns="55463" rIns="360000" bIns="55463" rtlCol="0" anchor="ctr"/>
          <a:lstStyle/>
          <a:p>
            <a:pPr algn="ctr"/>
            <a:r>
              <a:rPr lang="en-US" altLang="zh-CN" sz="2222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n-US" altLang="zh-CN" sz="2222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9475" y="72950"/>
            <a:ext cx="414067" cy="414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563485" y="271371"/>
            <a:ext cx="276044" cy="276044"/>
          </a:xfrm>
          <a:prstGeom prst="rect">
            <a:avLst/>
          </a:pr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919538" y="104290"/>
            <a:ext cx="228825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b="1" spc="333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Catalogue</a:t>
            </a:r>
            <a:endParaRPr lang="zh-CN" altLang="en-US" sz="2667" b="1" spc="333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B35254-E3AE-ED33-5A73-9055507E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561" y="4975796"/>
            <a:ext cx="2301439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9931"/>
      </p:ext>
    </p:extLst>
  </p:cSld>
  <p:clrMapOvr>
    <a:masterClrMapping/>
  </p:clrMapOvr>
  <p:transition spd="slow" advTm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8" name="矩形 37"/>
          <p:cNvSpPr/>
          <p:nvPr/>
        </p:nvSpPr>
        <p:spPr>
          <a:xfrm>
            <a:off x="5480045" y="3764051"/>
            <a:ext cx="4279911" cy="97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请在此处输入您的文本或者复制您的文本粘贴到此处，请在此处输入您的文本或者复制您的文本粘贴到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//www.ppter8.com</a:t>
            </a:r>
            <a:endParaRPr lang="zh-CN" altLang="en-US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81"/>
          <p:cNvSpPr txBox="1">
            <a:spLocks noChangeArrowheads="1"/>
          </p:cNvSpPr>
          <p:nvPr/>
        </p:nvSpPr>
        <p:spPr bwMode="auto">
          <a:xfrm>
            <a:off x="6232128" y="4325981"/>
            <a:ext cx="3247096" cy="5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dirty="0"/>
              <a:t>Questionnaire analyze result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81"/>
          <p:cNvSpPr txBox="1">
            <a:spLocks noChangeArrowheads="1"/>
          </p:cNvSpPr>
          <p:nvPr/>
        </p:nvSpPr>
        <p:spPr bwMode="auto">
          <a:xfrm>
            <a:off x="248194" y="819798"/>
            <a:ext cx="1584176" cy="49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Survey Analyzer: </a:t>
            </a:r>
            <a:endParaRPr lang="zh-CN" altLang="en-US" sz="1333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4F2B63-2819-5022-2EC7-139B47D1EA85}"/>
              </a:ext>
            </a:extLst>
          </p:cNvPr>
          <p:cNvSpPr txBox="1"/>
          <p:nvPr/>
        </p:nvSpPr>
        <p:spPr>
          <a:xfrm>
            <a:off x="399480" y="2652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09341B-B285-CBA8-C55E-78484531ACA5}"/>
              </a:ext>
            </a:extLst>
          </p:cNvPr>
          <p:cNvSpPr txBox="1"/>
          <p:nvPr/>
        </p:nvSpPr>
        <p:spPr>
          <a:xfrm>
            <a:off x="273" y="235023"/>
            <a:ext cx="4200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realization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DESIGN AN ATTRACTIVE VISUAL IDENTITY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1933C-8416-38D5-4F12-16398254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4" y="5059613"/>
            <a:ext cx="1917866" cy="616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56F562-6319-FCC3-CF47-5F5B8AC660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8194" y="1365058"/>
            <a:ext cx="4320480" cy="2335850"/>
          </a:xfrm>
          <a:prstGeom prst="rect">
            <a:avLst/>
          </a:prstGeom>
        </p:spPr>
      </p:pic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A3401445-1A5F-9518-A8D4-8B60B5B81B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24016" y="1365058"/>
            <a:ext cx="4448869" cy="2405696"/>
          </a:xfrm>
          <a:prstGeom prst="rect">
            <a:avLst/>
          </a:prstGeom>
        </p:spPr>
      </p:pic>
      <p:sp>
        <p:nvSpPr>
          <p:cNvPr id="9" name="文本框 81">
            <a:extLst>
              <a:ext uri="{FF2B5EF4-FFF2-40B4-BE49-F238E27FC236}">
                <a16:creationId xmlns:a16="http://schemas.microsoft.com/office/drawing/2014/main" id="{0401B210-433B-C1FA-5E90-39B4E713D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608" y="4346133"/>
            <a:ext cx="3247096" cy="5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dirty="0"/>
              <a:t>Home page</a:t>
            </a:r>
            <a:endParaRPr lang="en-US" altLang="zh-CN" sz="2667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824319"/>
      </p:ext>
    </p:extLst>
  </p:cSld>
  <p:clrMapOvr>
    <a:masterClrMapping/>
  </p:clrMapOvr>
  <p:transition spd="slow" advTm="0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5240018" y="1417340"/>
            <a:ext cx="0" cy="37604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81"/>
          <p:cNvSpPr txBox="1">
            <a:spLocks noChangeArrowheads="1"/>
          </p:cNvSpPr>
          <p:nvPr/>
        </p:nvSpPr>
        <p:spPr bwMode="auto">
          <a:xfrm>
            <a:off x="1762849" y="1645876"/>
            <a:ext cx="2837098" cy="94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Conduct internal testing</a:t>
            </a:r>
          </a:p>
          <a:p>
            <a:pPr>
              <a:spcAft>
                <a:spcPts val="667"/>
              </a:spcAft>
            </a:pPr>
            <a:endParaRPr lang="zh-CN" altLang="en-US" sz="1556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81"/>
          <p:cNvSpPr txBox="1">
            <a:spLocks noChangeArrowheads="1"/>
          </p:cNvSpPr>
          <p:nvPr/>
        </p:nvSpPr>
        <p:spPr bwMode="auto">
          <a:xfrm>
            <a:off x="1762848" y="2467460"/>
            <a:ext cx="2880320" cy="9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Testing in the circle of acquaintances</a:t>
            </a: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81"/>
          <p:cNvSpPr txBox="1">
            <a:spLocks noChangeArrowheads="1"/>
          </p:cNvSpPr>
          <p:nvPr/>
        </p:nvSpPr>
        <p:spPr bwMode="auto">
          <a:xfrm>
            <a:off x="1719627" y="4358640"/>
            <a:ext cx="2880320" cy="9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Invite celebrities to evaluate and promote</a:t>
            </a:r>
            <a:endParaRPr lang="zh-CN" altLang="en-US" sz="1556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946590" y="1537354"/>
            <a:ext cx="640071" cy="640071"/>
            <a:chOff x="635906" y="1669368"/>
            <a:chExt cx="576064" cy="576064"/>
          </a:xfrm>
        </p:grpSpPr>
        <p:sp>
          <p:nvSpPr>
            <p:cNvPr id="42" name="椭圆 41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17611" y="1772734"/>
              <a:ext cx="350096" cy="34624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46590" y="2457457"/>
            <a:ext cx="640071" cy="640071"/>
            <a:chOff x="635906" y="2965512"/>
            <a:chExt cx="576064" cy="576064"/>
          </a:xfrm>
        </p:grpSpPr>
        <p:sp>
          <p:nvSpPr>
            <p:cNvPr id="45" name="椭圆 44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35065" y="3068878"/>
              <a:ext cx="377747" cy="34624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46590" y="3397560"/>
            <a:ext cx="640071" cy="640071"/>
            <a:chOff x="635906" y="4261656"/>
            <a:chExt cx="576064" cy="576064"/>
          </a:xfrm>
        </p:grpSpPr>
        <p:sp>
          <p:nvSpPr>
            <p:cNvPr id="48" name="椭圆 47"/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731458" y="4365022"/>
              <a:ext cx="384961" cy="34624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46590" y="4330049"/>
            <a:ext cx="640071" cy="640071"/>
            <a:chOff x="5004048" y="1669368"/>
            <a:chExt cx="576064" cy="576064"/>
          </a:xfrm>
        </p:grpSpPr>
        <p:sp>
          <p:nvSpPr>
            <p:cNvPr id="51" name="椭圆 50"/>
            <p:cNvSpPr/>
            <p:nvPr/>
          </p:nvSpPr>
          <p:spPr>
            <a:xfrm>
              <a:off x="5004048" y="1669368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103207" y="1728166"/>
              <a:ext cx="377747" cy="34624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0F6C656-2B28-EE84-B12A-A9C91CCECF88}"/>
              </a:ext>
            </a:extLst>
          </p:cNvPr>
          <p:cNvSpPr txBox="1"/>
          <p:nvPr/>
        </p:nvSpPr>
        <p:spPr>
          <a:xfrm>
            <a:off x="123235" y="98701"/>
            <a:ext cx="326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Project realization</a:t>
            </a:r>
            <a:r>
              <a:rPr lang="en-US" altLang="zh-CN" sz="1800" b="1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PRODUCT TESTED</a:t>
            </a:r>
          </a:p>
        </p:txBody>
      </p:sp>
      <p:sp>
        <p:nvSpPr>
          <p:cNvPr id="5" name="文本框 81">
            <a:extLst>
              <a:ext uri="{FF2B5EF4-FFF2-40B4-BE49-F238E27FC236}">
                <a16:creationId xmlns:a16="http://schemas.microsoft.com/office/drawing/2014/main" id="{92EC1972-0DDD-CA4E-359A-59612C62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717" y="630963"/>
            <a:ext cx="2652342" cy="51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56"/>
              </a:spcAft>
            </a:pPr>
            <a:r>
              <a:rPr lang="en-US" altLang="zh-CN" sz="2667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Testing Plan</a:t>
            </a:r>
            <a:endParaRPr lang="zh-CN" altLang="en-US" sz="2667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81">
            <a:extLst>
              <a:ext uri="{FF2B5EF4-FFF2-40B4-BE49-F238E27FC236}">
                <a16:creationId xmlns:a16="http://schemas.microsoft.com/office/drawing/2014/main" id="{A4A52496-3967-A5FA-7C65-E9A51DB69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39" y="3387517"/>
            <a:ext cx="2880320" cy="9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Open beta version and publicly promote</a:t>
            </a: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F39A7A-CD60-9F12-F841-0362D5F82377}"/>
              </a:ext>
            </a:extLst>
          </p:cNvPr>
          <p:cNvGrpSpPr/>
          <p:nvPr/>
        </p:nvGrpSpPr>
        <p:grpSpPr>
          <a:xfrm>
            <a:off x="5787412" y="1524529"/>
            <a:ext cx="640071" cy="640071"/>
            <a:chOff x="635906" y="1669368"/>
            <a:chExt cx="576064" cy="57606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C618D41-25A6-9B7E-BEDD-EAF287BEC126}"/>
                </a:ext>
              </a:extLst>
            </p:cNvPr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D02A847-6AFA-DC84-476B-0DA0D97F4688}"/>
                </a:ext>
              </a:extLst>
            </p:cNvPr>
            <p:cNvSpPr/>
            <p:nvPr/>
          </p:nvSpPr>
          <p:spPr>
            <a:xfrm>
              <a:off x="717611" y="1772734"/>
              <a:ext cx="350096" cy="34624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1" name="文本框 81">
            <a:extLst>
              <a:ext uri="{FF2B5EF4-FFF2-40B4-BE49-F238E27FC236}">
                <a16:creationId xmlns:a16="http://schemas.microsoft.com/office/drawing/2014/main" id="{AEBA0C9A-D5BF-ACC9-0213-C4B17DC05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186" y="648398"/>
            <a:ext cx="3563081" cy="51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56"/>
              </a:spcAft>
            </a:pPr>
            <a:r>
              <a:rPr lang="en-US" altLang="zh-CN" sz="2667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Testing Content</a:t>
            </a:r>
            <a:endParaRPr lang="zh-CN" altLang="en-US" sz="2667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24A4D7-D1AD-4660-3570-D12FF440F8E3}"/>
              </a:ext>
            </a:extLst>
          </p:cNvPr>
          <p:cNvGrpSpPr/>
          <p:nvPr/>
        </p:nvGrpSpPr>
        <p:grpSpPr>
          <a:xfrm>
            <a:off x="5787485" y="2872340"/>
            <a:ext cx="640071" cy="640071"/>
            <a:chOff x="635906" y="2965512"/>
            <a:chExt cx="576064" cy="57606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63D7E5-3AF2-EB9C-9076-AA85964BC87D}"/>
                </a:ext>
              </a:extLst>
            </p:cNvPr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A185410-6324-E48F-C440-40078CCA4F16}"/>
                </a:ext>
              </a:extLst>
            </p:cNvPr>
            <p:cNvSpPr/>
            <p:nvPr/>
          </p:nvSpPr>
          <p:spPr>
            <a:xfrm>
              <a:off x="735065" y="3068878"/>
              <a:ext cx="377747" cy="34624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01CA43D-BEE8-A62F-6040-7ACCBF56981C}"/>
              </a:ext>
            </a:extLst>
          </p:cNvPr>
          <p:cNvGrpSpPr/>
          <p:nvPr/>
        </p:nvGrpSpPr>
        <p:grpSpPr>
          <a:xfrm>
            <a:off x="5752657" y="4267704"/>
            <a:ext cx="640071" cy="640071"/>
            <a:chOff x="635906" y="4261656"/>
            <a:chExt cx="576064" cy="57606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7FCDB0F-53FF-709D-23F7-6EA0E574C5B8}"/>
                </a:ext>
              </a:extLst>
            </p:cNvPr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20F9603-59D6-5115-F7A6-143C5D5D105E}"/>
                </a:ext>
              </a:extLst>
            </p:cNvPr>
            <p:cNvSpPr/>
            <p:nvPr/>
          </p:nvSpPr>
          <p:spPr>
            <a:xfrm>
              <a:off x="731458" y="4365022"/>
              <a:ext cx="384961" cy="34624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8" name="文本框 81">
            <a:extLst>
              <a:ext uri="{FF2B5EF4-FFF2-40B4-BE49-F238E27FC236}">
                <a16:creationId xmlns:a16="http://schemas.microsoft.com/office/drawing/2014/main" id="{7C21B78F-075D-BB3B-584F-7DC53D270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177" y="1645876"/>
            <a:ext cx="2837098" cy="94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Version testing</a:t>
            </a:r>
            <a:endParaRPr lang="zh-CN" altLang="en-US" sz="1556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81">
            <a:extLst>
              <a:ext uri="{FF2B5EF4-FFF2-40B4-BE49-F238E27FC236}">
                <a16:creationId xmlns:a16="http://schemas.microsoft.com/office/drawing/2014/main" id="{23528E90-204B-FF8D-EBDF-0FB3A665B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177" y="2936009"/>
            <a:ext cx="2837098" cy="94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Strategic testing</a:t>
            </a:r>
            <a:endParaRPr lang="zh-CN" altLang="en-US" sz="1556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81">
            <a:extLst>
              <a:ext uri="{FF2B5EF4-FFF2-40B4-BE49-F238E27FC236}">
                <a16:creationId xmlns:a16="http://schemas.microsoft.com/office/drawing/2014/main" id="{AA5FBA1E-ADAF-D7CC-7711-FD29002B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177" y="4330048"/>
            <a:ext cx="2837098" cy="94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Availability testing</a:t>
            </a: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3BCB4FF-2CE8-CCCC-CC98-40B822A5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5" y="5029775"/>
            <a:ext cx="1917866" cy="6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5066"/>
      </p:ext>
    </p:extLst>
  </p:cSld>
  <p:clrMapOvr>
    <a:masterClrMapping/>
  </p:clrMapOvr>
  <p:transition spd="slow" advTm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-317500"/>
            <a:ext cx="10160000" cy="6350000"/>
          </a:xfrm>
          <a:custGeom>
            <a:avLst/>
            <a:gdLst/>
            <a:ahLst/>
            <a:cxnLst/>
            <a:rect l="l" t="t" r="r" b="b"/>
            <a:pathLst>
              <a:path w="10974388" h="6859588">
                <a:moveTo>
                  <a:pt x="0" y="0"/>
                </a:moveTo>
                <a:lnTo>
                  <a:pt x="54000" y="0"/>
                </a:lnTo>
                <a:lnTo>
                  <a:pt x="180000" y="0"/>
                </a:lnTo>
                <a:lnTo>
                  <a:pt x="185976" y="0"/>
                </a:lnTo>
                <a:lnTo>
                  <a:pt x="4222295" y="5751984"/>
                </a:lnTo>
                <a:lnTo>
                  <a:pt x="10974388" y="2535115"/>
                </a:lnTo>
                <a:lnTo>
                  <a:pt x="10974388" y="5878066"/>
                </a:lnTo>
                <a:lnTo>
                  <a:pt x="10974388" y="6654047"/>
                </a:lnTo>
                <a:lnTo>
                  <a:pt x="10974388" y="6859588"/>
                </a:lnTo>
                <a:lnTo>
                  <a:pt x="180000" y="6859588"/>
                </a:lnTo>
                <a:lnTo>
                  <a:pt x="0" y="6859588"/>
                </a:lnTo>
                <a:lnTo>
                  <a:pt x="0" y="5878066"/>
                </a:lnTo>
                <a:close/>
              </a:path>
            </a:pathLst>
          </a:custGeom>
          <a:solidFill>
            <a:srgbClr val="8F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27" tIns="47162" rIns="94327" bIns="47162"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3" name="任意多边形 2"/>
          <p:cNvSpPr/>
          <p:nvPr/>
        </p:nvSpPr>
        <p:spPr>
          <a:xfrm>
            <a:off x="0" y="-618831"/>
            <a:ext cx="10160000" cy="6333831"/>
          </a:xfrm>
          <a:custGeom>
            <a:avLst/>
            <a:gdLst>
              <a:gd name="connsiteX0" fmla="*/ 0 w 9143996"/>
              <a:gd name="connsiteY0" fmla="*/ 0 h 6840000"/>
              <a:gd name="connsiteX1" fmla="*/ 3473075 w 9143996"/>
              <a:gd name="connsiteY1" fmla="*/ 5938216 h 6840000"/>
              <a:gd name="connsiteX2" fmla="*/ 9143996 w 9143996"/>
              <a:gd name="connsiteY2" fmla="*/ 2696625 h 6840000"/>
              <a:gd name="connsiteX3" fmla="*/ 9143996 w 9143996"/>
              <a:gd name="connsiteY3" fmla="*/ 6839999 h 6840000"/>
              <a:gd name="connsiteX4" fmla="*/ 4000500 w 9143996"/>
              <a:gd name="connsiteY4" fmla="*/ 6839999 h 6840000"/>
              <a:gd name="connsiteX5" fmla="*/ 4000500 w 9143996"/>
              <a:gd name="connsiteY5" fmla="*/ 6840000 h 6840000"/>
              <a:gd name="connsiteX6" fmla="*/ 0 w 9143996"/>
              <a:gd name="connsiteY6" fmla="*/ 6840000 h 68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6" h="6840000">
                <a:moveTo>
                  <a:pt x="0" y="0"/>
                </a:moveTo>
                <a:lnTo>
                  <a:pt x="3473075" y="5938216"/>
                </a:lnTo>
                <a:lnTo>
                  <a:pt x="9143996" y="2696625"/>
                </a:lnTo>
                <a:lnTo>
                  <a:pt x="9143996" y="6839999"/>
                </a:lnTo>
                <a:lnTo>
                  <a:pt x="4000500" y="6839999"/>
                </a:lnTo>
                <a:lnTo>
                  <a:pt x="4000500" y="6840000"/>
                </a:lnTo>
                <a:lnTo>
                  <a:pt x="0" y="68400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327" tIns="47162" rIns="94327" bIns="47162"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1839640" y="1015691"/>
            <a:ext cx="6736619" cy="2116794"/>
          </a:xfrm>
          <a:prstGeom prst="rect">
            <a:avLst/>
          </a:prstGeom>
        </p:spPr>
        <p:txBody>
          <a:bodyPr wrap="square" lIns="84643" tIns="42321" rIns="84643" bIns="42321" anchor="ctr">
            <a:spAutoFit/>
          </a:bodyPr>
          <a:lstStyle/>
          <a:p>
            <a:pPr algn="ctr"/>
            <a:r>
              <a:rPr lang="en-US" altLang="zh-CN" sz="6600" b="1" spc="556" dirty="0">
                <a:solidFill>
                  <a:srgbClr val="0070C0"/>
                </a:solidFill>
                <a:latin typeface="Adobe Gothic Std B" pitchFamily="34" charset="-128"/>
                <a:ea typeface="微软雅黑" pitchFamily="34" charset="-122"/>
              </a:rPr>
              <a:t>Thanks for listening</a:t>
            </a:r>
            <a:endParaRPr lang="zh-CN" altLang="en-US" sz="6600" b="1" spc="556" dirty="0">
              <a:solidFill>
                <a:srgbClr val="0070C0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607939"/>
      </p:ext>
    </p:extLst>
  </p:cSld>
  <p:clrMapOvr>
    <a:masterClrMapping/>
  </p:clrMapOvr>
  <p:transition spd="slow" advTm="0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51589"/>
            <a:ext cx="10160000" cy="63753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3" name="梯形 2"/>
          <p:cNvSpPr/>
          <p:nvPr/>
        </p:nvSpPr>
        <p:spPr>
          <a:xfrm>
            <a:off x="2972000" y="1746215"/>
            <a:ext cx="1300000" cy="240027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5333" y="1891956"/>
            <a:ext cx="7704667" cy="1396797"/>
          </a:xfrm>
          <a:prstGeom prst="rect">
            <a:avLst/>
          </a:prstGeom>
          <a:solidFill>
            <a:srgbClr val="8FC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40000" tIns="0" bIns="40000" anchor="ctr"/>
          <a:lstStyle/>
          <a:p>
            <a:pPr algn="just">
              <a:defRPr/>
            </a:pPr>
            <a:endParaRPr lang="zh-CN" altLang="en-US" sz="4000" b="1" dirty="0">
              <a:solidFill>
                <a:srgbClr val="006D46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>
            <a:spLocks/>
          </p:cNvSpPr>
          <p:nvPr/>
        </p:nvSpPr>
        <p:spPr bwMode="auto">
          <a:xfrm>
            <a:off x="3070740" y="1746216"/>
            <a:ext cx="1104194" cy="112359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tIns="0" bIns="400000" anchor="ctr"/>
          <a:lstStyle/>
          <a:p>
            <a:pPr algn="ctr">
              <a:spcBef>
                <a:spcPts val="2667"/>
              </a:spcBef>
              <a:buClr>
                <a:schemeClr val="accent1"/>
              </a:buClr>
              <a:buSzPct val="60000"/>
            </a:pPr>
            <a:r>
              <a:rPr lang="en-US" altLang="zh-CN" sz="3556" b="1">
                <a:solidFill>
                  <a:srgbClr val="8FC31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01</a:t>
            </a:r>
            <a:endParaRPr lang="zh-CN" altLang="en-US" sz="3556" b="1" dirty="0">
              <a:solidFill>
                <a:srgbClr val="8FC31F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9920" y="2228203"/>
            <a:ext cx="494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Team Introduction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664534"/>
      </p:ext>
    </p:extLst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5240018" y="1417340"/>
            <a:ext cx="0" cy="37604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81"/>
          <p:cNvSpPr txBox="1">
            <a:spLocks noChangeArrowheads="1"/>
          </p:cNvSpPr>
          <p:nvPr/>
        </p:nvSpPr>
        <p:spPr bwMode="auto">
          <a:xfrm>
            <a:off x="1762849" y="1337332"/>
            <a:ext cx="2837098" cy="94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GUO Jiayi</a:t>
            </a: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81"/>
          <p:cNvSpPr txBox="1">
            <a:spLocks noChangeArrowheads="1"/>
          </p:cNvSpPr>
          <p:nvPr/>
        </p:nvSpPr>
        <p:spPr bwMode="auto">
          <a:xfrm>
            <a:off x="1756739" y="2777492"/>
            <a:ext cx="2880320" cy="43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LI </a:t>
            </a:r>
            <a:r>
              <a:rPr lang="en-US" altLang="zh-CN" sz="1556" b="1" dirty="0" err="1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Yixuan</a:t>
            </a: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81"/>
          <p:cNvSpPr txBox="1">
            <a:spLocks noChangeArrowheads="1"/>
          </p:cNvSpPr>
          <p:nvPr/>
        </p:nvSpPr>
        <p:spPr bwMode="auto">
          <a:xfrm>
            <a:off x="1719627" y="4358639"/>
            <a:ext cx="2880320" cy="9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WANG Ziyue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Marketer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Researcher</a:t>
            </a:r>
          </a:p>
          <a:p>
            <a:pPr>
              <a:spcAft>
                <a:spcPts val="667"/>
              </a:spcAft>
            </a:pP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81"/>
          <p:cNvSpPr txBox="1">
            <a:spLocks noChangeArrowheads="1"/>
          </p:cNvSpPr>
          <p:nvPr/>
        </p:nvSpPr>
        <p:spPr bwMode="auto">
          <a:xfrm>
            <a:off x="6483373" y="1377336"/>
            <a:ext cx="2917107" cy="111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LI </a:t>
            </a:r>
            <a:r>
              <a:rPr lang="en-US" altLang="zh-CN" sz="1556" b="1" dirty="0" err="1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Xiaoyu</a:t>
            </a: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Designer 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Researcher</a:t>
            </a:r>
            <a:endParaRPr lang="zh-CN" altLang="en-US" sz="1400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81"/>
          <p:cNvSpPr txBox="1">
            <a:spLocks noChangeArrowheads="1"/>
          </p:cNvSpPr>
          <p:nvPr/>
        </p:nvSpPr>
        <p:spPr bwMode="auto">
          <a:xfrm>
            <a:off x="6483373" y="2838470"/>
            <a:ext cx="2917107" cy="31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LIU </a:t>
            </a:r>
            <a:r>
              <a:rPr lang="en-US" altLang="zh-CN" sz="1556" b="1" dirty="0" err="1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Xiaoxuan</a:t>
            </a: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67"/>
              </a:spcAft>
            </a:pPr>
            <a:endParaRPr lang="zh-CN" altLang="en-US" sz="1556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81"/>
          <p:cNvSpPr txBox="1">
            <a:spLocks noChangeArrowheads="1"/>
          </p:cNvSpPr>
          <p:nvPr/>
        </p:nvSpPr>
        <p:spPr bwMode="auto">
          <a:xfrm>
            <a:off x="6475565" y="4357553"/>
            <a:ext cx="2917107" cy="111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ZHU </a:t>
            </a:r>
            <a:r>
              <a:rPr lang="en-US" altLang="zh-CN" sz="1556" b="1" dirty="0" err="1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Ziwei</a:t>
            </a: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946589" y="1537353"/>
            <a:ext cx="640071" cy="640071"/>
            <a:chOff x="635906" y="1669368"/>
            <a:chExt cx="576064" cy="576064"/>
          </a:xfrm>
        </p:grpSpPr>
        <p:sp>
          <p:nvSpPr>
            <p:cNvPr id="42" name="椭圆 41"/>
            <p:cNvSpPr/>
            <p:nvPr/>
          </p:nvSpPr>
          <p:spPr>
            <a:xfrm>
              <a:off x="635906" y="1669368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03520" y="1772734"/>
              <a:ext cx="378276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46589" y="2977513"/>
            <a:ext cx="640071" cy="640071"/>
            <a:chOff x="635906" y="2965512"/>
            <a:chExt cx="576064" cy="576064"/>
          </a:xfrm>
        </p:grpSpPr>
        <p:sp>
          <p:nvSpPr>
            <p:cNvPr id="45" name="椭圆 44"/>
            <p:cNvSpPr/>
            <p:nvPr/>
          </p:nvSpPr>
          <p:spPr>
            <a:xfrm>
              <a:off x="635906" y="2965512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17487" y="3068878"/>
              <a:ext cx="412902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46589" y="4417673"/>
            <a:ext cx="640071" cy="640071"/>
            <a:chOff x="635906" y="4261656"/>
            <a:chExt cx="576064" cy="576064"/>
          </a:xfrm>
        </p:grpSpPr>
        <p:sp>
          <p:nvSpPr>
            <p:cNvPr id="48" name="椭圆 47"/>
            <p:cNvSpPr/>
            <p:nvPr/>
          </p:nvSpPr>
          <p:spPr>
            <a:xfrm>
              <a:off x="635906" y="4261656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6766" y="4365022"/>
              <a:ext cx="414344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05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800080" y="1537353"/>
            <a:ext cx="640071" cy="640071"/>
            <a:chOff x="5004048" y="1669368"/>
            <a:chExt cx="576064" cy="576064"/>
          </a:xfrm>
        </p:grpSpPr>
        <p:sp>
          <p:nvSpPr>
            <p:cNvPr id="51" name="椭圆 50"/>
            <p:cNvSpPr/>
            <p:nvPr/>
          </p:nvSpPr>
          <p:spPr>
            <a:xfrm>
              <a:off x="5004048" y="1669368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089237" y="1728166"/>
              <a:ext cx="405689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00080" y="2977513"/>
            <a:ext cx="640071" cy="640071"/>
            <a:chOff x="5004048" y="2965512"/>
            <a:chExt cx="576064" cy="576064"/>
          </a:xfrm>
        </p:grpSpPr>
        <p:sp>
          <p:nvSpPr>
            <p:cNvPr id="54" name="椭圆 53"/>
            <p:cNvSpPr/>
            <p:nvPr/>
          </p:nvSpPr>
          <p:spPr>
            <a:xfrm>
              <a:off x="5004048" y="2965512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5089236" y="3068878"/>
              <a:ext cx="405689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800080" y="4417673"/>
            <a:ext cx="640071" cy="640071"/>
            <a:chOff x="5004048" y="4261656"/>
            <a:chExt cx="576064" cy="576064"/>
          </a:xfrm>
        </p:grpSpPr>
        <p:sp>
          <p:nvSpPr>
            <p:cNvPr id="57" name="椭圆 56"/>
            <p:cNvSpPr/>
            <p:nvPr/>
          </p:nvSpPr>
          <p:spPr>
            <a:xfrm>
              <a:off x="5004048" y="4261656"/>
              <a:ext cx="576064" cy="5760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8" name="矩形 57"/>
            <p:cNvSpPr/>
            <p:nvPr/>
          </p:nvSpPr>
          <p:spPr>
            <a:xfrm>
              <a:off x="5081367" y="4365022"/>
              <a:ext cx="41578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06</a:t>
              </a:r>
              <a:endParaRPr lang="zh-CN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3469B86-F856-E3EF-728D-BEF5EAF2C41B}"/>
              </a:ext>
            </a:extLst>
          </p:cNvPr>
          <p:cNvSpPr txBox="1"/>
          <p:nvPr/>
        </p:nvSpPr>
        <p:spPr>
          <a:xfrm>
            <a:off x="234829" y="182719"/>
            <a:ext cx="22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Team introduction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EBA8DD-0090-E1C8-FD8C-3EE2A8E5C5E5}"/>
              </a:ext>
            </a:extLst>
          </p:cNvPr>
          <p:cNvSpPr txBox="1"/>
          <p:nvPr/>
        </p:nvSpPr>
        <p:spPr>
          <a:xfrm>
            <a:off x="1768669" y="1652204"/>
            <a:ext cx="2736303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Project Manager 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Developer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Researcher</a:t>
            </a:r>
            <a:endParaRPr lang="zh-CN" altLang="en-US" sz="1400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F87E3D-C607-C85C-CE80-DC4AA46B61AF}"/>
              </a:ext>
            </a:extLst>
          </p:cNvPr>
          <p:cNvSpPr txBox="1"/>
          <p:nvPr/>
        </p:nvSpPr>
        <p:spPr>
          <a:xfrm>
            <a:off x="6475565" y="4732579"/>
            <a:ext cx="18722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Developer</a:t>
            </a:r>
          </a:p>
          <a:p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Researcher</a:t>
            </a:r>
            <a:endParaRPr lang="zh-CN" altLang="en-US" sz="1400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6" name="文本框 81">
            <a:extLst>
              <a:ext uri="{FF2B5EF4-FFF2-40B4-BE49-F238E27FC236}">
                <a16:creationId xmlns:a16="http://schemas.microsoft.com/office/drawing/2014/main" id="{1389C1E1-0232-7612-C833-78AE46391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39" y="3156467"/>
            <a:ext cx="2880320" cy="43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Designer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Researcher</a:t>
            </a:r>
            <a:endParaRPr lang="zh-CN" altLang="en-US" sz="1400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81">
            <a:extLst>
              <a:ext uri="{FF2B5EF4-FFF2-40B4-BE49-F238E27FC236}">
                <a16:creationId xmlns:a16="http://schemas.microsoft.com/office/drawing/2014/main" id="{84AB0220-E7F6-2BE5-554E-67600BA2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372" y="3213496"/>
            <a:ext cx="2917107" cy="31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Marketer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Researcher</a:t>
            </a:r>
            <a:endParaRPr lang="zh-CN" altLang="en-US" sz="1400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C8E14F-3DEF-1B26-7756-FE9EA870C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561" y="4975796"/>
            <a:ext cx="2301439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8075"/>
      </p:ext>
    </p:extLst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51589"/>
            <a:ext cx="10160000" cy="63753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3" name="梯形 2"/>
          <p:cNvSpPr/>
          <p:nvPr/>
        </p:nvSpPr>
        <p:spPr>
          <a:xfrm>
            <a:off x="2972000" y="1746215"/>
            <a:ext cx="1300000" cy="240027"/>
          </a:xfrm>
          <a:prstGeom prst="trapezoid">
            <a:avLst>
              <a:gd name="adj" fmla="val 404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5333" y="1891956"/>
            <a:ext cx="7704667" cy="1396797"/>
          </a:xfrm>
          <a:prstGeom prst="rect">
            <a:avLst/>
          </a:prstGeom>
          <a:solidFill>
            <a:srgbClr val="8FC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40000" tIns="0" bIns="40000" anchor="ctr"/>
          <a:lstStyle/>
          <a:p>
            <a:pPr algn="just">
              <a:defRPr/>
            </a:pPr>
            <a:endParaRPr lang="zh-CN" altLang="en-US" sz="4000" b="1" dirty="0">
              <a:solidFill>
                <a:srgbClr val="006D46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5" name="任意多边形 8"/>
          <p:cNvSpPr>
            <a:spLocks/>
          </p:cNvSpPr>
          <p:nvPr/>
        </p:nvSpPr>
        <p:spPr bwMode="auto">
          <a:xfrm>
            <a:off x="3070740" y="1746216"/>
            <a:ext cx="1104194" cy="112359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tIns="0" bIns="400000" anchor="ctr"/>
          <a:lstStyle/>
          <a:p>
            <a:pPr algn="ctr">
              <a:spcBef>
                <a:spcPts val="2667"/>
              </a:spcBef>
              <a:buClr>
                <a:schemeClr val="accent1"/>
              </a:buClr>
              <a:buSzPct val="60000"/>
            </a:pPr>
            <a:r>
              <a:rPr lang="en-US" altLang="zh-CN" sz="3556" b="1" dirty="0">
                <a:solidFill>
                  <a:srgbClr val="8FC31F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02</a:t>
            </a:r>
            <a:endParaRPr lang="zh-CN" altLang="en-US" sz="3556" b="1" dirty="0">
              <a:solidFill>
                <a:srgbClr val="8FC31F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4410" y="2228203"/>
            <a:ext cx="5396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702124838"/>
      </p:ext>
    </p:extLst>
  </p:cSld>
  <p:clrMapOvr>
    <a:masterClrMapping/>
  </p:clrMapOvr>
  <p:transition spd="slow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4" name="椭圆 33"/>
          <p:cNvSpPr/>
          <p:nvPr/>
        </p:nvSpPr>
        <p:spPr>
          <a:xfrm>
            <a:off x="3763437" y="4772088"/>
            <a:ext cx="2552887" cy="965732"/>
          </a:xfrm>
          <a:prstGeom prst="ellipse">
            <a:avLst/>
          </a:prstGeom>
          <a:gradFill flip="none" rotWithShape="1">
            <a:gsLst>
              <a:gs pos="15000">
                <a:srgbClr val="333333">
                  <a:alpha val="52000"/>
                </a:srgbClr>
              </a:gs>
              <a:gs pos="100000">
                <a:srgbClr val="333333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222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71332" y="967265"/>
            <a:ext cx="1342319" cy="1314098"/>
            <a:chOff x="3998913" y="1012273"/>
            <a:chExt cx="1208087" cy="1182688"/>
          </a:xfrm>
        </p:grpSpPr>
        <p:sp>
          <p:nvSpPr>
            <p:cNvPr id="36" name="任意多边形 35"/>
            <p:cNvSpPr/>
            <p:nvPr/>
          </p:nvSpPr>
          <p:spPr>
            <a:xfrm>
              <a:off x="4602163" y="1012273"/>
              <a:ext cx="604837" cy="1182688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" fmla="*/ 105 w 735912"/>
                <a:gd name="connsiteY0" fmla="*/ 0 h 1436984"/>
                <a:gd name="connsiteX1" fmla="*/ 735912 w 735912"/>
                <a:gd name="connsiteY1" fmla="*/ 385647 h 1436984"/>
                <a:gd name="connsiteX2" fmla="*/ 735912 w 735912"/>
                <a:gd name="connsiteY2" fmla="*/ 1436984 h 1436984"/>
                <a:gd name="connsiteX3" fmla="*/ 2487 w 735912"/>
                <a:gd name="connsiteY3" fmla="*/ 1238249 h 1436984"/>
                <a:gd name="connsiteX4" fmla="*/ 105 w 735912"/>
                <a:gd name="connsiteY4" fmla="*/ 0 h 143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12" h="1436984">
                  <a:moveTo>
                    <a:pt x="105" y="0"/>
                  </a:moveTo>
                  <a:lnTo>
                    <a:pt x="735912" y="385647"/>
                  </a:lnTo>
                  <a:lnTo>
                    <a:pt x="735912" y="1436984"/>
                  </a:lnTo>
                  <a:lnTo>
                    <a:pt x="2487" y="1238249"/>
                  </a:lnTo>
                  <a:cubicBezTo>
                    <a:pt x="3281" y="826293"/>
                    <a:pt x="-689" y="411956"/>
                    <a:pt x="105" y="0"/>
                  </a:cubicBezTo>
                  <a:close/>
                </a:path>
              </a:pathLst>
            </a:custGeom>
            <a:solidFill>
              <a:srgbClr val="005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111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3111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flipH="1">
              <a:off x="3998913" y="1013861"/>
              <a:ext cx="603250" cy="1181100"/>
            </a:xfrm>
            <a:custGeom>
              <a:avLst/>
              <a:gdLst>
                <a:gd name="connsiteX0" fmla="*/ 2381 w 733425"/>
                <a:gd name="connsiteY0" fmla="*/ 0 h 1434603"/>
                <a:gd name="connsiteX1" fmla="*/ 733425 w 733425"/>
                <a:gd name="connsiteY1" fmla="*/ 383266 h 1434603"/>
                <a:gd name="connsiteX2" fmla="*/ 733425 w 733425"/>
                <a:gd name="connsiteY2" fmla="*/ 1434603 h 1434603"/>
                <a:gd name="connsiteX3" fmla="*/ 0 w 733425"/>
                <a:gd name="connsiteY3" fmla="*/ 1235868 h 1434603"/>
                <a:gd name="connsiteX4" fmla="*/ 2381 w 733425"/>
                <a:gd name="connsiteY4" fmla="*/ 0 h 1434603"/>
                <a:gd name="connsiteX0" fmla="*/ 229 w 733654"/>
                <a:gd name="connsiteY0" fmla="*/ 0 h 1434603"/>
                <a:gd name="connsiteX1" fmla="*/ 733654 w 733654"/>
                <a:gd name="connsiteY1" fmla="*/ 383266 h 1434603"/>
                <a:gd name="connsiteX2" fmla="*/ 733654 w 733654"/>
                <a:gd name="connsiteY2" fmla="*/ 1434603 h 1434603"/>
                <a:gd name="connsiteX3" fmla="*/ 229 w 733654"/>
                <a:gd name="connsiteY3" fmla="*/ 1235868 h 1434603"/>
                <a:gd name="connsiteX4" fmla="*/ 229 w 733654"/>
                <a:gd name="connsiteY4" fmla="*/ 0 h 143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654" h="1434603">
                  <a:moveTo>
                    <a:pt x="229" y="0"/>
                  </a:moveTo>
                  <a:lnTo>
                    <a:pt x="733654" y="383266"/>
                  </a:lnTo>
                  <a:lnTo>
                    <a:pt x="733654" y="1434603"/>
                  </a:lnTo>
                  <a:lnTo>
                    <a:pt x="229" y="1235868"/>
                  </a:lnTo>
                  <a:cubicBezTo>
                    <a:pt x="1023" y="823912"/>
                    <a:pt x="-565" y="411956"/>
                    <a:pt x="22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22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71332" y="2092627"/>
            <a:ext cx="1342319" cy="1143000"/>
            <a:chOff x="3998913" y="2025098"/>
            <a:chExt cx="1208087" cy="1028700"/>
          </a:xfrm>
        </p:grpSpPr>
        <p:sp>
          <p:nvSpPr>
            <p:cNvPr id="39" name="任意多边形 38"/>
            <p:cNvSpPr/>
            <p:nvPr/>
          </p:nvSpPr>
          <p:spPr>
            <a:xfrm>
              <a:off x="4603750" y="2025098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22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3998913" y="2025098"/>
              <a:ext cx="603250" cy="1028700"/>
            </a:xfrm>
            <a:custGeom>
              <a:avLst/>
              <a:gdLst>
                <a:gd name="connsiteX0" fmla="*/ 0 w 733425"/>
                <a:gd name="connsiteY0" fmla="*/ 0 h 1250156"/>
                <a:gd name="connsiteX1" fmla="*/ 733425 w 733425"/>
                <a:gd name="connsiteY1" fmla="*/ 195262 h 1250156"/>
                <a:gd name="connsiteX2" fmla="*/ 733425 w 733425"/>
                <a:gd name="connsiteY2" fmla="*/ 1250156 h 1250156"/>
                <a:gd name="connsiteX3" fmla="*/ 0 w 733425"/>
                <a:gd name="connsiteY3" fmla="*/ 1245393 h 1250156"/>
                <a:gd name="connsiteX4" fmla="*/ 0 w 733425"/>
                <a:gd name="connsiteY4" fmla="*/ 0 h 125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50156">
                  <a:moveTo>
                    <a:pt x="0" y="0"/>
                  </a:moveTo>
                  <a:lnTo>
                    <a:pt x="733425" y="195262"/>
                  </a:lnTo>
                  <a:lnTo>
                    <a:pt x="733425" y="1250156"/>
                  </a:lnTo>
                  <a:lnTo>
                    <a:pt x="0" y="124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9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111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3111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71332" y="3232100"/>
            <a:ext cx="1342319" cy="1134181"/>
            <a:chOff x="3998913" y="3050623"/>
            <a:chExt cx="1208087" cy="1020763"/>
          </a:xfrm>
        </p:grpSpPr>
        <p:sp>
          <p:nvSpPr>
            <p:cNvPr id="42" name="任意多边形 41"/>
            <p:cNvSpPr/>
            <p:nvPr/>
          </p:nvSpPr>
          <p:spPr>
            <a:xfrm>
              <a:off x="4603750" y="3050623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111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3111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flipH="1">
              <a:off x="3998913" y="3050623"/>
              <a:ext cx="603250" cy="1020763"/>
            </a:xfrm>
            <a:custGeom>
              <a:avLst/>
              <a:gdLst>
                <a:gd name="connsiteX0" fmla="*/ 0 w 733425"/>
                <a:gd name="connsiteY0" fmla="*/ 0 h 1240631"/>
                <a:gd name="connsiteX1" fmla="*/ 733425 w 733425"/>
                <a:gd name="connsiteY1" fmla="*/ 2381 h 1240631"/>
                <a:gd name="connsiteX2" fmla="*/ 733425 w 733425"/>
                <a:gd name="connsiteY2" fmla="*/ 1047750 h 1240631"/>
                <a:gd name="connsiteX3" fmla="*/ 0 w 733425"/>
                <a:gd name="connsiteY3" fmla="*/ 1240631 h 1240631"/>
                <a:gd name="connsiteX4" fmla="*/ 0 w 733425"/>
                <a:gd name="connsiteY4" fmla="*/ 0 h 1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1240631">
                  <a:moveTo>
                    <a:pt x="0" y="0"/>
                  </a:moveTo>
                  <a:lnTo>
                    <a:pt x="733425" y="2381"/>
                  </a:lnTo>
                  <a:lnTo>
                    <a:pt x="733425" y="1047750"/>
                  </a:lnTo>
                  <a:lnTo>
                    <a:pt x="0" y="1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22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71332" y="4184600"/>
            <a:ext cx="1342319" cy="1315861"/>
            <a:chOff x="3998913" y="3907873"/>
            <a:chExt cx="1208087" cy="1184275"/>
          </a:xfrm>
        </p:grpSpPr>
        <p:sp>
          <p:nvSpPr>
            <p:cNvPr id="45" name="任意多边形 44"/>
            <p:cNvSpPr/>
            <p:nvPr/>
          </p:nvSpPr>
          <p:spPr>
            <a:xfrm>
              <a:off x="4598988" y="3907873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" fmla="*/ 738761 w 738761"/>
                <a:gd name="connsiteY0" fmla="*/ 0 h 1438275"/>
                <a:gd name="connsiteX1" fmla="*/ 738761 w 738761"/>
                <a:gd name="connsiteY1" fmla="*/ 1057275 h 1438275"/>
                <a:gd name="connsiteX2" fmla="*/ 7717 w 738761"/>
                <a:gd name="connsiteY2" fmla="*/ 1438275 h 1438275"/>
                <a:gd name="connsiteX3" fmla="*/ 0 w 738761"/>
                <a:gd name="connsiteY3" fmla="*/ 197645 h 1438275"/>
                <a:gd name="connsiteX4" fmla="*/ 738761 w 738761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4732"/>
                    <a:pt x="2572" y="611188"/>
                    <a:pt x="0" y="197645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222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 flipH="1">
              <a:off x="3998913" y="3907873"/>
              <a:ext cx="608012" cy="1184275"/>
            </a:xfrm>
            <a:custGeom>
              <a:avLst/>
              <a:gdLst>
                <a:gd name="connsiteX0" fmla="*/ 731044 w 731044"/>
                <a:gd name="connsiteY0" fmla="*/ 0 h 1438275"/>
                <a:gd name="connsiteX1" fmla="*/ 731044 w 731044"/>
                <a:gd name="connsiteY1" fmla="*/ 1057275 h 1438275"/>
                <a:gd name="connsiteX2" fmla="*/ 0 w 731044"/>
                <a:gd name="connsiteY2" fmla="*/ 1438275 h 1438275"/>
                <a:gd name="connsiteX3" fmla="*/ 0 w 731044"/>
                <a:gd name="connsiteY3" fmla="*/ 197644 h 1438275"/>
                <a:gd name="connsiteX4" fmla="*/ 731044 w 731044"/>
                <a:gd name="connsiteY4" fmla="*/ 0 h 1438275"/>
                <a:gd name="connsiteX0" fmla="*/ 738761 w 738761"/>
                <a:gd name="connsiteY0" fmla="*/ 0 h 1438275"/>
                <a:gd name="connsiteX1" fmla="*/ 738761 w 738761"/>
                <a:gd name="connsiteY1" fmla="*/ 1057275 h 1438275"/>
                <a:gd name="connsiteX2" fmla="*/ 7717 w 738761"/>
                <a:gd name="connsiteY2" fmla="*/ 1438275 h 1438275"/>
                <a:gd name="connsiteX3" fmla="*/ 0 w 738761"/>
                <a:gd name="connsiteY3" fmla="*/ 189928 h 1438275"/>
                <a:gd name="connsiteX4" fmla="*/ 738761 w 738761"/>
                <a:gd name="connsiteY4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761" h="1438275">
                  <a:moveTo>
                    <a:pt x="738761" y="0"/>
                  </a:moveTo>
                  <a:lnTo>
                    <a:pt x="738761" y="1057275"/>
                  </a:lnTo>
                  <a:lnTo>
                    <a:pt x="7717" y="1438275"/>
                  </a:lnTo>
                  <a:cubicBezTo>
                    <a:pt x="5145" y="1022159"/>
                    <a:pt x="2572" y="606044"/>
                    <a:pt x="0" y="189928"/>
                  </a:cubicBezTo>
                  <a:lnTo>
                    <a:pt x="738761" y="0"/>
                  </a:lnTo>
                  <a:close/>
                </a:path>
              </a:pathLst>
            </a:custGeom>
            <a:solidFill>
              <a:srgbClr val="769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111">
                  <a:solidFill>
                    <a:srgbClr val="FFFFFF"/>
                  </a:solidFill>
                  <a:latin typeface="Impact" panose="020B080603090205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3111" dirty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7" name="文本框 81"/>
          <p:cNvSpPr txBox="1">
            <a:spLocks noChangeArrowheads="1"/>
          </p:cNvSpPr>
          <p:nvPr/>
        </p:nvSpPr>
        <p:spPr bwMode="auto">
          <a:xfrm>
            <a:off x="6625167" y="1052947"/>
            <a:ext cx="4143465" cy="138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Target consumers</a:t>
            </a:r>
            <a:endParaRPr lang="zh-CN" altLang="en-US" sz="1556" b="1" dirty="0">
              <a:solidFill>
                <a:srgbClr val="00589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College students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Architects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corporate information department</a:t>
            </a:r>
            <a:endParaRPr lang="zh-CN" altLang="en-US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5621928" y="1535238"/>
            <a:ext cx="931333" cy="465667"/>
          </a:xfrm>
          <a:custGeom>
            <a:avLst/>
            <a:gdLst>
              <a:gd name="connsiteX0" fmla="*/ 0 w 838200"/>
              <a:gd name="connsiteY0" fmla="*/ 419100 h 419100"/>
              <a:gd name="connsiteX1" fmla="*/ 419100 w 838200"/>
              <a:gd name="connsiteY1" fmla="*/ 0 h 419100"/>
              <a:gd name="connsiteX2" fmla="*/ 838200 w 8382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419100">
                <a:moveTo>
                  <a:pt x="0" y="419100"/>
                </a:moveTo>
                <a:lnTo>
                  <a:pt x="419100" y="0"/>
                </a:lnTo>
                <a:lnTo>
                  <a:pt x="838200" y="0"/>
                </a:lnTo>
              </a:path>
            </a:pathLst>
          </a:custGeom>
          <a:noFill/>
          <a:ln w="19050">
            <a:solidFill>
              <a:srgbClr val="343434"/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49" name="文本框 48"/>
          <p:cNvSpPr txBox="1">
            <a:spLocks noChangeArrowheads="1"/>
          </p:cNvSpPr>
          <p:nvPr/>
        </p:nvSpPr>
        <p:spPr bwMode="auto">
          <a:xfrm>
            <a:off x="6625167" y="3362627"/>
            <a:ext cx="2783417" cy="138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Aft>
                <a:spcPts val="667"/>
              </a:spcAft>
            </a:pPr>
            <a:r>
              <a:rPr lang="en-US" altLang="zh-CN" sz="1556" b="1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Competitors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Qualtrics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Type form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199it</a:t>
            </a:r>
          </a:p>
          <a:p>
            <a:pPr>
              <a:spcAft>
                <a:spcPts val="667"/>
              </a:spcAft>
            </a:pPr>
            <a:r>
              <a:rPr lang="en-US" altLang="zh-CN" sz="1400" dirty="0">
                <a:solidFill>
                  <a:srgbClr val="00589A"/>
                </a:solidFill>
                <a:latin typeface="微软雅黑" pitchFamily="34" charset="-122"/>
                <a:ea typeface="微软雅黑" pitchFamily="34" charset="-122"/>
              </a:rPr>
              <a:t>Survey monkey </a:t>
            </a:r>
            <a:endParaRPr lang="zh-CN" altLang="en-US" sz="1400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5621928" y="3591932"/>
            <a:ext cx="931333" cy="465667"/>
          </a:xfrm>
          <a:custGeom>
            <a:avLst/>
            <a:gdLst>
              <a:gd name="connsiteX0" fmla="*/ 0 w 838200"/>
              <a:gd name="connsiteY0" fmla="*/ 419100 h 419100"/>
              <a:gd name="connsiteX1" fmla="*/ 419100 w 838200"/>
              <a:gd name="connsiteY1" fmla="*/ 0 h 419100"/>
              <a:gd name="connsiteX2" fmla="*/ 838200 w 8382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419100">
                <a:moveTo>
                  <a:pt x="0" y="419100"/>
                </a:moveTo>
                <a:lnTo>
                  <a:pt x="419100" y="0"/>
                </a:lnTo>
                <a:lnTo>
                  <a:pt x="838200" y="0"/>
                </a:lnTo>
              </a:path>
            </a:pathLst>
          </a:custGeom>
          <a:noFill/>
          <a:ln w="19050">
            <a:solidFill>
              <a:srgbClr val="343434"/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51" name="文本框 56"/>
          <p:cNvSpPr txBox="1">
            <a:spLocks noChangeArrowheads="1"/>
          </p:cNvSpPr>
          <p:nvPr/>
        </p:nvSpPr>
        <p:spPr bwMode="auto">
          <a:xfrm flipH="1">
            <a:off x="399479" y="1850974"/>
            <a:ext cx="3063449" cy="138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spcAft>
                <a:spcPts val="667"/>
              </a:spcAft>
            </a:pPr>
            <a:r>
              <a:rPr lang="gsw-FR" altLang="zh-CN" sz="1556" b="1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Target consumers’needs</a:t>
            </a:r>
          </a:p>
          <a:p>
            <a:pPr algn="r">
              <a:spcAft>
                <a:spcPts val="667"/>
              </a:spcAft>
            </a:pPr>
            <a:r>
              <a:rPr lang="gsw-FR" altLang="zh-CN" sz="1200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High efficiency </a:t>
            </a:r>
          </a:p>
          <a:p>
            <a:pPr algn="r">
              <a:spcAft>
                <a:spcPts val="667"/>
              </a:spcAft>
            </a:pPr>
            <a:r>
              <a:rPr lang="gsw-FR" altLang="zh-CN" sz="1200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Objectivity </a:t>
            </a:r>
          </a:p>
          <a:p>
            <a:pPr algn="r">
              <a:spcAft>
                <a:spcPts val="667"/>
              </a:spcAft>
            </a:pPr>
            <a:r>
              <a:rPr lang="gsw-FR" altLang="zh-CN" sz="1200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Unity</a:t>
            </a:r>
          </a:p>
          <a:p>
            <a:pPr algn="r">
              <a:spcAft>
                <a:spcPts val="667"/>
              </a:spcAft>
            </a:pPr>
            <a:r>
              <a:rPr lang="gsw-FR" altLang="zh-CN" sz="1200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Extensive</a:t>
            </a:r>
            <a:endParaRPr lang="zh-CN" altLang="en-US" sz="1200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flipH="1">
            <a:off x="3537011" y="2526543"/>
            <a:ext cx="931333" cy="465667"/>
          </a:xfrm>
          <a:custGeom>
            <a:avLst/>
            <a:gdLst>
              <a:gd name="connsiteX0" fmla="*/ 0 w 838200"/>
              <a:gd name="connsiteY0" fmla="*/ 419100 h 419100"/>
              <a:gd name="connsiteX1" fmla="*/ 419100 w 838200"/>
              <a:gd name="connsiteY1" fmla="*/ 0 h 419100"/>
              <a:gd name="connsiteX2" fmla="*/ 838200 w 8382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419100">
                <a:moveTo>
                  <a:pt x="0" y="419100"/>
                </a:moveTo>
                <a:lnTo>
                  <a:pt x="419100" y="0"/>
                </a:lnTo>
                <a:lnTo>
                  <a:pt x="838200" y="0"/>
                </a:lnTo>
              </a:path>
            </a:pathLst>
          </a:custGeom>
          <a:noFill/>
          <a:ln w="19050">
            <a:solidFill>
              <a:srgbClr val="343434"/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53" name="文本框 54"/>
          <p:cNvSpPr txBox="1">
            <a:spLocks noChangeArrowheads="1"/>
          </p:cNvSpPr>
          <p:nvPr/>
        </p:nvSpPr>
        <p:spPr bwMode="auto">
          <a:xfrm flipH="1">
            <a:off x="327471" y="3873829"/>
            <a:ext cx="3135457" cy="138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>
              <a:spcAft>
                <a:spcPts val="667"/>
              </a:spcAft>
            </a:pPr>
            <a:r>
              <a:rPr lang="gsw-FR" altLang="zh-CN" sz="1556" b="1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Competitors’offers</a:t>
            </a:r>
          </a:p>
          <a:p>
            <a:pPr algn="r">
              <a:spcAft>
                <a:spcPts val="667"/>
              </a:spcAft>
            </a:pPr>
            <a:r>
              <a:rPr lang="gsw-FR" altLang="zh-CN" sz="1400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Questionnaire templates</a:t>
            </a:r>
          </a:p>
          <a:p>
            <a:pPr algn="r">
              <a:spcAft>
                <a:spcPts val="667"/>
              </a:spcAft>
            </a:pPr>
            <a:r>
              <a:rPr lang="gsw-FR" altLang="zh-CN" sz="1400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Sample services</a:t>
            </a:r>
          </a:p>
          <a:p>
            <a:pPr algn="r">
              <a:spcAft>
                <a:spcPts val="667"/>
              </a:spcAft>
            </a:pPr>
            <a:r>
              <a:rPr lang="gsw-FR" altLang="zh-CN" sz="1400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Online test</a:t>
            </a:r>
          </a:p>
          <a:p>
            <a:pPr algn="r">
              <a:spcAft>
                <a:spcPts val="667"/>
              </a:spcAft>
            </a:pPr>
            <a:r>
              <a:rPr lang="gsw-FR" altLang="zh-CN" sz="1400" dirty="0">
                <a:solidFill>
                  <a:srgbClr val="769F19"/>
                </a:solidFill>
                <a:latin typeface="微软雅黑" pitchFamily="34" charset="-122"/>
                <a:ea typeface="微软雅黑" pitchFamily="34" charset="-122"/>
              </a:rPr>
              <a:t>Low cost</a:t>
            </a:r>
            <a:endParaRPr lang="zh-CN" altLang="en-US" sz="1400" dirty="0">
              <a:solidFill>
                <a:srgbClr val="7777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 flipH="1">
            <a:off x="3537011" y="4581474"/>
            <a:ext cx="931333" cy="465667"/>
          </a:xfrm>
          <a:custGeom>
            <a:avLst/>
            <a:gdLst>
              <a:gd name="connsiteX0" fmla="*/ 0 w 838200"/>
              <a:gd name="connsiteY0" fmla="*/ 419100 h 419100"/>
              <a:gd name="connsiteX1" fmla="*/ 419100 w 838200"/>
              <a:gd name="connsiteY1" fmla="*/ 0 h 419100"/>
              <a:gd name="connsiteX2" fmla="*/ 838200 w 8382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419100">
                <a:moveTo>
                  <a:pt x="0" y="419100"/>
                </a:moveTo>
                <a:lnTo>
                  <a:pt x="419100" y="0"/>
                </a:lnTo>
                <a:lnTo>
                  <a:pt x="838200" y="0"/>
                </a:lnTo>
              </a:path>
            </a:pathLst>
          </a:custGeom>
          <a:noFill/>
          <a:ln w="19050">
            <a:solidFill>
              <a:srgbClr val="343434"/>
            </a:solidFill>
            <a:prstDash val="solid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9C2B96-57CD-9F56-5296-A67DEA4F1951}"/>
              </a:ext>
            </a:extLst>
          </p:cNvPr>
          <p:cNvSpPr txBox="1"/>
          <p:nvPr/>
        </p:nvSpPr>
        <p:spPr>
          <a:xfrm>
            <a:off x="111448" y="111519"/>
            <a:ext cx="2376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Introduction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INFORMATION SEARCH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ABE90D-260E-EE13-C152-7F10FF0F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561" y="4975796"/>
            <a:ext cx="2301439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8075"/>
      </p:ext>
    </p:extLst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0985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1970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295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93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04924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85909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66893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047878" algn="l" defTabSz="761970" rtl="0" eaLnBrk="1" latinLnBrk="0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0F6C656-2B28-EE84-B12A-A9C91CCECF88}"/>
              </a:ext>
            </a:extLst>
          </p:cNvPr>
          <p:cNvSpPr txBox="1"/>
          <p:nvPr/>
        </p:nvSpPr>
        <p:spPr>
          <a:xfrm>
            <a:off x="12792" y="54356"/>
            <a:ext cx="276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Project introduction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Calibri"/>
                <a:ea typeface="宋体" panose="02010600030101010101" pitchFamily="2" charset="-122"/>
              </a:rPr>
              <a:t>SLOGAN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3BCB4FF-2CE8-CCCC-CC98-40B822A5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5" y="5029775"/>
            <a:ext cx="1917866" cy="61600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7463AA5-D69F-2B5D-3881-84F4391582FB}"/>
              </a:ext>
            </a:extLst>
          </p:cNvPr>
          <p:cNvSpPr/>
          <p:nvPr/>
        </p:nvSpPr>
        <p:spPr>
          <a:xfrm>
            <a:off x="0" y="1595246"/>
            <a:ext cx="7704667" cy="1396797"/>
          </a:xfrm>
          <a:prstGeom prst="rect">
            <a:avLst/>
          </a:prstGeom>
          <a:solidFill>
            <a:srgbClr val="8FC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40000" tIns="0" bIns="40000" anchor="ctr"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63">
              <a:defRPr/>
            </a:pPr>
            <a:r>
              <a:rPr lang="en-US" altLang="zh-CN" sz="3667" b="1" dirty="0">
                <a:solidFill>
                  <a:schemeClr val="bg1"/>
                </a:solidFill>
              </a:rPr>
              <a:t>Click and get connected.</a:t>
            </a:r>
            <a:endParaRPr lang="zh-CN" altLang="en-US" sz="3667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任意多边形 8">
            <a:extLst>
              <a:ext uri="{FF2B5EF4-FFF2-40B4-BE49-F238E27FC236}">
                <a16:creationId xmlns:a16="http://schemas.microsoft.com/office/drawing/2014/main" id="{BA2D75CF-5AEA-F239-98B5-4A9A458682F0}"/>
              </a:ext>
            </a:extLst>
          </p:cNvPr>
          <p:cNvSpPr>
            <a:spLocks/>
          </p:cNvSpPr>
          <p:nvPr/>
        </p:nvSpPr>
        <p:spPr bwMode="auto">
          <a:xfrm>
            <a:off x="6600473" y="1281133"/>
            <a:ext cx="1104194" cy="1123597"/>
          </a:xfrm>
          <a:custGeom>
            <a:avLst/>
            <a:gdLst>
              <a:gd name="T0" fmla="*/ 0 w 993531"/>
              <a:gd name="T1" fmla="*/ 0 h 1011115"/>
              <a:gd name="T2" fmla="*/ 993775 w 993531"/>
              <a:gd name="T3" fmla="*/ 0 h 1011115"/>
              <a:gd name="T4" fmla="*/ 496888 w 993531"/>
              <a:gd name="T5" fmla="*/ 1011237 h 1011115"/>
              <a:gd name="T6" fmla="*/ 0 60000 65536"/>
              <a:gd name="T7" fmla="*/ 0 60000 65536"/>
              <a:gd name="T8" fmla="*/ 0 60000 65536"/>
              <a:gd name="T9" fmla="*/ 0 w 993531"/>
              <a:gd name="T10" fmla="*/ 0 h 1011115"/>
              <a:gd name="T11" fmla="*/ 993531 w 993531"/>
              <a:gd name="T12" fmla="*/ 1011115 h 10111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531" h="1011115">
                <a:moveTo>
                  <a:pt x="0" y="0"/>
                </a:moveTo>
                <a:lnTo>
                  <a:pt x="993531" y="0"/>
                </a:lnTo>
                <a:lnTo>
                  <a:pt x="496766" y="10111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tIns="0" bIns="400000" anchor="ctr"/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>
              <a:spcBef>
                <a:spcPts val="2667"/>
              </a:spcBef>
              <a:buClr>
                <a:srgbClr val="4F81BD"/>
              </a:buClr>
              <a:buSzPct val="60000"/>
            </a:pPr>
            <a:endParaRPr lang="zh-CN" altLang="en-US" sz="3556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7F2B76-9792-4701-3149-1B42E426687A}"/>
              </a:ext>
            </a:extLst>
          </p:cNvPr>
          <p:cNvSpPr txBox="1"/>
          <p:nvPr/>
        </p:nvSpPr>
        <p:spPr>
          <a:xfrm>
            <a:off x="150254" y="3364606"/>
            <a:ext cx="7554413" cy="11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78" dirty="0">
                <a:latin typeface="微软雅黑" pitchFamily="34" charset="-122"/>
                <a:ea typeface="微软雅黑" pitchFamily="34" charset="-122"/>
              </a:rPr>
              <a:t>One clicks to connect the investigator and the subject. A simple and interesting mobile survey that covers the entire category of survey experience.</a:t>
            </a:r>
            <a:endParaRPr lang="zh-CN" altLang="zh-CN" sz="1778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50" dirty="0"/>
          </a:p>
        </p:txBody>
      </p:sp>
    </p:spTree>
    <p:extLst>
      <p:ext uri="{BB962C8B-B14F-4D97-AF65-F5344CB8AC3E}">
        <p14:creationId xmlns:p14="http://schemas.microsoft.com/office/powerpoint/2010/main" val="4013210189"/>
      </p:ext>
    </p:extLst>
  </p:cSld>
  <p:clrMapOvr>
    <a:masterClrMapping/>
  </p:clrMapOvr>
  <p:transition spd="slow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4" name="椭圆 33"/>
          <p:cNvSpPr/>
          <p:nvPr/>
        </p:nvSpPr>
        <p:spPr>
          <a:xfrm>
            <a:off x="5859804" y="3179154"/>
            <a:ext cx="1707371" cy="1644321"/>
          </a:xfrm>
          <a:prstGeom prst="ellipse">
            <a:avLst/>
          </a:prstGeom>
          <a:solidFill>
            <a:srgbClr val="0070C0"/>
          </a:solidFill>
          <a:ln w="63500" cap="flat" cmpd="sng" algn="ctr">
            <a:solidFill>
              <a:sysClr val="window" lastClr="FFFFFF"/>
            </a:solidFill>
            <a:prstDash val="solid"/>
          </a:ln>
          <a:effectLst>
            <a:innerShdw blurRad="101600" dist="76200" dir="13500000">
              <a:prstClr val="black">
                <a:alpha val="20000"/>
              </a:prstClr>
            </a:innerShdw>
          </a:effectLst>
        </p:spPr>
        <p:txBody>
          <a:bodyPr lIns="0" tIns="48002" rIns="40000" bIns="48002" anchor="ctr"/>
          <a:lstStyle/>
          <a:p>
            <a:pPr algn="ctr">
              <a:defRPr/>
            </a:pPr>
            <a:endParaRPr lang="en-US" sz="12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31841" y="3194107"/>
            <a:ext cx="1644422" cy="1644321"/>
          </a:xfrm>
          <a:prstGeom prst="ellipse">
            <a:avLst/>
          </a:prstGeom>
          <a:solidFill>
            <a:srgbClr val="0070C0"/>
          </a:solidFill>
          <a:ln w="63500" cap="flat" cmpd="sng" algn="ctr">
            <a:solidFill>
              <a:sysClr val="window" lastClr="FFFFFF"/>
            </a:solidFill>
            <a:prstDash val="solid"/>
          </a:ln>
          <a:effectLst>
            <a:innerShdw blurRad="101600" dist="76200" dir="13500000">
              <a:prstClr val="black">
                <a:alpha val="20000"/>
              </a:prstClr>
            </a:innerShdw>
          </a:effectLst>
        </p:spPr>
        <p:txBody>
          <a:bodyPr lIns="0" tIns="48002" rIns="40000" bIns="48002" anchor="ctr"/>
          <a:lstStyle/>
          <a:p>
            <a:pPr algn="ctr">
              <a:defRPr/>
            </a:pPr>
            <a:r>
              <a:rPr lang="gsw-FR" altLang="zh-CN" sz="16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</a:p>
        </p:txBody>
      </p:sp>
      <p:sp>
        <p:nvSpPr>
          <p:cNvPr id="36" name="椭圆 35"/>
          <p:cNvSpPr/>
          <p:nvPr/>
        </p:nvSpPr>
        <p:spPr>
          <a:xfrm>
            <a:off x="3965788" y="1755382"/>
            <a:ext cx="1644422" cy="1644321"/>
          </a:xfrm>
          <a:prstGeom prst="ellipse">
            <a:avLst/>
          </a:prstGeom>
          <a:solidFill>
            <a:srgbClr val="0070C0"/>
          </a:solidFill>
          <a:ln w="63500" cap="flat" cmpd="sng" algn="ctr">
            <a:solidFill>
              <a:sysClr val="window" lastClr="FFFFFF"/>
            </a:solidFill>
            <a:prstDash val="solid"/>
          </a:ln>
          <a:effectLst>
            <a:innerShdw blurRad="101600" dist="76200" dir="13500000">
              <a:prstClr val="black">
                <a:alpha val="20000"/>
              </a:prstClr>
            </a:innerShdw>
          </a:effectLst>
        </p:spPr>
        <p:txBody>
          <a:bodyPr lIns="0" tIns="48002" rIns="40000" bIns="48002" anchor="ctr"/>
          <a:lstStyle/>
          <a:p>
            <a:pPr algn="ctr">
              <a:defRPr/>
            </a:pPr>
            <a:r>
              <a:rPr lang="en-US" sz="14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Weaknesses</a:t>
            </a:r>
          </a:p>
        </p:txBody>
      </p:sp>
      <p:sp>
        <p:nvSpPr>
          <p:cNvPr id="37" name="椭圆 36"/>
          <p:cNvSpPr/>
          <p:nvPr/>
        </p:nvSpPr>
        <p:spPr>
          <a:xfrm>
            <a:off x="2382515" y="1755382"/>
            <a:ext cx="1644422" cy="1644321"/>
          </a:xfrm>
          <a:prstGeom prst="ellipse">
            <a:avLst/>
          </a:prstGeom>
          <a:solidFill>
            <a:srgbClr val="0070C0"/>
          </a:solidFill>
          <a:ln w="63500" cap="flat" cmpd="sng" algn="ctr">
            <a:solidFill>
              <a:sysClr val="window" lastClr="FFFFFF"/>
            </a:solidFill>
            <a:prstDash val="solid"/>
          </a:ln>
          <a:effectLst>
            <a:innerShdw blurRad="101600" dist="76200" dir="13500000">
              <a:prstClr val="black">
                <a:alpha val="20000"/>
              </a:prstClr>
            </a:innerShdw>
          </a:effectLst>
        </p:spPr>
        <p:txBody>
          <a:bodyPr lIns="0" tIns="48002" rIns="40000" bIns="48002" anchor="ctr"/>
          <a:lstStyle/>
          <a:p>
            <a:pPr algn="ctr">
              <a:defRPr/>
            </a:pPr>
            <a:r>
              <a:rPr lang="gsw-FR" altLang="zh-CN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Strengths</a:t>
            </a:r>
          </a:p>
        </p:txBody>
      </p:sp>
      <p:sp>
        <p:nvSpPr>
          <p:cNvPr id="38" name="TextBox 24"/>
          <p:cNvSpPr txBox="1">
            <a:spLocks noChangeArrowheads="1"/>
          </p:cNvSpPr>
          <p:nvPr/>
        </p:nvSpPr>
        <p:spPr bwMode="auto">
          <a:xfrm>
            <a:off x="5646127" y="1887467"/>
            <a:ext cx="3313469" cy="84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lvl="0" eaLnBrk="1" hangingPunct="1">
              <a:lnSpc>
                <a:spcPct val="12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are facing labor shortage and our customer services might need to improve.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24"/>
          <p:cNvSpPr txBox="1">
            <a:spLocks noChangeArrowheads="1"/>
          </p:cNvSpPr>
          <p:nvPr/>
        </p:nvSpPr>
        <p:spPr bwMode="auto">
          <a:xfrm>
            <a:off x="7567176" y="3519130"/>
            <a:ext cx="24530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r>
              <a:rPr lang="en-US" altLang="zh-CN" sz="1400" dirty="0"/>
              <a:t>Online research is widely used and has become the most popular research method.</a:t>
            </a:r>
            <a:endParaRPr lang="zh-CN" altLang="zh-CN" sz="1400" dirty="0"/>
          </a:p>
        </p:txBody>
      </p:sp>
      <p:sp>
        <p:nvSpPr>
          <p:cNvPr id="40" name="TextBox 24"/>
          <p:cNvSpPr txBox="1">
            <a:spLocks noChangeArrowheads="1"/>
          </p:cNvSpPr>
          <p:nvPr/>
        </p:nvSpPr>
        <p:spPr bwMode="auto">
          <a:xfrm>
            <a:off x="145834" y="2179056"/>
            <a:ext cx="2351902" cy="136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lvl="0" eaLnBrk="1" hangingPunct="1">
              <a:lnSpc>
                <a:spcPct val="120000"/>
              </a:lnSpc>
              <a:defRPr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 offer full consulting services and detailed guidance services. </a:t>
            </a:r>
          </a:p>
          <a:p>
            <a:pPr lvl="0" eaLnBrk="1" hangingPunct="1">
              <a:lnSpc>
                <a:spcPct val="120000"/>
              </a:lnSpc>
              <a:defRPr/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Our questions are various and highly selective. 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Box 24"/>
          <p:cNvSpPr txBox="1">
            <a:spLocks noChangeArrowheads="1"/>
          </p:cNvSpPr>
          <p:nvPr/>
        </p:nvSpPr>
        <p:spPr bwMode="auto">
          <a:xfrm>
            <a:off x="1191568" y="3893356"/>
            <a:ext cx="31402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r>
              <a:rPr lang="en-US" altLang="zh-CN" sz="1400" dirty="0"/>
              <a:t>There are many other survey companies in the market offer more comprehensive services with even lower prices.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4DD736-3C0C-74B4-6F65-33B3ED92EEB2}"/>
              </a:ext>
            </a:extLst>
          </p:cNvPr>
          <p:cNvSpPr txBox="1"/>
          <p:nvPr/>
        </p:nvSpPr>
        <p:spPr>
          <a:xfrm>
            <a:off x="75171" y="94997"/>
            <a:ext cx="3161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Introduction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ANALYZE MARKET SITUATION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F50DDE-C0D0-C31B-A905-7AAEC18439DC}"/>
              </a:ext>
            </a:extLst>
          </p:cNvPr>
          <p:cNvSpPr txBox="1"/>
          <p:nvPr/>
        </p:nvSpPr>
        <p:spPr>
          <a:xfrm>
            <a:off x="5501088" y="1518135"/>
            <a:ext cx="28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Our </a:t>
            </a:r>
            <a:r>
              <a:rPr lang="en-US" altLang="zh-CN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weaknesses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7D81A-C993-8D94-536F-A6548BE117D8}"/>
              </a:ext>
            </a:extLst>
          </p:cNvPr>
          <p:cNvSpPr txBox="1"/>
          <p:nvPr/>
        </p:nvSpPr>
        <p:spPr>
          <a:xfrm>
            <a:off x="7153539" y="2970239"/>
            <a:ext cx="28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>
                <a:effectLst/>
                <a:latin typeface="Book Antiqua" panose="02040602050305030304" pitchFamily="18" charset="0"/>
                <a:ea typeface="等线" panose="02010600030101010101" pitchFamily="2" charset="-122"/>
                <a:cs typeface="Calibri Light" panose="020F0302020204030204" pitchFamily="34" charset="0"/>
              </a:rPr>
              <a:t> </a:t>
            </a:r>
            <a:r>
              <a:rPr lang="en-US" altLang="zh-CN" sz="1800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Market opportunities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B95221-00F6-41C1-0DBF-C3267A4CF024}"/>
              </a:ext>
            </a:extLst>
          </p:cNvPr>
          <p:cNvSpPr txBox="1"/>
          <p:nvPr/>
        </p:nvSpPr>
        <p:spPr>
          <a:xfrm>
            <a:off x="675465" y="1860544"/>
            <a:ext cx="37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Our </a:t>
            </a:r>
            <a:r>
              <a:rPr lang="en-US" altLang="zh-CN" sz="1800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strengths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7930F0-4883-7A8C-E844-34924616E180}"/>
              </a:ext>
            </a:extLst>
          </p:cNvPr>
          <p:cNvSpPr txBox="1"/>
          <p:nvPr/>
        </p:nvSpPr>
        <p:spPr>
          <a:xfrm>
            <a:off x="3096664" y="3504865"/>
            <a:ext cx="28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kern="10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rPr>
              <a:t>Threats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31F8D7-5623-927E-014D-35A87B913F9F}"/>
              </a:ext>
            </a:extLst>
          </p:cNvPr>
          <p:cNvSpPr txBox="1"/>
          <p:nvPr/>
        </p:nvSpPr>
        <p:spPr>
          <a:xfrm>
            <a:off x="6066258" y="3739873"/>
            <a:ext cx="150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Opportunities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9813CC-4C28-DE83-1D49-912CB656C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5" y="5029775"/>
            <a:ext cx="1917866" cy="6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8075"/>
      </p:ext>
    </p:extLst>
  </p:cSld>
  <p:clrMapOvr>
    <a:masterClrMapping/>
  </p:clrMapOvr>
  <p:transition spd="slow" advTm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440000" y="347385"/>
            <a:ext cx="7720000" cy="140713"/>
            <a:chOff x="2492152" y="625252"/>
            <a:chExt cx="6804248" cy="126642"/>
          </a:xfrm>
        </p:grpSpPr>
        <p:sp>
          <p:nvSpPr>
            <p:cNvPr id="30" name="矩形 29"/>
            <p:cNvSpPr/>
            <p:nvPr/>
          </p:nvSpPr>
          <p:spPr>
            <a:xfrm>
              <a:off x="2492152" y="625252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492152" y="715894"/>
              <a:ext cx="6804248" cy="36000"/>
            </a:xfrm>
            <a:prstGeom prst="rect">
              <a:avLst/>
            </a:prstGeom>
            <a:solidFill>
              <a:srgbClr val="8F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19493" y="1659694"/>
            <a:ext cx="4022548" cy="3246064"/>
            <a:chOff x="827584" y="987574"/>
            <a:chExt cx="4035845" cy="3256795"/>
          </a:xfrm>
        </p:grpSpPr>
        <p:sp>
          <p:nvSpPr>
            <p:cNvPr id="35" name="Oval 2"/>
            <p:cNvSpPr>
              <a:spLocks noChangeArrowheads="1"/>
            </p:cNvSpPr>
            <p:nvPr/>
          </p:nvSpPr>
          <p:spPr bwMode="gray">
            <a:xfrm>
              <a:off x="1830785" y="1879360"/>
              <a:ext cx="2169911" cy="2169911"/>
            </a:xfrm>
            <a:prstGeom prst="ellipse">
              <a:avLst/>
            </a:prstGeom>
            <a:noFill/>
            <a:ln w="25400" cap="rnd" algn="ctr">
              <a:solidFill>
                <a:schemeClr val="bg1">
                  <a:lumMod val="65000"/>
                </a:schemeClr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827584" y="2684804"/>
              <a:ext cx="1559564" cy="1559565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2052129" y="987575"/>
              <a:ext cx="1559564" cy="155956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276675" y="2684804"/>
              <a:ext cx="1559564" cy="1559565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9" name="椭圆 38"/>
            <p:cNvSpPr/>
            <p:nvPr/>
          </p:nvSpPr>
          <p:spPr>
            <a:xfrm>
              <a:off x="827584" y="2684803"/>
              <a:ext cx="1559564" cy="155956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052129" y="987574"/>
              <a:ext cx="1559564" cy="155956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276675" y="2684803"/>
              <a:ext cx="1559564" cy="155956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79275" y="1322360"/>
              <a:ext cx="1343949" cy="78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88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College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8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students</a:t>
              </a:r>
              <a:endParaRPr lang="zh-CN" altLang="en-US" sz="188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4379" y="2992504"/>
              <a:ext cx="1559563" cy="78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88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Small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8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businesses</a:t>
              </a:r>
              <a:endParaRPr lang="zh-CN" altLang="en-US" sz="188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51820" y="2881924"/>
              <a:ext cx="1511609" cy="1153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sz="1889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Other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1889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individualusers</a:t>
              </a:r>
              <a:endParaRPr lang="en-US" altLang="zh-CN" sz="1889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文本框 7"/>
          <p:cNvSpPr txBox="1">
            <a:spLocks noChangeArrowheads="1"/>
          </p:cNvSpPr>
          <p:nvPr/>
        </p:nvSpPr>
        <p:spPr bwMode="auto">
          <a:xfrm>
            <a:off x="5440040" y="1201316"/>
            <a:ext cx="3884718" cy="361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endParaRPr lang="en-US" altLang="zh-CN" sz="2000" dirty="0">
              <a:latin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</a:rPr>
              <a:t>We would provide them a free trial period and monthly subscriptions.</a:t>
            </a:r>
            <a:endParaRPr lang="zh-CN" altLang="zh-CN" sz="200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226DE0-4D57-E795-B13A-C5D9B4C0085E}"/>
              </a:ext>
            </a:extLst>
          </p:cNvPr>
          <p:cNvSpPr txBox="1"/>
          <p:nvPr/>
        </p:nvSpPr>
        <p:spPr>
          <a:xfrm>
            <a:off x="183455" y="193204"/>
            <a:ext cx="314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Project Introduction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IDENTIFY TARGET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6C790F-22B6-2329-C288-D097F37D3128}"/>
              </a:ext>
            </a:extLst>
          </p:cNvPr>
          <p:cNvSpPr txBox="1"/>
          <p:nvPr/>
        </p:nvSpPr>
        <p:spPr>
          <a:xfrm>
            <a:off x="546200" y="1079860"/>
            <a:ext cx="585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For those who do not have enough budget: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77517-342D-7295-6C01-29A0E367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35" y="5029775"/>
            <a:ext cx="1917866" cy="6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81045"/>
      </p:ext>
    </p:extLst>
  </p:cSld>
  <p:clrMapOvr>
    <a:masterClrMapping/>
  </p:clrMapOvr>
  <p:transition spd="slow" advTm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PPTe吧 | PPT爱好者之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904</Words>
  <Application>Microsoft Office PowerPoint</Application>
  <PresentationFormat>自定义</PresentationFormat>
  <Paragraphs>235</Paragraphs>
  <Slides>22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Adobe Gothic Std B</vt:lpstr>
      <vt:lpstr>等线</vt:lpstr>
      <vt:lpstr>等线 Light</vt:lpstr>
      <vt:lpstr>方正兰亭特黑_GBK</vt:lpstr>
      <vt:lpstr>华文中宋</vt:lpstr>
      <vt:lpstr>微软雅黑</vt:lpstr>
      <vt:lpstr>幼圆</vt:lpstr>
      <vt:lpstr>Arial</vt:lpstr>
      <vt:lpstr>Book Antiqua</vt:lpstr>
      <vt:lpstr>Calibri</vt:lpstr>
      <vt:lpstr>Impact</vt:lpstr>
      <vt:lpstr>PPTe吧 | PPT爱好者之家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怡萱 李</cp:lastModifiedBy>
  <cp:revision>8</cp:revision>
  <dcterms:created xsi:type="dcterms:W3CDTF">2015-01-15T04:21:01Z</dcterms:created>
  <dcterms:modified xsi:type="dcterms:W3CDTF">2023-06-12T15:57:23Z</dcterms:modified>
</cp:coreProperties>
</file>