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1318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1318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1318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733" y="970280"/>
            <a:ext cx="9473933" cy="480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1318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648" y="1656092"/>
            <a:ext cx="9683115" cy="3208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15429" y="6438200"/>
            <a:ext cx="24574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093" y="5312917"/>
            <a:ext cx="4485640" cy="906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INVESTMENT</a:t>
            </a:r>
            <a:r>
              <a:rPr sz="2600" b="1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COMMITTEE</a:t>
            </a:r>
            <a:endParaRPr sz="2600">
              <a:latin typeface="Times New Roman"/>
              <a:cs typeface="Times New Roman"/>
            </a:endParaRPr>
          </a:p>
          <a:p>
            <a:pPr marL="327025" algn="ctr">
              <a:lnSpc>
                <a:spcPct val="100000"/>
              </a:lnSpc>
              <a:spcBef>
                <a:spcPts val="1689"/>
              </a:spcBef>
            </a:pPr>
            <a:r>
              <a:rPr sz="1750" dirty="0">
                <a:solidFill>
                  <a:srgbClr val="001F5F"/>
                </a:solidFill>
                <a:latin typeface="Times New Roman"/>
                <a:cs typeface="Times New Roman"/>
              </a:rPr>
              <a:t>300</a:t>
            </a:r>
            <a:r>
              <a:rPr sz="175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001F5F"/>
                </a:solidFill>
                <a:latin typeface="Times New Roman"/>
                <a:cs typeface="Times New Roman"/>
              </a:rPr>
              <a:t>MW</a:t>
            </a:r>
            <a:r>
              <a:rPr sz="175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750" spc="-9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1750" spc="-2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75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75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75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750" spc="-10" dirty="0">
                <a:solidFill>
                  <a:srgbClr val="001F5F"/>
                </a:solidFill>
                <a:latin typeface="Times New Roman"/>
                <a:cs typeface="Times New Roman"/>
              </a:rPr>
              <a:t>rm</a:t>
            </a:r>
            <a:r>
              <a:rPr sz="175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750" spc="-80" dirty="0">
                <a:solidFill>
                  <a:srgbClr val="001F5F"/>
                </a:solidFill>
                <a:latin typeface="Times New Roman"/>
                <a:cs typeface="Times New Roman"/>
              </a:rPr>
              <a:t> W</a:t>
            </a:r>
            <a:r>
              <a:rPr sz="1750" spc="-10" dirty="0">
                <a:solidFill>
                  <a:srgbClr val="001F5F"/>
                </a:solidFill>
                <a:latin typeface="Times New Roman"/>
                <a:cs typeface="Times New Roman"/>
              </a:rPr>
              <a:t>ind</a:t>
            </a:r>
            <a:r>
              <a:rPr sz="1750" spc="-15" dirty="0">
                <a:solidFill>
                  <a:srgbClr val="001F5F"/>
                </a:solidFill>
                <a:latin typeface="Times New Roman"/>
                <a:cs typeface="Times New Roman"/>
              </a:rPr>
              <a:t>ist</a:t>
            </a:r>
            <a:r>
              <a:rPr sz="175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75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" y="2332482"/>
            <a:ext cx="10691622" cy="28940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15049" y="6467346"/>
            <a:ext cx="924560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13</a:t>
            </a:r>
            <a:r>
              <a:rPr sz="13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3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July</a:t>
            </a:r>
            <a:r>
              <a:rPr sz="13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3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2023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3651" y="1193291"/>
            <a:ext cx="426720" cy="430530"/>
            <a:chOff x="413651" y="1193291"/>
            <a:chExt cx="426720" cy="430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333" y="1295444"/>
              <a:ext cx="299850" cy="2330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3651" y="1193291"/>
              <a:ext cx="426720" cy="430530"/>
            </a:xfrm>
            <a:custGeom>
              <a:avLst/>
              <a:gdLst/>
              <a:ahLst/>
              <a:cxnLst/>
              <a:rect l="l" t="t" r="r" b="b"/>
              <a:pathLst>
                <a:path w="426719" h="430530">
                  <a:moveTo>
                    <a:pt x="426720" y="429006"/>
                  </a:moveTo>
                  <a:lnTo>
                    <a:pt x="426720" y="1524"/>
                  </a:lnTo>
                  <a:lnTo>
                    <a:pt x="425195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29006"/>
                  </a:lnTo>
                  <a:lnTo>
                    <a:pt x="2286" y="430530"/>
                  </a:lnTo>
                  <a:lnTo>
                    <a:pt x="4572" y="430530"/>
                  </a:lnTo>
                  <a:lnTo>
                    <a:pt x="4572" y="8382"/>
                  </a:lnTo>
                  <a:lnTo>
                    <a:pt x="8381" y="4572"/>
                  </a:lnTo>
                  <a:lnTo>
                    <a:pt x="8381" y="8382"/>
                  </a:lnTo>
                  <a:lnTo>
                    <a:pt x="418338" y="8382"/>
                  </a:lnTo>
                  <a:lnTo>
                    <a:pt x="418338" y="4572"/>
                  </a:lnTo>
                  <a:lnTo>
                    <a:pt x="422909" y="8382"/>
                  </a:lnTo>
                  <a:lnTo>
                    <a:pt x="422909" y="430530"/>
                  </a:lnTo>
                  <a:lnTo>
                    <a:pt x="425195" y="430530"/>
                  </a:lnTo>
                  <a:lnTo>
                    <a:pt x="426720" y="429006"/>
                  </a:lnTo>
                  <a:close/>
                </a:path>
                <a:path w="426719" h="430530">
                  <a:moveTo>
                    <a:pt x="8381" y="8382"/>
                  </a:moveTo>
                  <a:lnTo>
                    <a:pt x="8381" y="4572"/>
                  </a:lnTo>
                  <a:lnTo>
                    <a:pt x="4572" y="8382"/>
                  </a:lnTo>
                  <a:lnTo>
                    <a:pt x="8381" y="8382"/>
                  </a:lnTo>
                  <a:close/>
                </a:path>
                <a:path w="426719" h="430530">
                  <a:moveTo>
                    <a:pt x="8381" y="422148"/>
                  </a:moveTo>
                  <a:lnTo>
                    <a:pt x="8381" y="8382"/>
                  </a:lnTo>
                  <a:lnTo>
                    <a:pt x="4572" y="8382"/>
                  </a:lnTo>
                  <a:lnTo>
                    <a:pt x="4572" y="422148"/>
                  </a:lnTo>
                  <a:lnTo>
                    <a:pt x="8381" y="422148"/>
                  </a:lnTo>
                  <a:close/>
                </a:path>
                <a:path w="426719" h="430530">
                  <a:moveTo>
                    <a:pt x="422909" y="422148"/>
                  </a:moveTo>
                  <a:lnTo>
                    <a:pt x="4572" y="422148"/>
                  </a:lnTo>
                  <a:lnTo>
                    <a:pt x="8381" y="426720"/>
                  </a:lnTo>
                  <a:lnTo>
                    <a:pt x="8381" y="430530"/>
                  </a:lnTo>
                  <a:lnTo>
                    <a:pt x="418338" y="430530"/>
                  </a:lnTo>
                  <a:lnTo>
                    <a:pt x="418338" y="426720"/>
                  </a:lnTo>
                  <a:lnTo>
                    <a:pt x="422909" y="422148"/>
                  </a:lnTo>
                  <a:close/>
                </a:path>
                <a:path w="426719" h="430530">
                  <a:moveTo>
                    <a:pt x="8381" y="430530"/>
                  </a:moveTo>
                  <a:lnTo>
                    <a:pt x="8381" y="426720"/>
                  </a:lnTo>
                  <a:lnTo>
                    <a:pt x="4572" y="422148"/>
                  </a:lnTo>
                  <a:lnTo>
                    <a:pt x="4572" y="430530"/>
                  </a:lnTo>
                  <a:lnTo>
                    <a:pt x="8381" y="430530"/>
                  </a:lnTo>
                  <a:close/>
                </a:path>
                <a:path w="426719" h="430530">
                  <a:moveTo>
                    <a:pt x="422909" y="8382"/>
                  </a:moveTo>
                  <a:lnTo>
                    <a:pt x="418338" y="4572"/>
                  </a:lnTo>
                  <a:lnTo>
                    <a:pt x="418338" y="8382"/>
                  </a:lnTo>
                  <a:lnTo>
                    <a:pt x="422909" y="8382"/>
                  </a:lnTo>
                  <a:close/>
                </a:path>
                <a:path w="426719" h="430530">
                  <a:moveTo>
                    <a:pt x="422909" y="422148"/>
                  </a:moveTo>
                  <a:lnTo>
                    <a:pt x="422909" y="8382"/>
                  </a:lnTo>
                  <a:lnTo>
                    <a:pt x="418338" y="8382"/>
                  </a:lnTo>
                  <a:lnTo>
                    <a:pt x="418338" y="422148"/>
                  </a:lnTo>
                  <a:lnTo>
                    <a:pt x="422909" y="422148"/>
                  </a:lnTo>
                  <a:close/>
                </a:path>
                <a:path w="426719" h="430530">
                  <a:moveTo>
                    <a:pt x="422909" y="430530"/>
                  </a:moveTo>
                  <a:lnTo>
                    <a:pt x="422909" y="422148"/>
                  </a:lnTo>
                  <a:lnTo>
                    <a:pt x="418338" y="426720"/>
                  </a:lnTo>
                  <a:lnTo>
                    <a:pt x="418338" y="430530"/>
                  </a:lnTo>
                  <a:lnTo>
                    <a:pt x="422909" y="43053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0055" y="1172209"/>
            <a:ext cx="24549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dirty="0">
                <a:solidFill>
                  <a:srgbClr val="001F5F"/>
                </a:solidFill>
              </a:rPr>
              <a:t>InfraWind</a:t>
            </a:r>
            <a:r>
              <a:rPr sz="2600" spc="-20" dirty="0">
                <a:solidFill>
                  <a:srgbClr val="001F5F"/>
                </a:solidFill>
              </a:rPr>
              <a:t> </a:t>
            </a:r>
            <a:r>
              <a:rPr sz="2600" dirty="0">
                <a:solidFill>
                  <a:srgbClr val="001F5F"/>
                </a:solidFill>
              </a:rPr>
              <a:t>Capital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6276" y="1587773"/>
          <a:ext cx="9789157" cy="481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Bridge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(Facility</a:t>
                      </a:r>
                      <a:r>
                        <a:rPr sz="8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Commercial</a:t>
                      </a:r>
                      <a:r>
                        <a:rPr sz="8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(Facility</a:t>
                      </a:r>
                      <a:r>
                        <a:rPr sz="85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Tranche</a:t>
                      </a:r>
                      <a:r>
                        <a:rPr sz="85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DFI</a:t>
                      </a:r>
                      <a:r>
                        <a:rPr sz="8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Loan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(Facility</a:t>
                      </a:r>
                      <a:r>
                        <a:rPr sz="85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Tranche</a:t>
                      </a:r>
                      <a:r>
                        <a:rPr sz="85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RCF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(Facility</a:t>
                      </a:r>
                      <a:r>
                        <a:rPr sz="8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Purpose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601345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bridge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injection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during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fund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asset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fund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asset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fund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working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capital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requirements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Debt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Sizing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201295" indent="-635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Min.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[20%]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85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 indent="-150495">
                        <a:lnSpc>
                          <a:spcPct val="100000"/>
                        </a:lnSpc>
                        <a:spcBef>
                          <a:spcPts val="284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P50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production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049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20yrs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PPA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049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[1.30]x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DSCR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Sizing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Tenor: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[15]yrs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80%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hedged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operation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28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P50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production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20yrs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PPA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[1.30]x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DSCR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Sizing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Tenor: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[17]yrs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80%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hedged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operation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324485" indent="-635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Expected peak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working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capital </a:t>
                      </a:r>
                      <a:r>
                        <a:rPr sz="85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requirements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Indicative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Amount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[62]m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[120]m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[100]m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[2]m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Tenor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year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yrs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yrs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yrs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Indicative</a:t>
                      </a:r>
                      <a:r>
                        <a:rPr sz="8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Pricing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[210]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bps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[220]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bps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(during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construction)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[190]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bps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yrs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[210]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bps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yrs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10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[235]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bps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11+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[350]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bps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(during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construction)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[300] bps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p.a.(during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operations)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[200]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bps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Repayment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Bullet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emi‐annu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sculpting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emi‐annu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sculpting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marR="167005" indent="-635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Repaid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via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cyclical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85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working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capital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Covenants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Lock‐up: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Min.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ADSCR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(backward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forward‐looking):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1.10x;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Min.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LLCR: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1.15x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Min.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ADSCR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(backward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looking):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1.05x;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Min.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LLCR: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1.10x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Cure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Cure Amount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revenues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cure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DCSCR Default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cures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way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and/or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subordinated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over 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life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senior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respect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consecutive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periods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Hedging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rate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hedging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[100]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notional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be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entered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 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Closing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required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Package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9375" marR="172720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ranking pledges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assignments over: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shares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Borrower, 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Borrower’s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assets, including 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Plant,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receivables under shareholder loans, the credit rights and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receivables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contracts,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Borrower’s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accounts,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receivables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letters 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credit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79375" marR="203835" indent="-635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Covenants,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Representations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b="1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Warranties,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5" dirty="0">
                          <a:latin typeface="Calibri"/>
                          <a:cs typeface="Calibri"/>
                        </a:rPr>
                        <a:t>EOD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customary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financings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352361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FINANCING</a:t>
            </a:r>
            <a:r>
              <a:rPr spc="-35" dirty="0"/>
              <a:t> </a:t>
            </a:r>
            <a:r>
              <a:rPr spc="10" dirty="0"/>
              <a:t>FACILITIES</a:t>
            </a:r>
          </a:p>
        </p:txBody>
      </p:sp>
      <p:sp>
        <p:nvSpPr>
          <p:cNvPr id="4" name="object 4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496" y="964183"/>
            <a:ext cx="688467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32455" algn="l"/>
              </a:tabLst>
            </a:pPr>
            <a:r>
              <a:rPr spc="15" dirty="0"/>
              <a:t>FINANCIAL</a:t>
            </a:r>
            <a:r>
              <a:rPr spc="5" dirty="0"/>
              <a:t> </a:t>
            </a:r>
            <a:r>
              <a:rPr spc="15" dirty="0"/>
              <a:t>MODEL	POST‐BID</a:t>
            </a:r>
            <a:r>
              <a:rPr spc="-50" dirty="0"/>
              <a:t> </a:t>
            </a:r>
            <a:r>
              <a:rPr spc="10" dirty="0"/>
              <a:t>SENSITIVITIES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0731"/>
            <a:ext cx="51435" cy="535305"/>
          </a:xfrm>
          <a:custGeom>
            <a:avLst/>
            <a:gdLst/>
            <a:ahLst/>
            <a:cxnLst/>
            <a:rect l="l" t="t" r="r" b="b"/>
            <a:pathLst>
              <a:path w="51434" h="535305">
                <a:moveTo>
                  <a:pt x="51054" y="11404"/>
                </a:moveTo>
                <a:lnTo>
                  <a:pt x="11290" y="0"/>
                </a:lnTo>
                <a:lnTo>
                  <a:pt x="7620" y="736"/>
                </a:lnTo>
                <a:lnTo>
                  <a:pt x="3810" y="3784"/>
                </a:lnTo>
                <a:lnTo>
                  <a:pt x="762" y="7594"/>
                </a:lnTo>
                <a:lnTo>
                  <a:pt x="0" y="11404"/>
                </a:lnTo>
                <a:lnTo>
                  <a:pt x="0" y="522706"/>
                </a:lnTo>
                <a:lnTo>
                  <a:pt x="762" y="527278"/>
                </a:lnTo>
                <a:lnTo>
                  <a:pt x="3810" y="531088"/>
                </a:lnTo>
                <a:lnTo>
                  <a:pt x="7620" y="534136"/>
                </a:lnTo>
                <a:lnTo>
                  <a:pt x="10668" y="534746"/>
                </a:lnTo>
                <a:lnTo>
                  <a:pt x="11430" y="534898"/>
                </a:lnTo>
                <a:lnTo>
                  <a:pt x="12192" y="534898"/>
                </a:lnTo>
                <a:lnTo>
                  <a:pt x="12954" y="534898"/>
                </a:lnTo>
                <a:lnTo>
                  <a:pt x="38100" y="534898"/>
                </a:lnTo>
                <a:lnTo>
                  <a:pt x="38862" y="534898"/>
                </a:lnTo>
                <a:lnTo>
                  <a:pt x="38862" y="528802"/>
                </a:lnTo>
                <a:lnTo>
                  <a:pt x="39077" y="528802"/>
                </a:lnTo>
                <a:lnTo>
                  <a:pt x="39077" y="534898"/>
                </a:lnTo>
                <a:lnTo>
                  <a:pt x="39624" y="534898"/>
                </a:lnTo>
                <a:lnTo>
                  <a:pt x="39624" y="528802"/>
                </a:lnTo>
                <a:lnTo>
                  <a:pt x="39751" y="528802"/>
                </a:lnTo>
                <a:lnTo>
                  <a:pt x="39751" y="534860"/>
                </a:lnTo>
                <a:lnTo>
                  <a:pt x="40386" y="534746"/>
                </a:lnTo>
                <a:lnTo>
                  <a:pt x="43434" y="534136"/>
                </a:lnTo>
                <a:lnTo>
                  <a:pt x="48006" y="531088"/>
                </a:lnTo>
                <a:lnTo>
                  <a:pt x="50292" y="527278"/>
                </a:lnTo>
                <a:lnTo>
                  <a:pt x="51054" y="522706"/>
                </a:lnTo>
                <a:lnTo>
                  <a:pt x="51054" y="1140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890" y="1846326"/>
          <a:ext cx="9791061" cy="285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68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85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sz="8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overruns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r>
                        <a:rPr sz="8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availability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85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Inflation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Inflation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r>
                        <a:rPr sz="85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wind</a:t>
                      </a:r>
                      <a:r>
                        <a:rPr sz="8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yield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scenario</a:t>
                      </a:r>
                      <a:r>
                        <a:rPr sz="8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+10%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overruns</a:t>
                      </a:r>
                      <a:r>
                        <a:rPr sz="85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+10%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‐5%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+1%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+10%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85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100bps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15"/>
                        </a:lnSpc>
                      </a:pPr>
                      <a:r>
                        <a:rPr sz="8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100bps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915"/>
                        </a:lnSpc>
                      </a:pPr>
                      <a:r>
                        <a:rPr sz="8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‐10.0%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0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LCOE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Usc/kWh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3.73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3.73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3.73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3.73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3.73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3.39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3.82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3.64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3.73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82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LCOE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WIDc/kWh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19.12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18.19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8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Usc/kWh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3.24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82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WIDc/kWh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8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Leverage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71.9%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74.1%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6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Min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DSCR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P50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1.30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1.28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1.25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1.21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1.17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1.29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1.30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1.2416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4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Min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DSCR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P90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1.15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1.07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1.05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1.17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1.0990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76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r>
                        <a:rPr sz="8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5.8%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78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Blended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IRR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P50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12.0%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9.2%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10.1%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8.1%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7.8%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11.5%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12.4%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9.3%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84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Blended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IRR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P90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5.3%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4.0%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2.1%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7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IRR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P50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6.8%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6.3%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6.4%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6.8%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5.4%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6.7%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6.3%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584">
                <a:tc>
                  <a:txBody>
                    <a:bodyPr/>
                    <a:lstStyle/>
                    <a:p>
                      <a:pPr marL="56515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IRR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P90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5.6%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5.2%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5.3%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5.6%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4.3%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5.4%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5.7%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9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5.2%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125" y="2255520"/>
            <a:ext cx="9797033" cy="1623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438" y="2567158"/>
            <a:ext cx="9784564" cy="150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438" y="2870805"/>
            <a:ext cx="9784564" cy="1539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438" y="3178243"/>
            <a:ext cx="9784564" cy="1498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438" y="3481558"/>
            <a:ext cx="9784564" cy="1547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438" y="3785205"/>
            <a:ext cx="9784564" cy="1539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4438" y="4092643"/>
            <a:ext cx="9784564" cy="1539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438" y="4395587"/>
            <a:ext cx="9784564" cy="15470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135" y="2440685"/>
            <a:ext cx="8981440" cy="334010"/>
          </a:xfrm>
          <a:custGeom>
            <a:avLst/>
            <a:gdLst/>
            <a:ahLst/>
            <a:cxnLst/>
            <a:rect l="l" t="t" r="r" b="b"/>
            <a:pathLst>
              <a:path w="8981440" h="334010">
                <a:moveTo>
                  <a:pt x="8980932" y="333756"/>
                </a:moveTo>
                <a:lnTo>
                  <a:pt x="8980932" y="0"/>
                </a:lnTo>
                <a:lnTo>
                  <a:pt x="0" y="0"/>
                </a:lnTo>
                <a:lnTo>
                  <a:pt x="0" y="333756"/>
                </a:lnTo>
                <a:lnTo>
                  <a:pt x="8980932" y="333756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958" y="1019810"/>
            <a:ext cx="708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4371C4"/>
                </a:solidFill>
                <a:latin typeface="Calibri"/>
                <a:cs typeface="Calibri"/>
              </a:rPr>
              <a:t>Agenda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7135" y="2059685"/>
            <a:ext cx="334010" cy="3346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565" y="2459228"/>
            <a:ext cx="2266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135" y="2817114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90"/>
              </a:spcBef>
            </a:pPr>
            <a:r>
              <a:rPr sz="1550" b="1" spc="-40" dirty="0">
                <a:solidFill>
                  <a:srgbClr val="FFFFFF"/>
                </a:solidFill>
                <a:latin typeface="Calibri"/>
                <a:cs typeface="Calibri"/>
              </a:rPr>
              <a:t>IV.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704" y="2085076"/>
            <a:ext cx="17538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Financial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Information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135" y="3195827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sz="1550" b="1" spc="-140" dirty="0">
                <a:solidFill>
                  <a:srgbClr val="FFFFFF"/>
                </a:solidFill>
                <a:latin typeface="Calibri"/>
                <a:cs typeface="Calibri"/>
              </a:rPr>
              <a:t>V.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5418" y="2459221"/>
            <a:ext cx="13411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Bidding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2698" y="2837928"/>
            <a:ext cx="26619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Ask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from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Investment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Committee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2678" y="3216635"/>
            <a:ext cx="7950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Appendix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135" y="1680972"/>
            <a:ext cx="334010" cy="3346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2712" y="1701800"/>
            <a:ext cx="14173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Project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Overview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13703" y="1701800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13703" y="2080507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7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5340" y="2459214"/>
            <a:ext cx="2159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62640" y="2837921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62640" y="3216628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17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311213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BIDDING</a:t>
            </a:r>
            <a:r>
              <a:rPr spc="-85" dirty="0"/>
              <a:t> </a:t>
            </a:r>
            <a:r>
              <a:rPr spc="15" dirty="0"/>
              <a:t>STRATEGY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8468" y="1939055"/>
          <a:ext cx="6504939" cy="4661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Design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3660" algn="just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Minimum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Specifications</a:t>
                      </a:r>
                      <a:r>
                        <a:rPr sz="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8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enabling</a:t>
                      </a:r>
                      <a:r>
                        <a:rPr sz="8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8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submit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as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RfP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(Volume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preliminary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wind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farm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layout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pre‐approved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("Beta")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77470" indent="-150495">
                        <a:lnSpc>
                          <a:spcPct val="102899"/>
                        </a:lnSpc>
                        <a:spcBef>
                          <a:spcPts val="254"/>
                        </a:spcBef>
                        <a:buFont typeface="Wingdings"/>
                        <a:buChar char="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Lowest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r>
                        <a:rPr sz="8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PPP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tender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providing</a:t>
                      </a:r>
                      <a:r>
                        <a:rPr sz="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money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(VfM)</a:t>
                      </a:r>
                      <a:r>
                        <a:rPr sz="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saving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cross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checked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sector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comparator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(PSC) 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adjusted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shadow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bid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(ASB)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estimate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29870" marR="74295" indent="-150495">
                        <a:lnSpc>
                          <a:spcPct val="102899"/>
                        </a:lnSpc>
                        <a:buFont typeface="Wingdings"/>
                        <a:buChar char="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authority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("Offtaker")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50%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refinancing</a:t>
                      </a:r>
                      <a:r>
                        <a:rPr sz="8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gains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upside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decrease</a:t>
                      </a:r>
                      <a:r>
                        <a:rPr sz="8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85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payments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("tariff")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cash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settled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cross‐margining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offset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Innovation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1755">
                        <a:lnSpc>
                          <a:spcPct val="102899"/>
                        </a:lnSpc>
                        <a:spcBef>
                          <a:spcPts val="26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some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degree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ancillary services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grid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operator maintain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reliable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electric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("Frequency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Control")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limit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P50 Generation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constraints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(i.e.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resources,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plant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outage,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Take‐Or‐Pay,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etc.)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9375" marR="256540">
                        <a:lnSpc>
                          <a:spcPct val="102899"/>
                        </a:lnSpc>
                        <a:spcBef>
                          <a:spcPts val="800"/>
                        </a:spcBef>
                      </a:pPr>
                      <a:r>
                        <a:rPr sz="8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Financial  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Strength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4295" algn="just">
                        <a:lnSpc>
                          <a:spcPct val="1030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EPC/O&amp;M have an investment grade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rating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proving their creditworthiness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and posting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BG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(or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PCG)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cover cap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liability during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construction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operation, while the main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sponsor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has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currently five hundred million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asset under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management committed by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institutional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limited partners and for which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 represents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16%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 the fund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capital.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lenders, DFI and Commercial bank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with an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ECA cover, have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also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given their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support after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review and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full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credit approval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few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precedents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finance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IPP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is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awarded.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822">
                <a:tc>
                  <a:txBody>
                    <a:bodyPr/>
                    <a:lstStyle/>
                    <a:p>
                      <a:pPr marL="79375" marR="340995">
                        <a:lnSpc>
                          <a:spcPct val="102899"/>
                        </a:lnSpc>
                        <a:spcBef>
                          <a:spcPts val="78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Track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Record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4930" algn="just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main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sponsor (InfraWind Capital) and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EPC/O&amp;M (Beta) have created a consortium for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bidding,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developing, constructing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Wind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farm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expertise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similar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IPP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projects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jointly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independently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totaling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150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PPP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across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world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75565" indent="-150495" algn="just">
                        <a:lnSpc>
                          <a:spcPct val="102899"/>
                        </a:lnSpc>
                        <a:spcBef>
                          <a:spcPts val="254"/>
                        </a:spcBef>
                        <a:buFont typeface="Wingdings"/>
                        <a:buChar char="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Community</a:t>
                      </a:r>
                      <a:r>
                        <a:rPr sz="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fund</a:t>
                      </a:r>
                      <a:r>
                        <a:rPr sz="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pledged</a:t>
                      </a:r>
                      <a:r>
                        <a:rPr sz="8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(i.e.,</a:t>
                      </a:r>
                      <a:r>
                        <a:rPr sz="8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250k</a:t>
                      </a:r>
                      <a:r>
                        <a:rPr sz="8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p.a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8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years)</a:t>
                      </a:r>
                      <a:r>
                        <a:rPr sz="8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portion</a:t>
                      </a:r>
                      <a:r>
                        <a:rPr sz="8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8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revenue</a:t>
                      </a:r>
                      <a:r>
                        <a:rPr sz="8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obtained</a:t>
                      </a:r>
                      <a:r>
                        <a:rPr sz="8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carbon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credits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(CDM‐CER)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sales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through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an Emission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Reduction Purchase Agreement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(ERPA)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contingent to issuance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approval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account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Wingdings"/>
                        <a:buChar char=""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80%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headcount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be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recruited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region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site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implementation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375" marR="259715">
                        <a:lnSpc>
                          <a:spcPct val="102899"/>
                        </a:lnSpc>
                        <a:spcBef>
                          <a:spcPts val="5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Bid Cost </a:t>
                      </a:r>
                      <a:r>
                        <a:rPr sz="850" b="1" spc="-1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Estimate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74295" indent="-150495" algn="just">
                        <a:lnSpc>
                          <a:spcPct val="103099"/>
                        </a:lnSpc>
                        <a:spcBef>
                          <a:spcPts val="295"/>
                        </a:spcBef>
                        <a:buFont typeface="Wingdings"/>
                        <a:buChar char=""/>
                        <a:tabLst>
                          <a:tab pos="230504" algn="l"/>
                        </a:tabLst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The costs for preparing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participating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bid for this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IPP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PPP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will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about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0.5%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overall project cost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estimated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c.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1.3m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allocated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Identification,</a:t>
                      </a:r>
                      <a:r>
                        <a:rPr sz="8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Feasibility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study,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Preparation,</a:t>
                      </a:r>
                      <a:r>
                        <a:rPr sz="8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Tender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Bid Preparation including bid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bond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(irrevocable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unconditional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guarantee)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posted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pre‐bid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2.5%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(c.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 6.3m)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post‐bid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awarded.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Wingdings"/>
                        <a:buChar char=""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 recovered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through the success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10m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paid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 Commercial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Operation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36441" y="1979167"/>
            <a:ext cx="3173095" cy="194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080" indent="-250825" algn="just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Three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competitors: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Wind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Guru,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Atlantic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Wind,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Wind</a:t>
            </a:r>
            <a:r>
              <a:rPr sz="950" spc="5" dirty="0">
                <a:latin typeface="Calibri"/>
                <a:cs typeface="Calibri"/>
              </a:rPr>
              <a:t> of </a:t>
            </a:r>
            <a:r>
              <a:rPr sz="950" spc="-2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Change. </a:t>
            </a:r>
            <a:r>
              <a:rPr sz="950" spc="-5" dirty="0">
                <a:latin typeface="Calibri"/>
                <a:cs typeface="Calibri"/>
              </a:rPr>
              <a:t>Similar</a:t>
            </a:r>
            <a:r>
              <a:rPr sz="950" dirty="0">
                <a:latin typeface="Calibri"/>
                <a:cs typeface="Calibri"/>
              </a:rPr>
              <a:t> background to us, therefore </a:t>
            </a:r>
            <a:r>
              <a:rPr sz="950" spc="5" dirty="0">
                <a:latin typeface="Calibri"/>
                <a:cs typeface="Calibri"/>
              </a:rPr>
              <a:t>we </a:t>
            </a:r>
            <a:r>
              <a:rPr sz="950" dirty="0">
                <a:latin typeface="Calibri"/>
                <a:cs typeface="Calibri"/>
              </a:rPr>
              <a:t>expect 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tight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bidding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range</a:t>
            </a:r>
            <a:endParaRPr sz="950">
              <a:latin typeface="Calibri"/>
              <a:cs typeface="Calibri"/>
            </a:endParaRPr>
          </a:p>
          <a:p>
            <a:pPr marL="262890" marR="5715" indent="-250825" algn="just">
              <a:lnSpc>
                <a:spcPct val="101299"/>
              </a:lnSpc>
              <a:spcBef>
                <a:spcPts val="7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Sale</a:t>
            </a:r>
            <a:r>
              <a:rPr sz="950" spc="7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minority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stake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7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strategic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buyer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7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institutional </a:t>
            </a:r>
            <a:r>
              <a:rPr sz="950" spc="-2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 </a:t>
            </a:r>
            <a:r>
              <a:rPr sz="950" spc="5" dirty="0">
                <a:latin typeface="Calibri"/>
                <a:cs typeface="Calibri"/>
              </a:rPr>
              <a:t>up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5" dirty="0">
                <a:latin typeface="Calibri"/>
                <a:cs typeface="Calibri"/>
              </a:rPr>
              <a:t> 36.5% </a:t>
            </a:r>
            <a:r>
              <a:rPr sz="950" dirty="0">
                <a:latin typeface="Calibri"/>
                <a:cs typeface="Calibri"/>
              </a:rPr>
              <a:t>of </a:t>
            </a:r>
            <a:r>
              <a:rPr sz="950" spc="5" dirty="0">
                <a:latin typeface="Calibri"/>
                <a:cs typeface="Calibri"/>
              </a:rPr>
              <a:t>the </a:t>
            </a:r>
            <a:r>
              <a:rPr sz="950" dirty="0">
                <a:latin typeface="Calibri"/>
                <a:cs typeface="Calibri"/>
              </a:rPr>
              <a:t>current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capital, so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that majority </a:t>
            </a:r>
            <a:r>
              <a:rPr sz="950" spc="5" dirty="0">
                <a:latin typeface="Calibri"/>
                <a:cs typeface="Calibri"/>
              </a:rPr>
              <a:t> remains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owned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by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main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sponsor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(51%)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71C4"/>
              </a:buClr>
              <a:buFont typeface="Wingdings"/>
              <a:buChar char=""/>
            </a:pPr>
            <a:endParaRPr sz="6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Floating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stock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exchange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minority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stake</a:t>
            </a:r>
            <a:endParaRPr sz="950">
              <a:latin typeface="Calibri"/>
              <a:cs typeface="Calibri"/>
            </a:endParaRPr>
          </a:p>
          <a:p>
            <a:pPr marL="262890" marR="5080" indent="-250825" algn="just">
              <a:lnSpc>
                <a:spcPct val="101600"/>
              </a:lnSpc>
              <a:spcBef>
                <a:spcPts val="78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Extension </a:t>
            </a:r>
            <a:r>
              <a:rPr sz="950" spc="5" dirty="0">
                <a:latin typeface="Calibri"/>
                <a:cs typeface="Calibri"/>
              </a:rPr>
              <a:t>of </a:t>
            </a:r>
            <a:r>
              <a:rPr sz="950" dirty="0">
                <a:latin typeface="Calibri"/>
                <a:cs typeface="Calibri"/>
              </a:rPr>
              <a:t>the </a:t>
            </a:r>
            <a:r>
              <a:rPr sz="950" spc="5" dirty="0">
                <a:latin typeface="Calibri"/>
                <a:cs typeface="Calibri"/>
              </a:rPr>
              <a:t>BOO </a:t>
            </a:r>
            <a:r>
              <a:rPr sz="950" dirty="0">
                <a:latin typeface="Calibri"/>
                <a:cs typeface="Calibri"/>
              </a:rPr>
              <a:t>concession through repowering and 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divesting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full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equity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with</a:t>
            </a:r>
            <a:r>
              <a:rPr sz="950" dirty="0">
                <a:latin typeface="Calibri"/>
                <a:cs typeface="Calibri"/>
              </a:rPr>
              <a:t> pre‐approval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from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 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government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after</a:t>
            </a:r>
            <a:r>
              <a:rPr sz="950" spc="5" dirty="0">
                <a:latin typeface="Calibri"/>
                <a:cs typeface="Calibri"/>
              </a:rPr>
              <a:t> COD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transferred</a:t>
            </a:r>
            <a:r>
              <a:rPr sz="950" spc="5" dirty="0">
                <a:latin typeface="Calibri"/>
                <a:cs typeface="Calibri"/>
              </a:rPr>
              <a:t> to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another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limited </a:t>
            </a:r>
            <a:r>
              <a:rPr sz="950" spc="5" dirty="0">
                <a:latin typeface="Calibri"/>
                <a:cs typeface="Calibri"/>
              </a:rPr>
              <a:t> partner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InfraWind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Capital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group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(“continuity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fund”).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341" y="1521968"/>
            <a:ext cx="10852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0" dirty="0">
                <a:latin typeface="Calibri"/>
                <a:cs typeface="Calibri"/>
              </a:rPr>
              <a:t>Bidding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Strategy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325" y="1828038"/>
            <a:ext cx="6486525" cy="11430"/>
          </a:xfrm>
          <a:custGeom>
            <a:avLst/>
            <a:gdLst/>
            <a:ahLst/>
            <a:cxnLst/>
            <a:rect l="l" t="t" r="r" b="b"/>
            <a:pathLst>
              <a:path w="6486525" h="11430">
                <a:moveTo>
                  <a:pt x="6486144" y="11429"/>
                </a:moveTo>
                <a:lnTo>
                  <a:pt x="6486144" y="0"/>
                </a:lnTo>
                <a:lnTo>
                  <a:pt x="0" y="0"/>
                </a:lnTo>
                <a:lnTo>
                  <a:pt x="0" y="11429"/>
                </a:lnTo>
                <a:lnTo>
                  <a:pt x="6486144" y="114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8257" y="1521968"/>
            <a:ext cx="18865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Competitor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Exit </a:t>
            </a:r>
            <a:r>
              <a:rPr sz="1200" b="1" dirty="0">
                <a:latin typeface="Calibri"/>
                <a:cs typeface="Calibri"/>
              </a:rPr>
              <a:t>Strategy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0098" y="1828038"/>
            <a:ext cx="3211195" cy="11430"/>
          </a:xfrm>
          <a:custGeom>
            <a:avLst/>
            <a:gdLst/>
            <a:ahLst/>
            <a:cxnLst/>
            <a:rect l="l" t="t" r="r" b="b"/>
            <a:pathLst>
              <a:path w="3211195" h="11430">
                <a:moveTo>
                  <a:pt x="3211068" y="11429"/>
                </a:moveTo>
                <a:lnTo>
                  <a:pt x="3211068" y="0"/>
                </a:lnTo>
                <a:lnTo>
                  <a:pt x="0" y="0"/>
                </a:lnTo>
                <a:lnTo>
                  <a:pt x="0" y="11429"/>
                </a:lnTo>
                <a:lnTo>
                  <a:pt x="3211068" y="114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135" y="2817126"/>
            <a:ext cx="8981440" cy="338455"/>
          </a:xfrm>
          <a:custGeom>
            <a:avLst/>
            <a:gdLst/>
            <a:ahLst/>
            <a:cxnLst/>
            <a:rect l="l" t="t" r="r" b="b"/>
            <a:pathLst>
              <a:path w="8981440" h="338455">
                <a:moveTo>
                  <a:pt x="8980932" y="4572"/>
                </a:moveTo>
                <a:lnTo>
                  <a:pt x="333756" y="4572"/>
                </a:lnTo>
                <a:lnTo>
                  <a:pt x="333756" y="0"/>
                </a:lnTo>
                <a:lnTo>
                  <a:pt x="0" y="0"/>
                </a:lnTo>
                <a:lnTo>
                  <a:pt x="0" y="4572"/>
                </a:lnTo>
                <a:lnTo>
                  <a:pt x="0" y="333756"/>
                </a:lnTo>
                <a:lnTo>
                  <a:pt x="0" y="338328"/>
                </a:lnTo>
                <a:lnTo>
                  <a:pt x="8980932" y="338328"/>
                </a:lnTo>
                <a:lnTo>
                  <a:pt x="8980932" y="4572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958" y="1019810"/>
            <a:ext cx="708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4371C4"/>
                </a:solidFill>
                <a:latin typeface="Calibri"/>
                <a:cs typeface="Calibri"/>
              </a:rPr>
              <a:t>Agenda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7135" y="2059685"/>
            <a:ext cx="334010" cy="3346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135" y="2438400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376" y="2837941"/>
            <a:ext cx="2197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50" b="1" spc="-1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704" y="1951418"/>
            <a:ext cx="1753870" cy="774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58400"/>
              </a:lnSpc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Financial </a:t>
            </a:r>
            <a:r>
              <a:rPr sz="1550" dirty="0">
                <a:latin typeface="Calibri"/>
                <a:cs typeface="Calibri"/>
              </a:rPr>
              <a:t>Information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Bidding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Strategy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135" y="3195827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sz="1550" b="1" spc="-140" dirty="0">
                <a:solidFill>
                  <a:srgbClr val="FFFFFF"/>
                </a:solidFill>
                <a:latin typeface="Calibri"/>
                <a:cs typeface="Calibri"/>
              </a:rPr>
              <a:t>V.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5398" y="2837928"/>
            <a:ext cx="26492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Investment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Committee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2678" y="3216635"/>
            <a:ext cx="7950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Appendix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135" y="1680972"/>
            <a:ext cx="334010" cy="3346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712" y="1701800"/>
            <a:ext cx="14173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Project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Overview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4277" y="1701800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4277" y="2080507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7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3214" y="2459214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5914" y="2837921"/>
            <a:ext cx="2159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3214" y="3216628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17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59137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ASK</a:t>
            </a:r>
            <a:r>
              <a:rPr dirty="0"/>
              <a:t> </a:t>
            </a:r>
            <a:r>
              <a:rPr spc="15" dirty="0"/>
              <a:t>FROM</a:t>
            </a:r>
            <a:r>
              <a:rPr spc="-10" dirty="0"/>
              <a:t> </a:t>
            </a:r>
            <a:r>
              <a:rPr spc="15" dirty="0"/>
              <a:t>INVESTMENT</a:t>
            </a:r>
            <a:r>
              <a:rPr spc="5" dirty="0"/>
              <a:t> </a:t>
            </a:r>
            <a:r>
              <a:rPr spc="10" dirty="0"/>
              <a:t>COMMITTEE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7765" y="4832858"/>
            <a:ext cx="4752975" cy="164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0190" marR="1957070" indent="-250190" algn="r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50190" algn="l"/>
                <a:tab pos="250825" algn="l"/>
              </a:tabLst>
            </a:pPr>
            <a:r>
              <a:rPr sz="950" spc="5" dirty="0">
                <a:latin typeface="Calibri"/>
                <a:cs typeface="Calibri"/>
              </a:rPr>
              <a:t>Prolong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PPA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contract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by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another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five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years</a:t>
            </a:r>
            <a:endParaRPr sz="950">
              <a:latin typeface="Calibri"/>
              <a:cs typeface="Calibri"/>
            </a:endParaRPr>
          </a:p>
          <a:p>
            <a:pPr marL="250190" marR="1972310" indent="-250190" algn="r">
              <a:lnSpc>
                <a:spcPct val="100000"/>
              </a:lnSpc>
              <a:spcBef>
                <a:spcPts val="80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50190" algn="l"/>
                <a:tab pos="250825" algn="l"/>
              </a:tabLst>
            </a:pPr>
            <a:r>
              <a:rPr sz="950" spc="5" dirty="0">
                <a:latin typeface="Calibri"/>
                <a:cs typeface="Calibri"/>
              </a:rPr>
              <a:t>Another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ways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which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aren’t shown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chart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are:</a:t>
            </a:r>
            <a:endParaRPr sz="950">
              <a:latin typeface="Calibri"/>
              <a:cs typeface="Calibri"/>
            </a:endParaRPr>
          </a:p>
          <a:p>
            <a:pPr marL="664210" lvl="1" indent="-250825">
              <a:lnSpc>
                <a:spcPct val="100000"/>
              </a:lnSpc>
              <a:spcBef>
                <a:spcPts val="80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663575" algn="l"/>
                <a:tab pos="664210" algn="l"/>
              </a:tabLst>
            </a:pPr>
            <a:r>
              <a:rPr sz="950" dirty="0">
                <a:latin typeface="Calibri"/>
                <a:cs typeface="Calibri"/>
              </a:rPr>
              <a:t>Additional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revenue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from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carbon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credits</a:t>
            </a:r>
            <a:endParaRPr sz="950">
              <a:latin typeface="Calibri"/>
              <a:cs typeface="Calibri"/>
            </a:endParaRPr>
          </a:p>
          <a:p>
            <a:pPr marL="664210" lvl="1" indent="-250825">
              <a:lnSpc>
                <a:spcPct val="100000"/>
              </a:lnSpc>
              <a:spcBef>
                <a:spcPts val="810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663575" algn="l"/>
                <a:tab pos="664210" algn="l"/>
              </a:tabLst>
            </a:pPr>
            <a:r>
              <a:rPr sz="950" spc="5" dirty="0">
                <a:latin typeface="Calibri"/>
                <a:cs typeface="Calibri"/>
              </a:rPr>
              <a:t>Refinancing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after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COD</a:t>
            </a:r>
            <a:endParaRPr sz="950">
              <a:latin typeface="Calibri"/>
              <a:cs typeface="Calibri"/>
            </a:endParaRPr>
          </a:p>
          <a:p>
            <a:pPr marL="262890" marR="5080" indent="-250825">
              <a:lnSpc>
                <a:spcPct val="101600"/>
              </a:lnSpc>
              <a:spcBef>
                <a:spcPts val="78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If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all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above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included,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IRR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would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have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potential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increase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12.0%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reflect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 </a:t>
            </a:r>
            <a:r>
              <a:rPr sz="950" spc="-2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risks.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libri"/>
              <a:cs typeface="Calibri"/>
            </a:endParaRPr>
          </a:p>
          <a:p>
            <a:pPr marR="28575" algn="r">
              <a:lnSpc>
                <a:spcPct val="100000"/>
              </a:lnSpc>
            </a:pPr>
            <a:r>
              <a:rPr sz="1050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65" y="4552441"/>
            <a:ext cx="129349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Required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Approvals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277" y="4857750"/>
            <a:ext cx="4817110" cy="11430"/>
          </a:xfrm>
          <a:custGeom>
            <a:avLst/>
            <a:gdLst/>
            <a:ahLst/>
            <a:cxnLst/>
            <a:rect l="l" t="t" r="r" b="b"/>
            <a:pathLst>
              <a:path w="4817110" h="11429">
                <a:moveTo>
                  <a:pt x="4816602" y="11429"/>
                </a:moveTo>
                <a:lnTo>
                  <a:pt x="4816602" y="0"/>
                </a:lnTo>
                <a:lnTo>
                  <a:pt x="0" y="0"/>
                </a:lnTo>
                <a:lnTo>
                  <a:pt x="0" y="11429"/>
                </a:lnTo>
                <a:lnTo>
                  <a:pt x="4816602" y="114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149" y="1685036"/>
            <a:ext cx="822705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75860" algn="l"/>
              </a:tabLst>
            </a:pPr>
            <a:r>
              <a:rPr sz="1200" b="1" spc="5" dirty="0">
                <a:latin typeface="Calibri"/>
                <a:cs typeface="Calibri"/>
              </a:rPr>
              <a:t>Equity </a:t>
            </a:r>
            <a:r>
              <a:rPr sz="1200" b="1" spc="-10" dirty="0">
                <a:latin typeface="Calibri"/>
                <a:cs typeface="Calibri"/>
              </a:rPr>
              <a:t>Terms	</a:t>
            </a:r>
            <a:r>
              <a:rPr sz="1200" b="1" spc="10" dirty="0">
                <a:latin typeface="Calibri"/>
                <a:cs typeface="Calibri"/>
              </a:rPr>
              <a:t>Impact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of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Different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Bid</a:t>
            </a:r>
            <a:r>
              <a:rPr sz="1200" b="1" spc="5" dirty="0">
                <a:latin typeface="Calibri"/>
                <a:cs typeface="Calibri"/>
              </a:rPr>
              <a:t> Optimizations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on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the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Tariff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561" y="1991105"/>
            <a:ext cx="4817745" cy="10795"/>
          </a:xfrm>
          <a:custGeom>
            <a:avLst/>
            <a:gdLst/>
            <a:ahLst/>
            <a:cxnLst/>
            <a:rect l="l" t="t" r="r" b="b"/>
            <a:pathLst>
              <a:path w="4817745" h="10794">
                <a:moveTo>
                  <a:pt x="4817363" y="10668"/>
                </a:moveTo>
                <a:lnTo>
                  <a:pt x="4817363" y="0"/>
                </a:lnTo>
                <a:lnTo>
                  <a:pt x="0" y="0"/>
                </a:lnTo>
                <a:lnTo>
                  <a:pt x="0" y="10668"/>
                </a:lnTo>
                <a:lnTo>
                  <a:pt x="4817363" y="106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36276" y="2077739"/>
          <a:ext cx="4817108" cy="243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Currency:</a:t>
                      </a:r>
                      <a:r>
                        <a:rPr sz="8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‘000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ticket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70,000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80,000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D/E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80%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structure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100 USD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capital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rest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SHL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Shareholder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rate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6%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10%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Timing of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injections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100k 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establish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SPV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2H27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repay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EBL,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incl.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rolled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up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fee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sponsor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10,000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payable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79375" marR="335280" indent="-635">
                        <a:lnSpc>
                          <a:spcPct val="102899"/>
                        </a:lnSpc>
                        <a:spcBef>
                          <a:spcPts val="26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Additional standby equity for </a:t>
                      </a:r>
                      <a:r>
                        <a:rPr sz="850" b="1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overruns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2,500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4,000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Standby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LC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fee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0.5%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12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IRR</a:t>
                      </a:r>
                      <a:r>
                        <a:rPr sz="825" spc="15" baseline="25252" dirty="0">
                          <a:latin typeface="Calibri"/>
                          <a:cs typeface="Calibri"/>
                        </a:rPr>
                        <a:t>2</a:t>
                      </a:r>
                      <a:endParaRPr sz="825" baseline="25252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10.0%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12.0%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3708" y="4939810"/>
          <a:ext cx="4829810" cy="1258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2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Currency:</a:t>
                      </a:r>
                      <a:r>
                        <a:rPr sz="8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‘000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Bid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range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 tariff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(USDc/kWh)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3.30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3.70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Bidding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strategy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73025" indent="-32384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Improving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bid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via: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refinancing,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sell‐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down,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repowering,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extension,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CO2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credits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terms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left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Bid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bond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25,000,000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WID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issued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bank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419229" y="1991105"/>
            <a:ext cx="4817745" cy="10795"/>
          </a:xfrm>
          <a:custGeom>
            <a:avLst/>
            <a:gdLst/>
            <a:ahLst/>
            <a:cxnLst/>
            <a:rect l="l" t="t" r="r" b="b"/>
            <a:pathLst>
              <a:path w="4817745" h="10794">
                <a:moveTo>
                  <a:pt x="4817363" y="10667"/>
                </a:moveTo>
                <a:lnTo>
                  <a:pt x="4817363" y="0"/>
                </a:lnTo>
                <a:lnTo>
                  <a:pt x="0" y="0"/>
                </a:lnTo>
                <a:lnTo>
                  <a:pt x="0" y="10668"/>
                </a:lnTo>
                <a:lnTo>
                  <a:pt x="4817363" y="1066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7765" y="4090670"/>
            <a:ext cx="2439670" cy="420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improve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tariff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we have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several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tools: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71C4"/>
              </a:buClr>
              <a:buFont typeface="Wingdings"/>
              <a:buChar char=""/>
            </a:pPr>
            <a:endParaRPr sz="650">
              <a:latin typeface="Calibri"/>
              <a:cs typeface="Calibri"/>
            </a:endParaRPr>
          </a:p>
          <a:p>
            <a:pPr marL="664210" lvl="1" indent="-250825">
              <a:lnSpc>
                <a:spcPct val="100000"/>
              </a:lnSpc>
              <a:buClr>
                <a:srgbClr val="4371C4"/>
              </a:buClr>
              <a:buSzPct val="78947"/>
              <a:buFont typeface="Wingdings"/>
              <a:buChar char=""/>
              <a:tabLst>
                <a:tab pos="663575" algn="l"/>
                <a:tab pos="664210" algn="l"/>
              </a:tabLst>
            </a:pPr>
            <a:r>
              <a:rPr sz="950" spc="5" dirty="0">
                <a:latin typeface="Calibri"/>
                <a:cs typeface="Calibri"/>
              </a:rPr>
              <a:t>Include</a:t>
            </a:r>
            <a:r>
              <a:rPr sz="950" spc="-3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terminal</a:t>
            </a:r>
            <a:r>
              <a:rPr sz="950" spc="-3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value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8577" y="4585208"/>
            <a:ext cx="319976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Sell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down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36.5%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share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two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years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after COD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at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IRR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7%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0387" y="2170176"/>
            <a:ext cx="4607814" cy="17350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135" y="3194304"/>
            <a:ext cx="8981440" cy="334010"/>
          </a:xfrm>
          <a:custGeom>
            <a:avLst/>
            <a:gdLst/>
            <a:ahLst/>
            <a:cxnLst/>
            <a:rect l="l" t="t" r="r" b="b"/>
            <a:pathLst>
              <a:path w="8981440" h="334010">
                <a:moveTo>
                  <a:pt x="8980932" y="333755"/>
                </a:moveTo>
                <a:lnTo>
                  <a:pt x="8980932" y="0"/>
                </a:lnTo>
                <a:lnTo>
                  <a:pt x="0" y="0"/>
                </a:lnTo>
                <a:lnTo>
                  <a:pt x="0" y="333756"/>
                </a:lnTo>
                <a:lnTo>
                  <a:pt x="8980932" y="33375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958" y="1019810"/>
            <a:ext cx="708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4371C4"/>
                </a:solidFill>
                <a:latin typeface="Calibri"/>
                <a:cs typeface="Calibri"/>
              </a:rPr>
              <a:t>Agenda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7135" y="2059685"/>
            <a:ext cx="334010" cy="3346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135" y="2438400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135" y="2817114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90"/>
              </a:spcBef>
            </a:pPr>
            <a:r>
              <a:rPr sz="1550" b="1" spc="-40" dirty="0">
                <a:solidFill>
                  <a:srgbClr val="FFFFFF"/>
                </a:solidFill>
                <a:latin typeface="Calibri"/>
                <a:cs typeface="Calibri"/>
              </a:rPr>
              <a:t>IV.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704" y="1951418"/>
            <a:ext cx="1753870" cy="774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58400"/>
              </a:lnSpc>
              <a:spcBef>
                <a:spcPts val="95"/>
              </a:spcBef>
            </a:pPr>
            <a:r>
              <a:rPr sz="1550" spc="5" dirty="0">
                <a:latin typeface="Calibri"/>
                <a:cs typeface="Calibri"/>
              </a:rPr>
              <a:t>Financial </a:t>
            </a:r>
            <a:r>
              <a:rPr sz="1550" dirty="0">
                <a:latin typeface="Calibri"/>
                <a:cs typeface="Calibri"/>
              </a:rPr>
              <a:t>Information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Bidding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Strategy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283" y="3216655"/>
            <a:ext cx="1536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-140" dirty="0">
                <a:solidFill>
                  <a:srgbClr val="FFFFFF"/>
                </a:solidFill>
                <a:latin typeface="Calibri"/>
                <a:cs typeface="Calibri"/>
              </a:rPr>
              <a:t>V.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698" y="2837928"/>
            <a:ext cx="26619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Ask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from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Investment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Committee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5378" y="3216635"/>
            <a:ext cx="7823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Appendix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135" y="1680972"/>
            <a:ext cx="334010" cy="3346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712" y="1701800"/>
            <a:ext cx="14173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Project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Overview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4277" y="1701800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4277" y="2080507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7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3214" y="2459214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3214" y="2837921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95914" y="3216628"/>
            <a:ext cx="2159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443674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EPC</a:t>
            </a:r>
            <a:r>
              <a:rPr spc="-15" dirty="0"/>
              <a:t> </a:t>
            </a:r>
            <a:r>
              <a:rPr spc="10" dirty="0"/>
              <a:t>CONTRACT</a:t>
            </a:r>
            <a:r>
              <a:rPr dirty="0"/>
              <a:t> </a:t>
            </a:r>
            <a:r>
              <a:rPr spc="5" dirty="0"/>
              <a:t>‐</a:t>
            </a:r>
            <a:r>
              <a:rPr spc="-15" dirty="0"/>
              <a:t> </a:t>
            </a:r>
            <a:r>
              <a:rPr spc="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8468" y="1830851"/>
          <a:ext cx="9787255" cy="4423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21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Contractor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47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Gamma,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rating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BBB</a:t>
                      </a:r>
                      <a:r>
                        <a:rPr sz="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Tier1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Contractorr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Scope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Contract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standalone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lump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sum turnkey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contract for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EPC Works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Completion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EPC Contractor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shall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ensure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completion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Works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later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than 5 days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PCOD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Price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~USD$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207mn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Obligations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EPC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 Price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conditional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providing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maintaining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Performance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Bond,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Advance Payment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Bond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 insurance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Permits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Approvals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825" marR="27305" indent="-300990">
                        <a:lnSpc>
                          <a:spcPts val="114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agrees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fully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procuring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maintaining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Approvals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(whether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behalf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Company)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Works,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Competent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Authorities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Indemnities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marR="26034" indent="-300990">
                        <a:lnSpc>
                          <a:spcPts val="114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indemnities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favour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cover,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minimum,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Company’s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liabilities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equivalent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indemnities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(to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extent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Works).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Warranties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shall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contain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contractor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warranties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Defects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Liability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Period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41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defects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liability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period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the Project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less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than 400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defects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Liquidated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Damages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 indent="-30162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DLDs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will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 due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Contractor for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delays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completing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Works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Scheduled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Provisional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Acceptance Date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capped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10%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EPC 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aking‐Over</a:t>
                      </a:r>
                      <a:r>
                        <a:rPr sz="8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Certificate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marR="368300" indent="-300990">
                        <a:lnSpc>
                          <a:spcPts val="114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Taking over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EPC Works by the Project Company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shall, in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case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Project Assets, occur back‐to‐back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passing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all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required Acceptance Tests as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PPA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84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Assignment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freely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assign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benefit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EPC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favour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Financing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the Project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Company's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affiliates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Termination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terminate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Contract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case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breaching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 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provisions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Applicable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Law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04825" indent="-301625">
                        <a:lnSpc>
                          <a:spcPct val="100000"/>
                        </a:lnSpc>
                        <a:spcBef>
                          <a:spcPts val="705"/>
                        </a:spcBef>
                        <a:buFont typeface="Symbol"/>
                        <a:buChar char=""/>
                        <a:tabLst>
                          <a:tab pos="504825" algn="l"/>
                          <a:tab pos="505459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EPC Contract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shall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governed by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laws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England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Wales.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227" y="1927860"/>
            <a:ext cx="1383030" cy="622300"/>
            <a:chOff x="450227" y="1927860"/>
            <a:chExt cx="1383030" cy="622300"/>
          </a:xfrm>
        </p:grpSpPr>
        <p:sp>
          <p:nvSpPr>
            <p:cNvPr id="3" name="object 3"/>
            <p:cNvSpPr/>
            <p:nvPr/>
          </p:nvSpPr>
          <p:spPr>
            <a:xfrm>
              <a:off x="454037" y="1931670"/>
              <a:ext cx="1374775" cy="614680"/>
            </a:xfrm>
            <a:custGeom>
              <a:avLst/>
              <a:gdLst/>
              <a:ahLst/>
              <a:cxnLst/>
              <a:rect l="l" t="t" r="r" b="b"/>
              <a:pathLst>
                <a:path w="1374775" h="614680">
                  <a:moveTo>
                    <a:pt x="1374647" y="614171"/>
                  </a:moveTo>
                  <a:lnTo>
                    <a:pt x="1374647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1374647" y="614171"/>
                  </a:lnTo>
                  <a:close/>
                </a:path>
              </a:pathLst>
            </a:custGeom>
            <a:solidFill>
              <a:srgbClr val="CF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0227" y="1927860"/>
              <a:ext cx="1383030" cy="622300"/>
            </a:xfrm>
            <a:custGeom>
              <a:avLst/>
              <a:gdLst/>
              <a:ahLst/>
              <a:cxnLst/>
              <a:rect l="l" t="t" r="r" b="b"/>
              <a:pathLst>
                <a:path w="1383030" h="622300">
                  <a:moveTo>
                    <a:pt x="1383030" y="620268"/>
                  </a:moveTo>
                  <a:lnTo>
                    <a:pt x="1383030" y="1524"/>
                  </a:lnTo>
                  <a:lnTo>
                    <a:pt x="1380744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620268"/>
                  </a:lnTo>
                  <a:lnTo>
                    <a:pt x="1524" y="621792"/>
                  </a:lnTo>
                  <a:lnTo>
                    <a:pt x="3810" y="621792"/>
                  </a:lnTo>
                  <a:lnTo>
                    <a:pt x="3810" y="8382"/>
                  </a:lnTo>
                  <a:lnTo>
                    <a:pt x="8381" y="3810"/>
                  </a:lnTo>
                  <a:lnTo>
                    <a:pt x="8381" y="8382"/>
                  </a:lnTo>
                  <a:lnTo>
                    <a:pt x="1374648" y="8382"/>
                  </a:lnTo>
                  <a:lnTo>
                    <a:pt x="1374648" y="3810"/>
                  </a:lnTo>
                  <a:lnTo>
                    <a:pt x="1378458" y="8382"/>
                  </a:lnTo>
                  <a:lnTo>
                    <a:pt x="1378458" y="621792"/>
                  </a:lnTo>
                  <a:lnTo>
                    <a:pt x="1380744" y="621792"/>
                  </a:lnTo>
                  <a:lnTo>
                    <a:pt x="1383030" y="620268"/>
                  </a:lnTo>
                  <a:close/>
                </a:path>
                <a:path w="1383030" h="622300">
                  <a:moveTo>
                    <a:pt x="8381" y="8382"/>
                  </a:moveTo>
                  <a:lnTo>
                    <a:pt x="8381" y="3810"/>
                  </a:lnTo>
                  <a:lnTo>
                    <a:pt x="3810" y="8382"/>
                  </a:lnTo>
                  <a:lnTo>
                    <a:pt x="8381" y="8382"/>
                  </a:lnTo>
                  <a:close/>
                </a:path>
                <a:path w="1383030" h="622300">
                  <a:moveTo>
                    <a:pt x="8381" y="613410"/>
                  </a:moveTo>
                  <a:lnTo>
                    <a:pt x="8381" y="8382"/>
                  </a:lnTo>
                  <a:lnTo>
                    <a:pt x="3810" y="8382"/>
                  </a:lnTo>
                  <a:lnTo>
                    <a:pt x="3810" y="613410"/>
                  </a:lnTo>
                  <a:lnTo>
                    <a:pt x="8381" y="613410"/>
                  </a:lnTo>
                  <a:close/>
                </a:path>
                <a:path w="1383030" h="622300">
                  <a:moveTo>
                    <a:pt x="1378458" y="613410"/>
                  </a:moveTo>
                  <a:lnTo>
                    <a:pt x="3810" y="613410"/>
                  </a:lnTo>
                  <a:lnTo>
                    <a:pt x="8381" y="617982"/>
                  </a:lnTo>
                  <a:lnTo>
                    <a:pt x="8381" y="621792"/>
                  </a:lnTo>
                  <a:lnTo>
                    <a:pt x="1374648" y="621792"/>
                  </a:lnTo>
                  <a:lnTo>
                    <a:pt x="1374648" y="617982"/>
                  </a:lnTo>
                  <a:lnTo>
                    <a:pt x="1378458" y="613410"/>
                  </a:lnTo>
                  <a:close/>
                </a:path>
                <a:path w="1383030" h="622300">
                  <a:moveTo>
                    <a:pt x="8381" y="621792"/>
                  </a:moveTo>
                  <a:lnTo>
                    <a:pt x="8381" y="617982"/>
                  </a:lnTo>
                  <a:lnTo>
                    <a:pt x="3810" y="613410"/>
                  </a:lnTo>
                  <a:lnTo>
                    <a:pt x="3810" y="621792"/>
                  </a:lnTo>
                  <a:lnTo>
                    <a:pt x="8381" y="621792"/>
                  </a:lnTo>
                  <a:close/>
                </a:path>
                <a:path w="1383030" h="622300">
                  <a:moveTo>
                    <a:pt x="1378458" y="8382"/>
                  </a:moveTo>
                  <a:lnTo>
                    <a:pt x="1374648" y="3810"/>
                  </a:lnTo>
                  <a:lnTo>
                    <a:pt x="1374648" y="8382"/>
                  </a:lnTo>
                  <a:lnTo>
                    <a:pt x="1378458" y="8382"/>
                  </a:lnTo>
                  <a:close/>
                </a:path>
                <a:path w="1383030" h="622300">
                  <a:moveTo>
                    <a:pt x="1378458" y="613410"/>
                  </a:moveTo>
                  <a:lnTo>
                    <a:pt x="1378458" y="8382"/>
                  </a:lnTo>
                  <a:lnTo>
                    <a:pt x="1374648" y="8382"/>
                  </a:lnTo>
                  <a:lnTo>
                    <a:pt x="1374648" y="613410"/>
                  </a:lnTo>
                  <a:lnTo>
                    <a:pt x="1378458" y="613410"/>
                  </a:lnTo>
                  <a:close/>
                </a:path>
                <a:path w="1383030" h="622300">
                  <a:moveTo>
                    <a:pt x="1378458" y="621792"/>
                  </a:moveTo>
                  <a:lnTo>
                    <a:pt x="1378458" y="613410"/>
                  </a:lnTo>
                  <a:lnTo>
                    <a:pt x="1374648" y="617982"/>
                  </a:lnTo>
                  <a:lnTo>
                    <a:pt x="1374648" y="621792"/>
                  </a:lnTo>
                  <a:lnTo>
                    <a:pt x="1378458" y="621792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4037" y="1931670"/>
            <a:ext cx="137477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50" spc="5" dirty="0">
                <a:latin typeface="Calibri"/>
                <a:cs typeface="Calibri"/>
              </a:rPr>
              <a:t>BETA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Calibri"/>
                <a:cs typeface="Calibri"/>
              </a:rPr>
              <a:t>(EPC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Contractor)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037" y="2700527"/>
            <a:ext cx="1374775" cy="607695"/>
          </a:xfrm>
          <a:prstGeom prst="rect">
            <a:avLst/>
          </a:prstGeom>
          <a:solidFill>
            <a:srgbClr val="CFCDC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254000" marR="112395" indent="-135255">
              <a:lnSpc>
                <a:spcPct val="101600"/>
              </a:lnSpc>
            </a:pPr>
            <a:r>
              <a:rPr sz="950" spc="10" dirty="0">
                <a:latin typeface="Calibri"/>
                <a:cs typeface="Calibri"/>
              </a:rPr>
              <a:t>O</a:t>
            </a:r>
            <a:r>
              <a:rPr sz="950" dirty="0">
                <a:latin typeface="Calibri"/>
                <a:cs typeface="Calibri"/>
              </a:rPr>
              <a:t>R</a:t>
            </a:r>
            <a:r>
              <a:rPr sz="950" spc="5" dirty="0">
                <a:latin typeface="Calibri"/>
                <a:cs typeface="Calibri"/>
              </a:rPr>
              <a:t>IGINAL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EQUIPME</a:t>
            </a:r>
            <a:r>
              <a:rPr sz="950" spc="5" dirty="0">
                <a:latin typeface="Calibri"/>
                <a:cs typeface="Calibri"/>
              </a:rPr>
              <a:t>NT  </a:t>
            </a:r>
            <a:r>
              <a:rPr sz="950" dirty="0">
                <a:latin typeface="Calibri"/>
                <a:cs typeface="Calibri"/>
              </a:rPr>
              <a:t>SUPPLIER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(OEMs)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4669" y="1963939"/>
            <a:ext cx="2089785" cy="4673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Credit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rating:</a:t>
            </a:r>
            <a:r>
              <a:rPr sz="950" spc="-35" dirty="0">
                <a:latin typeface="Calibri"/>
                <a:cs typeface="Calibri"/>
              </a:rPr>
              <a:t> </a:t>
            </a:r>
            <a:r>
              <a:rPr sz="950" b="1" dirty="0">
                <a:latin typeface="Calibri"/>
                <a:cs typeface="Calibri"/>
              </a:rPr>
              <a:t>BBB</a:t>
            </a:r>
            <a:endParaRPr sz="9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Wind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Turbine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Installation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over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150</a:t>
            </a:r>
            <a:endParaRPr sz="9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SPV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Minority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equity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stake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[12.5]%</a:t>
            </a:r>
            <a:endParaRPr sz="95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04504" y="1926101"/>
          <a:ext cx="4831715" cy="208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21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Nature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signed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off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Yes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P50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Est.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production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market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85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Lowest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market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Probability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delay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Lowest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market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Legal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sign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off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Yes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9375" marR="75565" indent="-635">
                        <a:lnSpc>
                          <a:spcPct val="102899"/>
                        </a:lnSpc>
                        <a:spcBef>
                          <a:spcPts val="79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back‐to‐back provision </a:t>
                      </a:r>
                      <a:r>
                        <a:rPr sz="850" b="1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with PPA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284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responsibility,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schedule,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procedure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113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Bonding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requirement,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LDs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delays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performance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marR="198755" indent="-150495">
                        <a:lnSpc>
                          <a:spcPts val="1060"/>
                        </a:lnSpc>
                        <a:spcBef>
                          <a:spcPts val="35"/>
                        </a:spcBef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Majeure,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law,</a:t>
                      </a:r>
                      <a:r>
                        <a:rPr sz="85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early/termination,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indemnities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remedies,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equivalent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relief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29870" indent="-150495">
                        <a:lnSpc>
                          <a:spcPts val="1005"/>
                        </a:lnSpc>
                        <a:buFont typeface="Arial MT"/>
                        <a:buChar char="•"/>
                        <a:tabLst>
                          <a:tab pos="230504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Insurance,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saving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9992" y="3469151"/>
          <a:ext cx="4829810" cy="1878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2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Nature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Price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Fixed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lump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Governing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Law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Law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England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Wales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responsibility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Beta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(Design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commissioning)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85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guarantee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wrap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Beta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management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SPV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personnel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Packages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144145" indent="-635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24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months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warranties,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years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latent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defects,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10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years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civil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works,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LDs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SPV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Final</a:t>
                      </a:r>
                      <a:r>
                        <a:rPr sz="8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Draft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03431" y="2908046"/>
            <a:ext cx="124460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Credit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rating:</a:t>
            </a:r>
            <a:r>
              <a:rPr sz="950" spc="-35" dirty="0">
                <a:latin typeface="Calibri"/>
                <a:cs typeface="Calibri"/>
              </a:rPr>
              <a:t> </a:t>
            </a:r>
            <a:r>
              <a:rPr sz="950" b="1" spc="5" dirty="0">
                <a:latin typeface="Calibri"/>
                <a:cs typeface="Calibri"/>
              </a:rPr>
              <a:t>Tier</a:t>
            </a:r>
            <a:r>
              <a:rPr sz="950" b="1" spc="-20" dirty="0">
                <a:latin typeface="Calibri"/>
                <a:cs typeface="Calibri"/>
              </a:rPr>
              <a:t> </a:t>
            </a:r>
            <a:r>
              <a:rPr sz="950" b="1" spc="5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646112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EPC</a:t>
            </a:r>
            <a:r>
              <a:rPr spc="-5" dirty="0"/>
              <a:t> </a:t>
            </a:r>
            <a:r>
              <a:rPr spc="10" dirty="0"/>
              <a:t>CONTRACT </a:t>
            </a:r>
            <a:r>
              <a:rPr spc="5" dirty="0"/>
              <a:t>‐</a:t>
            </a:r>
            <a:r>
              <a:rPr spc="-10" dirty="0"/>
              <a:t> </a:t>
            </a:r>
            <a:r>
              <a:rPr spc="10" dirty="0"/>
              <a:t>RISKS </a:t>
            </a:r>
            <a:r>
              <a:rPr spc="15" dirty="0"/>
              <a:t>AND</a:t>
            </a:r>
            <a:r>
              <a:rPr spc="-10" dirty="0"/>
              <a:t> </a:t>
            </a:r>
            <a:r>
              <a:rPr spc="15" dirty="0"/>
              <a:t>MITIGATION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149" y="1521968"/>
            <a:ext cx="635889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80305" algn="l"/>
              </a:tabLst>
            </a:pPr>
            <a:r>
              <a:rPr sz="1200" b="1" spc="10" dirty="0">
                <a:latin typeface="Calibri"/>
                <a:cs typeface="Calibri"/>
              </a:rPr>
              <a:t>EPC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5" dirty="0">
                <a:latin typeface="Calibri"/>
                <a:cs typeface="Calibri"/>
              </a:rPr>
              <a:t> Contractual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Arrangements	</a:t>
            </a:r>
            <a:r>
              <a:rPr sz="1200" b="1" spc="-5" dirty="0">
                <a:latin typeface="Calibri"/>
                <a:cs typeface="Calibri"/>
              </a:rPr>
              <a:t>Technical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Parameters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561" y="1828038"/>
            <a:ext cx="4829810" cy="11430"/>
          </a:xfrm>
          <a:custGeom>
            <a:avLst/>
            <a:gdLst/>
            <a:ahLst/>
            <a:cxnLst/>
            <a:rect l="l" t="t" r="r" b="b"/>
            <a:pathLst>
              <a:path w="4829810" h="11430">
                <a:moveTo>
                  <a:pt x="4829556" y="11429"/>
                </a:moveTo>
                <a:lnTo>
                  <a:pt x="4829556" y="0"/>
                </a:lnTo>
                <a:lnTo>
                  <a:pt x="0" y="0"/>
                </a:lnTo>
                <a:lnTo>
                  <a:pt x="0" y="11429"/>
                </a:lnTo>
                <a:lnTo>
                  <a:pt x="4829556" y="11429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3801" y="1828038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30">
                <a:moveTo>
                  <a:pt x="4817364" y="11429"/>
                </a:moveTo>
                <a:lnTo>
                  <a:pt x="4817364" y="0"/>
                </a:lnTo>
                <a:lnTo>
                  <a:pt x="0" y="0"/>
                </a:lnTo>
                <a:lnTo>
                  <a:pt x="0" y="11429"/>
                </a:lnTo>
                <a:lnTo>
                  <a:pt x="4817364" y="11429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470408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O&amp;M</a:t>
            </a:r>
            <a:r>
              <a:rPr spc="-5" dirty="0"/>
              <a:t> </a:t>
            </a:r>
            <a:r>
              <a:rPr spc="10" dirty="0"/>
              <a:t>CONTRACT</a:t>
            </a:r>
            <a:r>
              <a:rPr dirty="0"/>
              <a:t> </a:t>
            </a:r>
            <a:r>
              <a:rPr spc="5" dirty="0"/>
              <a:t>‐</a:t>
            </a:r>
            <a:r>
              <a:rPr spc="-15" dirty="0"/>
              <a:t> </a:t>
            </a:r>
            <a:r>
              <a:rPr spc="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8468" y="1822468"/>
          <a:ext cx="9786620" cy="347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3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Contractor</a:t>
                      </a:r>
                      <a:r>
                        <a:rPr sz="8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type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180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Third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Scope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Provision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services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 the Project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mobilization,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training,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procedures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manuals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prior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PCOD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PCOD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Tenor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20 years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PCOD,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Price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  <a:tab pos="265811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fixed charge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(subject to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inflation)</a:t>
                      </a:r>
                      <a:r>
                        <a:rPr sz="8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USc/kWh payable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cover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routine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maintenance,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outages,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spare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parts.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2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50" b="1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Contr.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Guarantee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shall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97.80%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plant’s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 an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basis.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Guarantee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obligations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guaranteed by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acceptable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entity(ies)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/ shareholders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pursuant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 parent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Liability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Limit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contractor’s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liability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not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less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hundred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percent (100%)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contractor fee for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applicable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year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Back‐to‐back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principle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marR="26670" indent="-300990">
                        <a:lnSpc>
                          <a:spcPts val="114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Contract’s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provision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generally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back‐to‐back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provisions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agreements,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pass‐down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operation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obligations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risks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 the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Incentives/penalties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defects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liability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period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the Project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less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than 400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defects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3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Liquidated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Damages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695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DLDs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will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 due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Contractor for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delays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completing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Works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Scheduled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Provisional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Acceptance Date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capped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10%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EPC 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Reporting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150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produce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reports,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plan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Environmental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operate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Plant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meet environmental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draft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PPA.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645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produce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environmental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plan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Termination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marR="219710" indent="-300990">
                        <a:lnSpc>
                          <a:spcPts val="114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Termination rights for Protect Company,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including (a)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 convenience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(b)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 default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cure periods where appropriate and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(c)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 default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no cure period where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e.g.,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insolvency;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exceeding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liability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one occasion.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Applicable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Law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30162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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EPC Contract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shall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governed by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construed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laws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England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Wales.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41" y="1532636"/>
            <a:ext cx="120586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Strategic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rationale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753" y="1838705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30">
                <a:moveTo>
                  <a:pt x="4817364" y="11430"/>
                </a:moveTo>
                <a:lnTo>
                  <a:pt x="4817364" y="0"/>
                </a:lnTo>
                <a:lnTo>
                  <a:pt x="0" y="0"/>
                </a:lnTo>
                <a:lnTo>
                  <a:pt x="0" y="11430"/>
                </a:lnTo>
                <a:lnTo>
                  <a:pt x="4817364" y="1143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7389" y="3372104"/>
            <a:ext cx="129349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Required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Approvals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3801" y="3678173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29">
                <a:moveTo>
                  <a:pt x="4817364" y="11430"/>
                </a:moveTo>
                <a:lnTo>
                  <a:pt x="4817364" y="0"/>
                </a:lnTo>
                <a:lnTo>
                  <a:pt x="0" y="0"/>
                </a:lnTo>
                <a:lnTo>
                  <a:pt x="0" y="11430"/>
                </a:lnTo>
                <a:lnTo>
                  <a:pt x="4817364" y="1143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5829" y="971803"/>
            <a:ext cx="3551554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1F5F"/>
                </a:solidFill>
              </a:rPr>
              <a:t>EXECUTIVE</a:t>
            </a:r>
            <a:r>
              <a:rPr spc="-35" dirty="0">
                <a:solidFill>
                  <a:srgbClr val="001F5F"/>
                </a:solidFill>
              </a:rPr>
              <a:t> </a:t>
            </a:r>
            <a:r>
              <a:rPr spc="5" dirty="0">
                <a:solidFill>
                  <a:srgbClr val="001F5F"/>
                </a:solidFill>
              </a:rPr>
              <a:t>SUMMARY</a:t>
            </a:r>
          </a:p>
        </p:txBody>
      </p:sp>
      <p:sp>
        <p:nvSpPr>
          <p:cNvPr id="7" name="object 7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1341" y="6255510"/>
            <a:ext cx="56508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Calibri"/>
                <a:cs typeface="Calibri"/>
              </a:rPr>
              <a:t>1)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Survey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by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the </a:t>
            </a:r>
            <a:r>
              <a:rPr sz="850" spc="5" dirty="0">
                <a:latin typeface="Calibri"/>
                <a:cs typeface="Calibri"/>
              </a:rPr>
              <a:t>Financial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Times.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2)</a:t>
            </a:r>
            <a:r>
              <a:rPr sz="850" spc="2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In</a:t>
            </a:r>
            <a:r>
              <a:rPr sz="850" spc="5" dirty="0">
                <a:latin typeface="Calibri"/>
                <a:cs typeface="Calibri"/>
              </a:rPr>
              <a:t> line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with</a:t>
            </a:r>
            <a:r>
              <a:rPr sz="850" spc="10" dirty="0">
                <a:latin typeface="Calibri"/>
                <a:cs typeface="Calibri"/>
              </a:rPr>
              <a:t> observed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cost</a:t>
            </a:r>
            <a:r>
              <a:rPr sz="850" spc="5" dirty="0">
                <a:latin typeface="Calibri"/>
                <a:cs typeface="Calibri"/>
              </a:rPr>
              <a:t> of</a:t>
            </a:r>
            <a:r>
              <a:rPr sz="850" spc="10" dirty="0">
                <a:latin typeface="Calibri"/>
                <a:cs typeface="Calibri"/>
              </a:rPr>
              <a:t> equity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in </a:t>
            </a:r>
            <a:r>
              <a:rPr sz="850" spc="10" dirty="0">
                <a:latin typeface="Calibri"/>
                <a:cs typeface="Calibri"/>
              </a:rPr>
              <a:t>the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market.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See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appendix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for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detailed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calculations.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058" y="3363722"/>
            <a:ext cx="8559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Equity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Terms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469" y="3669791"/>
            <a:ext cx="4817745" cy="10795"/>
          </a:xfrm>
          <a:custGeom>
            <a:avLst/>
            <a:gdLst/>
            <a:ahLst/>
            <a:cxnLst/>
            <a:rect l="l" t="t" r="r" b="b"/>
            <a:pathLst>
              <a:path w="4817745" h="10795">
                <a:moveTo>
                  <a:pt x="4817364" y="10668"/>
                </a:moveTo>
                <a:lnTo>
                  <a:pt x="4817364" y="0"/>
                </a:lnTo>
                <a:lnTo>
                  <a:pt x="0" y="0"/>
                </a:lnTo>
                <a:lnTo>
                  <a:pt x="0" y="10668"/>
                </a:lnTo>
                <a:lnTo>
                  <a:pt x="4817364" y="106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2184" y="3755663"/>
          <a:ext cx="4817108" cy="2431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2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Currency:</a:t>
                      </a:r>
                      <a:r>
                        <a:rPr sz="8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‘000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ticket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70,000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80,000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D/E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80%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structure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100 USD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capital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rest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SHL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Shareholder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rate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6%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10%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Timing of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injections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100k 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establish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SPV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2H27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repay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EBL,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incl.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rolled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up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R="749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fee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sponsor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10,000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payable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79375" marR="335280" indent="-635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Additional standby equity for </a:t>
                      </a:r>
                      <a:r>
                        <a:rPr sz="850" b="1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overruns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74930" algn="r">
                        <a:lnSpc>
                          <a:spcPct val="100000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2,500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4,000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12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Standby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LC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fee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0.5%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IRR</a:t>
                      </a:r>
                      <a:r>
                        <a:rPr sz="825" spc="15" baseline="25252" dirty="0">
                          <a:latin typeface="Calibri"/>
                          <a:cs typeface="Calibri"/>
                        </a:rPr>
                        <a:t>2</a:t>
                      </a:r>
                      <a:endParaRPr sz="825" baseline="25252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10.0%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12.0%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418232" y="3760235"/>
          <a:ext cx="4831715" cy="1258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2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Currency:</a:t>
                      </a:r>
                      <a:r>
                        <a:rPr sz="8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‘000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Bid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range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 tariff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(USDc/kWh)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3.30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3.70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Bidding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strategy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73025" indent="-32384">
                        <a:lnSpc>
                          <a:spcPct val="102899"/>
                        </a:lnSpc>
                        <a:spcBef>
                          <a:spcPts val="25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Improving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bid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via: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refinancing,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sell‐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down,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repowering,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extension,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CO2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credits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terms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left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12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Bid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bond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25,000,000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WID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issued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bank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23627" y="1915159"/>
            <a:ext cx="467360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080" indent="-25082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10" dirty="0">
                <a:latin typeface="Calibri"/>
                <a:cs typeface="Calibri"/>
              </a:rPr>
              <a:t>We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would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like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enter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market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</a:t>
            </a:r>
            <a:r>
              <a:rPr sz="950" spc="2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Republic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Windistan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due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1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its </a:t>
            </a:r>
            <a:r>
              <a:rPr sz="950" spc="-2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favourable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outlook: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040" y="2309876"/>
            <a:ext cx="4336415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43180" indent="-25082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88290" algn="l"/>
                <a:tab pos="288925" algn="l"/>
              </a:tabLst>
            </a:pPr>
            <a:r>
              <a:rPr sz="950" dirty="0">
                <a:latin typeface="Calibri"/>
                <a:cs typeface="Calibri"/>
              </a:rPr>
              <a:t>The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most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diversified</a:t>
            </a:r>
            <a:r>
              <a:rPr sz="950" spc="1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economy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</a:t>
            </a:r>
            <a:r>
              <a:rPr sz="950" spc="1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Central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Asia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predicted</a:t>
            </a:r>
            <a:r>
              <a:rPr sz="950" spc="1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be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on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1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 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fastest‐growing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economies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world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(top20)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 </a:t>
            </a:r>
            <a:r>
              <a:rPr sz="950" spc="5" dirty="0">
                <a:latin typeface="Calibri"/>
                <a:cs typeface="Calibri"/>
              </a:rPr>
              <a:t>future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decades</a:t>
            </a:r>
            <a:r>
              <a:rPr sz="975" baseline="25641" dirty="0">
                <a:latin typeface="Calibri"/>
                <a:cs typeface="Calibri"/>
              </a:rPr>
              <a:t>1</a:t>
            </a:r>
            <a:r>
              <a:rPr sz="950" dirty="0"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440" y="2703829"/>
            <a:ext cx="4274185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080" indent="-25082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Renewable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energy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currently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accounts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for</a:t>
            </a:r>
            <a:r>
              <a:rPr sz="950" spc="5" dirty="0">
                <a:latin typeface="Calibri"/>
                <a:cs typeface="Calibri"/>
              </a:rPr>
              <a:t> 18%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2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2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country’s</a:t>
            </a:r>
            <a:r>
              <a:rPr sz="950" spc="2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 </a:t>
            </a:r>
            <a:r>
              <a:rPr sz="950" dirty="0">
                <a:latin typeface="Calibri"/>
                <a:cs typeface="Calibri"/>
              </a:rPr>
              <a:t>sector </a:t>
            </a:r>
            <a:r>
              <a:rPr sz="950" spc="-2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development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actively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supported.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7389" y="1525016"/>
            <a:ext cx="12757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Key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Project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Metrics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23801" y="1831085"/>
            <a:ext cx="4817745" cy="10795"/>
          </a:xfrm>
          <a:custGeom>
            <a:avLst/>
            <a:gdLst/>
            <a:ahLst/>
            <a:cxnLst/>
            <a:rect l="l" t="t" r="r" b="b"/>
            <a:pathLst>
              <a:path w="4817745" h="10794">
                <a:moveTo>
                  <a:pt x="4817364" y="10668"/>
                </a:moveTo>
                <a:lnTo>
                  <a:pt x="4817364" y="0"/>
                </a:lnTo>
                <a:lnTo>
                  <a:pt x="0" y="0"/>
                </a:lnTo>
                <a:lnTo>
                  <a:pt x="0" y="10668"/>
                </a:lnTo>
                <a:lnTo>
                  <a:pt x="4817364" y="106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7573" y="2738882"/>
            <a:ext cx="437515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001E5E"/>
                </a:solidFill>
                <a:latin typeface="Times New Roman"/>
                <a:cs typeface="Times New Roman"/>
              </a:rPr>
              <a:t>2</a:t>
            </a:r>
            <a:r>
              <a:rPr sz="1050" b="1" dirty="0">
                <a:solidFill>
                  <a:srgbClr val="001E5E"/>
                </a:solidFill>
                <a:latin typeface="Times New Roman"/>
                <a:cs typeface="Times New Roman"/>
              </a:rPr>
              <a:t>0</a:t>
            </a:r>
            <a:r>
              <a:rPr sz="1050" b="1" spc="-10" dirty="0">
                <a:solidFill>
                  <a:srgbClr val="001E5E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001E5E"/>
                </a:solidFill>
                <a:latin typeface="Times New Roman"/>
                <a:cs typeface="Times New Roman"/>
              </a:rPr>
              <a:t>y</a:t>
            </a:r>
            <a:r>
              <a:rPr sz="1050" b="1" spc="-5" dirty="0">
                <a:solidFill>
                  <a:srgbClr val="001E5E"/>
                </a:solidFill>
                <a:latin typeface="Times New Roman"/>
                <a:cs typeface="Times New Roman"/>
              </a:rPr>
              <a:t>ear  </a:t>
            </a:r>
            <a:r>
              <a:rPr sz="1050" b="1" spc="-45" dirty="0">
                <a:solidFill>
                  <a:srgbClr val="001E5E"/>
                </a:solidFill>
                <a:latin typeface="Times New Roman"/>
                <a:cs typeface="Times New Roman"/>
              </a:rPr>
              <a:t>PPA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6519" y="2067715"/>
            <a:ext cx="264160" cy="3429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b="1" spc="5" dirty="0">
                <a:solidFill>
                  <a:srgbClr val="002262"/>
                </a:solidFill>
                <a:latin typeface="Times New Roman"/>
                <a:cs typeface="Times New Roman"/>
              </a:rPr>
              <a:t>300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b="1" spc="15" dirty="0">
                <a:solidFill>
                  <a:srgbClr val="002262"/>
                </a:solidFill>
                <a:latin typeface="Times New Roman"/>
                <a:cs typeface="Times New Roman"/>
              </a:rPr>
              <a:t>MW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0533" y="2071518"/>
            <a:ext cx="704850" cy="3429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dirty="0">
                <a:solidFill>
                  <a:srgbClr val="001E5E"/>
                </a:solidFill>
                <a:latin typeface="Times New Roman"/>
                <a:cs typeface="Times New Roman"/>
              </a:rPr>
              <a:t>$260</a:t>
            </a:r>
            <a:r>
              <a:rPr sz="950" spc="-45" dirty="0">
                <a:solidFill>
                  <a:srgbClr val="001E5E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001E5E"/>
                </a:solidFill>
                <a:latin typeface="Times New Roman"/>
                <a:cs typeface="Times New Roman"/>
              </a:rPr>
              <a:t>-270</a:t>
            </a:r>
            <a:r>
              <a:rPr sz="950" spc="-40" dirty="0">
                <a:solidFill>
                  <a:srgbClr val="001E5E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001E5E"/>
                </a:solidFill>
                <a:latin typeface="Times New Roman"/>
                <a:cs typeface="Times New Roman"/>
              </a:rPr>
              <a:t>mn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b="1" spc="-5" dirty="0">
                <a:solidFill>
                  <a:srgbClr val="002262"/>
                </a:solidFill>
                <a:latin typeface="Times New Roman"/>
                <a:cs typeface="Times New Roman"/>
              </a:rPr>
              <a:t>Pr</a:t>
            </a:r>
            <a:r>
              <a:rPr sz="950" b="1" dirty="0">
                <a:solidFill>
                  <a:srgbClr val="002262"/>
                </a:solidFill>
                <a:latin typeface="Times New Roman"/>
                <a:cs typeface="Times New Roman"/>
              </a:rPr>
              <a:t>oj</a:t>
            </a:r>
            <a:r>
              <a:rPr sz="950" b="1" spc="-5" dirty="0">
                <a:solidFill>
                  <a:srgbClr val="002262"/>
                </a:solidFill>
                <a:latin typeface="Times New Roman"/>
                <a:cs typeface="Times New Roman"/>
              </a:rPr>
              <a:t>ec</a:t>
            </a:r>
            <a:r>
              <a:rPr sz="950" b="1" spc="5" dirty="0">
                <a:solidFill>
                  <a:srgbClr val="002262"/>
                </a:solidFill>
                <a:latin typeface="Times New Roman"/>
                <a:cs typeface="Times New Roman"/>
              </a:rPr>
              <a:t>t</a:t>
            </a:r>
            <a:r>
              <a:rPr sz="950" b="1" spc="-65" dirty="0">
                <a:solidFill>
                  <a:srgbClr val="002262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02262"/>
                </a:solidFill>
                <a:latin typeface="Times New Roman"/>
                <a:cs typeface="Times New Roman"/>
              </a:rPr>
              <a:t>Co</a:t>
            </a:r>
            <a:r>
              <a:rPr sz="950" b="1" spc="-5" dirty="0">
                <a:solidFill>
                  <a:srgbClr val="002262"/>
                </a:solidFill>
                <a:latin typeface="Times New Roman"/>
                <a:cs typeface="Times New Roman"/>
              </a:rPr>
              <a:t>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25524" y="2726076"/>
            <a:ext cx="974725" cy="3429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204"/>
              </a:spcBef>
            </a:pPr>
            <a:r>
              <a:rPr sz="950" b="1" dirty="0">
                <a:solidFill>
                  <a:srgbClr val="002262"/>
                </a:solidFill>
                <a:latin typeface="Times New Roman"/>
                <a:cs typeface="Times New Roman"/>
              </a:rPr>
              <a:t>c.</a:t>
            </a:r>
            <a:r>
              <a:rPr sz="950" b="1" spc="-35" dirty="0">
                <a:solidFill>
                  <a:srgbClr val="002262"/>
                </a:solidFill>
                <a:latin typeface="Times New Roman"/>
                <a:cs typeface="Times New Roman"/>
              </a:rPr>
              <a:t> </a:t>
            </a:r>
            <a:r>
              <a:rPr sz="950" b="1" spc="5" dirty="0">
                <a:solidFill>
                  <a:srgbClr val="002262"/>
                </a:solidFill>
                <a:latin typeface="Times New Roman"/>
                <a:cs typeface="Times New Roman"/>
              </a:rPr>
              <a:t>&gt;</a:t>
            </a:r>
            <a:r>
              <a:rPr sz="950" b="1" spc="-35" dirty="0">
                <a:solidFill>
                  <a:srgbClr val="002262"/>
                </a:solidFill>
                <a:latin typeface="Times New Roman"/>
                <a:cs typeface="Times New Roman"/>
              </a:rPr>
              <a:t> </a:t>
            </a:r>
            <a:r>
              <a:rPr sz="950" b="1" spc="10" dirty="0">
                <a:solidFill>
                  <a:srgbClr val="002262"/>
                </a:solidFill>
                <a:latin typeface="Times New Roman"/>
                <a:cs typeface="Times New Roman"/>
              </a:rPr>
              <a:t>10%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2275" algn="l"/>
              </a:tabLst>
            </a:pPr>
            <a:r>
              <a:rPr sz="950" b="1" u="sng" dirty="0">
                <a:solidFill>
                  <a:srgbClr val="002262"/>
                </a:solidFill>
                <a:uFill>
                  <a:solidFill>
                    <a:srgbClr val="4371C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b="1" dirty="0">
                <a:solidFill>
                  <a:srgbClr val="002262"/>
                </a:solidFill>
                <a:latin typeface="Times New Roman"/>
                <a:cs typeface="Times New Roman"/>
              </a:rPr>
              <a:t>  </a:t>
            </a:r>
            <a:r>
              <a:rPr sz="950" b="1" spc="105" dirty="0">
                <a:solidFill>
                  <a:srgbClr val="002262"/>
                </a:solidFill>
                <a:latin typeface="Times New Roman"/>
                <a:cs typeface="Times New Roman"/>
              </a:rPr>
              <a:t> </a:t>
            </a:r>
            <a:r>
              <a:rPr sz="950" b="1" spc="5" dirty="0">
                <a:solidFill>
                  <a:srgbClr val="002262"/>
                </a:solidFill>
                <a:latin typeface="Times New Roman"/>
                <a:cs typeface="Times New Roman"/>
              </a:rPr>
              <a:t>IRR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3163" y="2074926"/>
            <a:ext cx="442722" cy="37795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660021" y="2679954"/>
            <a:ext cx="441959" cy="451484"/>
            <a:chOff x="5660021" y="2679954"/>
            <a:chExt cx="441959" cy="451484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0021" y="2708148"/>
              <a:ext cx="92201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60021" y="2708148"/>
              <a:ext cx="441959" cy="422909"/>
            </a:xfrm>
            <a:custGeom>
              <a:avLst/>
              <a:gdLst/>
              <a:ahLst/>
              <a:cxnLst/>
              <a:rect l="l" t="t" r="r" b="b"/>
              <a:pathLst>
                <a:path w="441960" h="422910">
                  <a:moveTo>
                    <a:pt x="441960" y="383286"/>
                  </a:moveTo>
                  <a:lnTo>
                    <a:pt x="441960" y="39624"/>
                  </a:lnTo>
                  <a:lnTo>
                    <a:pt x="438876" y="24110"/>
                  </a:lnTo>
                  <a:lnTo>
                    <a:pt x="430434" y="11525"/>
                  </a:lnTo>
                  <a:lnTo>
                    <a:pt x="417849" y="3083"/>
                  </a:lnTo>
                  <a:lnTo>
                    <a:pt x="402336" y="0"/>
                  </a:lnTo>
                  <a:lnTo>
                    <a:pt x="381000" y="0"/>
                  </a:lnTo>
                  <a:lnTo>
                    <a:pt x="381000" y="19050"/>
                  </a:lnTo>
                  <a:lnTo>
                    <a:pt x="402336" y="19050"/>
                  </a:lnTo>
                  <a:lnTo>
                    <a:pt x="410253" y="20550"/>
                  </a:lnTo>
                  <a:lnTo>
                    <a:pt x="416528" y="24765"/>
                  </a:lnTo>
                  <a:lnTo>
                    <a:pt x="420659" y="31265"/>
                  </a:lnTo>
                  <a:lnTo>
                    <a:pt x="422148" y="39624"/>
                  </a:lnTo>
                  <a:lnTo>
                    <a:pt x="422148" y="383286"/>
                  </a:lnTo>
                  <a:lnTo>
                    <a:pt x="420659" y="391203"/>
                  </a:lnTo>
                  <a:lnTo>
                    <a:pt x="416528" y="397478"/>
                  </a:lnTo>
                  <a:lnTo>
                    <a:pt x="410253" y="401609"/>
                  </a:lnTo>
                  <a:lnTo>
                    <a:pt x="402336" y="403098"/>
                  </a:lnTo>
                  <a:lnTo>
                    <a:pt x="40386" y="403098"/>
                  </a:lnTo>
                  <a:lnTo>
                    <a:pt x="31908" y="401609"/>
                  </a:lnTo>
                  <a:lnTo>
                    <a:pt x="25146" y="397478"/>
                  </a:lnTo>
                  <a:lnTo>
                    <a:pt x="20669" y="391203"/>
                  </a:lnTo>
                  <a:lnTo>
                    <a:pt x="19050" y="383286"/>
                  </a:lnTo>
                  <a:lnTo>
                    <a:pt x="19050" y="318516"/>
                  </a:lnTo>
                  <a:lnTo>
                    <a:pt x="0" y="318516"/>
                  </a:lnTo>
                  <a:lnTo>
                    <a:pt x="0" y="383286"/>
                  </a:lnTo>
                  <a:lnTo>
                    <a:pt x="3095" y="398799"/>
                  </a:lnTo>
                  <a:lnTo>
                    <a:pt x="11620" y="411384"/>
                  </a:lnTo>
                  <a:lnTo>
                    <a:pt x="24431" y="419826"/>
                  </a:lnTo>
                  <a:lnTo>
                    <a:pt x="40386" y="422910"/>
                  </a:lnTo>
                  <a:lnTo>
                    <a:pt x="402336" y="422910"/>
                  </a:lnTo>
                  <a:lnTo>
                    <a:pt x="417849" y="419826"/>
                  </a:lnTo>
                  <a:lnTo>
                    <a:pt x="430434" y="411384"/>
                  </a:lnTo>
                  <a:lnTo>
                    <a:pt x="438876" y="398799"/>
                  </a:lnTo>
                  <a:lnTo>
                    <a:pt x="441960" y="383286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1649" y="2679954"/>
              <a:ext cx="296418" cy="982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99899" y="2804172"/>
              <a:ext cx="355600" cy="283210"/>
            </a:xfrm>
            <a:custGeom>
              <a:avLst/>
              <a:gdLst/>
              <a:ahLst/>
              <a:cxnLst/>
              <a:rect l="l" t="t" r="r" b="b"/>
              <a:pathLst>
                <a:path w="355600" h="283210">
                  <a:moveTo>
                    <a:pt x="101854" y="216408"/>
                  </a:moveTo>
                  <a:lnTo>
                    <a:pt x="46990" y="216408"/>
                  </a:lnTo>
                  <a:lnTo>
                    <a:pt x="46990" y="236220"/>
                  </a:lnTo>
                  <a:lnTo>
                    <a:pt x="101854" y="236220"/>
                  </a:lnTo>
                  <a:lnTo>
                    <a:pt x="101854" y="216408"/>
                  </a:lnTo>
                  <a:close/>
                </a:path>
                <a:path w="355600" h="283210">
                  <a:moveTo>
                    <a:pt x="101854" y="162306"/>
                  </a:moveTo>
                  <a:lnTo>
                    <a:pt x="46990" y="162306"/>
                  </a:lnTo>
                  <a:lnTo>
                    <a:pt x="46990" y="182880"/>
                  </a:lnTo>
                  <a:lnTo>
                    <a:pt x="101854" y="182880"/>
                  </a:lnTo>
                  <a:lnTo>
                    <a:pt x="101854" y="162306"/>
                  </a:lnTo>
                  <a:close/>
                </a:path>
                <a:path w="355600" h="283210">
                  <a:moveTo>
                    <a:pt x="101854" y="108966"/>
                  </a:moveTo>
                  <a:lnTo>
                    <a:pt x="46990" y="108966"/>
                  </a:lnTo>
                  <a:lnTo>
                    <a:pt x="46990" y="129540"/>
                  </a:lnTo>
                  <a:lnTo>
                    <a:pt x="101854" y="129540"/>
                  </a:lnTo>
                  <a:lnTo>
                    <a:pt x="101854" y="108966"/>
                  </a:lnTo>
                  <a:close/>
                </a:path>
                <a:path w="355600" h="283210">
                  <a:moveTo>
                    <a:pt x="170434" y="216408"/>
                  </a:moveTo>
                  <a:lnTo>
                    <a:pt x="118618" y="216408"/>
                  </a:lnTo>
                  <a:lnTo>
                    <a:pt x="118618" y="236220"/>
                  </a:lnTo>
                  <a:lnTo>
                    <a:pt x="170434" y="236220"/>
                  </a:lnTo>
                  <a:lnTo>
                    <a:pt x="170434" y="216408"/>
                  </a:lnTo>
                  <a:close/>
                </a:path>
                <a:path w="355600" h="283210">
                  <a:moveTo>
                    <a:pt x="170434" y="162306"/>
                  </a:moveTo>
                  <a:lnTo>
                    <a:pt x="118618" y="162306"/>
                  </a:lnTo>
                  <a:lnTo>
                    <a:pt x="118618" y="182880"/>
                  </a:lnTo>
                  <a:lnTo>
                    <a:pt x="170434" y="182880"/>
                  </a:lnTo>
                  <a:lnTo>
                    <a:pt x="170434" y="162306"/>
                  </a:lnTo>
                  <a:close/>
                </a:path>
                <a:path w="355600" h="283210">
                  <a:moveTo>
                    <a:pt x="170434" y="108966"/>
                  </a:moveTo>
                  <a:lnTo>
                    <a:pt x="118618" y="108966"/>
                  </a:lnTo>
                  <a:lnTo>
                    <a:pt x="118618" y="129540"/>
                  </a:lnTo>
                  <a:lnTo>
                    <a:pt x="170434" y="129540"/>
                  </a:lnTo>
                  <a:lnTo>
                    <a:pt x="170434" y="108966"/>
                  </a:lnTo>
                  <a:close/>
                </a:path>
                <a:path w="355600" h="283210">
                  <a:moveTo>
                    <a:pt x="174244" y="25908"/>
                  </a:moveTo>
                  <a:lnTo>
                    <a:pt x="154432" y="25908"/>
                  </a:lnTo>
                  <a:lnTo>
                    <a:pt x="154432" y="44958"/>
                  </a:lnTo>
                  <a:lnTo>
                    <a:pt x="154432" y="80010"/>
                  </a:lnTo>
                  <a:lnTo>
                    <a:pt x="110998" y="80010"/>
                  </a:lnTo>
                  <a:lnTo>
                    <a:pt x="110998" y="44958"/>
                  </a:lnTo>
                  <a:lnTo>
                    <a:pt x="154432" y="44958"/>
                  </a:lnTo>
                  <a:lnTo>
                    <a:pt x="154432" y="25908"/>
                  </a:lnTo>
                  <a:lnTo>
                    <a:pt x="91186" y="25908"/>
                  </a:lnTo>
                  <a:lnTo>
                    <a:pt x="91186" y="99822"/>
                  </a:lnTo>
                  <a:lnTo>
                    <a:pt x="110998" y="99822"/>
                  </a:lnTo>
                  <a:lnTo>
                    <a:pt x="154432" y="99822"/>
                  </a:lnTo>
                  <a:lnTo>
                    <a:pt x="174244" y="99822"/>
                  </a:lnTo>
                  <a:lnTo>
                    <a:pt x="174244" y="25908"/>
                  </a:lnTo>
                  <a:close/>
                </a:path>
                <a:path w="355600" h="283210">
                  <a:moveTo>
                    <a:pt x="240538" y="216408"/>
                  </a:moveTo>
                  <a:lnTo>
                    <a:pt x="187198" y="216408"/>
                  </a:lnTo>
                  <a:lnTo>
                    <a:pt x="187198" y="236220"/>
                  </a:lnTo>
                  <a:lnTo>
                    <a:pt x="240538" y="236220"/>
                  </a:lnTo>
                  <a:lnTo>
                    <a:pt x="240538" y="216408"/>
                  </a:lnTo>
                  <a:close/>
                </a:path>
                <a:path w="355600" h="283210">
                  <a:moveTo>
                    <a:pt x="240538" y="162306"/>
                  </a:moveTo>
                  <a:lnTo>
                    <a:pt x="187198" y="162306"/>
                  </a:lnTo>
                  <a:lnTo>
                    <a:pt x="187198" y="182880"/>
                  </a:lnTo>
                  <a:lnTo>
                    <a:pt x="240538" y="182880"/>
                  </a:lnTo>
                  <a:lnTo>
                    <a:pt x="240538" y="162306"/>
                  </a:lnTo>
                  <a:close/>
                </a:path>
                <a:path w="355600" h="283210">
                  <a:moveTo>
                    <a:pt x="240538" y="108966"/>
                  </a:moveTo>
                  <a:lnTo>
                    <a:pt x="187198" y="108966"/>
                  </a:lnTo>
                  <a:lnTo>
                    <a:pt x="187198" y="129540"/>
                  </a:lnTo>
                  <a:lnTo>
                    <a:pt x="240538" y="129540"/>
                  </a:lnTo>
                  <a:lnTo>
                    <a:pt x="240538" y="108966"/>
                  </a:lnTo>
                  <a:close/>
                </a:path>
                <a:path w="355600" h="283210">
                  <a:moveTo>
                    <a:pt x="240538" y="57150"/>
                  </a:moveTo>
                  <a:lnTo>
                    <a:pt x="187198" y="57150"/>
                  </a:lnTo>
                  <a:lnTo>
                    <a:pt x="187198" y="77724"/>
                  </a:lnTo>
                  <a:lnTo>
                    <a:pt x="240538" y="77724"/>
                  </a:lnTo>
                  <a:lnTo>
                    <a:pt x="240538" y="57150"/>
                  </a:lnTo>
                  <a:close/>
                </a:path>
                <a:path w="355600" h="283210">
                  <a:moveTo>
                    <a:pt x="312915" y="216408"/>
                  </a:moveTo>
                  <a:lnTo>
                    <a:pt x="259588" y="216408"/>
                  </a:lnTo>
                  <a:lnTo>
                    <a:pt x="259588" y="236220"/>
                  </a:lnTo>
                  <a:lnTo>
                    <a:pt x="312915" y="236220"/>
                  </a:lnTo>
                  <a:lnTo>
                    <a:pt x="312915" y="216408"/>
                  </a:lnTo>
                  <a:close/>
                </a:path>
                <a:path w="355600" h="283210">
                  <a:moveTo>
                    <a:pt x="312915" y="162306"/>
                  </a:moveTo>
                  <a:lnTo>
                    <a:pt x="259588" y="162306"/>
                  </a:lnTo>
                  <a:lnTo>
                    <a:pt x="259588" y="182880"/>
                  </a:lnTo>
                  <a:lnTo>
                    <a:pt x="312915" y="182880"/>
                  </a:lnTo>
                  <a:lnTo>
                    <a:pt x="312915" y="162306"/>
                  </a:lnTo>
                  <a:close/>
                </a:path>
                <a:path w="355600" h="283210">
                  <a:moveTo>
                    <a:pt x="312915" y="108966"/>
                  </a:moveTo>
                  <a:lnTo>
                    <a:pt x="259588" y="108966"/>
                  </a:lnTo>
                  <a:lnTo>
                    <a:pt x="259588" y="129540"/>
                  </a:lnTo>
                  <a:lnTo>
                    <a:pt x="312915" y="129540"/>
                  </a:lnTo>
                  <a:lnTo>
                    <a:pt x="312915" y="108966"/>
                  </a:lnTo>
                  <a:close/>
                </a:path>
                <a:path w="355600" h="283210">
                  <a:moveTo>
                    <a:pt x="312915" y="57150"/>
                  </a:moveTo>
                  <a:lnTo>
                    <a:pt x="259588" y="57150"/>
                  </a:lnTo>
                  <a:lnTo>
                    <a:pt x="259588" y="77724"/>
                  </a:lnTo>
                  <a:lnTo>
                    <a:pt x="312915" y="77724"/>
                  </a:lnTo>
                  <a:lnTo>
                    <a:pt x="312915" y="57150"/>
                  </a:lnTo>
                  <a:close/>
                </a:path>
                <a:path w="355600" h="283210">
                  <a:moveTo>
                    <a:pt x="355600" y="147828"/>
                  </a:moveTo>
                  <a:lnTo>
                    <a:pt x="337312" y="147828"/>
                  </a:lnTo>
                  <a:lnTo>
                    <a:pt x="337312" y="168402"/>
                  </a:lnTo>
                  <a:lnTo>
                    <a:pt x="355600" y="168402"/>
                  </a:lnTo>
                  <a:lnTo>
                    <a:pt x="355600" y="147828"/>
                  </a:lnTo>
                  <a:close/>
                </a:path>
                <a:path w="355600" h="283210">
                  <a:moveTo>
                    <a:pt x="355600" y="96012"/>
                  </a:moveTo>
                  <a:lnTo>
                    <a:pt x="337312" y="96012"/>
                  </a:lnTo>
                  <a:lnTo>
                    <a:pt x="337312" y="131064"/>
                  </a:lnTo>
                  <a:lnTo>
                    <a:pt x="355600" y="131064"/>
                  </a:lnTo>
                  <a:lnTo>
                    <a:pt x="355600" y="96012"/>
                  </a:lnTo>
                  <a:close/>
                </a:path>
                <a:path w="355600" h="283210">
                  <a:moveTo>
                    <a:pt x="355600" y="0"/>
                  </a:moveTo>
                  <a:lnTo>
                    <a:pt x="337820" y="0"/>
                  </a:lnTo>
                  <a:lnTo>
                    <a:pt x="21590" y="0"/>
                  </a:lnTo>
                  <a:lnTo>
                    <a:pt x="0" y="0"/>
                  </a:lnTo>
                  <a:lnTo>
                    <a:pt x="0" y="282702"/>
                  </a:lnTo>
                  <a:lnTo>
                    <a:pt x="21590" y="282702"/>
                  </a:lnTo>
                  <a:lnTo>
                    <a:pt x="337820" y="282702"/>
                  </a:lnTo>
                  <a:lnTo>
                    <a:pt x="355600" y="282702"/>
                  </a:lnTo>
                  <a:lnTo>
                    <a:pt x="355600" y="184404"/>
                  </a:lnTo>
                  <a:lnTo>
                    <a:pt x="337820" y="184404"/>
                  </a:lnTo>
                  <a:lnTo>
                    <a:pt x="337820" y="262128"/>
                  </a:lnTo>
                  <a:lnTo>
                    <a:pt x="21590" y="262128"/>
                  </a:lnTo>
                  <a:lnTo>
                    <a:pt x="21590" y="18288"/>
                  </a:lnTo>
                  <a:lnTo>
                    <a:pt x="337820" y="18288"/>
                  </a:lnTo>
                  <a:lnTo>
                    <a:pt x="337820" y="83058"/>
                  </a:lnTo>
                  <a:lnTo>
                    <a:pt x="355600" y="83058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047367" y="2708922"/>
            <a:ext cx="433070" cy="349250"/>
          </a:xfrm>
          <a:custGeom>
            <a:avLst/>
            <a:gdLst/>
            <a:ahLst/>
            <a:cxnLst/>
            <a:rect l="l" t="t" r="r" b="b"/>
            <a:pathLst>
              <a:path w="433070" h="349250">
                <a:moveTo>
                  <a:pt x="169913" y="44196"/>
                </a:moveTo>
                <a:lnTo>
                  <a:pt x="61709" y="44196"/>
                </a:lnTo>
                <a:lnTo>
                  <a:pt x="61709" y="54102"/>
                </a:lnTo>
                <a:lnTo>
                  <a:pt x="169913" y="54102"/>
                </a:lnTo>
                <a:lnTo>
                  <a:pt x="169913" y="44196"/>
                </a:lnTo>
                <a:close/>
              </a:path>
              <a:path w="433070" h="349250">
                <a:moveTo>
                  <a:pt x="169913" y="19812"/>
                </a:moveTo>
                <a:lnTo>
                  <a:pt x="61709" y="19812"/>
                </a:lnTo>
                <a:lnTo>
                  <a:pt x="61709" y="29718"/>
                </a:lnTo>
                <a:lnTo>
                  <a:pt x="169913" y="29718"/>
                </a:lnTo>
                <a:lnTo>
                  <a:pt x="169913" y="19812"/>
                </a:lnTo>
                <a:close/>
              </a:path>
              <a:path w="433070" h="349250">
                <a:moveTo>
                  <a:pt x="169926" y="68580"/>
                </a:moveTo>
                <a:lnTo>
                  <a:pt x="115824" y="68580"/>
                </a:lnTo>
                <a:lnTo>
                  <a:pt x="115824" y="78486"/>
                </a:lnTo>
                <a:lnTo>
                  <a:pt x="169926" y="78486"/>
                </a:lnTo>
                <a:lnTo>
                  <a:pt x="169926" y="68580"/>
                </a:lnTo>
                <a:close/>
              </a:path>
              <a:path w="433070" h="349250">
                <a:moveTo>
                  <a:pt x="432816" y="51816"/>
                </a:moveTo>
                <a:lnTo>
                  <a:pt x="427482" y="0"/>
                </a:lnTo>
                <a:lnTo>
                  <a:pt x="375666" y="7620"/>
                </a:lnTo>
                <a:lnTo>
                  <a:pt x="378714" y="17526"/>
                </a:lnTo>
                <a:lnTo>
                  <a:pt x="407835" y="13538"/>
                </a:lnTo>
                <a:lnTo>
                  <a:pt x="395744" y="28702"/>
                </a:lnTo>
                <a:lnTo>
                  <a:pt x="366522" y="63144"/>
                </a:lnTo>
                <a:lnTo>
                  <a:pt x="366522" y="19812"/>
                </a:lnTo>
                <a:lnTo>
                  <a:pt x="358902" y="19812"/>
                </a:lnTo>
                <a:lnTo>
                  <a:pt x="358902" y="24384"/>
                </a:lnTo>
                <a:lnTo>
                  <a:pt x="358902" y="29718"/>
                </a:lnTo>
                <a:lnTo>
                  <a:pt x="353822" y="29718"/>
                </a:lnTo>
                <a:lnTo>
                  <a:pt x="353822" y="77279"/>
                </a:lnTo>
                <a:lnTo>
                  <a:pt x="353822" y="93002"/>
                </a:lnTo>
                <a:lnTo>
                  <a:pt x="353822" y="336804"/>
                </a:lnTo>
                <a:lnTo>
                  <a:pt x="314452" y="336804"/>
                </a:lnTo>
                <a:lnTo>
                  <a:pt x="314452" y="134759"/>
                </a:lnTo>
                <a:lnTo>
                  <a:pt x="341376" y="106680"/>
                </a:lnTo>
                <a:lnTo>
                  <a:pt x="353822" y="93002"/>
                </a:lnTo>
                <a:lnTo>
                  <a:pt x="353822" y="77279"/>
                </a:lnTo>
                <a:lnTo>
                  <a:pt x="317423" y="116776"/>
                </a:lnTo>
                <a:lnTo>
                  <a:pt x="314452" y="119684"/>
                </a:lnTo>
                <a:lnTo>
                  <a:pt x="314452" y="29718"/>
                </a:lnTo>
                <a:lnTo>
                  <a:pt x="353822" y="29718"/>
                </a:lnTo>
                <a:lnTo>
                  <a:pt x="353822" y="24384"/>
                </a:lnTo>
                <a:lnTo>
                  <a:pt x="358902" y="24384"/>
                </a:lnTo>
                <a:lnTo>
                  <a:pt x="358902" y="19812"/>
                </a:lnTo>
                <a:lnTo>
                  <a:pt x="353822" y="19812"/>
                </a:lnTo>
                <a:lnTo>
                  <a:pt x="314452" y="19812"/>
                </a:lnTo>
                <a:lnTo>
                  <a:pt x="303022" y="19812"/>
                </a:lnTo>
                <a:lnTo>
                  <a:pt x="303022" y="130822"/>
                </a:lnTo>
                <a:lnTo>
                  <a:pt x="295389" y="138264"/>
                </a:lnTo>
                <a:lnTo>
                  <a:pt x="295389" y="90678"/>
                </a:lnTo>
                <a:lnTo>
                  <a:pt x="290309" y="90678"/>
                </a:lnTo>
                <a:lnTo>
                  <a:pt x="290309" y="96012"/>
                </a:lnTo>
                <a:lnTo>
                  <a:pt x="290309" y="100584"/>
                </a:lnTo>
                <a:lnTo>
                  <a:pt x="285229" y="100584"/>
                </a:lnTo>
                <a:lnTo>
                  <a:pt x="285229" y="148170"/>
                </a:lnTo>
                <a:lnTo>
                  <a:pt x="285229" y="163614"/>
                </a:lnTo>
                <a:lnTo>
                  <a:pt x="285229" y="336804"/>
                </a:lnTo>
                <a:lnTo>
                  <a:pt x="243319" y="336804"/>
                </a:lnTo>
                <a:lnTo>
                  <a:pt x="243319" y="202107"/>
                </a:lnTo>
                <a:lnTo>
                  <a:pt x="272516" y="175996"/>
                </a:lnTo>
                <a:lnTo>
                  <a:pt x="285229" y="163614"/>
                </a:lnTo>
                <a:lnTo>
                  <a:pt x="285229" y="148170"/>
                </a:lnTo>
                <a:lnTo>
                  <a:pt x="262128" y="170688"/>
                </a:lnTo>
                <a:lnTo>
                  <a:pt x="243319" y="187871"/>
                </a:lnTo>
                <a:lnTo>
                  <a:pt x="243319" y="100584"/>
                </a:lnTo>
                <a:lnTo>
                  <a:pt x="285229" y="100584"/>
                </a:lnTo>
                <a:lnTo>
                  <a:pt x="285229" y="96012"/>
                </a:lnTo>
                <a:lnTo>
                  <a:pt x="290309" y="96012"/>
                </a:lnTo>
                <a:lnTo>
                  <a:pt x="290309" y="90678"/>
                </a:lnTo>
                <a:lnTo>
                  <a:pt x="285229" y="90678"/>
                </a:lnTo>
                <a:lnTo>
                  <a:pt x="243319" y="90678"/>
                </a:lnTo>
                <a:lnTo>
                  <a:pt x="234429" y="90678"/>
                </a:lnTo>
                <a:lnTo>
                  <a:pt x="234429" y="195999"/>
                </a:lnTo>
                <a:lnTo>
                  <a:pt x="232041" y="198170"/>
                </a:lnTo>
                <a:lnTo>
                  <a:pt x="226060" y="203123"/>
                </a:lnTo>
                <a:lnTo>
                  <a:pt x="226060" y="162306"/>
                </a:lnTo>
                <a:lnTo>
                  <a:pt x="220980" y="162306"/>
                </a:lnTo>
                <a:lnTo>
                  <a:pt x="220980" y="169164"/>
                </a:lnTo>
                <a:lnTo>
                  <a:pt x="220980" y="174498"/>
                </a:lnTo>
                <a:lnTo>
                  <a:pt x="215900" y="174498"/>
                </a:lnTo>
                <a:lnTo>
                  <a:pt x="215900" y="211518"/>
                </a:lnTo>
                <a:lnTo>
                  <a:pt x="215900" y="225005"/>
                </a:lnTo>
                <a:lnTo>
                  <a:pt x="215900" y="336804"/>
                </a:lnTo>
                <a:lnTo>
                  <a:pt x="173990" y="336804"/>
                </a:lnTo>
                <a:lnTo>
                  <a:pt x="173990" y="256692"/>
                </a:lnTo>
                <a:lnTo>
                  <a:pt x="191820" y="244297"/>
                </a:lnTo>
                <a:lnTo>
                  <a:pt x="215900" y="225005"/>
                </a:lnTo>
                <a:lnTo>
                  <a:pt x="215900" y="211518"/>
                </a:lnTo>
                <a:lnTo>
                  <a:pt x="200406" y="224307"/>
                </a:lnTo>
                <a:lnTo>
                  <a:pt x="173990" y="243878"/>
                </a:lnTo>
                <a:lnTo>
                  <a:pt x="173990" y="174498"/>
                </a:lnTo>
                <a:lnTo>
                  <a:pt x="215900" y="174498"/>
                </a:lnTo>
                <a:lnTo>
                  <a:pt x="215900" y="169164"/>
                </a:lnTo>
                <a:lnTo>
                  <a:pt x="220980" y="169164"/>
                </a:lnTo>
                <a:lnTo>
                  <a:pt x="220980" y="162306"/>
                </a:lnTo>
                <a:lnTo>
                  <a:pt x="215900" y="162306"/>
                </a:lnTo>
                <a:lnTo>
                  <a:pt x="173990" y="162306"/>
                </a:lnTo>
                <a:lnTo>
                  <a:pt x="165100" y="162306"/>
                </a:lnTo>
                <a:lnTo>
                  <a:pt x="165100" y="250240"/>
                </a:lnTo>
                <a:lnTo>
                  <a:pt x="155194" y="256717"/>
                </a:lnTo>
                <a:lnTo>
                  <a:pt x="155194" y="216408"/>
                </a:lnTo>
                <a:lnTo>
                  <a:pt x="150114" y="216408"/>
                </a:lnTo>
                <a:lnTo>
                  <a:pt x="150114" y="220980"/>
                </a:lnTo>
                <a:lnTo>
                  <a:pt x="150114" y="226314"/>
                </a:lnTo>
                <a:lnTo>
                  <a:pt x="145034" y="226314"/>
                </a:lnTo>
                <a:lnTo>
                  <a:pt x="145034" y="263372"/>
                </a:lnTo>
                <a:lnTo>
                  <a:pt x="145034" y="276415"/>
                </a:lnTo>
                <a:lnTo>
                  <a:pt x="145034" y="336804"/>
                </a:lnTo>
                <a:lnTo>
                  <a:pt x="105664" y="336804"/>
                </a:lnTo>
                <a:lnTo>
                  <a:pt x="105664" y="298742"/>
                </a:lnTo>
                <a:lnTo>
                  <a:pt x="111772" y="295884"/>
                </a:lnTo>
                <a:lnTo>
                  <a:pt x="145034" y="276415"/>
                </a:lnTo>
                <a:lnTo>
                  <a:pt x="145034" y="263372"/>
                </a:lnTo>
                <a:lnTo>
                  <a:pt x="134112" y="270510"/>
                </a:lnTo>
                <a:lnTo>
                  <a:pt x="105664" y="286766"/>
                </a:lnTo>
                <a:lnTo>
                  <a:pt x="105664" y="226314"/>
                </a:lnTo>
                <a:lnTo>
                  <a:pt x="145034" y="226314"/>
                </a:lnTo>
                <a:lnTo>
                  <a:pt x="145034" y="220980"/>
                </a:lnTo>
                <a:lnTo>
                  <a:pt x="150114" y="220980"/>
                </a:lnTo>
                <a:lnTo>
                  <a:pt x="150114" y="216408"/>
                </a:lnTo>
                <a:lnTo>
                  <a:pt x="145034" y="216408"/>
                </a:lnTo>
                <a:lnTo>
                  <a:pt x="105664" y="216408"/>
                </a:lnTo>
                <a:lnTo>
                  <a:pt x="94234" y="216408"/>
                </a:lnTo>
                <a:lnTo>
                  <a:pt x="94234" y="292569"/>
                </a:lnTo>
                <a:lnTo>
                  <a:pt x="86601" y="296011"/>
                </a:lnTo>
                <a:lnTo>
                  <a:pt x="86601" y="252984"/>
                </a:lnTo>
                <a:lnTo>
                  <a:pt x="81521" y="252984"/>
                </a:lnTo>
                <a:lnTo>
                  <a:pt x="81521" y="257556"/>
                </a:lnTo>
                <a:lnTo>
                  <a:pt x="81521" y="265176"/>
                </a:lnTo>
                <a:lnTo>
                  <a:pt x="76441" y="265176"/>
                </a:lnTo>
                <a:lnTo>
                  <a:pt x="76441" y="300596"/>
                </a:lnTo>
                <a:lnTo>
                  <a:pt x="76441" y="312369"/>
                </a:lnTo>
                <a:lnTo>
                  <a:pt x="76441" y="336804"/>
                </a:lnTo>
                <a:lnTo>
                  <a:pt x="34531" y="336804"/>
                </a:lnTo>
                <a:lnTo>
                  <a:pt x="34531" y="325831"/>
                </a:lnTo>
                <a:lnTo>
                  <a:pt x="37566" y="325323"/>
                </a:lnTo>
                <a:lnTo>
                  <a:pt x="74676" y="313182"/>
                </a:lnTo>
                <a:lnTo>
                  <a:pt x="76441" y="312369"/>
                </a:lnTo>
                <a:lnTo>
                  <a:pt x="76441" y="300596"/>
                </a:lnTo>
                <a:lnTo>
                  <a:pt x="66484" y="305079"/>
                </a:lnTo>
                <a:lnTo>
                  <a:pt x="34531" y="315137"/>
                </a:lnTo>
                <a:lnTo>
                  <a:pt x="34531" y="265176"/>
                </a:lnTo>
                <a:lnTo>
                  <a:pt x="76441" y="265176"/>
                </a:lnTo>
                <a:lnTo>
                  <a:pt x="76441" y="257556"/>
                </a:lnTo>
                <a:lnTo>
                  <a:pt x="81521" y="257556"/>
                </a:lnTo>
                <a:lnTo>
                  <a:pt x="81521" y="252984"/>
                </a:lnTo>
                <a:lnTo>
                  <a:pt x="76441" y="252984"/>
                </a:lnTo>
                <a:lnTo>
                  <a:pt x="34531" y="252984"/>
                </a:lnTo>
                <a:lnTo>
                  <a:pt x="25641" y="252984"/>
                </a:lnTo>
                <a:lnTo>
                  <a:pt x="25641" y="316776"/>
                </a:lnTo>
                <a:lnTo>
                  <a:pt x="0" y="320802"/>
                </a:lnTo>
                <a:lnTo>
                  <a:pt x="762" y="331470"/>
                </a:lnTo>
                <a:lnTo>
                  <a:pt x="25641" y="327317"/>
                </a:lnTo>
                <a:lnTo>
                  <a:pt x="25641" y="348996"/>
                </a:lnTo>
                <a:lnTo>
                  <a:pt x="34531" y="348996"/>
                </a:lnTo>
                <a:lnTo>
                  <a:pt x="76441" y="348996"/>
                </a:lnTo>
                <a:lnTo>
                  <a:pt x="81521" y="348996"/>
                </a:lnTo>
                <a:lnTo>
                  <a:pt x="86601" y="348996"/>
                </a:lnTo>
                <a:lnTo>
                  <a:pt x="86601" y="307632"/>
                </a:lnTo>
                <a:lnTo>
                  <a:pt x="94234" y="304063"/>
                </a:lnTo>
                <a:lnTo>
                  <a:pt x="94234" y="348996"/>
                </a:lnTo>
                <a:lnTo>
                  <a:pt x="105664" y="348996"/>
                </a:lnTo>
                <a:lnTo>
                  <a:pt x="145034" y="348996"/>
                </a:lnTo>
                <a:lnTo>
                  <a:pt x="150114" y="348996"/>
                </a:lnTo>
                <a:lnTo>
                  <a:pt x="155194" y="348996"/>
                </a:lnTo>
                <a:lnTo>
                  <a:pt x="155194" y="269735"/>
                </a:lnTo>
                <a:lnTo>
                  <a:pt x="165100" y="262864"/>
                </a:lnTo>
                <a:lnTo>
                  <a:pt x="165100" y="348996"/>
                </a:lnTo>
                <a:lnTo>
                  <a:pt x="173990" y="348996"/>
                </a:lnTo>
                <a:lnTo>
                  <a:pt x="215900" y="348996"/>
                </a:lnTo>
                <a:lnTo>
                  <a:pt x="220980" y="348996"/>
                </a:lnTo>
                <a:lnTo>
                  <a:pt x="226060" y="348996"/>
                </a:lnTo>
                <a:lnTo>
                  <a:pt x="226060" y="216865"/>
                </a:lnTo>
                <a:lnTo>
                  <a:pt x="233337" y="211023"/>
                </a:lnTo>
                <a:lnTo>
                  <a:pt x="234429" y="210058"/>
                </a:lnTo>
                <a:lnTo>
                  <a:pt x="234429" y="348996"/>
                </a:lnTo>
                <a:lnTo>
                  <a:pt x="243319" y="348996"/>
                </a:lnTo>
                <a:lnTo>
                  <a:pt x="285229" y="348996"/>
                </a:lnTo>
                <a:lnTo>
                  <a:pt x="290309" y="348996"/>
                </a:lnTo>
                <a:lnTo>
                  <a:pt x="295389" y="348996"/>
                </a:lnTo>
                <a:lnTo>
                  <a:pt x="295389" y="153720"/>
                </a:lnTo>
                <a:lnTo>
                  <a:pt x="303022" y="146291"/>
                </a:lnTo>
                <a:lnTo>
                  <a:pt x="303022" y="348996"/>
                </a:lnTo>
                <a:lnTo>
                  <a:pt x="314452" y="348996"/>
                </a:lnTo>
                <a:lnTo>
                  <a:pt x="353822" y="348996"/>
                </a:lnTo>
                <a:lnTo>
                  <a:pt x="358902" y="348996"/>
                </a:lnTo>
                <a:lnTo>
                  <a:pt x="366522" y="348996"/>
                </a:lnTo>
                <a:lnTo>
                  <a:pt x="366522" y="79044"/>
                </a:lnTo>
                <a:lnTo>
                  <a:pt x="376008" y="68605"/>
                </a:lnTo>
                <a:lnTo>
                  <a:pt x="402424" y="37617"/>
                </a:lnTo>
                <a:lnTo>
                  <a:pt x="417931" y="18427"/>
                </a:lnTo>
                <a:lnTo>
                  <a:pt x="419862" y="51816"/>
                </a:lnTo>
                <a:lnTo>
                  <a:pt x="432816" y="51816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8038224" y="2122170"/>
            <a:ext cx="441959" cy="330200"/>
            <a:chOff x="8038224" y="2122170"/>
            <a:chExt cx="441959" cy="330200"/>
          </a:xfrm>
        </p:grpSpPr>
        <p:sp>
          <p:nvSpPr>
            <p:cNvPr id="30" name="object 30"/>
            <p:cNvSpPr/>
            <p:nvPr/>
          </p:nvSpPr>
          <p:spPr>
            <a:xfrm>
              <a:off x="8038224" y="2122182"/>
              <a:ext cx="441959" cy="330200"/>
            </a:xfrm>
            <a:custGeom>
              <a:avLst/>
              <a:gdLst/>
              <a:ahLst/>
              <a:cxnLst/>
              <a:rect l="l" t="t" r="r" b="b"/>
              <a:pathLst>
                <a:path w="441959" h="330200">
                  <a:moveTo>
                    <a:pt x="371856" y="22860"/>
                  </a:moveTo>
                  <a:lnTo>
                    <a:pt x="370103" y="14135"/>
                  </a:lnTo>
                  <a:lnTo>
                    <a:pt x="365277" y="6858"/>
                  </a:lnTo>
                  <a:lnTo>
                    <a:pt x="358902" y="2463"/>
                  </a:lnTo>
                  <a:lnTo>
                    <a:pt x="358902" y="17526"/>
                  </a:lnTo>
                  <a:lnTo>
                    <a:pt x="358902" y="38100"/>
                  </a:lnTo>
                  <a:lnTo>
                    <a:pt x="358902" y="51816"/>
                  </a:lnTo>
                  <a:lnTo>
                    <a:pt x="358902" y="89916"/>
                  </a:lnTo>
                  <a:lnTo>
                    <a:pt x="12192" y="89916"/>
                  </a:lnTo>
                  <a:lnTo>
                    <a:pt x="12192" y="51816"/>
                  </a:lnTo>
                  <a:lnTo>
                    <a:pt x="358902" y="51816"/>
                  </a:lnTo>
                  <a:lnTo>
                    <a:pt x="358902" y="38100"/>
                  </a:lnTo>
                  <a:lnTo>
                    <a:pt x="12192" y="38100"/>
                  </a:lnTo>
                  <a:lnTo>
                    <a:pt x="12192" y="17526"/>
                  </a:lnTo>
                  <a:lnTo>
                    <a:pt x="16002" y="12954"/>
                  </a:lnTo>
                  <a:lnTo>
                    <a:pt x="354330" y="12954"/>
                  </a:lnTo>
                  <a:lnTo>
                    <a:pt x="358902" y="17526"/>
                  </a:lnTo>
                  <a:lnTo>
                    <a:pt x="358902" y="2463"/>
                  </a:lnTo>
                  <a:lnTo>
                    <a:pt x="358025" y="1854"/>
                  </a:lnTo>
                  <a:lnTo>
                    <a:pt x="348996" y="0"/>
                  </a:lnTo>
                  <a:lnTo>
                    <a:pt x="21336" y="0"/>
                  </a:lnTo>
                  <a:lnTo>
                    <a:pt x="12852" y="1854"/>
                  </a:lnTo>
                  <a:lnTo>
                    <a:pt x="6096" y="6858"/>
                  </a:lnTo>
                  <a:lnTo>
                    <a:pt x="1612" y="14135"/>
                  </a:lnTo>
                  <a:lnTo>
                    <a:pt x="0" y="22860"/>
                  </a:lnTo>
                  <a:lnTo>
                    <a:pt x="0" y="41910"/>
                  </a:lnTo>
                  <a:lnTo>
                    <a:pt x="0" y="48768"/>
                  </a:lnTo>
                  <a:lnTo>
                    <a:pt x="0" y="92964"/>
                  </a:lnTo>
                  <a:lnTo>
                    <a:pt x="0" y="99822"/>
                  </a:lnTo>
                  <a:lnTo>
                    <a:pt x="0" y="230886"/>
                  </a:lnTo>
                  <a:lnTo>
                    <a:pt x="1612" y="239356"/>
                  </a:lnTo>
                  <a:lnTo>
                    <a:pt x="6096" y="246126"/>
                  </a:lnTo>
                  <a:lnTo>
                    <a:pt x="12852" y="250596"/>
                  </a:lnTo>
                  <a:lnTo>
                    <a:pt x="21336" y="252222"/>
                  </a:lnTo>
                  <a:lnTo>
                    <a:pt x="46482" y="252222"/>
                  </a:lnTo>
                  <a:lnTo>
                    <a:pt x="50292" y="252222"/>
                  </a:lnTo>
                  <a:lnTo>
                    <a:pt x="52578" y="249936"/>
                  </a:lnTo>
                  <a:lnTo>
                    <a:pt x="52578" y="243078"/>
                  </a:lnTo>
                  <a:lnTo>
                    <a:pt x="50292" y="240030"/>
                  </a:lnTo>
                  <a:lnTo>
                    <a:pt x="16002" y="240030"/>
                  </a:lnTo>
                  <a:lnTo>
                    <a:pt x="12192" y="235458"/>
                  </a:lnTo>
                  <a:lnTo>
                    <a:pt x="12192" y="102108"/>
                  </a:lnTo>
                  <a:lnTo>
                    <a:pt x="358902" y="102108"/>
                  </a:lnTo>
                  <a:lnTo>
                    <a:pt x="358902" y="118872"/>
                  </a:lnTo>
                  <a:lnTo>
                    <a:pt x="361950" y="121158"/>
                  </a:lnTo>
                  <a:lnTo>
                    <a:pt x="368808" y="121158"/>
                  </a:lnTo>
                  <a:lnTo>
                    <a:pt x="371856" y="118872"/>
                  </a:lnTo>
                  <a:lnTo>
                    <a:pt x="371856" y="99822"/>
                  </a:lnTo>
                  <a:lnTo>
                    <a:pt x="371856" y="92964"/>
                  </a:lnTo>
                  <a:lnTo>
                    <a:pt x="371856" y="48768"/>
                  </a:lnTo>
                  <a:lnTo>
                    <a:pt x="371856" y="41910"/>
                  </a:lnTo>
                  <a:lnTo>
                    <a:pt x="371856" y="22860"/>
                  </a:lnTo>
                  <a:close/>
                </a:path>
                <a:path w="441959" h="330200">
                  <a:moveTo>
                    <a:pt x="420611" y="198120"/>
                  </a:moveTo>
                  <a:lnTo>
                    <a:pt x="418325" y="195072"/>
                  </a:lnTo>
                  <a:lnTo>
                    <a:pt x="416039" y="194310"/>
                  </a:lnTo>
                  <a:lnTo>
                    <a:pt x="408419" y="190779"/>
                  </a:lnTo>
                  <a:lnTo>
                    <a:pt x="408419" y="204978"/>
                  </a:lnTo>
                  <a:lnTo>
                    <a:pt x="408419" y="256032"/>
                  </a:lnTo>
                  <a:lnTo>
                    <a:pt x="396151" y="263156"/>
                  </a:lnTo>
                  <a:lnTo>
                    <a:pt x="385749" y="271932"/>
                  </a:lnTo>
                  <a:lnTo>
                    <a:pt x="377342" y="282282"/>
                  </a:lnTo>
                  <a:lnTo>
                    <a:pt x="371081" y="294132"/>
                  </a:lnTo>
                  <a:lnTo>
                    <a:pt x="135623" y="294132"/>
                  </a:lnTo>
                  <a:lnTo>
                    <a:pt x="129362" y="282282"/>
                  </a:lnTo>
                  <a:lnTo>
                    <a:pt x="121043" y="271932"/>
                  </a:lnTo>
                  <a:lnTo>
                    <a:pt x="110858" y="263156"/>
                  </a:lnTo>
                  <a:lnTo>
                    <a:pt x="99047" y="256032"/>
                  </a:lnTo>
                  <a:lnTo>
                    <a:pt x="99047" y="204978"/>
                  </a:lnTo>
                  <a:lnTo>
                    <a:pt x="110858" y="198501"/>
                  </a:lnTo>
                  <a:lnTo>
                    <a:pt x="121043" y="189738"/>
                  </a:lnTo>
                  <a:lnTo>
                    <a:pt x="129362" y="179260"/>
                  </a:lnTo>
                  <a:lnTo>
                    <a:pt x="135623" y="167640"/>
                  </a:lnTo>
                  <a:lnTo>
                    <a:pt x="371081" y="167640"/>
                  </a:lnTo>
                  <a:lnTo>
                    <a:pt x="377342" y="179260"/>
                  </a:lnTo>
                  <a:lnTo>
                    <a:pt x="385749" y="189738"/>
                  </a:lnTo>
                  <a:lnTo>
                    <a:pt x="396151" y="198501"/>
                  </a:lnTo>
                  <a:lnTo>
                    <a:pt x="408419" y="204978"/>
                  </a:lnTo>
                  <a:lnTo>
                    <a:pt x="408419" y="190779"/>
                  </a:lnTo>
                  <a:lnTo>
                    <a:pt x="404228" y="188823"/>
                  </a:lnTo>
                  <a:lnTo>
                    <a:pt x="394220" y="180784"/>
                  </a:lnTo>
                  <a:lnTo>
                    <a:pt x="386346" y="170726"/>
                  </a:lnTo>
                  <a:lnTo>
                    <a:pt x="380987" y="159258"/>
                  </a:lnTo>
                  <a:lnTo>
                    <a:pt x="380225" y="156972"/>
                  </a:lnTo>
                  <a:lnTo>
                    <a:pt x="377939" y="155448"/>
                  </a:lnTo>
                  <a:lnTo>
                    <a:pt x="128765" y="155448"/>
                  </a:lnTo>
                  <a:lnTo>
                    <a:pt x="127241" y="156972"/>
                  </a:lnTo>
                  <a:lnTo>
                    <a:pt x="126479" y="159258"/>
                  </a:lnTo>
                  <a:lnTo>
                    <a:pt x="120662" y="170726"/>
                  </a:lnTo>
                  <a:lnTo>
                    <a:pt x="112572" y="180784"/>
                  </a:lnTo>
                  <a:lnTo>
                    <a:pt x="102476" y="188823"/>
                  </a:lnTo>
                  <a:lnTo>
                    <a:pt x="90665" y="194310"/>
                  </a:lnTo>
                  <a:lnTo>
                    <a:pt x="87617" y="195072"/>
                  </a:lnTo>
                  <a:lnTo>
                    <a:pt x="86093" y="198120"/>
                  </a:lnTo>
                  <a:lnTo>
                    <a:pt x="86093" y="264414"/>
                  </a:lnTo>
                  <a:lnTo>
                    <a:pt x="87617" y="265938"/>
                  </a:lnTo>
                  <a:lnTo>
                    <a:pt x="90665" y="266700"/>
                  </a:lnTo>
                  <a:lnTo>
                    <a:pt x="99047" y="270814"/>
                  </a:lnTo>
                  <a:lnTo>
                    <a:pt x="126479" y="302514"/>
                  </a:lnTo>
                  <a:lnTo>
                    <a:pt x="127241" y="305562"/>
                  </a:lnTo>
                  <a:lnTo>
                    <a:pt x="128765" y="307086"/>
                  </a:lnTo>
                  <a:lnTo>
                    <a:pt x="377939" y="307086"/>
                  </a:lnTo>
                  <a:lnTo>
                    <a:pt x="380225" y="305562"/>
                  </a:lnTo>
                  <a:lnTo>
                    <a:pt x="380987" y="302514"/>
                  </a:lnTo>
                  <a:lnTo>
                    <a:pt x="386346" y="290703"/>
                  </a:lnTo>
                  <a:lnTo>
                    <a:pt x="394220" y="280606"/>
                  </a:lnTo>
                  <a:lnTo>
                    <a:pt x="404228" y="272503"/>
                  </a:lnTo>
                  <a:lnTo>
                    <a:pt x="408419" y="270446"/>
                  </a:lnTo>
                  <a:lnTo>
                    <a:pt x="416039" y="266700"/>
                  </a:lnTo>
                  <a:lnTo>
                    <a:pt x="418325" y="265938"/>
                  </a:lnTo>
                  <a:lnTo>
                    <a:pt x="420611" y="264414"/>
                  </a:lnTo>
                  <a:lnTo>
                    <a:pt x="420611" y="198120"/>
                  </a:lnTo>
                  <a:close/>
                </a:path>
                <a:path w="441959" h="330200">
                  <a:moveTo>
                    <a:pt x="441947" y="133350"/>
                  </a:moveTo>
                  <a:lnTo>
                    <a:pt x="438899" y="131064"/>
                  </a:lnTo>
                  <a:lnTo>
                    <a:pt x="429755" y="131064"/>
                  </a:lnTo>
                  <a:lnTo>
                    <a:pt x="429755" y="144018"/>
                  </a:lnTo>
                  <a:lnTo>
                    <a:pt x="429755" y="316992"/>
                  </a:lnTo>
                  <a:lnTo>
                    <a:pt x="76949" y="316992"/>
                  </a:lnTo>
                  <a:lnTo>
                    <a:pt x="76949" y="144018"/>
                  </a:lnTo>
                  <a:lnTo>
                    <a:pt x="429755" y="144018"/>
                  </a:lnTo>
                  <a:lnTo>
                    <a:pt x="429755" y="131064"/>
                  </a:lnTo>
                  <a:lnTo>
                    <a:pt x="67805" y="131064"/>
                  </a:lnTo>
                  <a:lnTo>
                    <a:pt x="64757" y="133350"/>
                  </a:lnTo>
                  <a:lnTo>
                    <a:pt x="64757" y="326136"/>
                  </a:lnTo>
                  <a:lnTo>
                    <a:pt x="67805" y="329946"/>
                  </a:lnTo>
                  <a:lnTo>
                    <a:pt x="76949" y="329946"/>
                  </a:lnTo>
                  <a:lnTo>
                    <a:pt x="429755" y="329946"/>
                  </a:lnTo>
                  <a:lnTo>
                    <a:pt x="438899" y="329946"/>
                  </a:lnTo>
                  <a:lnTo>
                    <a:pt x="441947" y="326136"/>
                  </a:lnTo>
                  <a:lnTo>
                    <a:pt x="441947" y="133350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5394" y="2316480"/>
              <a:ext cx="72390" cy="73151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943" y="1968245"/>
            <a:ext cx="1383030" cy="622300"/>
            <a:chOff x="463943" y="1968245"/>
            <a:chExt cx="1383030" cy="622300"/>
          </a:xfrm>
        </p:grpSpPr>
        <p:sp>
          <p:nvSpPr>
            <p:cNvPr id="3" name="object 3"/>
            <p:cNvSpPr/>
            <p:nvPr/>
          </p:nvSpPr>
          <p:spPr>
            <a:xfrm>
              <a:off x="467753" y="1972055"/>
              <a:ext cx="1374775" cy="614680"/>
            </a:xfrm>
            <a:custGeom>
              <a:avLst/>
              <a:gdLst/>
              <a:ahLst/>
              <a:cxnLst/>
              <a:rect l="l" t="t" r="r" b="b"/>
              <a:pathLst>
                <a:path w="1374775" h="614680">
                  <a:moveTo>
                    <a:pt x="1374647" y="614172"/>
                  </a:moveTo>
                  <a:lnTo>
                    <a:pt x="1374647" y="0"/>
                  </a:lnTo>
                  <a:lnTo>
                    <a:pt x="0" y="0"/>
                  </a:lnTo>
                  <a:lnTo>
                    <a:pt x="0" y="614172"/>
                  </a:lnTo>
                  <a:lnTo>
                    <a:pt x="1374647" y="614172"/>
                  </a:lnTo>
                  <a:close/>
                </a:path>
              </a:pathLst>
            </a:custGeom>
            <a:solidFill>
              <a:srgbClr val="CF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3943" y="1968245"/>
              <a:ext cx="1383030" cy="622300"/>
            </a:xfrm>
            <a:custGeom>
              <a:avLst/>
              <a:gdLst/>
              <a:ahLst/>
              <a:cxnLst/>
              <a:rect l="l" t="t" r="r" b="b"/>
              <a:pathLst>
                <a:path w="1383030" h="622300">
                  <a:moveTo>
                    <a:pt x="1383030" y="620268"/>
                  </a:moveTo>
                  <a:lnTo>
                    <a:pt x="1383030" y="1524"/>
                  </a:lnTo>
                  <a:lnTo>
                    <a:pt x="1380744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620268"/>
                  </a:lnTo>
                  <a:lnTo>
                    <a:pt x="1524" y="621792"/>
                  </a:lnTo>
                  <a:lnTo>
                    <a:pt x="3810" y="621792"/>
                  </a:lnTo>
                  <a:lnTo>
                    <a:pt x="3810" y="8382"/>
                  </a:lnTo>
                  <a:lnTo>
                    <a:pt x="8381" y="3810"/>
                  </a:lnTo>
                  <a:lnTo>
                    <a:pt x="8381" y="8382"/>
                  </a:lnTo>
                  <a:lnTo>
                    <a:pt x="1374648" y="8382"/>
                  </a:lnTo>
                  <a:lnTo>
                    <a:pt x="1374648" y="3810"/>
                  </a:lnTo>
                  <a:lnTo>
                    <a:pt x="1378458" y="8382"/>
                  </a:lnTo>
                  <a:lnTo>
                    <a:pt x="1378458" y="621792"/>
                  </a:lnTo>
                  <a:lnTo>
                    <a:pt x="1380744" y="621792"/>
                  </a:lnTo>
                  <a:lnTo>
                    <a:pt x="1383030" y="620268"/>
                  </a:lnTo>
                  <a:close/>
                </a:path>
                <a:path w="1383030" h="622300">
                  <a:moveTo>
                    <a:pt x="8381" y="8382"/>
                  </a:moveTo>
                  <a:lnTo>
                    <a:pt x="8381" y="3810"/>
                  </a:lnTo>
                  <a:lnTo>
                    <a:pt x="3810" y="8382"/>
                  </a:lnTo>
                  <a:lnTo>
                    <a:pt x="8381" y="8382"/>
                  </a:lnTo>
                  <a:close/>
                </a:path>
                <a:path w="1383030" h="622300">
                  <a:moveTo>
                    <a:pt x="8381" y="613410"/>
                  </a:moveTo>
                  <a:lnTo>
                    <a:pt x="8381" y="8382"/>
                  </a:lnTo>
                  <a:lnTo>
                    <a:pt x="3810" y="8382"/>
                  </a:lnTo>
                  <a:lnTo>
                    <a:pt x="3810" y="613410"/>
                  </a:lnTo>
                  <a:lnTo>
                    <a:pt x="8381" y="613410"/>
                  </a:lnTo>
                  <a:close/>
                </a:path>
                <a:path w="1383030" h="622300">
                  <a:moveTo>
                    <a:pt x="1378458" y="613410"/>
                  </a:moveTo>
                  <a:lnTo>
                    <a:pt x="3810" y="613410"/>
                  </a:lnTo>
                  <a:lnTo>
                    <a:pt x="8381" y="617982"/>
                  </a:lnTo>
                  <a:lnTo>
                    <a:pt x="8381" y="621792"/>
                  </a:lnTo>
                  <a:lnTo>
                    <a:pt x="1374648" y="621792"/>
                  </a:lnTo>
                  <a:lnTo>
                    <a:pt x="1374648" y="617982"/>
                  </a:lnTo>
                  <a:lnTo>
                    <a:pt x="1378458" y="613410"/>
                  </a:lnTo>
                  <a:close/>
                </a:path>
                <a:path w="1383030" h="622300">
                  <a:moveTo>
                    <a:pt x="8381" y="621792"/>
                  </a:moveTo>
                  <a:lnTo>
                    <a:pt x="8381" y="617982"/>
                  </a:lnTo>
                  <a:lnTo>
                    <a:pt x="3810" y="613410"/>
                  </a:lnTo>
                  <a:lnTo>
                    <a:pt x="3810" y="621792"/>
                  </a:lnTo>
                  <a:lnTo>
                    <a:pt x="8381" y="621792"/>
                  </a:lnTo>
                  <a:close/>
                </a:path>
                <a:path w="1383030" h="622300">
                  <a:moveTo>
                    <a:pt x="1378458" y="8382"/>
                  </a:moveTo>
                  <a:lnTo>
                    <a:pt x="1374648" y="3810"/>
                  </a:lnTo>
                  <a:lnTo>
                    <a:pt x="1374648" y="8382"/>
                  </a:lnTo>
                  <a:lnTo>
                    <a:pt x="1378458" y="8382"/>
                  </a:lnTo>
                  <a:close/>
                </a:path>
                <a:path w="1383030" h="622300">
                  <a:moveTo>
                    <a:pt x="1378458" y="613410"/>
                  </a:moveTo>
                  <a:lnTo>
                    <a:pt x="1378458" y="8382"/>
                  </a:lnTo>
                  <a:lnTo>
                    <a:pt x="1374648" y="8382"/>
                  </a:lnTo>
                  <a:lnTo>
                    <a:pt x="1374648" y="613410"/>
                  </a:lnTo>
                  <a:lnTo>
                    <a:pt x="1378458" y="613410"/>
                  </a:lnTo>
                  <a:close/>
                </a:path>
                <a:path w="1383030" h="622300">
                  <a:moveTo>
                    <a:pt x="1378458" y="621792"/>
                  </a:moveTo>
                  <a:lnTo>
                    <a:pt x="1378458" y="613410"/>
                  </a:lnTo>
                  <a:lnTo>
                    <a:pt x="1374648" y="617982"/>
                  </a:lnTo>
                  <a:lnTo>
                    <a:pt x="1374648" y="621792"/>
                  </a:lnTo>
                  <a:lnTo>
                    <a:pt x="1378458" y="621792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7753" y="1972055"/>
            <a:ext cx="137477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50" spc="5" dirty="0">
                <a:latin typeface="Calibri"/>
                <a:cs typeface="Calibri"/>
              </a:rPr>
              <a:t>BETA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50" spc="10" dirty="0">
                <a:latin typeface="Calibri"/>
                <a:cs typeface="Calibri"/>
              </a:rPr>
              <a:t>(O&amp;M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Contractor)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8851" y="2025656"/>
            <a:ext cx="2546985" cy="4673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Wind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Turbine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O&amp;M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experience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over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150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sites</a:t>
            </a:r>
            <a:endParaRPr sz="9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Strong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Balance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Sheet</a:t>
            </a:r>
            <a:endParaRPr sz="9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Excellent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Track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records</a:t>
            </a:r>
            <a:endParaRPr sz="95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04504" y="1966487"/>
          <a:ext cx="4831715" cy="242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Nature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strategies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0975" indent="-15049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8161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case: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825" spc="15" baseline="25252" dirty="0">
                          <a:latin typeface="Calibri"/>
                          <a:cs typeface="Calibri"/>
                        </a:rPr>
                        <a:t>rd</a:t>
                      </a:r>
                      <a:r>
                        <a:rPr sz="825" spc="120" baseline="2525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party,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responsibility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180975" marR="23495" indent="-150495">
                        <a:lnSpc>
                          <a:spcPct val="102899"/>
                        </a:lnSpc>
                        <a:buFont typeface="Arial MT"/>
                        <a:buChar char="•"/>
                        <a:tabLst>
                          <a:tab pos="18161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Long Term Service Maintenance Agreement (LTSA) from key EOMs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supplier</a:t>
                      </a:r>
                      <a:r>
                        <a:rPr sz="8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wrapped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98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Availability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97.5%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Due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diligence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sign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off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Yes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115" marR="125095" indent="-635">
                        <a:lnSpc>
                          <a:spcPct val="102899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back‐to‐back provision </a:t>
                      </a:r>
                      <a:r>
                        <a:rPr sz="850" b="1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with PPA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115" marR="24765" algn="just">
                        <a:lnSpc>
                          <a:spcPct val="102899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Availability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guarantee, force majeure, early/termination, performance LD,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law,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material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adverse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change,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incentives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penalties,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reporting,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schedule,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insurance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2184" y="2762777"/>
          <a:ext cx="4879340" cy="172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18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Nature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Price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26670">
                        <a:lnSpc>
                          <a:spcPct val="102899"/>
                        </a:lnSpc>
                        <a:spcBef>
                          <a:spcPts val="58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Fixed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Charge</a:t>
                      </a:r>
                      <a:r>
                        <a:rPr sz="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(subject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inflation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adjustment)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Governing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Law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Law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England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Wales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85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guarantee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wrap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Beta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Packages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(PCG)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850" b="1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SPV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CDCD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Final</a:t>
                      </a:r>
                      <a:r>
                        <a:rPr sz="8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Draft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6728459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O&amp;M</a:t>
            </a:r>
            <a:r>
              <a:rPr spc="5" dirty="0"/>
              <a:t> </a:t>
            </a:r>
            <a:r>
              <a:rPr spc="10" dirty="0"/>
              <a:t>CONTRACT</a:t>
            </a:r>
            <a:r>
              <a:rPr spc="5" dirty="0"/>
              <a:t> ‐</a:t>
            </a:r>
            <a:r>
              <a:rPr spc="-5" dirty="0"/>
              <a:t> </a:t>
            </a:r>
            <a:r>
              <a:rPr spc="10" dirty="0"/>
              <a:t>RISKS</a:t>
            </a:r>
            <a:r>
              <a:rPr spc="5" dirty="0"/>
              <a:t> </a:t>
            </a:r>
            <a:r>
              <a:rPr spc="15" dirty="0"/>
              <a:t>AND</a:t>
            </a:r>
            <a:r>
              <a:rPr spc="-5" dirty="0"/>
              <a:t> </a:t>
            </a:r>
            <a:r>
              <a:rPr spc="15" dirty="0"/>
              <a:t>MITIGATION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1341" y="1521968"/>
            <a:ext cx="23926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5" dirty="0">
                <a:latin typeface="Calibri"/>
                <a:cs typeface="Calibri"/>
              </a:rPr>
              <a:t>O&amp;M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Contractual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Arrangements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753" y="1828038"/>
            <a:ext cx="4804410" cy="11430"/>
          </a:xfrm>
          <a:custGeom>
            <a:avLst/>
            <a:gdLst/>
            <a:ahLst/>
            <a:cxnLst/>
            <a:rect l="l" t="t" r="r" b="b"/>
            <a:pathLst>
              <a:path w="4804410" h="11430">
                <a:moveTo>
                  <a:pt x="4804410" y="11429"/>
                </a:moveTo>
                <a:lnTo>
                  <a:pt x="4804410" y="0"/>
                </a:lnTo>
                <a:lnTo>
                  <a:pt x="0" y="0"/>
                </a:lnTo>
                <a:lnTo>
                  <a:pt x="0" y="11429"/>
                </a:lnTo>
                <a:lnTo>
                  <a:pt x="4804410" y="11429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77389" y="1534922"/>
            <a:ext cx="156845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Operational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Parameters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3801" y="1828038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30">
                <a:moveTo>
                  <a:pt x="4817364" y="11429"/>
                </a:moveTo>
                <a:lnTo>
                  <a:pt x="4817364" y="0"/>
                </a:lnTo>
                <a:lnTo>
                  <a:pt x="0" y="0"/>
                </a:lnTo>
                <a:lnTo>
                  <a:pt x="0" y="11429"/>
                </a:lnTo>
                <a:lnTo>
                  <a:pt x="4817364" y="11429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26733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PPA</a:t>
            </a:r>
            <a:r>
              <a:rPr spc="-35" dirty="0"/>
              <a:t> </a:t>
            </a:r>
            <a:r>
              <a:rPr spc="5" dirty="0"/>
              <a:t>‐</a:t>
            </a:r>
            <a:r>
              <a:rPr spc="-30" dirty="0"/>
              <a:t> </a:t>
            </a:r>
            <a:r>
              <a:rPr spc="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8468" y="1880380"/>
          <a:ext cx="9787255" cy="2846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3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2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Signing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Date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Sep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2023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Purchaser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WEC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Seller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Infra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Wind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LP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Scope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300MW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wind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farm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Purchaser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Interconnection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Facilities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Term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years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Scheduled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Scheduled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months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stop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180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Scheduled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unless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extended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Delay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COD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Delay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LDs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payable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Scheduled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COD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only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82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Payment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Billing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start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month paid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invoice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presented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Early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Generation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Purchaser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obliged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purchase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Earliest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Commissioning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Date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387985" indent="-30099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Symbol"/>
                        <a:buChar char=""/>
                        <a:tabLst>
                          <a:tab pos="387350" algn="l"/>
                          <a:tab pos="387985" algn="l"/>
                        </a:tabLst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early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generation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purchased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 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off‐taker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at 100%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82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Governing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Law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87985" indent="-301625">
                        <a:lnSpc>
                          <a:spcPct val="1000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387350" algn="l"/>
                          <a:tab pos="388620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PPA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will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governed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 the laws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RW.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direct agreements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governed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laws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England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Wales.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Support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 indent="-30099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387350" algn="l"/>
                          <a:tab pos="3879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Off‐taker’s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obligations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will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Government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CSA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pPr marL="31115" marR="78740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Transfer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Assignment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Off‐ </a:t>
                      </a:r>
                      <a:r>
                        <a:rPr sz="850" b="1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taker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4371C3"/>
                      </a:solidFill>
                      <a:prstDash val="solid"/>
                    </a:lnL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87985" marR="248285" indent="-301625">
                        <a:lnSpc>
                          <a:spcPts val="1140"/>
                        </a:lnSpc>
                        <a:spcBef>
                          <a:spcPts val="10"/>
                        </a:spcBef>
                        <a:buFont typeface="Symbol"/>
                        <a:buChar char=""/>
                        <a:tabLst>
                          <a:tab pos="387350" algn="l"/>
                          <a:tab pos="38798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may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its obligations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 the Agreement to a Successor Off‐taker without the consent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seller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subject to Government’s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obligations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the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Seller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remaining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 full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effect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Successor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Off‐taker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capabilities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perform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obligations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4371C3"/>
                      </a:solidFill>
                      <a:prstDash val="solid"/>
                    </a:lnR>
                    <a:lnT w="12700">
                      <a:solidFill>
                        <a:srgbClr val="4371C3"/>
                      </a:solidFill>
                      <a:prstDash val="solid"/>
                    </a:lnT>
                    <a:lnB w="12700">
                      <a:solidFill>
                        <a:srgbClr val="4371C3"/>
                      </a:solidFill>
                      <a:prstDash val="solid"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9648" y="1656092"/>
          <a:ext cx="9674224" cy="3202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0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8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Counterparty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Mitigant/Strategy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InfraWind</a:t>
                      </a:r>
                      <a:r>
                        <a:rPr sz="8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Capital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L.P/Beta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0510" marR="24130" indent="635">
                        <a:lnSpc>
                          <a:spcPct val="102899"/>
                        </a:lnSpc>
                        <a:spcBef>
                          <a:spcPts val="1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via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EBL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backed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guarantee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sponsors</a:t>
                      </a:r>
                      <a:r>
                        <a:rPr sz="8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repaid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8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shareholder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loans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Contractor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ranked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 contractor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appointed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fixed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turnkey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6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Robust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825" spc="15" baseline="25252" dirty="0">
                          <a:latin typeface="Calibri"/>
                          <a:cs typeface="Calibri"/>
                        </a:rPr>
                        <a:t>rd</a:t>
                      </a:r>
                      <a:r>
                        <a:rPr sz="825" spc="120" baseline="2525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provider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8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PPA: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pegged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(partially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indexed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CPI)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85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PPA: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pay,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deemed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dispatch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8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Retained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Company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Robust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energy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yield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assessment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Off‐taker</a:t>
                      </a:r>
                      <a:r>
                        <a:rPr sz="8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5100" marR="828040">
                        <a:lnSpc>
                          <a:spcPct val="102899"/>
                        </a:lnSpc>
                        <a:spcBef>
                          <a:spcPts val="1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RW 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Export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Agency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0510" marR="944880">
                        <a:lnSpc>
                          <a:spcPct val="102899"/>
                        </a:lnSpc>
                        <a:spcBef>
                          <a:spcPts val="1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CSA: Bank Guarantee posted triggered by non‐payment from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off‐taker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60 days after delivery; </a:t>
                      </a:r>
                      <a:r>
                        <a:rPr sz="85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ECA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cover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commercial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bank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~[50%]</a:t>
                      </a:r>
                      <a:r>
                        <a:rPr sz="8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Senior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DFI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Tranche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~[50]%</a:t>
                      </a:r>
                      <a:r>
                        <a:rPr sz="8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Senior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Supply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EIA: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Substation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transmission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grid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interconnection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responsibility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Off‐taker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Currency</a:t>
                      </a:r>
                      <a:r>
                        <a:rPr sz="85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5" dirty="0">
                          <a:latin typeface="Calibri"/>
                          <a:cs typeface="Calibri"/>
                        </a:rPr>
                        <a:t>WID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pegged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USD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Provision: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FX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e.g.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 change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law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provision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Inflation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partially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indexed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CPI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Majeur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Off‐taker/Insurance</a:t>
                      </a:r>
                      <a:r>
                        <a:rPr sz="8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provider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PPA: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natural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political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majeure, change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in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law,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grid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failure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Off‐taker/Government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RW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Direct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agreement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law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England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Wales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16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Land</a:t>
                      </a:r>
                      <a:r>
                        <a:rPr sz="8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acquisition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risk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Ministry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Renewable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Energy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LLA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place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Environmental</a:t>
                      </a:r>
                      <a:r>
                        <a:rPr sz="85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assessment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Low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RW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2952115">
                        <a:lnSpc>
                          <a:spcPct val="102899"/>
                        </a:lnSpc>
                        <a:spcBef>
                          <a:spcPts val="1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Preliminary Environmental approval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place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compliant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Equator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Principles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707390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OTHER PROJECT</a:t>
            </a:r>
            <a:r>
              <a:rPr dirty="0"/>
              <a:t> </a:t>
            </a:r>
            <a:r>
              <a:rPr spc="10" dirty="0"/>
              <a:t>KEY</a:t>
            </a:r>
            <a:r>
              <a:rPr dirty="0"/>
              <a:t> </a:t>
            </a:r>
            <a:r>
              <a:rPr spc="10" dirty="0"/>
              <a:t>RISKS </a:t>
            </a:r>
            <a:r>
              <a:rPr spc="15" dirty="0"/>
              <a:t>AND</a:t>
            </a:r>
            <a:r>
              <a:rPr spc="-10" dirty="0"/>
              <a:t> </a:t>
            </a:r>
            <a:r>
              <a:rPr spc="1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9648" y="1656092"/>
          <a:ext cx="3437888" cy="1988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31">
                <a:tc gridSpan="2">
                  <a:txBody>
                    <a:bodyPr/>
                    <a:lstStyle/>
                    <a:p>
                      <a:pPr marR="5715" algn="r">
                        <a:lnSpc>
                          <a:spcPts val="935"/>
                        </a:lnSpc>
                        <a:spcBef>
                          <a:spcPts val="80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Low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935"/>
                        </a:lnSpc>
                        <a:spcBef>
                          <a:spcPts val="8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94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15" dirty="0">
                          <a:latin typeface="Arial MT"/>
                          <a:cs typeface="Arial MT"/>
                        </a:rPr>
                        <a:t>USD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5" dirty="0">
                          <a:latin typeface="Arial MT"/>
                          <a:cs typeface="Arial MT"/>
                        </a:rPr>
                        <a:t>risk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10" dirty="0">
                          <a:latin typeface="Arial MT"/>
                          <a:cs typeface="Arial MT"/>
                        </a:rPr>
                        <a:t>free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5" dirty="0">
                          <a:latin typeface="Arial MT"/>
                          <a:cs typeface="Arial MT"/>
                        </a:rPr>
                        <a:t>rate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2.26%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2.76%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32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75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CRP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940"/>
                        </a:lnSpc>
                        <a:spcBef>
                          <a:spcPts val="75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3.32%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40"/>
                        </a:lnSpc>
                        <a:spcBef>
                          <a:spcPts val="75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3.32%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94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Adj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10" dirty="0">
                          <a:latin typeface="Arial"/>
                          <a:cs typeface="Arial"/>
                        </a:rPr>
                        <a:t>Rfr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b="1" spc="5" dirty="0">
                          <a:latin typeface="Arial"/>
                          <a:cs typeface="Arial"/>
                        </a:rPr>
                        <a:t>5.58%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b="1" spc="5" dirty="0">
                          <a:latin typeface="Arial"/>
                          <a:cs typeface="Arial"/>
                        </a:rPr>
                        <a:t>6.08%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73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71C3"/>
                      </a:solidFill>
                      <a:prstDash val="solid"/>
                    </a:lnL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32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Unlevered</a:t>
                      </a:r>
                      <a:r>
                        <a:rPr sz="8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5" dirty="0">
                          <a:latin typeface="Arial MT"/>
                          <a:cs typeface="Arial MT"/>
                        </a:rPr>
                        <a:t>beta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0.25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0.35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94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D/E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175%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150%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732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Tax</a:t>
                      </a:r>
                      <a:r>
                        <a:rPr sz="8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5" dirty="0">
                          <a:latin typeface="Arial MT"/>
                          <a:cs typeface="Arial MT"/>
                        </a:rPr>
                        <a:t>rate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20%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20%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732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75"/>
                        </a:spcBef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Relevered</a:t>
                      </a:r>
                      <a:r>
                        <a:rPr sz="8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10" dirty="0">
                          <a:latin typeface="Arial MT"/>
                          <a:cs typeface="Arial MT"/>
                        </a:rPr>
                        <a:t>beta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015"/>
                        </a:lnSpc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0.60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015"/>
                        </a:lnSpc>
                      </a:pPr>
                      <a:r>
                        <a:rPr sz="850" spc="5" dirty="0">
                          <a:latin typeface="Arial MT"/>
                          <a:cs typeface="Arial MT"/>
                        </a:rPr>
                        <a:t>0.77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494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ERP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5.0%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5.0%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732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75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SRP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940"/>
                        </a:lnSpc>
                        <a:spcBef>
                          <a:spcPts val="75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1.5%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940"/>
                        </a:lnSpc>
                        <a:spcBef>
                          <a:spcPts val="75"/>
                        </a:spcBef>
                      </a:pPr>
                      <a:r>
                        <a:rPr sz="850" spc="10" dirty="0">
                          <a:latin typeface="Arial MT"/>
                          <a:cs typeface="Arial MT"/>
                        </a:rPr>
                        <a:t>2.0%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732">
                <a:tc>
                  <a:txBody>
                    <a:bodyPr/>
                    <a:lstStyle/>
                    <a:p>
                      <a:pPr marL="6985">
                        <a:lnSpc>
                          <a:spcPts val="935"/>
                        </a:lnSpc>
                        <a:spcBef>
                          <a:spcPts val="80"/>
                        </a:spcBef>
                      </a:pPr>
                      <a:r>
                        <a:rPr sz="850" b="1" spc="10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8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10" dirty="0">
                          <a:latin typeface="Arial"/>
                          <a:cs typeface="Arial"/>
                        </a:rPr>
                        <a:t>Equity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35"/>
                        </a:lnSpc>
                        <a:spcBef>
                          <a:spcPts val="80"/>
                        </a:spcBef>
                      </a:pPr>
                      <a:r>
                        <a:rPr sz="850" b="1" spc="5" dirty="0">
                          <a:latin typeface="Arial"/>
                          <a:cs typeface="Arial"/>
                        </a:rPr>
                        <a:t>10.08%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35"/>
                        </a:lnSpc>
                        <a:spcBef>
                          <a:spcPts val="80"/>
                        </a:spcBef>
                      </a:pPr>
                      <a:r>
                        <a:rPr sz="850" b="1" spc="5" dirty="0">
                          <a:latin typeface="Arial"/>
                          <a:cs typeface="Arial"/>
                        </a:rPr>
                        <a:t>11.93%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49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71C3"/>
                      </a:solidFill>
                      <a:prstDash val="solid"/>
                    </a:lnL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732">
                <a:tc>
                  <a:txBody>
                    <a:bodyPr/>
                    <a:lstStyle/>
                    <a:p>
                      <a:pPr marL="6985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b="1" spc="10" dirty="0">
                          <a:latin typeface="Arial"/>
                          <a:cs typeface="Arial"/>
                        </a:rPr>
                        <a:t>CoE</a:t>
                      </a:r>
                      <a:r>
                        <a:rPr sz="8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5" dirty="0">
                          <a:latin typeface="Arial"/>
                          <a:cs typeface="Arial"/>
                        </a:rPr>
                        <a:t>midpoint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4371C3"/>
                      </a:solidFill>
                      <a:prstDash val="solid"/>
                    </a:lnL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940"/>
                        </a:lnSpc>
                        <a:spcBef>
                          <a:spcPts val="70"/>
                        </a:spcBef>
                      </a:pPr>
                      <a:r>
                        <a:rPr sz="850" b="1" spc="5" dirty="0">
                          <a:latin typeface="Arial"/>
                          <a:cs typeface="Arial"/>
                        </a:rPr>
                        <a:t>11.00%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4371C3"/>
                      </a:solidFill>
                      <a:prstDash val="solid"/>
                    </a:lnR>
                    <a:lnT w="6350">
                      <a:solidFill>
                        <a:srgbClr val="4371C3"/>
                      </a:solidFill>
                      <a:prstDash val="solid"/>
                    </a:lnT>
                    <a:lnB w="6350">
                      <a:solidFill>
                        <a:srgbClr val="4371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262636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COST</a:t>
            </a:r>
            <a:r>
              <a:rPr spc="-25" dirty="0"/>
              <a:t> </a:t>
            </a:r>
            <a:r>
              <a:rPr spc="15" dirty="0"/>
              <a:t>OF</a:t>
            </a:r>
            <a:r>
              <a:rPr spc="-40" dirty="0"/>
              <a:t> </a:t>
            </a:r>
            <a:r>
              <a:rPr spc="15" dirty="0"/>
              <a:t>EQUITY</a:t>
            </a:r>
          </a:p>
        </p:txBody>
      </p:sp>
      <p:sp>
        <p:nvSpPr>
          <p:cNvPr id="4" name="object 4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7135" y="1680972"/>
          <a:ext cx="8981439" cy="2606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616">
                <a:tc grid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748030" algn="l"/>
                        </a:tabLst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I.	</a:t>
                      </a:r>
                      <a:r>
                        <a:rPr sz="15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55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Overview</a:t>
                      </a:r>
                      <a:r>
                        <a:rPr sz="155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55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Structure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13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II.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Financial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Information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41402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Bidding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 Strategy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7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R="113664" algn="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12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32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III.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055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IV.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Ask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Investment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Committee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14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1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Appendix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EPC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Overview,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Risks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Mitigations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17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Appendix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O&amp;M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Overview,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Risks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Mitigations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34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VII.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Appendix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Overview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risks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miitigations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23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6958" y="1019810"/>
            <a:ext cx="708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4371C4"/>
                </a:solidFill>
                <a:latin typeface="Calibri"/>
                <a:cs typeface="Calibri"/>
              </a:rPr>
              <a:t>Agenda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5501" y="5034788"/>
            <a:ext cx="12395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latin typeface="Calibri"/>
                <a:cs typeface="Calibri"/>
              </a:rPr>
              <a:t>Environmental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333" y="3478022"/>
            <a:ext cx="16484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Calibri"/>
                <a:cs typeface="Calibri"/>
              </a:rPr>
              <a:t>Social</a:t>
            </a:r>
            <a:r>
              <a:rPr sz="1550" b="1" spc="-4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and</a:t>
            </a:r>
            <a:r>
              <a:rPr sz="1550" b="1" spc="-3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Financial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7464" y="1966214"/>
            <a:ext cx="1781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latin typeface="Calibri"/>
                <a:cs typeface="Calibri"/>
              </a:rPr>
              <a:t>Economic</a:t>
            </a:r>
            <a:r>
              <a:rPr sz="1550" b="1" spc="-6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production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1929" y="5841746"/>
            <a:ext cx="7594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80%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fossils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energy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9229" y="5834891"/>
            <a:ext cx="831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2%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nuclear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energy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0633" y="5834891"/>
            <a:ext cx="10934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18%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renewable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energies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365" y="4361947"/>
            <a:ext cx="6153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32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millions  </a:t>
            </a:r>
            <a:r>
              <a:rPr sz="1050" dirty="0">
                <a:latin typeface="Calibri"/>
                <a:cs typeface="Calibri"/>
              </a:rPr>
              <a:t>Population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0404" y="4361947"/>
            <a:ext cx="8039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libri"/>
                <a:cs typeface="Calibri"/>
              </a:rPr>
              <a:t>US$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2,120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GNI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per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capita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8729" y="5292090"/>
            <a:ext cx="253232" cy="4838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9019" y="5334761"/>
            <a:ext cx="352043" cy="4411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9601" y="5335523"/>
            <a:ext cx="483107" cy="4404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65221" y="2818828"/>
            <a:ext cx="46291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5"/>
              </a:lnSpc>
            </a:pPr>
            <a:r>
              <a:rPr sz="1050" spc="-5" dirty="0">
                <a:latin typeface="Calibri"/>
                <a:cs typeface="Calibri"/>
              </a:rPr>
              <a:t>7</a:t>
            </a:r>
            <a:r>
              <a:rPr sz="1050" spc="-7" baseline="23809" dirty="0">
                <a:latin typeface="Calibri"/>
                <a:cs typeface="Calibri"/>
              </a:rPr>
              <a:t>th</a:t>
            </a:r>
            <a:r>
              <a:rPr sz="1050" spc="44" baseline="23809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place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1933" y="2940050"/>
            <a:ext cx="6902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libri"/>
                <a:cs typeface="Calibri"/>
              </a:rPr>
              <a:t>Gol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Mining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0307" y="2780029"/>
            <a:ext cx="11785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2004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libri"/>
                <a:cs typeface="Calibri"/>
              </a:rPr>
              <a:t>9</a:t>
            </a:r>
            <a:r>
              <a:rPr sz="1050" spc="-7" baseline="23809" dirty="0">
                <a:latin typeface="Calibri"/>
                <a:cs typeface="Calibri"/>
              </a:rPr>
              <a:t>th</a:t>
            </a:r>
            <a:r>
              <a:rPr sz="1050" baseline="23809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place </a:t>
            </a:r>
            <a:r>
              <a:rPr sz="1050" dirty="0">
                <a:latin typeface="Calibri"/>
                <a:cs typeface="Calibri"/>
              </a:rPr>
              <a:t> Uranium </a:t>
            </a:r>
            <a:r>
              <a:rPr sz="1050" spc="-5" dirty="0">
                <a:latin typeface="Calibri"/>
                <a:cs typeface="Calibri"/>
              </a:rPr>
              <a:t>production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40252" y="2825686"/>
            <a:ext cx="46482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5"/>
              </a:lnSpc>
            </a:pPr>
            <a:r>
              <a:rPr sz="1050" spc="-5" dirty="0">
                <a:latin typeface="Calibri"/>
                <a:cs typeface="Calibri"/>
              </a:rPr>
              <a:t>12</a:t>
            </a:r>
            <a:r>
              <a:rPr sz="1050" spc="-7" baseline="23809" dirty="0">
                <a:latin typeface="Calibri"/>
                <a:cs typeface="Calibri"/>
              </a:rPr>
              <a:t>th</a:t>
            </a:r>
            <a:r>
              <a:rPr sz="1050" spc="52" baseline="23809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plac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3054" y="2786888"/>
            <a:ext cx="90614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881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libri"/>
                <a:cs typeface="Calibri"/>
              </a:rPr>
              <a:t>e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Coppe</a:t>
            </a:r>
            <a:r>
              <a:rPr sz="1050" dirty="0">
                <a:latin typeface="Calibri"/>
                <a:cs typeface="Calibri"/>
              </a:rPr>
              <a:t>r </a:t>
            </a:r>
            <a:r>
              <a:rPr sz="1050" spc="-5" dirty="0">
                <a:latin typeface="Calibri"/>
                <a:cs typeface="Calibri"/>
              </a:rPr>
              <a:t>deposits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24865" y="4324600"/>
            <a:ext cx="7797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libri"/>
                <a:cs typeface="Calibri"/>
              </a:rPr>
              <a:t>BB+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Rating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by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S&amp;P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6271" y="3828288"/>
            <a:ext cx="541020" cy="53263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66532" y="3779520"/>
            <a:ext cx="487679" cy="5715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2584" y="2380196"/>
            <a:ext cx="553649" cy="5405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8445" y="2255520"/>
            <a:ext cx="582168" cy="5867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24429" y="2288285"/>
            <a:ext cx="624840" cy="62484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66448" y="3897259"/>
            <a:ext cx="661881" cy="20794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42677" y="1942591"/>
            <a:ext cx="351536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The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Republic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 </a:t>
            </a:r>
            <a:r>
              <a:rPr sz="950" dirty="0">
                <a:latin typeface="Calibri"/>
                <a:cs typeface="Calibri"/>
              </a:rPr>
              <a:t>Windistan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is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 </a:t>
            </a:r>
            <a:r>
              <a:rPr sz="950" dirty="0">
                <a:latin typeface="Calibri"/>
                <a:cs typeface="Calibri"/>
              </a:rPr>
              <a:t>landlocked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country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Central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Asia.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677" y="2190241"/>
            <a:ext cx="4590415" cy="4197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It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is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 secular,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constitutional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republic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with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14 provinces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has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 </a:t>
            </a:r>
            <a:r>
              <a:rPr sz="950" dirty="0">
                <a:latin typeface="Calibri"/>
                <a:cs typeface="Calibri"/>
              </a:rPr>
              <a:t>population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 32m.</a:t>
            </a:r>
            <a:endParaRPr sz="9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80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It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is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 major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producer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exporter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 </a:t>
            </a:r>
            <a:r>
              <a:rPr sz="950" dirty="0">
                <a:latin typeface="Calibri"/>
                <a:cs typeface="Calibri"/>
              </a:rPr>
              <a:t>cotton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has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moderate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supplies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 natural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gas.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277" y="2684779"/>
            <a:ext cx="4739005" cy="46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43180" indent="-250825" algn="just">
              <a:lnSpc>
                <a:spcPct val="101299"/>
              </a:lnSpc>
              <a:spcBef>
                <a:spcPts val="100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sz="950" dirty="0">
                <a:latin typeface="Calibri"/>
                <a:cs typeface="Calibri"/>
              </a:rPr>
              <a:t>Windistan’s economy is one </a:t>
            </a:r>
            <a:r>
              <a:rPr sz="950" spc="5" dirty="0">
                <a:latin typeface="Calibri"/>
                <a:cs typeface="Calibri"/>
              </a:rPr>
              <a:t>of </a:t>
            </a:r>
            <a:r>
              <a:rPr sz="950" dirty="0">
                <a:latin typeface="Calibri"/>
                <a:cs typeface="Calibri"/>
              </a:rPr>
              <a:t>the most diversified in Central Asia. It has an </a:t>
            </a:r>
            <a:r>
              <a:rPr sz="950" spc="-5" dirty="0">
                <a:latin typeface="Calibri"/>
                <a:cs typeface="Calibri"/>
              </a:rPr>
              <a:t>active </a:t>
            </a:r>
            <a:r>
              <a:rPr sz="950" dirty="0">
                <a:latin typeface="Calibri"/>
                <a:cs typeface="Calibri"/>
              </a:rPr>
              <a:t> economic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partnership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with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China</a:t>
            </a:r>
            <a:r>
              <a:rPr sz="950" spc="5" dirty="0">
                <a:latin typeface="Calibri"/>
                <a:cs typeface="Calibri"/>
              </a:rPr>
              <a:t> and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predicted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5" dirty="0">
                <a:latin typeface="Calibri"/>
                <a:cs typeface="Calibri"/>
              </a:rPr>
              <a:t> be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</a:t>
            </a:r>
            <a:r>
              <a:rPr sz="950" spc="5" dirty="0">
                <a:latin typeface="Calibri"/>
                <a:cs typeface="Calibri"/>
              </a:rPr>
              <a:t> of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fastest‐growing </a:t>
            </a:r>
            <a:r>
              <a:rPr sz="950" spc="5" dirty="0">
                <a:latin typeface="Calibri"/>
                <a:cs typeface="Calibri"/>
              </a:rPr>
              <a:t> economies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world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(top20)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future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decades</a:t>
            </a:r>
            <a:r>
              <a:rPr sz="975" spc="7" baseline="25641" dirty="0">
                <a:latin typeface="Calibri"/>
                <a:cs typeface="Calibri"/>
              </a:rPr>
              <a:t>1</a:t>
            </a:r>
            <a:r>
              <a:rPr sz="950" spc="5" dirty="0"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2103" y="1533398"/>
            <a:ext cx="15055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0" dirty="0">
                <a:latin typeface="Calibri"/>
                <a:cs typeface="Calibri"/>
              </a:rPr>
              <a:t>Overview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Windistan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7753" y="1838705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30">
                <a:moveTo>
                  <a:pt x="4817364" y="11430"/>
                </a:moveTo>
                <a:lnTo>
                  <a:pt x="4817364" y="0"/>
                </a:lnTo>
                <a:lnTo>
                  <a:pt x="0" y="0"/>
                </a:lnTo>
                <a:lnTo>
                  <a:pt x="0" y="11430"/>
                </a:lnTo>
                <a:lnTo>
                  <a:pt x="4817364" y="1143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103" y="3801872"/>
            <a:ext cx="12179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0" dirty="0">
                <a:latin typeface="Calibri"/>
                <a:cs typeface="Calibri"/>
              </a:rPr>
              <a:t>Industry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Overview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7753" y="4107179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29">
                <a:moveTo>
                  <a:pt x="4817364" y="11430"/>
                </a:moveTo>
                <a:lnTo>
                  <a:pt x="4817364" y="0"/>
                </a:lnTo>
                <a:lnTo>
                  <a:pt x="0" y="0"/>
                </a:lnTo>
                <a:lnTo>
                  <a:pt x="0" y="11430"/>
                </a:lnTo>
                <a:lnTo>
                  <a:pt x="4817364" y="1143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820" y="4204970"/>
            <a:ext cx="467106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080" indent="-25082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Since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Industrial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Revolution,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energy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mix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most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countries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across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world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has </a:t>
            </a:r>
            <a:r>
              <a:rPr sz="950" spc="-2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become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dominated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by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fossil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fuels.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820" y="4599685"/>
            <a:ext cx="273685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This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has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major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implications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for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global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climate.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820" y="4846573"/>
            <a:ext cx="466979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080" indent="-25082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To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reduce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CO2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emissions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local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air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pollution,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world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needs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rapidly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shift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towards </a:t>
            </a:r>
            <a:r>
              <a:rPr sz="950" spc="5" dirty="0">
                <a:latin typeface="Calibri"/>
                <a:cs typeface="Calibri"/>
              </a:rPr>
              <a:t> low‐carbon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sources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820" y="5240528"/>
            <a:ext cx="4670425" cy="567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080" indent="-25082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Renewable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will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play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key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role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in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decarbonization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our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systems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 </a:t>
            </a:r>
            <a:r>
              <a:rPr sz="950" spc="-2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coming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decades.</a:t>
            </a:r>
            <a:endParaRPr sz="9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80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dirty="0">
                <a:latin typeface="Calibri"/>
                <a:cs typeface="Calibri"/>
              </a:rPr>
              <a:t>Windistan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is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currently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engaged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 </a:t>
            </a:r>
            <a:r>
              <a:rPr sz="950" spc="5" dirty="0">
                <a:latin typeface="Calibri"/>
                <a:cs typeface="Calibri"/>
              </a:rPr>
              <a:t>a program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expand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renewables</a:t>
            </a:r>
            <a:r>
              <a:rPr sz="950" dirty="0">
                <a:latin typeface="Calibri"/>
                <a:cs typeface="Calibri"/>
              </a:rPr>
              <a:t> in its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 mix.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820" y="5882132"/>
            <a:ext cx="399986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262890" algn="l"/>
                <a:tab pos="263525" algn="l"/>
              </a:tabLst>
            </a:pPr>
            <a:r>
              <a:rPr sz="950" spc="5" dirty="0">
                <a:latin typeface="Calibri"/>
                <a:cs typeface="Calibri"/>
              </a:rPr>
              <a:t>Renewable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currently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counts </a:t>
            </a:r>
            <a:r>
              <a:rPr sz="950" spc="5" dirty="0">
                <a:latin typeface="Calibri"/>
                <a:cs typeface="Calibri"/>
              </a:rPr>
              <a:t>for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18% of 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country’s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sector.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78151" y="1534922"/>
            <a:ext cx="8185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Infographics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23801" y="1840229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30">
                <a:moveTo>
                  <a:pt x="4817364" y="11430"/>
                </a:moveTo>
                <a:lnTo>
                  <a:pt x="4817364" y="0"/>
                </a:lnTo>
                <a:lnTo>
                  <a:pt x="0" y="0"/>
                </a:lnTo>
                <a:lnTo>
                  <a:pt x="0" y="11430"/>
                </a:lnTo>
                <a:lnTo>
                  <a:pt x="4817364" y="1143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16591" y="972565"/>
            <a:ext cx="3605529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1F5F"/>
                </a:solidFill>
              </a:rPr>
              <a:t>COUNTRY</a:t>
            </a:r>
            <a:r>
              <a:rPr spc="-30" dirty="0">
                <a:solidFill>
                  <a:srgbClr val="001F5F"/>
                </a:solidFill>
              </a:rPr>
              <a:t> </a:t>
            </a:r>
            <a:r>
              <a:rPr spc="20" dirty="0">
                <a:solidFill>
                  <a:srgbClr val="001F5F"/>
                </a:solidFill>
              </a:rPr>
              <a:t>&amp;</a:t>
            </a:r>
            <a:r>
              <a:rPr spc="-30" dirty="0">
                <a:solidFill>
                  <a:srgbClr val="001F5F"/>
                </a:solidFill>
              </a:rPr>
              <a:t> </a:t>
            </a:r>
            <a:r>
              <a:rPr spc="5" dirty="0">
                <a:solidFill>
                  <a:srgbClr val="001F5F"/>
                </a:solidFill>
              </a:rPr>
              <a:t>INDUSTRY</a:t>
            </a:r>
          </a:p>
        </p:txBody>
      </p:sp>
      <p:sp>
        <p:nvSpPr>
          <p:cNvPr id="40" name="object 40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2103" y="6256272"/>
            <a:ext cx="149923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Calibri"/>
                <a:cs typeface="Calibri"/>
              </a:rPr>
              <a:t>1)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Survey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by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the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Financial</a:t>
            </a:r>
            <a:r>
              <a:rPr sz="850" spc="-2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Times.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11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33" y="964183"/>
            <a:ext cx="318770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1F5F"/>
                </a:solidFill>
              </a:rPr>
              <a:t>PROJECT</a:t>
            </a:r>
            <a:r>
              <a:rPr spc="-4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81" y="1521205"/>
            <a:ext cx="112585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Project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at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Glance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799" y="1827276"/>
            <a:ext cx="8216900" cy="11430"/>
          </a:xfrm>
          <a:custGeom>
            <a:avLst/>
            <a:gdLst/>
            <a:ahLst/>
            <a:cxnLst/>
            <a:rect l="l" t="t" r="r" b="b"/>
            <a:pathLst>
              <a:path w="8216900" h="11430">
                <a:moveTo>
                  <a:pt x="8216646" y="11429"/>
                </a:moveTo>
                <a:lnTo>
                  <a:pt x="8216646" y="0"/>
                </a:lnTo>
                <a:lnTo>
                  <a:pt x="0" y="0"/>
                </a:lnTo>
                <a:lnTo>
                  <a:pt x="0" y="11429"/>
                </a:lnTo>
                <a:lnTo>
                  <a:pt x="8216646" y="114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43143" y="1525777"/>
            <a:ext cx="78295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Key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Metrics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93365" y="1831848"/>
            <a:ext cx="1428750" cy="10795"/>
          </a:xfrm>
          <a:custGeom>
            <a:avLst/>
            <a:gdLst/>
            <a:ahLst/>
            <a:cxnLst/>
            <a:rect l="l" t="t" r="r" b="b"/>
            <a:pathLst>
              <a:path w="1428750" h="10794">
                <a:moveTo>
                  <a:pt x="1428750" y="10668"/>
                </a:moveTo>
                <a:lnTo>
                  <a:pt x="1428750" y="0"/>
                </a:lnTo>
                <a:lnTo>
                  <a:pt x="0" y="0"/>
                </a:lnTo>
                <a:lnTo>
                  <a:pt x="0" y="10668"/>
                </a:lnTo>
                <a:lnTo>
                  <a:pt x="1428750" y="106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341" y="1891538"/>
            <a:ext cx="80797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5080" indent="-150495" algn="just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163195" algn="l"/>
              </a:tabLst>
            </a:pPr>
            <a:r>
              <a:rPr sz="950" dirty="0">
                <a:latin typeface="Calibri"/>
                <a:cs typeface="Calibri"/>
              </a:rPr>
              <a:t>Windistan’s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ministry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renewable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(“MRE”),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acting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through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renewable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energy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office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(“REO”),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has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invited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pre‐qualified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sponsors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submit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proposals </a:t>
            </a:r>
            <a:r>
              <a:rPr sz="950" spc="5" dirty="0">
                <a:latin typeface="Calibri"/>
                <a:cs typeface="Calibri"/>
              </a:rPr>
              <a:t> for, inter </a:t>
            </a:r>
            <a:r>
              <a:rPr sz="950" dirty="0">
                <a:latin typeface="Calibri"/>
                <a:cs typeface="Calibri"/>
              </a:rPr>
              <a:t>alia, </a:t>
            </a:r>
            <a:r>
              <a:rPr sz="950" spc="5" dirty="0">
                <a:latin typeface="Calibri"/>
                <a:cs typeface="Calibri"/>
              </a:rPr>
              <a:t>the development, </a:t>
            </a:r>
            <a:r>
              <a:rPr sz="950" dirty="0">
                <a:latin typeface="Calibri"/>
                <a:cs typeface="Calibri"/>
              </a:rPr>
              <a:t>ownership, procurement, financing, construction, and operation </a:t>
            </a:r>
            <a:r>
              <a:rPr sz="950" spc="5" dirty="0">
                <a:latin typeface="Calibri"/>
                <a:cs typeface="Calibri"/>
              </a:rPr>
              <a:t>of a greenfield 300 </a:t>
            </a:r>
            <a:r>
              <a:rPr sz="950" spc="10" dirty="0">
                <a:latin typeface="Calibri"/>
                <a:cs typeface="Calibri"/>
              </a:rPr>
              <a:t>MW </a:t>
            </a:r>
            <a:r>
              <a:rPr sz="950" spc="5" dirty="0">
                <a:latin typeface="Calibri"/>
                <a:cs typeface="Calibri"/>
              </a:rPr>
              <a:t>wind power </a:t>
            </a:r>
            <a:r>
              <a:rPr sz="950" dirty="0">
                <a:latin typeface="Calibri"/>
                <a:cs typeface="Calibri"/>
              </a:rPr>
              <a:t>plant in the </a:t>
            </a:r>
            <a:r>
              <a:rPr sz="950" spc="5" dirty="0">
                <a:latin typeface="Calibri"/>
                <a:cs typeface="Calibri"/>
              </a:rPr>
              <a:t>northern 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region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Republic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Windistan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(the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“Project”).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341" y="2433320"/>
            <a:ext cx="573341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163195" algn="l"/>
              </a:tabLst>
            </a:pPr>
            <a:r>
              <a:rPr sz="950" spc="10" dirty="0">
                <a:latin typeface="Calibri"/>
                <a:cs typeface="Calibri"/>
              </a:rPr>
              <a:t>We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intend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intend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submit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bid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or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before 23 July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2023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response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this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request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for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proposal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(“RFP”).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341" y="2680208"/>
            <a:ext cx="807974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5080" indent="-15049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163195" algn="l"/>
              </a:tabLst>
            </a:pP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project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will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developed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build,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own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operate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(“BOO”)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basis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by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special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purpose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vehicle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(“SPV”)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to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[87.5%]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owned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by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sponsor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[12.5%] 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by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EPC</a:t>
            </a:r>
            <a:r>
              <a:rPr sz="950" dirty="0">
                <a:latin typeface="Calibri"/>
                <a:cs typeface="Calibri"/>
              </a:rPr>
              <a:t> contractor.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341" y="3074161"/>
            <a:ext cx="807847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5080" indent="-150495">
              <a:lnSpc>
                <a:spcPct val="101600"/>
              </a:lnSpc>
              <a:spcBef>
                <a:spcPts val="95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163195" algn="l"/>
              </a:tabLst>
            </a:pPr>
            <a:r>
              <a:rPr sz="950" dirty="0">
                <a:latin typeface="Calibri"/>
                <a:cs typeface="Calibri"/>
              </a:rPr>
              <a:t>The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SPV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will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enter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into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20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year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power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purchase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agreement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(“PPA”)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with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windy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electric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company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(the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“Off‐taker”,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or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“WEC”)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providing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stable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 </a:t>
            </a:r>
            <a:r>
              <a:rPr sz="950" spc="5" dirty="0">
                <a:latin typeface="Calibri"/>
                <a:cs typeface="Calibri"/>
              </a:rPr>
              <a:t> predictable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revenue stream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eliminating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imbalance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risk,</a:t>
            </a:r>
            <a:r>
              <a:rPr sz="950" dirty="0">
                <a:latin typeface="Calibri"/>
                <a:cs typeface="Calibri"/>
              </a:rPr>
              <a:t> in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line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with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industry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standards.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341" y="3468115"/>
            <a:ext cx="550608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163195" algn="l"/>
              </a:tabLst>
            </a:pPr>
            <a:r>
              <a:rPr sz="950" spc="5" dirty="0">
                <a:latin typeface="Calibri"/>
                <a:cs typeface="Calibri"/>
              </a:rPr>
              <a:t>The </a:t>
            </a:r>
            <a:r>
              <a:rPr sz="950" dirty="0">
                <a:latin typeface="Calibri"/>
                <a:cs typeface="Calibri"/>
              </a:rPr>
              <a:t>obligation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off‐taker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under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PPA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will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be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guaranteed</a:t>
            </a:r>
            <a:r>
              <a:rPr sz="950" dirty="0">
                <a:latin typeface="Calibri"/>
                <a:cs typeface="Calibri"/>
              </a:rPr>
              <a:t> under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credit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support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agreement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(“CSA”).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341" y="3715765"/>
            <a:ext cx="688784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114"/>
              </a:spcBef>
              <a:buClr>
                <a:srgbClr val="4371C4"/>
              </a:buClr>
              <a:buSzPct val="78947"/>
              <a:buFont typeface="Wingdings"/>
              <a:buChar char=""/>
              <a:tabLst>
                <a:tab pos="163195" algn="l"/>
              </a:tabLst>
            </a:pPr>
            <a:r>
              <a:rPr sz="950" dirty="0">
                <a:latin typeface="Calibri"/>
                <a:cs typeface="Calibri"/>
              </a:rPr>
              <a:t>The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preferred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lenders together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with the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EPC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O&amp;M</a:t>
            </a:r>
            <a:r>
              <a:rPr sz="950" dirty="0">
                <a:latin typeface="Calibri"/>
                <a:cs typeface="Calibri"/>
              </a:rPr>
              <a:t> contractor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have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been selected </a:t>
            </a:r>
            <a:r>
              <a:rPr sz="950" spc="5" dirty="0">
                <a:latin typeface="Calibri"/>
                <a:cs typeface="Calibri"/>
              </a:rPr>
              <a:t>and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we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are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currently</a:t>
            </a:r>
            <a:r>
              <a:rPr sz="950" dirty="0">
                <a:latin typeface="Calibri"/>
                <a:cs typeface="Calibri"/>
              </a:rPr>
              <a:t> in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bid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submission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stage.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54851" y="2807461"/>
            <a:ext cx="437515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001E5E"/>
                </a:solidFill>
                <a:latin typeface="Times New Roman"/>
                <a:cs typeface="Times New Roman"/>
              </a:rPr>
              <a:t>2</a:t>
            </a:r>
            <a:r>
              <a:rPr sz="1050" b="1" dirty="0">
                <a:solidFill>
                  <a:srgbClr val="001E5E"/>
                </a:solidFill>
                <a:latin typeface="Times New Roman"/>
                <a:cs typeface="Times New Roman"/>
              </a:rPr>
              <a:t>0</a:t>
            </a:r>
            <a:r>
              <a:rPr sz="1050" b="1" spc="-10" dirty="0">
                <a:solidFill>
                  <a:srgbClr val="001E5E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001E5E"/>
                </a:solidFill>
                <a:latin typeface="Times New Roman"/>
                <a:cs typeface="Times New Roman"/>
              </a:rPr>
              <a:t>y</a:t>
            </a:r>
            <a:r>
              <a:rPr sz="1050" b="1" spc="-5" dirty="0">
                <a:solidFill>
                  <a:srgbClr val="001E5E"/>
                </a:solidFill>
                <a:latin typeface="Times New Roman"/>
                <a:cs typeface="Times New Roman"/>
              </a:rPr>
              <a:t>ear  </a:t>
            </a:r>
            <a:r>
              <a:rPr sz="1050" b="1" spc="-45" dirty="0">
                <a:solidFill>
                  <a:srgbClr val="001E5E"/>
                </a:solidFill>
                <a:latin typeface="Times New Roman"/>
                <a:cs typeface="Times New Roman"/>
              </a:rPr>
              <a:t>PPA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9131" y="2002183"/>
            <a:ext cx="264160" cy="3429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b="1" spc="5" dirty="0">
                <a:solidFill>
                  <a:srgbClr val="002262"/>
                </a:solidFill>
                <a:latin typeface="Times New Roman"/>
                <a:cs typeface="Times New Roman"/>
              </a:rPr>
              <a:t>300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b="1" spc="15" dirty="0">
                <a:solidFill>
                  <a:srgbClr val="002262"/>
                </a:solidFill>
                <a:latin typeface="Times New Roman"/>
                <a:cs typeface="Times New Roman"/>
              </a:rPr>
              <a:t>MW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9231" y="3563520"/>
            <a:ext cx="676275" cy="3429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dirty="0">
                <a:solidFill>
                  <a:srgbClr val="001E5E"/>
                </a:solidFill>
                <a:latin typeface="Times New Roman"/>
                <a:cs typeface="Times New Roman"/>
              </a:rPr>
              <a:t>$26</a:t>
            </a:r>
            <a:r>
              <a:rPr sz="950" spc="5" dirty="0">
                <a:solidFill>
                  <a:srgbClr val="001E5E"/>
                </a:solidFill>
                <a:latin typeface="Times New Roman"/>
                <a:cs typeface="Times New Roman"/>
              </a:rPr>
              <a:t>0</a:t>
            </a:r>
            <a:r>
              <a:rPr sz="950" spc="-15" dirty="0">
                <a:solidFill>
                  <a:srgbClr val="001E5E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001E5E"/>
                </a:solidFill>
                <a:latin typeface="Times New Roman"/>
                <a:cs typeface="Times New Roman"/>
              </a:rPr>
              <a:t>-270</a:t>
            </a:r>
            <a:r>
              <a:rPr sz="950" spc="-10" dirty="0">
                <a:solidFill>
                  <a:srgbClr val="001E5E"/>
                </a:solidFill>
                <a:latin typeface="Times New Roman"/>
                <a:cs typeface="Times New Roman"/>
              </a:rPr>
              <a:t>m</a:t>
            </a:r>
            <a:r>
              <a:rPr sz="950" spc="5" dirty="0">
                <a:solidFill>
                  <a:srgbClr val="001E5E"/>
                </a:solidFill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b="1" spc="-5" dirty="0">
                <a:solidFill>
                  <a:srgbClr val="002262"/>
                </a:solidFill>
                <a:latin typeface="Times New Roman"/>
                <a:cs typeface="Times New Roman"/>
              </a:rPr>
              <a:t>Pr</a:t>
            </a:r>
            <a:r>
              <a:rPr sz="950" b="1" dirty="0">
                <a:solidFill>
                  <a:srgbClr val="002262"/>
                </a:solidFill>
                <a:latin typeface="Times New Roman"/>
                <a:cs typeface="Times New Roman"/>
              </a:rPr>
              <a:t>oj</a:t>
            </a:r>
            <a:r>
              <a:rPr sz="950" b="1" spc="-5" dirty="0">
                <a:solidFill>
                  <a:srgbClr val="002262"/>
                </a:solidFill>
                <a:latin typeface="Times New Roman"/>
                <a:cs typeface="Times New Roman"/>
              </a:rPr>
              <a:t>ec</a:t>
            </a:r>
            <a:r>
              <a:rPr sz="950" b="1" spc="5" dirty="0">
                <a:solidFill>
                  <a:srgbClr val="002262"/>
                </a:solidFill>
                <a:latin typeface="Times New Roman"/>
                <a:cs typeface="Times New Roman"/>
              </a:rPr>
              <a:t>t</a:t>
            </a:r>
            <a:r>
              <a:rPr sz="950" b="1" spc="-65" dirty="0">
                <a:solidFill>
                  <a:srgbClr val="002262"/>
                </a:solidFill>
                <a:latin typeface="Times New Roman"/>
                <a:cs typeface="Times New Roman"/>
              </a:rPr>
              <a:t> </a:t>
            </a:r>
            <a:r>
              <a:rPr sz="950" b="1" dirty="0">
                <a:solidFill>
                  <a:srgbClr val="002262"/>
                </a:solidFill>
                <a:latin typeface="Times New Roman"/>
                <a:cs typeface="Times New Roman"/>
              </a:rPr>
              <a:t>Co</a:t>
            </a:r>
            <a:r>
              <a:rPr sz="950" b="1" spc="-5" dirty="0">
                <a:solidFill>
                  <a:srgbClr val="002262"/>
                </a:solidFill>
                <a:latin typeface="Times New Roman"/>
                <a:cs typeface="Times New Roman"/>
              </a:rPr>
              <a:t>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89905" y="4359039"/>
            <a:ext cx="277495" cy="34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5080" indent="-27940">
              <a:lnSpc>
                <a:spcPct val="109500"/>
              </a:lnSpc>
              <a:spcBef>
                <a:spcPts val="95"/>
              </a:spcBef>
            </a:pPr>
            <a:r>
              <a:rPr sz="950" b="1" spc="5" dirty="0">
                <a:solidFill>
                  <a:srgbClr val="002262"/>
                </a:solidFill>
                <a:latin typeface="Times New Roman"/>
                <a:cs typeface="Times New Roman"/>
              </a:rPr>
              <a:t>10%  I</a:t>
            </a:r>
            <a:r>
              <a:rPr sz="950" b="1" dirty="0">
                <a:solidFill>
                  <a:srgbClr val="002262"/>
                </a:solidFill>
                <a:latin typeface="Times New Roman"/>
                <a:cs typeface="Times New Roman"/>
              </a:rPr>
              <a:t>R</a:t>
            </a:r>
            <a:r>
              <a:rPr sz="950" b="1" spc="10" dirty="0">
                <a:solidFill>
                  <a:srgbClr val="002262"/>
                </a:solidFill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5775" y="2009394"/>
            <a:ext cx="441959" cy="377951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027286" y="2748533"/>
            <a:ext cx="441959" cy="451484"/>
            <a:chOff x="9027286" y="2748533"/>
            <a:chExt cx="441959" cy="451484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7286" y="2775965"/>
              <a:ext cx="92201" cy="30556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027286" y="2775965"/>
              <a:ext cx="441959" cy="424180"/>
            </a:xfrm>
            <a:custGeom>
              <a:avLst/>
              <a:gdLst/>
              <a:ahLst/>
              <a:cxnLst/>
              <a:rect l="l" t="t" r="r" b="b"/>
              <a:pathLst>
                <a:path w="441959" h="424180">
                  <a:moveTo>
                    <a:pt x="441959" y="384048"/>
                  </a:moveTo>
                  <a:lnTo>
                    <a:pt x="441959" y="40386"/>
                  </a:lnTo>
                  <a:lnTo>
                    <a:pt x="438876" y="24431"/>
                  </a:lnTo>
                  <a:lnTo>
                    <a:pt x="430434" y="11620"/>
                  </a:lnTo>
                  <a:lnTo>
                    <a:pt x="417849" y="3095"/>
                  </a:lnTo>
                  <a:lnTo>
                    <a:pt x="402335" y="0"/>
                  </a:lnTo>
                  <a:lnTo>
                    <a:pt x="380999" y="0"/>
                  </a:lnTo>
                  <a:lnTo>
                    <a:pt x="380999" y="19812"/>
                  </a:lnTo>
                  <a:lnTo>
                    <a:pt x="402335" y="19812"/>
                  </a:lnTo>
                  <a:lnTo>
                    <a:pt x="410253" y="21312"/>
                  </a:lnTo>
                  <a:lnTo>
                    <a:pt x="416528" y="25527"/>
                  </a:lnTo>
                  <a:lnTo>
                    <a:pt x="420659" y="32027"/>
                  </a:lnTo>
                  <a:lnTo>
                    <a:pt x="422147" y="40386"/>
                  </a:lnTo>
                  <a:lnTo>
                    <a:pt x="422147" y="384048"/>
                  </a:lnTo>
                  <a:lnTo>
                    <a:pt x="420659" y="391965"/>
                  </a:lnTo>
                  <a:lnTo>
                    <a:pt x="416528" y="398240"/>
                  </a:lnTo>
                  <a:lnTo>
                    <a:pt x="410253" y="402371"/>
                  </a:lnTo>
                  <a:lnTo>
                    <a:pt x="402335" y="403860"/>
                  </a:lnTo>
                  <a:lnTo>
                    <a:pt x="40385" y="403860"/>
                  </a:lnTo>
                  <a:lnTo>
                    <a:pt x="31908" y="402264"/>
                  </a:lnTo>
                  <a:lnTo>
                    <a:pt x="25145" y="397954"/>
                  </a:lnTo>
                  <a:lnTo>
                    <a:pt x="20669" y="391644"/>
                  </a:lnTo>
                  <a:lnTo>
                    <a:pt x="19049" y="384048"/>
                  </a:lnTo>
                  <a:lnTo>
                    <a:pt x="19049" y="319278"/>
                  </a:lnTo>
                  <a:lnTo>
                    <a:pt x="0" y="319278"/>
                  </a:lnTo>
                  <a:lnTo>
                    <a:pt x="0" y="384048"/>
                  </a:lnTo>
                  <a:lnTo>
                    <a:pt x="3095" y="399561"/>
                  </a:lnTo>
                  <a:lnTo>
                    <a:pt x="11620" y="412146"/>
                  </a:lnTo>
                  <a:lnTo>
                    <a:pt x="24431" y="420588"/>
                  </a:lnTo>
                  <a:lnTo>
                    <a:pt x="40385" y="423672"/>
                  </a:lnTo>
                  <a:lnTo>
                    <a:pt x="402335" y="423672"/>
                  </a:lnTo>
                  <a:lnTo>
                    <a:pt x="417849" y="420588"/>
                  </a:lnTo>
                  <a:lnTo>
                    <a:pt x="430434" y="412146"/>
                  </a:lnTo>
                  <a:lnTo>
                    <a:pt x="438876" y="399561"/>
                  </a:lnTo>
                  <a:lnTo>
                    <a:pt x="441959" y="384048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927" y="2748533"/>
              <a:ext cx="296405" cy="9829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067178" y="2872752"/>
              <a:ext cx="355600" cy="283210"/>
            </a:xfrm>
            <a:custGeom>
              <a:avLst/>
              <a:gdLst/>
              <a:ahLst/>
              <a:cxnLst/>
              <a:rect l="l" t="t" r="r" b="b"/>
              <a:pathLst>
                <a:path w="355600" h="283210">
                  <a:moveTo>
                    <a:pt x="101854" y="216408"/>
                  </a:moveTo>
                  <a:lnTo>
                    <a:pt x="46990" y="216408"/>
                  </a:lnTo>
                  <a:lnTo>
                    <a:pt x="46990" y="236220"/>
                  </a:lnTo>
                  <a:lnTo>
                    <a:pt x="101854" y="236220"/>
                  </a:lnTo>
                  <a:lnTo>
                    <a:pt x="101854" y="216408"/>
                  </a:lnTo>
                  <a:close/>
                </a:path>
                <a:path w="355600" h="283210">
                  <a:moveTo>
                    <a:pt x="101854" y="162306"/>
                  </a:moveTo>
                  <a:lnTo>
                    <a:pt x="46990" y="162306"/>
                  </a:lnTo>
                  <a:lnTo>
                    <a:pt x="46990" y="182880"/>
                  </a:lnTo>
                  <a:lnTo>
                    <a:pt x="101854" y="182880"/>
                  </a:lnTo>
                  <a:lnTo>
                    <a:pt x="101854" y="162306"/>
                  </a:lnTo>
                  <a:close/>
                </a:path>
                <a:path w="355600" h="283210">
                  <a:moveTo>
                    <a:pt x="101854" y="108966"/>
                  </a:moveTo>
                  <a:lnTo>
                    <a:pt x="46990" y="108966"/>
                  </a:lnTo>
                  <a:lnTo>
                    <a:pt x="46990" y="128778"/>
                  </a:lnTo>
                  <a:lnTo>
                    <a:pt x="101854" y="128778"/>
                  </a:lnTo>
                  <a:lnTo>
                    <a:pt x="101854" y="108966"/>
                  </a:lnTo>
                  <a:close/>
                </a:path>
                <a:path w="355600" h="283210">
                  <a:moveTo>
                    <a:pt x="170434" y="216408"/>
                  </a:moveTo>
                  <a:lnTo>
                    <a:pt x="118618" y="216408"/>
                  </a:lnTo>
                  <a:lnTo>
                    <a:pt x="118618" y="236220"/>
                  </a:lnTo>
                  <a:lnTo>
                    <a:pt x="170434" y="236220"/>
                  </a:lnTo>
                  <a:lnTo>
                    <a:pt x="170434" y="216408"/>
                  </a:lnTo>
                  <a:close/>
                </a:path>
                <a:path w="355600" h="283210">
                  <a:moveTo>
                    <a:pt x="170434" y="162306"/>
                  </a:moveTo>
                  <a:lnTo>
                    <a:pt x="118618" y="162306"/>
                  </a:lnTo>
                  <a:lnTo>
                    <a:pt x="118618" y="182880"/>
                  </a:lnTo>
                  <a:lnTo>
                    <a:pt x="170434" y="182880"/>
                  </a:lnTo>
                  <a:lnTo>
                    <a:pt x="170434" y="162306"/>
                  </a:lnTo>
                  <a:close/>
                </a:path>
                <a:path w="355600" h="283210">
                  <a:moveTo>
                    <a:pt x="170434" y="108966"/>
                  </a:moveTo>
                  <a:lnTo>
                    <a:pt x="118618" y="108966"/>
                  </a:lnTo>
                  <a:lnTo>
                    <a:pt x="118618" y="128778"/>
                  </a:lnTo>
                  <a:lnTo>
                    <a:pt x="170434" y="128778"/>
                  </a:lnTo>
                  <a:lnTo>
                    <a:pt x="170434" y="108966"/>
                  </a:lnTo>
                  <a:close/>
                </a:path>
                <a:path w="355600" h="283210">
                  <a:moveTo>
                    <a:pt x="174244" y="25908"/>
                  </a:moveTo>
                  <a:lnTo>
                    <a:pt x="154419" y="25908"/>
                  </a:lnTo>
                  <a:lnTo>
                    <a:pt x="154419" y="44958"/>
                  </a:lnTo>
                  <a:lnTo>
                    <a:pt x="154419" y="80010"/>
                  </a:lnTo>
                  <a:lnTo>
                    <a:pt x="110998" y="80010"/>
                  </a:lnTo>
                  <a:lnTo>
                    <a:pt x="110998" y="44958"/>
                  </a:lnTo>
                  <a:lnTo>
                    <a:pt x="154419" y="44958"/>
                  </a:lnTo>
                  <a:lnTo>
                    <a:pt x="154419" y="25908"/>
                  </a:lnTo>
                  <a:lnTo>
                    <a:pt x="91186" y="25908"/>
                  </a:lnTo>
                  <a:lnTo>
                    <a:pt x="91186" y="99822"/>
                  </a:lnTo>
                  <a:lnTo>
                    <a:pt x="110998" y="99822"/>
                  </a:lnTo>
                  <a:lnTo>
                    <a:pt x="154419" y="99822"/>
                  </a:lnTo>
                  <a:lnTo>
                    <a:pt x="174244" y="99822"/>
                  </a:lnTo>
                  <a:lnTo>
                    <a:pt x="174244" y="25908"/>
                  </a:lnTo>
                  <a:close/>
                </a:path>
                <a:path w="355600" h="283210">
                  <a:moveTo>
                    <a:pt x="241287" y="216408"/>
                  </a:moveTo>
                  <a:lnTo>
                    <a:pt x="187198" y="216408"/>
                  </a:lnTo>
                  <a:lnTo>
                    <a:pt x="187198" y="236220"/>
                  </a:lnTo>
                  <a:lnTo>
                    <a:pt x="241287" y="236220"/>
                  </a:lnTo>
                  <a:lnTo>
                    <a:pt x="241287" y="216408"/>
                  </a:lnTo>
                  <a:close/>
                </a:path>
                <a:path w="355600" h="283210">
                  <a:moveTo>
                    <a:pt x="241287" y="162306"/>
                  </a:moveTo>
                  <a:lnTo>
                    <a:pt x="187198" y="162306"/>
                  </a:lnTo>
                  <a:lnTo>
                    <a:pt x="187198" y="182880"/>
                  </a:lnTo>
                  <a:lnTo>
                    <a:pt x="241287" y="182880"/>
                  </a:lnTo>
                  <a:lnTo>
                    <a:pt x="241287" y="162306"/>
                  </a:lnTo>
                  <a:close/>
                </a:path>
                <a:path w="355600" h="283210">
                  <a:moveTo>
                    <a:pt x="241287" y="108966"/>
                  </a:moveTo>
                  <a:lnTo>
                    <a:pt x="187198" y="108966"/>
                  </a:lnTo>
                  <a:lnTo>
                    <a:pt x="187198" y="128778"/>
                  </a:lnTo>
                  <a:lnTo>
                    <a:pt x="241287" y="128778"/>
                  </a:lnTo>
                  <a:lnTo>
                    <a:pt x="241287" y="108966"/>
                  </a:lnTo>
                  <a:close/>
                </a:path>
                <a:path w="355600" h="283210">
                  <a:moveTo>
                    <a:pt x="241287" y="57150"/>
                  </a:moveTo>
                  <a:lnTo>
                    <a:pt x="187198" y="57150"/>
                  </a:lnTo>
                  <a:lnTo>
                    <a:pt x="187198" y="77724"/>
                  </a:lnTo>
                  <a:lnTo>
                    <a:pt x="241287" y="77724"/>
                  </a:lnTo>
                  <a:lnTo>
                    <a:pt x="241287" y="57150"/>
                  </a:lnTo>
                  <a:close/>
                </a:path>
                <a:path w="355600" h="283210">
                  <a:moveTo>
                    <a:pt x="312928" y="216408"/>
                  </a:moveTo>
                  <a:lnTo>
                    <a:pt x="259588" y="216408"/>
                  </a:lnTo>
                  <a:lnTo>
                    <a:pt x="259588" y="236220"/>
                  </a:lnTo>
                  <a:lnTo>
                    <a:pt x="312928" y="236220"/>
                  </a:lnTo>
                  <a:lnTo>
                    <a:pt x="312928" y="216408"/>
                  </a:lnTo>
                  <a:close/>
                </a:path>
                <a:path w="355600" h="283210">
                  <a:moveTo>
                    <a:pt x="312928" y="162306"/>
                  </a:moveTo>
                  <a:lnTo>
                    <a:pt x="259588" y="162306"/>
                  </a:lnTo>
                  <a:lnTo>
                    <a:pt x="259588" y="182880"/>
                  </a:lnTo>
                  <a:lnTo>
                    <a:pt x="312928" y="182880"/>
                  </a:lnTo>
                  <a:lnTo>
                    <a:pt x="312928" y="162306"/>
                  </a:lnTo>
                  <a:close/>
                </a:path>
                <a:path w="355600" h="283210">
                  <a:moveTo>
                    <a:pt x="312928" y="108966"/>
                  </a:moveTo>
                  <a:lnTo>
                    <a:pt x="259588" y="108966"/>
                  </a:lnTo>
                  <a:lnTo>
                    <a:pt x="259588" y="128778"/>
                  </a:lnTo>
                  <a:lnTo>
                    <a:pt x="312928" y="128778"/>
                  </a:lnTo>
                  <a:lnTo>
                    <a:pt x="312928" y="108966"/>
                  </a:lnTo>
                  <a:close/>
                </a:path>
                <a:path w="355600" h="283210">
                  <a:moveTo>
                    <a:pt x="312928" y="57150"/>
                  </a:moveTo>
                  <a:lnTo>
                    <a:pt x="259588" y="57150"/>
                  </a:lnTo>
                  <a:lnTo>
                    <a:pt x="259588" y="77724"/>
                  </a:lnTo>
                  <a:lnTo>
                    <a:pt x="312928" y="77724"/>
                  </a:lnTo>
                  <a:lnTo>
                    <a:pt x="312928" y="57150"/>
                  </a:lnTo>
                  <a:close/>
                </a:path>
                <a:path w="355600" h="283210">
                  <a:moveTo>
                    <a:pt x="355587" y="147828"/>
                  </a:moveTo>
                  <a:lnTo>
                    <a:pt x="337299" y="147828"/>
                  </a:lnTo>
                  <a:lnTo>
                    <a:pt x="337299" y="167640"/>
                  </a:lnTo>
                  <a:lnTo>
                    <a:pt x="355587" y="167640"/>
                  </a:lnTo>
                  <a:lnTo>
                    <a:pt x="355587" y="147828"/>
                  </a:lnTo>
                  <a:close/>
                </a:path>
                <a:path w="355600" h="283210">
                  <a:moveTo>
                    <a:pt x="355587" y="96012"/>
                  </a:moveTo>
                  <a:lnTo>
                    <a:pt x="337299" y="96012"/>
                  </a:lnTo>
                  <a:lnTo>
                    <a:pt x="337299" y="131064"/>
                  </a:lnTo>
                  <a:lnTo>
                    <a:pt x="355587" y="131064"/>
                  </a:lnTo>
                  <a:lnTo>
                    <a:pt x="355587" y="96012"/>
                  </a:lnTo>
                  <a:close/>
                </a:path>
                <a:path w="355600" h="283210">
                  <a:moveTo>
                    <a:pt x="355600" y="0"/>
                  </a:moveTo>
                  <a:lnTo>
                    <a:pt x="337820" y="0"/>
                  </a:lnTo>
                  <a:lnTo>
                    <a:pt x="21590" y="0"/>
                  </a:lnTo>
                  <a:lnTo>
                    <a:pt x="0" y="0"/>
                  </a:lnTo>
                  <a:lnTo>
                    <a:pt x="0" y="282702"/>
                  </a:lnTo>
                  <a:lnTo>
                    <a:pt x="21590" y="282702"/>
                  </a:lnTo>
                  <a:lnTo>
                    <a:pt x="337820" y="282702"/>
                  </a:lnTo>
                  <a:lnTo>
                    <a:pt x="355600" y="282702"/>
                  </a:lnTo>
                  <a:lnTo>
                    <a:pt x="355600" y="184404"/>
                  </a:lnTo>
                  <a:lnTo>
                    <a:pt x="337820" y="184404"/>
                  </a:lnTo>
                  <a:lnTo>
                    <a:pt x="337820" y="262128"/>
                  </a:lnTo>
                  <a:lnTo>
                    <a:pt x="21590" y="262128"/>
                  </a:lnTo>
                  <a:lnTo>
                    <a:pt x="21590" y="18288"/>
                  </a:lnTo>
                  <a:lnTo>
                    <a:pt x="337820" y="18288"/>
                  </a:lnTo>
                  <a:lnTo>
                    <a:pt x="337820" y="83058"/>
                  </a:lnTo>
                  <a:lnTo>
                    <a:pt x="355600" y="83058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9124836" y="4341126"/>
            <a:ext cx="433070" cy="349250"/>
          </a:xfrm>
          <a:custGeom>
            <a:avLst/>
            <a:gdLst/>
            <a:ahLst/>
            <a:cxnLst/>
            <a:rect l="l" t="t" r="r" b="b"/>
            <a:pathLst>
              <a:path w="433070" h="349250">
                <a:moveTo>
                  <a:pt x="169913" y="69342"/>
                </a:moveTo>
                <a:lnTo>
                  <a:pt x="115811" y="69342"/>
                </a:lnTo>
                <a:lnTo>
                  <a:pt x="115811" y="79248"/>
                </a:lnTo>
                <a:lnTo>
                  <a:pt x="169913" y="79248"/>
                </a:lnTo>
                <a:lnTo>
                  <a:pt x="169913" y="69342"/>
                </a:lnTo>
                <a:close/>
              </a:path>
              <a:path w="433070" h="349250">
                <a:moveTo>
                  <a:pt x="169926" y="44196"/>
                </a:moveTo>
                <a:lnTo>
                  <a:pt x="61722" y="44196"/>
                </a:lnTo>
                <a:lnTo>
                  <a:pt x="61722" y="54102"/>
                </a:lnTo>
                <a:lnTo>
                  <a:pt x="169926" y="54102"/>
                </a:lnTo>
                <a:lnTo>
                  <a:pt x="169926" y="44196"/>
                </a:lnTo>
                <a:close/>
              </a:path>
              <a:path w="433070" h="349250">
                <a:moveTo>
                  <a:pt x="169926" y="19812"/>
                </a:moveTo>
                <a:lnTo>
                  <a:pt x="61722" y="19812"/>
                </a:lnTo>
                <a:lnTo>
                  <a:pt x="61722" y="29718"/>
                </a:lnTo>
                <a:lnTo>
                  <a:pt x="169926" y="29718"/>
                </a:lnTo>
                <a:lnTo>
                  <a:pt x="169926" y="19812"/>
                </a:lnTo>
                <a:close/>
              </a:path>
              <a:path w="433070" h="349250">
                <a:moveTo>
                  <a:pt x="432816" y="51816"/>
                </a:moveTo>
                <a:lnTo>
                  <a:pt x="427482" y="0"/>
                </a:lnTo>
                <a:lnTo>
                  <a:pt x="376428" y="7620"/>
                </a:lnTo>
                <a:lnTo>
                  <a:pt x="378714" y="17526"/>
                </a:lnTo>
                <a:lnTo>
                  <a:pt x="407339" y="14160"/>
                </a:lnTo>
                <a:lnTo>
                  <a:pt x="395744" y="28714"/>
                </a:lnTo>
                <a:lnTo>
                  <a:pt x="366509" y="63258"/>
                </a:lnTo>
                <a:lnTo>
                  <a:pt x="366509" y="19812"/>
                </a:lnTo>
                <a:lnTo>
                  <a:pt x="358889" y="19812"/>
                </a:lnTo>
                <a:lnTo>
                  <a:pt x="358889" y="25146"/>
                </a:lnTo>
                <a:lnTo>
                  <a:pt x="358889" y="29718"/>
                </a:lnTo>
                <a:lnTo>
                  <a:pt x="353809" y="29718"/>
                </a:lnTo>
                <a:lnTo>
                  <a:pt x="353809" y="77444"/>
                </a:lnTo>
                <a:lnTo>
                  <a:pt x="353809" y="93624"/>
                </a:lnTo>
                <a:lnTo>
                  <a:pt x="353809" y="336804"/>
                </a:lnTo>
                <a:lnTo>
                  <a:pt x="314439" y="336804"/>
                </a:lnTo>
                <a:lnTo>
                  <a:pt x="314439" y="135229"/>
                </a:lnTo>
                <a:lnTo>
                  <a:pt x="341376" y="107442"/>
                </a:lnTo>
                <a:lnTo>
                  <a:pt x="353809" y="93624"/>
                </a:lnTo>
                <a:lnTo>
                  <a:pt x="353809" y="77444"/>
                </a:lnTo>
                <a:lnTo>
                  <a:pt x="317423" y="117106"/>
                </a:lnTo>
                <a:lnTo>
                  <a:pt x="314439" y="120040"/>
                </a:lnTo>
                <a:lnTo>
                  <a:pt x="314439" y="29718"/>
                </a:lnTo>
                <a:lnTo>
                  <a:pt x="353809" y="29718"/>
                </a:lnTo>
                <a:lnTo>
                  <a:pt x="353809" y="25146"/>
                </a:lnTo>
                <a:lnTo>
                  <a:pt x="358889" y="25146"/>
                </a:lnTo>
                <a:lnTo>
                  <a:pt x="358889" y="19812"/>
                </a:lnTo>
                <a:lnTo>
                  <a:pt x="353809" y="19812"/>
                </a:lnTo>
                <a:lnTo>
                  <a:pt x="314439" y="19812"/>
                </a:lnTo>
                <a:lnTo>
                  <a:pt x="303009" y="19812"/>
                </a:lnTo>
                <a:lnTo>
                  <a:pt x="303009" y="131279"/>
                </a:lnTo>
                <a:lnTo>
                  <a:pt x="295402" y="138760"/>
                </a:lnTo>
                <a:lnTo>
                  <a:pt x="295402" y="91440"/>
                </a:lnTo>
                <a:lnTo>
                  <a:pt x="290322" y="91440"/>
                </a:lnTo>
                <a:lnTo>
                  <a:pt x="290322" y="96012"/>
                </a:lnTo>
                <a:lnTo>
                  <a:pt x="290322" y="101346"/>
                </a:lnTo>
                <a:lnTo>
                  <a:pt x="285242" y="101346"/>
                </a:lnTo>
                <a:lnTo>
                  <a:pt x="285242" y="148742"/>
                </a:lnTo>
                <a:lnTo>
                  <a:pt x="285242" y="163855"/>
                </a:lnTo>
                <a:lnTo>
                  <a:pt x="285242" y="336804"/>
                </a:lnTo>
                <a:lnTo>
                  <a:pt x="243332" y="336804"/>
                </a:lnTo>
                <a:lnTo>
                  <a:pt x="243332" y="202171"/>
                </a:lnTo>
                <a:lnTo>
                  <a:pt x="272516" y="176161"/>
                </a:lnTo>
                <a:lnTo>
                  <a:pt x="285242" y="163855"/>
                </a:lnTo>
                <a:lnTo>
                  <a:pt x="285242" y="148742"/>
                </a:lnTo>
                <a:lnTo>
                  <a:pt x="262128" y="171450"/>
                </a:lnTo>
                <a:lnTo>
                  <a:pt x="243332" y="188429"/>
                </a:lnTo>
                <a:lnTo>
                  <a:pt x="243332" y="101346"/>
                </a:lnTo>
                <a:lnTo>
                  <a:pt x="285242" y="101346"/>
                </a:lnTo>
                <a:lnTo>
                  <a:pt x="285242" y="96012"/>
                </a:lnTo>
                <a:lnTo>
                  <a:pt x="290322" y="96012"/>
                </a:lnTo>
                <a:lnTo>
                  <a:pt x="290322" y="91440"/>
                </a:lnTo>
                <a:lnTo>
                  <a:pt x="285242" y="91440"/>
                </a:lnTo>
                <a:lnTo>
                  <a:pt x="243332" y="91440"/>
                </a:lnTo>
                <a:lnTo>
                  <a:pt x="234442" y="91440"/>
                </a:lnTo>
                <a:lnTo>
                  <a:pt x="234442" y="196456"/>
                </a:lnTo>
                <a:lnTo>
                  <a:pt x="232041" y="198615"/>
                </a:lnTo>
                <a:lnTo>
                  <a:pt x="226822" y="202946"/>
                </a:lnTo>
                <a:lnTo>
                  <a:pt x="226822" y="162306"/>
                </a:lnTo>
                <a:lnTo>
                  <a:pt x="221742" y="162306"/>
                </a:lnTo>
                <a:lnTo>
                  <a:pt x="221742" y="169926"/>
                </a:lnTo>
                <a:lnTo>
                  <a:pt x="221742" y="174498"/>
                </a:lnTo>
                <a:lnTo>
                  <a:pt x="216662" y="174498"/>
                </a:lnTo>
                <a:lnTo>
                  <a:pt x="216662" y="211340"/>
                </a:lnTo>
                <a:lnTo>
                  <a:pt x="216662" y="224421"/>
                </a:lnTo>
                <a:lnTo>
                  <a:pt x="216662" y="336804"/>
                </a:lnTo>
                <a:lnTo>
                  <a:pt x="174752" y="336804"/>
                </a:lnTo>
                <a:lnTo>
                  <a:pt x="174752" y="256159"/>
                </a:lnTo>
                <a:lnTo>
                  <a:pt x="191820" y="244297"/>
                </a:lnTo>
                <a:lnTo>
                  <a:pt x="216662" y="224421"/>
                </a:lnTo>
                <a:lnTo>
                  <a:pt x="216662" y="211340"/>
                </a:lnTo>
                <a:lnTo>
                  <a:pt x="200406" y="224790"/>
                </a:lnTo>
                <a:lnTo>
                  <a:pt x="174752" y="243928"/>
                </a:lnTo>
                <a:lnTo>
                  <a:pt x="174752" y="174498"/>
                </a:lnTo>
                <a:lnTo>
                  <a:pt x="216662" y="174498"/>
                </a:lnTo>
                <a:lnTo>
                  <a:pt x="216662" y="169926"/>
                </a:lnTo>
                <a:lnTo>
                  <a:pt x="221742" y="169926"/>
                </a:lnTo>
                <a:lnTo>
                  <a:pt x="221742" y="162306"/>
                </a:lnTo>
                <a:lnTo>
                  <a:pt x="216662" y="162306"/>
                </a:lnTo>
                <a:lnTo>
                  <a:pt x="174752" y="162306"/>
                </a:lnTo>
                <a:lnTo>
                  <a:pt x="164592" y="162306"/>
                </a:lnTo>
                <a:lnTo>
                  <a:pt x="164592" y="251231"/>
                </a:lnTo>
                <a:lnTo>
                  <a:pt x="155194" y="257416"/>
                </a:lnTo>
                <a:lnTo>
                  <a:pt x="155194" y="216408"/>
                </a:lnTo>
                <a:lnTo>
                  <a:pt x="150114" y="216408"/>
                </a:lnTo>
                <a:lnTo>
                  <a:pt x="150114" y="220980"/>
                </a:lnTo>
                <a:lnTo>
                  <a:pt x="150114" y="226314"/>
                </a:lnTo>
                <a:lnTo>
                  <a:pt x="145034" y="226314"/>
                </a:lnTo>
                <a:lnTo>
                  <a:pt x="145034" y="264096"/>
                </a:lnTo>
                <a:lnTo>
                  <a:pt x="145034" y="276415"/>
                </a:lnTo>
                <a:lnTo>
                  <a:pt x="145034" y="336804"/>
                </a:lnTo>
                <a:lnTo>
                  <a:pt x="105664" y="336804"/>
                </a:lnTo>
                <a:lnTo>
                  <a:pt x="105664" y="298742"/>
                </a:lnTo>
                <a:lnTo>
                  <a:pt x="111772" y="295884"/>
                </a:lnTo>
                <a:lnTo>
                  <a:pt x="145034" y="276415"/>
                </a:lnTo>
                <a:lnTo>
                  <a:pt x="145034" y="264096"/>
                </a:lnTo>
                <a:lnTo>
                  <a:pt x="134112" y="271272"/>
                </a:lnTo>
                <a:lnTo>
                  <a:pt x="105664" y="287159"/>
                </a:lnTo>
                <a:lnTo>
                  <a:pt x="105664" y="226314"/>
                </a:lnTo>
                <a:lnTo>
                  <a:pt x="145034" y="226314"/>
                </a:lnTo>
                <a:lnTo>
                  <a:pt x="145034" y="220980"/>
                </a:lnTo>
                <a:lnTo>
                  <a:pt x="150114" y="220980"/>
                </a:lnTo>
                <a:lnTo>
                  <a:pt x="150114" y="216408"/>
                </a:lnTo>
                <a:lnTo>
                  <a:pt x="145034" y="216408"/>
                </a:lnTo>
                <a:lnTo>
                  <a:pt x="105664" y="216408"/>
                </a:lnTo>
                <a:lnTo>
                  <a:pt x="94234" y="216408"/>
                </a:lnTo>
                <a:lnTo>
                  <a:pt x="94234" y="292874"/>
                </a:lnTo>
                <a:lnTo>
                  <a:pt x="86614" y="296278"/>
                </a:lnTo>
                <a:lnTo>
                  <a:pt x="86614" y="252984"/>
                </a:lnTo>
                <a:lnTo>
                  <a:pt x="81534" y="252984"/>
                </a:lnTo>
                <a:lnTo>
                  <a:pt x="81534" y="258318"/>
                </a:lnTo>
                <a:lnTo>
                  <a:pt x="81534" y="265176"/>
                </a:lnTo>
                <a:lnTo>
                  <a:pt x="76454" y="265176"/>
                </a:lnTo>
                <a:lnTo>
                  <a:pt x="76454" y="300824"/>
                </a:lnTo>
                <a:lnTo>
                  <a:pt x="76454" y="312356"/>
                </a:lnTo>
                <a:lnTo>
                  <a:pt x="76454" y="336804"/>
                </a:lnTo>
                <a:lnTo>
                  <a:pt x="34544" y="336804"/>
                </a:lnTo>
                <a:lnTo>
                  <a:pt x="34544" y="325831"/>
                </a:lnTo>
                <a:lnTo>
                  <a:pt x="37566" y="325323"/>
                </a:lnTo>
                <a:lnTo>
                  <a:pt x="74676" y="313182"/>
                </a:lnTo>
                <a:lnTo>
                  <a:pt x="76454" y="312356"/>
                </a:lnTo>
                <a:lnTo>
                  <a:pt x="76454" y="300824"/>
                </a:lnTo>
                <a:lnTo>
                  <a:pt x="66484" y="305269"/>
                </a:lnTo>
                <a:lnTo>
                  <a:pt x="34544" y="315455"/>
                </a:lnTo>
                <a:lnTo>
                  <a:pt x="34544" y="265176"/>
                </a:lnTo>
                <a:lnTo>
                  <a:pt x="76454" y="265176"/>
                </a:lnTo>
                <a:lnTo>
                  <a:pt x="76454" y="258318"/>
                </a:lnTo>
                <a:lnTo>
                  <a:pt x="81534" y="258318"/>
                </a:lnTo>
                <a:lnTo>
                  <a:pt x="81534" y="252984"/>
                </a:lnTo>
                <a:lnTo>
                  <a:pt x="76454" y="252984"/>
                </a:lnTo>
                <a:lnTo>
                  <a:pt x="34544" y="252984"/>
                </a:lnTo>
                <a:lnTo>
                  <a:pt x="25654" y="252984"/>
                </a:lnTo>
                <a:lnTo>
                  <a:pt x="25654" y="317195"/>
                </a:lnTo>
                <a:lnTo>
                  <a:pt x="0" y="321564"/>
                </a:lnTo>
                <a:lnTo>
                  <a:pt x="762" y="331470"/>
                </a:lnTo>
                <a:lnTo>
                  <a:pt x="25654" y="327317"/>
                </a:lnTo>
                <a:lnTo>
                  <a:pt x="25654" y="348996"/>
                </a:lnTo>
                <a:lnTo>
                  <a:pt x="34544" y="348996"/>
                </a:lnTo>
                <a:lnTo>
                  <a:pt x="76454" y="348996"/>
                </a:lnTo>
                <a:lnTo>
                  <a:pt x="81534" y="348996"/>
                </a:lnTo>
                <a:lnTo>
                  <a:pt x="86614" y="348996"/>
                </a:lnTo>
                <a:lnTo>
                  <a:pt x="86614" y="307619"/>
                </a:lnTo>
                <a:lnTo>
                  <a:pt x="94234" y="304063"/>
                </a:lnTo>
                <a:lnTo>
                  <a:pt x="94234" y="348996"/>
                </a:lnTo>
                <a:lnTo>
                  <a:pt x="105664" y="348996"/>
                </a:lnTo>
                <a:lnTo>
                  <a:pt x="145034" y="348996"/>
                </a:lnTo>
                <a:lnTo>
                  <a:pt x="150114" y="348996"/>
                </a:lnTo>
                <a:lnTo>
                  <a:pt x="155194" y="348996"/>
                </a:lnTo>
                <a:lnTo>
                  <a:pt x="155194" y="269735"/>
                </a:lnTo>
                <a:lnTo>
                  <a:pt x="164592" y="263207"/>
                </a:lnTo>
                <a:lnTo>
                  <a:pt x="164592" y="348996"/>
                </a:lnTo>
                <a:lnTo>
                  <a:pt x="174752" y="348996"/>
                </a:lnTo>
                <a:lnTo>
                  <a:pt x="216662" y="348996"/>
                </a:lnTo>
                <a:lnTo>
                  <a:pt x="221742" y="348996"/>
                </a:lnTo>
                <a:lnTo>
                  <a:pt x="226822" y="348996"/>
                </a:lnTo>
                <a:lnTo>
                  <a:pt x="226822" y="216293"/>
                </a:lnTo>
                <a:lnTo>
                  <a:pt x="233337" y="211074"/>
                </a:lnTo>
                <a:lnTo>
                  <a:pt x="234442" y="210096"/>
                </a:lnTo>
                <a:lnTo>
                  <a:pt x="234442" y="348996"/>
                </a:lnTo>
                <a:lnTo>
                  <a:pt x="243332" y="348996"/>
                </a:lnTo>
                <a:lnTo>
                  <a:pt x="285242" y="348996"/>
                </a:lnTo>
                <a:lnTo>
                  <a:pt x="290322" y="348996"/>
                </a:lnTo>
                <a:lnTo>
                  <a:pt x="295402" y="348996"/>
                </a:lnTo>
                <a:lnTo>
                  <a:pt x="295402" y="154025"/>
                </a:lnTo>
                <a:lnTo>
                  <a:pt x="303009" y="146659"/>
                </a:lnTo>
                <a:lnTo>
                  <a:pt x="303009" y="348996"/>
                </a:lnTo>
                <a:lnTo>
                  <a:pt x="314439" y="348996"/>
                </a:lnTo>
                <a:lnTo>
                  <a:pt x="353809" y="348996"/>
                </a:lnTo>
                <a:lnTo>
                  <a:pt x="358889" y="348996"/>
                </a:lnTo>
                <a:lnTo>
                  <a:pt x="366509" y="348996"/>
                </a:lnTo>
                <a:lnTo>
                  <a:pt x="366509" y="79502"/>
                </a:lnTo>
                <a:lnTo>
                  <a:pt x="376008" y="68935"/>
                </a:lnTo>
                <a:lnTo>
                  <a:pt x="402424" y="37719"/>
                </a:lnTo>
                <a:lnTo>
                  <a:pt x="417995" y="18364"/>
                </a:lnTo>
                <a:lnTo>
                  <a:pt x="420624" y="51816"/>
                </a:lnTo>
                <a:lnTo>
                  <a:pt x="432816" y="51816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9066910" y="3614928"/>
            <a:ext cx="442595" cy="329565"/>
            <a:chOff x="9066910" y="3614928"/>
            <a:chExt cx="442595" cy="329565"/>
          </a:xfrm>
        </p:grpSpPr>
        <p:sp>
          <p:nvSpPr>
            <p:cNvPr id="26" name="object 26"/>
            <p:cNvSpPr/>
            <p:nvPr/>
          </p:nvSpPr>
          <p:spPr>
            <a:xfrm>
              <a:off x="9066911" y="3614940"/>
              <a:ext cx="442595" cy="329565"/>
            </a:xfrm>
            <a:custGeom>
              <a:avLst/>
              <a:gdLst/>
              <a:ahLst/>
              <a:cxnLst/>
              <a:rect l="l" t="t" r="r" b="b"/>
              <a:pathLst>
                <a:path w="442595" h="329564">
                  <a:moveTo>
                    <a:pt x="371868" y="22098"/>
                  </a:moveTo>
                  <a:lnTo>
                    <a:pt x="370217" y="13500"/>
                  </a:lnTo>
                  <a:lnTo>
                    <a:pt x="365582" y="6477"/>
                  </a:lnTo>
                  <a:lnTo>
                    <a:pt x="358914" y="2095"/>
                  </a:lnTo>
                  <a:lnTo>
                    <a:pt x="358914" y="17526"/>
                  </a:lnTo>
                  <a:lnTo>
                    <a:pt x="358914" y="37338"/>
                  </a:lnTo>
                  <a:lnTo>
                    <a:pt x="358914" y="51054"/>
                  </a:lnTo>
                  <a:lnTo>
                    <a:pt x="358914" y="89154"/>
                  </a:lnTo>
                  <a:lnTo>
                    <a:pt x="12204" y="89154"/>
                  </a:lnTo>
                  <a:lnTo>
                    <a:pt x="12204" y="51054"/>
                  </a:lnTo>
                  <a:lnTo>
                    <a:pt x="358914" y="51054"/>
                  </a:lnTo>
                  <a:lnTo>
                    <a:pt x="358914" y="37338"/>
                  </a:lnTo>
                  <a:lnTo>
                    <a:pt x="12204" y="37338"/>
                  </a:lnTo>
                  <a:lnTo>
                    <a:pt x="12204" y="17526"/>
                  </a:lnTo>
                  <a:lnTo>
                    <a:pt x="16776" y="12954"/>
                  </a:lnTo>
                  <a:lnTo>
                    <a:pt x="354342" y="12954"/>
                  </a:lnTo>
                  <a:lnTo>
                    <a:pt x="358914" y="17526"/>
                  </a:lnTo>
                  <a:lnTo>
                    <a:pt x="358914" y="2095"/>
                  </a:lnTo>
                  <a:lnTo>
                    <a:pt x="358355" y="1727"/>
                  </a:lnTo>
                  <a:lnTo>
                    <a:pt x="349008" y="0"/>
                  </a:lnTo>
                  <a:lnTo>
                    <a:pt x="21348" y="0"/>
                  </a:lnTo>
                  <a:lnTo>
                    <a:pt x="12865" y="1727"/>
                  </a:lnTo>
                  <a:lnTo>
                    <a:pt x="6108" y="6477"/>
                  </a:lnTo>
                  <a:lnTo>
                    <a:pt x="1625" y="13500"/>
                  </a:lnTo>
                  <a:lnTo>
                    <a:pt x="12" y="22098"/>
                  </a:lnTo>
                  <a:lnTo>
                    <a:pt x="12" y="41135"/>
                  </a:lnTo>
                  <a:lnTo>
                    <a:pt x="0" y="48768"/>
                  </a:lnTo>
                  <a:lnTo>
                    <a:pt x="12" y="92189"/>
                  </a:lnTo>
                  <a:lnTo>
                    <a:pt x="0" y="99060"/>
                  </a:lnTo>
                  <a:lnTo>
                    <a:pt x="12" y="230124"/>
                  </a:lnTo>
                  <a:lnTo>
                    <a:pt x="1625" y="238594"/>
                  </a:lnTo>
                  <a:lnTo>
                    <a:pt x="6108" y="245364"/>
                  </a:lnTo>
                  <a:lnTo>
                    <a:pt x="12865" y="249834"/>
                  </a:lnTo>
                  <a:lnTo>
                    <a:pt x="21348" y="251460"/>
                  </a:lnTo>
                  <a:lnTo>
                    <a:pt x="47256" y="251460"/>
                  </a:lnTo>
                  <a:lnTo>
                    <a:pt x="50304" y="251460"/>
                  </a:lnTo>
                  <a:lnTo>
                    <a:pt x="53352" y="249174"/>
                  </a:lnTo>
                  <a:lnTo>
                    <a:pt x="53352" y="242316"/>
                  </a:lnTo>
                  <a:lnTo>
                    <a:pt x="50304" y="239268"/>
                  </a:lnTo>
                  <a:lnTo>
                    <a:pt x="16776" y="239268"/>
                  </a:lnTo>
                  <a:lnTo>
                    <a:pt x="12204" y="235458"/>
                  </a:lnTo>
                  <a:lnTo>
                    <a:pt x="12204" y="101346"/>
                  </a:lnTo>
                  <a:lnTo>
                    <a:pt x="358914" y="101346"/>
                  </a:lnTo>
                  <a:lnTo>
                    <a:pt x="358914" y="118110"/>
                  </a:lnTo>
                  <a:lnTo>
                    <a:pt x="362724" y="121158"/>
                  </a:lnTo>
                  <a:lnTo>
                    <a:pt x="369582" y="121158"/>
                  </a:lnTo>
                  <a:lnTo>
                    <a:pt x="371868" y="118110"/>
                  </a:lnTo>
                  <a:lnTo>
                    <a:pt x="371868" y="22098"/>
                  </a:lnTo>
                  <a:close/>
                </a:path>
                <a:path w="442595" h="329564">
                  <a:moveTo>
                    <a:pt x="420636" y="197358"/>
                  </a:moveTo>
                  <a:lnTo>
                    <a:pt x="419112" y="195072"/>
                  </a:lnTo>
                  <a:lnTo>
                    <a:pt x="416064" y="193548"/>
                  </a:lnTo>
                  <a:lnTo>
                    <a:pt x="408444" y="190131"/>
                  </a:lnTo>
                  <a:lnTo>
                    <a:pt x="408444" y="204216"/>
                  </a:lnTo>
                  <a:lnTo>
                    <a:pt x="408444" y="256032"/>
                  </a:lnTo>
                  <a:lnTo>
                    <a:pt x="396176" y="262712"/>
                  </a:lnTo>
                  <a:lnTo>
                    <a:pt x="385775" y="271272"/>
                  </a:lnTo>
                  <a:lnTo>
                    <a:pt x="377367" y="281533"/>
                  </a:lnTo>
                  <a:lnTo>
                    <a:pt x="371106" y="293370"/>
                  </a:lnTo>
                  <a:lnTo>
                    <a:pt x="136410" y="293370"/>
                  </a:lnTo>
                  <a:lnTo>
                    <a:pt x="129730" y="281533"/>
                  </a:lnTo>
                  <a:lnTo>
                    <a:pt x="121259" y="271272"/>
                  </a:lnTo>
                  <a:lnTo>
                    <a:pt x="111226" y="262712"/>
                  </a:lnTo>
                  <a:lnTo>
                    <a:pt x="99834" y="256032"/>
                  </a:lnTo>
                  <a:lnTo>
                    <a:pt x="99834" y="204216"/>
                  </a:lnTo>
                  <a:lnTo>
                    <a:pt x="111226" y="197840"/>
                  </a:lnTo>
                  <a:lnTo>
                    <a:pt x="121259" y="189255"/>
                  </a:lnTo>
                  <a:lnTo>
                    <a:pt x="129730" y="178816"/>
                  </a:lnTo>
                  <a:lnTo>
                    <a:pt x="136410" y="166878"/>
                  </a:lnTo>
                  <a:lnTo>
                    <a:pt x="371106" y="166878"/>
                  </a:lnTo>
                  <a:lnTo>
                    <a:pt x="377367" y="178816"/>
                  </a:lnTo>
                  <a:lnTo>
                    <a:pt x="385775" y="189255"/>
                  </a:lnTo>
                  <a:lnTo>
                    <a:pt x="396176" y="197840"/>
                  </a:lnTo>
                  <a:lnTo>
                    <a:pt x="408444" y="204216"/>
                  </a:lnTo>
                  <a:lnTo>
                    <a:pt x="408444" y="190131"/>
                  </a:lnTo>
                  <a:lnTo>
                    <a:pt x="404596" y="188404"/>
                  </a:lnTo>
                  <a:lnTo>
                    <a:pt x="394627" y="180403"/>
                  </a:lnTo>
                  <a:lnTo>
                    <a:pt x="386803" y="170395"/>
                  </a:lnTo>
                  <a:lnTo>
                    <a:pt x="381774" y="159258"/>
                  </a:lnTo>
                  <a:lnTo>
                    <a:pt x="380250" y="156210"/>
                  </a:lnTo>
                  <a:lnTo>
                    <a:pt x="377964" y="154686"/>
                  </a:lnTo>
                  <a:lnTo>
                    <a:pt x="128790" y="154686"/>
                  </a:lnTo>
                  <a:lnTo>
                    <a:pt x="127266" y="156210"/>
                  </a:lnTo>
                  <a:lnTo>
                    <a:pt x="126504" y="159258"/>
                  </a:lnTo>
                  <a:lnTo>
                    <a:pt x="120688" y="170395"/>
                  </a:lnTo>
                  <a:lnTo>
                    <a:pt x="112598" y="180403"/>
                  </a:lnTo>
                  <a:lnTo>
                    <a:pt x="102501" y="188404"/>
                  </a:lnTo>
                  <a:lnTo>
                    <a:pt x="90690" y="193548"/>
                  </a:lnTo>
                  <a:lnTo>
                    <a:pt x="88404" y="195072"/>
                  </a:lnTo>
                  <a:lnTo>
                    <a:pt x="86118" y="197358"/>
                  </a:lnTo>
                  <a:lnTo>
                    <a:pt x="86118" y="263652"/>
                  </a:lnTo>
                  <a:lnTo>
                    <a:pt x="90690" y="266700"/>
                  </a:lnTo>
                  <a:lnTo>
                    <a:pt x="99834" y="271195"/>
                  </a:lnTo>
                  <a:lnTo>
                    <a:pt x="102501" y="272503"/>
                  </a:lnTo>
                  <a:lnTo>
                    <a:pt x="112598" y="280606"/>
                  </a:lnTo>
                  <a:lnTo>
                    <a:pt x="120688" y="290703"/>
                  </a:lnTo>
                  <a:lnTo>
                    <a:pt x="126504" y="302514"/>
                  </a:lnTo>
                  <a:lnTo>
                    <a:pt x="127266" y="304800"/>
                  </a:lnTo>
                  <a:lnTo>
                    <a:pt x="128790" y="306324"/>
                  </a:lnTo>
                  <a:lnTo>
                    <a:pt x="377964" y="306324"/>
                  </a:lnTo>
                  <a:lnTo>
                    <a:pt x="380250" y="304800"/>
                  </a:lnTo>
                  <a:lnTo>
                    <a:pt x="381774" y="302514"/>
                  </a:lnTo>
                  <a:lnTo>
                    <a:pt x="386803" y="290703"/>
                  </a:lnTo>
                  <a:lnTo>
                    <a:pt x="394627" y="280606"/>
                  </a:lnTo>
                  <a:lnTo>
                    <a:pt x="404596" y="272503"/>
                  </a:lnTo>
                  <a:lnTo>
                    <a:pt x="408444" y="270560"/>
                  </a:lnTo>
                  <a:lnTo>
                    <a:pt x="416064" y="266700"/>
                  </a:lnTo>
                  <a:lnTo>
                    <a:pt x="419112" y="265176"/>
                  </a:lnTo>
                  <a:lnTo>
                    <a:pt x="420636" y="263652"/>
                  </a:lnTo>
                  <a:lnTo>
                    <a:pt x="420636" y="197358"/>
                  </a:lnTo>
                  <a:close/>
                </a:path>
                <a:path w="442595" h="329564">
                  <a:moveTo>
                    <a:pt x="441972" y="132588"/>
                  </a:moveTo>
                  <a:lnTo>
                    <a:pt x="438924" y="130302"/>
                  </a:lnTo>
                  <a:lnTo>
                    <a:pt x="429780" y="130302"/>
                  </a:lnTo>
                  <a:lnTo>
                    <a:pt x="429780" y="143256"/>
                  </a:lnTo>
                  <a:lnTo>
                    <a:pt x="429780" y="316230"/>
                  </a:lnTo>
                  <a:lnTo>
                    <a:pt x="77736" y="316230"/>
                  </a:lnTo>
                  <a:lnTo>
                    <a:pt x="77736" y="143256"/>
                  </a:lnTo>
                  <a:lnTo>
                    <a:pt x="429780" y="143256"/>
                  </a:lnTo>
                  <a:lnTo>
                    <a:pt x="429780" y="130302"/>
                  </a:lnTo>
                  <a:lnTo>
                    <a:pt x="67830" y="130302"/>
                  </a:lnTo>
                  <a:lnTo>
                    <a:pt x="65544" y="132588"/>
                  </a:lnTo>
                  <a:lnTo>
                    <a:pt x="65544" y="326136"/>
                  </a:lnTo>
                  <a:lnTo>
                    <a:pt x="67830" y="329184"/>
                  </a:lnTo>
                  <a:lnTo>
                    <a:pt x="77736" y="329184"/>
                  </a:lnTo>
                  <a:lnTo>
                    <a:pt x="429780" y="329184"/>
                  </a:lnTo>
                  <a:lnTo>
                    <a:pt x="438924" y="329184"/>
                  </a:lnTo>
                  <a:lnTo>
                    <a:pt x="441972" y="326136"/>
                  </a:lnTo>
                  <a:lnTo>
                    <a:pt x="441972" y="132588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4093" y="3809238"/>
              <a:ext cx="73151" cy="72389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668921" y="5017770"/>
            <a:ext cx="8322945" cy="420370"/>
            <a:chOff x="668921" y="5017770"/>
            <a:chExt cx="8322945" cy="420370"/>
          </a:xfrm>
        </p:grpSpPr>
        <p:sp>
          <p:nvSpPr>
            <p:cNvPr id="29" name="object 29"/>
            <p:cNvSpPr/>
            <p:nvPr/>
          </p:nvSpPr>
          <p:spPr>
            <a:xfrm>
              <a:off x="668921" y="5017770"/>
              <a:ext cx="8322945" cy="420370"/>
            </a:xfrm>
            <a:custGeom>
              <a:avLst/>
              <a:gdLst/>
              <a:ahLst/>
              <a:cxnLst/>
              <a:rect l="l" t="t" r="r" b="b"/>
              <a:pathLst>
                <a:path w="8322945" h="420370">
                  <a:moveTo>
                    <a:pt x="8322564" y="209549"/>
                  </a:moveTo>
                  <a:lnTo>
                    <a:pt x="8113014" y="0"/>
                  </a:lnTo>
                  <a:lnTo>
                    <a:pt x="8113014" y="104393"/>
                  </a:lnTo>
                  <a:lnTo>
                    <a:pt x="0" y="104394"/>
                  </a:lnTo>
                  <a:lnTo>
                    <a:pt x="0" y="314706"/>
                  </a:lnTo>
                  <a:lnTo>
                    <a:pt x="8113014" y="314705"/>
                  </a:lnTo>
                  <a:lnTo>
                    <a:pt x="8113014" y="419861"/>
                  </a:lnTo>
                  <a:lnTo>
                    <a:pt x="8322564" y="209549"/>
                  </a:lnTo>
                  <a:close/>
                </a:path>
              </a:pathLst>
            </a:custGeom>
            <a:solidFill>
              <a:srgbClr val="D9E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3089" y="5120640"/>
              <a:ext cx="212598" cy="2011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8147" y="5111496"/>
              <a:ext cx="208788" cy="20650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04577" y="4554728"/>
            <a:ext cx="1056640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Select EPC and mature O&amp;M </a:t>
            </a:r>
            <a:r>
              <a:rPr sz="700" spc="-14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Strategies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latin typeface="Calibri"/>
                <a:cs typeface="Calibri"/>
              </a:rPr>
              <a:t>2</a:t>
            </a:r>
            <a:r>
              <a:rPr sz="700" b="1" dirty="0">
                <a:latin typeface="Calibri"/>
                <a:cs typeface="Calibri"/>
              </a:rPr>
              <a:t>3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June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8619" y="5450075"/>
            <a:ext cx="1051560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Issue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Term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Sheet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and </a:t>
            </a:r>
            <a:r>
              <a:rPr sz="700" dirty="0">
                <a:latin typeface="Calibri"/>
                <a:cs typeface="Calibri"/>
              </a:rPr>
              <a:t>RFP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to </a:t>
            </a:r>
            <a:r>
              <a:rPr sz="700" spc="-14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Lenders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latin typeface="Calibri"/>
                <a:cs typeface="Calibri"/>
              </a:rPr>
              <a:t>2</a:t>
            </a:r>
            <a:r>
              <a:rPr sz="700" b="1" dirty="0">
                <a:latin typeface="Calibri"/>
                <a:cs typeface="Calibri"/>
              </a:rPr>
              <a:t>8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June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2287" y="4641590"/>
            <a:ext cx="789940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Lende</a:t>
            </a:r>
            <a:r>
              <a:rPr sz="700" dirty="0">
                <a:latin typeface="Calibri"/>
                <a:cs typeface="Calibri"/>
              </a:rPr>
              <a:t>r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neg</a:t>
            </a:r>
            <a:r>
              <a:rPr sz="700" dirty="0">
                <a:latin typeface="Calibri"/>
                <a:cs typeface="Calibri"/>
              </a:rPr>
              <a:t>o</a:t>
            </a:r>
            <a:r>
              <a:rPr sz="700" spc="-5" dirty="0">
                <a:latin typeface="Calibri"/>
                <a:cs typeface="Calibri"/>
              </a:rPr>
              <a:t>t</a:t>
            </a:r>
            <a:r>
              <a:rPr sz="700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at</a:t>
            </a:r>
            <a:r>
              <a:rPr sz="700" dirty="0">
                <a:latin typeface="Calibri"/>
                <a:cs typeface="Calibri"/>
              </a:rPr>
              <a:t>io</a:t>
            </a:r>
            <a:r>
              <a:rPr sz="700" spc="-5" dirty="0">
                <a:latin typeface="Calibri"/>
                <a:cs typeface="Calibri"/>
              </a:rPr>
              <a:t>ns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latin typeface="Calibri"/>
                <a:cs typeface="Calibri"/>
              </a:rPr>
              <a:t>2</a:t>
            </a:r>
            <a:r>
              <a:rPr sz="700" b="1" dirty="0">
                <a:latin typeface="Calibri"/>
                <a:cs typeface="Calibri"/>
              </a:rPr>
              <a:t>9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June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150" dirty="0">
                <a:latin typeface="Calibri"/>
                <a:cs typeface="Calibri"/>
              </a:rPr>
              <a:t>–</a:t>
            </a:r>
            <a:r>
              <a:rPr sz="700" b="1" dirty="0">
                <a:latin typeface="Calibri"/>
                <a:cs typeface="Calibri"/>
              </a:rPr>
              <a:t>7</a:t>
            </a:r>
            <a:r>
              <a:rPr sz="700" b="1" spc="-1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July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88961" y="4898148"/>
            <a:ext cx="1189990" cy="571500"/>
          </a:xfrm>
          <a:custGeom>
            <a:avLst/>
            <a:gdLst/>
            <a:ahLst/>
            <a:cxnLst/>
            <a:rect l="l" t="t" r="r" b="b"/>
            <a:pathLst>
              <a:path w="1189989" h="571500">
                <a:moveTo>
                  <a:pt x="67056" y="0"/>
                </a:moveTo>
                <a:lnTo>
                  <a:pt x="0" y="0"/>
                </a:lnTo>
                <a:lnTo>
                  <a:pt x="0" y="229362"/>
                </a:lnTo>
                <a:lnTo>
                  <a:pt x="67056" y="229362"/>
                </a:lnTo>
                <a:lnTo>
                  <a:pt x="67056" y="0"/>
                </a:lnTo>
                <a:close/>
              </a:path>
              <a:path w="1189989" h="571500">
                <a:moveTo>
                  <a:pt x="1189482" y="420624"/>
                </a:moveTo>
                <a:lnTo>
                  <a:pt x="1122426" y="420624"/>
                </a:lnTo>
                <a:lnTo>
                  <a:pt x="1122426" y="571500"/>
                </a:lnTo>
                <a:lnTo>
                  <a:pt x="1189482" y="571500"/>
                </a:lnTo>
                <a:lnTo>
                  <a:pt x="1189482" y="42062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10973" y="5450078"/>
            <a:ext cx="5822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C</a:t>
            </a:r>
            <a:r>
              <a:rPr sz="700" dirty="0">
                <a:latin typeface="Calibri"/>
                <a:cs typeface="Calibri"/>
              </a:rPr>
              <a:t>r</a:t>
            </a:r>
            <a:r>
              <a:rPr sz="700" spc="-5" dirty="0">
                <a:latin typeface="Calibri"/>
                <a:cs typeface="Calibri"/>
              </a:rPr>
              <a:t>edi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app</a:t>
            </a:r>
            <a:r>
              <a:rPr sz="700" dirty="0">
                <a:latin typeface="Calibri"/>
                <a:cs typeface="Calibri"/>
              </a:rPr>
              <a:t>rov</a:t>
            </a:r>
            <a:r>
              <a:rPr sz="700" spc="-5" dirty="0">
                <a:latin typeface="Calibri"/>
                <a:cs typeface="Calibri"/>
              </a:rPr>
              <a:t>al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87164" y="5557517"/>
            <a:ext cx="4298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alibri"/>
                <a:cs typeface="Calibri"/>
              </a:rPr>
              <a:t>7</a:t>
            </a:r>
            <a:r>
              <a:rPr sz="700" b="1" spc="-1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July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69805" y="5318759"/>
            <a:ext cx="67310" cy="151130"/>
          </a:xfrm>
          <a:custGeom>
            <a:avLst/>
            <a:gdLst/>
            <a:ahLst/>
            <a:cxnLst/>
            <a:rect l="l" t="t" r="r" b="b"/>
            <a:pathLst>
              <a:path w="67310" h="151129">
                <a:moveTo>
                  <a:pt x="67056" y="150875"/>
                </a:moveTo>
                <a:lnTo>
                  <a:pt x="67056" y="0"/>
                </a:lnTo>
                <a:lnTo>
                  <a:pt x="0" y="0"/>
                </a:lnTo>
                <a:lnTo>
                  <a:pt x="0" y="150875"/>
                </a:lnTo>
                <a:lnTo>
                  <a:pt x="67056" y="15087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85165" y="4584446"/>
            <a:ext cx="565785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alibri"/>
                <a:cs typeface="Calibri"/>
              </a:rPr>
              <a:t>Bid</a:t>
            </a:r>
            <a:r>
              <a:rPr sz="700" spc="-3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submission</a:t>
            </a:r>
            <a:endParaRPr sz="7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latin typeface="Calibri"/>
                <a:cs typeface="Calibri"/>
              </a:rPr>
              <a:t>2</a:t>
            </a:r>
            <a:r>
              <a:rPr sz="700" b="1" dirty="0">
                <a:latin typeface="Calibri"/>
                <a:cs typeface="Calibri"/>
              </a:rPr>
              <a:t>3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July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55404" y="5453126"/>
            <a:ext cx="466090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alibri"/>
                <a:cs typeface="Calibri"/>
              </a:rPr>
              <a:t>Tariff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award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700" b="1" dirty="0">
                <a:latin typeface="Calibri"/>
                <a:cs typeface="Calibri"/>
              </a:rPr>
              <a:t>TBC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54815" y="5321808"/>
            <a:ext cx="67310" cy="150495"/>
          </a:xfrm>
          <a:custGeom>
            <a:avLst/>
            <a:gdLst/>
            <a:ahLst/>
            <a:cxnLst/>
            <a:rect l="l" t="t" r="r" b="b"/>
            <a:pathLst>
              <a:path w="67310" h="150495">
                <a:moveTo>
                  <a:pt x="67055" y="150113"/>
                </a:moveTo>
                <a:lnTo>
                  <a:pt x="67055" y="0"/>
                </a:lnTo>
                <a:lnTo>
                  <a:pt x="0" y="0"/>
                </a:lnTo>
                <a:lnTo>
                  <a:pt x="0" y="150113"/>
                </a:lnTo>
                <a:lnTo>
                  <a:pt x="67055" y="150113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84647" y="4638547"/>
            <a:ext cx="633095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Financial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close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latin typeface="Calibri"/>
                <a:cs typeface="Calibri"/>
              </a:rPr>
              <a:t>3</a:t>
            </a:r>
            <a:r>
              <a:rPr sz="700" b="1" dirty="0">
                <a:latin typeface="Calibri"/>
                <a:cs typeface="Calibri"/>
              </a:rPr>
              <a:t>1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October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18951" y="5449314"/>
            <a:ext cx="433705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alibri"/>
                <a:cs typeface="Calibri"/>
              </a:rPr>
              <a:t>First</a:t>
            </a:r>
            <a:r>
              <a:rPr sz="700" spc="-2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p</a:t>
            </a:r>
            <a:r>
              <a:rPr sz="700" dirty="0">
                <a:latin typeface="Calibri"/>
                <a:cs typeface="Calibri"/>
              </a:rPr>
              <a:t>ow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dirty="0">
                <a:latin typeface="Calibri"/>
                <a:cs typeface="Calibri"/>
              </a:rPr>
              <a:t>r</a:t>
            </a:r>
            <a:endParaRPr sz="7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700" b="1" dirty="0">
                <a:latin typeface="Calibri"/>
                <a:cs typeface="Calibri"/>
              </a:rPr>
              <a:t>1</a:t>
            </a:r>
            <a:r>
              <a:rPr sz="700" b="1" spc="-1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July</a:t>
            </a:r>
            <a:r>
              <a:rPr sz="700" b="1" spc="-20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2026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06597" y="4574095"/>
            <a:ext cx="5380355" cy="1476375"/>
            <a:chOff x="3406597" y="4574095"/>
            <a:chExt cx="5380355" cy="1476375"/>
          </a:xfrm>
        </p:grpSpPr>
        <p:sp>
          <p:nvSpPr>
            <p:cNvPr id="45" name="object 45"/>
            <p:cNvSpPr/>
            <p:nvPr/>
          </p:nvSpPr>
          <p:spPr>
            <a:xfrm>
              <a:off x="7603870" y="5317998"/>
              <a:ext cx="66675" cy="150495"/>
            </a:xfrm>
            <a:custGeom>
              <a:avLst/>
              <a:gdLst/>
              <a:ahLst/>
              <a:cxnLst/>
              <a:rect l="l" t="t" r="r" b="b"/>
              <a:pathLst>
                <a:path w="66675" h="150495">
                  <a:moveTo>
                    <a:pt x="66294" y="150113"/>
                  </a:moveTo>
                  <a:lnTo>
                    <a:pt x="66294" y="0"/>
                  </a:lnTo>
                  <a:lnTo>
                    <a:pt x="0" y="0"/>
                  </a:lnTo>
                  <a:lnTo>
                    <a:pt x="0" y="150113"/>
                  </a:lnTo>
                  <a:lnTo>
                    <a:pt x="66294" y="150113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15169" y="4582668"/>
              <a:ext cx="0" cy="1236345"/>
            </a:xfrm>
            <a:custGeom>
              <a:avLst/>
              <a:gdLst/>
              <a:ahLst/>
              <a:cxnLst/>
              <a:rect l="l" t="t" r="r" b="b"/>
              <a:pathLst>
                <a:path h="1236345">
                  <a:moveTo>
                    <a:pt x="0" y="0"/>
                  </a:moveTo>
                  <a:lnTo>
                    <a:pt x="0" y="1235964"/>
                  </a:lnTo>
                </a:path>
              </a:pathLst>
            </a:custGeom>
            <a:ln w="16763">
              <a:solidFill>
                <a:srgbClr val="B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51133" y="4610100"/>
              <a:ext cx="0" cy="1236345"/>
            </a:xfrm>
            <a:custGeom>
              <a:avLst/>
              <a:gdLst/>
              <a:ahLst/>
              <a:cxnLst/>
              <a:rect l="l" t="t" r="r" b="b"/>
              <a:pathLst>
                <a:path h="1236345">
                  <a:moveTo>
                    <a:pt x="0" y="0"/>
                  </a:moveTo>
                  <a:lnTo>
                    <a:pt x="0" y="1235964"/>
                  </a:lnTo>
                </a:path>
              </a:pathLst>
            </a:custGeom>
            <a:ln w="16763">
              <a:solidFill>
                <a:srgbClr val="B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54815" y="5688330"/>
              <a:ext cx="3632200" cy="361950"/>
            </a:xfrm>
            <a:custGeom>
              <a:avLst/>
              <a:gdLst/>
              <a:ahLst/>
              <a:cxnLst/>
              <a:rect l="l" t="t" r="r" b="b"/>
              <a:pathLst>
                <a:path w="3632200" h="361950">
                  <a:moveTo>
                    <a:pt x="67055" y="67055"/>
                  </a:moveTo>
                  <a:lnTo>
                    <a:pt x="33527" y="0"/>
                  </a:lnTo>
                  <a:lnTo>
                    <a:pt x="0" y="67055"/>
                  </a:lnTo>
                  <a:lnTo>
                    <a:pt x="31241" y="67055"/>
                  </a:lnTo>
                  <a:lnTo>
                    <a:pt x="31241" y="55625"/>
                  </a:lnTo>
                  <a:lnTo>
                    <a:pt x="36575" y="55625"/>
                  </a:lnTo>
                  <a:lnTo>
                    <a:pt x="36575" y="67055"/>
                  </a:lnTo>
                  <a:lnTo>
                    <a:pt x="67055" y="67055"/>
                  </a:lnTo>
                  <a:close/>
                </a:path>
                <a:path w="3632200" h="361950">
                  <a:moveTo>
                    <a:pt x="36575" y="67055"/>
                  </a:moveTo>
                  <a:lnTo>
                    <a:pt x="36575" y="55625"/>
                  </a:lnTo>
                  <a:lnTo>
                    <a:pt x="31241" y="55625"/>
                  </a:lnTo>
                  <a:lnTo>
                    <a:pt x="31241" y="67055"/>
                  </a:lnTo>
                  <a:lnTo>
                    <a:pt x="36575" y="67055"/>
                  </a:lnTo>
                  <a:close/>
                </a:path>
                <a:path w="3632200" h="361950">
                  <a:moveTo>
                    <a:pt x="36575" y="326135"/>
                  </a:moveTo>
                  <a:lnTo>
                    <a:pt x="36575" y="67055"/>
                  </a:lnTo>
                  <a:lnTo>
                    <a:pt x="31241" y="67055"/>
                  </a:lnTo>
                  <a:lnTo>
                    <a:pt x="31241" y="331469"/>
                  </a:lnTo>
                  <a:lnTo>
                    <a:pt x="33527" y="331469"/>
                  </a:lnTo>
                  <a:lnTo>
                    <a:pt x="33527" y="326135"/>
                  </a:lnTo>
                  <a:lnTo>
                    <a:pt x="36575" y="326135"/>
                  </a:lnTo>
                  <a:close/>
                </a:path>
                <a:path w="3632200" h="361950">
                  <a:moveTo>
                    <a:pt x="3576066" y="331469"/>
                  </a:moveTo>
                  <a:lnTo>
                    <a:pt x="3576066" y="326135"/>
                  </a:lnTo>
                  <a:lnTo>
                    <a:pt x="33527" y="326135"/>
                  </a:lnTo>
                  <a:lnTo>
                    <a:pt x="36575" y="328421"/>
                  </a:lnTo>
                  <a:lnTo>
                    <a:pt x="36575" y="331469"/>
                  </a:lnTo>
                  <a:lnTo>
                    <a:pt x="3576066" y="331469"/>
                  </a:lnTo>
                  <a:close/>
                </a:path>
                <a:path w="3632200" h="361950">
                  <a:moveTo>
                    <a:pt x="36575" y="331469"/>
                  </a:moveTo>
                  <a:lnTo>
                    <a:pt x="36575" y="328421"/>
                  </a:lnTo>
                  <a:lnTo>
                    <a:pt x="33527" y="326135"/>
                  </a:lnTo>
                  <a:lnTo>
                    <a:pt x="33527" y="331469"/>
                  </a:lnTo>
                  <a:lnTo>
                    <a:pt x="36575" y="331469"/>
                  </a:lnTo>
                  <a:close/>
                </a:path>
                <a:path w="3632200" h="361950">
                  <a:moveTo>
                    <a:pt x="3631691" y="328421"/>
                  </a:moveTo>
                  <a:lnTo>
                    <a:pt x="3564636" y="294893"/>
                  </a:lnTo>
                  <a:lnTo>
                    <a:pt x="3564636" y="326135"/>
                  </a:lnTo>
                  <a:lnTo>
                    <a:pt x="3576066" y="326135"/>
                  </a:lnTo>
                  <a:lnTo>
                    <a:pt x="3576066" y="356234"/>
                  </a:lnTo>
                  <a:lnTo>
                    <a:pt x="3631691" y="328421"/>
                  </a:lnTo>
                  <a:close/>
                </a:path>
                <a:path w="3632200" h="361950">
                  <a:moveTo>
                    <a:pt x="3576066" y="356234"/>
                  </a:moveTo>
                  <a:lnTo>
                    <a:pt x="3576066" y="331469"/>
                  </a:lnTo>
                  <a:lnTo>
                    <a:pt x="3564636" y="331469"/>
                  </a:lnTo>
                  <a:lnTo>
                    <a:pt x="3564636" y="361949"/>
                  </a:lnTo>
                  <a:lnTo>
                    <a:pt x="3576066" y="356234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107816" y="4583684"/>
            <a:ext cx="603250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Targe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CO</a:t>
            </a:r>
            <a:r>
              <a:rPr sz="700" dirty="0">
                <a:latin typeface="Calibri"/>
                <a:cs typeface="Calibri"/>
              </a:rPr>
              <a:t>D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31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b="1" dirty="0">
                <a:latin typeface="Calibri"/>
                <a:cs typeface="Calibri"/>
              </a:rPr>
              <a:t>December</a:t>
            </a:r>
            <a:r>
              <a:rPr sz="700" b="1" spc="-25" dirty="0">
                <a:latin typeface="Calibri"/>
                <a:cs typeface="Calibri"/>
              </a:rPr>
              <a:t> </a:t>
            </a:r>
            <a:r>
              <a:rPr sz="700" b="1" spc="-5" dirty="0">
                <a:latin typeface="Calibri"/>
                <a:cs typeface="Calibri"/>
              </a:rPr>
              <a:t>2026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02991" y="4583684"/>
            <a:ext cx="435609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700" u="sng" dirty="0">
                <a:uFill>
                  <a:solidFill>
                    <a:srgbClr val="4371C3"/>
                  </a:solidFill>
                </a:uFill>
                <a:latin typeface="Times New Roman"/>
                <a:cs typeface="Times New Roman"/>
              </a:rPr>
              <a:t> 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12775" y="5837173"/>
            <a:ext cx="7747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i="1" spc="-10" dirty="0">
                <a:latin typeface="Calibri"/>
                <a:cs typeface="Calibri"/>
              </a:rPr>
              <a:t>C</a:t>
            </a:r>
            <a:r>
              <a:rPr sz="800" b="1" i="1" spc="-5" dirty="0">
                <a:latin typeface="Calibri"/>
                <a:cs typeface="Calibri"/>
              </a:rPr>
              <a:t>u</a:t>
            </a:r>
            <a:r>
              <a:rPr sz="800" b="1" i="1" spc="-10" dirty="0">
                <a:latin typeface="Calibri"/>
                <a:cs typeface="Calibri"/>
              </a:rPr>
              <a:t>rre</a:t>
            </a:r>
            <a:r>
              <a:rPr sz="800" b="1" i="1" spc="-5" dirty="0">
                <a:latin typeface="Calibri"/>
                <a:cs typeface="Calibri"/>
              </a:rPr>
              <a:t>n</a:t>
            </a:r>
            <a:r>
              <a:rPr sz="800" b="1" i="1" spc="-10" dirty="0">
                <a:latin typeface="Calibri"/>
                <a:cs typeface="Calibri"/>
              </a:rPr>
              <a:t>tl</a:t>
            </a:r>
            <a:r>
              <a:rPr sz="800" b="1" i="1" spc="-5" dirty="0">
                <a:latin typeface="Calibri"/>
                <a:cs typeface="Calibri"/>
              </a:rPr>
              <a:t>y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spc="-5" dirty="0">
                <a:latin typeface="Calibri"/>
                <a:cs typeface="Calibri"/>
              </a:rPr>
              <a:t>ongo</a:t>
            </a:r>
            <a:r>
              <a:rPr sz="800" b="1" i="1" spc="-10" dirty="0">
                <a:latin typeface="Calibri"/>
                <a:cs typeface="Calibri"/>
              </a:rPr>
              <a:t>i</a:t>
            </a:r>
            <a:r>
              <a:rPr sz="800" b="1" i="1" spc="-5" dirty="0">
                <a:latin typeface="Calibri"/>
                <a:cs typeface="Calibri"/>
              </a:rPr>
              <a:t>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88463" y="5831840"/>
            <a:ext cx="23044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i="1" spc="-10" dirty="0">
                <a:latin typeface="Calibri"/>
                <a:cs typeface="Calibri"/>
              </a:rPr>
              <a:t>Recruitment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&amp;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Ramp‐up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5" dirty="0">
                <a:latin typeface="Calibri"/>
                <a:cs typeface="Calibri"/>
              </a:rPr>
              <a:t>of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key personnel</a:t>
            </a:r>
            <a:r>
              <a:rPr sz="800" b="1" i="1" spc="-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&amp; </a:t>
            </a:r>
            <a:r>
              <a:rPr sz="800" b="1" i="1" spc="-5" dirty="0">
                <a:latin typeface="Calibri"/>
                <a:cs typeface="Calibri"/>
              </a:rPr>
              <a:t>equipment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88133" y="5136130"/>
            <a:ext cx="70866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i="1" spc="-10" dirty="0">
                <a:latin typeface="Calibri"/>
                <a:cs typeface="Calibri"/>
              </a:rPr>
              <a:t>Operation</a:t>
            </a:r>
            <a:r>
              <a:rPr sz="800" b="1" i="1" spc="-5" dirty="0">
                <a:latin typeface="Calibri"/>
                <a:cs typeface="Calibri"/>
              </a:rPr>
              <a:t>s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spc="-5" dirty="0">
                <a:latin typeface="Calibri"/>
                <a:cs typeface="Calibri"/>
              </a:rPr>
              <a:t>+20y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91041" y="4898148"/>
            <a:ext cx="6052185" cy="229870"/>
          </a:xfrm>
          <a:custGeom>
            <a:avLst/>
            <a:gdLst/>
            <a:ahLst/>
            <a:cxnLst/>
            <a:rect l="l" t="t" r="r" b="b"/>
            <a:pathLst>
              <a:path w="6052184" h="229870">
                <a:moveTo>
                  <a:pt x="67056" y="0"/>
                </a:moveTo>
                <a:lnTo>
                  <a:pt x="0" y="0"/>
                </a:lnTo>
                <a:lnTo>
                  <a:pt x="0" y="229362"/>
                </a:lnTo>
                <a:lnTo>
                  <a:pt x="67056" y="229362"/>
                </a:lnTo>
                <a:lnTo>
                  <a:pt x="67056" y="0"/>
                </a:lnTo>
                <a:close/>
              </a:path>
              <a:path w="6052184" h="229870">
                <a:moveTo>
                  <a:pt x="1566672" y="0"/>
                </a:moveTo>
                <a:lnTo>
                  <a:pt x="1500378" y="0"/>
                </a:lnTo>
                <a:lnTo>
                  <a:pt x="1500378" y="229362"/>
                </a:lnTo>
                <a:lnTo>
                  <a:pt x="1566672" y="229362"/>
                </a:lnTo>
                <a:lnTo>
                  <a:pt x="1566672" y="0"/>
                </a:lnTo>
                <a:close/>
              </a:path>
              <a:path w="6052184" h="229870">
                <a:moveTo>
                  <a:pt x="3571494" y="0"/>
                </a:moveTo>
                <a:lnTo>
                  <a:pt x="3504438" y="0"/>
                </a:lnTo>
                <a:lnTo>
                  <a:pt x="3504438" y="229362"/>
                </a:lnTo>
                <a:lnTo>
                  <a:pt x="3571494" y="229362"/>
                </a:lnTo>
                <a:lnTo>
                  <a:pt x="3571494" y="0"/>
                </a:lnTo>
                <a:close/>
              </a:path>
              <a:path w="6052184" h="229870">
                <a:moveTo>
                  <a:pt x="6051791" y="0"/>
                </a:moveTo>
                <a:lnTo>
                  <a:pt x="5984735" y="0"/>
                </a:lnTo>
                <a:lnTo>
                  <a:pt x="5984735" y="229362"/>
                </a:lnTo>
                <a:lnTo>
                  <a:pt x="6051791" y="229362"/>
                </a:lnTo>
                <a:lnTo>
                  <a:pt x="6051791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9149" y="4195826"/>
            <a:ext cx="107950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Project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Timeline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4705" y="4501896"/>
            <a:ext cx="8216900" cy="10795"/>
          </a:xfrm>
          <a:custGeom>
            <a:avLst/>
            <a:gdLst/>
            <a:ahLst/>
            <a:cxnLst/>
            <a:rect l="l" t="t" r="r" b="b"/>
            <a:pathLst>
              <a:path w="8216900" h="10795">
                <a:moveTo>
                  <a:pt x="8216646" y="10667"/>
                </a:moveTo>
                <a:lnTo>
                  <a:pt x="8216646" y="0"/>
                </a:lnTo>
                <a:lnTo>
                  <a:pt x="0" y="0"/>
                </a:lnTo>
                <a:lnTo>
                  <a:pt x="0" y="10668"/>
                </a:lnTo>
                <a:lnTo>
                  <a:pt x="8216646" y="1066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183247" y="6438200"/>
            <a:ext cx="177800" cy="226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05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496" y="971041"/>
            <a:ext cx="332676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1F5F"/>
                </a:solidFill>
              </a:rPr>
              <a:t>PROJECT</a:t>
            </a:r>
            <a:r>
              <a:rPr spc="-40" dirty="0">
                <a:solidFill>
                  <a:srgbClr val="001F5F"/>
                </a:solidFill>
              </a:rPr>
              <a:t> </a:t>
            </a:r>
            <a:r>
              <a:rPr spc="10" dirty="0">
                <a:solidFill>
                  <a:srgbClr val="001F5F"/>
                </a:solidFill>
              </a:rPr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9131" y="3906773"/>
            <a:ext cx="1140460" cy="351790"/>
          </a:xfrm>
          <a:custGeom>
            <a:avLst/>
            <a:gdLst/>
            <a:ahLst/>
            <a:cxnLst/>
            <a:rect l="l" t="t" r="r" b="b"/>
            <a:pathLst>
              <a:path w="1140460" h="351789">
                <a:moveTo>
                  <a:pt x="1139952" y="292608"/>
                </a:moveTo>
                <a:lnTo>
                  <a:pt x="1139952" y="58673"/>
                </a:lnTo>
                <a:lnTo>
                  <a:pt x="1135391" y="35683"/>
                </a:lnTo>
                <a:lnTo>
                  <a:pt x="1122902" y="17049"/>
                </a:lnTo>
                <a:lnTo>
                  <a:pt x="1104268" y="4560"/>
                </a:lnTo>
                <a:lnTo>
                  <a:pt x="1081278" y="0"/>
                </a:lnTo>
                <a:lnTo>
                  <a:pt x="58674" y="0"/>
                </a:lnTo>
                <a:lnTo>
                  <a:pt x="35683" y="4560"/>
                </a:lnTo>
                <a:lnTo>
                  <a:pt x="17049" y="17049"/>
                </a:lnTo>
                <a:lnTo>
                  <a:pt x="4560" y="35683"/>
                </a:lnTo>
                <a:lnTo>
                  <a:pt x="0" y="58674"/>
                </a:lnTo>
                <a:lnTo>
                  <a:pt x="0" y="292608"/>
                </a:lnTo>
                <a:lnTo>
                  <a:pt x="4560" y="315598"/>
                </a:lnTo>
                <a:lnTo>
                  <a:pt x="17049" y="334232"/>
                </a:lnTo>
                <a:lnTo>
                  <a:pt x="35683" y="346721"/>
                </a:lnTo>
                <a:lnTo>
                  <a:pt x="58674" y="351282"/>
                </a:lnTo>
                <a:lnTo>
                  <a:pt x="1081278" y="351282"/>
                </a:lnTo>
                <a:lnTo>
                  <a:pt x="1104268" y="346721"/>
                </a:lnTo>
                <a:lnTo>
                  <a:pt x="1122902" y="334232"/>
                </a:lnTo>
                <a:lnTo>
                  <a:pt x="1135391" y="315598"/>
                </a:lnTo>
                <a:lnTo>
                  <a:pt x="1139952" y="29260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3887" y="3996182"/>
            <a:ext cx="6311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85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SPV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9481" y="3746766"/>
            <a:ext cx="1613535" cy="1148715"/>
          </a:xfrm>
          <a:custGeom>
            <a:avLst/>
            <a:gdLst/>
            <a:ahLst/>
            <a:cxnLst/>
            <a:rect l="l" t="t" r="r" b="b"/>
            <a:pathLst>
              <a:path w="1613535" h="1148714">
                <a:moveTo>
                  <a:pt x="1009650" y="335280"/>
                </a:moveTo>
                <a:lnTo>
                  <a:pt x="898398" y="302514"/>
                </a:lnTo>
                <a:lnTo>
                  <a:pt x="898398" y="328422"/>
                </a:lnTo>
                <a:lnTo>
                  <a:pt x="512064" y="328422"/>
                </a:lnTo>
                <a:lnTo>
                  <a:pt x="512064" y="29718"/>
                </a:lnTo>
                <a:lnTo>
                  <a:pt x="508254" y="26670"/>
                </a:lnTo>
                <a:lnTo>
                  <a:pt x="111252" y="26670"/>
                </a:lnTo>
                <a:lnTo>
                  <a:pt x="111252" y="0"/>
                </a:lnTo>
                <a:lnTo>
                  <a:pt x="0" y="33528"/>
                </a:lnTo>
                <a:lnTo>
                  <a:pt x="100584" y="63830"/>
                </a:lnTo>
                <a:lnTo>
                  <a:pt x="111252" y="67056"/>
                </a:lnTo>
                <a:lnTo>
                  <a:pt x="111252" y="40386"/>
                </a:lnTo>
                <a:lnTo>
                  <a:pt x="497586" y="40386"/>
                </a:lnTo>
                <a:lnTo>
                  <a:pt x="497586" y="339852"/>
                </a:lnTo>
                <a:lnTo>
                  <a:pt x="500634" y="342900"/>
                </a:lnTo>
                <a:lnTo>
                  <a:pt x="512064" y="342900"/>
                </a:lnTo>
                <a:lnTo>
                  <a:pt x="898398" y="342900"/>
                </a:lnTo>
                <a:lnTo>
                  <a:pt x="898398" y="368808"/>
                </a:lnTo>
                <a:lnTo>
                  <a:pt x="909066" y="365582"/>
                </a:lnTo>
                <a:lnTo>
                  <a:pt x="1009650" y="335280"/>
                </a:lnTo>
                <a:close/>
              </a:path>
              <a:path w="1613535" h="1148714">
                <a:moveTo>
                  <a:pt x="1613154" y="622554"/>
                </a:moveTo>
                <a:lnTo>
                  <a:pt x="1579626" y="511302"/>
                </a:lnTo>
                <a:lnTo>
                  <a:pt x="1546098" y="622554"/>
                </a:lnTo>
                <a:lnTo>
                  <a:pt x="1572768" y="622554"/>
                </a:lnTo>
                <a:lnTo>
                  <a:pt x="1572768" y="1037082"/>
                </a:lnTo>
                <a:lnTo>
                  <a:pt x="1546098" y="1037082"/>
                </a:lnTo>
                <a:lnTo>
                  <a:pt x="1572768" y="1125575"/>
                </a:lnTo>
                <a:lnTo>
                  <a:pt x="1579626" y="1148334"/>
                </a:lnTo>
                <a:lnTo>
                  <a:pt x="1586484" y="1125575"/>
                </a:lnTo>
                <a:lnTo>
                  <a:pt x="1613154" y="1037082"/>
                </a:lnTo>
                <a:lnTo>
                  <a:pt x="1586484" y="1037082"/>
                </a:lnTo>
                <a:lnTo>
                  <a:pt x="1586484" y="622554"/>
                </a:lnTo>
                <a:lnTo>
                  <a:pt x="1613154" y="62255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4194" y="3337813"/>
            <a:ext cx="76200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899"/>
              </a:lnSpc>
              <a:spcBef>
                <a:spcPts val="95"/>
              </a:spcBef>
            </a:pP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Electricity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 Inte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rconn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e</a:t>
            </a:r>
            <a:r>
              <a:rPr sz="850" b="1" dirty="0">
                <a:solidFill>
                  <a:srgbClr val="939393"/>
                </a:solidFill>
                <a:latin typeface="Calibri"/>
                <a:cs typeface="Calibri"/>
              </a:rPr>
              <a:t>ctio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n 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Agreement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9481" y="2544317"/>
            <a:ext cx="3935095" cy="1870075"/>
            <a:chOff x="1339481" y="2544317"/>
            <a:chExt cx="3935095" cy="1870075"/>
          </a:xfrm>
        </p:grpSpPr>
        <p:sp>
          <p:nvSpPr>
            <p:cNvPr id="9" name="object 9"/>
            <p:cNvSpPr/>
            <p:nvPr/>
          </p:nvSpPr>
          <p:spPr>
            <a:xfrm>
              <a:off x="1619897" y="2544317"/>
              <a:ext cx="1050925" cy="483234"/>
            </a:xfrm>
            <a:custGeom>
              <a:avLst/>
              <a:gdLst/>
              <a:ahLst/>
              <a:cxnLst/>
              <a:rect l="l" t="t" r="r" b="b"/>
              <a:pathLst>
                <a:path w="1050925" h="483235">
                  <a:moveTo>
                    <a:pt x="1050798" y="402336"/>
                  </a:moveTo>
                  <a:lnTo>
                    <a:pt x="1050798" y="80772"/>
                  </a:lnTo>
                  <a:lnTo>
                    <a:pt x="1044392" y="49506"/>
                  </a:lnTo>
                  <a:lnTo>
                    <a:pt x="1026985" y="23812"/>
                  </a:lnTo>
                  <a:lnTo>
                    <a:pt x="1001291" y="6405"/>
                  </a:lnTo>
                  <a:lnTo>
                    <a:pt x="970026" y="0"/>
                  </a:lnTo>
                  <a:lnTo>
                    <a:pt x="80772" y="0"/>
                  </a:lnTo>
                  <a:lnTo>
                    <a:pt x="49506" y="6405"/>
                  </a:lnTo>
                  <a:lnTo>
                    <a:pt x="23812" y="23812"/>
                  </a:lnTo>
                  <a:lnTo>
                    <a:pt x="6405" y="49506"/>
                  </a:lnTo>
                  <a:lnTo>
                    <a:pt x="0" y="80772"/>
                  </a:lnTo>
                  <a:lnTo>
                    <a:pt x="0" y="402336"/>
                  </a:lnTo>
                  <a:lnTo>
                    <a:pt x="6405" y="433923"/>
                  </a:lnTo>
                  <a:lnTo>
                    <a:pt x="23812" y="459581"/>
                  </a:lnTo>
                  <a:lnTo>
                    <a:pt x="49506" y="476809"/>
                  </a:lnTo>
                  <a:lnTo>
                    <a:pt x="80772" y="483108"/>
                  </a:lnTo>
                  <a:lnTo>
                    <a:pt x="970026" y="483108"/>
                  </a:lnTo>
                  <a:lnTo>
                    <a:pt x="1001291" y="476809"/>
                  </a:lnTo>
                  <a:lnTo>
                    <a:pt x="1026985" y="459581"/>
                  </a:lnTo>
                  <a:lnTo>
                    <a:pt x="1044392" y="433923"/>
                  </a:lnTo>
                  <a:lnTo>
                    <a:pt x="1050798" y="40233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9481" y="3034296"/>
              <a:ext cx="2241550" cy="1380490"/>
            </a:xfrm>
            <a:custGeom>
              <a:avLst/>
              <a:gdLst/>
              <a:ahLst/>
              <a:cxnLst/>
              <a:rect l="l" t="t" r="r" b="b"/>
              <a:pathLst>
                <a:path w="2241550" h="1380489">
                  <a:moveTo>
                    <a:pt x="1009650" y="1047750"/>
                  </a:moveTo>
                  <a:lnTo>
                    <a:pt x="898398" y="1014984"/>
                  </a:lnTo>
                  <a:lnTo>
                    <a:pt x="898398" y="1040892"/>
                  </a:lnTo>
                  <a:lnTo>
                    <a:pt x="500634" y="1040892"/>
                  </a:lnTo>
                  <a:lnTo>
                    <a:pt x="497586" y="1043940"/>
                  </a:lnTo>
                  <a:lnTo>
                    <a:pt x="497586" y="1339596"/>
                  </a:lnTo>
                  <a:lnTo>
                    <a:pt x="111252" y="1339596"/>
                  </a:lnTo>
                  <a:lnTo>
                    <a:pt x="111252" y="1312926"/>
                  </a:lnTo>
                  <a:lnTo>
                    <a:pt x="0" y="1346454"/>
                  </a:lnTo>
                  <a:lnTo>
                    <a:pt x="100584" y="1376756"/>
                  </a:lnTo>
                  <a:lnTo>
                    <a:pt x="111252" y="1379982"/>
                  </a:lnTo>
                  <a:lnTo>
                    <a:pt x="111252" y="1353312"/>
                  </a:lnTo>
                  <a:lnTo>
                    <a:pt x="497586" y="1353312"/>
                  </a:lnTo>
                  <a:lnTo>
                    <a:pt x="508254" y="1353312"/>
                  </a:lnTo>
                  <a:lnTo>
                    <a:pt x="512064" y="1350264"/>
                  </a:lnTo>
                  <a:lnTo>
                    <a:pt x="512064" y="1055370"/>
                  </a:lnTo>
                  <a:lnTo>
                    <a:pt x="898398" y="1055370"/>
                  </a:lnTo>
                  <a:lnTo>
                    <a:pt x="898398" y="1081278"/>
                  </a:lnTo>
                  <a:lnTo>
                    <a:pt x="909066" y="1078052"/>
                  </a:lnTo>
                  <a:lnTo>
                    <a:pt x="1009650" y="1047750"/>
                  </a:lnTo>
                  <a:close/>
                </a:path>
                <a:path w="2241550" h="1380489">
                  <a:moveTo>
                    <a:pt x="2241042" y="0"/>
                  </a:moveTo>
                  <a:lnTo>
                    <a:pt x="2235708" y="0"/>
                  </a:lnTo>
                  <a:lnTo>
                    <a:pt x="2235708" y="433578"/>
                  </a:lnTo>
                  <a:lnTo>
                    <a:pt x="1582674" y="433578"/>
                  </a:lnTo>
                  <a:lnTo>
                    <a:pt x="1576578" y="433578"/>
                  </a:lnTo>
                  <a:lnTo>
                    <a:pt x="950976" y="433578"/>
                  </a:lnTo>
                  <a:lnTo>
                    <a:pt x="950976" y="0"/>
                  </a:lnTo>
                  <a:lnTo>
                    <a:pt x="945642" y="0"/>
                  </a:lnTo>
                  <a:lnTo>
                    <a:pt x="945642" y="438912"/>
                  </a:lnTo>
                  <a:lnTo>
                    <a:pt x="947928" y="438912"/>
                  </a:lnTo>
                  <a:lnTo>
                    <a:pt x="950976" y="438912"/>
                  </a:lnTo>
                  <a:lnTo>
                    <a:pt x="1576578" y="438912"/>
                  </a:lnTo>
                  <a:lnTo>
                    <a:pt x="1576578" y="805434"/>
                  </a:lnTo>
                  <a:lnTo>
                    <a:pt x="1546098" y="805434"/>
                  </a:lnTo>
                  <a:lnTo>
                    <a:pt x="1576578" y="866394"/>
                  </a:lnTo>
                  <a:lnTo>
                    <a:pt x="1579626" y="872490"/>
                  </a:lnTo>
                  <a:lnTo>
                    <a:pt x="1582674" y="866394"/>
                  </a:lnTo>
                  <a:lnTo>
                    <a:pt x="1613154" y="805434"/>
                  </a:lnTo>
                  <a:lnTo>
                    <a:pt x="1582674" y="805434"/>
                  </a:lnTo>
                  <a:lnTo>
                    <a:pt x="1582674" y="438912"/>
                  </a:lnTo>
                  <a:lnTo>
                    <a:pt x="2235708" y="438912"/>
                  </a:lnTo>
                  <a:lnTo>
                    <a:pt x="2238756" y="438912"/>
                  </a:lnTo>
                  <a:lnTo>
                    <a:pt x="2241042" y="438912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3973" y="3604259"/>
              <a:ext cx="760730" cy="351790"/>
            </a:xfrm>
            <a:custGeom>
              <a:avLst/>
              <a:gdLst/>
              <a:ahLst/>
              <a:cxnLst/>
              <a:rect l="l" t="t" r="r" b="b"/>
              <a:pathLst>
                <a:path w="760729" h="351789">
                  <a:moveTo>
                    <a:pt x="760476" y="293370"/>
                  </a:moveTo>
                  <a:lnTo>
                    <a:pt x="760476" y="58674"/>
                  </a:lnTo>
                  <a:lnTo>
                    <a:pt x="755808" y="36004"/>
                  </a:lnTo>
                  <a:lnTo>
                    <a:pt x="743140" y="17335"/>
                  </a:lnTo>
                  <a:lnTo>
                    <a:pt x="724471" y="4667"/>
                  </a:lnTo>
                  <a:lnTo>
                    <a:pt x="701802" y="0"/>
                  </a:lnTo>
                  <a:lnTo>
                    <a:pt x="58674" y="0"/>
                  </a:lnTo>
                  <a:lnTo>
                    <a:pt x="35683" y="4667"/>
                  </a:lnTo>
                  <a:lnTo>
                    <a:pt x="17049" y="17335"/>
                  </a:lnTo>
                  <a:lnTo>
                    <a:pt x="4560" y="36004"/>
                  </a:lnTo>
                  <a:lnTo>
                    <a:pt x="0" y="58674"/>
                  </a:lnTo>
                  <a:lnTo>
                    <a:pt x="0" y="293370"/>
                  </a:lnTo>
                  <a:lnTo>
                    <a:pt x="4560" y="315920"/>
                  </a:lnTo>
                  <a:lnTo>
                    <a:pt x="17049" y="334327"/>
                  </a:lnTo>
                  <a:lnTo>
                    <a:pt x="35683" y="346733"/>
                  </a:lnTo>
                  <a:lnTo>
                    <a:pt x="58674" y="351282"/>
                  </a:lnTo>
                  <a:lnTo>
                    <a:pt x="701802" y="351282"/>
                  </a:lnTo>
                  <a:lnTo>
                    <a:pt x="724471" y="346733"/>
                  </a:lnTo>
                  <a:lnTo>
                    <a:pt x="743140" y="334327"/>
                  </a:lnTo>
                  <a:lnTo>
                    <a:pt x="755808" y="315920"/>
                  </a:lnTo>
                  <a:lnTo>
                    <a:pt x="760476" y="29337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3850" y="3627373"/>
            <a:ext cx="520065" cy="292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Calibri"/>
                <a:cs typeface="Calibri"/>
              </a:rPr>
              <a:t>EPC</a:t>
            </a:r>
            <a:endParaRPr sz="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850" b="1" spc="5" dirty="0">
                <a:latin typeface="Calibri"/>
                <a:cs typeface="Calibri"/>
              </a:rPr>
              <a:t>Contractor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3973" y="4204715"/>
            <a:ext cx="760730" cy="351790"/>
          </a:xfrm>
          <a:custGeom>
            <a:avLst/>
            <a:gdLst/>
            <a:ahLst/>
            <a:cxnLst/>
            <a:rect l="l" t="t" r="r" b="b"/>
            <a:pathLst>
              <a:path w="760729" h="351789">
                <a:moveTo>
                  <a:pt x="760476" y="292608"/>
                </a:moveTo>
                <a:lnTo>
                  <a:pt x="760476" y="58674"/>
                </a:lnTo>
                <a:lnTo>
                  <a:pt x="755808" y="36004"/>
                </a:lnTo>
                <a:lnTo>
                  <a:pt x="743140" y="17335"/>
                </a:lnTo>
                <a:lnTo>
                  <a:pt x="724471" y="4667"/>
                </a:lnTo>
                <a:lnTo>
                  <a:pt x="701802" y="0"/>
                </a:lnTo>
                <a:lnTo>
                  <a:pt x="58674" y="0"/>
                </a:lnTo>
                <a:lnTo>
                  <a:pt x="35683" y="4667"/>
                </a:lnTo>
                <a:lnTo>
                  <a:pt x="17049" y="17335"/>
                </a:lnTo>
                <a:lnTo>
                  <a:pt x="4560" y="36004"/>
                </a:lnTo>
                <a:lnTo>
                  <a:pt x="0" y="58674"/>
                </a:lnTo>
                <a:lnTo>
                  <a:pt x="0" y="292608"/>
                </a:lnTo>
                <a:lnTo>
                  <a:pt x="4560" y="315598"/>
                </a:lnTo>
                <a:lnTo>
                  <a:pt x="17049" y="334232"/>
                </a:lnTo>
                <a:lnTo>
                  <a:pt x="35683" y="346721"/>
                </a:lnTo>
                <a:lnTo>
                  <a:pt x="58674" y="351282"/>
                </a:lnTo>
                <a:lnTo>
                  <a:pt x="701802" y="351282"/>
                </a:lnTo>
                <a:lnTo>
                  <a:pt x="724471" y="346721"/>
                </a:lnTo>
                <a:lnTo>
                  <a:pt x="743140" y="334232"/>
                </a:lnTo>
                <a:lnTo>
                  <a:pt x="755808" y="315598"/>
                </a:lnTo>
                <a:lnTo>
                  <a:pt x="760476" y="2926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33854" y="4227829"/>
            <a:ext cx="520065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1920">
              <a:lnSpc>
                <a:spcPct val="102899"/>
              </a:lnSpc>
              <a:spcBef>
                <a:spcPts val="95"/>
              </a:spcBef>
            </a:pPr>
            <a:r>
              <a:rPr sz="850" b="1" spc="15" dirty="0">
                <a:latin typeface="Calibri"/>
                <a:cs typeface="Calibri"/>
              </a:rPr>
              <a:t>O&amp;M </a:t>
            </a:r>
            <a:r>
              <a:rPr sz="850" b="1" spc="20" dirty="0">
                <a:latin typeface="Calibri"/>
                <a:cs typeface="Calibri"/>
              </a:rPr>
              <a:t> </a:t>
            </a:r>
            <a:r>
              <a:rPr sz="850" b="1" spc="5" dirty="0">
                <a:latin typeface="Calibri"/>
                <a:cs typeface="Calibri"/>
              </a:rPr>
              <a:t>Contractor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9083" y="3746766"/>
            <a:ext cx="1026160" cy="668020"/>
          </a:xfrm>
          <a:custGeom>
            <a:avLst/>
            <a:gdLst/>
            <a:ahLst/>
            <a:cxnLst/>
            <a:rect l="l" t="t" r="r" b="b"/>
            <a:pathLst>
              <a:path w="1026160" h="668020">
                <a:moveTo>
                  <a:pt x="1025652" y="33528"/>
                </a:moveTo>
                <a:lnTo>
                  <a:pt x="914400" y="0"/>
                </a:lnTo>
                <a:lnTo>
                  <a:pt x="914400" y="26670"/>
                </a:lnTo>
                <a:lnTo>
                  <a:pt x="509016" y="26670"/>
                </a:lnTo>
                <a:lnTo>
                  <a:pt x="505968" y="29718"/>
                </a:lnTo>
                <a:lnTo>
                  <a:pt x="505968" y="328422"/>
                </a:lnTo>
                <a:lnTo>
                  <a:pt x="111252" y="328422"/>
                </a:lnTo>
                <a:lnTo>
                  <a:pt x="111252" y="302514"/>
                </a:lnTo>
                <a:lnTo>
                  <a:pt x="0" y="335280"/>
                </a:lnTo>
                <a:lnTo>
                  <a:pt x="100584" y="365582"/>
                </a:lnTo>
                <a:lnTo>
                  <a:pt x="111252" y="368808"/>
                </a:lnTo>
                <a:lnTo>
                  <a:pt x="111252" y="342900"/>
                </a:lnTo>
                <a:lnTo>
                  <a:pt x="505968" y="342900"/>
                </a:lnTo>
                <a:lnTo>
                  <a:pt x="505968" y="637794"/>
                </a:lnTo>
                <a:lnTo>
                  <a:pt x="509016" y="640842"/>
                </a:lnTo>
                <a:lnTo>
                  <a:pt x="519684" y="640842"/>
                </a:lnTo>
                <a:lnTo>
                  <a:pt x="914400" y="640842"/>
                </a:lnTo>
                <a:lnTo>
                  <a:pt x="914400" y="667512"/>
                </a:lnTo>
                <a:lnTo>
                  <a:pt x="925068" y="664286"/>
                </a:lnTo>
                <a:lnTo>
                  <a:pt x="1025652" y="633984"/>
                </a:lnTo>
                <a:lnTo>
                  <a:pt x="914400" y="600456"/>
                </a:lnTo>
                <a:lnTo>
                  <a:pt x="914400" y="627126"/>
                </a:lnTo>
                <a:lnTo>
                  <a:pt x="519684" y="627126"/>
                </a:lnTo>
                <a:lnTo>
                  <a:pt x="519684" y="339852"/>
                </a:lnTo>
                <a:lnTo>
                  <a:pt x="519684" y="331470"/>
                </a:lnTo>
                <a:lnTo>
                  <a:pt x="519684" y="40386"/>
                </a:lnTo>
                <a:lnTo>
                  <a:pt x="914400" y="40386"/>
                </a:lnTo>
                <a:lnTo>
                  <a:pt x="914400" y="67056"/>
                </a:lnTo>
                <a:lnTo>
                  <a:pt x="925068" y="63830"/>
                </a:lnTo>
                <a:lnTo>
                  <a:pt x="1025652" y="3352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42537" y="3788917"/>
            <a:ext cx="427990" cy="586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EPC</a:t>
            </a:r>
            <a:endParaRPr sz="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Contract</a:t>
            </a:r>
            <a:endParaRPr sz="850">
              <a:latin typeface="Calibri"/>
              <a:cs typeface="Calibri"/>
            </a:endParaRPr>
          </a:p>
          <a:p>
            <a:pPr marL="19050" marR="5080" algn="ctr">
              <a:lnSpc>
                <a:spcPct val="102899"/>
              </a:lnSpc>
              <a:spcBef>
                <a:spcPts val="210"/>
              </a:spcBef>
            </a:pPr>
            <a:r>
              <a:rPr sz="850" b="1" spc="15" dirty="0">
                <a:solidFill>
                  <a:srgbClr val="939393"/>
                </a:solidFill>
                <a:latin typeface="Calibri"/>
                <a:cs typeface="Calibri"/>
              </a:rPr>
              <a:t>O&amp;M </a:t>
            </a:r>
            <a:r>
              <a:rPr sz="850" b="1" spc="20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Contract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03077" y="5143500"/>
            <a:ext cx="331470" cy="67310"/>
          </a:xfrm>
          <a:custGeom>
            <a:avLst/>
            <a:gdLst/>
            <a:ahLst/>
            <a:cxnLst/>
            <a:rect l="l" t="t" r="r" b="b"/>
            <a:pathLst>
              <a:path w="331470" h="67310">
                <a:moveTo>
                  <a:pt x="111251" y="26670"/>
                </a:moveTo>
                <a:lnTo>
                  <a:pt x="111251" y="0"/>
                </a:lnTo>
                <a:lnTo>
                  <a:pt x="0" y="33527"/>
                </a:lnTo>
                <a:lnTo>
                  <a:pt x="100583" y="63840"/>
                </a:lnTo>
                <a:lnTo>
                  <a:pt x="100583" y="26670"/>
                </a:lnTo>
                <a:lnTo>
                  <a:pt x="111251" y="26670"/>
                </a:lnTo>
                <a:close/>
              </a:path>
              <a:path w="331470" h="67310">
                <a:moveTo>
                  <a:pt x="231647" y="40386"/>
                </a:moveTo>
                <a:lnTo>
                  <a:pt x="231647" y="26670"/>
                </a:lnTo>
                <a:lnTo>
                  <a:pt x="100583" y="26670"/>
                </a:lnTo>
                <a:lnTo>
                  <a:pt x="100583" y="40386"/>
                </a:lnTo>
                <a:lnTo>
                  <a:pt x="231647" y="40386"/>
                </a:lnTo>
                <a:close/>
              </a:path>
              <a:path w="331470" h="67310">
                <a:moveTo>
                  <a:pt x="111251" y="67055"/>
                </a:moveTo>
                <a:lnTo>
                  <a:pt x="111251" y="40386"/>
                </a:lnTo>
                <a:lnTo>
                  <a:pt x="100583" y="40386"/>
                </a:lnTo>
                <a:lnTo>
                  <a:pt x="100583" y="63840"/>
                </a:lnTo>
                <a:lnTo>
                  <a:pt x="111251" y="67055"/>
                </a:lnTo>
                <a:close/>
              </a:path>
              <a:path w="331470" h="67310">
                <a:moveTo>
                  <a:pt x="331469" y="33527"/>
                </a:moveTo>
                <a:lnTo>
                  <a:pt x="220217" y="0"/>
                </a:lnTo>
                <a:lnTo>
                  <a:pt x="220217" y="26670"/>
                </a:lnTo>
                <a:lnTo>
                  <a:pt x="231647" y="26670"/>
                </a:lnTo>
                <a:lnTo>
                  <a:pt x="231647" y="63611"/>
                </a:lnTo>
                <a:lnTo>
                  <a:pt x="331469" y="33527"/>
                </a:lnTo>
                <a:close/>
              </a:path>
              <a:path w="331470" h="67310">
                <a:moveTo>
                  <a:pt x="231647" y="63611"/>
                </a:moveTo>
                <a:lnTo>
                  <a:pt x="231647" y="40386"/>
                </a:lnTo>
                <a:lnTo>
                  <a:pt x="220217" y="40386"/>
                </a:lnTo>
                <a:lnTo>
                  <a:pt x="220217" y="67055"/>
                </a:lnTo>
                <a:lnTo>
                  <a:pt x="231647" y="63611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18615" y="5086603"/>
            <a:ext cx="58674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5" dirty="0">
                <a:latin typeface="Calibri"/>
                <a:cs typeface="Calibri"/>
              </a:rPr>
              <a:t>Ag</a:t>
            </a:r>
            <a:r>
              <a:rPr sz="850" b="1" spc="10" dirty="0">
                <a:latin typeface="Calibri"/>
                <a:cs typeface="Calibri"/>
              </a:rPr>
              <a:t>reem</a:t>
            </a:r>
            <a:r>
              <a:rPr sz="850" b="1" spc="5" dirty="0">
                <a:latin typeface="Calibri"/>
                <a:cs typeface="Calibri"/>
              </a:rPr>
              <a:t>ents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18615" y="5323582"/>
            <a:ext cx="47244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5" dirty="0">
                <a:latin typeface="Calibri"/>
                <a:cs typeface="Calibri"/>
              </a:rPr>
              <a:t>Cash</a:t>
            </a:r>
            <a:r>
              <a:rPr sz="850" b="1" spc="-50" dirty="0">
                <a:latin typeface="Calibri"/>
                <a:cs typeface="Calibri"/>
              </a:rPr>
              <a:t> </a:t>
            </a:r>
            <a:r>
              <a:rPr sz="850" b="1" spc="5" dirty="0">
                <a:latin typeface="Calibri"/>
                <a:cs typeface="Calibri"/>
              </a:rPr>
              <a:t>flow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24591" y="5021579"/>
            <a:ext cx="1164590" cy="624205"/>
            <a:chOff x="4124591" y="5021579"/>
            <a:chExt cx="1164590" cy="624205"/>
          </a:xfrm>
        </p:grpSpPr>
        <p:sp>
          <p:nvSpPr>
            <p:cNvPr id="21" name="object 21"/>
            <p:cNvSpPr/>
            <p:nvPr/>
          </p:nvSpPr>
          <p:spPr>
            <a:xfrm>
              <a:off x="4124591" y="5021579"/>
              <a:ext cx="1164590" cy="624205"/>
            </a:xfrm>
            <a:custGeom>
              <a:avLst/>
              <a:gdLst/>
              <a:ahLst/>
              <a:cxnLst/>
              <a:rect l="l" t="t" r="r" b="b"/>
              <a:pathLst>
                <a:path w="1164589" h="624204">
                  <a:moveTo>
                    <a:pt x="1164336" y="621792"/>
                  </a:moveTo>
                  <a:lnTo>
                    <a:pt x="1164336" y="2286"/>
                  </a:lnTo>
                  <a:lnTo>
                    <a:pt x="1162812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621792"/>
                  </a:lnTo>
                  <a:lnTo>
                    <a:pt x="1524" y="624078"/>
                  </a:lnTo>
                  <a:lnTo>
                    <a:pt x="3810" y="624078"/>
                  </a:lnTo>
                  <a:lnTo>
                    <a:pt x="3810" y="8382"/>
                  </a:lnTo>
                  <a:lnTo>
                    <a:pt x="8381" y="4572"/>
                  </a:lnTo>
                  <a:lnTo>
                    <a:pt x="8381" y="8382"/>
                  </a:lnTo>
                  <a:lnTo>
                    <a:pt x="1155954" y="8382"/>
                  </a:lnTo>
                  <a:lnTo>
                    <a:pt x="1155954" y="4572"/>
                  </a:lnTo>
                  <a:lnTo>
                    <a:pt x="1160526" y="8382"/>
                  </a:lnTo>
                  <a:lnTo>
                    <a:pt x="1160526" y="624078"/>
                  </a:lnTo>
                  <a:lnTo>
                    <a:pt x="1162812" y="624078"/>
                  </a:lnTo>
                  <a:lnTo>
                    <a:pt x="1164336" y="621792"/>
                  </a:lnTo>
                  <a:close/>
                </a:path>
                <a:path w="1164589" h="624204">
                  <a:moveTo>
                    <a:pt x="8381" y="8382"/>
                  </a:moveTo>
                  <a:lnTo>
                    <a:pt x="8381" y="4572"/>
                  </a:lnTo>
                  <a:lnTo>
                    <a:pt x="3810" y="8382"/>
                  </a:lnTo>
                  <a:lnTo>
                    <a:pt x="8381" y="8382"/>
                  </a:lnTo>
                  <a:close/>
                </a:path>
                <a:path w="1164589" h="624204">
                  <a:moveTo>
                    <a:pt x="8381" y="615696"/>
                  </a:moveTo>
                  <a:lnTo>
                    <a:pt x="8381" y="8382"/>
                  </a:lnTo>
                  <a:lnTo>
                    <a:pt x="3810" y="8382"/>
                  </a:lnTo>
                  <a:lnTo>
                    <a:pt x="3810" y="615696"/>
                  </a:lnTo>
                  <a:lnTo>
                    <a:pt x="8381" y="615696"/>
                  </a:lnTo>
                  <a:close/>
                </a:path>
                <a:path w="1164589" h="624204">
                  <a:moveTo>
                    <a:pt x="1160526" y="615696"/>
                  </a:moveTo>
                  <a:lnTo>
                    <a:pt x="3810" y="615696"/>
                  </a:lnTo>
                  <a:lnTo>
                    <a:pt x="8381" y="619506"/>
                  </a:lnTo>
                  <a:lnTo>
                    <a:pt x="8381" y="624078"/>
                  </a:lnTo>
                  <a:lnTo>
                    <a:pt x="1155954" y="624078"/>
                  </a:lnTo>
                  <a:lnTo>
                    <a:pt x="1155954" y="619506"/>
                  </a:lnTo>
                  <a:lnTo>
                    <a:pt x="1160526" y="615696"/>
                  </a:lnTo>
                  <a:close/>
                </a:path>
                <a:path w="1164589" h="624204">
                  <a:moveTo>
                    <a:pt x="8381" y="624078"/>
                  </a:moveTo>
                  <a:lnTo>
                    <a:pt x="8381" y="619506"/>
                  </a:lnTo>
                  <a:lnTo>
                    <a:pt x="3810" y="615696"/>
                  </a:lnTo>
                  <a:lnTo>
                    <a:pt x="3810" y="624078"/>
                  </a:lnTo>
                  <a:lnTo>
                    <a:pt x="8381" y="624078"/>
                  </a:lnTo>
                  <a:close/>
                </a:path>
                <a:path w="1164589" h="624204">
                  <a:moveTo>
                    <a:pt x="1160526" y="8382"/>
                  </a:moveTo>
                  <a:lnTo>
                    <a:pt x="1155954" y="4572"/>
                  </a:lnTo>
                  <a:lnTo>
                    <a:pt x="1155954" y="8382"/>
                  </a:lnTo>
                  <a:lnTo>
                    <a:pt x="1160526" y="8382"/>
                  </a:lnTo>
                  <a:close/>
                </a:path>
                <a:path w="1164589" h="624204">
                  <a:moveTo>
                    <a:pt x="1160526" y="615696"/>
                  </a:moveTo>
                  <a:lnTo>
                    <a:pt x="1160526" y="8382"/>
                  </a:lnTo>
                  <a:lnTo>
                    <a:pt x="1155954" y="8382"/>
                  </a:lnTo>
                  <a:lnTo>
                    <a:pt x="1155954" y="615696"/>
                  </a:lnTo>
                  <a:lnTo>
                    <a:pt x="1160526" y="615696"/>
                  </a:lnTo>
                  <a:close/>
                </a:path>
                <a:path w="1164589" h="624204">
                  <a:moveTo>
                    <a:pt x="1160526" y="624078"/>
                  </a:moveTo>
                  <a:lnTo>
                    <a:pt x="1160526" y="615696"/>
                  </a:lnTo>
                  <a:lnTo>
                    <a:pt x="1155954" y="619506"/>
                  </a:lnTo>
                  <a:lnTo>
                    <a:pt x="1155954" y="624078"/>
                  </a:lnTo>
                  <a:lnTo>
                    <a:pt x="1160526" y="624078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03077" y="5368289"/>
              <a:ext cx="331470" cy="67310"/>
            </a:xfrm>
            <a:custGeom>
              <a:avLst/>
              <a:gdLst/>
              <a:ahLst/>
              <a:cxnLst/>
              <a:rect l="l" t="t" r="r" b="b"/>
              <a:pathLst>
                <a:path w="331470" h="67310">
                  <a:moveTo>
                    <a:pt x="111251" y="28194"/>
                  </a:moveTo>
                  <a:lnTo>
                    <a:pt x="111251" y="0"/>
                  </a:lnTo>
                  <a:lnTo>
                    <a:pt x="0" y="33527"/>
                  </a:lnTo>
                  <a:lnTo>
                    <a:pt x="100583" y="63840"/>
                  </a:lnTo>
                  <a:lnTo>
                    <a:pt x="100583" y="28194"/>
                  </a:lnTo>
                  <a:lnTo>
                    <a:pt x="111251" y="28194"/>
                  </a:lnTo>
                  <a:close/>
                </a:path>
                <a:path w="331470" h="67310">
                  <a:moveTo>
                    <a:pt x="331469" y="38862"/>
                  </a:moveTo>
                  <a:lnTo>
                    <a:pt x="331469" y="28194"/>
                  </a:lnTo>
                  <a:lnTo>
                    <a:pt x="100583" y="28194"/>
                  </a:lnTo>
                  <a:lnTo>
                    <a:pt x="100583" y="38862"/>
                  </a:lnTo>
                  <a:lnTo>
                    <a:pt x="331469" y="38862"/>
                  </a:lnTo>
                  <a:close/>
                </a:path>
                <a:path w="331470" h="67310">
                  <a:moveTo>
                    <a:pt x="111251" y="67056"/>
                  </a:moveTo>
                  <a:lnTo>
                    <a:pt x="111251" y="38862"/>
                  </a:lnTo>
                  <a:lnTo>
                    <a:pt x="100583" y="38862"/>
                  </a:lnTo>
                  <a:lnTo>
                    <a:pt x="100583" y="63840"/>
                  </a:lnTo>
                  <a:lnTo>
                    <a:pt x="111251" y="67056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45950" y="3109429"/>
            <a:ext cx="137160" cy="318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50" b="1" dirty="0">
                <a:solidFill>
                  <a:srgbClr val="939393"/>
                </a:solidFill>
                <a:latin typeface="Calibri"/>
                <a:cs typeface="Calibri"/>
              </a:rPr>
              <a:t>Equity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19251" y="3114512"/>
            <a:ext cx="137160" cy="24955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50" b="1" spc="-5" dirty="0">
                <a:solidFill>
                  <a:srgbClr val="939393"/>
                </a:solidFill>
                <a:latin typeface="Calibri"/>
                <a:cs typeface="Calibri"/>
              </a:rPr>
              <a:t>Debt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3447" y="4406130"/>
            <a:ext cx="5308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Land</a:t>
            </a:r>
            <a:r>
              <a:rPr sz="850" b="1" spc="-45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Lease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8118" y="4539476"/>
            <a:ext cx="54165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Ag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reem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89289" y="3049523"/>
            <a:ext cx="626745" cy="857250"/>
          </a:xfrm>
          <a:custGeom>
            <a:avLst/>
            <a:gdLst/>
            <a:ahLst/>
            <a:cxnLst/>
            <a:rect l="l" t="t" r="r" b="b"/>
            <a:pathLst>
              <a:path w="626744" h="857250">
                <a:moveTo>
                  <a:pt x="67055" y="111252"/>
                </a:moveTo>
                <a:lnTo>
                  <a:pt x="33527" y="0"/>
                </a:lnTo>
                <a:lnTo>
                  <a:pt x="0" y="111252"/>
                </a:lnTo>
                <a:lnTo>
                  <a:pt x="26669" y="111252"/>
                </a:lnTo>
                <a:lnTo>
                  <a:pt x="26669" y="99822"/>
                </a:lnTo>
                <a:lnTo>
                  <a:pt x="40385" y="99822"/>
                </a:lnTo>
                <a:lnTo>
                  <a:pt x="40385" y="111252"/>
                </a:lnTo>
                <a:lnTo>
                  <a:pt x="67055" y="111252"/>
                </a:lnTo>
                <a:close/>
              </a:path>
              <a:path w="626744" h="857250">
                <a:moveTo>
                  <a:pt x="40385" y="111252"/>
                </a:moveTo>
                <a:lnTo>
                  <a:pt x="40385" y="99822"/>
                </a:lnTo>
                <a:lnTo>
                  <a:pt x="26669" y="99822"/>
                </a:lnTo>
                <a:lnTo>
                  <a:pt x="26669" y="111252"/>
                </a:lnTo>
                <a:lnTo>
                  <a:pt x="40385" y="111252"/>
                </a:lnTo>
                <a:close/>
              </a:path>
              <a:path w="626744" h="857250">
                <a:moveTo>
                  <a:pt x="40385" y="538734"/>
                </a:moveTo>
                <a:lnTo>
                  <a:pt x="40385" y="111252"/>
                </a:lnTo>
                <a:lnTo>
                  <a:pt x="26669" y="111252"/>
                </a:lnTo>
                <a:lnTo>
                  <a:pt x="26669" y="549402"/>
                </a:lnTo>
                <a:lnTo>
                  <a:pt x="29717" y="553212"/>
                </a:lnTo>
                <a:lnTo>
                  <a:pt x="33527" y="553212"/>
                </a:lnTo>
                <a:lnTo>
                  <a:pt x="33527" y="538734"/>
                </a:lnTo>
                <a:lnTo>
                  <a:pt x="40385" y="538734"/>
                </a:lnTo>
                <a:close/>
              </a:path>
              <a:path w="626744" h="857250">
                <a:moveTo>
                  <a:pt x="599693" y="745998"/>
                </a:moveTo>
                <a:lnTo>
                  <a:pt x="599693" y="541782"/>
                </a:lnTo>
                <a:lnTo>
                  <a:pt x="596646" y="538734"/>
                </a:lnTo>
                <a:lnTo>
                  <a:pt x="33527" y="538734"/>
                </a:lnTo>
                <a:lnTo>
                  <a:pt x="40385" y="545592"/>
                </a:lnTo>
                <a:lnTo>
                  <a:pt x="40385" y="553212"/>
                </a:lnTo>
                <a:lnTo>
                  <a:pt x="585977" y="553212"/>
                </a:lnTo>
                <a:lnTo>
                  <a:pt x="585977" y="545592"/>
                </a:lnTo>
                <a:lnTo>
                  <a:pt x="592835" y="553212"/>
                </a:lnTo>
                <a:lnTo>
                  <a:pt x="592835" y="745998"/>
                </a:lnTo>
                <a:lnTo>
                  <a:pt x="599693" y="745998"/>
                </a:lnTo>
                <a:close/>
              </a:path>
              <a:path w="626744" h="857250">
                <a:moveTo>
                  <a:pt x="40385" y="553212"/>
                </a:moveTo>
                <a:lnTo>
                  <a:pt x="40385" y="545592"/>
                </a:lnTo>
                <a:lnTo>
                  <a:pt x="33527" y="538734"/>
                </a:lnTo>
                <a:lnTo>
                  <a:pt x="33527" y="553212"/>
                </a:lnTo>
                <a:lnTo>
                  <a:pt x="40385" y="553212"/>
                </a:lnTo>
                <a:close/>
              </a:path>
              <a:path w="626744" h="857250">
                <a:moveTo>
                  <a:pt x="626363" y="745998"/>
                </a:moveTo>
                <a:lnTo>
                  <a:pt x="559307" y="745998"/>
                </a:lnTo>
                <a:lnTo>
                  <a:pt x="585977" y="834493"/>
                </a:lnTo>
                <a:lnTo>
                  <a:pt x="585977" y="756666"/>
                </a:lnTo>
                <a:lnTo>
                  <a:pt x="599693" y="756666"/>
                </a:lnTo>
                <a:lnTo>
                  <a:pt x="599693" y="834493"/>
                </a:lnTo>
                <a:lnTo>
                  <a:pt x="626363" y="745998"/>
                </a:lnTo>
                <a:close/>
              </a:path>
              <a:path w="626744" h="857250">
                <a:moveTo>
                  <a:pt x="592835" y="553212"/>
                </a:moveTo>
                <a:lnTo>
                  <a:pt x="585977" y="545592"/>
                </a:lnTo>
                <a:lnTo>
                  <a:pt x="585977" y="553212"/>
                </a:lnTo>
                <a:lnTo>
                  <a:pt x="592835" y="553212"/>
                </a:lnTo>
                <a:close/>
              </a:path>
              <a:path w="626744" h="857250">
                <a:moveTo>
                  <a:pt x="592835" y="745998"/>
                </a:moveTo>
                <a:lnTo>
                  <a:pt x="592835" y="553212"/>
                </a:lnTo>
                <a:lnTo>
                  <a:pt x="585977" y="553212"/>
                </a:lnTo>
                <a:lnTo>
                  <a:pt x="585977" y="745998"/>
                </a:lnTo>
                <a:lnTo>
                  <a:pt x="592835" y="745998"/>
                </a:lnTo>
                <a:close/>
              </a:path>
              <a:path w="626744" h="857250">
                <a:moveTo>
                  <a:pt x="599693" y="834493"/>
                </a:moveTo>
                <a:lnTo>
                  <a:pt x="599693" y="756666"/>
                </a:lnTo>
                <a:lnTo>
                  <a:pt x="585977" y="756666"/>
                </a:lnTo>
                <a:lnTo>
                  <a:pt x="585977" y="834493"/>
                </a:lnTo>
                <a:lnTo>
                  <a:pt x="592836" y="857250"/>
                </a:lnTo>
                <a:lnTo>
                  <a:pt x="599693" y="834493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54485" y="3594607"/>
            <a:ext cx="590550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 marR="5080" indent="-24765">
              <a:lnSpc>
                <a:spcPct val="102899"/>
              </a:lnSpc>
              <a:spcBef>
                <a:spcPts val="95"/>
              </a:spcBef>
            </a:pP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Shareholder  Agreement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18573" y="3029711"/>
            <a:ext cx="670560" cy="889000"/>
          </a:xfrm>
          <a:custGeom>
            <a:avLst/>
            <a:gdLst/>
            <a:ahLst/>
            <a:cxnLst/>
            <a:rect l="l" t="t" r="r" b="b"/>
            <a:pathLst>
              <a:path w="670560" h="889000">
                <a:moveTo>
                  <a:pt x="67055" y="777240"/>
                </a:moveTo>
                <a:lnTo>
                  <a:pt x="0" y="777240"/>
                </a:lnTo>
                <a:lnTo>
                  <a:pt x="26669" y="865735"/>
                </a:lnTo>
                <a:lnTo>
                  <a:pt x="26669" y="787908"/>
                </a:lnTo>
                <a:lnTo>
                  <a:pt x="40385" y="787908"/>
                </a:lnTo>
                <a:lnTo>
                  <a:pt x="40385" y="865735"/>
                </a:lnTo>
                <a:lnTo>
                  <a:pt x="67055" y="777240"/>
                </a:lnTo>
                <a:close/>
              </a:path>
              <a:path w="670560" h="889000">
                <a:moveTo>
                  <a:pt x="637031" y="560832"/>
                </a:moveTo>
                <a:lnTo>
                  <a:pt x="29717" y="560832"/>
                </a:lnTo>
                <a:lnTo>
                  <a:pt x="26669" y="563880"/>
                </a:lnTo>
                <a:lnTo>
                  <a:pt x="26669" y="777240"/>
                </a:lnTo>
                <a:lnTo>
                  <a:pt x="33527" y="777240"/>
                </a:lnTo>
                <a:lnTo>
                  <a:pt x="33527" y="574548"/>
                </a:lnTo>
                <a:lnTo>
                  <a:pt x="40385" y="567690"/>
                </a:lnTo>
                <a:lnTo>
                  <a:pt x="40385" y="574548"/>
                </a:lnTo>
                <a:lnTo>
                  <a:pt x="630173" y="574548"/>
                </a:lnTo>
                <a:lnTo>
                  <a:pt x="630173" y="567690"/>
                </a:lnTo>
                <a:lnTo>
                  <a:pt x="637031" y="560832"/>
                </a:lnTo>
                <a:close/>
              </a:path>
              <a:path w="670560" h="889000">
                <a:moveTo>
                  <a:pt x="40385" y="865735"/>
                </a:moveTo>
                <a:lnTo>
                  <a:pt x="40385" y="787908"/>
                </a:lnTo>
                <a:lnTo>
                  <a:pt x="26669" y="787908"/>
                </a:lnTo>
                <a:lnTo>
                  <a:pt x="26669" y="865735"/>
                </a:lnTo>
                <a:lnTo>
                  <a:pt x="33527" y="888492"/>
                </a:lnTo>
                <a:lnTo>
                  <a:pt x="40385" y="865735"/>
                </a:lnTo>
                <a:close/>
              </a:path>
              <a:path w="670560" h="889000">
                <a:moveTo>
                  <a:pt x="40385" y="574548"/>
                </a:moveTo>
                <a:lnTo>
                  <a:pt x="40385" y="567690"/>
                </a:lnTo>
                <a:lnTo>
                  <a:pt x="33527" y="574548"/>
                </a:lnTo>
                <a:lnTo>
                  <a:pt x="40385" y="574548"/>
                </a:lnTo>
                <a:close/>
              </a:path>
              <a:path w="670560" h="889000">
                <a:moveTo>
                  <a:pt x="40385" y="777240"/>
                </a:moveTo>
                <a:lnTo>
                  <a:pt x="40385" y="574548"/>
                </a:lnTo>
                <a:lnTo>
                  <a:pt x="33527" y="574548"/>
                </a:lnTo>
                <a:lnTo>
                  <a:pt x="33527" y="777240"/>
                </a:lnTo>
                <a:lnTo>
                  <a:pt x="40385" y="777240"/>
                </a:lnTo>
                <a:close/>
              </a:path>
              <a:path w="670560" h="889000">
                <a:moveTo>
                  <a:pt x="670559" y="111252"/>
                </a:moveTo>
                <a:lnTo>
                  <a:pt x="637031" y="0"/>
                </a:lnTo>
                <a:lnTo>
                  <a:pt x="603503" y="111252"/>
                </a:lnTo>
                <a:lnTo>
                  <a:pt x="630173" y="111252"/>
                </a:lnTo>
                <a:lnTo>
                  <a:pt x="630173" y="99822"/>
                </a:lnTo>
                <a:lnTo>
                  <a:pt x="643889" y="99822"/>
                </a:lnTo>
                <a:lnTo>
                  <a:pt x="643889" y="111252"/>
                </a:lnTo>
                <a:lnTo>
                  <a:pt x="670559" y="111252"/>
                </a:lnTo>
                <a:close/>
              </a:path>
              <a:path w="670560" h="889000">
                <a:moveTo>
                  <a:pt x="643889" y="111252"/>
                </a:moveTo>
                <a:lnTo>
                  <a:pt x="643889" y="99822"/>
                </a:lnTo>
                <a:lnTo>
                  <a:pt x="630173" y="99822"/>
                </a:lnTo>
                <a:lnTo>
                  <a:pt x="630173" y="111252"/>
                </a:lnTo>
                <a:lnTo>
                  <a:pt x="643889" y="111252"/>
                </a:lnTo>
                <a:close/>
              </a:path>
              <a:path w="670560" h="889000">
                <a:moveTo>
                  <a:pt x="643889" y="571500"/>
                </a:moveTo>
                <a:lnTo>
                  <a:pt x="643889" y="111252"/>
                </a:lnTo>
                <a:lnTo>
                  <a:pt x="630173" y="111252"/>
                </a:lnTo>
                <a:lnTo>
                  <a:pt x="630173" y="560832"/>
                </a:lnTo>
                <a:lnTo>
                  <a:pt x="637031" y="560832"/>
                </a:lnTo>
                <a:lnTo>
                  <a:pt x="637031" y="574548"/>
                </a:lnTo>
                <a:lnTo>
                  <a:pt x="640841" y="574548"/>
                </a:lnTo>
                <a:lnTo>
                  <a:pt x="643889" y="571500"/>
                </a:lnTo>
                <a:close/>
              </a:path>
              <a:path w="670560" h="889000">
                <a:moveTo>
                  <a:pt x="637031" y="574548"/>
                </a:moveTo>
                <a:lnTo>
                  <a:pt x="637031" y="560832"/>
                </a:lnTo>
                <a:lnTo>
                  <a:pt x="630173" y="567690"/>
                </a:lnTo>
                <a:lnTo>
                  <a:pt x="630173" y="574548"/>
                </a:lnTo>
                <a:lnTo>
                  <a:pt x="637031" y="57454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82069" y="3620515"/>
            <a:ext cx="541655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735">
              <a:lnSpc>
                <a:spcPct val="102899"/>
              </a:lnSpc>
              <a:spcBef>
                <a:spcPts val="95"/>
              </a:spcBef>
            </a:pP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Financing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Ag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reem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12833" y="4264914"/>
            <a:ext cx="66675" cy="615315"/>
          </a:xfrm>
          <a:custGeom>
            <a:avLst/>
            <a:gdLst/>
            <a:ahLst/>
            <a:cxnLst/>
            <a:rect l="l" t="t" r="r" b="b"/>
            <a:pathLst>
              <a:path w="66675" h="615314">
                <a:moveTo>
                  <a:pt x="66293" y="67056"/>
                </a:moveTo>
                <a:lnTo>
                  <a:pt x="33528" y="0"/>
                </a:lnTo>
                <a:lnTo>
                  <a:pt x="0" y="67056"/>
                </a:lnTo>
                <a:lnTo>
                  <a:pt x="30480" y="67056"/>
                </a:lnTo>
                <a:lnTo>
                  <a:pt x="30480" y="55625"/>
                </a:lnTo>
                <a:lnTo>
                  <a:pt x="35813" y="55625"/>
                </a:lnTo>
                <a:lnTo>
                  <a:pt x="35813" y="67056"/>
                </a:lnTo>
                <a:lnTo>
                  <a:pt x="66293" y="67056"/>
                </a:lnTo>
                <a:close/>
              </a:path>
              <a:path w="66675" h="615314">
                <a:moveTo>
                  <a:pt x="35813" y="67056"/>
                </a:moveTo>
                <a:lnTo>
                  <a:pt x="35813" y="55625"/>
                </a:lnTo>
                <a:lnTo>
                  <a:pt x="30480" y="55625"/>
                </a:lnTo>
                <a:lnTo>
                  <a:pt x="30480" y="67056"/>
                </a:lnTo>
                <a:lnTo>
                  <a:pt x="35813" y="67056"/>
                </a:lnTo>
                <a:close/>
              </a:path>
              <a:path w="66675" h="615314">
                <a:moveTo>
                  <a:pt x="35813" y="614934"/>
                </a:moveTo>
                <a:lnTo>
                  <a:pt x="35813" y="67056"/>
                </a:lnTo>
                <a:lnTo>
                  <a:pt x="30480" y="67056"/>
                </a:lnTo>
                <a:lnTo>
                  <a:pt x="30480" y="614934"/>
                </a:lnTo>
                <a:lnTo>
                  <a:pt x="35813" y="61493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67183" y="4417567"/>
            <a:ext cx="483234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775">
              <a:lnSpc>
                <a:spcPct val="102899"/>
              </a:lnSpc>
              <a:spcBef>
                <a:spcPts val="95"/>
              </a:spcBef>
            </a:pPr>
            <a:r>
              <a:rPr sz="850" b="1" dirty="0">
                <a:solidFill>
                  <a:srgbClr val="939393"/>
                </a:solidFill>
                <a:latin typeface="Calibri"/>
                <a:cs typeface="Calibri"/>
              </a:rPr>
              <a:t>Tariff 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payme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nts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70033" y="3656850"/>
            <a:ext cx="1028700" cy="885190"/>
          </a:xfrm>
          <a:custGeom>
            <a:avLst/>
            <a:gdLst/>
            <a:ahLst/>
            <a:cxnLst/>
            <a:rect l="l" t="t" r="r" b="b"/>
            <a:pathLst>
              <a:path w="1028700" h="885189">
                <a:moveTo>
                  <a:pt x="1028700" y="851154"/>
                </a:moveTo>
                <a:lnTo>
                  <a:pt x="961644" y="817626"/>
                </a:lnTo>
                <a:lnTo>
                  <a:pt x="961644" y="848106"/>
                </a:lnTo>
                <a:lnTo>
                  <a:pt x="524256" y="848106"/>
                </a:lnTo>
                <a:lnTo>
                  <a:pt x="524256" y="515874"/>
                </a:lnTo>
                <a:lnTo>
                  <a:pt x="15240" y="515874"/>
                </a:lnTo>
                <a:lnTo>
                  <a:pt x="15240" y="521970"/>
                </a:lnTo>
                <a:lnTo>
                  <a:pt x="518922" y="521970"/>
                </a:lnTo>
                <a:lnTo>
                  <a:pt x="518922" y="854202"/>
                </a:lnTo>
                <a:lnTo>
                  <a:pt x="524256" y="854202"/>
                </a:lnTo>
                <a:lnTo>
                  <a:pt x="961644" y="854202"/>
                </a:lnTo>
                <a:lnTo>
                  <a:pt x="961644" y="884682"/>
                </a:lnTo>
                <a:lnTo>
                  <a:pt x="973074" y="878967"/>
                </a:lnTo>
                <a:lnTo>
                  <a:pt x="1028700" y="851154"/>
                </a:lnTo>
                <a:close/>
              </a:path>
              <a:path w="1028700" h="885189">
                <a:moveTo>
                  <a:pt x="1028700" y="33528"/>
                </a:moveTo>
                <a:lnTo>
                  <a:pt x="961644" y="0"/>
                </a:lnTo>
                <a:lnTo>
                  <a:pt x="961644" y="30480"/>
                </a:lnTo>
                <a:lnTo>
                  <a:pt x="441960" y="30480"/>
                </a:lnTo>
                <a:lnTo>
                  <a:pt x="441960" y="325374"/>
                </a:lnTo>
                <a:lnTo>
                  <a:pt x="0" y="325374"/>
                </a:lnTo>
                <a:lnTo>
                  <a:pt x="0" y="330708"/>
                </a:lnTo>
                <a:lnTo>
                  <a:pt x="441960" y="330708"/>
                </a:lnTo>
                <a:lnTo>
                  <a:pt x="447294" y="330708"/>
                </a:lnTo>
                <a:lnTo>
                  <a:pt x="447294" y="36576"/>
                </a:lnTo>
                <a:lnTo>
                  <a:pt x="961644" y="36576"/>
                </a:lnTo>
                <a:lnTo>
                  <a:pt x="961644" y="67056"/>
                </a:lnTo>
                <a:lnTo>
                  <a:pt x="973074" y="61341"/>
                </a:lnTo>
                <a:lnTo>
                  <a:pt x="1028700" y="3352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12831" y="4534153"/>
            <a:ext cx="482600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2235">
              <a:lnSpc>
                <a:spcPct val="102899"/>
              </a:lnSpc>
              <a:spcBef>
                <a:spcPts val="95"/>
              </a:spcBef>
            </a:pPr>
            <a:r>
              <a:rPr sz="850" b="1" spc="15" dirty="0">
                <a:solidFill>
                  <a:srgbClr val="939393"/>
                </a:solidFill>
                <a:latin typeface="Calibri"/>
                <a:cs typeface="Calibri"/>
              </a:rPr>
              <a:t>O&amp;M </a:t>
            </a:r>
            <a:r>
              <a:rPr sz="850" b="1" spc="20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Payments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18917" y="3405624"/>
            <a:ext cx="482600" cy="292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EPC</a:t>
            </a:r>
            <a:endParaRPr sz="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Payments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654187" y="4892040"/>
            <a:ext cx="1706880" cy="337185"/>
            <a:chOff x="1654187" y="4892040"/>
            <a:chExt cx="1706880" cy="337185"/>
          </a:xfrm>
        </p:grpSpPr>
        <p:sp>
          <p:nvSpPr>
            <p:cNvPr id="37" name="object 37"/>
            <p:cNvSpPr/>
            <p:nvPr/>
          </p:nvSpPr>
          <p:spPr>
            <a:xfrm>
              <a:off x="2477147" y="4892040"/>
              <a:ext cx="883919" cy="337185"/>
            </a:xfrm>
            <a:custGeom>
              <a:avLst/>
              <a:gdLst/>
              <a:ahLst/>
              <a:cxnLst/>
              <a:rect l="l" t="t" r="r" b="b"/>
              <a:pathLst>
                <a:path w="883920" h="337185">
                  <a:moveTo>
                    <a:pt x="883919" y="280415"/>
                  </a:moveTo>
                  <a:lnTo>
                    <a:pt x="883919" y="55625"/>
                  </a:lnTo>
                  <a:lnTo>
                    <a:pt x="879502" y="34075"/>
                  </a:lnTo>
                  <a:lnTo>
                    <a:pt x="867441" y="16382"/>
                  </a:lnTo>
                  <a:lnTo>
                    <a:pt x="849522" y="4405"/>
                  </a:lnTo>
                  <a:lnTo>
                    <a:pt x="827532" y="0"/>
                  </a:lnTo>
                  <a:lnTo>
                    <a:pt x="55626" y="0"/>
                  </a:lnTo>
                  <a:lnTo>
                    <a:pt x="34075" y="4405"/>
                  </a:lnTo>
                  <a:lnTo>
                    <a:pt x="16382" y="16382"/>
                  </a:lnTo>
                  <a:lnTo>
                    <a:pt x="4405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5" y="302406"/>
                  </a:lnTo>
                  <a:lnTo>
                    <a:pt x="16383" y="320325"/>
                  </a:lnTo>
                  <a:lnTo>
                    <a:pt x="34075" y="332386"/>
                  </a:lnTo>
                  <a:lnTo>
                    <a:pt x="55626" y="336803"/>
                  </a:lnTo>
                  <a:lnTo>
                    <a:pt x="827532" y="336803"/>
                  </a:lnTo>
                  <a:lnTo>
                    <a:pt x="849522" y="332386"/>
                  </a:lnTo>
                  <a:lnTo>
                    <a:pt x="867441" y="320325"/>
                  </a:lnTo>
                  <a:lnTo>
                    <a:pt x="879502" y="302406"/>
                  </a:lnTo>
                  <a:lnTo>
                    <a:pt x="883919" y="280415"/>
                  </a:lnTo>
                  <a:close/>
                </a:path>
              </a:pathLst>
            </a:custGeom>
            <a:solidFill>
              <a:srgbClr val="2D7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54187" y="5026152"/>
              <a:ext cx="822960" cy="67310"/>
            </a:xfrm>
            <a:custGeom>
              <a:avLst/>
              <a:gdLst/>
              <a:ahLst/>
              <a:cxnLst/>
              <a:rect l="l" t="t" r="r" b="b"/>
              <a:pathLst>
                <a:path w="822960" h="67310">
                  <a:moveTo>
                    <a:pt x="767333" y="31241"/>
                  </a:moveTo>
                  <a:lnTo>
                    <a:pt x="0" y="25145"/>
                  </a:lnTo>
                  <a:lnTo>
                    <a:pt x="0" y="30479"/>
                  </a:lnTo>
                  <a:lnTo>
                    <a:pt x="766571" y="36575"/>
                  </a:lnTo>
                  <a:lnTo>
                    <a:pt x="767333" y="31241"/>
                  </a:lnTo>
                  <a:close/>
                </a:path>
                <a:path w="822960" h="67310">
                  <a:moveTo>
                    <a:pt x="822959" y="34289"/>
                  </a:moveTo>
                  <a:lnTo>
                    <a:pt x="755903" y="0"/>
                  </a:lnTo>
                  <a:lnTo>
                    <a:pt x="755903" y="31151"/>
                  </a:lnTo>
                  <a:lnTo>
                    <a:pt x="767333" y="31241"/>
                  </a:lnTo>
                  <a:lnTo>
                    <a:pt x="767333" y="61470"/>
                  </a:lnTo>
                  <a:lnTo>
                    <a:pt x="822959" y="34289"/>
                  </a:lnTo>
                  <a:close/>
                </a:path>
                <a:path w="822960" h="67310">
                  <a:moveTo>
                    <a:pt x="767333" y="61470"/>
                  </a:moveTo>
                  <a:lnTo>
                    <a:pt x="767333" y="31241"/>
                  </a:lnTo>
                  <a:lnTo>
                    <a:pt x="766571" y="36575"/>
                  </a:lnTo>
                  <a:lnTo>
                    <a:pt x="755903" y="36491"/>
                  </a:lnTo>
                  <a:lnTo>
                    <a:pt x="755903" y="67055"/>
                  </a:lnTo>
                  <a:lnTo>
                    <a:pt x="767333" y="6147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637" y="2604516"/>
            <a:ext cx="154686" cy="19202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9091" y="2669285"/>
            <a:ext cx="198120" cy="7467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864741" y="4372609"/>
            <a:ext cx="1165860" cy="104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815" marR="216535" indent="-635" algn="ctr">
              <a:lnSpc>
                <a:spcPct val="103099"/>
              </a:lnSpc>
              <a:spcBef>
                <a:spcPts val="95"/>
              </a:spcBef>
            </a:pP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Power </a:t>
            </a:r>
            <a:r>
              <a:rPr sz="850" b="1" spc="15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Purchase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Ag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reem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ent  (PPA)</a:t>
            </a:r>
            <a:endParaRPr sz="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WEC</a:t>
            </a:r>
            <a:endParaRPr sz="850">
              <a:latin typeface="Calibri"/>
              <a:cs typeface="Calibri"/>
            </a:endParaRPr>
          </a:p>
          <a:p>
            <a:pPr marL="12700" marR="618490" indent="59055">
              <a:lnSpc>
                <a:spcPct val="102899"/>
              </a:lnSpc>
              <a:spcBef>
                <a:spcPts val="175"/>
              </a:spcBef>
            </a:pP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Financial </a:t>
            </a:r>
            <a:r>
              <a:rPr sz="850" b="1" spc="10" dirty="0">
                <a:solidFill>
                  <a:srgbClr val="939393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939393"/>
                </a:solidFill>
                <a:latin typeface="Calibri"/>
                <a:cs typeface="Calibri"/>
              </a:rPr>
              <a:t>Obligations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783974" y="2590673"/>
          <a:ext cx="2451733" cy="40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87.5%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DFI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EPC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CB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3757" y="2869692"/>
            <a:ext cx="198119" cy="7543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3399929" y="2524505"/>
            <a:ext cx="902335" cy="483234"/>
          </a:xfrm>
          <a:custGeom>
            <a:avLst/>
            <a:gdLst/>
            <a:ahLst/>
            <a:cxnLst/>
            <a:rect l="l" t="t" r="r" b="b"/>
            <a:pathLst>
              <a:path w="902335" h="483235">
                <a:moveTo>
                  <a:pt x="902208" y="402336"/>
                </a:moveTo>
                <a:lnTo>
                  <a:pt x="902208" y="80772"/>
                </a:lnTo>
                <a:lnTo>
                  <a:pt x="895909" y="49184"/>
                </a:lnTo>
                <a:lnTo>
                  <a:pt x="878681" y="23526"/>
                </a:lnTo>
                <a:lnTo>
                  <a:pt x="853023" y="6298"/>
                </a:lnTo>
                <a:lnTo>
                  <a:pt x="821436" y="0"/>
                </a:lnTo>
                <a:lnTo>
                  <a:pt x="80010" y="0"/>
                </a:lnTo>
                <a:lnTo>
                  <a:pt x="48863" y="6298"/>
                </a:lnTo>
                <a:lnTo>
                  <a:pt x="23431" y="23526"/>
                </a:lnTo>
                <a:lnTo>
                  <a:pt x="6286" y="49184"/>
                </a:lnTo>
                <a:lnTo>
                  <a:pt x="0" y="80772"/>
                </a:lnTo>
                <a:lnTo>
                  <a:pt x="0" y="402336"/>
                </a:lnTo>
                <a:lnTo>
                  <a:pt x="6286" y="433601"/>
                </a:lnTo>
                <a:lnTo>
                  <a:pt x="23431" y="459295"/>
                </a:lnTo>
                <a:lnTo>
                  <a:pt x="48863" y="476702"/>
                </a:lnTo>
                <a:lnTo>
                  <a:pt x="80010" y="483108"/>
                </a:lnTo>
                <a:lnTo>
                  <a:pt x="821436" y="483108"/>
                </a:lnTo>
                <a:lnTo>
                  <a:pt x="853023" y="476702"/>
                </a:lnTo>
                <a:lnTo>
                  <a:pt x="878681" y="459295"/>
                </a:lnTo>
                <a:lnTo>
                  <a:pt x="895909" y="433601"/>
                </a:lnTo>
                <a:lnTo>
                  <a:pt x="902208" y="40233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2161" y="2642616"/>
            <a:ext cx="198120" cy="7543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26827" y="2843783"/>
            <a:ext cx="198119" cy="74675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69505" y="4885944"/>
            <a:ext cx="885190" cy="337185"/>
          </a:xfrm>
          <a:custGeom>
            <a:avLst/>
            <a:gdLst/>
            <a:ahLst/>
            <a:cxnLst/>
            <a:rect l="l" t="t" r="r" b="b"/>
            <a:pathLst>
              <a:path w="885189" h="337185">
                <a:moveTo>
                  <a:pt x="884682" y="280415"/>
                </a:moveTo>
                <a:lnTo>
                  <a:pt x="884682" y="55625"/>
                </a:lnTo>
                <a:lnTo>
                  <a:pt x="880264" y="34075"/>
                </a:lnTo>
                <a:lnTo>
                  <a:pt x="868203" y="16382"/>
                </a:lnTo>
                <a:lnTo>
                  <a:pt x="850284" y="4405"/>
                </a:lnTo>
                <a:lnTo>
                  <a:pt x="828294" y="0"/>
                </a:lnTo>
                <a:lnTo>
                  <a:pt x="56388" y="0"/>
                </a:lnTo>
                <a:lnTo>
                  <a:pt x="34397" y="4405"/>
                </a:lnTo>
                <a:lnTo>
                  <a:pt x="16478" y="16382"/>
                </a:lnTo>
                <a:lnTo>
                  <a:pt x="4417" y="34075"/>
                </a:lnTo>
                <a:lnTo>
                  <a:pt x="0" y="55625"/>
                </a:lnTo>
                <a:lnTo>
                  <a:pt x="0" y="280415"/>
                </a:lnTo>
                <a:lnTo>
                  <a:pt x="4417" y="302406"/>
                </a:lnTo>
                <a:lnTo>
                  <a:pt x="16478" y="320325"/>
                </a:lnTo>
                <a:lnTo>
                  <a:pt x="34397" y="332386"/>
                </a:lnTo>
                <a:lnTo>
                  <a:pt x="56388" y="336803"/>
                </a:lnTo>
                <a:lnTo>
                  <a:pt x="828294" y="336803"/>
                </a:lnTo>
                <a:lnTo>
                  <a:pt x="850284" y="332386"/>
                </a:lnTo>
                <a:lnTo>
                  <a:pt x="868203" y="320325"/>
                </a:lnTo>
                <a:lnTo>
                  <a:pt x="880264" y="302406"/>
                </a:lnTo>
                <a:lnTo>
                  <a:pt x="884682" y="280415"/>
                </a:lnTo>
                <a:close/>
              </a:path>
            </a:pathLst>
          </a:custGeom>
          <a:solidFill>
            <a:srgbClr val="F3B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63311" y="4901438"/>
            <a:ext cx="497205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135">
              <a:lnSpc>
                <a:spcPct val="102899"/>
              </a:lnSpc>
              <a:spcBef>
                <a:spcPts val="95"/>
              </a:spcBef>
            </a:pPr>
            <a:r>
              <a:rPr sz="850" b="1" spc="5" dirty="0">
                <a:latin typeface="Calibri"/>
                <a:cs typeface="Calibri"/>
              </a:rPr>
              <a:t>Govt of </a:t>
            </a:r>
            <a:r>
              <a:rPr sz="850" b="1" spc="10" dirty="0">
                <a:latin typeface="Calibri"/>
                <a:cs typeface="Calibri"/>
              </a:rPr>
              <a:t> </a:t>
            </a:r>
            <a:r>
              <a:rPr sz="850" b="1" spc="5" dirty="0">
                <a:latin typeface="Calibri"/>
                <a:cs typeface="Calibri"/>
              </a:rPr>
              <a:t>Windistan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7941" y="3611879"/>
            <a:ext cx="839469" cy="337820"/>
          </a:xfrm>
          <a:custGeom>
            <a:avLst/>
            <a:gdLst/>
            <a:ahLst/>
            <a:cxnLst/>
            <a:rect l="l" t="t" r="r" b="b"/>
            <a:pathLst>
              <a:path w="839469" h="337820">
                <a:moveTo>
                  <a:pt x="838962" y="281177"/>
                </a:moveTo>
                <a:lnTo>
                  <a:pt x="838962" y="56387"/>
                </a:lnTo>
                <a:lnTo>
                  <a:pt x="834544" y="34397"/>
                </a:lnTo>
                <a:lnTo>
                  <a:pt x="822483" y="16478"/>
                </a:lnTo>
                <a:lnTo>
                  <a:pt x="804564" y="4417"/>
                </a:lnTo>
                <a:lnTo>
                  <a:pt x="782574" y="0"/>
                </a:lnTo>
                <a:lnTo>
                  <a:pt x="56388" y="0"/>
                </a:lnTo>
                <a:lnTo>
                  <a:pt x="34397" y="4417"/>
                </a:lnTo>
                <a:lnTo>
                  <a:pt x="16478" y="16478"/>
                </a:lnTo>
                <a:lnTo>
                  <a:pt x="4417" y="34397"/>
                </a:lnTo>
                <a:lnTo>
                  <a:pt x="0" y="56387"/>
                </a:lnTo>
                <a:lnTo>
                  <a:pt x="0" y="281177"/>
                </a:lnTo>
                <a:lnTo>
                  <a:pt x="4417" y="303168"/>
                </a:lnTo>
                <a:lnTo>
                  <a:pt x="16478" y="321087"/>
                </a:lnTo>
                <a:lnTo>
                  <a:pt x="34397" y="333148"/>
                </a:lnTo>
                <a:lnTo>
                  <a:pt x="56388" y="337566"/>
                </a:lnTo>
                <a:lnTo>
                  <a:pt x="782574" y="337565"/>
                </a:lnTo>
                <a:lnTo>
                  <a:pt x="804564" y="333148"/>
                </a:lnTo>
                <a:lnTo>
                  <a:pt x="822483" y="321087"/>
                </a:lnTo>
                <a:lnTo>
                  <a:pt x="834544" y="303168"/>
                </a:lnTo>
                <a:lnTo>
                  <a:pt x="838962" y="281177"/>
                </a:lnTo>
                <a:close/>
              </a:path>
            </a:pathLst>
          </a:custGeom>
          <a:solidFill>
            <a:srgbClr val="8E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8417" y="3694429"/>
            <a:ext cx="2387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Calibri"/>
                <a:cs typeface="Calibri"/>
              </a:rPr>
              <a:t>WEC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1845" y="4208526"/>
            <a:ext cx="839469" cy="337820"/>
          </a:xfrm>
          <a:custGeom>
            <a:avLst/>
            <a:gdLst/>
            <a:ahLst/>
            <a:cxnLst/>
            <a:rect l="l" t="t" r="r" b="b"/>
            <a:pathLst>
              <a:path w="839469" h="337820">
                <a:moveTo>
                  <a:pt x="838962" y="281177"/>
                </a:moveTo>
                <a:lnTo>
                  <a:pt x="838962" y="56387"/>
                </a:lnTo>
                <a:lnTo>
                  <a:pt x="834544" y="34397"/>
                </a:lnTo>
                <a:lnTo>
                  <a:pt x="822483" y="16478"/>
                </a:lnTo>
                <a:lnTo>
                  <a:pt x="804564" y="4417"/>
                </a:lnTo>
                <a:lnTo>
                  <a:pt x="782574" y="0"/>
                </a:lnTo>
                <a:lnTo>
                  <a:pt x="56388" y="0"/>
                </a:lnTo>
                <a:lnTo>
                  <a:pt x="34397" y="4417"/>
                </a:lnTo>
                <a:lnTo>
                  <a:pt x="16478" y="16478"/>
                </a:lnTo>
                <a:lnTo>
                  <a:pt x="4417" y="34397"/>
                </a:lnTo>
                <a:lnTo>
                  <a:pt x="0" y="56387"/>
                </a:lnTo>
                <a:lnTo>
                  <a:pt x="0" y="281177"/>
                </a:lnTo>
                <a:lnTo>
                  <a:pt x="4417" y="303168"/>
                </a:lnTo>
                <a:lnTo>
                  <a:pt x="16478" y="321087"/>
                </a:lnTo>
                <a:lnTo>
                  <a:pt x="34397" y="333148"/>
                </a:lnTo>
                <a:lnTo>
                  <a:pt x="56388" y="337566"/>
                </a:lnTo>
                <a:lnTo>
                  <a:pt x="782574" y="337565"/>
                </a:lnTo>
                <a:lnTo>
                  <a:pt x="804564" y="333148"/>
                </a:lnTo>
                <a:lnTo>
                  <a:pt x="822483" y="321087"/>
                </a:lnTo>
                <a:lnTo>
                  <a:pt x="834544" y="303168"/>
                </a:lnTo>
                <a:lnTo>
                  <a:pt x="838962" y="281177"/>
                </a:lnTo>
                <a:close/>
              </a:path>
            </a:pathLst>
          </a:custGeom>
          <a:solidFill>
            <a:srgbClr val="8EA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1559" y="4291076"/>
            <a:ext cx="24002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5" dirty="0">
                <a:latin typeface="Calibri"/>
                <a:cs typeface="Calibri"/>
              </a:rPr>
              <a:t>MRE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78151" y="1589786"/>
            <a:ext cx="141414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Contractual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23801" y="1922526"/>
            <a:ext cx="4817745" cy="10795"/>
          </a:xfrm>
          <a:custGeom>
            <a:avLst/>
            <a:gdLst/>
            <a:ahLst/>
            <a:cxnLst/>
            <a:rect l="l" t="t" r="r" b="b"/>
            <a:pathLst>
              <a:path w="4817745" h="10794">
                <a:moveTo>
                  <a:pt x="4817364" y="10668"/>
                </a:moveTo>
                <a:lnTo>
                  <a:pt x="4817364" y="0"/>
                </a:lnTo>
                <a:lnTo>
                  <a:pt x="0" y="0"/>
                </a:lnTo>
                <a:lnTo>
                  <a:pt x="0" y="10668"/>
                </a:lnTo>
                <a:lnTo>
                  <a:pt x="4817364" y="106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9911" y="1590548"/>
            <a:ext cx="11233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5" dirty="0">
                <a:latin typeface="Calibri"/>
                <a:cs typeface="Calibri"/>
              </a:rPr>
              <a:t>Project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5561" y="1922526"/>
            <a:ext cx="4829810" cy="10795"/>
          </a:xfrm>
          <a:custGeom>
            <a:avLst/>
            <a:gdLst/>
            <a:ahLst/>
            <a:cxnLst/>
            <a:rect l="l" t="t" r="r" b="b"/>
            <a:pathLst>
              <a:path w="4829810" h="10794">
                <a:moveTo>
                  <a:pt x="4829556" y="10667"/>
                </a:moveTo>
                <a:lnTo>
                  <a:pt x="4829556" y="0"/>
                </a:lnTo>
                <a:lnTo>
                  <a:pt x="0" y="0"/>
                </a:lnTo>
                <a:lnTo>
                  <a:pt x="0" y="10668"/>
                </a:lnTo>
                <a:lnTo>
                  <a:pt x="4829556" y="1066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555863" y="2076704"/>
            <a:ext cx="4766945" cy="423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715" indent="-250825" algn="just">
              <a:lnSpc>
                <a:spcPct val="102200"/>
              </a:lnSpc>
              <a:spcBef>
                <a:spcPts val="9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The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Project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is</a:t>
            </a:r>
            <a:r>
              <a:rPr sz="900" spc="5" dirty="0">
                <a:latin typeface="Calibri"/>
                <a:cs typeface="Calibri"/>
              </a:rPr>
              <a:t> owned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by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experienced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shareholders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</a:t>
            </a:r>
            <a:r>
              <a:rPr sz="900" spc="5" dirty="0">
                <a:latin typeface="Calibri"/>
                <a:cs typeface="Calibri"/>
              </a:rPr>
              <a:t> 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strong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track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record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 </a:t>
            </a:r>
            <a:r>
              <a:rPr sz="900" spc="5" dirty="0">
                <a:latin typeface="Calibri"/>
                <a:cs typeface="Calibri"/>
              </a:rPr>
              <a:t> development of wind </a:t>
            </a:r>
            <a:r>
              <a:rPr sz="900" dirty="0">
                <a:latin typeface="Calibri"/>
                <a:cs typeface="Calibri"/>
              </a:rPr>
              <a:t>projects. </a:t>
            </a:r>
            <a:r>
              <a:rPr sz="900" spc="5" dirty="0">
                <a:latin typeface="Calibri"/>
                <a:cs typeface="Calibri"/>
              </a:rPr>
              <a:t>The EPC </a:t>
            </a:r>
            <a:r>
              <a:rPr sz="900" dirty="0">
                <a:latin typeface="Calibri"/>
                <a:cs typeface="Calibri"/>
              </a:rPr>
              <a:t>Contractor </a:t>
            </a:r>
            <a:r>
              <a:rPr sz="900" spc="5" dirty="0">
                <a:latin typeface="Calibri"/>
                <a:cs typeface="Calibri"/>
              </a:rPr>
              <a:t>was offered a </a:t>
            </a:r>
            <a:r>
              <a:rPr sz="900" dirty="0">
                <a:latin typeface="Calibri"/>
                <a:cs typeface="Calibri"/>
              </a:rPr>
              <a:t>minority stake </a:t>
            </a:r>
            <a:r>
              <a:rPr sz="900" spc="5" dirty="0">
                <a:latin typeface="Calibri"/>
                <a:cs typeface="Calibri"/>
              </a:rPr>
              <a:t>of [12.5%] </a:t>
            </a:r>
            <a:r>
              <a:rPr sz="900" dirty="0">
                <a:latin typeface="Calibri"/>
                <a:cs typeface="Calibri"/>
              </a:rPr>
              <a:t>in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return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 improved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terms.</a:t>
            </a:r>
            <a:endParaRPr sz="900">
              <a:latin typeface="Calibri"/>
              <a:cs typeface="Calibri"/>
            </a:endParaRPr>
          </a:p>
          <a:p>
            <a:pPr marL="262890" marR="5715" indent="-250825" algn="just">
              <a:lnSpc>
                <a:spcPct val="102200"/>
              </a:lnSpc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The </a:t>
            </a:r>
            <a:r>
              <a:rPr sz="900" dirty="0">
                <a:latin typeface="Calibri"/>
                <a:cs typeface="Calibri"/>
              </a:rPr>
              <a:t>sponsor </a:t>
            </a:r>
            <a:r>
              <a:rPr sz="900" spc="5" dirty="0">
                <a:latin typeface="Calibri"/>
                <a:cs typeface="Calibri"/>
              </a:rPr>
              <a:t>has successfully </a:t>
            </a:r>
            <a:r>
              <a:rPr sz="900" dirty="0">
                <a:latin typeface="Calibri"/>
                <a:cs typeface="Calibri"/>
              </a:rPr>
              <a:t>negotiated </a:t>
            </a:r>
            <a:r>
              <a:rPr sz="900" spc="5" dirty="0">
                <a:latin typeface="Calibri"/>
                <a:cs typeface="Calibri"/>
              </a:rPr>
              <a:t>a single‐entry </a:t>
            </a:r>
            <a:r>
              <a:rPr sz="900" dirty="0">
                <a:latin typeface="Calibri"/>
                <a:cs typeface="Calibri"/>
              </a:rPr>
              <a:t>point turnkey </a:t>
            </a:r>
            <a:r>
              <a:rPr sz="900" spc="5" dirty="0">
                <a:latin typeface="Calibri"/>
                <a:cs typeface="Calibri"/>
              </a:rPr>
              <a:t>contract </a:t>
            </a:r>
            <a:r>
              <a:rPr sz="900" dirty="0">
                <a:latin typeface="Calibri"/>
                <a:cs typeface="Calibri"/>
              </a:rPr>
              <a:t>with </a:t>
            </a:r>
            <a:r>
              <a:rPr sz="900" spc="5" dirty="0">
                <a:latin typeface="Calibri"/>
                <a:cs typeface="Calibri"/>
              </a:rPr>
              <a:t>a </a:t>
            </a:r>
            <a:r>
              <a:rPr sz="900" dirty="0">
                <a:latin typeface="Calibri"/>
                <a:cs typeface="Calibri"/>
              </a:rPr>
              <a:t>well‐ </a:t>
            </a:r>
            <a:r>
              <a:rPr sz="900" spc="5" dirty="0">
                <a:latin typeface="Calibri"/>
                <a:cs typeface="Calibri"/>
              </a:rPr>
              <a:t> known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Tier</a:t>
            </a:r>
            <a:r>
              <a:rPr sz="900" b="1" spc="110" dirty="0">
                <a:latin typeface="Calibri"/>
                <a:cs typeface="Calibri"/>
              </a:rPr>
              <a:t> </a:t>
            </a:r>
            <a:r>
              <a:rPr sz="900" b="1" spc="5" dirty="0">
                <a:latin typeface="Calibri"/>
                <a:cs typeface="Calibri"/>
              </a:rPr>
              <a:t>1</a:t>
            </a:r>
            <a:r>
              <a:rPr sz="900" b="1" spc="120" dirty="0">
                <a:latin typeface="Calibri"/>
                <a:cs typeface="Calibri"/>
              </a:rPr>
              <a:t> </a:t>
            </a:r>
            <a:r>
              <a:rPr sz="900" b="1" spc="5" dirty="0">
                <a:latin typeface="Calibri"/>
                <a:cs typeface="Calibri"/>
              </a:rPr>
              <a:t>EPC</a:t>
            </a:r>
            <a:r>
              <a:rPr sz="900" b="1" spc="114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Contractor</a:t>
            </a:r>
            <a:r>
              <a:rPr sz="900" b="1" spc="12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and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specialist</a:t>
            </a:r>
            <a:r>
              <a:rPr sz="900" spc="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utility</a:t>
            </a:r>
            <a:r>
              <a:rPr sz="900" spc="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scale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wind</a:t>
            </a:r>
            <a:r>
              <a:rPr sz="900" spc="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projects</a:t>
            </a:r>
            <a:r>
              <a:rPr sz="900" spc="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similar</a:t>
            </a:r>
            <a:r>
              <a:rPr sz="900" spc="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countries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alike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climatic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conditions.</a:t>
            </a:r>
            <a:endParaRPr sz="900">
              <a:latin typeface="Calibri"/>
              <a:cs typeface="Calibri"/>
            </a:endParaRPr>
          </a:p>
          <a:p>
            <a:pPr marL="262890" indent="-250825" algn="just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dirty="0">
                <a:latin typeface="Calibri"/>
                <a:cs typeface="Calibri"/>
              </a:rPr>
              <a:t>Negotiations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have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also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been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successful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a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3rd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party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Operations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and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Maintenance  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(the</a:t>
            </a:r>
            <a:endParaRPr sz="900">
              <a:latin typeface="Calibri"/>
              <a:cs typeface="Calibri"/>
            </a:endParaRPr>
          </a:p>
          <a:p>
            <a:pPr marL="262890" algn="just">
              <a:lnSpc>
                <a:spcPct val="100000"/>
              </a:lnSpc>
              <a:spcBef>
                <a:spcPts val="25"/>
              </a:spcBef>
            </a:pPr>
            <a:r>
              <a:rPr sz="900" b="1" spc="5" dirty="0">
                <a:latin typeface="Calibri"/>
                <a:cs typeface="Calibri"/>
              </a:rPr>
              <a:t>“O&amp;M”)</a:t>
            </a:r>
            <a:r>
              <a:rPr sz="900" b="1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provider.</a:t>
            </a:r>
            <a:endParaRPr sz="900">
              <a:latin typeface="Calibri"/>
              <a:cs typeface="Calibri"/>
            </a:endParaRPr>
          </a:p>
          <a:p>
            <a:pPr marL="262890" marR="6985" indent="-250825" algn="just">
              <a:lnSpc>
                <a:spcPts val="1110"/>
              </a:lnSpc>
              <a:spcBef>
                <a:spcPts val="3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dirty="0">
                <a:latin typeface="Calibri"/>
                <a:cs typeface="Calibri"/>
              </a:rPr>
              <a:t>This approach </a:t>
            </a:r>
            <a:r>
              <a:rPr sz="900" spc="5" dirty="0">
                <a:latin typeface="Calibri"/>
                <a:cs typeface="Calibri"/>
              </a:rPr>
              <a:t>is </a:t>
            </a:r>
            <a:r>
              <a:rPr sz="900" dirty="0">
                <a:latin typeface="Calibri"/>
                <a:cs typeface="Calibri"/>
              </a:rPr>
              <a:t>set following </a:t>
            </a:r>
            <a:r>
              <a:rPr sz="900" spc="5" dirty="0">
                <a:latin typeface="Calibri"/>
                <a:cs typeface="Calibri"/>
              </a:rPr>
              <a:t>good </a:t>
            </a:r>
            <a:r>
              <a:rPr sz="900" dirty="0">
                <a:latin typeface="Calibri"/>
                <a:cs typeface="Calibri"/>
              </a:rPr>
              <a:t>industry </a:t>
            </a:r>
            <a:r>
              <a:rPr sz="900" spc="5" dirty="0">
                <a:latin typeface="Calibri"/>
                <a:cs typeface="Calibri"/>
              </a:rPr>
              <a:t>practice, thus </a:t>
            </a:r>
            <a:r>
              <a:rPr sz="900" dirty="0">
                <a:latin typeface="Calibri"/>
                <a:cs typeface="Calibri"/>
              </a:rPr>
              <a:t>providing </a:t>
            </a:r>
            <a:r>
              <a:rPr sz="900" spc="5" dirty="0">
                <a:latin typeface="Calibri"/>
                <a:cs typeface="Calibri"/>
              </a:rPr>
              <a:t>more </a:t>
            </a:r>
            <a:r>
              <a:rPr sz="900" dirty="0">
                <a:latin typeface="Calibri"/>
                <a:cs typeface="Calibri"/>
              </a:rPr>
              <a:t>comfort </a:t>
            </a:r>
            <a:r>
              <a:rPr sz="900" spc="5" dirty="0">
                <a:latin typeface="Calibri"/>
                <a:cs typeface="Calibri"/>
              </a:rPr>
              <a:t>to </a:t>
            </a:r>
            <a:r>
              <a:rPr sz="900" dirty="0">
                <a:latin typeface="Calibri"/>
                <a:cs typeface="Calibri"/>
              </a:rPr>
              <a:t>the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lenders</a:t>
            </a:r>
            <a:endParaRPr sz="900">
              <a:latin typeface="Calibri"/>
              <a:cs typeface="Calibri"/>
            </a:endParaRPr>
          </a:p>
          <a:p>
            <a:pPr marL="262890" marR="6350" indent="-250825" algn="just">
              <a:lnSpc>
                <a:spcPts val="1100"/>
              </a:lnSpc>
              <a:spcBef>
                <a:spcPts val="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dirty="0">
                <a:latin typeface="Calibri"/>
                <a:cs typeface="Calibri"/>
              </a:rPr>
              <a:t>Contracts provide </a:t>
            </a:r>
            <a:r>
              <a:rPr sz="900" spc="5" dirty="0">
                <a:latin typeface="Calibri"/>
                <a:cs typeface="Calibri"/>
              </a:rPr>
              <a:t>a </a:t>
            </a:r>
            <a:r>
              <a:rPr sz="900" dirty="0">
                <a:latin typeface="Calibri"/>
                <a:cs typeface="Calibri"/>
              </a:rPr>
              <a:t>full scope </a:t>
            </a:r>
            <a:r>
              <a:rPr sz="900" spc="5" dirty="0">
                <a:latin typeface="Calibri"/>
                <a:cs typeface="Calibri"/>
              </a:rPr>
              <a:t>covering design, </a:t>
            </a:r>
            <a:r>
              <a:rPr sz="900" dirty="0">
                <a:latin typeface="Calibri"/>
                <a:cs typeface="Calibri"/>
              </a:rPr>
              <a:t>supply, transport, harbour logistics, installation </a:t>
            </a:r>
            <a:r>
              <a:rPr sz="900" spc="5" dirty="0">
                <a:latin typeface="Calibri"/>
                <a:cs typeface="Calibri"/>
              </a:rPr>
              <a:t> and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commissioning</a:t>
            </a:r>
            <a:endParaRPr sz="900">
              <a:latin typeface="Calibri"/>
              <a:cs typeface="Calibri"/>
            </a:endParaRPr>
          </a:p>
          <a:p>
            <a:pPr marL="262890" marR="5715" indent="-250825" algn="just">
              <a:lnSpc>
                <a:spcPts val="1100"/>
              </a:lnSpc>
              <a:spcBef>
                <a:spcPts val="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As </a:t>
            </a:r>
            <a:r>
              <a:rPr sz="900" dirty="0">
                <a:latin typeface="Calibri"/>
                <a:cs typeface="Calibri"/>
              </a:rPr>
              <a:t>typical </a:t>
            </a:r>
            <a:r>
              <a:rPr sz="900" spc="5" dirty="0">
                <a:latin typeface="Calibri"/>
                <a:cs typeface="Calibri"/>
              </a:rPr>
              <a:t>for asset </a:t>
            </a:r>
            <a:r>
              <a:rPr sz="900" dirty="0">
                <a:latin typeface="Calibri"/>
                <a:cs typeface="Calibri"/>
              </a:rPr>
              <a:t>financing, </a:t>
            </a:r>
            <a:r>
              <a:rPr sz="900" spc="5" dirty="0">
                <a:latin typeface="Calibri"/>
                <a:cs typeface="Calibri"/>
              </a:rPr>
              <a:t>the </a:t>
            </a:r>
            <a:r>
              <a:rPr sz="900" dirty="0">
                <a:latin typeface="Calibri"/>
                <a:cs typeface="Calibri"/>
              </a:rPr>
              <a:t>Project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will </a:t>
            </a:r>
            <a:r>
              <a:rPr sz="900" spc="5" dirty="0">
                <a:latin typeface="Calibri"/>
                <a:cs typeface="Calibri"/>
              </a:rPr>
              <a:t>be the  main </a:t>
            </a:r>
            <a:r>
              <a:rPr sz="900" dirty="0">
                <a:latin typeface="Calibri"/>
                <a:cs typeface="Calibri"/>
              </a:rPr>
              <a:t>counterparty </a:t>
            </a:r>
            <a:r>
              <a:rPr sz="900" spc="5" dirty="0">
                <a:latin typeface="Calibri"/>
                <a:cs typeface="Calibri"/>
              </a:rPr>
              <a:t>or beneficiary under 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 contracts </a:t>
            </a:r>
            <a:r>
              <a:rPr sz="900" spc="5" dirty="0">
                <a:latin typeface="Calibri"/>
                <a:cs typeface="Calibri"/>
              </a:rPr>
              <a:t>with </a:t>
            </a:r>
            <a:r>
              <a:rPr sz="900" dirty="0">
                <a:latin typeface="Calibri"/>
                <a:cs typeface="Calibri"/>
              </a:rPr>
              <a:t>third party suppliers, contractors, grid operator, </a:t>
            </a:r>
            <a:r>
              <a:rPr sz="900" spc="5" dirty="0">
                <a:latin typeface="Calibri"/>
                <a:cs typeface="Calibri"/>
              </a:rPr>
              <a:t>and </a:t>
            </a:r>
            <a:r>
              <a:rPr sz="900" dirty="0">
                <a:latin typeface="Calibri"/>
                <a:cs typeface="Calibri"/>
              </a:rPr>
              <a:t>transmission </a:t>
            </a:r>
            <a:r>
              <a:rPr sz="900" spc="5" dirty="0">
                <a:latin typeface="Calibri"/>
                <a:cs typeface="Calibri"/>
              </a:rPr>
              <a:t>asset 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owner.</a:t>
            </a:r>
            <a:endParaRPr sz="900">
              <a:latin typeface="Calibri"/>
              <a:cs typeface="Calibri"/>
            </a:endParaRPr>
          </a:p>
          <a:p>
            <a:pPr marL="262890" marR="8255" indent="-250825" algn="just">
              <a:lnSpc>
                <a:spcPts val="1100"/>
              </a:lnSpc>
              <a:spcBef>
                <a:spcPts val="1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The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expected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debt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facilities</a:t>
            </a:r>
            <a:r>
              <a:rPr sz="900" spc="5" dirty="0">
                <a:latin typeface="Calibri"/>
                <a:cs typeface="Calibri"/>
              </a:rPr>
              <a:t> of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financing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will</a:t>
            </a:r>
            <a:r>
              <a:rPr sz="900" spc="5" dirty="0">
                <a:latin typeface="Calibri"/>
                <a:cs typeface="Calibri"/>
              </a:rPr>
              <a:t> be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used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construction</a:t>
            </a:r>
            <a:r>
              <a:rPr sz="900" spc="204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and  </a:t>
            </a:r>
            <a:r>
              <a:rPr sz="900" dirty="0">
                <a:latin typeface="Calibri"/>
                <a:cs typeface="Calibri"/>
              </a:rPr>
              <a:t>the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operation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of</a:t>
            </a:r>
            <a:r>
              <a:rPr sz="900" dirty="0">
                <a:latin typeface="Calibri"/>
                <a:cs typeface="Calibri"/>
              </a:rPr>
              <a:t> the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Project.</a:t>
            </a:r>
            <a:endParaRPr sz="900">
              <a:latin typeface="Calibri"/>
              <a:cs typeface="Calibri"/>
            </a:endParaRPr>
          </a:p>
          <a:p>
            <a:pPr marL="262890" marR="6985" indent="-250825" algn="just">
              <a:lnSpc>
                <a:spcPts val="1100"/>
              </a:lnSpc>
              <a:spcBef>
                <a:spcPts val="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The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senior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debt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financing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is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expected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to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be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provided</a:t>
            </a:r>
            <a:r>
              <a:rPr sz="900" spc="5" dirty="0">
                <a:latin typeface="Calibri"/>
                <a:cs typeface="Calibri"/>
              </a:rPr>
              <a:t> by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commercial  lenders  </a:t>
            </a:r>
            <a:r>
              <a:rPr sz="900" dirty="0">
                <a:latin typeface="Calibri"/>
                <a:cs typeface="Calibri"/>
              </a:rPr>
              <a:t>alongside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potential involvement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also </a:t>
            </a:r>
            <a:r>
              <a:rPr sz="900" spc="5" dirty="0">
                <a:latin typeface="Calibri"/>
                <a:cs typeface="Calibri"/>
              </a:rPr>
              <a:t>of an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ECA.</a:t>
            </a:r>
            <a:endParaRPr sz="900">
              <a:latin typeface="Calibri"/>
              <a:cs typeface="Calibri"/>
            </a:endParaRPr>
          </a:p>
          <a:p>
            <a:pPr marL="262890" marR="6350" indent="-250825" algn="just">
              <a:lnSpc>
                <a:spcPts val="1100"/>
              </a:lnSpc>
              <a:spcBef>
                <a:spcPts val="1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The senior </a:t>
            </a:r>
            <a:r>
              <a:rPr sz="900" dirty="0">
                <a:latin typeface="Calibri"/>
                <a:cs typeface="Calibri"/>
              </a:rPr>
              <a:t>lenders will benefit </a:t>
            </a:r>
            <a:r>
              <a:rPr sz="900" spc="5" dirty="0">
                <a:latin typeface="Calibri"/>
                <a:cs typeface="Calibri"/>
              </a:rPr>
              <a:t>from a </a:t>
            </a:r>
            <a:r>
              <a:rPr sz="900" dirty="0">
                <a:latin typeface="Calibri"/>
                <a:cs typeface="Calibri"/>
              </a:rPr>
              <a:t>standard security </a:t>
            </a:r>
            <a:r>
              <a:rPr sz="900" spc="5" dirty="0">
                <a:latin typeface="Calibri"/>
                <a:cs typeface="Calibri"/>
              </a:rPr>
              <a:t>package, </a:t>
            </a:r>
            <a:r>
              <a:rPr sz="900" dirty="0">
                <a:latin typeface="Calibri"/>
                <a:cs typeface="Calibri"/>
              </a:rPr>
              <a:t>in line </a:t>
            </a:r>
            <a:r>
              <a:rPr sz="900" spc="5" dirty="0">
                <a:latin typeface="Calibri"/>
                <a:cs typeface="Calibri"/>
              </a:rPr>
              <a:t>with Asset Based 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Financing offshore wind precedent </a:t>
            </a:r>
            <a:r>
              <a:rPr sz="900" dirty="0">
                <a:latin typeface="Calibri"/>
                <a:cs typeface="Calibri"/>
              </a:rPr>
              <a:t>transactions in the </a:t>
            </a:r>
            <a:r>
              <a:rPr sz="900" spc="5" dirty="0">
                <a:latin typeface="Calibri"/>
                <a:cs typeface="Calibri"/>
              </a:rPr>
              <a:t>UK, </a:t>
            </a:r>
            <a:r>
              <a:rPr sz="900" dirty="0">
                <a:latin typeface="Calibri"/>
                <a:cs typeface="Calibri"/>
              </a:rPr>
              <a:t>including inter alia: (i) Fixed and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floating </a:t>
            </a:r>
            <a:r>
              <a:rPr sz="900" spc="5" dirty="0">
                <a:latin typeface="Calibri"/>
                <a:cs typeface="Calibri"/>
              </a:rPr>
              <a:t>charges; </a:t>
            </a:r>
            <a:r>
              <a:rPr sz="900" spc="-5" dirty="0">
                <a:latin typeface="Calibri"/>
                <a:cs typeface="Calibri"/>
              </a:rPr>
              <a:t>(ii) </a:t>
            </a:r>
            <a:r>
              <a:rPr sz="900" dirty="0">
                <a:latin typeface="Calibri"/>
                <a:cs typeface="Calibri"/>
              </a:rPr>
              <a:t>Security </a:t>
            </a:r>
            <a:r>
              <a:rPr sz="900" spc="5" dirty="0">
                <a:latin typeface="Calibri"/>
                <a:cs typeface="Calibri"/>
              </a:rPr>
              <a:t>over the shares of </a:t>
            </a:r>
            <a:r>
              <a:rPr sz="900" dirty="0">
                <a:latin typeface="Calibri"/>
                <a:cs typeface="Calibri"/>
              </a:rPr>
              <a:t>the Borrower; (iii) subordinated shareholder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loans</a:t>
            </a:r>
            <a:r>
              <a:rPr sz="900" spc="5" dirty="0">
                <a:latin typeface="Calibri"/>
                <a:cs typeface="Calibri"/>
              </a:rPr>
              <a:t> by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Holdco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Borrower;</a:t>
            </a:r>
            <a:r>
              <a:rPr sz="900" spc="5" dirty="0">
                <a:latin typeface="Calibri"/>
                <a:cs typeface="Calibri"/>
              </a:rPr>
              <a:t> and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(iv)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Standard</a:t>
            </a:r>
            <a:r>
              <a:rPr sz="900" spc="5" dirty="0">
                <a:latin typeface="Calibri"/>
                <a:cs typeface="Calibri"/>
              </a:rPr>
              <a:t> suite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of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Direct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Agreements  </a:t>
            </a:r>
            <a:r>
              <a:rPr sz="900" dirty="0">
                <a:latin typeface="Calibri"/>
                <a:cs typeface="Calibri"/>
              </a:rPr>
              <a:t>(e.g.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Construction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contracts,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PPA(s),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O&amp;M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contracts).</a:t>
            </a:r>
            <a:endParaRPr sz="900">
              <a:latin typeface="Calibri"/>
              <a:cs typeface="Calibri"/>
            </a:endParaRPr>
          </a:p>
          <a:p>
            <a:pPr marL="262890" marR="5715" indent="-250825" algn="just">
              <a:lnSpc>
                <a:spcPts val="1100"/>
              </a:lnSpc>
              <a:spcBef>
                <a:spcPts val="20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The Off‐taker which </a:t>
            </a:r>
            <a:r>
              <a:rPr sz="900" dirty="0">
                <a:latin typeface="Calibri"/>
                <a:cs typeface="Calibri"/>
              </a:rPr>
              <a:t>is </a:t>
            </a:r>
            <a:r>
              <a:rPr sz="900" spc="5" dirty="0">
                <a:latin typeface="Calibri"/>
                <a:cs typeface="Calibri"/>
              </a:rPr>
              <a:t>expected to be investment grade‐rated </a:t>
            </a:r>
            <a:r>
              <a:rPr sz="900" dirty="0">
                <a:latin typeface="Calibri"/>
                <a:cs typeface="Calibri"/>
              </a:rPr>
              <a:t>entities will offtake </a:t>
            </a:r>
            <a:r>
              <a:rPr sz="900" spc="10" dirty="0">
                <a:latin typeface="Calibri"/>
                <a:cs typeface="Calibri"/>
              </a:rPr>
              <a:t>100% </a:t>
            </a:r>
            <a:r>
              <a:rPr sz="900" spc="5" dirty="0">
                <a:latin typeface="Calibri"/>
                <a:cs typeface="Calibri"/>
              </a:rPr>
              <a:t>of </a:t>
            </a:r>
            <a:r>
              <a:rPr sz="900" dirty="0">
                <a:latin typeface="Calibri"/>
                <a:cs typeface="Calibri"/>
              </a:rPr>
              <a:t>the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Project </a:t>
            </a:r>
            <a:r>
              <a:rPr sz="900" spc="5" dirty="0">
                <a:latin typeface="Calibri"/>
                <a:cs typeface="Calibri"/>
              </a:rPr>
              <a:t>power </a:t>
            </a:r>
            <a:r>
              <a:rPr sz="900" dirty="0">
                <a:latin typeface="Calibri"/>
                <a:cs typeface="Calibri"/>
              </a:rPr>
              <a:t>output </a:t>
            </a:r>
            <a:r>
              <a:rPr sz="900" spc="5" dirty="0">
                <a:latin typeface="Calibri"/>
                <a:cs typeface="Calibri"/>
              </a:rPr>
              <a:t>and benefits and </a:t>
            </a:r>
            <a:r>
              <a:rPr sz="900" dirty="0">
                <a:latin typeface="Calibri"/>
                <a:cs typeface="Calibri"/>
              </a:rPr>
              <a:t>also provide </a:t>
            </a:r>
            <a:r>
              <a:rPr sz="900" spc="5" dirty="0">
                <a:latin typeface="Calibri"/>
                <a:cs typeface="Calibri"/>
              </a:rPr>
              <a:t>other </a:t>
            </a:r>
            <a:r>
              <a:rPr sz="900" dirty="0">
                <a:latin typeface="Calibri"/>
                <a:cs typeface="Calibri"/>
              </a:rPr>
              <a:t>administrative trading </a:t>
            </a:r>
            <a:r>
              <a:rPr sz="900" spc="5" dirty="0">
                <a:latin typeface="Calibri"/>
                <a:cs typeface="Calibri"/>
              </a:rPr>
              <a:t>services </a:t>
            </a:r>
            <a:r>
              <a:rPr sz="900" dirty="0">
                <a:latin typeface="Calibri"/>
                <a:cs typeface="Calibri"/>
              </a:rPr>
              <a:t>and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bear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imbalance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risk in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line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 industry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standards.</a:t>
            </a:r>
            <a:endParaRPr sz="900">
              <a:latin typeface="Calibri"/>
              <a:cs typeface="Calibri"/>
            </a:endParaRPr>
          </a:p>
          <a:p>
            <a:pPr marL="262890" indent="-250825" algn="just">
              <a:lnSpc>
                <a:spcPts val="1070"/>
              </a:lnSpc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LLA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will</a:t>
            </a:r>
            <a:r>
              <a:rPr sz="900" spc="5" dirty="0">
                <a:latin typeface="Calibri"/>
                <a:cs typeface="Calibri"/>
              </a:rPr>
              <a:t> be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secured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once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preferred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bidder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awarded.</a:t>
            </a:r>
            <a:endParaRPr sz="900">
              <a:latin typeface="Calibri"/>
              <a:cs typeface="Calibri"/>
            </a:endParaRPr>
          </a:p>
          <a:p>
            <a:pPr marL="262890" marR="6350" indent="-250825" algn="just">
              <a:lnSpc>
                <a:spcPts val="1110"/>
              </a:lnSpc>
              <a:spcBef>
                <a:spcPts val="35"/>
              </a:spcBef>
              <a:buFont typeface="Wingdings"/>
              <a:buChar char=""/>
              <a:tabLst>
                <a:tab pos="263525" algn="l"/>
              </a:tabLst>
            </a:pPr>
            <a:r>
              <a:rPr sz="900" spc="5" dirty="0">
                <a:latin typeface="Calibri"/>
                <a:cs typeface="Calibri"/>
              </a:rPr>
              <a:t>Government of </a:t>
            </a:r>
            <a:r>
              <a:rPr sz="900" dirty="0">
                <a:latin typeface="Calibri"/>
                <a:cs typeface="Calibri"/>
              </a:rPr>
              <a:t>Windistan will provide full </a:t>
            </a:r>
            <a:r>
              <a:rPr sz="900" spc="5" dirty="0">
                <a:latin typeface="Calibri"/>
                <a:cs typeface="Calibri"/>
              </a:rPr>
              <a:t>credit </a:t>
            </a:r>
            <a:r>
              <a:rPr sz="900" dirty="0">
                <a:latin typeface="Calibri"/>
                <a:cs typeface="Calibri"/>
              </a:rPr>
              <a:t>support </a:t>
            </a:r>
            <a:r>
              <a:rPr sz="900" spc="5" dirty="0">
                <a:latin typeface="Calibri"/>
                <a:cs typeface="Calibri"/>
              </a:rPr>
              <a:t>under </a:t>
            </a:r>
            <a:r>
              <a:rPr sz="900" dirty="0">
                <a:latin typeface="Calibri"/>
                <a:cs typeface="Calibri"/>
              </a:rPr>
              <a:t>the </a:t>
            </a:r>
            <a:r>
              <a:rPr sz="900" spc="10" dirty="0">
                <a:latin typeface="Calibri"/>
                <a:cs typeface="Calibri"/>
              </a:rPr>
              <a:t>CSA </a:t>
            </a:r>
            <a:r>
              <a:rPr sz="900" dirty="0">
                <a:latin typeface="Calibri"/>
                <a:cs typeface="Calibri"/>
              </a:rPr>
              <a:t>if </a:t>
            </a:r>
            <a:r>
              <a:rPr sz="900" spc="5" dirty="0">
                <a:latin typeface="Calibri"/>
                <a:cs typeface="Calibri"/>
              </a:rPr>
              <a:t>Off‐taker does not 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maintain </a:t>
            </a:r>
            <a:r>
              <a:rPr sz="900" spc="5" dirty="0">
                <a:latin typeface="Calibri"/>
                <a:cs typeface="Calibri"/>
              </a:rPr>
              <a:t>BBB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rating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by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S&amp;P </a:t>
            </a:r>
            <a:r>
              <a:rPr sz="900" dirty="0">
                <a:latin typeface="Calibri"/>
                <a:cs typeface="Calibri"/>
              </a:rPr>
              <a:t>Rating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Agency.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83247" y="6438200"/>
            <a:ext cx="177800" cy="226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050" dirty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135" y="2059685"/>
            <a:ext cx="8981440" cy="334645"/>
          </a:xfrm>
          <a:custGeom>
            <a:avLst/>
            <a:gdLst/>
            <a:ahLst/>
            <a:cxnLst/>
            <a:rect l="l" t="t" r="r" b="b"/>
            <a:pathLst>
              <a:path w="8981440" h="334644">
                <a:moveTo>
                  <a:pt x="8980932" y="334518"/>
                </a:moveTo>
                <a:lnTo>
                  <a:pt x="8980932" y="0"/>
                </a:lnTo>
                <a:lnTo>
                  <a:pt x="0" y="0"/>
                </a:lnTo>
                <a:lnTo>
                  <a:pt x="0" y="334518"/>
                </a:lnTo>
                <a:lnTo>
                  <a:pt x="8980932" y="33451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958" y="1019810"/>
            <a:ext cx="708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4371C4"/>
                </a:solidFill>
                <a:latin typeface="Calibri"/>
                <a:cs typeface="Calibri"/>
              </a:rPr>
              <a:t>Agenda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83247" y="6438200"/>
            <a:ext cx="177800" cy="226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05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235" y="2080514"/>
            <a:ext cx="1733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135" y="2438400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135" y="2817114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90"/>
              </a:spcBef>
            </a:pPr>
            <a:r>
              <a:rPr sz="1550" b="1" spc="-40" dirty="0">
                <a:solidFill>
                  <a:srgbClr val="FFFFFF"/>
                </a:solidFill>
                <a:latin typeface="Calibri"/>
                <a:cs typeface="Calibri"/>
              </a:rPr>
              <a:t>IV.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5404" y="2085076"/>
            <a:ext cx="17411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135" y="3195827"/>
            <a:ext cx="334010" cy="33401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sz="1550" b="1" spc="-140" dirty="0">
                <a:solidFill>
                  <a:srgbClr val="FFFFFF"/>
                </a:solidFill>
                <a:latin typeface="Calibri"/>
                <a:cs typeface="Calibri"/>
              </a:rPr>
              <a:t>V.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718" y="2459221"/>
            <a:ext cx="13538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Bidding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Strategy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2698" y="2837928"/>
            <a:ext cx="26619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Ask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from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Investment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Committee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2678" y="3216635"/>
            <a:ext cx="7950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Appendix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135" y="1680972"/>
            <a:ext cx="334010" cy="3346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2712" y="1701800"/>
            <a:ext cx="14173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Project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Overview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1803" y="1701800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64503" y="2080507"/>
            <a:ext cx="1143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00759" y="2459214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0759" y="2837921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00759" y="3216628"/>
            <a:ext cx="228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17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33" y="970280"/>
            <a:ext cx="49822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1F5F"/>
                </a:solidFill>
              </a:rPr>
              <a:t>FINANCIAL</a:t>
            </a:r>
            <a:r>
              <a:rPr spc="-15" dirty="0">
                <a:solidFill>
                  <a:srgbClr val="001F5F"/>
                </a:solidFill>
              </a:rPr>
              <a:t> </a:t>
            </a:r>
            <a:r>
              <a:rPr spc="15" dirty="0">
                <a:solidFill>
                  <a:srgbClr val="001F5F"/>
                </a:solidFill>
              </a:rPr>
              <a:t>MODEL</a:t>
            </a:r>
            <a:r>
              <a:rPr spc="-15" dirty="0">
                <a:solidFill>
                  <a:srgbClr val="001F5F"/>
                </a:solidFill>
              </a:rPr>
              <a:t> </a:t>
            </a:r>
            <a:r>
              <a:rPr spc="5" dirty="0">
                <a:solidFill>
                  <a:srgbClr val="001F5F"/>
                </a:solidFill>
              </a:rPr>
              <a:t>‐</a:t>
            </a:r>
            <a:r>
              <a:rPr spc="-20" dirty="0">
                <a:solidFill>
                  <a:srgbClr val="001F5F"/>
                </a:solidFill>
              </a:rPr>
              <a:t> </a:t>
            </a:r>
            <a:r>
              <a:rPr spc="5" dirty="0">
                <a:solidFill>
                  <a:srgbClr val="001F5F"/>
                </a:solidFill>
              </a:rPr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7602"/>
            <a:ext cx="51435" cy="534670"/>
          </a:xfrm>
          <a:custGeom>
            <a:avLst/>
            <a:gdLst/>
            <a:ahLst/>
            <a:cxnLst/>
            <a:rect l="l" t="t" r="r" b="b"/>
            <a:pathLst>
              <a:path w="51434" h="534669">
                <a:moveTo>
                  <a:pt x="51054" y="11391"/>
                </a:moveTo>
                <a:lnTo>
                  <a:pt x="11239" y="0"/>
                </a:lnTo>
                <a:lnTo>
                  <a:pt x="7620" y="723"/>
                </a:lnTo>
                <a:lnTo>
                  <a:pt x="3810" y="3009"/>
                </a:lnTo>
                <a:lnTo>
                  <a:pt x="762" y="6819"/>
                </a:lnTo>
                <a:lnTo>
                  <a:pt x="0" y="11391"/>
                </a:lnTo>
                <a:lnTo>
                  <a:pt x="0" y="522693"/>
                </a:lnTo>
                <a:lnTo>
                  <a:pt x="762" y="527265"/>
                </a:lnTo>
                <a:lnTo>
                  <a:pt x="3810" y="531075"/>
                </a:lnTo>
                <a:lnTo>
                  <a:pt x="7620" y="533361"/>
                </a:lnTo>
                <a:lnTo>
                  <a:pt x="10668" y="533971"/>
                </a:lnTo>
                <a:lnTo>
                  <a:pt x="11430" y="534123"/>
                </a:lnTo>
                <a:lnTo>
                  <a:pt x="39624" y="534123"/>
                </a:lnTo>
                <a:lnTo>
                  <a:pt x="39624" y="528789"/>
                </a:lnTo>
                <a:lnTo>
                  <a:pt x="39814" y="528789"/>
                </a:lnTo>
                <a:lnTo>
                  <a:pt x="39814" y="534085"/>
                </a:lnTo>
                <a:lnTo>
                  <a:pt x="40386" y="533971"/>
                </a:lnTo>
                <a:lnTo>
                  <a:pt x="43434" y="533361"/>
                </a:lnTo>
                <a:lnTo>
                  <a:pt x="48006" y="531075"/>
                </a:lnTo>
                <a:lnTo>
                  <a:pt x="50292" y="527265"/>
                </a:lnTo>
                <a:lnTo>
                  <a:pt x="51054" y="522693"/>
                </a:lnTo>
                <a:lnTo>
                  <a:pt x="51054" y="1139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72258" y="2043950"/>
          <a:ext cx="29108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Oct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24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01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Nov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24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Mnth(s)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01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27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20.0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Yr(s)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2046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09262" y="3630434"/>
          <a:ext cx="972819" cy="610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162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300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MWp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810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GWh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745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GWh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97.50%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97698" y="3757827"/>
            <a:ext cx="1031875" cy="48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700"/>
              </a:lnSpc>
              <a:spcBef>
                <a:spcPts val="95"/>
              </a:spcBef>
            </a:pPr>
            <a:r>
              <a:rPr sz="850" spc="10" dirty="0">
                <a:latin typeface="Calibri"/>
                <a:cs typeface="Calibri"/>
              </a:rPr>
              <a:t>Year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1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P50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production </a:t>
            </a:r>
            <a:r>
              <a:rPr sz="850" spc="-18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Year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1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P90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production </a:t>
            </a:r>
            <a:r>
              <a:rPr sz="850" spc="-18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Availability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037" y="5170932"/>
            <a:ext cx="4831080" cy="152400"/>
          </a:xfrm>
          <a:custGeom>
            <a:avLst/>
            <a:gdLst/>
            <a:ahLst/>
            <a:cxnLst/>
            <a:rect l="l" t="t" r="r" b="b"/>
            <a:pathLst>
              <a:path w="4831080" h="152400">
                <a:moveTo>
                  <a:pt x="4831079" y="152400"/>
                </a:moveTo>
                <a:lnTo>
                  <a:pt x="4831079" y="0"/>
                </a:lnTo>
                <a:lnTo>
                  <a:pt x="0" y="0"/>
                </a:lnTo>
                <a:lnTo>
                  <a:pt x="0" y="152400"/>
                </a:lnTo>
                <a:lnTo>
                  <a:pt x="4831079" y="1524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7709" y="5142378"/>
            <a:ext cx="1435100" cy="109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62940">
              <a:lnSpc>
                <a:spcPct val="117800"/>
              </a:lnSpc>
              <a:spcBef>
                <a:spcPts val="90"/>
              </a:spcBef>
            </a:pP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Debt 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metrics </a:t>
            </a:r>
            <a:r>
              <a:rPr sz="85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Leverage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at</a:t>
            </a:r>
            <a:r>
              <a:rPr sz="850" spc="-40" dirty="0">
                <a:latin typeface="Calibri"/>
                <a:cs typeface="Calibri"/>
              </a:rPr>
              <a:t> </a:t>
            </a:r>
            <a:r>
              <a:rPr sz="850" spc="15" dirty="0">
                <a:latin typeface="Calibri"/>
                <a:cs typeface="Calibri"/>
              </a:rPr>
              <a:t>COD </a:t>
            </a:r>
            <a:r>
              <a:rPr sz="850" spc="-17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Min DSCR </a:t>
            </a:r>
            <a:r>
              <a:rPr sz="850" spc="5" dirty="0">
                <a:latin typeface="Calibri"/>
                <a:cs typeface="Calibri"/>
              </a:rPr>
              <a:t>‐ P50 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Avg </a:t>
            </a:r>
            <a:r>
              <a:rPr sz="850" spc="10" dirty="0">
                <a:latin typeface="Calibri"/>
                <a:cs typeface="Calibri"/>
              </a:rPr>
              <a:t>DSCR </a:t>
            </a:r>
            <a:r>
              <a:rPr sz="850" spc="5" dirty="0">
                <a:latin typeface="Calibri"/>
                <a:cs typeface="Calibri"/>
              </a:rPr>
              <a:t>‐ P50 </a:t>
            </a:r>
            <a:r>
              <a:rPr sz="850" spc="10" dirty="0">
                <a:latin typeface="Calibri"/>
                <a:cs typeface="Calibri"/>
              </a:rPr>
              <a:t> Min DSCR </a:t>
            </a:r>
            <a:r>
              <a:rPr sz="850" spc="5" dirty="0">
                <a:latin typeface="Calibri"/>
                <a:cs typeface="Calibri"/>
              </a:rPr>
              <a:t>‐ P90 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Avg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DSCR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‐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P90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850" spc="10" dirty="0">
                <a:latin typeface="Calibri"/>
                <a:cs typeface="Calibri"/>
              </a:rPr>
              <a:t>Average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cost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of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combined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debt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309262" y="5320550"/>
          <a:ext cx="972819" cy="915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74.92%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1.3000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62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1.3000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1.1527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1.1609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5.87%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67753" y="4499609"/>
            <a:ext cx="4817745" cy="152400"/>
          </a:xfrm>
          <a:custGeom>
            <a:avLst/>
            <a:gdLst/>
            <a:ahLst/>
            <a:cxnLst/>
            <a:rect l="l" t="t" r="r" b="b"/>
            <a:pathLst>
              <a:path w="4817745" h="152400">
                <a:moveTo>
                  <a:pt x="4817364" y="152400"/>
                </a:moveTo>
                <a:lnTo>
                  <a:pt x="4817364" y="0"/>
                </a:lnTo>
                <a:lnTo>
                  <a:pt x="0" y="0"/>
                </a:lnTo>
                <a:lnTo>
                  <a:pt x="0" y="152400"/>
                </a:lnTo>
                <a:lnTo>
                  <a:pt x="4817364" y="1524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390" y="4471056"/>
            <a:ext cx="883285" cy="48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</a:pP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Return metrics </a:t>
            </a:r>
            <a:r>
              <a:rPr sz="85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Blended</a:t>
            </a:r>
            <a:r>
              <a:rPr sz="850" spc="-3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equity</a:t>
            </a:r>
            <a:r>
              <a:rPr sz="850" spc="-3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IRR </a:t>
            </a:r>
            <a:r>
              <a:rPr sz="850" spc="-18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Project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IRR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7466" y="1573720"/>
          <a:ext cx="9785983" cy="2176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4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032">
                <a:tc>
                  <a:txBody>
                    <a:bodyPr/>
                    <a:lstStyle/>
                    <a:p>
                      <a:pPr marL="76200">
                        <a:lnSpc>
                          <a:spcPts val="116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Inputs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Outputs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165"/>
                        </a:lnSpc>
                      </a:pPr>
                      <a:r>
                        <a:rPr sz="1200" b="1" spc="5" dirty="0">
                          <a:latin typeface="Calibri"/>
                          <a:cs typeface="Calibri"/>
                        </a:rPr>
                        <a:t>Sources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Funds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5A9A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5A9A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5A9A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6040">
                        <a:lnSpc>
                          <a:spcPts val="865"/>
                        </a:lnSpc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8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865"/>
                        </a:lnSpc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Start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865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Tenor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865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Sources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funds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5A9AD4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r>
                        <a:rPr sz="85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5A9AD4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5A9AD4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3">
                <a:tc>
                  <a:txBody>
                    <a:bodyPr/>
                    <a:lstStyle/>
                    <a:p>
                      <a:pPr marL="66040">
                        <a:lnSpc>
                          <a:spcPts val="869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close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date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75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capital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5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5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0.0%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marL="66040">
                        <a:lnSpc>
                          <a:spcPts val="944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period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75"/>
                        </a:lnSpc>
                        <a:spcBef>
                          <a:spcPts val="12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Standby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marL="66040">
                        <a:lnSpc>
                          <a:spcPts val="944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PPA</a:t>
                      </a:r>
                      <a:r>
                        <a:rPr sz="8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period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75"/>
                        </a:lnSpc>
                        <a:spcBef>
                          <a:spcPts val="12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Shareholder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loan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bridge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64,553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24.5%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6040">
                        <a:lnSpc>
                          <a:spcPts val="1010"/>
                        </a:lnSpc>
                        <a:spcBef>
                          <a:spcPts val="9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‐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Tarif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LCOE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10"/>
                        </a:lnSpc>
                        <a:spcBef>
                          <a:spcPts val="9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cents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10"/>
                        </a:lnSpc>
                        <a:spcBef>
                          <a:spcPts val="9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USDc</a:t>
                      </a:r>
                      <a:r>
                        <a:rPr sz="8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KWh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D8D8D8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latin typeface="Calibri"/>
                          <a:cs typeface="Calibri"/>
                        </a:rPr>
                        <a:t>equity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64,653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24.5%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17.8085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R w="6350">
                      <a:solidFill>
                        <a:srgbClr val="D8D8D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3.5617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8D8D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Levelised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Tariff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18.6256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D8D8D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3.7251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8D8D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197,305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74.9%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8D8D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Standby</a:t>
                      </a:r>
                      <a:r>
                        <a:rPr sz="8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b="1" spc="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8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latin typeface="Calibri"/>
                          <a:cs typeface="Calibri"/>
                        </a:rPr>
                        <a:t>debt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197,305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b="1" spc="10" dirty="0">
                          <a:latin typeface="Calibri"/>
                          <a:cs typeface="Calibri"/>
                        </a:rPr>
                        <a:t>99.5%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assumptions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7347">
                <a:tc>
                  <a:txBody>
                    <a:bodyPr/>
                    <a:lstStyle/>
                    <a:p>
                      <a:pPr marL="52705">
                        <a:lnSpc>
                          <a:spcPts val="775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Contracted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plant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capacity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9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cash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EGR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period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95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1,404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95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0.5%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67753" y="1828038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30">
                <a:moveTo>
                  <a:pt x="4817364" y="11429"/>
                </a:moveTo>
                <a:lnTo>
                  <a:pt x="4817364" y="0"/>
                </a:lnTo>
                <a:lnTo>
                  <a:pt x="0" y="0"/>
                </a:lnTo>
                <a:lnTo>
                  <a:pt x="0" y="11429"/>
                </a:lnTo>
                <a:lnTo>
                  <a:pt x="4817364" y="114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423801" y="3750564"/>
            <a:ext cx="4817745" cy="158115"/>
            <a:chOff x="5423801" y="3750564"/>
            <a:chExt cx="4817745" cy="158115"/>
          </a:xfrm>
        </p:grpSpPr>
        <p:sp>
          <p:nvSpPr>
            <p:cNvPr id="15" name="object 15"/>
            <p:cNvSpPr/>
            <p:nvPr/>
          </p:nvSpPr>
          <p:spPr>
            <a:xfrm>
              <a:off x="5423801" y="3750564"/>
              <a:ext cx="4817745" cy="152400"/>
            </a:xfrm>
            <a:custGeom>
              <a:avLst/>
              <a:gdLst/>
              <a:ahLst/>
              <a:cxnLst/>
              <a:rect l="l" t="t" r="r" b="b"/>
              <a:pathLst>
                <a:path w="4817745" h="152400">
                  <a:moveTo>
                    <a:pt x="4817364" y="152400"/>
                  </a:moveTo>
                  <a:lnTo>
                    <a:pt x="4817364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4817364" y="15240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3801" y="3902964"/>
              <a:ext cx="4817745" cy="0"/>
            </a:xfrm>
            <a:custGeom>
              <a:avLst/>
              <a:gdLst/>
              <a:ahLst/>
              <a:cxnLst/>
              <a:rect l="l" t="t" r="r" b="b"/>
              <a:pathLst>
                <a:path w="4817745">
                  <a:moveTo>
                    <a:pt x="0" y="0"/>
                  </a:moveTo>
                  <a:lnTo>
                    <a:pt x="4817364" y="0"/>
                  </a:lnTo>
                </a:path>
              </a:pathLst>
            </a:custGeom>
            <a:ln w="11137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423801" y="4049795"/>
            <a:ext cx="4817745" cy="158115"/>
            <a:chOff x="5423801" y="4049795"/>
            <a:chExt cx="4817745" cy="158115"/>
          </a:xfrm>
        </p:grpSpPr>
        <p:sp>
          <p:nvSpPr>
            <p:cNvPr id="18" name="object 18"/>
            <p:cNvSpPr/>
            <p:nvPr/>
          </p:nvSpPr>
          <p:spPr>
            <a:xfrm>
              <a:off x="5423801" y="4055364"/>
              <a:ext cx="4817745" cy="152400"/>
            </a:xfrm>
            <a:custGeom>
              <a:avLst/>
              <a:gdLst/>
              <a:ahLst/>
              <a:cxnLst/>
              <a:rect l="l" t="t" r="r" b="b"/>
              <a:pathLst>
                <a:path w="4817745" h="152400">
                  <a:moveTo>
                    <a:pt x="4817364" y="152400"/>
                  </a:moveTo>
                  <a:lnTo>
                    <a:pt x="4817364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4817364" y="15240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23801" y="4055364"/>
              <a:ext cx="4817745" cy="0"/>
            </a:xfrm>
            <a:custGeom>
              <a:avLst/>
              <a:gdLst/>
              <a:ahLst/>
              <a:cxnLst/>
              <a:rect l="l" t="t" r="r" b="b"/>
              <a:pathLst>
                <a:path w="4817745">
                  <a:moveTo>
                    <a:pt x="0" y="0"/>
                  </a:moveTo>
                  <a:lnTo>
                    <a:pt x="4817364" y="0"/>
                  </a:lnTo>
                </a:path>
              </a:pathLst>
            </a:custGeom>
            <a:ln w="11137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3801" y="3741656"/>
            <a:ext cx="481774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25"/>
              </a:spcBef>
              <a:tabLst>
                <a:tab pos="3473450" algn="l"/>
                <a:tab pos="4476115" algn="l"/>
              </a:tabLst>
            </a:pP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r>
              <a:rPr sz="85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fund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263,3</a:t>
            </a:r>
            <a:r>
              <a:rPr sz="850" b="1" spc="1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100.0%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83247" y="6438200"/>
            <a:ext cx="177800" cy="226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050" dirty="0">
                <a:solidFill>
                  <a:srgbClr val="898989"/>
                </a:solidFill>
                <a:latin typeface="Calibri"/>
                <a:cs typeface="Calibri"/>
              </a:rPr>
              <a:t>8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3801" y="4046468"/>
            <a:ext cx="481774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25"/>
              </a:spcBef>
              <a:tabLst>
                <a:tab pos="3568700" algn="l"/>
                <a:tab pos="4731385" algn="l"/>
              </a:tabLst>
            </a:pP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fund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850" b="1" spc="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850" b="1" spc="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5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850" b="1" spc="1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055753" y="4207764"/>
          <a:ext cx="7183752" cy="2030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24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P50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P90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p.a.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EPC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cost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55880" marR="1925955" indent="-635">
                        <a:lnSpc>
                          <a:spcPct val="11760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Customs duties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cost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209,650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3,154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r">
                        <a:lnSpc>
                          <a:spcPts val="935"/>
                        </a:lnSpc>
                        <a:spcBef>
                          <a:spcPts val="18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7,000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79.4%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1.2%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r">
                        <a:lnSpc>
                          <a:spcPts val="935"/>
                        </a:lnSpc>
                        <a:spcBef>
                          <a:spcPts val="18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2.7%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12.00%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6.49%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8D8D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40"/>
                        </a:lnSpc>
                        <a:spcBef>
                          <a:spcPts val="15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8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35"/>
                        </a:lnSpc>
                        <a:spcBef>
                          <a:spcPts val="160"/>
                        </a:spcBef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10,000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35"/>
                        </a:lnSpc>
                        <a:spcBef>
                          <a:spcPts val="1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3.8%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6.77%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5.60%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8D8D8"/>
                      </a:solidFill>
                      <a:prstDash val="solid"/>
                    </a:lnL>
                    <a:lnR w="6350">
                      <a:solidFill>
                        <a:srgbClr val="D8D8D8"/>
                      </a:solidFill>
                      <a:prstDash val="solid"/>
                    </a:lnR>
                    <a:lnT w="6350">
                      <a:solidFill>
                        <a:srgbClr val="D8D8D8"/>
                      </a:solidFill>
                      <a:prstDash val="solid"/>
                    </a:lnT>
                    <a:lnB w="6350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8D8D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75"/>
                        </a:lnSpc>
                        <a:spcBef>
                          <a:spcPts val="155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LC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1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338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69"/>
                        </a:lnSpc>
                        <a:spcBef>
                          <a:spcPts val="160"/>
                        </a:spcBef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0.1%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8D8D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8D8D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Equity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bridge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Fees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*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‐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825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debt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Fees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24,634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9.5%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825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Pre‐funding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5" dirty="0">
                          <a:latin typeface="Calibri"/>
                          <a:cs typeface="Calibri"/>
                        </a:rPr>
                        <a:t>DSRA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50" spc="5" dirty="0">
                          <a:latin typeface="Calibri"/>
                          <a:cs typeface="Calibri"/>
                        </a:rPr>
                        <a:t>8,586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3.3%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825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funds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5A9AD4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263,361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5A9AD4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100.0%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5A9AD4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5A9AD4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5A9AD4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5A9AD4"/>
                      </a:solidFill>
                      <a:prstDash val="solid"/>
                    </a:lnT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55575">
                        <a:lnSpc>
                          <a:spcPts val="865"/>
                        </a:lnSpc>
                      </a:pPr>
                      <a:r>
                        <a:rPr sz="850" i="1" spc="1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Sizing</a:t>
                      </a:r>
                      <a:r>
                        <a:rPr sz="85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85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assumes</a:t>
                      </a:r>
                      <a:r>
                        <a:rPr sz="85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repayment</a:t>
                      </a:r>
                      <a:r>
                        <a:rPr sz="85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5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EBL</a:t>
                      </a:r>
                      <a:r>
                        <a:rPr sz="850" i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one year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COD.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85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and fees</a:t>
                      </a:r>
                      <a:r>
                        <a:rPr sz="85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i="1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50" i="1" spc="5" dirty="0">
                          <a:latin typeface="Calibri"/>
                          <a:cs typeface="Calibri"/>
                        </a:rPr>
                        <a:t> rolled‐up.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496" y="964183"/>
            <a:ext cx="450913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FINANCIAL</a:t>
            </a:r>
            <a:r>
              <a:rPr spc="-20" dirty="0"/>
              <a:t> </a:t>
            </a:r>
            <a:r>
              <a:rPr spc="15" dirty="0"/>
              <a:t>MODEL</a:t>
            </a:r>
            <a:r>
              <a:rPr spc="-20" dirty="0"/>
              <a:t> </a:t>
            </a:r>
            <a:r>
              <a:rPr spc="5" dirty="0"/>
              <a:t>‐</a:t>
            </a:r>
            <a:r>
              <a:rPr spc="-25" dirty="0"/>
              <a:t> </a:t>
            </a:r>
            <a:r>
              <a:rPr spc="10" dirty="0"/>
              <a:t>CHARTS</a:t>
            </a:r>
          </a:p>
        </p:txBody>
      </p:sp>
      <p:sp>
        <p:nvSpPr>
          <p:cNvPr id="3" name="object 3"/>
          <p:cNvSpPr/>
          <p:nvPr/>
        </p:nvSpPr>
        <p:spPr>
          <a:xfrm>
            <a:off x="396125" y="980731"/>
            <a:ext cx="51435" cy="535305"/>
          </a:xfrm>
          <a:custGeom>
            <a:avLst/>
            <a:gdLst/>
            <a:ahLst/>
            <a:cxnLst/>
            <a:rect l="l" t="t" r="r" b="b"/>
            <a:pathLst>
              <a:path w="51434" h="535305">
                <a:moveTo>
                  <a:pt x="51054" y="11404"/>
                </a:moveTo>
                <a:lnTo>
                  <a:pt x="11290" y="0"/>
                </a:lnTo>
                <a:lnTo>
                  <a:pt x="7620" y="736"/>
                </a:lnTo>
                <a:lnTo>
                  <a:pt x="3810" y="3784"/>
                </a:lnTo>
                <a:lnTo>
                  <a:pt x="762" y="7594"/>
                </a:lnTo>
                <a:lnTo>
                  <a:pt x="0" y="11404"/>
                </a:lnTo>
                <a:lnTo>
                  <a:pt x="0" y="522706"/>
                </a:lnTo>
                <a:lnTo>
                  <a:pt x="762" y="527278"/>
                </a:lnTo>
                <a:lnTo>
                  <a:pt x="3810" y="531088"/>
                </a:lnTo>
                <a:lnTo>
                  <a:pt x="7620" y="534136"/>
                </a:lnTo>
                <a:lnTo>
                  <a:pt x="10668" y="534746"/>
                </a:lnTo>
                <a:lnTo>
                  <a:pt x="11430" y="534898"/>
                </a:lnTo>
                <a:lnTo>
                  <a:pt x="12192" y="534898"/>
                </a:lnTo>
                <a:lnTo>
                  <a:pt x="12954" y="534898"/>
                </a:lnTo>
                <a:lnTo>
                  <a:pt x="38100" y="534898"/>
                </a:lnTo>
                <a:lnTo>
                  <a:pt x="38862" y="534898"/>
                </a:lnTo>
                <a:lnTo>
                  <a:pt x="38862" y="528802"/>
                </a:lnTo>
                <a:lnTo>
                  <a:pt x="39077" y="528802"/>
                </a:lnTo>
                <a:lnTo>
                  <a:pt x="39077" y="534898"/>
                </a:lnTo>
                <a:lnTo>
                  <a:pt x="39624" y="534898"/>
                </a:lnTo>
                <a:lnTo>
                  <a:pt x="39624" y="528802"/>
                </a:lnTo>
                <a:lnTo>
                  <a:pt x="39751" y="528802"/>
                </a:lnTo>
                <a:lnTo>
                  <a:pt x="39751" y="534860"/>
                </a:lnTo>
                <a:lnTo>
                  <a:pt x="40386" y="534746"/>
                </a:lnTo>
                <a:lnTo>
                  <a:pt x="43434" y="534136"/>
                </a:lnTo>
                <a:lnTo>
                  <a:pt x="48006" y="531088"/>
                </a:lnTo>
                <a:lnTo>
                  <a:pt x="50292" y="527278"/>
                </a:lnTo>
                <a:lnTo>
                  <a:pt x="51054" y="522706"/>
                </a:lnTo>
                <a:lnTo>
                  <a:pt x="51054" y="1140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753" y="1812035"/>
            <a:ext cx="4817745" cy="10795"/>
          </a:xfrm>
          <a:custGeom>
            <a:avLst/>
            <a:gdLst/>
            <a:ahLst/>
            <a:cxnLst/>
            <a:rect l="l" t="t" r="r" b="b"/>
            <a:pathLst>
              <a:path w="4817745" h="10794">
                <a:moveTo>
                  <a:pt x="4817364" y="10668"/>
                </a:moveTo>
                <a:lnTo>
                  <a:pt x="4817364" y="0"/>
                </a:lnTo>
                <a:lnTo>
                  <a:pt x="0" y="0"/>
                </a:lnTo>
                <a:lnTo>
                  <a:pt x="0" y="10668"/>
                </a:lnTo>
                <a:lnTo>
                  <a:pt x="4817364" y="106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911" y="3969511"/>
            <a:ext cx="23444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0" dirty="0">
                <a:latin typeface="Calibri"/>
                <a:cs typeface="Calibri"/>
              </a:rPr>
              <a:t>DISTRIBUTIONS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CASHFLOW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($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000s)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561" y="4281678"/>
            <a:ext cx="4829810" cy="11430"/>
          </a:xfrm>
          <a:custGeom>
            <a:avLst/>
            <a:gdLst/>
            <a:ahLst/>
            <a:cxnLst/>
            <a:rect l="l" t="t" r="r" b="b"/>
            <a:pathLst>
              <a:path w="4829810" h="11429">
                <a:moveTo>
                  <a:pt x="4829555" y="11429"/>
                </a:moveTo>
                <a:lnTo>
                  <a:pt x="4829555" y="0"/>
                </a:lnTo>
                <a:lnTo>
                  <a:pt x="0" y="0"/>
                </a:lnTo>
                <a:lnTo>
                  <a:pt x="0" y="11429"/>
                </a:lnTo>
                <a:lnTo>
                  <a:pt x="4829555" y="114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8151" y="1506727"/>
            <a:ext cx="20675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15" dirty="0">
                <a:latin typeface="Calibri"/>
                <a:cs typeface="Calibri"/>
              </a:rPr>
              <a:t>SENIOR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DEBT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BALACNE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($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000s)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3801" y="1812035"/>
            <a:ext cx="4817745" cy="10795"/>
          </a:xfrm>
          <a:custGeom>
            <a:avLst/>
            <a:gdLst/>
            <a:ahLst/>
            <a:cxnLst/>
            <a:rect l="l" t="t" r="r" b="b"/>
            <a:pathLst>
              <a:path w="4817745" h="10794">
                <a:moveTo>
                  <a:pt x="4817364" y="10668"/>
                </a:moveTo>
                <a:lnTo>
                  <a:pt x="4817364" y="0"/>
                </a:lnTo>
                <a:lnTo>
                  <a:pt x="0" y="0"/>
                </a:lnTo>
                <a:lnTo>
                  <a:pt x="0" y="10668"/>
                </a:lnTo>
                <a:lnTo>
                  <a:pt x="4817364" y="106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66863" y="4549489"/>
            <a:ext cx="3656965" cy="1304290"/>
            <a:chOff x="966863" y="4549489"/>
            <a:chExt cx="3656965" cy="13042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842" y="4549489"/>
              <a:ext cx="3653581" cy="10523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69555" y="5656326"/>
              <a:ext cx="116839" cy="193040"/>
            </a:xfrm>
            <a:custGeom>
              <a:avLst/>
              <a:gdLst/>
              <a:ahLst/>
              <a:cxnLst/>
              <a:rect l="l" t="t" r="r" b="b"/>
              <a:pathLst>
                <a:path w="116840" h="193039">
                  <a:moveTo>
                    <a:pt x="116585" y="192786"/>
                  </a:moveTo>
                  <a:lnTo>
                    <a:pt x="116585" y="0"/>
                  </a:lnTo>
                  <a:lnTo>
                    <a:pt x="0" y="0"/>
                  </a:lnTo>
                  <a:lnTo>
                    <a:pt x="0" y="192786"/>
                  </a:lnTo>
                  <a:lnTo>
                    <a:pt x="116585" y="192786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55" y="5000244"/>
              <a:ext cx="116839" cy="656590"/>
            </a:xfrm>
            <a:custGeom>
              <a:avLst/>
              <a:gdLst/>
              <a:ahLst/>
              <a:cxnLst/>
              <a:rect l="l" t="t" r="r" b="b"/>
              <a:pathLst>
                <a:path w="116840" h="656589">
                  <a:moveTo>
                    <a:pt x="116585" y="656081"/>
                  </a:moveTo>
                  <a:lnTo>
                    <a:pt x="116585" y="0"/>
                  </a:lnTo>
                  <a:lnTo>
                    <a:pt x="0" y="0"/>
                  </a:lnTo>
                  <a:lnTo>
                    <a:pt x="0" y="656081"/>
                  </a:lnTo>
                  <a:lnTo>
                    <a:pt x="116585" y="656081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4053" y="5679186"/>
              <a:ext cx="116205" cy="170180"/>
            </a:xfrm>
            <a:custGeom>
              <a:avLst/>
              <a:gdLst/>
              <a:ahLst/>
              <a:cxnLst/>
              <a:rect l="l" t="t" r="r" b="b"/>
              <a:pathLst>
                <a:path w="116205" h="170179">
                  <a:moveTo>
                    <a:pt x="115824" y="169925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69925"/>
                  </a:lnTo>
                  <a:lnTo>
                    <a:pt x="115824" y="169925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4053" y="5581650"/>
              <a:ext cx="116205" cy="97790"/>
            </a:xfrm>
            <a:custGeom>
              <a:avLst/>
              <a:gdLst/>
              <a:ahLst/>
              <a:cxnLst/>
              <a:rect l="l" t="t" r="r" b="b"/>
              <a:pathLst>
                <a:path w="116205" h="97789">
                  <a:moveTo>
                    <a:pt x="115824" y="97536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97536"/>
                  </a:lnTo>
                  <a:lnTo>
                    <a:pt x="115824" y="97536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7789" y="5685282"/>
              <a:ext cx="116205" cy="163830"/>
            </a:xfrm>
            <a:custGeom>
              <a:avLst/>
              <a:gdLst/>
              <a:ahLst/>
              <a:cxnLst/>
              <a:rect l="l" t="t" r="r" b="b"/>
              <a:pathLst>
                <a:path w="116205" h="163829">
                  <a:moveTo>
                    <a:pt x="115824" y="163829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63829"/>
                  </a:lnTo>
                  <a:lnTo>
                    <a:pt x="115824" y="163829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7789" y="5582412"/>
              <a:ext cx="116205" cy="102870"/>
            </a:xfrm>
            <a:custGeom>
              <a:avLst/>
              <a:gdLst/>
              <a:ahLst/>
              <a:cxnLst/>
              <a:rect l="l" t="t" r="r" b="b"/>
              <a:pathLst>
                <a:path w="116205" h="102870">
                  <a:moveTo>
                    <a:pt x="115824" y="102870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115824" y="10287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1525" y="5691378"/>
              <a:ext cx="116205" cy="158115"/>
            </a:xfrm>
            <a:custGeom>
              <a:avLst/>
              <a:gdLst/>
              <a:ahLst/>
              <a:cxnLst/>
              <a:rect l="l" t="t" r="r" b="b"/>
              <a:pathLst>
                <a:path w="116205" h="158114">
                  <a:moveTo>
                    <a:pt x="115824" y="157734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57734"/>
                  </a:lnTo>
                  <a:lnTo>
                    <a:pt x="115824" y="157734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1525" y="5583174"/>
              <a:ext cx="116205" cy="108585"/>
            </a:xfrm>
            <a:custGeom>
              <a:avLst/>
              <a:gdLst/>
              <a:ahLst/>
              <a:cxnLst/>
              <a:rect l="l" t="t" r="r" b="b"/>
              <a:pathLst>
                <a:path w="116205" h="108585">
                  <a:moveTo>
                    <a:pt x="115824" y="108203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08203"/>
                  </a:lnTo>
                  <a:lnTo>
                    <a:pt x="115824" y="108203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5261" y="5698236"/>
              <a:ext cx="116839" cy="151130"/>
            </a:xfrm>
            <a:custGeom>
              <a:avLst/>
              <a:gdLst/>
              <a:ahLst/>
              <a:cxnLst/>
              <a:rect l="l" t="t" r="r" b="b"/>
              <a:pathLst>
                <a:path w="116839" h="151129">
                  <a:moveTo>
                    <a:pt x="116586" y="150875"/>
                  </a:moveTo>
                  <a:lnTo>
                    <a:pt x="116586" y="0"/>
                  </a:lnTo>
                  <a:lnTo>
                    <a:pt x="0" y="0"/>
                  </a:lnTo>
                  <a:lnTo>
                    <a:pt x="0" y="150875"/>
                  </a:lnTo>
                  <a:lnTo>
                    <a:pt x="116586" y="150875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5261" y="5583174"/>
              <a:ext cx="116839" cy="115570"/>
            </a:xfrm>
            <a:custGeom>
              <a:avLst/>
              <a:gdLst/>
              <a:ahLst/>
              <a:cxnLst/>
              <a:rect l="l" t="t" r="r" b="b"/>
              <a:pathLst>
                <a:path w="116839" h="115570">
                  <a:moveTo>
                    <a:pt x="116586" y="115062"/>
                  </a:moveTo>
                  <a:lnTo>
                    <a:pt x="116586" y="0"/>
                  </a:lnTo>
                  <a:lnTo>
                    <a:pt x="0" y="0"/>
                  </a:lnTo>
                  <a:lnTo>
                    <a:pt x="0" y="115062"/>
                  </a:lnTo>
                  <a:lnTo>
                    <a:pt x="116586" y="115062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9759" y="5705094"/>
              <a:ext cx="116205" cy="144145"/>
            </a:xfrm>
            <a:custGeom>
              <a:avLst/>
              <a:gdLst/>
              <a:ahLst/>
              <a:cxnLst/>
              <a:rect l="l" t="t" r="r" b="b"/>
              <a:pathLst>
                <a:path w="116205" h="144145">
                  <a:moveTo>
                    <a:pt x="115824" y="144017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44017"/>
                  </a:lnTo>
                  <a:lnTo>
                    <a:pt x="115824" y="144017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9759" y="5583936"/>
              <a:ext cx="116205" cy="121285"/>
            </a:xfrm>
            <a:custGeom>
              <a:avLst/>
              <a:gdLst/>
              <a:ahLst/>
              <a:cxnLst/>
              <a:rect l="l" t="t" r="r" b="b"/>
              <a:pathLst>
                <a:path w="116205" h="121285">
                  <a:moveTo>
                    <a:pt x="115824" y="121158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21158"/>
                  </a:lnTo>
                  <a:lnTo>
                    <a:pt x="115824" y="121158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13495" y="5711952"/>
              <a:ext cx="116205" cy="137160"/>
            </a:xfrm>
            <a:custGeom>
              <a:avLst/>
              <a:gdLst/>
              <a:ahLst/>
              <a:cxnLst/>
              <a:rect l="l" t="t" r="r" b="b"/>
              <a:pathLst>
                <a:path w="116205" h="137160">
                  <a:moveTo>
                    <a:pt x="115824" y="137160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115824" y="137160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3495" y="5584698"/>
              <a:ext cx="116205" cy="127635"/>
            </a:xfrm>
            <a:custGeom>
              <a:avLst/>
              <a:gdLst/>
              <a:ahLst/>
              <a:cxnLst/>
              <a:rect l="l" t="t" r="r" b="b"/>
              <a:pathLst>
                <a:path w="116205" h="127635">
                  <a:moveTo>
                    <a:pt x="115824" y="127253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27253"/>
                  </a:lnTo>
                  <a:lnTo>
                    <a:pt x="115824" y="127253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7231" y="5720334"/>
              <a:ext cx="116205" cy="128905"/>
            </a:xfrm>
            <a:custGeom>
              <a:avLst/>
              <a:gdLst/>
              <a:ahLst/>
              <a:cxnLst/>
              <a:rect l="l" t="t" r="r" b="b"/>
              <a:pathLst>
                <a:path w="116205" h="128904">
                  <a:moveTo>
                    <a:pt x="115824" y="128777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28777"/>
                  </a:lnTo>
                  <a:lnTo>
                    <a:pt x="115824" y="128777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7231" y="5585460"/>
              <a:ext cx="116205" cy="135255"/>
            </a:xfrm>
            <a:custGeom>
              <a:avLst/>
              <a:gdLst/>
              <a:ahLst/>
              <a:cxnLst/>
              <a:rect l="l" t="t" r="r" b="b"/>
              <a:pathLst>
                <a:path w="116205" h="135254">
                  <a:moveTo>
                    <a:pt x="115824" y="134874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34874"/>
                  </a:lnTo>
                  <a:lnTo>
                    <a:pt x="115824" y="134874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1729" y="5727954"/>
              <a:ext cx="116205" cy="121285"/>
            </a:xfrm>
            <a:custGeom>
              <a:avLst/>
              <a:gdLst/>
              <a:ahLst/>
              <a:cxnLst/>
              <a:rect l="l" t="t" r="r" b="b"/>
              <a:pathLst>
                <a:path w="116205" h="121285">
                  <a:moveTo>
                    <a:pt x="115824" y="121158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21158"/>
                  </a:lnTo>
                  <a:lnTo>
                    <a:pt x="115824" y="121158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1729" y="5586222"/>
              <a:ext cx="116205" cy="142240"/>
            </a:xfrm>
            <a:custGeom>
              <a:avLst/>
              <a:gdLst/>
              <a:ahLst/>
              <a:cxnLst/>
              <a:rect l="l" t="t" r="r" b="b"/>
              <a:pathLst>
                <a:path w="116205" h="142239">
                  <a:moveTo>
                    <a:pt x="115824" y="141732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41732"/>
                  </a:lnTo>
                  <a:lnTo>
                    <a:pt x="115824" y="141732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35465" y="5737098"/>
              <a:ext cx="116205" cy="112395"/>
            </a:xfrm>
            <a:custGeom>
              <a:avLst/>
              <a:gdLst/>
              <a:ahLst/>
              <a:cxnLst/>
              <a:rect l="l" t="t" r="r" b="b"/>
              <a:pathLst>
                <a:path w="116205" h="112395">
                  <a:moveTo>
                    <a:pt x="115824" y="112013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12013"/>
                  </a:lnTo>
                  <a:lnTo>
                    <a:pt x="115824" y="112013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35465" y="5586984"/>
              <a:ext cx="116205" cy="150495"/>
            </a:xfrm>
            <a:custGeom>
              <a:avLst/>
              <a:gdLst/>
              <a:ahLst/>
              <a:cxnLst/>
              <a:rect l="l" t="t" r="r" b="b"/>
              <a:pathLst>
                <a:path w="116205" h="150495">
                  <a:moveTo>
                    <a:pt x="115824" y="150113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50113"/>
                  </a:lnTo>
                  <a:lnTo>
                    <a:pt x="115824" y="150113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9201" y="5746242"/>
              <a:ext cx="116205" cy="102870"/>
            </a:xfrm>
            <a:custGeom>
              <a:avLst/>
              <a:gdLst/>
              <a:ahLst/>
              <a:cxnLst/>
              <a:rect l="l" t="t" r="r" b="b"/>
              <a:pathLst>
                <a:path w="116205" h="102870">
                  <a:moveTo>
                    <a:pt x="115824" y="102870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115824" y="102870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9201" y="5587746"/>
              <a:ext cx="116205" cy="158750"/>
            </a:xfrm>
            <a:custGeom>
              <a:avLst/>
              <a:gdLst/>
              <a:ahLst/>
              <a:cxnLst/>
              <a:rect l="l" t="t" r="r" b="b"/>
              <a:pathLst>
                <a:path w="116205" h="158750">
                  <a:moveTo>
                    <a:pt x="115824" y="158496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58496"/>
                  </a:lnTo>
                  <a:lnTo>
                    <a:pt x="115824" y="158496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2937" y="5755386"/>
              <a:ext cx="116839" cy="93980"/>
            </a:xfrm>
            <a:custGeom>
              <a:avLst/>
              <a:gdLst/>
              <a:ahLst/>
              <a:cxnLst/>
              <a:rect l="l" t="t" r="r" b="b"/>
              <a:pathLst>
                <a:path w="116839" h="93979">
                  <a:moveTo>
                    <a:pt x="116586" y="93725"/>
                  </a:moveTo>
                  <a:lnTo>
                    <a:pt x="116586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16586" y="93725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2937" y="5587746"/>
              <a:ext cx="116839" cy="167640"/>
            </a:xfrm>
            <a:custGeom>
              <a:avLst/>
              <a:gdLst/>
              <a:ahLst/>
              <a:cxnLst/>
              <a:rect l="l" t="t" r="r" b="b"/>
              <a:pathLst>
                <a:path w="116839" h="167639">
                  <a:moveTo>
                    <a:pt x="116586" y="167639"/>
                  </a:moveTo>
                  <a:lnTo>
                    <a:pt x="116586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116586" y="167639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57435" y="5766054"/>
              <a:ext cx="116205" cy="83185"/>
            </a:xfrm>
            <a:custGeom>
              <a:avLst/>
              <a:gdLst/>
              <a:ahLst/>
              <a:cxnLst/>
              <a:rect l="l" t="t" r="r" b="b"/>
              <a:pathLst>
                <a:path w="116204" h="83185">
                  <a:moveTo>
                    <a:pt x="115824" y="83058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83058"/>
                  </a:lnTo>
                  <a:lnTo>
                    <a:pt x="115824" y="83058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57435" y="5588508"/>
              <a:ext cx="116205" cy="177800"/>
            </a:xfrm>
            <a:custGeom>
              <a:avLst/>
              <a:gdLst/>
              <a:ahLst/>
              <a:cxnLst/>
              <a:rect l="l" t="t" r="r" b="b"/>
              <a:pathLst>
                <a:path w="116204" h="177800">
                  <a:moveTo>
                    <a:pt x="115824" y="177546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77546"/>
                  </a:lnTo>
                  <a:lnTo>
                    <a:pt x="115824" y="177546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31171" y="5776722"/>
              <a:ext cx="116205" cy="72390"/>
            </a:xfrm>
            <a:custGeom>
              <a:avLst/>
              <a:gdLst/>
              <a:ahLst/>
              <a:cxnLst/>
              <a:rect l="l" t="t" r="r" b="b"/>
              <a:pathLst>
                <a:path w="116204" h="72389">
                  <a:moveTo>
                    <a:pt x="115824" y="72389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72389"/>
                  </a:lnTo>
                  <a:lnTo>
                    <a:pt x="115824" y="72389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31171" y="5589270"/>
              <a:ext cx="116205" cy="187960"/>
            </a:xfrm>
            <a:custGeom>
              <a:avLst/>
              <a:gdLst/>
              <a:ahLst/>
              <a:cxnLst/>
              <a:rect l="l" t="t" r="r" b="b"/>
              <a:pathLst>
                <a:path w="116204" h="187960">
                  <a:moveTo>
                    <a:pt x="115824" y="187451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87451"/>
                  </a:lnTo>
                  <a:lnTo>
                    <a:pt x="115824" y="187451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04907" y="5788152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4" h="60960">
                  <a:moveTo>
                    <a:pt x="115824" y="60960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115824" y="60960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04907" y="5590032"/>
              <a:ext cx="116205" cy="198120"/>
            </a:xfrm>
            <a:custGeom>
              <a:avLst/>
              <a:gdLst/>
              <a:ahLst/>
              <a:cxnLst/>
              <a:rect l="l" t="t" r="r" b="b"/>
              <a:pathLst>
                <a:path w="116204" h="198120">
                  <a:moveTo>
                    <a:pt x="115824" y="198120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198120"/>
                  </a:lnTo>
                  <a:lnTo>
                    <a:pt x="115824" y="19812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8643" y="5800344"/>
              <a:ext cx="116839" cy="48895"/>
            </a:xfrm>
            <a:custGeom>
              <a:avLst/>
              <a:gdLst/>
              <a:ahLst/>
              <a:cxnLst/>
              <a:rect l="l" t="t" r="r" b="b"/>
              <a:pathLst>
                <a:path w="116839" h="48895">
                  <a:moveTo>
                    <a:pt x="116586" y="48767"/>
                  </a:moveTo>
                  <a:lnTo>
                    <a:pt x="116586" y="0"/>
                  </a:lnTo>
                  <a:lnTo>
                    <a:pt x="0" y="0"/>
                  </a:lnTo>
                  <a:lnTo>
                    <a:pt x="0" y="48767"/>
                  </a:lnTo>
                  <a:lnTo>
                    <a:pt x="116586" y="48767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8643" y="5587746"/>
              <a:ext cx="116839" cy="212725"/>
            </a:xfrm>
            <a:custGeom>
              <a:avLst/>
              <a:gdLst/>
              <a:ahLst/>
              <a:cxnLst/>
              <a:rect l="l" t="t" r="r" b="b"/>
              <a:pathLst>
                <a:path w="116839" h="212725">
                  <a:moveTo>
                    <a:pt x="116586" y="212598"/>
                  </a:moveTo>
                  <a:lnTo>
                    <a:pt x="116586" y="0"/>
                  </a:lnTo>
                  <a:lnTo>
                    <a:pt x="0" y="0"/>
                  </a:lnTo>
                  <a:lnTo>
                    <a:pt x="0" y="212598"/>
                  </a:lnTo>
                  <a:lnTo>
                    <a:pt x="116586" y="212598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53141" y="5825490"/>
              <a:ext cx="116205" cy="24130"/>
            </a:xfrm>
            <a:custGeom>
              <a:avLst/>
              <a:gdLst/>
              <a:ahLst/>
              <a:cxnLst/>
              <a:rect l="l" t="t" r="r" b="b"/>
              <a:pathLst>
                <a:path w="116204" h="24129">
                  <a:moveTo>
                    <a:pt x="115824" y="23622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23622"/>
                  </a:lnTo>
                  <a:lnTo>
                    <a:pt x="115824" y="23622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3141" y="5167122"/>
              <a:ext cx="116205" cy="658495"/>
            </a:xfrm>
            <a:custGeom>
              <a:avLst/>
              <a:gdLst/>
              <a:ahLst/>
              <a:cxnLst/>
              <a:rect l="l" t="t" r="r" b="b"/>
              <a:pathLst>
                <a:path w="116204" h="658495">
                  <a:moveTo>
                    <a:pt x="115824" y="658367"/>
                  </a:moveTo>
                  <a:lnTo>
                    <a:pt x="115824" y="0"/>
                  </a:lnTo>
                  <a:lnTo>
                    <a:pt x="0" y="0"/>
                  </a:lnTo>
                  <a:lnTo>
                    <a:pt x="0" y="658367"/>
                  </a:lnTo>
                  <a:lnTo>
                    <a:pt x="115824" y="658367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53141" y="4735080"/>
              <a:ext cx="463550" cy="1114425"/>
            </a:xfrm>
            <a:custGeom>
              <a:avLst/>
              <a:gdLst/>
              <a:ahLst/>
              <a:cxnLst/>
              <a:rect l="l" t="t" r="r" b="b"/>
              <a:pathLst>
                <a:path w="463550" h="1114425">
                  <a:moveTo>
                    <a:pt x="115824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824" y="432054"/>
                  </a:lnTo>
                  <a:lnTo>
                    <a:pt x="115824" y="0"/>
                  </a:lnTo>
                  <a:close/>
                </a:path>
                <a:path w="463550" h="1114425">
                  <a:moveTo>
                    <a:pt x="289560" y="3810"/>
                  </a:moveTo>
                  <a:lnTo>
                    <a:pt x="173736" y="3810"/>
                  </a:lnTo>
                  <a:lnTo>
                    <a:pt x="173736" y="1114044"/>
                  </a:lnTo>
                  <a:lnTo>
                    <a:pt x="289560" y="1114044"/>
                  </a:lnTo>
                  <a:lnTo>
                    <a:pt x="289560" y="3810"/>
                  </a:lnTo>
                  <a:close/>
                </a:path>
                <a:path w="463550" h="1114425">
                  <a:moveTo>
                    <a:pt x="463296" y="12954"/>
                  </a:moveTo>
                  <a:lnTo>
                    <a:pt x="347472" y="12954"/>
                  </a:lnTo>
                  <a:lnTo>
                    <a:pt x="347472" y="1114044"/>
                  </a:lnTo>
                  <a:lnTo>
                    <a:pt x="463296" y="1114044"/>
                  </a:lnTo>
                  <a:lnTo>
                    <a:pt x="463296" y="12954"/>
                  </a:lnTo>
                  <a:close/>
                </a:path>
              </a:pathLst>
            </a:custGeom>
            <a:solidFill>
              <a:srgbClr val="9C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6863" y="5845302"/>
              <a:ext cx="3653154" cy="8890"/>
            </a:xfrm>
            <a:custGeom>
              <a:avLst/>
              <a:gdLst/>
              <a:ahLst/>
              <a:cxnLst/>
              <a:rect l="l" t="t" r="r" b="b"/>
              <a:pathLst>
                <a:path w="3653154" h="8889">
                  <a:moveTo>
                    <a:pt x="3653027" y="8382"/>
                  </a:moveTo>
                  <a:lnTo>
                    <a:pt x="3653027" y="0"/>
                  </a:lnTo>
                  <a:lnTo>
                    <a:pt x="0" y="0"/>
                  </a:lnTo>
                  <a:lnTo>
                    <a:pt x="0" y="8382"/>
                  </a:lnTo>
                  <a:lnTo>
                    <a:pt x="3653027" y="838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54315" y="4562856"/>
              <a:ext cx="60960" cy="62230"/>
            </a:xfrm>
            <a:custGeom>
              <a:avLst/>
              <a:gdLst/>
              <a:ahLst/>
              <a:cxnLst/>
              <a:rect l="l" t="t" r="r" b="b"/>
              <a:pathLst>
                <a:path w="60959" h="62229">
                  <a:moveTo>
                    <a:pt x="60959" y="61722"/>
                  </a:moveTo>
                  <a:lnTo>
                    <a:pt x="60959" y="0"/>
                  </a:lnTo>
                  <a:lnTo>
                    <a:pt x="0" y="0"/>
                  </a:lnTo>
                  <a:lnTo>
                    <a:pt x="0" y="61722"/>
                  </a:lnTo>
                  <a:lnTo>
                    <a:pt x="60959" y="61722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84993" y="5764783"/>
            <a:ext cx="565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0500" y="5506464"/>
            <a:ext cx="25463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443" y="5248908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443" y="4990588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443" y="4732268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443" y="4474713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2103" y="5895080"/>
            <a:ext cx="4163060" cy="368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90"/>
              </a:spcBef>
              <a:tabLst>
                <a:tab pos="951865" algn="l"/>
                <a:tab pos="1473835" algn="l"/>
                <a:tab pos="1995805" algn="l"/>
                <a:tab pos="2517140" algn="l"/>
                <a:tab pos="3039110" algn="l"/>
                <a:tab pos="3561079" algn="l"/>
              </a:tabLst>
            </a:pP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2027	2030	2033	2036	2039	2042	2045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Calibri"/>
              <a:cs typeface="Calibri"/>
            </a:endParaRPr>
          </a:p>
          <a:p>
            <a:pPr marL="162560" indent="-150495">
              <a:lnSpc>
                <a:spcPct val="100000"/>
              </a:lnSpc>
              <a:buClr>
                <a:srgbClr val="4371C4"/>
              </a:buClr>
              <a:buSzPct val="82352"/>
              <a:buFont typeface="Wingdings"/>
              <a:buChar char=""/>
              <a:tabLst>
                <a:tab pos="163195" algn="l"/>
              </a:tabLst>
            </a:pPr>
            <a:r>
              <a:rPr sz="850" spc="10" dirty="0">
                <a:latin typeface="Calibri"/>
                <a:cs typeface="Calibri"/>
              </a:rPr>
              <a:t>The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superior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cash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generation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provides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for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an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attractive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dividend</a:t>
            </a:r>
            <a:r>
              <a:rPr sz="850" spc="-2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profile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for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shareholders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9240" y="4502150"/>
            <a:ext cx="11772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Shareholder</a:t>
            </a:r>
            <a:r>
              <a:rPr sz="85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loan</a:t>
            </a:r>
            <a:r>
              <a:rPr sz="85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interest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90685" y="456285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61722" y="61722"/>
                </a:moveTo>
                <a:lnTo>
                  <a:pt x="61722" y="0"/>
                </a:lnTo>
                <a:lnTo>
                  <a:pt x="0" y="0"/>
                </a:lnTo>
                <a:lnTo>
                  <a:pt x="0" y="61722"/>
                </a:lnTo>
                <a:lnTo>
                  <a:pt x="61722" y="61722"/>
                </a:lnTo>
                <a:close/>
              </a:path>
            </a:pathLst>
          </a:custGeom>
          <a:solidFill>
            <a:srgbClr val="308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66371" y="4502150"/>
            <a:ext cx="132207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Shareholder</a:t>
            </a:r>
            <a:r>
              <a:rPr sz="85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loan</a:t>
            </a:r>
            <a:r>
              <a:rPr sz="85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repayment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72597" y="4562855"/>
            <a:ext cx="60960" cy="62230"/>
          </a:xfrm>
          <a:custGeom>
            <a:avLst/>
            <a:gdLst/>
            <a:ahLst/>
            <a:cxnLst/>
            <a:rect l="l" t="t" r="r" b="b"/>
            <a:pathLst>
              <a:path w="60960" h="62229">
                <a:moveTo>
                  <a:pt x="60960" y="61722"/>
                </a:moveTo>
                <a:lnTo>
                  <a:pt x="60960" y="0"/>
                </a:lnTo>
                <a:lnTo>
                  <a:pt x="0" y="0"/>
                </a:lnTo>
                <a:lnTo>
                  <a:pt x="0" y="61722"/>
                </a:lnTo>
                <a:lnTo>
                  <a:pt x="60960" y="61722"/>
                </a:lnTo>
                <a:close/>
              </a:path>
            </a:pathLst>
          </a:custGeom>
          <a:solidFill>
            <a:srgbClr val="9C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47521" y="4502150"/>
            <a:ext cx="46990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85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vid</a:t>
            </a: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nds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850521" y="4556759"/>
            <a:ext cx="3517900" cy="1309370"/>
            <a:chOff x="5850521" y="4556759"/>
            <a:chExt cx="3517900" cy="1309370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7312" y="4612319"/>
              <a:ext cx="3508797" cy="98955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938913" y="4701539"/>
              <a:ext cx="3341370" cy="1133475"/>
            </a:xfrm>
            <a:custGeom>
              <a:avLst/>
              <a:gdLst/>
              <a:ahLst/>
              <a:cxnLst/>
              <a:rect l="l" t="t" r="r" b="b"/>
              <a:pathLst>
                <a:path w="3341370" h="1133475">
                  <a:moveTo>
                    <a:pt x="3341370" y="1133093"/>
                  </a:moveTo>
                  <a:lnTo>
                    <a:pt x="3174492" y="91439"/>
                  </a:lnTo>
                  <a:lnTo>
                    <a:pt x="3007614" y="88391"/>
                  </a:lnTo>
                  <a:lnTo>
                    <a:pt x="166878" y="30479"/>
                  </a:lnTo>
                  <a:lnTo>
                    <a:pt x="0" y="0"/>
                  </a:lnTo>
                  <a:lnTo>
                    <a:pt x="0" y="1133094"/>
                  </a:lnTo>
                  <a:lnTo>
                    <a:pt x="3341370" y="1133093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35865" y="4698491"/>
              <a:ext cx="3347720" cy="1138555"/>
            </a:xfrm>
            <a:custGeom>
              <a:avLst/>
              <a:gdLst/>
              <a:ahLst/>
              <a:cxnLst/>
              <a:rect l="l" t="t" r="r" b="b"/>
              <a:pathLst>
                <a:path w="3347720" h="1138554">
                  <a:moveTo>
                    <a:pt x="170688" y="30480"/>
                  </a:moveTo>
                  <a:lnTo>
                    <a:pt x="3047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1137666"/>
                  </a:lnTo>
                  <a:lnTo>
                    <a:pt x="1524" y="1138428"/>
                  </a:lnTo>
                  <a:lnTo>
                    <a:pt x="2286" y="1138428"/>
                  </a:lnTo>
                  <a:lnTo>
                    <a:pt x="2286" y="5334"/>
                  </a:lnTo>
                  <a:lnTo>
                    <a:pt x="5333" y="3048"/>
                  </a:lnTo>
                  <a:lnTo>
                    <a:pt x="5333" y="5902"/>
                  </a:lnTo>
                  <a:lnTo>
                    <a:pt x="169926" y="36576"/>
                  </a:lnTo>
                  <a:lnTo>
                    <a:pt x="169926" y="30480"/>
                  </a:lnTo>
                  <a:lnTo>
                    <a:pt x="170688" y="30480"/>
                  </a:lnTo>
                  <a:close/>
                </a:path>
                <a:path w="3347720" h="1138554">
                  <a:moveTo>
                    <a:pt x="5333" y="5902"/>
                  </a:moveTo>
                  <a:lnTo>
                    <a:pt x="5333" y="3048"/>
                  </a:lnTo>
                  <a:lnTo>
                    <a:pt x="2286" y="5334"/>
                  </a:lnTo>
                  <a:lnTo>
                    <a:pt x="5333" y="5902"/>
                  </a:lnTo>
                  <a:close/>
                </a:path>
                <a:path w="3347720" h="1138554">
                  <a:moveTo>
                    <a:pt x="5334" y="1133094"/>
                  </a:moveTo>
                  <a:lnTo>
                    <a:pt x="5333" y="5902"/>
                  </a:lnTo>
                  <a:lnTo>
                    <a:pt x="2286" y="5334"/>
                  </a:lnTo>
                  <a:lnTo>
                    <a:pt x="2286" y="1138428"/>
                  </a:lnTo>
                  <a:lnTo>
                    <a:pt x="3048" y="1138428"/>
                  </a:lnTo>
                  <a:lnTo>
                    <a:pt x="3048" y="1133094"/>
                  </a:lnTo>
                  <a:lnTo>
                    <a:pt x="5334" y="1133094"/>
                  </a:lnTo>
                  <a:close/>
                </a:path>
                <a:path w="3347720" h="1138554">
                  <a:moveTo>
                    <a:pt x="3344417" y="1138428"/>
                  </a:moveTo>
                  <a:lnTo>
                    <a:pt x="3344417" y="1133094"/>
                  </a:lnTo>
                  <a:lnTo>
                    <a:pt x="3341370" y="1136142"/>
                  </a:lnTo>
                  <a:lnTo>
                    <a:pt x="3340881" y="1133094"/>
                  </a:lnTo>
                  <a:lnTo>
                    <a:pt x="3048" y="1133094"/>
                  </a:lnTo>
                  <a:lnTo>
                    <a:pt x="5334" y="1136142"/>
                  </a:lnTo>
                  <a:lnTo>
                    <a:pt x="5334" y="1138428"/>
                  </a:lnTo>
                  <a:lnTo>
                    <a:pt x="3344417" y="1138428"/>
                  </a:lnTo>
                  <a:close/>
                </a:path>
                <a:path w="3347720" h="1138554">
                  <a:moveTo>
                    <a:pt x="5334" y="1138428"/>
                  </a:moveTo>
                  <a:lnTo>
                    <a:pt x="5334" y="1136142"/>
                  </a:lnTo>
                  <a:lnTo>
                    <a:pt x="3048" y="1133094"/>
                  </a:lnTo>
                  <a:lnTo>
                    <a:pt x="3048" y="1138428"/>
                  </a:lnTo>
                  <a:lnTo>
                    <a:pt x="5334" y="1138428"/>
                  </a:lnTo>
                  <a:close/>
                </a:path>
                <a:path w="3347720" h="1138554">
                  <a:moveTo>
                    <a:pt x="3347466" y="1136142"/>
                  </a:moveTo>
                  <a:lnTo>
                    <a:pt x="3346704" y="1135380"/>
                  </a:lnTo>
                  <a:lnTo>
                    <a:pt x="3179826" y="93725"/>
                  </a:lnTo>
                  <a:lnTo>
                    <a:pt x="3179826" y="92963"/>
                  </a:lnTo>
                  <a:lnTo>
                    <a:pt x="3178302" y="91439"/>
                  </a:lnTo>
                  <a:lnTo>
                    <a:pt x="3174492" y="91384"/>
                  </a:lnTo>
                  <a:lnTo>
                    <a:pt x="3009900" y="88376"/>
                  </a:lnTo>
                  <a:lnTo>
                    <a:pt x="2556619" y="78884"/>
                  </a:lnTo>
                  <a:lnTo>
                    <a:pt x="1900769" y="65479"/>
                  </a:lnTo>
                  <a:lnTo>
                    <a:pt x="336804" y="34290"/>
                  </a:lnTo>
                  <a:lnTo>
                    <a:pt x="169926" y="30480"/>
                  </a:lnTo>
                  <a:lnTo>
                    <a:pt x="169926" y="36576"/>
                  </a:lnTo>
                  <a:lnTo>
                    <a:pt x="336804" y="40386"/>
                  </a:lnTo>
                  <a:lnTo>
                    <a:pt x="1547271" y="64473"/>
                  </a:lnTo>
                  <a:lnTo>
                    <a:pt x="2455116" y="82899"/>
                  </a:lnTo>
                  <a:lnTo>
                    <a:pt x="3010662" y="94501"/>
                  </a:lnTo>
                  <a:lnTo>
                    <a:pt x="3174492" y="97480"/>
                  </a:lnTo>
                  <a:lnTo>
                    <a:pt x="3174492" y="95249"/>
                  </a:lnTo>
                  <a:lnTo>
                    <a:pt x="3177540" y="97535"/>
                  </a:lnTo>
                  <a:lnTo>
                    <a:pt x="3177540" y="114261"/>
                  </a:lnTo>
                  <a:lnTo>
                    <a:pt x="3340881" y="1133094"/>
                  </a:lnTo>
                  <a:lnTo>
                    <a:pt x="3344417" y="1133094"/>
                  </a:lnTo>
                  <a:lnTo>
                    <a:pt x="3344417" y="1138428"/>
                  </a:lnTo>
                  <a:lnTo>
                    <a:pt x="3345941" y="1138428"/>
                  </a:lnTo>
                  <a:lnTo>
                    <a:pt x="3346704" y="1137666"/>
                  </a:lnTo>
                  <a:lnTo>
                    <a:pt x="3346704" y="1136904"/>
                  </a:lnTo>
                  <a:lnTo>
                    <a:pt x="3347466" y="1136142"/>
                  </a:lnTo>
                  <a:close/>
                </a:path>
                <a:path w="3347720" h="1138554">
                  <a:moveTo>
                    <a:pt x="3177540" y="97535"/>
                  </a:moveTo>
                  <a:lnTo>
                    <a:pt x="3174492" y="95249"/>
                  </a:lnTo>
                  <a:lnTo>
                    <a:pt x="3174850" y="97487"/>
                  </a:lnTo>
                  <a:lnTo>
                    <a:pt x="3177540" y="97535"/>
                  </a:lnTo>
                  <a:close/>
                </a:path>
                <a:path w="3347720" h="1138554">
                  <a:moveTo>
                    <a:pt x="3174850" y="97487"/>
                  </a:moveTo>
                  <a:lnTo>
                    <a:pt x="3174492" y="95249"/>
                  </a:lnTo>
                  <a:lnTo>
                    <a:pt x="3174492" y="97480"/>
                  </a:lnTo>
                  <a:lnTo>
                    <a:pt x="3174850" y="97487"/>
                  </a:lnTo>
                  <a:close/>
                </a:path>
                <a:path w="3347720" h="1138554">
                  <a:moveTo>
                    <a:pt x="3177540" y="114261"/>
                  </a:moveTo>
                  <a:lnTo>
                    <a:pt x="3177540" y="97535"/>
                  </a:lnTo>
                  <a:lnTo>
                    <a:pt x="3174850" y="97487"/>
                  </a:lnTo>
                  <a:lnTo>
                    <a:pt x="3177540" y="114261"/>
                  </a:lnTo>
                  <a:close/>
                </a:path>
                <a:path w="3347720" h="1138554">
                  <a:moveTo>
                    <a:pt x="3344417" y="1133094"/>
                  </a:moveTo>
                  <a:lnTo>
                    <a:pt x="3340881" y="1133094"/>
                  </a:lnTo>
                  <a:lnTo>
                    <a:pt x="3341370" y="1136142"/>
                  </a:lnTo>
                  <a:lnTo>
                    <a:pt x="3344417" y="1133094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82525" y="4964442"/>
              <a:ext cx="2785110" cy="870585"/>
            </a:xfrm>
            <a:custGeom>
              <a:avLst/>
              <a:gdLst/>
              <a:ahLst/>
              <a:cxnLst/>
              <a:rect l="l" t="t" r="r" b="b"/>
              <a:pathLst>
                <a:path w="2785109" h="870585">
                  <a:moveTo>
                    <a:pt x="111239" y="0"/>
                  </a:moveTo>
                  <a:lnTo>
                    <a:pt x="0" y="0"/>
                  </a:lnTo>
                  <a:lnTo>
                    <a:pt x="0" y="870204"/>
                  </a:lnTo>
                  <a:lnTo>
                    <a:pt x="111239" y="870204"/>
                  </a:lnTo>
                  <a:lnTo>
                    <a:pt x="111239" y="0"/>
                  </a:lnTo>
                  <a:close/>
                </a:path>
                <a:path w="2785109" h="870585">
                  <a:moveTo>
                    <a:pt x="278892" y="24384"/>
                  </a:moveTo>
                  <a:lnTo>
                    <a:pt x="167640" y="24384"/>
                  </a:lnTo>
                  <a:lnTo>
                    <a:pt x="167640" y="870204"/>
                  </a:lnTo>
                  <a:lnTo>
                    <a:pt x="278892" y="870204"/>
                  </a:lnTo>
                  <a:lnTo>
                    <a:pt x="278892" y="24384"/>
                  </a:lnTo>
                  <a:close/>
                </a:path>
                <a:path w="2785109" h="870585">
                  <a:moveTo>
                    <a:pt x="445770" y="26670"/>
                  </a:moveTo>
                  <a:lnTo>
                    <a:pt x="334518" y="26670"/>
                  </a:lnTo>
                  <a:lnTo>
                    <a:pt x="334518" y="870204"/>
                  </a:lnTo>
                  <a:lnTo>
                    <a:pt x="445770" y="870204"/>
                  </a:lnTo>
                  <a:lnTo>
                    <a:pt x="445770" y="26670"/>
                  </a:lnTo>
                  <a:close/>
                </a:path>
                <a:path w="2785109" h="870585">
                  <a:moveTo>
                    <a:pt x="612648" y="28956"/>
                  </a:moveTo>
                  <a:lnTo>
                    <a:pt x="501396" y="28956"/>
                  </a:lnTo>
                  <a:lnTo>
                    <a:pt x="501396" y="870204"/>
                  </a:lnTo>
                  <a:lnTo>
                    <a:pt x="612648" y="870204"/>
                  </a:lnTo>
                  <a:lnTo>
                    <a:pt x="612648" y="28956"/>
                  </a:lnTo>
                  <a:close/>
                </a:path>
                <a:path w="2785109" h="870585">
                  <a:moveTo>
                    <a:pt x="779500" y="32004"/>
                  </a:moveTo>
                  <a:lnTo>
                    <a:pt x="668248" y="32004"/>
                  </a:lnTo>
                  <a:lnTo>
                    <a:pt x="668248" y="870204"/>
                  </a:lnTo>
                  <a:lnTo>
                    <a:pt x="779500" y="870204"/>
                  </a:lnTo>
                  <a:lnTo>
                    <a:pt x="779500" y="32004"/>
                  </a:lnTo>
                  <a:close/>
                </a:path>
                <a:path w="2785109" h="870585">
                  <a:moveTo>
                    <a:pt x="947166" y="34290"/>
                  </a:moveTo>
                  <a:lnTo>
                    <a:pt x="835152" y="34290"/>
                  </a:lnTo>
                  <a:lnTo>
                    <a:pt x="835152" y="870204"/>
                  </a:lnTo>
                  <a:lnTo>
                    <a:pt x="947166" y="870204"/>
                  </a:lnTo>
                  <a:lnTo>
                    <a:pt x="947166" y="34290"/>
                  </a:lnTo>
                  <a:close/>
                </a:path>
                <a:path w="2785109" h="870585">
                  <a:moveTo>
                    <a:pt x="1114044" y="37338"/>
                  </a:moveTo>
                  <a:lnTo>
                    <a:pt x="1002792" y="37338"/>
                  </a:lnTo>
                  <a:lnTo>
                    <a:pt x="1002792" y="870204"/>
                  </a:lnTo>
                  <a:lnTo>
                    <a:pt x="1114044" y="870204"/>
                  </a:lnTo>
                  <a:lnTo>
                    <a:pt x="1114044" y="37338"/>
                  </a:lnTo>
                  <a:close/>
                </a:path>
                <a:path w="2785109" h="870585">
                  <a:moveTo>
                    <a:pt x="1280922" y="39624"/>
                  </a:moveTo>
                  <a:lnTo>
                    <a:pt x="1169670" y="39624"/>
                  </a:lnTo>
                  <a:lnTo>
                    <a:pt x="1169670" y="870204"/>
                  </a:lnTo>
                  <a:lnTo>
                    <a:pt x="1280922" y="870204"/>
                  </a:lnTo>
                  <a:lnTo>
                    <a:pt x="1280922" y="39624"/>
                  </a:lnTo>
                  <a:close/>
                </a:path>
                <a:path w="2785109" h="870585">
                  <a:moveTo>
                    <a:pt x="1447787" y="42672"/>
                  </a:moveTo>
                  <a:lnTo>
                    <a:pt x="1336548" y="42672"/>
                  </a:lnTo>
                  <a:lnTo>
                    <a:pt x="1336548" y="870204"/>
                  </a:lnTo>
                  <a:lnTo>
                    <a:pt x="1447787" y="870204"/>
                  </a:lnTo>
                  <a:lnTo>
                    <a:pt x="1447787" y="42672"/>
                  </a:lnTo>
                  <a:close/>
                </a:path>
                <a:path w="2785109" h="870585">
                  <a:moveTo>
                    <a:pt x="1615427" y="45720"/>
                  </a:moveTo>
                  <a:lnTo>
                    <a:pt x="1503413" y="45720"/>
                  </a:lnTo>
                  <a:lnTo>
                    <a:pt x="1503413" y="870204"/>
                  </a:lnTo>
                  <a:lnTo>
                    <a:pt x="1615427" y="870204"/>
                  </a:lnTo>
                  <a:lnTo>
                    <a:pt x="1615427" y="45720"/>
                  </a:lnTo>
                  <a:close/>
                </a:path>
                <a:path w="2785109" h="870585">
                  <a:moveTo>
                    <a:pt x="1782318" y="48006"/>
                  </a:moveTo>
                  <a:lnTo>
                    <a:pt x="1671066" y="48006"/>
                  </a:lnTo>
                  <a:lnTo>
                    <a:pt x="1671066" y="870204"/>
                  </a:lnTo>
                  <a:lnTo>
                    <a:pt x="1782318" y="870204"/>
                  </a:lnTo>
                  <a:lnTo>
                    <a:pt x="1782318" y="48006"/>
                  </a:lnTo>
                  <a:close/>
                </a:path>
                <a:path w="2785109" h="870585">
                  <a:moveTo>
                    <a:pt x="1949183" y="51054"/>
                  </a:moveTo>
                  <a:lnTo>
                    <a:pt x="1837944" y="51054"/>
                  </a:lnTo>
                  <a:lnTo>
                    <a:pt x="1837944" y="870204"/>
                  </a:lnTo>
                  <a:lnTo>
                    <a:pt x="1949183" y="870204"/>
                  </a:lnTo>
                  <a:lnTo>
                    <a:pt x="1949183" y="51054"/>
                  </a:lnTo>
                  <a:close/>
                </a:path>
                <a:path w="2785109" h="870585">
                  <a:moveTo>
                    <a:pt x="2116061" y="54102"/>
                  </a:moveTo>
                  <a:lnTo>
                    <a:pt x="2004822" y="54102"/>
                  </a:lnTo>
                  <a:lnTo>
                    <a:pt x="2004822" y="870204"/>
                  </a:lnTo>
                  <a:lnTo>
                    <a:pt x="2116061" y="870204"/>
                  </a:lnTo>
                  <a:lnTo>
                    <a:pt x="2116061" y="54102"/>
                  </a:lnTo>
                  <a:close/>
                </a:path>
                <a:path w="2785109" h="870585">
                  <a:moveTo>
                    <a:pt x="2283701" y="56388"/>
                  </a:moveTo>
                  <a:lnTo>
                    <a:pt x="2171687" y="56388"/>
                  </a:lnTo>
                  <a:lnTo>
                    <a:pt x="2171687" y="870204"/>
                  </a:lnTo>
                  <a:lnTo>
                    <a:pt x="2283701" y="870204"/>
                  </a:lnTo>
                  <a:lnTo>
                    <a:pt x="2283701" y="56388"/>
                  </a:lnTo>
                  <a:close/>
                </a:path>
                <a:path w="2785109" h="870585">
                  <a:moveTo>
                    <a:pt x="2451354" y="59436"/>
                  </a:moveTo>
                  <a:lnTo>
                    <a:pt x="2339340" y="59436"/>
                  </a:lnTo>
                  <a:lnTo>
                    <a:pt x="2339340" y="870204"/>
                  </a:lnTo>
                  <a:lnTo>
                    <a:pt x="2451354" y="870204"/>
                  </a:lnTo>
                  <a:lnTo>
                    <a:pt x="2451354" y="59436"/>
                  </a:lnTo>
                  <a:close/>
                </a:path>
                <a:path w="2785109" h="870585">
                  <a:moveTo>
                    <a:pt x="2618232" y="62484"/>
                  </a:moveTo>
                  <a:lnTo>
                    <a:pt x="2506980" y="62484"/>
                  </a:lnTo>
                  <a:lnTo>
                    <a:pt x="2506980" y="870204"/>
                  </a:lnTo>
                  <a:lnTo>
                    <a:pt x="2618232" y="870204"/>
                  </a:lnTo>
                  <a:lnTo>
                    <a:pt x="2618232" y="62484"/>
                  </a:lnTo>
                  <a:close/>
                </a:path>
                <a:path w="2785109" h="870585">
                  <a:moveTo>
                    <a:pt x="2785097" y="65532"/>
                  </a:moveTo>
                  <a:lnTo>
                    <a:pt x="2673858" y="65532"/>
                  </a:lnTo>
                  <a:lnTo>
                    <a:pt x="2673858" y="870204"/>
                  </a:lnTo>
                  <a:lnTo>
                    <a:pt x="2785097" y="870204"/>
                  </a:lnTo>
                  <a:lnTo>
                    <a:pt x="2785097" y="65532"/>
                  </a:lnTo>
                  <a:close/>
                </a:path>
              </a:pathLst>
            </a:custGeom>
            <a:solidFill>
              <a:srgbClr val="2D7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50521" y="5830074"/>
              <a:ext cx="3517900" cy="36195"/>
            </a:xfrm>
            <a:custGeom>
              <a:avLst/>
              <a:gdLst/>
              <a:ahLst/>
              <a:cxnLst/>
              <a:rect l="l" t="t" r="r" b="b"/>
              <a:pathLst>
                <a:path w="3517900" h="36195">
                  <a:moveTo>
                    <a:pt x="3517379" y="4572"/>
                  </a:moveTo>
                  <a:lnTo>
                    <a:pt x="3512820" y="4572"/>
                  </a:lnTo>
                  <a:lnTo>
                    <a:pt x="3512820" y="0"/>
                  </a:lnTo>
                  <a:lnTo>
                    <a:pt x="4572" y="0"/>
                  </a:lnTo>
                  <a:lnTo>
                    <a:pt x="4572" y="4572"/>
                  </a:lnTo>
                  <a:lnTo>
                    <a:pt x="0" y="4572"/>
                  </a:lnTo>
                  <a:lnTo>
                    <a:pt x="0" y="35814"/>
                  </a:lnTo>
                  <a:lnTo>
                    <a:pt x="8382" y="35814"/>
                  </a:lnTo>
                  <a:lnTo>
                    <a:pt x="8382" y="8369"/>
                  </a:lnTo>
                  <a:lnTo>
                    <a:pt x="501383" y="8369"/>
                  </a:lnTo>
                  <a:lnTo>
                    <a:pt x="501383" y="35814"/>
                  </a:lnTo>
                  <a:lnTo>
                    <a:pt x="509765" y="35814"/>
                  </a:lnTo>
                  <a:lnTo>
                    <a:pt x="509765" y="8369"/>
                  </a:lnTo>
                  <a:lnTo>
                    <a:pt x="1002779" y="8369"/>
                  </a:lnTo>
                  <a:lnTo>
                    <a:pt x="1002779" y="35814"/>
                  </a:lnTo>
                  <a:lnTo>
                    <a:pt x="1011174" y="35814"/>
                  </a:lnTo>
                  <a:lnTo>
                    <a:pt x="1011174" y="8369"/>
                  </a:lnTo>
                  <a:lnTo>
                    <a:pt x="1504175" y="8369"/>
                  </a:lnTo>
                  <a:lnTo>
                    <a:pt x="1504175" y="35814"/>
                  </a:lnTo>
                  <a:lnTo>
                    <a:pt x="1512570" y="35814"/>
                  </a:lnTo>
                  <a:lnTo>
                    <a:pt x="1512570" y="8369"/>
                  </a:lnTo>
                  <a:lnTo>
                    <a:pt x="2005571" y="8369"/>
                  </a:lnTo>
                  <a:lnTo>
                    <a:pt x="2005571" y="35814"/>
                  </a:lnTo>
                  <a:lnTo>
                    <a:pt x="2013953" y="35814"/>
                  </a:lnTo>
                  <a:lnTo>
                    <a:pt x="2013953" y="8369"/>
                  </a:lnTo>
                  <a:lnTo>
                    <a:pt x="2506205" y="8369"/>
                  </a:lnTo>
                  <a:lnTo>
                    <a:pt x="2506205" y="35814"/>
                  </a:lnTo>
                  <a:lnTo>
                    <a:pt x="2514600" y="35814"/>
                  </a:lnTo>
                  <a:lnTo>
                    <a:pt x="2514600" y="8369"/>
                  </a:lnTo>
                  <a:lnTo>
                    <a:pt x="3007601" y="8369"/>
                  </a:lnTo>
                  <a:lnTo>
                    <a:pt x="3007601" y="35814"/>
                  </a:lnTo>
                  <a:lnTo>
                    <a:pt x="3015996" y="35814"/>
                  </a:lnTo>
                  <a:lnTo>
                    <a:pt x="3015996" y="8369"/>
                  </a:lnTo>
                  <a:lnTo>
                    <a:pt x="3508997" y="8369"/>
                  </a:lnTo>
                  <a:lnTo>
                    <a:pt x="3508997" y="35814"/>
                  </a:lnTo>
                  <a:lnTo>
                    <a:pt x="3517379" y="35814"/>
                  </a:lnTo>
                  <a:lnTo>
                    <a:pt x="3517379" y="457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00950" y="4559807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5" h="55245">
                  <a:moveTo>
                    <a:pt x="54864" y="54863"/>
                  </a:moveTo>
                  <a:lnTo>
                    <a:pt x="54864" y="0"/>
                  </a:lnTo>
                  <a:lnTo>
                    <a:pt x="0" y="0"/>
                  </a:lnTo>
                  <a:lnTo>
                    <a:pt x="0" y="54863"/>
                  </a:lnTo>
                  <a:lnTo>
                    <a:pt x="54864" y="54863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97915" y="455675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60" y="59436"/>
                  </a:moveTo>
                  <a:lnTo>
                    <a:pt x="60960" y="1524"/>
                  </a:lnTo>
                  <a:lnTo>
                    <a:pt x="59436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59436"/>
                  </a:lnTo>
                  <a:lnTo>
                    <a:pt x="1524" y="60960"/>
                  </a:lnTo>
                  <a:lnTo>
                    <a:pt x="3048" y="60960"/>
                  </a:lnTo>
                  <a:lnTo>
                    <a:pt x="3048" y="5334"/>
                  </a:lnTo>
                  <a:lnTo>
                    <a:pt x="6095" y="3048"/>
                  </a:lnTo>
                  <a:lnTo>
                    <a:pt x="6095" y="5334"/>
                  </a:lnTo>
                  <a:lnTo>
                    <a:pt x="55626" y="5334"/>
                  </a:lnTo>
                  <a:lnTo>
                    <a:pt x="55626" y="3048"/>
                  </a:lnTo>
                  <a:lnTo>
                    <a:pt x="57912" y="5334"/>
                  </a:lnTo>
                  <a:lnTo>
                    <a:pt x="57912" y="60960"/>
                  </a:lnTo>
                  <a:lnTo>
                    <a:pt x="59436" y="60960"/>
                  </a:lnTo>
                  <a:lnTo>
                    <a:pt x="60960" y="59436"/>
                  </a:lnTo>
                  <a:close/>
                </a:path>
                <a:path w="60959" h="60960">
                  <a:moveTo>
                    <a:pt x="6095" y="5334"/>
                  </a:moveTo>
                  <a:lnTo>
                    <a:pt x="6095" y="3048"/>
                  </a:lnTo>
                  <a:lnTo>
                    <a:pt x="3048" y="5334"/>
                  </a:lnTo>
                  <a:lnTo>
                    <a:pt x="6095" y="5334"/>
                  </a:lnTo>
                  <a:close/>
                </a:path>
                <a:path w="60959" h="60960">
                  <a:moveTo>
                    <a:pt x="6095" y="54864"/>
                  </a:moveTo>
                  <a:lnTo>
                    <a:pt x="6095" y="5334"/>
                  </a:lnTo>
                  <a:lnTo>
                    <a:pt x="3048" y="5334"/>
                  </a:lnTo>
                  <a:lnTo>
                    <a:pt x="3048" y="54864"/>
                  </a:lnTo>
                  <a:lnTo>
                    <a:pt x="6095" y="54864"/>
                  </a:lnTo>
                  <a:close/>
                </a:path>
                <a:path w="60959" h="60960">
                  <a:moveTo>
                    <a:pt x="57912" y="54864"/>
                  </a:moveTo>
                  <a:lnTo>
                    <a:pt x="3048" y="54864"/>
                  </a:lnTo>
                  <a:lnTo>
                    <a:pt x="6095" y="57912"/>
                  </a:lnTo>
                  <a:lnTo>
                    <a:pt x="6096" y="60960"/>
                  </a:lnTo>
                  <a:lnTo>
                    <a:pt x="55626" y="60960"/>
                  </a:lnTo>
                  <a:lnTo>
                    <a:pt x="55626" y="57912"/>
                  </a:lnTo>
                  <a:lnTo>
                    <a:pt x="57912" y="54864"/>
                  </a:lnTo>
                  <a:close/>
                </a:path>
                <a:path w="60959" h="60960">
                  <a:moveTo>
                    <a:pt x="6096" y="60960"/>
                  </a:moveTo>
                  <a:lnTo>
                    <a:pt x="6095" y="57912"/>
                  </a:lnTo>
                  <a:lnTo>
                    <a:pt x="3048" y="54864"/>
                  </a:lnTo>
                  <a:lnTo>
                    <a:pt x="3048" y="60960"/>
                  </a:lnTo>
                  <a:lnTo>
                    <a:pt x="6096" y="60960"/>
                  </a:lnTo>
                  <a:close/>
                </a:path>
                <a:path w="60959" h="60960">
                  <a:moveTo>
                    <a:pt x="57912" y="5334"/>
                  </a:moveTo>
                  <a:lnTo>
                    <a:pt x="55626" y="3048"/>
                  </a:lnTo>
                  <a:lnTo>
                    <a:pt x="55626" y="5334"/>
                  </a:lnTo>
                  <a:lnTo>
                    <a:pt x="57912" y="5334"/>
                  </a:lnTo>
                  <a:close/>
                </a:path>
                <a:path w="60959" h="60960">
                  <a:moveTo>
                    <a:pt x="57912" y="54864"/>
                  </a:moveTo>
                  <a:lnTo>
                    <a:pt x="57912" y="5334"/>
                  </a:lnTo>
                  <a:lnTo>
                    <a:pt x="55626" y="5334"/>
                  </a:lnTo>
                  <a:lnTo>
                    <a:pt x="55626" y="54864"/>
                  </a:lnTo>
                  <a:lnTo>
                    <a:pt x="57912" y="54864"/>
                  </a:lnTo>
                  <a:close/>
                </a:path>
                <a:path w="60959" h="60960">
                  <a:moveTo>
                    <a:pt x="57912" y="60960"/>
                  </a:moveTo>
                  <a:lnTo>
                    <a:pt x="57912" y="54864"/>
                  </a:lnTo>
                  <a:lnTo>
                    <a:pt x="55626" y="57912"/>
                  </a:lnTo>
                  <a:lnTo>
                    <a:pt x="55626" y="60960"/>
                  </a:lnTo>
                  <a:lnTo>
                    <a:pt x="57912" y="60960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71117" y="4559807"/>
              <a:ext cx="55880" cy="55244"/>
            </a:xfrm>
            <a:custGeom>
              <a:avLst/>
              <a:gdLst/>
              <a:ahLst/>
              <a:cxnLst/>
              <a:rect l="l" t="t" r="r" b="b"/>
              <a:pathLst>
                <a:path w="55879" h="55245">
                  <a:moveTo>
                    <a:pt x="55625" y="54863"/>
                  </a:moveTo>
                  <a:lnTo>
                    <a:pt x="55625" y="0"/>
                  </a:lnTo>
                  <a:lnTo>
                    <a:pt x="0" y="0"/>
                  </a:lnTo>
                  <a:lnTo>
                    <a:pt x="0" y="54863"/>
                  </a:lnTo>
                  <a:lnTo>
                    <a:pt x="55625" y="54863"/>
                  </a:lnTo>
                  <a:close/>
                </a:path>
              </a:pathLst>
            </a:custGeom>
            <a:solidFill>
              <a:srgbClr val="2D7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673985" y="5749544"/>
            <a:ext cx="565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98727" y="5507227"/>
            <a:ext cx="25463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48435" y="5264145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448435" y="5021064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48435" y="4778747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48435" y="4535666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78151" y="5880594"/>
            <a:ext cx="4098290" cy="389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90"/>
              </a:spcBef>
              <a:tabLst>
                <a:tab pos="859790" algn="l"/>
                <a:tab pos="1361440" algn="l"/>
                <a:tab pos="1862455" algn="l"/>
                <a:tab pos="2364105" algn="l"/>
                <a:tab pos="2865755" algn="l"/>
                <a:tab pos="3366135" algn="l"/>
              </a:tabLst>
            </a:pP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2027	2030	2033	2036	2039	2042	2045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Calibri"/>
              <a:cs typeface="Calibri"/>
            </a:endParaRPr>
          </a:p>
          <a:p>
            <a:pPr marL="162560" indent="-150495">
              <a:lnSpc>
                <a:spcPct val="100000"/>
              </a:lnSpc>
              <a:buClr>
                <a:srgbClr val="4371C4"/>
              </a:buClr>
              <a:buSzPct val="82352"/>
              <a:buFont typeface="Wingdings"/>
              <a:buChar char=""/>
              <a:tabLst>
                <a:tab pos="163195" algn="l"/>
              </a:tabLst>
            </a:pPr>
            <a:r>
              <a:rPr sz="850" spc="10" dirty="0">
                <a:latin typeface="Calibri"/>
                <a:cs typeface="Calibri"/>
              </a:rPr>
              <a:t>Apparent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Cashflows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to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meet </a:t>
            </a:r>
            <a:r>
              <a:rPr sz="850" spc="5" dirty="0">
                <a:latin typeface="Calibri"/>
                <a:cs typeface="Calibri"/>
              </a:rPr>
              <a:t>all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Financial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Covenants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and discharge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the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debt </a:t>
            </a:r>
            <a:r>
              <a:rPr sz="850" spc="5" dirty="0">
                <a:latin typeface="Calibri"/>
                <a:cs typeface="Calibri"/>
              </a:rPr>
              <a:t>obligations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66743" y="4502911"/>
            <a:ext cx="143764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3234" algn="l"/>
              </a:tabLst>
            </a:pP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CFADS	Scheduled</a:t>
            </a:r>
            <a:r>
              <a:rPr sz="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debt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service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478151" y="3969511"/>
            <a:ext cx="21532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CFADS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VS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DEBT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SERVICE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($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000's)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423801" y="4274820"/>
            <a:ext cx="4817745" cy="11430"/>
          </a:xfrm>
          <a:custGeom>
            <a:avLst/>
            <a:gdLst/>
            <a:ahLst/>
            <a:cxnLst/>
            <a:rect l="l" t="t" r="r" b="b"/>
            <a:pathLst>
              <a:path w="4817745" h="11429">
                <a:moveTo>
                  <a:pt x="4817364" y="11429"/>
                </a:moveTo>
                <a:lnTo>
                  <a:pt x="4817364" y="0"/>
                </a:lnTo>
                <a:lnTo>
                  <a:pt x="0" y="0"/>
                </a:lnTo>
                <a:lnTo>
                  <a:pt x="0" y="11429"/>
                </a:lnTo>
                <a:lnTo>
                  <a:pt x="4817364" y="114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904379" y="2209038"/>
            <a:ext cx="3637915" cy="1170940"/>
            <a:chOff x="904379" y="2209038"/>
            <a:chExt cx="3637915" cy="1170940"/>
          </a:xfrm>
        </p:grpSpPr>
        <p:sp>
          <p:nvSpPr>
            <p:cNvPr id="80" name="object 80"/>
            <p:cNvSpPr/>
            <p:nvPr/>
          </p:nvSpPr>
          <p:spPr>
            <a:xfrm>
              <a:off x="961529" y="2209038"/>
              <a:ext cx="38100" cy="1138555"/>
            </a:xfrm>
            <a:custGeom>
              <a:avLst/>
              <a:gdLst/>
              <a:ahLst/>
              <a:cxnLst/>
              <a:rect l="l" t="t" r="r" b="b"/>
              <a:pathLst>
                <a:path w="38100" h="1138554">
                  <a:moveTo>
                    <a:pt x="38100" y="1138427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1138427"/>
                  </a:lnTo>
                  <a:lnTo>
                    <a:pt x="38100" y="1138427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99629" y="2440686"/>
              <a:ext cx="39370" cy="906780"/>
            </a:xfrm>
            <a:custGeom>
              <a:avLst/>
              <a:gdLst/>
              <a:ahLst/>
              <a:cxnLst/>
              <a:rect l="l" t="t" r="r" b="b"/>
              <a:pathLst>
                <a:path w="39369" h="906779">
                  <a:moveTo>
                    <a:pt x="38862" y="906780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906780"/>
                  </a:lnTo>
                  <a:lnTo>
                    <a:pt x="38862" y="90678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2885" y="2209800"/>
              <a:ext cx="39370" cy="1137920"/>
            </a:xfrm>
            <a:custGeom>
              <a:avLst/>
              <a:gdLst/>
              <a:ahLst/>
              <a:cxnLst/>
              <a:rect l="l" t="t" r="r" b="b"/>
              <a:pathLst>
                <a:path w="39369" h="1137920">
                  <a:moveTo>
                    <a:pt x="38862" y="1137665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7665"/>
                  </a:lnTo>
                  <a:lnTo>
                    <a:pt x="38862" y="1137665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81747" y="2443734"/>
              <a:ext cx="39370" cy="904240"/>
            </a:xfrm>
            <a:custGeom>
              <a:avLst/>
              <a:gdLst/>
              <a:ahLst/>
              <a:cxnLst/>
              <a:rect l="l" t="t" r="r" b="b"/>
              <a:pathLst>
                <a:path w="39369" h="904239">
                  <a:moveTo>
                    <a:pt x="38862" y="903732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903732"/>
                  </a:lnTo>
                  <a:lnTo>
                    <a:pt x="38862" y="903732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24241" y="2209800"/>
              <a:ext cx="39370" cy="1137920"/>
            </a:xfrm>
            <a:custGeom>
              <a:avLst/>
              <a:gdLst/>
              <a:ahLst/>
              <a:cxnLst/>
              <a:rect l="l" t="t" r="r" b="b"/>
              <a:pathLst>
                <a:path w="39369" h="1137920">
                  <a:moveTo>
                    <a:pt x="38862" y="1137665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7665"/>
                  </a:lnTo>
                  <a:lnTo>
                    <a:pt x="38862" y="1137665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63103" y="2446020"/>
              <a:ext cx="39370" cy="901700"/>
            </a:xfrm>
            <a:custGeom>
              <a:avLst/>
              <a:gdLst/>
              <a:ahLst/>
              <a:cxnLst/>
              <a:rect l="l" t="t" r="r" b="b"/>
              <a:pathLst>
                <a:path w="39369" h="901700">
                  <a:moveTo>
                    <a:pt x="38862" y="901446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901446"/>
                  </a:lnTo>
                  <a:lnTo>
                    <a:pt x="38862" y="901446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06359" y="2210562"/>
              <a:ext cx="39370" cy="1137285"/>
            </a:xfrm>
            <a:custGeom>
              <a:avLst/>
              <a:gdLst/>
              <a:ahLst/>
              <a:cxnLst/>
              <a:rect l="l" t="t" r="r" b="b"/>
              <a:pathLst>
                <a:path w="39369" h="1137285">
                  <a:moveTo>
                    <a:pt x="38862" y="1136903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6903"/>
                  </a:lnTo>
                  <a:lnTo>
                    <a:pt x="38862" y="1136903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45221" y="2449068"/>
              <a:ext cx="38100" cy="898525"/>
            </a:xfrm>
            <a:custGeom>
              <a:avLst/>
              <a:gdLst/>
              <a:ahLst/>
              <a:cxnLst/>
              <a:rect l="l" t="t" r="r" b="b"/>
              <a:pathLst>
                <a:path w="38100" h="898525">
                  <a:moveTo>
                    <a:pt x="38100" y="898398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98398"/>
                  </a:lnTo>
                  <a:lnTo>
                    <a:pt x="38100" y="898398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7715" y="2210562"/>
              <a:ext cx="39370" cy="1137285"/>
            </a:xfrm>
            <a:custGeom>
              <a:avLst/>
              <a:gdLst/>
              <a:ahLst/>
              <a:cxnLst/>
              <a:rect l="l" t="t" r="r" b="b"/>
              <a:pathLst>
                <a:path w="39369" h="1137285">
                  <a:moveTo>
                    <a:pt x="38862" y="1136903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6903"/>
                  </a:lnTo>
                  <a:lnTo>
                    <a:pt x="38862" y="1136903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26577" y="2451354"/>
              <a:ext cx="39370" cy="896619"/>
            </a:xfrm>
            <a:custGeom>
              <a:avLst/>
              <a:gdLst/>
              <a:ahLst/>
              <a:cxnLst/>
              <a:rect l="l" t="t" r="r" b="b"/>
              <a:pathLst>
                <a:path w="39369" h="896620">
                  <a:moveTo>
                    <a:pt x="38862" y="896112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96112"/>
                  </a:lnTo>
                  <a:lnTo>
                    <a:pt x="38862" y="896112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69071" y="2211324"/>
              <a:ext cx="39370" cy="1136650"/>
            </a:xfrm>
            <a:custGeom>
              <a:avLst/>
              <a:gdLst/>
              <a:ahLst/>
              <a:cxnLst/>
              <a:rect l="l" t="t" r="r" b="b"/>
              <a:pathLst>
                <a:path w="39369" h="1136650">
                  <a:moveTo>
                    <a:pt x="38862" y="1136141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6141"/>
                  </a:lnTo>
                  <a:lnTo>
                    <a:pt x="38862" y="1136141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907933" y="2454402"/>
              <a:ext cx="39370" cy="893444"/>
            </a:xfrm>
            <a:custGeom>
              <a:avLst/>
              <a:gdLst/>
              <a:ahLst/>
              <a:cxnLst/>
              <a:rect l="l" t="t" r="r" b="b"/>
              <a:pathLst>
                <a:path w="39369" h="893445">
                  <a:moveTo>
                    <a:pt x="38862" y="893063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93063"/>
                  </a:lnTo>
                  <a:lnTo>
                    <a:pt x="38862" y="893063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51189" y="2211324"/>
              <a:ext cx="39370" cy="1136650"/>
            </a:xfrm>
            <a:custGeom>
              <a:avLst/>
              <a:gdLst/>
              <a:ahLst/>
              <a:cxnLst/>
              <a:rect l="l" t="t" r="r" b="b"/>
              <a:pathLst>
                <a:path w="39369" h="1136650">
                  <a:moveTo>
                    <a:pt x="38862" y="1136141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6141"/>
                  </a:lnTo>
                  <a:lnTo>
                    <a:pt x="38862" y="1136141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90051" y="2456688"/>
              <a:ext cx="39370" cy="890905"/>
            </a:xfrm>
            <a:custGeom>
              <a:avLst/>
              <a:gdLst/>
              <a:ahLst/>
              <a:cxnLst/>
              <a:rect l="l" t="t" r="r" b="b"/>
              <a:pathLst>
                <a:path w="39369" h="890904">
                  <a:moveTo>
                    <a:pt x="38862" y="890777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90777"/>
                  </a:lnTo>
                  <a:lnTo>
                    <a:pt x="38862" y="890777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32545" y="2211324"/>
              <a:ext cx="39370" cy="1136650"/>
            </a:xfrm>
            <a:custGeom>
              <a:avLst/>
              <a:gdLst/>
              <a:ahLst/>
              <a:cxnLst/>
              <a:rect l="l" t="t" r="r" b="b"/>
              <a:pathLst>
                <a:path w="39369" h="1136650">
                  <a:moveTo>
                    <a:pt x="38862" y="1136141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6141"/>
                  </a:lnTo>
                  <a:lnTo>
                    <a:pt x="38862" y="1136141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271407" y="2459736"/>
              <a:ext cx="39370" cy="887730"/>
            </a:xfrm>
            <a:custGeom>
              <a:avLst/>
              <a:gdLst/>
              <a:ahLst/>
              <a:cxnLst/>
              <a:rect l="l" t="t" r="r" b="b"/>
              <a:pathLst>
                <a:path w="39369" h="887729">
                  <a:moveTo>
                    <a:pt x="38862" y="887730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87730"/>
                  </a:lnTo>
                  <a:lnTo>
                    <a:pt x="38862" y="88773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14663" y="2212086"/>
              <a:ext cx="38100" cy="1135380"/>
            </a:xfrm>
            <a:custGeom>
              <a:avLst/>
              <a:gdLst/>
              <a:ahLst/>
              <a:cxnLst/>
              <a:rect l="l" t="t" r="r" b="b"/>
              <a:pathLst>
                <a:path w="38100" h="1135379">
                  <a:moveTo>
                    <a:pt x="38100" y="113538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1135380"/>
                  </a:lnTo>
                  <a:lnTo>
                    <a:pt x="38100" y="1135380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52763" y="2462784"/>
              <a:ext cx="39370" cy="885190"/>
            </a:xfrm>
            <a:custGeom>
              <a:avLst/>
              <a:gdLst/>
              <a:ahLst/>
              <a:cxnLst/>
              <a:rect l="l" t="t" r="r" b="b"/>
              <a:pathLst>
                <a:path w="39369" h="885189">
                  <a:moveTo>
                    <a:pt x="38862" y="884682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84682"/>
                  </a:lnTo>
                  <a:lnTo>
                    <a:pt x="38862" y="884682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96019" y="2212086"/>
              <a:ext cx="39370" cy="1135380"/>
            </a:xfrm>
            <a:custGeom>
              <a:avLst/>
              <a:gdLst/>
              <a:ahLst/>
              <a:cxnLst/>
              <a:rect l="l" t="t" r="r" b="b"/>
              <a:pathLst>
                <a:path w="39369" h="1135379">
                  <a:moveTo>
                    <a:pt x="38862" y="1135380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5380"/>
                  </a:lnTo>
                  <a:lnTo>
                    <a:pt x="38862" y="1135380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634881" y="2465070"/>
              <a:ext cx="39370" cy="882650"/>
            </a:xfrm>
            <a:custGeom>
              <a:avLst/>
              <a:gdLst/>
              <a:ahLst/>
              <a:cxnLst/>
              <a:rect l="l" t="t" r="r" b="b"/>
              <a:pathLst>
                <a:path w="39369" h="882650">
                  <a:moveTo>
                    <a:pt x="38862" y="882396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82396"/>
                  </a:lnTo>
                  <a:lnTo>
                    <a:pt x="38862" y="882396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77375" y="2212086"/>
              <a:ext cx="39370" cy="1135380"/>
            </a:xfrm>
            <a:custGeom>
              <a:avLst/>
              <a:gdLst/>
              <a:ahLst/>
              <a:cxnLst/>
              <a:rect l="l" t="t" r="r" b="b"/>
              <a:pathLst>
                <a:path w="39369" h="1135379">
                  <a:moveTo>
                    <a:pt x="38862" y="1135380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5380"/>
                  </a:lnTo>
                  <a:lnTo>
                    <a:pt x="38862" y="1135380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16237" y="2468118"/>
              <a:ext cx="39370" cy="879475"/>
            </a:xfrm>
            <a:custGeom>
              <a:avLst/>
              <a:gdLst/>
              <a:ahLst/>
              <a:cxnLst/>
              <a:rect l="l" t="t" r="r" b="b"/>
              <a:pathLst>
                <a:path w="39369" h="879475">
                  <a:moveTo>
                    <a:pt x="38862" y="879348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79348"/>
                  </a:lnTo>
                  <a:lnTo>
                    <a:pt x="38862" y="879348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959493" y="2212848"/>
              <a:ext cx="39370" cy="1134745"/>
            </a:xfrm>
            <a:custGeom>
              <a:avLst/>
              <a:gdLst/>
              <a:ahLst/>
              <a:cxnLst/>
              <a:rect l="l" t="t" r="r" b="b"/>
              <a:pathLst>
                <a:path w="39369" h="1134745">
                  <a:moveTo>
                    <a:pt x="38862" y="1134618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4618"/>
                  </a:lnTo>
                  <a:lnTo>
                    <a:pt x="38862" y="1134618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98355" y="2471166"/>
              <a:ext cx="38100" cy="876300"/>
            </a:xfrm>
            <a:custGeom>
              <a:avLst/>
              <a:gdLst/>
              <a:ahLst/>
              <a:cxnLst/>
              <a:rect l="l" t="t" r="r" b="b"/>
              <a:pathLst>
                <a:path w="38100" h="876300">
                  <a:moveTo>
                    <a:pt x="38100" y="87630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38100" y="87630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140849" y="2212848"/>
              <a:ext cx="39370" cy="1134745"/>
            </a:xfrm>
            <a:custGeom>
              <a:avLst/>
              <a:gdLst/>
              <a:ahLst/>
              <a:cxnLst/>
              <a:rect l="l" t="t" r="r" b="b"/>
              <a:pathLst>
                <a:path w="39369" h="1134745">
                  <a:moveTo>
                    <a:pt x="38862" y="1134618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4618"/>
                  </a:lnTo>
                  <a:lnTo>
                    <a:pt x="38862" y="1134618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79711" y="2473452"/>
              <a:ext cx="39370" cy="874394"/>
            </a:xfrm>
            <a:custGeom>
              <a:avLst/>
              <a:gdLst/>
              <a:ahLst/>
              <a:cxnLst/>
              <a:rect l="l" t="t" r="r" b="b"/>
              <a:pathLst>
                <a:path w="39369" h="874395">
                  <a:moveTo>
                    <a:pt x="38862" y="874013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74013"/>
                  </a:lnTo>
                  <a:lnTo>
                    <a:pt x="38862" y="874013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322967" y="2212848"/>
              <a:ext cx="38100" cy="1134745"/>
            </a:xfrm>
            <a:custGeom>
              <a:avLst/>
              <a:gdLst/>
              <a:ahLst/>
              <a:cxnLst/>
              <a:rect l="l" t="t" r="r" b="b"/>
              <a:pathLst>
                <a:path w="38100" h="1134745">
                  <a:moveTo>
                    <a:pt x="38100" y="1134618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1134618"/>
                  </a:lnTo>
                  <a:lnTo>
                    <a:pt x="38100" y="1134618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61067" y="2476500"/>
              <a:ext cx="39370" cy="871219"/>
            </a:xfrm>
            <a:custGeom>
              <a:avLst/>
              <a:gdLst/>
              <a:ahLst/>
              <a:cxnLst/>
              <a:rect l="l" t="t" r="r" b="b"/>
              <a:pathLst>
                <a:path w="39370" h="871220">
                  <a:moveTo>
                    <a:pt x="38862" y="870965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70965"/>
                  </a:lnTo>
                  <a:lnTo>
                    <a:pt x="38862" y="870965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504323" y="2212848"/>
              <a:ext cx="39370" cy="1134745"/>
            </a:xfrm>
            <a:custGeom>
              <a:avLst/>
              <a:gdLst/>
              <a:ahLst/>
              <a:cxnLst/>
              <a:rect l="l" t="t" r="r" b="b"/>
              <a:pathLst>
                <a:path w="39370" h="1134745">
                  <a:moveTo>
                    <a:pt x="38862" y="1134618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4618"/>
                  </a:lnTo>
                  <a:lnTo>
                    <a:pt x="38862" y="1134618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543185" y="2478786"/>
              <a:ext cx="39370" cy="868680"/>
            </a:xfrm>
            <a:custGeom>
              <a:avLst/>
              <a:gdLst/>
              <a:ahLst/>
              <a:cxnLst/>
              <a:rect l="l" t="t" r="r" b="b"/>
              <a:pathLst>
                <a:path w="39370" h="868679">
                  <a:moveTo>
                    <a:pt x="38862" y="868680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68680"/>
                  </a:lnTo>
                  <a:lnTo>
                    <a:pt x="38862" y="86868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85679" y="2212848"/>
              <a:ext cx="39370" cy="1134745"/>
            </a:xfrm>
            <a:custGeom>
              <a:avLst/>
              <a:gdLst/>
              <a:ahLst/>
              <a:cxnLst/>
              <a:rect l="l" t="t" r="r" b="b"/>
              <a:pathLst>
                <a:path w="39370" h="1134745">
                  <a:moveTo>
                    <a:pt x="38862" y="1134618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4618"/>
                  </a:lnTo>
                  <a:lnTo>
                    <a:pt x="38862" y="1134618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724541" y="2481834"/>
              <a:ext cx="39370" cy="866140"/>
            </a:xfrm>
            <a:custGeom>
              <a:avLst/>
              <a:gdLst/>
              <a:ahLst/>
              <a:cxnLst/>
              <a:rect l="l" t="t" r="r" b="b"/>
              <a:pathLst>
                <a:path w="39370" h="866139">
                  <a:moveTo>
                    <a:pt x="38862" y="865632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65632"/>
                  </a:lnTo>
                  <a:lnTo>
                    <a:pt x="38862" y="865632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67797" y="2213610"/>
              <a:ext cx="39370" cy="1134110"/>
            </a:xfrm>
            <a:custGeom>
              <a:avLst/>
              <a:gdLst/>
              <a:ahLst/>
              <a:cxnLst/>
              <a:rect l="l" t="t" r="r" b="b"/>
              <a:pathLst>
                <a:path w="39370" h="1134110">
                  <a:moveTo>
                    <a:pt x="38862" y="1133856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3856"/>
                  </a:lnTo>
                  <a:lnTo>
                    <a:pt x="38862" y="1133856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906659" y="2484882"/>
              <a:ext cx="38100" cy="862965"/>
            </a:xfrm>
            <a:custGeom>
              <a:avLst/>
              <a:gdLst/>
              <a:ahLst/>
              <a:cxnLst/>
              <a:rect l="l" t="t" r="r" b="b"/>
              <a:pathLst>
                <a:path w="38100" h="862964">
                  <a:moveTo>
                    <a:pt x="38100" y="862584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62584"/>
                  </a:lnTo>
                  <a:lnTo>
                    <a:pt x="38100" y="862584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49153" y="2213610"/>
              <a:ext cx="39370" cy="1134110"/>
            </a:xfrm>
            <a:custGeom>
              <a:avLst/>
              <a:gdLst/>
              <a:ahLst/>
              <a:cxnLst/>
              <a:rect l="l" t="t" r="r" b="b"/>
              <a:pathLst>
                <a:path w="39370" h="1134110">
                  <a:moveTo>
                    <a:pt x="38862" y="1133856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3856"/>
                  </a:lnTo>
                  <a:lnTo>
                    <a:pt x="38862" y="1133856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88015" y="2487168"/>
              <a:ext cx="39370" cy="860425"/>
            </a:xfrm>
            <a:custGeom>
              <a:avLst/>
              <a:gdLst/>
              <a:ahLst/>
              <a:cxnLst/>
              <a:rect l="l" t="t" r="r" b="b"/>
              <a:pathLst>
                <a:path w="39370" h="860425">
                  <a:moveTo>
                    <a:pt x="38862" y="860298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60298"/>
                  </a:lnTo>
                  <a:lnTo>
                    <a:pt x="38862" y="860298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231271" y="2213610"/>
              <a:ext cx="38100" cy="1134110"/>
            </a:xfrm>
            <a:custGeom>
              <a:avLst/>
              <a:gdLst/>
              <a:ahLst/>
              <a:cxnLst/>
              <a:rect l="l" t="t" r="r" b="b"/>
              <a:pathLst>
                <a:path w="38100" h="1134110">
                  <a:moveTo>
                    <a:pt x="38100" y="1133856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1133856"/>
                  </a:lnTo>
                  <a:lnTo>
                    <a:pt x="38100" y="1133856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269371" y="2490216"/>
              <a:ext cx="39370" cy="857250"/>
            </a:xfrm>
            <a:custGeom>
              <a:avLst/>
              <a:gdLst/>
              <a:ahLst/>
              <a:cxnLst/>
              <a:rect l="l" t="t" r="r" b="b"/>
              <a:pathLst>
                <a:path w="39370" h="857250">
                  <a:moveTo>
                    <a:pt x="38862" y="857250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8862" y="85725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12627" y="2213610"/>
              <a:ext cx="39370" cy="1134110"/>
            </a:xfrm>
            <a:custGeom>
              <a:avLst/>
              <a:gdLst/>
              <a:ahLst/>
              <a:cxnLst/>
              <a:rect l="l" t="t" r="r" b="b"/>
              <a:pathLst>
                <a:path w="39370" h="1134110">
                  <a:moveTo>
                    <a:pt x="38862" y="1133856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1133856"/>
                  </a:lnTo>
                  <a:lnTo>
                    <a:pt x="38862" y="1133856"/>
                  </a:lnTo>
                  <a:close/>
                </a:path>
              </a:pathLst>
            </a:custGeom>
            <a:solidFill>
              <a:srgbClr val="497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51489" y="2493264"/>
              <a:ext cx="39370" cy="854710"/>
            </a:xfrm>
            <a:custGeom>
              <a:avLst/>
              <a:gdLst/>
              <a:ahLst/>
              <a:cxnLst/>
              <a:rect l="l" t="t" r="r" b="b"/>
              <a:pathLst>
                <a:path w="39370" h="854710">
                  <a:moveTo>
                    <a:pt x="38862" y="854202"/>
                  </a:moveTo>
                  <a:lnTo>
                    <a:pt x="38862" y="0"/>
                  </a:lnTo>
                  <a:lnTo>
                    <a:pt x="0" y="0"/>
                  </a:lnTo>
                  <a:lnTo>
                    <a:pt x="0" y="854202"/>
                  </a:lnTo>
                  <a:lnTo>
                    <a:pt x="38862" y="854202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04379" y="3343668"/>
              <a:ext cx="3637915" cy="36195"/>
            </a:xfrm>
            <a:custGeom>
              <a:avLst/>
              <a:gdLst/>
              <a:ahLst/>
              <a:cxnLst/>
              <a:rect l="l" t="t" r="r" b="b"/>
              <a:pathLst>
                <a:path w="3637915" h="36195">
                  <a:moveTo>
                    <a:pt x="3637775" y="0"/>
                  </a:moveTo>
                  <a:lnTo>
                    <a:pt x="4572" y="0"/>
                  </a:lnTo>
                  <a:lnTo>
                    <a:pt x="4572" y="3810"/>
                  </a:lnTo>
                  <a:lnTo>
                    <a:pt x="0" y="3810"/>
                  </a:lnTo>
                  <a:lnTo>
                    <a:pt x="0" y="35814"/>
                  </a:lnTo>
                  <a:lnTo>
                    <a:pt x="8382" y="35814"/>
                  </a:lnTo>
                  <a:lnTo>
                    <a:pt x="8382" y="8382"/>
                  </a:lnTo>
                  <a:lnTo>
                    <a:pt x="544830" y="8382"/>
                  </a:lnTo>
                  <a:lnTo>
                    <a:pt x="544830" y="35814"/>
                  </a:lnTo>
                  <a:lnTo>
                    <a:pt x="553212" y="35814"/>
                  </a:lnTo>
                  <a:lnTo>
                    <a:pt x="553212" y="8382"/>
                  </a:lnTo>
                  <a:lnTo>
                    <a:pt x="1090422" y="8382"/>
                  </a:lnTo>
                  <a:lnTo>
                    <a:pt x="1090422" y="35814"/>
                  </a:lnTo>
                  <a:lnTo>
                    <a:pt x="1098804" y="35814"/>
                  </a:lnTo>
                  <a:lnTo>
                    <a:pt x="1098804" y="8382"/>
                  </a:lnTo>
                  <a:lnTo>
                    <a:pt x="1635252" y="8382"/>
                  </a:lnTo>
                  <a:lnTo>
                    <a:pt x="1635252" y="35814"/>
                  </a:lnTo>
                  <a:lnTo>
                    <a:pt x="1643634" y="35814"/>
                  </a:lnTo>
                  <a:lnTo>
                    <a:pt x="1643634" y="8382"/>
                  </a:lnTo>
                  <a:lnTo>
                    <a:pt x="2180082" y="8382"/>
                  </a:lnTo>
                  <a:lnTo>
                    <a:pt x="2180082" y="35814"/>
                  </a:lnTo>
                  <a:lnTo>
                    <a:pt x="2188464" y="35814"/>
                  </a:lnTo>
                  <a:lnTo>
                    <a:pt x="2188464" y="8382"/>
                  </a:lnTo>
                  <a:lnTo>
                    <a:pt x="2724899" y="8382"/>
                  </a:lnTo>
                  <a:lnTo>
                    <a:pt x="2724899" y="35814"/>
                  </a:lnTo>
                  <a:lnTo>
                    <a:pt x="2733294" y="35814"/>
                  </a:lnTo>
                  <a:lnTo>
                    <a:pt x="2733294" y="8382"/>
                  </a:lnTo>
                  <a:lnTo>
                    <a:pt x="3270504" y="8382"/>
                  </a:lnTo>
                  <a:lnTo>
                    <a:pt x="3270504" y="35814"/>
                  </a:lnTo>
                  <a:lnTo>
                    <a:pt x="3278886" y="35814"/>
                  </a:lnTo>
                  <a:lnTo>
                    <a:pt x="3278886" y="8382"/>
                  </a:lnTo>
                  <a:lnTo>
                    <a:pt x="3637775" y="8382"/>
                  </a:lnTo>
                  <a:lnTo>
                    <a:pt x="363777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82103" y="2631186"/>
              <a:ext cx="3486150" cy="241300"/>
            </a:xfrm>
            <a:custGeom>
              <a:avLst/>
              <a:gdLst/>
              <a:ahLst/>
              <a:cxnLst/>
              <a:rect l="l" t="t" r="r" b="b"/>
              <a:pathLst>
                <a:path w="3486150" h="241300">
                  <a:moveTo>
                    <a:pt x="3486150" y="224027"/>
                  </a:moveTo>
                  <a:lnTo>
                    <a:pt x="3486150" y="214883"/>
                  </a:lnTo>
                  <a:lnTo>
                    <a:pt x="3479291" y="207263"/>
                  </a:lnTo>
                  <a:lnTo>
                    <a:pt x="3470148" y="206501"/>
                  </a:lnTo>
                  <a:lnTo>
                    <a:pt x="3288029" y="195071"/>
                  </a:lnTo>
                  <a:lnTo>
                    <a:pt x="1769716" y="101136"/>
                  </a:lnTo>
                  <a:lnTo>
                    <a:pt x="18287" y="762"/>
                  </a:lnTo>
                  <a:lnTo>
                    <a:pt x="9143" y="0"/>
                  </a:lnTo>
                  <a:lnTo>
                    <a:pt x="1523" y="6858"/>
                  </a:lnTo>
                  <a:lnTo>
                    <a:pt x="0" y="25146"/>
                  </a:lnTo>
                  <a:lnTo>
                    <a:pt x="7619" y="33528"/>
                  </a:lnTo>
                  <a:lnTo>
                    <a:pt x="16763" y="33528"/>
                  </a:lnTo>
                  <a:lnTo>
                    <a:pt x="198119" y="44196"/>
                  </a:lnTo>
                  <a:lnTo>
                    <a:pt x="1514671" y="119604"/>
                  </a:lnTo>
                  <a:lnTo>
                    <a:pt x="3467862" y="240029"/>
                  </a:lnTo>
                  <a:lnTo>
                    <a:pt x="3477767" y="240791"/>
                  </a:lnTo>
                  <a:lnTo>
                    <a:pt x="3485388" y="233933"/>
                  </a:lnTo>
                  <a:lnTo>
                    <a:pt x="3486150" y="224027"/>
                  </a:lnTo>
                  <a:close/>
                </a:path>
              </a:pathLst>
            </a:custGeom>
            <a:solidFill>
              <a:srgbClr val="ACC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433" y="2604516"/>
              <a:ext cx="89153" cy="8915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7551" y="2614422"/>
              <a:ext cx="89153" cy="89154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8907" y="2624328"/>
              <a:ext cx="89153" cy="89154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1025" y="2634996"/>
              <a:ext cx="89153" cy="89154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2381" y="2644902"/>
              <a:ext cx="89154" cy="8915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4499" y="2655570"/>
              <a:ext cx="89154" cy="89154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5855" y="2666238"/>
              <a:ext cx="89154" cy="89154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9329" y="2687574"/>
              <a:ext cx="89154" cy="8915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7211" y="2676906"/>
              <a:ext cx="89154" cy="8915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685" y="2698242"/>
              <a:ext cx="89154" cy="89154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2803" y="2708910"/>
              <a:ext cx="89154" cy="89154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4159" y="2719578"/>
              <a:ext cx="89154" cy="8915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7633" y="2741676"/>
              <a:ext cx="89153" cy="89154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5515" y="2731008"/>
              <a:ext cx="89154" cy="8915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8989" y="2753106"/>
              <a:ext cx="89153" cy="8915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107" y="2764536"/>
              <a:ext cx="89153" cy="8915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2463" y="2775966"/>
              <a:ext cx="89153" cy="89154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4581" y="2787396"/>
              <a:ext cx="89153" cy="89154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5937" y="2798826"/>
              <a:ext cx="89153" cy="8915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7293" y="2811018"/>
              <a:ext cx="89153" cy="89154"/>
            </a:xfrm>
            <a:prstGeom prst="rect">
              <a:avLst/>
            </a:prstGeom>
          </p:spPr>
        </p:pic>
      </p:grpSp>
      <p:sp>
        <p:nvSpPr>
          <p:cNvPr id="142" name="object 142"/>
          <p:cNvSpPr txBox="1"/>
          <p:nvPr/>
        </p:nvSpPr>
        <p:spPr>
          <a:xfrm>
            <a:off x="4622425" y="3263137"/>
            <a:ext cx="3263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6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.00%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622425" y="3024633"/>
            <a:ext cx="3263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7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.00%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622425" y="2786128"/>
            <a:ext cx="3263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7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.00%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622425" y="2547623"/>
            <a:ext cx="3263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8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.00%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622425" y="2309883"/>
            <a:ext cx="3263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8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.00%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7078" y="3263147"/>
            <a:ext cx="565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35820" y="3393434"/>
            <a:ext cx="4039870" cy="38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90"/>
              </a:spcBef>
              <a:tabLst>
                <a:tab pos="895350" algn="l"/>
                <a:tab pos="1441450" algn="l"/>
                <a:tab pos="1986280" algn="l"/>
                <a:tab pos="2531110" algn="l"/>
                <a:tab pos="3075940" algn="l"/>
                <a:tab pos="3621404" algn="l"/>
              </a:tabLst>
            </a:pP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2027	2030	2033	2036	2039	2042	2045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Calibri"/>
              <a:cs typeface="Calibri"/>
            </a:endParaRPr>
          </a:p>
          <a:p>
            <a:pPr marL="162560" indent="-150495">
              <a:lnSpc>
                <a:spcPct val="100000"/>
              </a:lnSpc>
              <a:buClr>
                <a:srgbClr val="4371C4"/>
              </a:buClr>
              <a:buSzPct val="82352"/>
              <a:buFont typeface="Wingdings"/>
              <a:buChar char=""/>
              <a:tabLst>
                <a:tab pos="163195" algn="l"/>
              </a:tabLst>
            </a:pPr>
            <a:r>
              <a:rPr sz="850" spc="10" dirty="0">
                <a:latin typeface="Calibri"/>
                <a:cs typeface="Calibri"/>
              </a:rPr>
              <a:t>Highly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profitable,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stable </a:t>
            </a:r>
            <a:r>
              <a:rPr sz="850" spc="10" dirty="0">
                <a:latin typeface="Calibri"/>
                <a:cs typeface="Calibri"/>
              </a:rPr>
              <a:t>and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growing earnings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with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5" dirty="0">
                <a:latin typeface="Calibri"/>
                <a:cs typeface="Calibri"/>
              </a:rPr>
              <a:t>20%</a:t>
            </a:r>
            <a:r>
              <a:rPr sz="850" spc="2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of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the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Tariff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is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inflation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5" dirty="0">
                <a:latin typeface="Calibri"/>
                <a:cs typeface="Calibri"/>
              </a:rPr>
              <a:t>linked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2575" y="3064263"/>
            <a:ext cx="25463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01519" y="2866143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01519" y="2667258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01519" y="2468373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01519" y="2269488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5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613801" y="1911857"/>
            <a:ext cx="213360" cy="55244"/>
          </a:xfrm>
          <a:custGeom>
            <a:avLst/>
            <a:gdLst/>
            <a:ahLst/>
            <a:cxnLst/>
            <a:rect l="l" t="t" r="r" b="b"/>
            <a:pathLst>
              <a:path w="213360" h="55244">
                <a:moveTo>
                  <a:pt x="213359" y="54864"/>
                </a:moveTo>
                <a:lnTo>
                  <a:pt x="213359" y="0"/>
                </a:lnTo>
                <a:lnTo>
                  <a:pt x="0" y="0"/>
                </a:lnTo>
                <a:lnTo>
                  <a:pt x="0" y="54864"/>
                </a:lnTo>
                <a:lnTo>
                  <a:pt x="213359" y="54864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380373" y="1911857"/>
            <a:ext cx="213360" cy="55244"/>
          </a:xfrm>
          <a:custGeom>
            <a:avLst/>
            <a:gdLst/>
            <a:ahLst/>
            <a:cxnLst/>
            <a:rect l="l" t="t" r="r" b="b"/>
            <a:pathLst>
              <a:path w="213360" h="55244">
                <a:moveTo>
                  <a:pt x="213360" y="54864"/>
                </a:moveTo>
                <a:lnTo>
                  <a:pt x="213360" y="0"/>
                </a:lnTo>
                <a:lnTo>
                  <a:pt x="0" y="0"/>
                </a:lnTo>
                <a:lnTo>
                  <a:pt x="0" y="54864"/>
                </a:lnTo>
                <a:lnTo>
                  <a:pt x="213360" y="54864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33407" y="1910345"/>
            <a:ext cx="247015" cy="55880"/>
          </a:xfrm>
          <a:custGeom>
            <a:avLst/>
            <a:gdLst/>
            <a:ahLst/>
            <a:cxnLst/>
            <a:rect l="l" t="t" r="r" b="b"/>
            <a:pathLst>
              <a:path w="247014" h="55880">
                <a:moveTo>
                  <a:pt x="246888" y="19812"/>
                </a:moveTo>
                <a:lnTo>
                  <a:pt x="239268" y="12192"/>
                </a:lnTo>
                <a:lnTo>
                  <a:pt x="144589" y="12192"/>
                </a:lnTo>
                <a:lnTo>
                  <a:pt x="142113" y="8382"/>
                </a:lnTo>
                <a:lnTo>
                  <a:pt x="133388" y="2260"/>
                </a:lnTo>
                <a:lnTo>
                  <a:pt x="122682" y="0"/>
                </a:lnTo>
                <a:lnTo>
                  <a:pt x="111836" y="2260"/>
                </a:lnTo>
                <a:lnTo>
                  <a:pt x="102870" y="8382"/>
                </a:lnTo>
                <a:lnTo>
                  <a:pt x="100266" y="12192"/>
                </a:lnTo>
                <a:lnTo>
                  <a:pt x="16764" y="12192"/>
                </a:lnTo>
                <a:lnTo>
                  <a:pt x="6858" y="12192"/>
                </a:lnTo>
                <a:lnTo>
                  <a:pt x="0" y="19812"/>
                </a:lnTo>
                <a:lnTo>
                  <a:pt x="0" y="38100"/>
                </a:lnTo>
                <a:lnTo>
                  <a:pt x="6858" y="45720"/>
                </a:lnTo>
                <a:lnTo>
                  <a:pt x="101523" y="45720"/>
                </a:lnTo>
                <a:lnTo>
                  <a:pt x="102870" y="47625"/>
                </a:lnTo>
                <a:lnTo>
                  <a:pt x="111836" y="53479"/>
                </a:lnTo>
                <a:lnTo>
                  <a:pt x="122682" y="55626"/>
                </a:lnTo>
                <a:lnTo>
                  <a:pt x="133388" y="53479"/>
                </a:lnTo>
                <a:lnTo>
                  <a:pt x="142113" y="47625"/>
                </a:lnTo>
                <a:lnTo>
                  <a:pt x="143383" y="45720"/>
                </a:lnTo>
                <a:lnTo>
                  <a:pt x="239268" y="45720"/>
                </a:lnTo>
                <a:lnTo>
                  <a:pt x="246888" y="38100"/>
                </a:lnTo>
                <a:lnTo>
                  <a:pt x="246888" y="19812"/>
                </a:lnTo>
                <a:close/>
              </a:path>
            </a:pathLst>
          </a:custGeom>
          <a:solidFill>
            <a:srgbClr val="ACC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501519" y="1506727"/>
            <a:ext cx="4446905" cy="711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30"/>
              </a:spcBef>
            </a:pPr>
            <a:r>
              <a:rPr sz="1200" b="1" spc="10" dirty="0">
                <a:latin typeface="Calibri"/>
                <a:cs typeface="Calibri"/>
              </a:rPr>
              <a:t>REVENUE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EBITDA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($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000s)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348105">
              <a:lnSpc>
                <a:spcPct val="100000"/>
              </a:lnSpc>
              <a:tabLst>
                <a:tab pos="2114550" algn="l"/>
                <a:tab pos="2784475" algn="l"/>
              </a:tabLst>
            </a:pP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nu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es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EBITD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EBITD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Margin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33215" algn="l"/>
              </a:tabLst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3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dirty="0">
                <a:solidFill>
                  <a:srgbClr val="A6A6A6"/>
                </a:solidFill>
                <a:latin typeface="Calibri"/>
                <a:cs typeface="Calibri"/>
              </a:rPr>
              <a:t>	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9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.00%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5971679" y="2009743"/>
            <a:ext cx="3590925" cy="1417955"/>
            <a:chOff x="5971679" y="2009743"/>
            <a:chExt cx="3590925" cy="1417955"/>
          </a:xfrm>
        </p:grpSpPr>
        <p:pic>
          <p:nvPicPr>
            <p:cNvPr id="159" name="object 1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3897" y="2009743"/>
              <a:ext cx="3558329" cy="118954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6090551" y="2251722"/>
              <a:ext cx="1661160" cy="1171575"/>
            </a:xfrm>
            <a:custGeom>
              <a:avLst/>
              <a:gdLst/>
              <a:ahLst/>
              <a:cxnLst/>
              <a:rect l="l" t="t" r="r" b="b"/>
              <a:pathLst>
                <a:path w="1661159" h="1171575">
                  <a:moveTo>
                    <a:pt x="42672" y="453390"/>
                  </a:moveTo>
                  <a:lnTo>
                    <a:pt x="0" y="453390"/>
                  </a:lnTo>
                  <a:lnTo>
                    <a:pt x="0" y="1171194"/>
                  </a:lnTo>
                  <a:lnTo>
                    <a:pt x="42672" y="1171194"/>
                  </a:lnTo>
                  <a:lnTo>
                    <a:pt x="42672" y="453390"/>
                  </a:lnTo>
                  <a:close/>
                </a:path>
                <a:path w="1661159" h="1171575">
                  <a:moveTo>
                    <a:pt x="150876" y="0"/>
                  </a:moveTo>
                  <a:lnTo>
                    <a:pt x="107442" y="0"/>
                  </a:lnTo>
                  <a:lnTo>
                    <a:pt x="107442" y="1171194"/>
                  </a:lnTo>
                  <a:lnTo>
                    <a:pt x="150876" y="1171194"/>
                  </a:lnTo>
                  <a:lnTo>
                    <a:pt x="150876" y="0"/>
                  </a:lnTo>
                  <a:close/>
                </a:path>
                <a:path w="1661159" h="1171575">
                  <a:moveTo>
                    <a:pt x="258318" y="62484"/>
                  </a:moveTo>
                  <a:lnTo>
                    <a:pt x="215646" y="62484"/>
                  </a:lnTo>
                  <a:lnTo>
                    <a:pt x="215646" y="1171194"/>
                  </a:lnTo>
                  <a:lnTo>
                    <a:pt x="258318" y="1171194"/>
                  </a:lnTo>
                  <a:lnTo>
                    <a:pt x="258318" y="62484"/>
                  </a:lnTo>
                  <a:close/>
                </a:path>
                <a:path w="1661159" h="1171575">
                  <a:moveTo>
                    <a:pt x="366509" y="124206"/>
                  </a:moveTo>
                  <a:lnTo>
                    <a:pt x="323075" y="124206"/>
                  </a:lnTo>
                  <a:lnTo>
                    <a:pt x="323075" y="1171194"/>
                  </a:lnTo>
                  <a:lnTo>
                    <a:pt x="366509" y="1171194"/>
                  </a:lnTo>
                  <a:lnTo>
                    <a:pt x="366509" y="124206"/>
                  </a:lnTo>
                  <a:close/>
                </a:path>
                <a:path w="1661159" h="1171575">
                  <a:moveTo>
                    <a:pt x="474713" y="188214"/>
                  </a:moveTo>
                  <a:lnTo>
                    <a:pt x="431279" y="188214"/>
                  </a:lnTo>
                  <a:lnTo>
                    <a:pt x="431279" y="1171194"/>
                  </a:lnTo>
                  <a:lnTo>
                    <a:pt x="474713" y="1171194"/>
                  </a:lnTo>
                  <a:lnTo>
                    <a:pt x="474713" y="188214"/>
                  </a:lnTo>
                  <a:close/>
                </a:path>
                <a:path w="1661159" h="1171575">
                  <a:moveTo>
                    <a:pt x="582155" y="254508"/>
                  </a:moveTo>
                  <a:lnTo>
                    <a:pt x="539470" y="254508"/>
                  </a:lnTo>
                  <a:lnTo>
                    <a:pt x="539470" y="1171194"/>
                  </a:lnTo>
                  <a:lnTo>
                    <a:pt x="582155" y="1171194"/>
                  </a:lnTo>
                  <a:lnTo>
                    <a:pt x="582155" y="254508"/>
                  </a:lnTo>
                  <a:close/>
                </a:path>
                <a:path w="1661159" h="1171575">
                  <a:moveTo>
                    <a:pt x="690359" y="323850"/>
                  </a:moveTo>
                  <a:lnTo>
                    <a:pt x="646925" y="323850"/>
                  </a:lnTo>
                  <a:lnTo>
                    <a:pt x="646925" y="1171194"/>
                  </a:lnTo>
                  <a:lnTo>
                    <a:pt x="690359" y="1171194"/>
                  </a:lnTo>
                  <a:lnTo>
                    <a:pt x="690359" y="323850"/>
                  </a:lnTo>
                  <a:close/>
                </a:path>
                <a:path w="1661159" h="1171575">
                  <a:moveTo>
                    <a:pt x="797814" y="394716"/>
                  </a:moveTo>
                  <a:lnTo>
                    <a:pt x="755142" y="394716"/>
                  </a:lnTo>
                  <a:lnTo>
                    <a:pt x="755142" y="1171194"/>
                  </a:lnTo>
                  <a:lnTo>
                    <a:pt x="797814" y="1171194"/>
                  </a:lnTo>
                  <a:lnTo>
                    <a:pt x="797814" y="394716"/>
                  </a:lnTo>
                  <a:close/>
                </a:path>
                <a:path w="1661159" h="1171575">
                  <a:moveTo>
                    <a:pt x="906005" y="467868"/>
                  </a:moveTo>
                  <a:lnTo>
                    <a:pt x="862571" y="467868"/>
                  </a:lnTo>
                  <a:lnTo>
                    <a:pt x="862571" y="1171194"/>
                  </a:lnTo>
                  <a:lnTo>
                    <a:pt x="906005" y="1171194"/>
                  </a:lnTo>
                  <a:lnTo>
                    <a:pt x="906005" y="467868"/>
                  </a:lnTo>
                  <a:close/>
                </a:path>
                <a:path w="1661159" h="1171575">
                  <a:moveTo>
                    <a:pt x="1013447" y="544068"/>
                  </a:moveTo>
                  <a:lnTo>
                    <a:pt x="970775" y="544068"/>
                  </a:lnTo>
                  <a:lnTo>
                    <a:pt x="970775" y="1171194"/>
                  </a:lnTo>
                  <a:lnTo>
                    <a:pt x="1013447" y="1171194"/>
                  </a:lnTo>
                  <a:lnTo>
                    <a:pt x="1013447" y="544068"/>
                  </a:lnTo>
                  <a:close/>
                </a:path>
                <a:path w="1661159" h="1171575">
                  <a:moveTo>
                    <a:pt x="1121664" y="624078"/>
                  </a:moveTo>
                  <a:lnTo>
                    <a:pt x="1078230" y="624078"/>
                  </a:lnTo>
                  <a:lnTo>
                    <a:pt x="1078230" y="1171194"/>
                  </a:lnTo>
                  <a:lnTo>
                    <a:pt x="1121664" y="1171194"/>
                  </a:lnTo>
                  <a:lnTo>
                    <a:pt x="1121664" y="624078"/>
                  </a:lnTo>
                  <a:close/>
                </a:path>
                <a:path w="1661159" h="1171575">
                  <a:moveTo>
                    <a:pt x="1229093" y="706374"/>
                  </a:moveTo>
                  <a:lnTo>
                    <a:pt x="1186421" y="706374"/>
                  </a:lnTo>
                  <a:lnTo>
                    <a:pt x="1186421" y="1171194"/>
                  </a:lnTo>
                  <a:lnTo>
                    <a:pt x="1229093" y="1171194"/>
                  </a:lnTo>
                  <a:lnTo>
                    <a:pt x="1229093" y="706374"/>
                  </a:lnTo>
                  <a:close/>
                </a:path>
                <a:path w="1661159" h="1171575">
                  <a:moveTo>
                    <a:pt x="1337310" y="791718"/>
                  </a:moveTo>
                  <a:lnTo>
                    <a:pt x="1293876" y="791718"/>
                  </a:lnTo>
                  <a:lnTo>
                    <a:pt x="1293876" y="1171194"/>
                  </a:lnTo>
                  <a:lnTo>
                    <a:pt x="1337310" y="1171194"/>
                  </a:lnTo>
                  <a:lnTo>
                    <a:pt x="1337310" y="791718"/>
                  </a:lnTo>
                  <a:close/>
                </a:path>
                <a:path w="1661159" h="1171575">
                  <a:moveTo>
                    <a:pt x="1445514" y="880872"/>
                  </a:moveTo>
                  <a:lnTo>
                    <a:pt x="1402080" y="880872"/>
                  </a:lnTo>
                  <a:lnTo>
                    <a:pt x="1402080" y="1171194"/>
                  </a:lnTo>
                  <a:lnTo>
                    <a:pt x="1445514" y="1171194"/>
                  </a:lnTo>
                  <a:lnTo>
                    <a:pt x="1445514" y="880872"/>
                  </a:lnTo>
                  <a:close/>
                </a:path>
                <a:path w="1661159" h="1171575">
                  <a:moveTo>
                    <a:pt x="1552943" y="973836"/>
                  </a:moveTo>
                  <a:lnTo>
                    <a:pt x="1510271" y="973836"/>
                  </a:lnTo>
                  <a:lnTo>
                    <a:pt x="1510271" y="1171194"/>
                  </a:lnTo>
                  <a:lnTo>
                    <a:pt x="1552943" y="1171194"/>
                  </a:lnTo>
                  <a:lnTo>
                    <a:pt x="1552943" y="973836"/>
                  </a:lnTo>
                  <a:close/>
                </a:path>
                <a:path w="1661159" h="1171575">
                  <a:moveTo>
                    <a:pt x="1661160" y="1070610"/>
                  </a:moveTo>
                  <a:lnTo>
                    <a:pt x="1617726" y="1070610"/>
                  </a:lnTo>
                  <a:lnTo>
                    <a:pt x="1617726" y="1171194"/>
                  </a:lnTo>
                  <a:lnTo>
                    <a:pt x="1661160" y="1171194"/>
                  </a:lnTo>
                  <a:lnTo>
                    <a:pt x="1661160" y="1070610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133223" y="2251722"/>
              <a:ext cx="1877060" cy="1171575"/>
            </a:xfrm>
            <a:custGeom>
              <a:avLst/>
              <a:gdLst/>
              <a:ahLst/>
              <a:cxnLst/>
              <a:rect l="l" t="t" r="r" b="b"/>
              <a:pathLst>
                <a:path w="1877059" h="1171575">
                  <a:moveTo>
                    <a:pt x="43434" y="453390"/>
                  </a:moveTo>
                  <a:lnTo>
                    <a:pt x="0" y="453390"/>
                  </a:lnTo>
                  <a:lnTo>
                    <a:pt x="0" y="1171194"/>
                  </a:lnTo>
                  <a:lnTo>
                    <a:pt x="43434" y="1171194"/>
                  </a:lnTo>
                  <a:lnTo>
                    <a:pt x="43434" y="453390"/>
                  </a:lnTo>
                  <a:close/>
                </a:path>
                <a:path w="1877059" h="1171575">
                  <a:moveTo>
                    <a:pt x="151638" y="0"/>
                  </a:moveTo>
                  <a:lnTo>
                    <a:pt x="108204" y="0"/>
                  </a:lnTo>
                  <a:lnTo>
                    <a:pt x="108204" y="1171194"/>
                  </a:lnTo>
                  <a:lnTo>
                    <a:pt x="151638" y="1171194"/>
                  </a:lnTo>
                  <a:lnTo>
                    <a:pt x="151638" y="0"/>
                  </a:lnTo>
                  <a:close/>
                </a:path>
                <a:path w="1877059" h="1171575">
                  <a:moveTo>
                    <a:pt x="259067" y="43434"/>
                  </a:moveTo>
                  <a:lnTo>
                    <a:pt x="215633" y="43434"/>
                  </a:lnTo>
                  <a:lnTo>
                    <a:pt x="215633" y="1171194"/>
                  </a:lnTo>
                  <a:lnTo>
                    <a:pt x="259067" y="1171194"/>
                  </a:lnTo>
                  <a:lnTo>
                    <a:pt x="259067" y="43434"/>
                  </a:lnTo>
                  <a:close/>
                </a:path>
                <a:path w="1877059" h="1171575">
                  <a:moveTo>
                    <a:pt x="367284" y="85344"/>
                  </a:moveTo>
                  <a:lnTo>
                    <a:pt x="323850" y="85344"/>
                  </a:lnTo>
                  <a:lnTo>
                    <a:pt x="323850" y="1171194"/>
                  </a:lnTo>
                  <a:lnTo>
                    <a:pt x="367284" y="1171194"/>
                  </a:lnTo>
                  <a:lnTo>
                    <a:pt x="367284" y="85344"/>
                  </a:lnTo>
                  <a:close/>
                </a:path>
                <a:path w="1877059" h="1171575">
                  <a:moveTo>
                    <a:pt x="474726" y="129540"/>
                  </a:moveTo>
                  <a:lnTo>
                    <a:pt x="432054" y="129540"/>
                  </a:lnTo>
                  <a:lnTo>
                    <a:pt x="432054" y="1171194"/>
                  </a:lnTo>
                  <a:lnTo>
                    <a:pt x="474726" y="1171194"/>
                  </a:lnTo>
                  <a:lnTo>
                    <a:pt x="474726" y="129540"/>
                  </a:lnTo>
                  <a:close/>
                </a:path>
                <a:path w="1877059" h="1171575">
                  <a:moveTo>
                    <a:pt x="582917" y="175260"/>
                  </a:moveTo>
                  <a:lnTo>
                    <a:pt x="539496" y="175260"/>
                  </a:lnTo>
                  <a:lnTo>
                    <a:pt x="539496" y="1171194"/>
                  </a:lnTo>
                  <a:lnTo>
                    <a:pt x="582917" y="1171194"/>
                  </a:lnTo>
                  <a:lnTo>
                    <a:pt x="582917" y="175260"/>
                  </a:lnTo>
                  <a:close/>
                </a:path>
                <a:path w="1877059" h="1171575">
                  <a:moveTo>
                    <a:pt x="690359" y="223266"/>
                  </a:moveTo>
                  <a:lnTo>
                    <a:pt x="647687" y="223266"/>
                  </a:lnTo>
                  <a:lnTo>
                    <a:pt x="647687" y="1171194"/>
                  </a:lnTo>
                  <a:lnTo>
                    <a:pt x="690359" y="1171194"/>
                  </a:lnTo>
                  <a:lnTo>
                    <a:pt x="690359" y="223266"/>
                  </a:lnTo>
                  <a:close/>
                </a:path>
                <a:path w="1877059" h="1171575">
                  <a:moveTo>
                    <a:pt x="798563" y="272034"/>
                  </a:moveTo>
                  <a:lnTo>
                    <a:pt x="755142" y="272034"/>
                  </a:lnTo>
                  <a:lnTo>
                    <a:pt x="755142" y="1171194"/>
                  </a:lnTo>
                  <a:lnTo>
                    <a:pt x="798563" y="1171194"/>
                  </a:lnTo>
                  <a:lnTo>
                    <a:pt x="798563" y="272034"/>
                  </a:lnTo>
                  <a:close/>
                </a:path>
                <a:path w="1877059" h="1171575">
                  <a:moveTo>
                    <a:pt x="906018" y="322326"/>
                  </a:moveTo>
                  <a:lnTo>
                    <a:pt x="863346" y="322326"/>
                  </a:lnTo>
                  <a:lnTo>
                    <a:pt x="863346" y="1171194"/>
                  </a:lnTo>
                  <a:lnTo>
                    <a:pt x="906018" y="1171194"/>
                  </a:lnTo>
                  <a:lnTo>
                    <a:pt x="906018" y="322326"/>
                  </a:lnTo>
                  <a:close/>
                </a:path>
                <a:path w="1877059" h="1171575">
                  <a:moveTo>
                    <a:pt x="1014209" y="374904"/>
                  </a:moveTo>
                  <a:lnTo>
                    <a:pt x="970775" y="374904"/>
                  </a:lnTo>
                  <a:lnTo>
                    <a:pt x="970775" y="1171194"/>
                  </a:lnTo>
                  <a:lnTo>
                    <a:pt x="1014209" y="1171194"/>
                  </a:lnTo>
                  <a:lnTo>
                    <a:pt x="1014209" y="374904"/>
                  </a:lnTo>
                  <a:close/>
                </a:path>
                <a:path w="1877059" h="1171575">
                  <a:moveTo>
                    <a:pt x="1122413" y="429768"/>
                  </a:moveTo>
                  <a:lnTo>
                    <a:pt x="1078992" y="429768"/>
                  </a:lnTo>
                  <a:lnTo>
                    <a:pt x="1078992" y="1171194"/>
                  </a:lnTo>
                  <a:lnTo>
                    <a:pt x="1122413" y="1171194"/>
                  </a:lnTo>
                  <a:lnTo>
                    <a:pt x="1122413" y="429768"/>
                  </a:lnTo>
                  <a:close/>
                </a:path>
                <a:path w="1877059" h="1171575">
                  <a:moveTo>
                    <a:pt x="1229868" y="486918"/>
                  </a:moveTo>
                  <a:lnTo>
                    <a:pt x="1186434" y="486918"/>
                  </a:lnTo>
                  <a:lnTo>
                    <a:pt x="1186434" y="1171194"/>
                  </a:lnTo>
                  <a:lnTo>
                    <a:pt x="1229868" y="1171194"/>
                  </a:lnTo>
                  <a:lnTo>
                    <a:pt x="1229868" y="486918"/>
                  </a:lnTo>
                  <a:close/>
                </a:path>
                <a:path w="1877059" h="1171575">
                  <a:moveTo>
                    <a:pt x="1338059" y="545592"/>
                  </a:moveTo>
                  <a:lnTo>
                    <a:pt x="1294625" y="545592"/>
                  </a:lnTo>
                  <a:lnTo>
                    <a:pt x="1294625" y="1171194"/>
                  </a:lnTo>
                  <a:lnTo>
                    <a:pt x="1338059" y="1171194"/>
                  </a:lnTo>
                  <a:lnTo>
                    <a:pt x="1338059" y="545592"/>
                  </a:lnTo>
                  <a:close/>
                </a:path>
                <a:path w="1877059" h="1171575">
                  <a:moveTo>
                    <a:pt x="1445514" y="607314"/>
                  </a:moveTo>
                  <a:lnTo>
                    <a:pt x="1402842" y="607314"/>
                  </a:lnTo>
                  <a:lnTo>
                    <a:pt x="1402842" y="1171194"/>
                  </a:lnTo>
                  <a:lnTo>
                    <a:pt x="1445514" y="1171194"/>
                  </a:lnTo>
                  <a:lnTo>
                    <a:pt x="1445514" y="607314"/>
                  </a:lnTo>
                  <a:close/>
                </a:path>
                <a:path w="1877059" h="1171575">
                  <a:moveTo>
                    <a:pt x="1553718" y="671322"/>
                  </a:moveTo>
                  <a:lnTo>
                    <a:pt x="1510284" y="671322"/>
                  </a:lnTo>
                  <a:lnTo>
                    <a:pt x="1510284" y="1171194"/>
                  </a:lnTo>
                  <a:lnTo>
                    <a:pt x="1553718" y="1171194"/>
                  </a:lnTo>
                  <a:lnTo>
                    <a:pt x="1553718" y="671322"/>
                  </a:lnTo>
                  <a:close/>
                </a:path>
                <a:path w="1877059" h="1171575">
                  <a:moveTo>
                    <a:pt x="1661147" y="737616"/>
                  </a:moveTo>
                  <a:lnTo>
                    <a:pt x="1618475" y="737616"/>
                  </a:lnTo>
                  <a:lnTo>
                    <a:pt x="1618475" y="1171194"/>
                  </a:lnTo>
                  <a:lnTo>
                    <a:pt x="1661147" y="1171194"/>
                  </a:lnTo>
                  <a:lnTo>
                    <a:pt x="1661147" y="737616"/>
                  </a:lnTo>
                  <a:close/>
                </a:path>
                <a:path w="1877059" h="1171575">
                  <a:moveTo>
                    <a:pt x="1769364" y="806958"/>
                  </a:moveTo>
                  <a:lnTo>
                    <a:pt x="1725930" y="806958"/>
                  </a:lnTo>
                  <a:lnTo>
                    <a:pt x="1725930" y="1171194"/>
                  </a:lnTo>
                  <a:lnTo>
                    <a:pt x="1769364" y="1171194"/>
                  </a:lnTo>
                  <a:lnTo>
                    <a:pt x="1769364" y="806958"/>
                  </a:lnTo>
                  <a:close/>
                </a:path>
                <a:path w="1877059" h="1171575">
                  <a:moveTo>
                    <a:pt x="1876806" y="985266"/>
                  </a:moveTo>
                  <a:lnTo>
                    <a:pt x="1834134" y="985266"/>
                  </a:lnTo>
                  <a:lnTo>
                    <a:pt x="1834134" y="1171194"/>
                  </a:lnTo>
                  <a:lnTo>
                    <a:pt x="1876806" y="1171194"/>
                  </a:lnTo>
                  <a:lnTo>
                    <a:pt x="1876806" y="985266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971679" y="3419093"/>
              <a:ext cx="3560445" cy="8890"/>
            </a:xfrm>
            <a:custGeom>
              <a:avLst/>
              <a:gdLst/>
              <a:ahLst/>
              <a:cxnLst/>
              <a:rect l="l" t="t" r="r" b="b"/>
              <a:pathLst>
                <a:path w="3560445" h="8889">
                  <a:moveTo>
                    <a:pt x="3560063" y="8382"/>
                  </a:moveTo>
                  <a:lnTo>
                    <a:pt x="3560063" y="0"/>
                  </a:lnTo>
                  <a:lnTo>
                    <a:pt x="0" y="0"/>
                  </a:lnTo>
                  <a:lnTo>
                    <a:pt x="0" y="8382"/>
                  </a:lnTo>
                  <a:lnTo>
                    <a:pt x="3560063" y="838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501251" y="2400299"/>
              <a:ext cx="60960" cy="62230"/>
            </a:xfrm>
            <a:custGeom>
              <a:avLst/>
              <a:gdLst/>
              <a:ahLst/>
              <a:cxnLst/>
              <a:rect l="l" t="t" r="r" b="b"/>
              <a:pathLst>
                <a:path w="60959" h="62230">
                  <a:moveTo>
                    <a:pt x="60959" y="61722"/>
                  </a:moveTo>
                  <a:lnTo>
                    <a:pt x="60959" y="0"/>
                  </a:lnTo>
                  <a:lnTo>
                    <a:pt x="0" y="0"/>
                  </a:lnTo>
                  <a:lnTo>
                    <a:pt x="0" y="61722"/>
                  </a:lnTo>
                  <a:lnTo>
                    <a:pt x="60959" y="61722"/>
                  </a:lnTo>
                  <a:close/>
                </a:path>
              </a:pathLst>
            </a:custGeom>
            <a:solidFill>
              <a:srgbClr val="1E4D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501251" y="27919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60960"/>
                  </a:move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5790571" y="3338575"/>
            <a:ext cx="565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66" name="object 166"/>
          <p:cNvSpPr txBox="1"/>
          <p:nvPr/>
        </p:nvSpPr>
        <p:spPr>
          <a:xfrm>
            <a:off x="5478151" y="3429835"/>
            <a:ext cx="3899535" cy="3619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00"/>
              </a:spcBef>
            </a:pP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2024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2027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3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2030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2033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3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2036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2039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2042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3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2045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3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2048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2051</a:t>
            </a:r>
            <a:r>
              <a:rPr sz="800" spc="295" dirty="0">
                <a:solidFill>
                  <a:srgbClr val="A6A6A6"/>
                </a:solidFill>
                <a:latin typeface="Calibri"/>
                <a:cs typeface="Calibri"/>
              </a:rPr>
              <a:t>  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2054</a:t>
            </a:r>
            <a:endParaRPr sz="800">
              <a:latin typeface="Calibri"/>
              <a:cs typeface="Calibri"/>
            </a:endParaRPr>
          </a:p>
          <a:p>
            <a:pPr marL="162560" indent="-150495">
              <a:lnSpc>
                <a:spcPct val="100000"/>
              </a:lnSpc>
              <a:spcBef>
                <a:spcPts val="360"/>
              </a:spcBef>
              <a:buClr>
                <a:srgbClr val="4371C4"/>
              </a:buClr>
              <a:buSzPct val="82352"/>
              <a:buFont typeface="Wingdings"/>
              <a:buChar char=""/>
              <a:tabLst>
                <a:tab pos="163195" algn="l"/>
              </a:tabLst>
            </a:pPr>
            <a:r>
              <a:rPr sz="850" spc="10" dirty="0">
                <a:latin typeface="Calibri"/>
                <a:cs typeface="Calibri"/>
              </a:rPr>
              <a:t>Debt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sized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over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17 years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based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on</a:t>
            </a:r>
            <a:r>
              <a:rPr sz="850" spc="5" dirty="0">
                <a:latin typeface="Calibri"/>
                <a:cs typeface="Calibri"/>
              </a:rPr>
              <a:t> reliable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and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predictable</a:t>
            </a:r>
            <a:r>
              <a:rPr sz="850" spc="19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cash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0" dirty="0">
                <a:latin typeface="Calibri"/>
                <a:cs typeface="Calibri"/>
              </a:rPr>
              <a:t>flows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565021" y="3105402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565021" y="2871464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4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565021" y="2637525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6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565021" y="2403587"/>
            <a:ext cx="304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8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,0</a:t>
            </a:r>
            <a:r>
              <a:rPr sz="800" spc="-10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513965" y="2170413"/>
            <a:ext cx="3556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0,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5513965" y="1936475"/>
            <a:ext cx="3556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0,</a:t>
            </a:r>
            <a:r>
              <a:rPr sz="800" spc="-15" dirty="0">
                <a:solidFill>
                  <a:srgbClr val="A6A6A6"/>
                </a:solidFill>
                <a:latin typeface="Calibri"/>
                <a:cs typeface="Calibri"/>
              </a:rPr>
              <a:t>0</a:t>
            </a:r>
            <a:r>
              <a:rPr sz="800" spc="-5" dirty="0">
                <a:solidFill>
                  <a:srgbClr val="A6A6A6"/>
                </a:solidFill>
                <a:latin typeface="Calibri"/>
                <a:cs typeface="Calibri"/>
              </a:rPr>
              <a:t>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9576175" y="2339594"/>
            <a:ext cx="608330" cy="294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Senior</a:t>
            </a:r>
            <a:r>
              <a:rPr sz="85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debt</a:t>
            </a:r>
            <a:r>
              <a:rPr sz="85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‐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Tranche</a:t>
            </a:r>
            <a:r>
              <a:rPr sz="85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9576175" y="2730500"/>
            <a:ext cx="60833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Senior</a:t>
            </a:r>
            <a:r>
              <a:rPr sz="85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debt</a:t>
            </a:r>
            <a:r>
              <a:rPr sz="85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A6A6A6"/>
                </a:solidFill>
                <a:latin typeface="Calibri"/>
                <a:cs typeface="Calibri"/>
              </a:rPr>
              <a:t>‐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Tranche</a:t>
            </a:r>
            <a:r>
              <a:rPr sz="85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A6A6A6"/>
                </a:solidFill>
                <a:latin typeface="Calibri"/>
                <a:cs typeface="Calibri"/>
              </a:rPr>
              <a:t>2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5267</Words>
  <Application>Microsoft Office PowerPoint</Application>
  <PresentationFormat>Custom</PresentationFormat>
  <Paragraphs>1025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InfraWind Capital</vt:lpstr>
      <vt:lpstr>EXECUTIVE SUMMARY</vt:lpstr>
      <vt:lpstr>PowerPoint Presentation</vt:lpstr>
      <vt:lpstr>COUNTRY &amp; INDUSTRY</vt:lpstr>
      <vt:lpstr>PROJECT OVERVIEW</vt:lpstr>
      <vt:lpstr>PROJECT STRUCTURE</vt:lpstr>
      <vt:lpstr>PowerPoint Presentation</vt:lpstr>
      <vt:lpstr>FINANCIAL MODEL ‐ SUMMARY</vt:lpstr>
      <vt:lpstr>FINANCIAL MODEL ‐ CHARTS</vt:lpstr>
      <vt:lpstr>FINANCING FACILITIES</vt:lpstr>
      <vt:lpstr>FINANCIAL MODEL POST‐BID SENSITIVITIES</vt:lpstr>
      <vt:lpstr>PowerPoint Presentation</vt:lpstr>
      <vt:lpstr>BIDDING STRATEGY</vt:lpstr>
      <vt:lpstr>PowerPoint Presentation</vt:lpstr>
      <vt:lpstr>ASK FROM INVESTMENT COMMITTEE</vt:lpstr>
      <vt:lpstr>PowerPoint Presentation</vt:lpstr>
      <vt:lpstr>EPC CONTRACT ‐ OVERVIEW</vt:lpstr>
      <vt:lpstr>EPC CONTRACT ‐ RISKS AND MITIGATION</vt:lpstr>
      <vt:lpstr>O&amp;M CONTRACT ‐ OVERVIEW</vt:lpstr>
      <vt:lpstr>O&amp;M CONTRACT ‐ RISKS AND MITIGATION</vt:lpstr>
      <vt:lpstr>PPA ‐ OVERVIEW</vt:lpstr>
      <vt:lpstr>OTHER PROJECT KEY RISKS AND MITIGATION</vt:lpstr>
      <vt:lpstr>COST OF EQUITY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CPFA_IC_230713_v final.pptx</dc:title>
  <dc:creator>HT90833</dc:creator>
  <cp:lastModifiedBy>Chris Daplet</cp:lastModifiedBy>
  <cp:revision>1</cp:revision>
  <dcterms:created xsi:type="dcterms:W3CDTF">2023-07-14T12:21:47Z</dcterms:created>
  <dcterms:modified xsi:type="dcterms:W3CDTF">2023-07-14T12:23:56Z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2023-07-14T00:00:00Z</vt:filetime>
  </property>
</Properties>
</file>