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32D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3460"/>
            <a:ext cx="9144000" cy="5844540"/>
          </a:xfrm>
          <a:custGeom>
            <a:avLst/>
            <a:gdLst/>
            <a:ahLst/>
            <a:cxnLst/>
            <a:rect l="l" t="t" r="r" b="b"/>
            <a:pathLst>
              <a:path w="9144000" h="5844540">
                <a:moveTo>
                  <a:pt x="0" y="5844536"/>
                </a:moveTo>
                <a:lnTo>
                  <a:pt x="9143999" y="5844536"/>
                </a:lnTo>
                <a:lnTo>
                  <a:pt x="9143999" y="0"/>
                </a:lnTo>
                <a:lnTo>
                  <a:pt x="0" y="0"/>
                </a:lnTo>
                <a:lnTo>
                  <a:pt x="0" y="584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51459"/>
            <a:ext cx="7620000" cy="509270"/>
          </a:xfrm>
          <a:custGeom>
            <a:avLst/>
            <a:gdLst/>
            <a:ahLst/>
            <a:cxnLst/>
            <a:rect l="l" t="t" r="r" b="b"/>
            <a:pathLst>
              <a:path w="7620000" h="509270">
                <a:moveTo>
                  <a:pt x="0" y="509016"/>
                </a:moveTo>
                <a:lnTo>
                  <a:pt x="7620000" y="509016"/>
                </a:lnTo>
                <a:lnTo>
                  <a:pt x="762000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32D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683" y="1368552"/>
            <a:ext cx="6659880" cy="4913630"/>
          </a:xfrm>
          <a:custGeom>
            <a:avLst/>
            <a:gdLst/>
            <a:ahLst/>
            <a:cxnLst/>
            <a:rect l="l" t="t" r="r" b="b"/>
            <a:pathLst>
              <a:path w="6659880" h="4913630">
                <a:moveTo>
                  <a:pt x="0" y="4913376"/>
                </a:moveTo>
                <a:lnTo>
                  <a:pt x="6659880" y="4913376"/>
                </a:lnTo>
                <a:lnTo>
                  <a:pt x="665988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FBE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20011" y="647700"/>
            <a:ext cx="6659880" cy="4914900"/>
          </a:xfrm>
          <a:custGeom>
            <a:avLst/>
            <a:gdLst/>
            <a:ahLst/>
            <a:cxnLst/>
            <a:rect l="l" t="t" r="r" b="b"/>
            <a:pathLst>
              <a:path w="6659880" h="4914900">
                <a:moveTo>
                  <a:pt x="0" y="4914900"/>
                </a:moveTo>
                <a:lnTo>
                  <a:pt x="6659880" y="4914900"/>
                </a:lnTo>
                <a:lnTo>
                  <a:pt x="6659880" y="0"/>
                </a:lnTo>
                <a:lnTo>
                  <a:pt x="0" y="0"/>
                </a:lnTo>
                <a:lnTo>
                  <a:pt x="0" y="4914900"/>
                </a:lnTo>
                <a:close/>
              </a:path>
            </a:pathLst>
          </a:custGeom>
          <a:solidFill>
            <a:srgbClr val="F9E2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20011" y="1368552"/>
            <a:ext cx="5941060" cy="4194175"/>
          </a:xfrm>
          <a:custGeom>
            <a:avLst/>
            <a:gdLst/>
            <a:ahLst/>
            <a:cxnLst/>
            <a:rect l="l" t="t" r="r" b="b"/>
            <a:pathLst>
              <a:path w="5941059" h="4194175">
                <a:moveTo>
                  <a:pt x="0" y="4194048"/>
                </a:moveTo>
                <a:lnTo>
                  <a:pt x="5940551" y="4194048"/>
                </a:lnTo>
                <a:lnTo>
                  <a:pt x="5940551" y="0"/>
                </a:lnTo>
                <a:lnTo>
                  <a:pt x="0" y="0"/>
                </a:lnTo>
                <a:lnTo>
                  <a:pt x="0" y="4194048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32D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51065" y="0"/>
            <a:ext cx="6521334" cy="6683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870703"/>
            <a:ext cx="5232400" cy="669290"/>
          </a:xfrm>
          <a:custGeom>
            <a:avLst/>
            <a:gdLst/>
            <a:ahLst/>
            <a:cxnLst/>
            <a:rect l="l" t="t" r="r" b="b"/>
            <a:pathLst>
              <a:path w="5232400" h="669289">
                <a:moveTo>
                  <a:pt x="0" y="669036"/>
                </a:moveTo>
                <a:lnTo>
                  <a:pt x="5231892" y="669036"/>
                </a:lnTo>
                <a:lnTo>
                  <a:pt x="5231892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676640" cy="516890"/>
          </a:xfrm>
          <a:custGeom>
            <a:avLst/>
            <a:gdLst/>
            <a:ahLst/>
            <a:cxnLst/>
            <a:rect l="l" t="t" r="r" b="b"/>
            <a:pathLst>
              <a:path w="8676640" h="516890">
                <a:moveTo>
                  <a:pt x="0" y="516636"/>
                </a:moveTo>
                <a:lnTo>
                  <a:pt x="8676132" y="516636"/>
                </a:lnTo>
                <a:lnTo>
                  <a:pt x="8676132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840" y="584961"/>
            <a:ext cx="815530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32D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133" y="1238757"/>
            <a:ext cx="7669733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3864" y="6603799"/>
            <a:ext cx="2139315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ll.com/media/news-and-media-releases/2017/royal-dutch-shell-plc-fourth-quarter-2016-euro-and-gbp-equivalent/_jcr_content/par/textimage_9b11.disclaimer.html/aHR0cDovL3d3dy5zZWMuZ292/go.html" TargetMode="External"/><Relationship Id="rId2" Type="http://schemas.openxmlformats.org/officeDocument/2006/relationships/hyperlink" Target="http://www.shell.com/investor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://www.shell.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.Hulsey@shel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1307591"/>
            <a:ext cx="7021195" cy="5085715"/>
          </a:xfrm>
          <a:custGeom>
            <a:avLst/>
            <a:gdLst/>
            <a:ahLst/>
            <a:cxnLst/>
            <a:rect l="l" t="t" r="r" b="b"/>
            <a:pathLst>
              <a:path w="7021195" h="5085715">
                <a:moveTo>
                  <a:pt x="0" y="5085588"/>
                </a:moveTo>
                <a:lnTo>
                  <a:pt x="7021068" y="5085588"/>
                </a:lnTo>
                <a:lnTo>
                  <a:pt x="7021068" y="0"/>
                </a:lnTo>
                <a:lnTo>
                  <a:pt x="0" y="0"/>
                </a:lnTo>
                <a:lnTo>
                  <a:pt x="0" y="5085588"/>
                </a:lnTo>
                <a:close/>
              </a:path>
            </a:pathLst>
          </a:custGeom>
          <a:solidFill>
            <a:srgbClr val="FBE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8383" y="225552"/>
            <a:ext cx="7062470" cy="5039995"/>
          </a:xfrm>
          <a:custGeom>
            <a:avLst/>
            <a:gdLst/>
            <a:ahLst/>
            <a:cxnLst/>
            <a:rect l="l" t="t" r="r" b="b"/>
            <a:pathLst>
              <a:path w="7062470" h="5039995">
                <a:moveTo>
                  <a:pt x="0" y="5039868"/>
                </a:moveTo>
                <a:lnTo>
                  <a:pt x="7062216" y="5039868"/>
                </a:lnTo>
                <a:lnTo>
                  <a:pt x="7062216" y="0"/>
                </a:lnTo>
                <a:lnTo>
                  <a:pt x="0" y="0"/>
                </a:lnTo>
                <a:lnTo>
                  <a:pt x="0" y="5039868"/>
                </a:lnTo>
                <a:close/>
              </a:path>
            </a:pathLst>
          </a:custGeom>
          <a:solidFill>
            <a:srgbClr val="F9E2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8383" y="1307591"/>
            <a:ext cx="5942330" cy="3959860"/>
          </a:xfrm>
          <a:custGeom>
            <a:avLst/>
            <a:gdLst/>
            <a:ahLst/>
            <a:cxnLst/>
            <a:rect l="l" t="t" r="r" b="b"/>
            <a:pathLst>
              <a:path w="5942330" h="3959860">
                <a:moveTo>
                  <a:pt x="0" y="3959352"/>
                </a:moveTo>
                <a:lnTo>
                  <a:pt x="5942075" y="3959352"/>
                </a:lnTo>
                <a:lnTo>
                  <a:pt x="5942075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789" y="302976"/>
            <a:ext cx="697230" cy="643890"/>
          </a:xfrm>
          <a:custGeom>
            <a:avLst/>
            <a:gdLst/>
            <a:ahLst/>
            <a:cxnLst/>
            <a:rect l="l" t="t" r="r" b="b"/>
            <a:pathLst>
              <a:path w="697230" h="643890">
                <a:moveTo>
                  <a:pt x="307627" y="626453"/>
                </a:moveTo>
                <a:lnTo>
                  <a:pt x="389455" y="626453"/>
                </a:lnTo>
                <a:lnTo>
                  <a:pt x="380007" y="633020"/>
                </a:lnTo>
                <a:lnTo>
                  <a:pt x="356560" y="642873"/>
                </a:lnTo>
                <a:lnTo>
                  <a:pt x="352863" y="643694"/>
                </a:lnTo>
                <a:lnTo>
                  <a:pt x="344631" y="643694"/>
                </a:lnTo>
                <a:lnTo>
                  <a:pt x="340934" y="643283"/>
                </a:lnTo>
                <a:lnTo>
                  <a:pt x="318718" y="634663"/>
                </a:lnTo>
                <a:lnTo>
                  <a:pt x="307627" y="626453"/>
                </a:lnTo>
                <a:close/>
              </a:path>
              <a:path w="697230" h="643890">
                <a:moveTo>
                  <a:pt x="348344" y="0"/>
                </a:moveTo>
                <a:lnTo>
                  <a:pt x="401385" y="4102"/>
                </a:lnTo>
                <a:lnTo>
                  <a:pt x="452387" y="16016"/>
                </a:lnTo>
                <a:lnTo>
                  <a:pt x="499677" y="34495"/>
                </a:lnTo>
                <a:lnTo>
                  <a:pt x="543680" y="59931"/>
                </a:lnTo>
                <a:lnTo>
                  <a:pt x="582751" y="90734"/>
                </a:lnTo>
                <a:lnTo>
                  <a:pt x="617296" y="127264"/>
                </a:lnTo>
                <a:lnTo>
                  <a:pt x="646494" y="168323"/>
                </a:lnTo>
                <a:lnTo>
                  <a:pt x="669524" y="213469"/>
                </a:lnTo>
                <a:lnTo>
                  <a:pt x="685976" y="262323"/>
                </a:lnTo>
                <a:lnTo>
                  <a:pt x="695022" y="314459"/>
                </a:lnTo>
                <a:lnTo>
                  <a:pt x="696667" y="350169"/>
                </a:lnTo>
                <a:lnTo>
                  <a:pt x="696256" y="369057"/>
                </a:lnTo>
                <a:lnTo>
                  <a:pt x="696256" y="376852"/>
                </a:lnTo>
                <a:lnTo>
                  <a:pt x="694611" y="391638"/>
                </a:lnTo>
                <a:lnTo>
                  <a:pt x="693377" y="399433"/>
                </a:lnTo>
                <a:lnTo>
                  <a:pt x="689676" y="417501"/>
                </a:lnTo>
                <a:lnTo>
                  <a:pt x="583161" y="495908"/>
                </a:lnTo>
                <a:lnTo>
                  <a:pt x="566712" y="626453"/>
                </a:lnTo>
                <a:lnTo>
                  <a:pt x="130777" y="626453"/>
                </a:lnTo>
                <a:lnTo>
                  <a:pt x="114329" y="495908"/>
                </a:lnTo>
                <a:lnTo>
                  <a:pt x="6999" y="417501"/>
                </a:lnTo>
                <a:lnTo>
                  <a:pt x="3302" y="399433"/>
                </a:lnTo>
                <a:lnTo>
                  <a:pt x="2070" y="391638"/>
                </a:lnTo>
                <a:lnTo>
                  <a:pt x="410" y="376852"/>
                </a:lnTo>
                <a:lnTo>
                  <a:pt x="0" y="369057"/>
                </a:lnTo>
                <a:lnTo>
                  <a:pt x="0" y="350169"/>
                </a:lnTo>
                <a:lnTo>
                  <a:pt x="3713" y="296802"/>
                </a:lnTo>
                <a:lnTo>
                  <a:pt x="15215" y="245896"/>
                </a:lnTo>
                <a:lnTo>
                  <a:pt x="34144" y="198289"/>
                </a:lnTo>
                <a:lnTo>
                  <a:pt x="59235" y="153947"/>
                </a:lnTo>
                <a:lnTo>
                  <a:pt x="90076" y="114545"/>
                </a:lnTo>
                <a:lnTo>
                  <a:pt x="126258" y="79640"/>
                </a:lnTo>
                <a:lnTo>
                  <a:pt x="167386" y="50495"/>
                </a:lnTo>
                <a:lnTo>
                  <a:pt x="212210" y="27504"/>
                </a:lnTo>
                <a:lnTo>
                  <a:pt x="260732" y="11093"/>
                </a:lnTo>
                <a:lnTo>
                  <a:pt x="312557" y="2051"/>
                </a:lnTo>
                <a:lnTo>
                  <a:pt x="330237" y="820"/>
                </a:lnTo>
                <a:lnTo>
                  <a:pt x="348344" y="0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789" y="302976"/>
            <a:ext cx="697230" cy="643890"/>
          </a:xfrm>
          <a:custGeom>
            <a:avLst/>
            <a:gdLst/>
            <a:ahLst/>
            <a:cxnLst/>
            <a:rect l="l" t="t" r="r" b="b"/>
            <a:pathLst>
              <a:path w="697230" h="643890">
                <a:moveTo>
                  <a:pt x="307627" y="626453"/>
                </a:moveTo>
                <a:lnTo>
                  <a:pt x="389455" y="626453"/>
                </a:lnTo>
                <a:lnTo>
                  <a:pt x="380007" y="633020"/>
                </a:lnTo>
                <a:lnTo>
                  <a:pt x="356560" y="642873"/>
                </a:lnTo>
                <a:lnTo>
                  <a:pt x="352863" y="643694"/>
                </a:lnTo>
                <a:lnTo>
                  <a:pt x="344631" y="643694"/>
                </a:lnTo>
                <a:lnTo>
                  <a:pt x="340934" y="643283"/>
                </a:lnTo>
                <a:lnTo>
                  <a:pt x="318718" y="634663"/>
                </a:lnTo>
                <a:lnTo>
                  <a:pt x="307627" y="626453"/>
                </a:lnTo>
                <a:close/>
              </a:path>
              <a:path w="697230" h="643890">
                <a:moveTo>
                  <a:pt x="348344" y="0"/>
                </a:moveTo>
                <a:lnTo>
                  <a:pt x="401385" y="4102"/>
                </a:lnTo>
                <a:lnTo>
                  <a:pt x="452387" y="16016"/>
                </a:lnTo>
                <a:lnTo>
                  <a:pt x="499677" y="34495"/>
                </a:lnTo>
                <a:lnTo>
                  <a:pt x="543680" y="59931"/>
                </a:lnTo>
                <a:lnTo>
                  <a:pt x="582751" y="90734"/>
                </a:lnTo>
                <a:lnTo>
                  <a:pt x="617296" y="127264"/>
                </a:lnTo>
                <a:lnTo>
                  <a:pt x="646494" y="168323"/>
                </a:lnTo>
                <a:lnTo>
                  <a:pt x="669524" y="213469"/>
                </a:lnTo>
                <a:lnTo>
                  <a:pt x="685976" y="262323"/>
                </a:lnTo>
                <a:lnTo>
                  <a:pt x="695022" y="314459"/>
                </a:lnTo>
                <a:lnTo>
                  <a:pt x="696667" y="350169"/>
                </a:lnTo>
                <a:lnTo>
                  <a:pt x="696354" y="364544"/>
                </a:lnTo>
                <a:lnTo>
                  <a:pt x="696256" y="376852"/>
                </a:lnTo>
                <a:lnTo>
                  <a:pt x="694611" y="391638"/>
                </a:lnTo>
                <a:lnTo>
                  <a:pt x="693377" y="399433"/>
                </a:lnTo>
                <a:lnTo>
                  <a:pt x="689676" y="417501"/>
                </a:lnTo>
                <a:lnTo>
                  <a:pt x="583161" y="495908"/>
                </a:lnTo>
                <a:lnTo>
                  <a:pt x="566712" y="626453"/>
                </a:lnTo>
                <a:lnTo>
                  <a:pt x="130777" y="626453"/>
                </a:lnTo>
                <a:lnTo>
                  <a:pt x="125501" y="584579"/>
                </a:lnTo>
                <a:lnTo>
                  <a:pt x="350398" y="584579"/>
                </a:lnTo>
                <a:lnTo>
                  <a:pt x="352863" y="584169"/>
                </a:lnTo>
                <a:lnTo>
                  <a:pt x="358203" y="582526"/>
                </a:lnTo>
                <a:lnTo>
                  <a:pt x="363560" y="580063"/>
                </a:lnTo>
                <a:lnTo>
                  <a:pt x="368078" y="576779"/>
                </a:lnTo>
                <a:lnTo>
                  <a:pt x="383294" y="565285"/>
                </a:lnTo>
                <a:lnTo>
                  <a:pt x="513249" y="565285"/>
                </a:lnTo>
                <a:lnTo>
                  <a:pt x="526000" y="461006"/>
                </a:lnTo>
                <a:lnTo>
                  <a:pt x="631279" y="384254"/>
                </a:lnTo>
                <a:lnTo>
                  <a:pt x="633334" y="374801"/>
                </a:lnTo>
                <a:lnTo>
                  <a:pt x="634979" y="365775"/>
                </a:lnTo>
                <a:lnTo>
                  <a:pt x="635802" y="356749"/>
                </a:lnTo>
                <a:lnTo>
                  <a:pt x="636213" y="347707"/>
                </a:lnTo>
                <a:lnTo>
                  <a:pt x="635390" y="332117"/>
                </a:lnTo>
                <a:lnTo>
                  <a:pt x="626343" y="294750"/>
                </a:lnTo>
                <a:lnTo>
                  <a:pt x="623464" y="288596"/>
                </a:lnTo>
                <a:lnTo>
                  <a:pt x="623464" y="287776"/>
                </a:lnTo>
                <a:lnTo>
                  <a:pt x="588999" y="287776"/>
                </a:lnTo>
                <a:lnTo>
                  <a:pt x="616885" y="253297"/>
                </a:lnTo>
                <a:lnTo>
                  <a:pt x="613594" y="241793"/>
                </a:lnTo>
                <a:lnTo>
                  <a:pt x="592210" y="199520"/>
                </a:lnTo>
                <a:lnTo>
                  <a:pt x="569180" y="174887"/>
                </a:lnTo>
                <a:lnTo>
                  <a:pt x="541304" y="174887"/>
                </a:lnTo>
                <a:lnTo>
                  <a:pt x="552318" y="151486"/>
                </a:lnTo>
                <a:lnTo>
                  <a:pt x="549028" y="147383"/>
                </a:lnTo>
                <a:lnTo>
                  <a:pt x="545737" y="142870"/>
                </a:lnTo>
                <a:lnTo>
                  <a:pt x="538340" y="135059"/>
                </a:lnTo>
                <a:lnTo>
                  <a:pt x="500909" y="108375"/>
                </a:lnTo>
                <a:lnTo>
                  <a:pt x="478300" y="98939"/>
                </a:lnTo>
                <a:lnTo>
                  <a:pt x="451213" y="98939"/>
                </a:lnTo>
                <a:lnTo>
                  <a:pt x="454031" y="85384"/>
                </a:lnTo>
                <a:lnTo>
                  <a:pt x="452387" y="84563"/>
                </a:lnTo>
                <a:lnTo>
                  <a:pt x="443745" y="80050"/>
                </a:lnTo>
                <a:lnTo>
                  <a:pt x="435118" y="76358"/>
                </a:lnTo>
                <a:lnTo>
                  <a:pt x="390277" y="66101"/>
                </a:lnTo>
                <a:lnTo>
                  <a:pt x="381240" y="65691"/>
                </a:lnTo>
                <a:lnTo>
                  <a:pt x="327772" y="65691"/>
                </a:lnTo>
                <a:lnTo>
                  <a:pt x="319146" y="65281"/>
                </a:lnTo>
                <a:lnTo>
                  <a:pt x="145310" y="65281"/>
                </a:lnTo>
                <a:lnTo>
                  <a:pt x="152992" y="59931"/>
                </a:lnTo>
                <a:lnTo>
                  <a:pt x="196995" y="34495"/>
                </a:lnTo>
                <a:lnTo>
                  <a:pt x="244284" y="16016"/>
                </a:lnTo>
                <a:lnTo>
                  <a:pt x="294877" y="4102"/>
                </a:lnTo>
                <a:lnTo>
                  <a:pt x="330237" y="820"/>
                </a:lnTo>
                <a:lnTo>
                  <a:pt x="348344" y="0"/>
                </a:lnTo>
                <a:close/>
              </a:path>
              <a:path w="697230" h="643890">
                <a:moveTo>
                  <a:pt x="5278" y="288596"/>
                </a:moveTo>
                <a:lnTo>
                  <a:pt x="74450" y="288596"/>
                </a:lnTo>
                <a:lnTo>
                  <a:pt x="74039" y="289417"/>
                </a:lnTo>
                <a:lnTo>
                  <a:pt x="71558" y="295571"/>
                </a:lnTo>
                <a:lnTo>
                  <a:pt x="62110" y="339912"/>
                </a:lnTo>
                <a:lnTo>
                  <a:pt x="62110" y="356749"/>
                </a:lnTo>
                <a:lnTo>
                  <a:pt x="62932" y="364544"/>
                </a:lnTo>
                <a:lnTo>
                  <a:pt x="64164" y="372750"/>
                </a:lnTo>
                <a:lnTo>
                  <a:pt x="66629" y="383023"/>
                </a:lnTo>
                <a:lnTo>
                  <a:pt x="169850" y="458134"/>
                </a:lnTo>
                <a:lnTo>
                  <a:pt x="183423" y="565285"/>
                </a:lnTo>
                <a:lnTo>
                  <a:pt x="313378" y="565285"/>
                </a:lnTo>
                <a:lnTo>
                  <a:pt x="328594" y="576779"/>
                </a:lnTo>
                <a:lnTo>
                  <a:pt x="333112" y="580063"/>
                </a:lnTo>
                <a:lnTo>
                  <a:pt x="338469" y="582526"/>
                </a:lnTo>
                <a:lnTo>
                  <a:pt x="343398" y="584169"/>
                </a:lnTo>
                <a:lnTo>
                  <a:pt x="345863" y="584579"/>
                </a:lnTo>
                <a:lnTo>
                  <a:pt x="125501" y="584579"/>
                </a:lnTo>
                <a:lnTo>
                  <a:pt x="114329" y="495908"/>
                </a:lnTo>
                <a:lnTo>
                  <a:pt x="6999" y="417501"/>
                </a:lnTo>
                <a:lnTo>
                  <a:pt x="3302" y="399433"/>
                </a:lnTo>
                <a:lnTo>
                  <a:pt x="2070" y="391638"/>
                </a:lnTo>
                <a:lnTo>
                  <a:pt x="410" y="376852"/>
                </a:lnTo>
                <a:lnTo>
                  <a:pt x="0" y="369057"/>
                </a:lnTo>
                <a:lnTo>
                  <a:pt x="56" y="347707"/>
                </a:lnTo>
                <a:lnTo>
                  <a:pt x="410" y="332117"/>
                </a:lnTo>
                <a:lnTo>
                  <a:pt x="1659" y="314459"/>
                </a:lnTo>
                <a:lnTo>
                  <a:pt x="3713" y="296802"/>
                </a:lnTo>
                <a:lnTo>
                  <a:pt x="5278" y="288596"/>
                </a:lnTo>
                <a:close/>
              </a:path>
              <a:path w="697230" h="643890">
                <a:moveTo>
                  <a:pt x="588999" y="287776"/>
                </a:moveTo>
                <a:lnTo>
                  <a:pt x="623464" y="287776"/>
                </a:lnTo>
                <a:lnTo>
                  <a:pt x="435940" y="477023"/>
                </a:lnTo>
                <a:lnTo>
                  <a:pt x="588999" y="287776"/>
                </a:lnTo>
                <a:close/>
              </a:path>
              <a:path w="697230" h="643890">
                <a:moveTo>
                  <a:pt x="44659" y="177759"/>
                </a:moveTo>
                <a:lnTo>
                  <a:pt x="125847" y="177759"/>
                </a:lnTo>
                <a:lnTo>
                  <a:pt x="124615" y="178580"/>
                </a:lnTo>
                <a:lnTo>
                  <a:pt x="116794" y="186375"/>
                </a:lnTo>
                <a:lnTo>
                  <a:pt x="92541" y="222511"/>
                </a:lnTo>
                <a:lnTo>
                  <a:pt x="81433" y="254938"/>
                </a:lnTo>
                <a:lnTo>
                  <a:pt x="261159" y="476612"/>
                </a:lnTo>
                <a:lnTo>
                  <a:pt x="74450" y="288596"/>
                </a:lnTo>
                <a:lnTo>
                  <a:pt x="5278" y="288596"/>
                </a:lnTo>
                <a:lnTo>
                  <a:pt x="6999" y="279570"/>
                </a:lnTo>
                <a:lnTo>
                  <a:pt x="20982" y="229485"/>
                </a:lnTo>
                <a:lnTo>
                  <a:pt x="41538" y="183093"/>
                </a:lnTo>
                <a:lnTo>
                  <a:pt x="44659" y="177759"/>
                </a:lnTo>
                <a:close/>
              </a:path>
              <a:path w="697230" h="643890">
                <a:moveTo>
                  <a:pt x="105412" y="98529"/>
                </a:moveTo>
                <a:lnTo>
                  <a:pt x="218799" y="98529"/>
                </a:lnTo>
                <a:lnTo>
                  <a:pt x="207692" y="102631"/>
                </a:lnTo>
                <a:lnTo>
                  <a:pt x="196995" y="107144"/>
                </a:lnTo>
                <a:lnTo>
                  <a:pt x="160813" y="133418"/>
                </a:lnTo>
                <a:lnTo>
                  <a:pt x="145170" y="151896"/>
                </a:lnTo>
                <a:lnTo>
                  <a:pt x="287466" y="458134"/>
                </a:lnTo>
                <a:lnTo>
                  <a:pt x="125847" y="177759"/>
                </a:lnTo>
                <a:lnTo>
                  <a:pt x="44659" y="177759"/>
                </a:lnTo>
                <a:lnTo>
                  <a:pt x="50181" y="168323"/>
                </a:lnTo>
                <a:lnTo>
                  <a:pt x="78969" y="127264"/>
                </a:lnTo>
                <a:lnTo>
                  <a:pt x="101578" y="102221"/>
                </a:lnTo>
                <a:lnTo>
                  <a:pt x="105412" y="98529"/>
                </a:lnTo>
                <a:close/>
              </a:path>
              <a:path w="697230" h="643890">
                <a:moveTo>
                  <a:pt x="541304" y="174887"/>
                </a:moveTo>
                <a:lnTo>
                  <a:pt x="569180" y="174887"/>
                </a:lnTo>
                <a:lnTo>
                  <a:pt x="408384" y="457314"/>
                </a:lnTo>
                <a:lnTo>
                  <a:pt x="541304" y="174887"/>
                </a:lnTo>
                <a:close/>
              </a:path>
              <a:path w="697230" h="643890">
                <a:moveTo>
                  <a:pt x="451213" y="98939"/>
                </a:moveTo>
                <a:lnTo>
                  <a:pt x="478300" y="98939"/>
                </a:lnTo>
                <a:lnTo>
                  <a:pt x="378775" y="447467"/>
                </a:lnTo>
                <a:lnTo>
                  <a:pt x="451213" y="98939"/>
                </a:lnTo>
                <a:close/>
              </a:path>
              <a:path w="697230" h="643890">
                <a:moveTo>
                  <a:pt x="145310" y="65281"/>
                </a:moveTo>
                <a:lnTo>
                  <a:pt x="319146" y="65281"/>
                </a:lnTo>
                <a:lnTo>
                  <a:pt x="309681" y="65691"/>
                </a:lnTo>
                <a:lnTo>
                  <a:pt x="299806" y="66512"/>
                </a:lnTo>
                <a:lnTo>
                  <a:pt x="254570" y="80050"/>
                </a:lnTo>
                <a:lnTo>
                  <a:pt x="246338" y="84153"/>
                </a:lnTo>
                <a:lnTo>
                  <a:pt x="317897" y="446647"/>
                </a:lnTo>
                <a:lnTo>
                  <a:pt x="218799" y="98529"/>
                </a:lnTo>
                <a:lnTo>
                  <a:pt x="105412" y="98529"/>
                </a:lnTo>
                <a:lnTo>
                  <a:pt x="113507" y="90734"/>
                </a:lnTo>
                <a:lnTo>
                  <a:pt x="126258" y="79640"/>
                </a:lnTo>
                <a:lnTo>
                  <a:pt x="139420" y="69384"/>
                </a:lnTo>
                <a:lnTo>
                  <a:pt x="145310" y="65281"/>
                </a:lnTo>
                <a:close/>
              </a:path>
              <a:path w="697230" h="643890">
                <a:moveTo>
                  <a:pt x="327772" y="65691"/>
                </a:moveTo>
                <a:lnTo>
                  <a:pt x="381240" y="65691"/>
                </a:lnTo>
                <a:lnTo>
                  <a:pt x="366024" y="66512"/>
                </a:lnTo>
                <a:lnTo>
                  <a:pt x="348755" y="443365"/>
                </a:lnTo>
                <a:lnTo>
                  <a:pt x="335593" y="66512"/>
                </a:lnTo>
                <a:lnTo>
                  <a:pt x="327772" y="65691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4438" y="6466537"/>
            <a:ext cx="5905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83608" y="3276600"/>
            <a:ext cx="2907791" cy="1938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85289" y="1372946"/>
            <a:ext cx="4933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SHELL </a:t>
            </a:r>
            <a:r>
              <a:rPr sz="2400" spc="85" dirty="0"/>
              <a:t>TRADING </a:t>
            </a:r>
            <a:r>
              <a:rPr sz="2400" spc="50" dirty="0"/>
              <a:t>RISK</a:t>
            </a:r>
            <a:r>
              <a:rPr sz="2400" spc="280" dirty="0"/>
              <a:t> </a:t>
            </a:r>
            <a:r>
              <a:rPr sz="2400" spc="75" dirty="0"/>
              <a:t>MANAGEMENT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685289" y="2480586"/>
            <a:ext cx="280352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800" spc="75" dirty="0">
                <a:solidFill>
                  <a:srgbClr val="585858"/>
                </a:solidFill>
                <a:latin typeface="Calibri"/>
                <a:cs typeface="Calibri"/>
              </a:rPr>
              <a:t>Achieving </a:t>
            </a:r>
            <a:r>
              <a:rPr sz="2800" spc="20" dirty="0">
                <a:solidFill>
                  <a:srgbClr val="585858"/>
                </a:solidFill>
                <a:latin typeface="Calibri"/>
                <a:cs typeface="Calibri"/>
              </a:rPr>
              <a:t>Stability  </a:t>
            </a:r>
            <a:r>
              <a:rPr sz="2800" spc="15" dirty="0">
                <a:solidFill>
                  <a:srgbClr val="585858"/>
                </a:solidFill>
                <a:latin typeface="Calibri"/>
                <a:cs typeface="Calibri"/>
              </a:rPr>
              <a:t>Through</a:t>
            </a:r>
            <a:r>
              <a:rPr sz="2800" spc="1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800" spc="100" dirty="0">
                <a:solidFill>
                  <a:srgbClr val="585858"/>
                </a:solidFill>
                <a:latin typeface="Calibri"/>
                <a:cs typeface="Calibri"/>
              </a:rPr>
              <a:t>Hedging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9536" y="4670297"/>
            <a:ext cx="258572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20" dirty="0">
                <a:latin typeface="Calibri"/>
                <a:cs typeface="Calibri"/>
              </a:rPr>
              <a:t>Experience</a:t>
            </a:r>
            <a:r>
              <a:rPr sz="1800" i="1" spc="305" dirty="0">
                <a:latin typeface="Calibri"/>
                <a:cs typeface="Calibri"/>
              </a:rPr>
              <a:t> </a:t>
            </a:r>
            <a:r>
              <a:rPr sz="1800" i="1" spc="70" dirty="0">
                <a:latin typeface="Calibri"/>
                <a:cs typeface="Calibri"/>
              </a:rPr>
              <a:t>Commitment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1505"/>
              </a:spcBef>
            </a:pP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Kevin</a:t>
            </a:r>
            <a:r>
              <a:rPr sz="20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Hulsey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68868" y="6387084"/>
            <a:ext cx="384175" cy="226060"/>
          </a:xfrm>
          <a:custGeom>
            <a:avLst/>
            <a:gdLst/>
            <a:ahLst/>
            <a:cxnLst/>
            <a:rect l="l" t="t" r="r" b="b"/>
            <a:pathLst>
              <a:path w="384175" h="226059">
                <a:moveTo>
                  <a:pt x="0" y="225551"/>
                </a:moveTo>
                <a:lnTo>
                  <a:pt x="384048" y="225551"/>
                </a:lnTo>
                <a:lnTo>
                  <a:pt x="384048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3864" y="6643727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24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SHELL </a:t>
            </a:r>
            <a:r>
              <a:rPr sz="2400" spc="85" dirty="0"/>
              <a:t>TRADING </a:t>
            </a:r>
            <a:r>
              <a:rPr sz="2400" spc="-5" dirty="0"/>
              <a:t>(US)</a:t>
            </a:r>
            <a:r>
              <a:rPr sz="2400" spc="200" dirty="0"/>
              <a:t> </a:t>
            </a:r>
            <a:r>
              <a:rPr sz="2400" spc="90" dirty="0"/>
              <a:t>COMPANY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72440" y="2852927"/>
            <a:ext cx="3200400" cy="344805"/>
          </a:xfrm>
          <a:custGeom>
            <a:avLst/>
            <a:gdLst/>
            <a:ahLst/>
            <a:cxnLst/>
            <a:rect l="l" t="t" r="r" b="b"/>
            <a:pathLst>
              <a:path w="3200400" h="344805">
                <a:moveTo>
                  <a:pt x="0" y="344424"/>
                </a:moveTo>
                <a:lnTo>
                  <a:pt x="3200400" y="344424"/>
                </a:lnTo>
                <a:lnTo>
                  <a:pt x="32004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9391" y="1060703"/>
          <a:ext cx="3200398" cy="16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2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200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solidFill>
                      <a:srgbClr val="D32D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79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A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A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 gridSpan="4">
                  <a:txBody>
                    <a:bodyPr/>
                    <a:lstStyle/>
                    <a:p>
                      <a:pPr marL="334010" marR="234950" indent="-226060">
                        <a:lnSpc>
                          <a:spcPct val="112900"/>
                        </a:lnSpc>
                        <a:spcBef>
                          <a:spcPts val="6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34645" algn="l"/>
                        </a:tabLst>
                      </a:pPr>
                      <a:r>
                        <a:rPr sz="14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Crude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Products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Marketing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4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 indent="-22606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34645" algn="l"/>
                        </a:tabLst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Markets </a:t>
                      </a:r>
                      <a:r>
                        <a:rPr sz="1400" spc="-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Majority 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Shell's</a:t>
                      </a:r>
                      <a:r>
                        <a:rPr sz="1400" spc="1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(US)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Equity </a:t>
                      </a:r>
                      <a:r>
                        <a:rPr sz="14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Crude </a:t>
                      </a:r>
                      <a:r>
                        <a:rPr sz="14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Oil</a:t>
                      </a:r>
                      <a:r>
                        <a:rPr sz="1400" spc="1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7294" y="2854451"/>
            <a:ext cx="2411730" cy="320040"/>
          </a:xfrm>
          <a:prstGeom prst="rect">
            <a:avLst/>
          </a:prstGeom>
          <a:solidFill>
            <a:srgbClr val="D32D12"/>
          </a:solidFill>
        </p:spPr>
        <p:txBody>
          <a:bodyPr vert="horz" wrap="square" lIns="0" tIns="596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7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2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978" y="1891030"/>
            <a:ext cx="4336415" cy="77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largest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physical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crude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purchaser in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r>
              <a:rPr sz="14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32D12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Markets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more than </a:t>
            </a:r>
            <a:r>
              <a:rPr sz="1600" spc="110" dirty="0">
                <a:solidFill>
                  <a:srgbClr val="D32D12"/>
                </a:solidFill>
                <a:latin typeface="Calibri"/>
                <a:cs typeface="Calibri"/>
              </a:rPr>
              <a:t>13 </a:t>
            </a:r>
            <a:r>
              <a:rPr sz="1600" dirty="0">
                <a:solidFill>
                  <a:srgbClr val="D32D12"/>
                </a:solidFill>
                <a:latin typeface="Calibri"/>
                <a:cs typeface="Calibri"/>
              </a:rPr>
              <a:t>million </a:t>
            </a:r>
            <a:r>
              <a:rPr sz="1600" spc="75" dirty="0">
                <a:solidFill>
                  <a:srgbClr val="D32D12"/>
                </a:solidFill>
                <a:latin typeface="Calibri"/>
                <a:cs typeface="Calibri"/>
              </a:rPr>
              <a:t>bbl/d </a:t>
            </a:r>
            <a:r>
              <a:rPr sz="1600" spc="-20" dirty="0">
                <a:solidFill>
                  <a:srgbClr val="D32D12"/>
                </a:solidFill>
                <a:latin typeface="Calibri"/>
                <a:cs typeface="Calibri"/>
              </a:rPr>
              <a:t>of </a:t>
            </a:r>
            <a:r>
              <a:rPr sz="1600" spc="5" dirty="0">
                <a:solidFill>
                  <a:srgbClr val="D32D12"/>
                </a:solidFill>
                <a:latin typeface="Calibri"/>
                <a:cs typeface="Calibri"/>
              </a:rPr>
              <a:t>crude</a:t>
            </a:r>
            <a:r>
              <a:rPr sz="1600" spc="-105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D32D12"/>
                </a:solidFill>
                <a:latin typeface="Calibri"/>
                <a:cs typeface="Calibri"/>
              </a:rPr>
              <a:t>oil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9978" y="2942970"/>
            <a:ext cx="3639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Markets </a:t>
            </a:r>
            <a:r>
              <a:rPr sz="1600" spc="90" dirty="0">
                <a:solidFill>
                  <a:srgbClr val="D32D12"/>
                </a:solidFill>
                <a:latin typeface="Calibri"/>
                <a:cs typeface="Calibri"/>
              </a:rPr>
              <a:t>3.5 </a:t>
            </a:r>
            <a:r>
              <a:rPr sz="1600" dirty="0">
                <a:solidFill>
                  <a:srgbClr val="D32D12"/>
                </a:solidFill>
                <a:latin typeface="Calibri"/>
                <a:cs typeface="Calibri"/>
              </a:rPr>
              <a:t>million </a:t>
            </a:r>
            <a:r>
              <a:rPr sz="1600" spc="75" dirty="0">
                <a:solidFill>
                  <a:srgbClr val="D32D12"/>
                </a:solidFill>
                <a:latin typeface="Calibri"/>
                <a:cs typeface="Calibri"/>
              </a:rPr>
              <a:t>bbl/d </a:t>
            </a:r>
            <a:r>
              <a:rPr sz="1600" spc="-20" dirty="0">
                <a:solidFill>
                  <a:srgbClr val="D32D12"/>
                </a:solidFill>
                <a:latin typeface="Calibri"/>
                <a:cs typeface="Calibri"/>
              </a:rPr>
              <a:t>of </a:t>
            </a:r>
            <a:r>
              <a:rPr sz="1600" spc="10" dirty="0">
                <a:solidFill>
                  <a:srgbClr val="D32D12"/>
                </a:solidFill>
                <a:latin typeface="Calibri"/>
                <a:cs typeface="Calibri"/>
              </a:rPr>
              <a:t>oil</a:t>
            </a:r>
            <a:r>
              <a:rPr sz="1600" spc="6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32D12"/>
                </a:solidFill>
                <a:latin typeface="Calibri"/>
                <a:cs typeface="Calibri"/>
              </a:rPr>
              <a:t>products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9978" y="3453880"/>
            <a:ext cx="4378960" cy="5753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34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One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world’s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largest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spot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charterers </a:t>
            </a:r>
            <a:r>
              <a:rPr sz="1600" spc="114" dirty="0">
                <a:solidFill>
                  <a:srgbClr val="D32D12"/>
                </a:solidFill>
                <a:latin typeface="Calibri"/>
                <a:cs typeface="Calibri"/>
              </a:rPr>
              <a:t>~700</a:t>
            </a:r>
            <a:r>
              <a:rPr sz="1600" spc="34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D32D12"/>
                </a:solidFill>
                <a:latin typeface="Calibri"/>
                <a:cs typeface="Calibri"/>
              </a:rPr>
              <a:t>crude</a:t>
            </a:r>
            <a:endParaRPr sz="16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600" spc="10" dirty="0">
                <a:solidFill>
                  <a:srgbClr val="D32D12"/>
                </a:solidFill>
                <a:latin typeface="Calibri"/>
                <a:cs typeface="Calibri"/>
              </a:rPr>
              <a:t>oil</a:t>
            </a:r>
            <a:r>
              <a:rPr sz="1600" spc="95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32D12"/>
                </a:solidFill>
                <a:latin typeface="Calibri"/>
                <a:cs typeface="Calibri"/>
              </a:rPr>
              <a:t>tankers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978" y="4301109"/>
            <a:ext cx="4344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Operates/manages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approximately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55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shipping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vessels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9978" y="4781107"/>
            <a:ext cx="4347845" cy="50863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320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One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of world’s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largest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spot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charters,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transport 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~25%</a:t>
            </a:r>
            <a:r>
              <a:rPr sz="1400" spc="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219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world’s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585858"/>
                </a:solidFill>
                <a:latin typeface="Calibri"/>
                <a:cs typeface="Calibri"/>
              </a:rPr>
              <a:t>LNG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9978" y="5528868"/>
            <a:ext cx="4307840" cy="51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13599"/>
              </a:lnSpc>
              <a:spcBef>
                <a:spcPts val="9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Approximately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4,000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professionals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2,500 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seafarers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294" y="3174492"/>
            <a:ext cx="3200400" cy="2870200"/>
          </a:xfrm>
          <a:prstGeom prst="rect">
            <a:avLst/>
          </a:prstGeom>
          <a:solidFill>
            <a:srgbClr val="F7D117"/>
          </a:solidFill>
        </p:spPr>
        <p:txBody>
          <a:bodyPr vert="horz" wrap="square" lIns="0" tIns="178435" rIns="0" bIns="0" rtlCol="0">
            <a:spAutoFit/>
          </a:bodyPr>
          <a:lstStyle/>
          <a:p>
            <a:pPr marL="360045" indent="-226695">
              <a:lnSpc>
                <a:spcPct val="100000"/>
              </a:lnSpc>
              <a:spcBef>
                <a:spcPts val="1405"/>
              </a:spcBef>
              <a:buClr>
                <a:srgbClr val="D32D12"/>
              </a:buClr>
              <a:buFont typeface="Wingdings"/>
              <a:buChar char=""/>
              <a:tabLst>
                <a:tab pos="36068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Producers</a:t>
            </a:r>
            <a:endParaRPr sz="1400">
              <a:latin typeface="Calibri"/>
              <a:cs typeface="Calibri"/>
            </a:endParaRPr>
          </a:p>
          <a:p>
            <a:pPr marL="360045" indent="-226695">
              <a:lnSpc>
                <a:spcPct val="100000"/>
              </a:lnSpc>
              <a:spcBef>
                <a:spcPts val="315"/>
              </a:spcBef>
              <a:buClr>
                <a:srgbClr val="D32D12"/>
              </a:buClr>
              <a:buFont typeface="Wingdings"/>
              <a:buChar char=""/>
              <a:tabLst>
                <a:tab pos="36068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Refineries</a:t>
            </a:r>
            <a:endParaRPr sz="1400">
              <a:latin typeface="Calibri"/>
              <a:cs typeface="Calibri"/>
            </a:endParaRPr>
          </a:p>
          <a:p>
            <a:pPr marL="360045" indent="-226695">
              <a:lnSpc>
                <a:spcPct val="100000"/>
              </a:lnSpc>
              <a:spcBef>
                <a:spcPts val="320"/>
              </a:spcBef>
              <a:buClr>
                <a:srgbClr val="D32D12"/>
              </a:buClr>
              <a:buFont typeface="Wingdings"/>
              <a:buChar char=""/>
              <a:tabLst>
                <a:tab pos="360680" algn="l"/>
              </a:tabLst>
            </a:pP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Consumers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3171" y="1371600"/>
            <a:ext cx="3767454" cy="338455"/>
          </a:xfrm>
          <a:prstGeom prst="rect">
            <a:avLst/>
          </a:prstGeom>
          <a:solidFill>
            <a:srgbClr val="D32D12"/>
          </a:solidFill>
        </p:spPr>
        <p:txBody>
          <a:bodyPr vert="horz" wrap="square" lIns="0" tIns="800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98520" y="2854451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20" h="338455">
                <a:moveTo>
                  <a:pt x="0" y="338327"/>
                </a:moveTo>
                <a:lnTo>
                  <a:pt x="274320" y="338327"/>
                </a:lnTo>
                <a:lnTo>
                  <a:pt x="27432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AD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3344" y="2854451"/>
            <a:ext cx="266700" cy="338455"/>
          </a:xfrm>
          <a:custGeom>
            <a:avLst/>
            <a:gdLst/>
            <a:ahLst/>
            <a:cxnLst/>
            <a:rect l="l" t="t" r="r" b="b"/>
            <a:pathLst>
              <a:path w="266700" h="338455">
                <a:moveTo>
                  <a:pt x="0" y="338327"/>
                </a:moveTo>
                <a:lnTo>
                  <a:pt x="266700" y="338327"/>
                </a:lnTo>
                <a:lnTo>
                  <a:pt x="2667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6A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9023" y="2854451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19" h="338455">
                <a:moveTo>
                  <a:pt x="0" y="338327"/>
                </a:moveTo>
                <a:lnTo>
                  <a:pt x="274319" y="338327"/>
                </a:lnTo>
                <a:lnTo>
                  <a:pt x="27431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17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8471" y="1371600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20" h="338455">
                <a:moveTo>
                  <a:pt x="0" y="338327"/>
                </a:moveTo>
                <a:lnTo>
                  <a:pt x="274320" y="338327"/>
                </a:lnTo>
                <a:lnTo>
                  <a:pt x="27432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AD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84819" y="1371600"/>
            <a:ext cx="265430" cy="338455"/>
          </a:xfrm>
          <a:custGeom>
            <a:avLst/>
            <a:gdLst/>
            <a:ahLst/>
            <a:cxnLst/>
            <a:rect l="l" t="t" r="r" b="b"/>
            <a:pathLst>
              <a:path w="265429" h="338455">
                <a:moveTo>
                  <a:pt x="0" y="338327"/>
                </a:moveTo>
                <a:lnTo>
                  <a:pt x="265175" y="338327"/>
                </a:lnTo>
                <a:lnTo>
                  <a:pt x="265175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6A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10500" y="1371600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20" h="338455">
                <a:moveTo>
                  <a:pt x="0" y="338327"/>
                </a:moveTo>
                <a:lnTo>
                  <a:pt x="274320" y="338327"/>
                </a:lnTo>
                <a:lnTo>
                  <a:pt x="27432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17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284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STRENGTH </a:t>
            </a:r>
            <a:r>
              <a:rPr sz="2400" spc="135" dirty="0"/>
              <a:t>IN</a:t>
            </a:r>
            <a:r>
              <a:rPr sz="2400" spc="95" dirty="0"/>
              <a:t> </a:t>
            </a:r>
            <a:r>
              <a:rPr sz="2400" spc="10" dirty="0"/>
              <a:t>CREDIT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55170" y="1234548"/>
            <a:ext cx="4353989" cy="427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5589" y="2852166"/>
            <a:ext cx="2049780" cy="76200"/>
          </a:xfrm>
          <a:custGeom>
            <a:avLst/>
            <a:gdLst/>
            <a:ahLst/>
            <a:cxnLst/>
            <a:rect l="l" t="t" r="r" b="b"/>
            <a:pathLst>
              <a:path w="2049779" h="76200">
                <a:moveTo>
                  <a:pt x="38100" y="0"/>
                </a:moveTo>
                <a:lnTo>
                  <a:pt x="23279" y="3006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8100" y="76200"/>
                </a:lnTo>
                <a:lnTo>
                  <a:pt x="52920" y="73193"/>
                </a:lnTo>
                <a:lnTo>
                  <a:pt x="65008" y="65055"/>
                </a:lnTo>
                <a:lnTo>
                  <a:pt x="73193" y="52947"/>
                </a:lnTo>
                <a:lnTo>
                  <a:pt x="74188" y="48033"/>
                </a:lnTo>
                <a:lnTo>
                  <a:pt x="38100" y="48006"/>
                </a:lnTo>
                <a:lnTo>
                  <a:pt x="38100" y="28194"/>
                </a:lnTo>
                <a:lnTo>
                  <a:pt x="74198" y="28194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2049779" h="76200">
                <a:moveTo>
                  <a:pt x="74204" y="28221"/>
                </a:moveTo>
                <a:lnTo>
                  <a:pt x="76200" y="38100"/>
                </a:lnTo>
                <a:lnTo>
                  <a:pt x="74188" y="48033"/>
                </a:lnTo>
                <a:lnTo>
                  <a:pt x="2049399" y="49530"/>
                </a:lnTo>
                <a:lnTo>
                  <a:pt x="2049526" y="29718"/>
                </a:lnTo>
                <a:lnTo>
                  <a:pt x="74204" y="28221"/>
                </a:lnTo>
                <a:close/>
              </a:path>
              <a:path w="2049779" h="76200">
                <a:moveTo>
                  <a:pt x="38100" y="28194"/>
                </a:moveTo>
                <a:lnTo>
                  <a:pt x="38100" y="48006"/>
                </a:lnTo>
                <a:lnTo>
                  <a:pt x="74188" y="48033"/>
                </a:lnTo>
                <a:lnTo>
                  <a:pt x="76200" y="38100"/>
                </a:lnTo>
                <a:lnTo>
                  <a:pt x="74204" y="28221"/>
                </a:lnTo>
                <a:lnTo>
                  <a:pt x="38100" y="28194"/>
                </a:lnTo>
                <a:close/>
              </a:path>
              <a:path w="2049779" h="76200">
                <a:moveTo>
                  <a:pt x="74198" y="28194"/>
                </a:moveTo>
                <a:lnTo>
                  <a:pt x="38100" y="28194"/>
                </a:lnTo>
                <a:lnTo>
                  <a:pt x="74204" y="2822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2226" y="3868673"/>
            <a:ext cx="1532890" cy="76200"/>
          </a:xfrm>
          <a:custGeom>
            <a:avLst/>
            <a:gdLst/>
            <a:ahLst/>
            <a:cxnLst/>
            <a:rect l="l" t="t" r="r" b="b"/>
            <a:pathLst>
              <a:path w="1532889" h="76200">
                <a:moveTo>
                  <a:pt x="38100" y="0"/>
                </a:moveTo>
                <a:lnTo>
                  <a:pt x="23279" y="3006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8100" y="76200"/>
                </a:lnTo>
                <a:lnTo>
                  <a:pt x="52920" y="73193"/>
                </a:lnTo>
                <a:lnTo>
                  <a:pt x="65008" y="65055"/>
                </a:lnTo>
                <a:lnTo>
                  <a:pt x="73193" y="52947"/>
                </a:lnTo>
                <a:lnTo>
                  <a:pt x="74186" y="48042"/>
                </a:lnTo>
                <a:lnTo>
                  <a:pt x="38100" y="48006"/>
                </a:lnTo>
                <a:lnTo>
                  <a:pt x="38100" y="28193"/>
                </a:lnTo>
                <a:lnTo>
                  <a:pt x="74198" y="28193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1532889" h="76200">
                <a:moveTo>
                  <a:pt x="74206" y="28230"/>
                </a:moveTo>
                <a:lnTo>
                  <a:pt x="76200" y="38100"/>
                </a:lnTo>
                <a:lnTo>
                  <a:pt x="74186" y="48042"/>
                </a:lnTo>
                <a:lnTo>
                  <a:pt x="1532509" y="49530"/>
                </a:lnTo>
                <a:lnTo>
                  <a:pt x="1532636" y="29718"/>
                </a:lnTo>
                <a:lnTo>
                  <a:pt x="74206" y="28230"/>
                </a:lnTo>
                <a:close/>
              </a:path>
              <a:path w="1532889" h="76200">
                <a:moveTo>
                  <a:pt x="38100" y="28193"/>
                </a:moveTo>
                <a:lnTo>
                  <a:pt x="38100" y="48006"/>
                </a:lnTo>
                <a:lnTo>
                  <a:pt x="74186" y="48042"/>
                </a:lnTo>
                <a:lnTo>
                  <a:pt x="76200" y="38100"/>
                </a:lnTo>
                <a:lnTo>
                  <a:pt x="74206" y="28230"/>
                </a:lnTo>
                <a:lnTo>
                  <a:pt x="38100" y="28193"/>
                </a:lnTo>
                <a:close/>
              </a:path>
              <a:path w="1532889" h="76200">
                <a:moveTo>
                  <a:pt x="74198" y="28193"/>
                </a:moveTo>
                <a:lnTo>
                  <a:pt x="38100" y="28193"/>
                </a:lnTo>
                <a:lnTo>
                  <a:pt x="74206" y="2823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870" y="1751838"/>
            <a:ext cx="3238500" cy="76200"/>
          </a:xfrm>
          <a:custGeom>
            <a:avLst/>
            <a:gdLst/>
            <a:ahLst/>
            <a:cxnLst/>
            <a:rect l="l" t="t" r="r" b="b"/>
            <a:pathLst>
              <a:path w="32385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2" y="48023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238500" h="76200">
                <a:moveTo>
                  <a:pt x="74209" y="28211"/>
                </a:moveTo>
                <a:lnTo>
                  <a:pt x="76200" y="38100"/>
                </a:lnTo>
                <a:lnTo>
                  <a:pt x="74202" y="48023"/>
                </a:lnTo>
                <a:lnTo>
                  <a:pt x="3238500" y="49529"/>
                </a:lnTo>
                <a:lnTo>
                  <a:pt x="3238500" y="29717"/>
                </a:lnTo>
                <a:lnTo>
                  <a:pt x="74209" y="28211"/>
                </a:lnTo>
                <a:close/>
              </a:path>
              <a:path w="3238500" h="76200">
                <a:moveTo>
                  <a:pt x="38100" y="28194"/>
                </a:moveTo>
                <a:lnTo>
                  <a:pt x="38100" y="48006"/>
                </a:lnTo>
                <a:lnTo>
                  <a:pt x="74202" y="48023"/>
                </a:lnTo>
                <a:lnTo>
                  <a:pt x="76200" y="38100"/>
                </a:lnTo>
                <a:lnTo>
                  <a:pt x="74209" y="28211"/>
                </a:lnTo>
                <a:lnTo>
                  <a:pt x="38100" y="28194"/>
                </a:lnTo>
                <a:close/>
              </a:path>
              <a:path w="3238500" h="76200">
                <a:moveTo>
                  <a:pt x="74206" y="28194"/>
                </a:moveTo>
                <a:lnTo>
                  <a:pt x="38100" y="28194"/>
                </a:lnTo>
                <a:lnTo>
                  <a:pt x="74209" y="2821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7717" y="4077461"/>
            <a:ext cx="638810" cy="542925"/>
          </a:xfrm>
          <a:custGeom>
            <a:avLst/>
            <a:gdLst/>
            <a:ahLst/>
            <a:cxnLst/>
            <a:rect l="l" t="t" r="r" b="b"/>
            <a:pathLst>
              <a:path w="638810" h="542925">
                <a:moveTo>
                  <a:pt x="319278" y="0"/>
                </a:moveTo>
                <a:lnTo>
                  <a:pt x="267503" y="3549"/>
                </a:lnTo>
                <a:lnTo>
                  <a:pt x="218383" y="13825"/>
                </a:lnTo>
                <a:lnTo>
                  <a:pt x="172576" y="30271"/>
                </a:lnTo>
                <a:lnTo>
                  <a:pt x="130740" y="52328"/>
                </a:lnTo>
                <a:lnTo>
                  <a:pt x="93535" y="79438"/>
                </a:lnTo>
                <a:lnTo>
                  <a:pt x="61618" y="111044"/>
                </a:lnTo>
                <a:lnTo>
                  <a:pt x="35647" y="146588"/>
                </a:lnTo>
                <a:lnTo>
                  <a:pt x="16282" y="185513"/>
                </a:lnTo>
                <a:lnTo>
                  <a:pt x="4180" y="227260"/>
                </a:lnTo>
                <a:lnTo>
                  <a:pt x="0" y="271271"/>
                </a:lnTo>
                <a:lnTo>
                  <a:pt x="4180" y="315283"/>
                </a:lnTo>
                <a:lnTo>
                  <a:pt x="16282" y="357030"/>
                </a:lnTo>
                <a:lnTo>
                  <a:pt x="35647" y="395955"/>
                </a:lnTo>
                <a:lnTo>
                  <a:pt x="61618" y="431499"/>
                </a:lnTo>
                <a:lnTo>
                  <a:pt x="93535" y="463105"/>
                </a:lnTo>
                <a:lnTo>
                  <a:pt x="130740" y="490215"/>
                </a:lnTo>
                <a:lnTo>
                  <a:pt x="172576" y="512272"/>
                </a:lnTo>
                <a:lnTo>
                  <a:pt x="218383" y="528718"/>
                </a:lnTo>
                <a:lnTo>
                  <a:pt x="267503" y="538994"/>
                </a:lnTo>
                <a:lnTo>
                  <a:pt x="319278" y="542544"/>
                </a:lnTo>
                <a:lnTo>
                  <a:pt x="371052" y="538994"/>
                </a:lnTo>
                <a:lnTo>
                  <a:pt x="420172" y="528718"/>
                </a:lnTo>
                <a:lnTo>
                  <a:pt x="465979" y="512272"/>
                </a:lnTo>
                <a:lnTo>
                  <a:pt x="507815" y="490215"/>
                </a:lnTo>
                <a:lnTo>
                  <a:pt x="545020" y="463105"/>
                </a:lnTo>
                <a:lnTo>
                  <a:pt x="576937" y="431499"/>
                </a:lnTo>
                <a:lnTo>
                  <a:pt x="602908" y="395955"/>
                </a:lnTo>
                <a:lnTo>
                  <a:pt x="622273" y="357030"/>
                </a:lnTo>
                <a:lnTo>
                  <a:pt x="634375" y="315283"/>
                </a:lnTo>
                <a:lnTo>
                  <a:pt x="638556" y="271271"/>
                </a:lnTo>
                <a:lnTo>
                  <a:pt x="634375" y="227260"/>
                </a:lnTo>
                <a:lnTo>
                  <a:pt x="622273" y="185513"/>
                </a:lnTo>
                <a:lnTo>
                  <a:pt x="602908" y="146588"/>
                </a:lnTo>
                <a:lnTo>
                  <a:pt x="576937" y="111044"/>
                </a:lnTo>
                <a:lnTo>
                  <a:pt x="545020" y="79438"/>
                </a:lnTo>
                <a:lnTo>
                  <a:pt x="507815" y="52328"/>
                </a:lnTo>
                <a:lnTo>
                  <a:pt x="465979" y="30271"/>
                </a:lnTo>
                <a:lnTo>
                  <a:pt x="420172" y="13825"/>
                </a:lnTo>
                <a:lnTo>
                  <a:pt x="371052" y="3549"/>
                </a:lnTo>
                <a:lnTo>
                  <a:pt x="319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7717" y="4077461"/>
            <a:ext cx="638810" cy="542925"/>
          </a:xfrm>
          <a:custGeom>
            <a:avLst/>
            <a:gdLst/>
            <a:ahLst/>
            <a:cxnLst/>
            <a:rect l="l" t="t" r="r" b="b"/>
            <a:pathLst>
              <a:path w="638810" h="542925">
                <a:moveTo>
                  <a:pt x="0" y="271271"/>
                </a:moveTo>
                <a:lnTo>
                  <a:pt x="4180" y="227260"/>
                </a:lnTo>
                <a:lnTo>
                  <a:pt x="16282" y="185513"/>
                </a:lnTo>
                <a:lnTo>
                  <a:pt x="35647" y="146588"/>
                </a:lnTo>
                <a:lnTo>
                  <a:pt x="61618" y="111044"/>
                </a:lnTo>
                <a:lnTo>
                  <a:pt x="93535" y="79438"/>
                </a:lnTo>
                <a:lnTo>
                  <a:pt x="130740" y="52328"/>
                </a:lnTo>
                <a:lnTo>
                  <a:pt x="172576" y="30271"/>
                </a:lnTo>
                <a:lnTo>
                  <a:pt x="218383" y="13825"/>
                </a:lnTo>
                <a:lnTo>
                  <a:pt x="267503" y="3549"/>
                </a:lnTo>
                <a:lnTo>
                  <a:pt x="319278" y="0"/>
                </a:lnTo>
                <a:lnTo>
                  <a:pt x="371052" y="3549"/>
                </a:lnTo>
                <a:lnTo>
                  <a:pt x="420172" y="13825"/>
                </a:lnTo>
                <a:lnTo>
                  <a:pt x="465979" y="30271"/>
                </a:lnTo>
                <a:lnTo>
                  <a:pt x="507815" y="52328"/>
                </a:lnTo>
                <a:lnTo>
                  <a:pt x="545020" y="79438"/>
                </a:lnTo>
                <a:lnTo>
                  <a:pt x="576937" y="111044"/>
                </a:lnTo>
                <a:lnTo>
                  <a:pt x="602908" y="146588"/>
                </a:lnTo>
                <a:lnTo>
                  <a:pt x="622273" y="185513"/>
                </a:lnTo>
                <a:lnTo>
                  <a:pt x="634375" y="227260"/>
                </a:lnTo>
                <a:lnTo>
                  <a:pt x="638556" y="271271"/>
                </a:lnTo>
                <a:lnTo>
                  <a:pt x="634375" y="315283"/>
                </a:lnTo>
                <a:lnTo>
                  <a:pt x="622273" y="357030"/>
                </a:lnTo>
                <a:lnTo>
                  <a:pt x="602908" y="395955"/>
                </a:lnTo>
                <a:lnTo>
                  <a:pt x="576937" y="431499"/>
                </a:lnTo>
                <a:lnTo>
                  <a:pt x="545020" y="463105"/>
                </a:lnTo>
                <a:lnTo>
                  <a:pt x="507815" y="490215"/>
                </a:lnTo>
                <a:lnTo>
                  <a:pt x="465979" y="512272"/>
                </a:lnTo>
                <a:lnTo>
                  <a:pt x="420172" y="528718"/>
                </a:lnTo>
                <a:lnTo>
                  <a:pt x="371052" y="538994"/>
                </a:lnTo>
                <a:lnTo>
                  <a:pt x="319278" y="542544"/>
                </a:lnTo>
                <a:lnTo>
                  <a:pt x="267503" y="538994"/>
                </a:lnTo>
                <a:lnTo>
                  <a:pt x="218383" y="528718"/>
                </a:lnTo>
                <a:lnTo>
                  <a:pt x="172576" y="512272"/>
                </a:lnTo>
                <a:lnTo>
                  <a:pt x="130740" y="490215"/>
                </a:lnTo>
                <a:lnTo>
                  <a:pt x="93535" y="463105"/>
                </a:lnTo>
                <a:lnTo>
                  <a:pt x="61618" y="431499"/>
                </a:lnTo>
                <a:lnTo>
                  <a:pt x="35647" y="395955"/>
                </a:lnTo>
                <a:lnTo>
                  <a:pt x="16282" y="357030"/>
                </a:lnTo>
                <a:lnTo>
                  <a:pt x="4180" y="315283"/>
                </a:lnTo>
                <a:lnTo>
                  <a:pt x="0" y="271271"/>
                </a:lnTo>
                <a:close/>
              </a:path>
            </a:pathLst>
          </a:custGeom>
          <a:ln w="1021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43602" y="1381125"/>
            <a:ext cx="3929379" cy="337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Shell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libri"/>
                <a:cs typeface="Calibri"/>
              </a:rPr>
              <a:t>plc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(S&amp;P: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A,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Moody’s:</a:t>
            </a:r>
            <a:r>
              <a:rPr sz="16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Aa2)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800" spc="105" dirty="0">
                <a:solidFill>
                  <a:srgbClr val="585858"/>
                </a:solidFill>
                <a:latin typeface="Calibri"/>
                <a:cs typeface="Calibri"/>
              </a:rPr>
              <a:t>Oil</a:t>
            </a:r>
            <a:r>
              <a:rPr sz="1800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(S&amp;P: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A,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Moody’s:</a:t>
            </a:r>
            <a:r>
              <a:rPr sz="16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Aa3)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100%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ownership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through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wholly-owned</a:t>
            </a:r>
            <a:r>
              <a:rPr sz="1400" spc="-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subsidiaries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800" spc="25" dirty="0">
                <a:solidFill>
                  <a:srgbClr val="585858"/>
                </a:solidFill>
                <a:latin typeface="Calibri"/>
                <a:cs typeface="Calibri"/>
              </a:rPr>
              <a:t>North </a:t>
            </a:r>
            <a:r>
              <a:rPr sz="1800" spc="50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r>
              <a:rPr sz="1800" spc="3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(US),L.P.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(S&amp;P: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A-,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Moody’s:</a:t>
            </a:r>
            <a:r>
              <a:rPr sz="1600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A3)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100%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ownership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through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wholly-owned</a:t>
            </a:r>
            <a:r>
              <a:rPr sz="1400" spc="-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subsidiaries</a:t>
            </a:r>
            <a:endParaRPr sz="14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645"/>
              </a:spcBef>
            </a:pP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Management,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18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10"/>
              </a:spcBef>
            </a:pP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(PG 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by</a:t>
            </a:r>
            <a:r>
              <a:rPr sz="16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SENA)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84626" y="4405884"/>
            <a:ext cx="1380490" cy="76200"/>
          </a:xfrm>
          <a:custGeom>
            <a:avLst/>
            <a:gdLst/>
            <a:ahLst/>
            <a:cxnLst/>
            <a:rect l="l" t="t" r="r" b="b"/>
            <a:pathLst>
              <a:path w="138048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4198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1" y="2817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380489" h="76200">
                <a:moveTo>
                  <a:pt x="74201" y="28173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3" y="47985"/>
                </a:lnTo>
                <a:lnTo>
                  <a:pt x="76200" y="38100"/>
                </a:lnTo>
                <a:lnTo>
                  <a:pt x="74201" y="28173"/>
                </a:lnTo>
                <a:close/>
              </a:path>
              <a:path w="1380489" h="76200">
                <a:moveTo>
                  <a:pt x="74203" y="47985"/>
                </a:moveTo>
                <a:lnTo>
                  <a:pt x="38100" y="48006"/>
                </a:lnTo>
                <a:lnTo>
                  <a:pt x="74198" y="48006"/>
                </a:lnTo>
                <a:close/>
              </a:path>
              <a:path w="1380489" h="76200">
                <a:moveTo>
                  <a:pt x="1380236" y="27432"/>
                </a:moveTo>
                <a:lnTo>
                  <a:pt x="74201" y="28173"/>
                </a:lnTo>
                <a:lnTo>
                  <a:pt x="76200" y="38100"/>
                </a:lnTo>
                <a:lnTo>
                  <a:pt x="74203" y="47985"/>
                </a:lnTo>
                <a:lnTo>
                  <a:pt x="1380236" y="47244"/>
                </a:lnTo>
                <a:lnTo>
                  <a:pt x="1380236" y="2743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505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10" dirty="0">
                <a:solidFill>
                  <a:srgbClr val="D32D12"/>
                </a:solidFill>
                <a:latin typeface="Century Gothic"/>
                <a:cs typeface="Century Gothic"/>
              </a:rPr>
              <a:t>What </a:t>
            </a:r>
            <a:r>
              <a:rPr sz="2400" b="1" spc="80" dirty="0">
                <a:solidFill>
                  <a:srgbClr val="D32D12"/>
                </a:solidFill>
                <a:latin typeface="Century Gothic"/>
                <a:cs typeface="Century Gothic"/>
              </a:rPr>
              <a:t>value </a:t>
            </a:r>
            <a:r>
              <a:rPr sz="2400" b="1" spc="65" dirty="0">
                <a:solidFill>
                  <a:srgbClr val="D32D12"/>
                </a:solidFill>
                <a:latin typeface="Century Gothic"/>
                <a:cs typeface="Century Gothic"/>
              </a:rPr>
              <a:t>hedging  </a:t>
            </a:r>
            <a:r>
              <a:rPr sz="2400" b="1" spc="145" dirty="0">
                <a:solidFill>
                  <a:srgbClr val="D32D12"/>
                </a:solidFill>
                <a:latin typeface="Century Gothic"/>
                <a:cs typeface="Century Gothic"/>
              </a:rPr>
              <a:t>brings </a:t>
            </a:r>
            <a:r>
              <a:rPr sz="2400" b="1" spc="95" dirty="0">
                <a:solidFill>
                  <a:srgbClr val="D32D12"/>
                </a:solidFill>
                <a:latin typeface="Century Gothic"/>
                <a:cs typeface="Century Gothic"/>
              </a:rPr>
              <a:t>to </a:t>
            </a:r>
            <a:r>
              <a:rPr sz="2400" b="1" spc="70" dirty="0">
                <a:solidFill>
                  <a:srgbClr val="D32D12"/>
                </a:solidFill>
                <a:latin typeface="Century Gothic"/>
                <a:cs typeface="Century Gothic"/>
              </a:rPr>
              <a:t>the</a:t>
            </a:r>
            <a:r>
              <a:rPr sz="2400" b="1" spc="170" dirty="0">
                <a:solidFill>
                  <a:srgbClr val="D32D12"/>
                </a:solidFill>
                <a:latin typeface="Century Gothic"/>
                <a:cs typeface="Century Gothic"/>
              </a:rPr>
              <a:t> </a:t>
            </a:r>
            <a:r>
              <a:rPr sz="2400" b="1" spc="110" dirty="0">
                <a:solidFill>
                  <a:srgbClr val="D32D12"/>
                </a:solidFill>
                <a:latin typeface="Century Gothic"/>
                <a:cs typeface="Century Gothic"/>
              </a:rPr>
              <a:t>business?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3748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/>
              <a:t>RATIONALES </a:t>
            </a:r>
            <a:r>
              <a:rPr sz="2400" spc="65" dirty="0"/>
              <a:t>FOR</a:t>
            </a:r>
            <a:r>
              <a:rPr sz="2400" spc="210" dirty="0"/>
              <a:t> </a:t>
            </a:r>
            <a:r>
              <a:rPr sz="2400" spc="130" dirty="0"/>
              <a:t>HEDGING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04875" y="138506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236042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4875" y="361010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4875" y="431114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1999" y="1253439"/>
            <a:ext cx="7435850" cy="423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Stabilize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cash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flows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promote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sound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corporate</a:t>
            </a:r>
            <a:r>
              <a:rPr sz="20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governance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through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effective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management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practices.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38100">
              <a:lnSpc>
                <a:spcPct val="90100"/>
              </a:lnSpc>
              <a:spcBef>
                <a:spcPts val="5"/>
              </a:spcBef>
            </a:pP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Maximize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shareholder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value 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shielding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revenue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streams, 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profitability,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55" dirty="0">
                <a:solidFill>
                  <a:srgbClr val="585858"/>
                </a:solidFill>
                <a:latin typeface="Calibri"/>
                <a:cs typeface="Calibri"/>
              </a:rPr>
              <a:t>balance 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sheets 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risks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potential 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losses.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75" dirty="0">
                <a:solidFill>
                  <a:srgbClr val="585858"/>
                </a:solidFill>
                <a:latin typeface="Calibri"/>
                <a:cs typeface="Calibri"/>
              </a:rPr>
              <a:t>Hedging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acts </a:t>
            </a:r>
            <a:r>
              <a:rPr sz="2000" spc="75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insurance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against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2000" spc="4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risk.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</a:pPr>
            <a:r>
              <a:rPr sz="2000" spc="2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hedging </a:t>
            </a: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program 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can aide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forecasting 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future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budgets 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locking 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continuity 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cash</a:t>
            </a:r>
            <a:r>
              <a:rPr sz="20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flows.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Potentially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lower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tax</a:t>
            </a:r>
            <a:r>
              <a:rPr sz="2000" spc="3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liabilities.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875" y="528650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192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DISADVANTAGES </a:t>
            </a:r>
            <a:r>
              <a:rPr sz="2400" spc="140" dirty="0"/>
              <a:t>OF</a:t>
            </a:r>
            <a:r>
              <a:rPr sz="2400" spc="165" dirty="0"/>
              <a:t> </a:t>
            </a:r>
            <a:r>
              <a:rPr sz="2400" spc="130" dirty="0"/>
              <a:t>HEDGING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04875" y="138506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263474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4875" y="415874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4875" y="513410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875" y="6109474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1999" y="1253439"/>
            <a:ext cx="7415530" cy="53314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Potentially 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limit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upside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cash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flows if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have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bullish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on  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bearish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000" spc="1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consumer.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7320">
              <a:lnSpc>
                <a:spcPct val="90000"/>
              </a:lnSpc>
              <a:tabLst>
                <a:tab pos="4668520" algn="l"/>
              </a:tabLst>
            </a:pP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Dodd-Frank Financial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Regulation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has </a:t>
            </a:r>
            <a:r>
              <a:rPr sz="2000" spc="65" dirty="0">
                <a:solidFill>
                  <a:srgbClr val="585858"/>
                </a:solidFill>
                <a:latin typeface="Calibri"/>
                <a:cs typeface="Calibri"/>
              </a:rPr>
              <a:t>added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multiple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layers </a:t>
            </a:r>
            <a:r>
              <a:rPr sz="2000" spc="-80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onboarding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between</a:t>
            </a:r>
            <a:r>
              <a:rPr sz="20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swap</a:t>
            </a:r>
            <a:r>
              <a:rPr sz="20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counterparties.	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Therefore, 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2000" spc="-60" dirty="0">
                <a:solidFill>
                  <a:srgbClr val="585858"/>
                </a:solidFill>
                <a:latin typeface="Calibri"/>
                <a:cs typeface="Calibri"/>
              </a:rPr>
              <a:t>time 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consuming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establish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maintain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relationships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between 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counterparties.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2700" marR="24130" algn="just">
              <a:lnSpc>
                <a:spcPts val="2160"/>
              </a:lnSpc>
            </a:pP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have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never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hedged,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your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shareholders </a:t>
            </a: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value 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upside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20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risk.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algn="just">
              <a:lnSpc>
                <a:spcPts val="2280"/>
              </a:lnSpc>
            </a:pP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backwardated,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could</a:t>
            </a:r>
            <a:r>
              <a:rPr sz="2000" spc="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280"/>
              </a:lnSpc>
            </a:pP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locking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lower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prices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than 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current spot</a:t>
            </a:r>
            <a:r>
              <a:rPr sz="2000" spc="3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prices.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2700" marR="236220">
              <a:lnSpc>
                <a:spcPts val="2160"/>
              </a:lnSpc>
            </a:pP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Consumer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contango,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could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be 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locking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lower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prices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than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current spot</a:t>
            </a:r>
            <a:r>
              <a:rPr sz="2000" spc="3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prices.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5018913"/>
            <a:ext cx="33547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0" dirty="0">
                <a:solidFill>
                  <a:srgbClr val="D32D12"/>
                </a:solidFill>
                <a:latin typeface="Century Gothic"/>
                <a:cs typeface="Century Gothic"/>
              </a:rPr>
              <a:t>What’s </a:t>
            </a:r>
            <a:r>
              <a:rPr sz="2400" b="1" spc="170" dirty="0">
                <a:solidFill>
                  <a:srgbClr val="D32D12"/>
                </a:solidFill>
                <a:latin typeface="Century Gothic"/>
                <a:cs typeface="Century Gothic"/>
              </a:rPr>
              <a:t>your</a:t>
            </a:r>
            <a:r>
              <a:rPr sz="2400" b="1" spc="130" dirty="0">
                <a:solidFill>
                  <a:srgbClr val="D32D12"/>
                </a:solidFill>
                <a:latin typeface="Century Gothic"/>
                <a:cs typeface="Century Gothic"/>
              </a:rPr>
              <a:t> </a:t>
            </a:r>
            <a:r>
              <a:rPr sz="2400" b="1" spc="65" dirty="0">
                <a:solidFill>
                  <a:srgbClr val="D32D12"/>
                </a:solidFill>
                <a:latin typeface="Century Gothic"/>
                <a:cs typeface="Century Gothic"/>
              </a:rPr>
              <a:t>hedging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400" b="1" spc="114" dirty="0">
                <a:solidFill>
                  <a:srgbClr val="D32D12"/>
                </a:solidFill>
                <a:latin typeface="Century Gothic"/>
                <a:cs typeface="Century Gothic"/>
              </a:rPr>
              <a:t>strategy?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2391917"/>
            <a:ext cx="3045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STANDARD</a:t>
            </a:r>
            <a:r>
              <a:rPr sz="2400" spc="40" dirty="0"/>
              <a:t> </a:t>
            </a:r>
            <a:r>
              <a:rPr sz="2400" spc="60" dirty="0"/>
              <a:t>PRODUCTS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3818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/>
              <a:t>FIXED </a:t>
            </a:r>
            <a:r>
              <a:rPr sz="2400" spc="35" dirty="0"/>
              <a:t>PRICE </a:t>
            </a:r>
            <a:r>
              <a:rPr sz="2400" spc="30" dirty="0"/>
              <a:t>SWAP</a:t>
            </a:r>
            <a:r>
              <a:rPr sz="2400" spc="245" dirty="0"/>
              <a:t> </a:t>
            </a:r>
            <a:r>
              <a:rPr sz="2400" spc="35" dirty="0"/>
              <a:t>EXAMPLE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66267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customers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who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want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buy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sell 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 of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without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being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exposed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volatile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70658"/>
            <a:ext cx="27997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3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offered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entire</a:t>
            </a:r>
            <a:r>
              <a:rPr sz="1100" spc="-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term.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305938"/>
            <a:ext cx="3599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Variation: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shaped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(seasonally)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suit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cash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flow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needs.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Underlying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shaped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(seasonally) 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suit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operational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requirements.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Several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variations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also</a:t>
            </a:r>
            <a:r>
              <a:rPr sz="11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available.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4152455"/>
          <a:ext cx="3663950" cy="1573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10,000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1295145"/>
            <a:ext cx="188848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assurance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9934" y="1630121"/>
            <a:ext cx="24047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Simple,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flat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entire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deal</a:t>
            </a:r>
            <a:r>
              <a:rPr sz="1100" spc="-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term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934" y="1966087"/>
            <a:ext cx="345567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volatile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swings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driven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extreme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weather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events,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transport constraints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imbalances,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20386" y="4147692"/>
          <a:ext cx="3656964" cy="179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436880" marR="208915" indent="-2152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Spot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47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43510" algn="r">
                        <a:lnSpc>
                          <a:spcPct val="100000"/>
                        </a:lnSpc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Realized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Savings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1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+$1.00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3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$0.00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3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$2.50/MMBtu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($0.50)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368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/>
              <a:t>SHAPED </a:t>
            </a:r>
            <a:r>
              <a:rPr sz="2400" spc="45" dirty="0"/>
              <a:t>VOLUME</a:t>
            </a:r>
            <a:r>
              <a:rPr sz="2400" spc="55" dirty="0"/>
              <a:t> </a:t>
            </a:r>
            <a:r>
              <a:rPr sz="2400" spc="35" dirty="0"/>
              <a:t>EXAMPLE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55346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serve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needs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producer or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consumer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has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changing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delivery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volumes; for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example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-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new production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ramping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over</a:t>
            </a:r>
            <a:r>
              <a:rPr sz="11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70658"/>
            <a:ext cx="33940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13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shaped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swap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pricing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reflects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expected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flow.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4152455"/>
          <a:ext cx="3663950" cy="1908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Initial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 of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1,000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Bbls/d 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increasing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by  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1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additional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1,500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Bbls/d 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each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year  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thereafter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 </a:t>
                      </a: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55.00/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36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1295145"/>
            <a:ext cx="3597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Level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assures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economics: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 manage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well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economics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through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covers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costs,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helping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reduce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bank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borrowing 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and/or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increase 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bank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borrowing</a:t>
            </a:r>
            <a:r>
              <a:rPr sz="11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base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2133726"/>
            <a:ext cx="3357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Level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improves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value:  producer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gain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benefit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contango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forward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curve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(higher prices in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later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periods)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even for prompt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9934" y="2972181"/>
            <a:ext cx="366649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price: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achieves price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certainty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stability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balance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sheet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better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predict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financial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648327" y="4184650"/>
          <a:ext cx="3656328" cy="2307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Period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187960" indent="-762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ow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  Vo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95580" marR="15621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  (Examp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63830" marR="155575" indent="-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Fixed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  (Examp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2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2,500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$56.00/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$56.50/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93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Averages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2500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$56.13/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42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/>
              <a:t>ODD </a:t>
            </a:r>
            <a:r>
              <a:rPr sz="2400" spc="30" dirty="0"/>
              <a:t>LOT </a:t>
            </a:r>
            <a:r>
              <a:rPr sz="2400" spc="50" dirty="0"/>
              <a:t>COMMODITY</a:t>
            </a:r>
            <a:r>
              <a:rPr sz="2400" spc="250" dirty="0"/>
              <a:t> </a:t>
            </a:r>
            <a:r>
              <a:rPr sz="2400" spc="35" dirty="0"/>
              <a:t>EXAMPLE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60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serve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needs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whose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loads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smaller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than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standard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wholesale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blocks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70" dirty="0">
                <a:solidFill>
                  <a:srgbClr val="585858"/>
                </a:solidFill>
                <a:latin typeface="Calibri"/>
                <a:cs typeface="Calibri"/>
              </a:rPr>
              <a:t>1,000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Bbls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70" dirty="0">
                <a:solidFill>
                  <a:srgbClr val="585858"/>
                </a:solidFill>
                <a:latin typeface="Calibri"/>
                <a:cs typeface="Calibri"/>
              </a:rPr>
              <a:t>10,000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nat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whose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volumes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match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standard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lot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contracts.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138299"/>
            <a:ext cx="3424554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80" dirty="0">
                <a:solidFill>
                  <a:srgbClr val="585858"/>
                </a:solidFill>
                <a:latin typeface="Calibri"/>
                <a:cs typeface="Calibri"/>
              </a:rPr>
              <a:t>Odd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lot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small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medium 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loads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will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bear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hedging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risk.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either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product,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shaped</a:t>
            </a:r>
            <a:r>
              <a:rPr sz="1100" spc="229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add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additional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loads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100" spc="229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needed.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4152455"/>
          <a:ext cx="3663950" cy="1573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114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500,000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gals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$1.75/gal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1295145"/>
            <a:ext cx="341058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Minimizes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risk: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increase or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change load 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without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being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severely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over-hedged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11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under-hedged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96129" y="4171569"/>
          <a:ext cx="3703320" cy="140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65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8105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93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014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42,000/gal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636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$1.75/gal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636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Odd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Lot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ct val="100000"/>
                        </a:lnSpc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41,667/gal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 marR="96520" indent="1384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$1.75/gal </a:t>
                      </a:r>
                      <a:r>
                        <a:rPr sz="11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+ 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Odd </a:t>
                      </a:r>
                      <a:r>
                        <a:rPr sz="1100" spc="-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Lot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Premium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137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Disclaimer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323" y="1360042"/>
            <a:ext cx="64007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323" y="3045586"/>
            <a:ext cx="64007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323" y="4529963"/>
            <a:ext cx="64007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575" y="1248449"/>
            <a:ext cx="7512050" cy="480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material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has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been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generated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employees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Management,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LLC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(“STRM”)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who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involved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sales 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marketing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efforts.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Accordingly, </a:t>
            </a:r>
            <a:r>
              <a:rPr sz="1100" b="1" spc="-60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should be considered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b="1" spc="7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solicitation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derivatives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business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generally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70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research </a:t>
            </a: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report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under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rules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40" dirty="0">
                <a:solidFill>
                  <a:srgbClr val="585858"/>
                </a:solidFill>
                <a:latin typeface="Calibri"/>
                <a:cs typeface="Calibri"/>
              </a:rPr>
              <a:t>CFTC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under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Exchange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Act. Notwithstanding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foregoing,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this 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material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should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construed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as an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offer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solicitation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offer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sell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buy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subscribe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particular 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services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(including,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without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limitation,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commodities,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swaps,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securities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instruments).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STRM 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soliciting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specific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action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material. </a:t>
            </a:r>
            <a:r>
              <a:rPr sz="1100" b="1" spc="-70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is for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general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STRM’s clients. </a:t>
            </a:r>
            <a:r>
              <a:rPr sz="1100" b="1" spc="-70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does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take 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into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account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particular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investment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objectives,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conditions, or needs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individual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clients. </a:t>
            </a:r>
            <a:r>
              <a:rPr sz="1100" b="1" spc="-70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does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constit </a:t>
            </a:r>
            <a:r>
              <a:rPr sz="1100" b="1" spc="-40" dirty="0">
                <a:solidFill>
                  <a:srgbClr val="585858"/>
                </a:solidFill>
                <a:latin typeface="Calibri"/>
                <a:cs typeface="Calibri"/>
              </a:rPr>
              <a:t>ute </a:t>
            </a:r>
            <a:r>
              <a:rPr sz="1100" b="1" spc="70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recommendation or </a:t>
            </a:r>
            <a:r>
              <a:rPr sz="1100" b="1" spc="7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suggestion </a:t>
            </a:r>
            <a:r>
              <a:rPr sz="1100" b="1" spc="-30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investment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strategy referenced herein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suitable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your</a:t>
            </a:r>
            <a:r>
              <a:rPr sz="1100" b="1" spc="2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company.</a:t>
            </a:r>
            <a:endParaRPr sz="1100">
              <a:latin typeface="Calibri"/>
              <a:cs typeface="Calibri"/>
            </a:endParaRPr>
          </a:p>
          <a:p>
            <a:pPr marL="12700" marR="26670">
              <a:lnSpc>
                <a:spcPct val="120000"/>
              </a:lnSpc>
              <a:spcBef>
                <a:spcPts val="600"/>
              </a:spcBef>
            </a:pP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These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materials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confidential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proprietary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to,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reproduced,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disseminated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referred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to,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whole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  part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without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prior </a:t>
            </a: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consent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STRM.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Information presented in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material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has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been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obtained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derived </a:t>
            </a: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sources 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believed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reliable,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does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guarantee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their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completeness.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assumes no 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responsibility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verification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information in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these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materials,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warranty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made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completeness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information.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assumes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obligation </a:t>
            </a:r>
            <a:r>
              <a:rPr sz="1100" b="1" spc="-4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correct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update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these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materials. </a:t>
            </a: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These 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materials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do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contain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1100" b="1" spc="-30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required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evaluate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transaction or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matter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available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and/or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its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affiliates </a:t>
            </a:r>
            <a:r>
              <a:rPr sz="1100" b="1" spc="-30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reflected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herein.</a:t>
            </a:r>
            <a:endParaRPr sz="1100">
              <a:latin typeface="Calibri"/>
              <a:cs typeface="Calibri"/>
            </a:endParaRPr>
          </a:p>
          <a:p>
            <a:pPr marL="12700" marR="5715">
              <a:lnSpc>
                <a:spcPct val="120000"/>
              </a:lnSpc>
              <a:spcBef>
                <a:spcPts val="600"/>
              </a:spcBef>
            </a:pP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Nothing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material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constitutes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investment,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legal,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accounting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tax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advice,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7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1100" b="1" spc="-30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investment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 strategy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suitable or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appropriate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your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unique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circumstances,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otherwise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constitutes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7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recommendation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you.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providing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advice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regarding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value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advisability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swaps,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commodity interests,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including 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futures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contracts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options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activity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which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would cause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its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affiliates </a:t>
            </a:r>
            <a:r>
              <a:rPr sz="1100" b="1" spc="-4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 considered </a:t>
            </a:r>
            <a:r>
              <a:rPr sz="1100" b="1" spc="7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1100" b="1" spc="20" dirty="0">
                <a:solidFill>
                  <a:srgbClr val="585858"/>
                </a:solidFill>
                <a:latin typeface="Calibri"/>
                <a:cs typeface="Calibri"/>
              </a:rPr>
              <a:t>advisor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under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Exchange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Act. </a:t>
            </a: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material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relied upon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substitution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exercise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independent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judgment.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recipient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these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materials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should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conduct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its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own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independent 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analysis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matters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referred </a:t>
            </a:r>
            <a:r>
              <a:rPr sz="1100" b="1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herein. 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b="1" spc="-10" dirty="0">
                <a:solidFill>
                  <a:srgbClr val="585858"/>
                </a:solidFill>
                <a:latin typeface="Calibri"/>
                <a:cs typeface="Calibri"/>
              </a:rPr>
              <a:t>recipient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should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seek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advice </a:t>
            </a:r>
            <a:r>
              <a:rPr sz="1100" b="1" spc="2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its </a:t>
            </a: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particular 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circumstances </a:t>
            </a:r>
            <a:r>
              <a:rPr sz="1100" b="1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100" b="1" spc="-35" dirty="0">
                <a:solidFill>
                  <a:srgbClr val="585858"/>
                </a:solidFill>
                <a:latin typeface="Calibri"/>
                <a:cs typeface="Calibri"/>
              </a:rPr>
              <a:t>its 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own </a:t>
            </a: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independent </a:t>
            </a:r>
            <a:r>
              <a:rPr sz="1100" b="1" spc="15" dirty="0">
                <a:solidFill>
                  <a:srgbClr val="585858"/>
                </a:solidFill>
                <a:latin typeface="Calibri"/>
                <a:cs typeface="Calibri"/>
              </a:rPr>
              <a:t>financial,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tax, legal,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accounting </a:t>
            </a:r>
            <a:r>
              <a:rPr sz="1100" b="1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b="1" spc="-20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1100" b="1" spc="10" dirty="0">
                <a:solidFill>
                  <a:srgbClr val="585858"/>
                </a:solidFill>
                <a:latin typeface="Calibri"/>
                <a:cs typeface="Calibri"/>
              </a:rPr>
              <a:t>professional</a:t>
            </a:r>
            <a:r>
              <a:rPr sz="11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b="1" spc="30" dirty="0">
                <a:solidFill>
                  <a:srgbClr val="585858"/>
                </a:solidFill>
                <a:latin typeface="Calibri"/>
                <a:cs typeface="Calibri"/>
              </a:rPr>
              <a:t>advisors</a:t>
            </a:r>
            <a:r>
              <a:rPr sz="1000" b="1" spc="30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864" y="6643727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2391917"/>
            <a:ext cx="127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OPTIONS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183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CALL</a:t>
            </a:r>
            <a:r>
              <a:rPr sz="2400" spc="120" dirty="0"/>
              <a:t> </a:t>
            </a:r>
            <a:r>
              <a:rPr sz="2400" spc="105" dirty="0"/>
              <a:t>OPTION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60172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Consumers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protect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their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exposure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rise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prices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purchasing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call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option.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call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upside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predetermined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level.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However,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unlike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regular 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swap,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gives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consumer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opportunity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participate on 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beneficial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downward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move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100" spc="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305938"/>
            <a:ext cx="360426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Option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premiums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payable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(often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upfront)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regardless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how 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11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settles.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4152455"/>
          <a:ext cx="3663950" cy="2259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FERC</a:t>
                      </a:r>
                      <a:r>
                        <a:rPr sz="1100" spc="10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82">
                <a:tc>
                  <a:txBody>
                    <a:bodyPr/>
                    <a:lstStyle/>
                    <a:p>
                      <a:pPr marL="97790" marR="335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$0.20/MMBtu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(paid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upfront)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1295145"/>
            <a:ext cx="3675379" cy="128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protection: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with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unexpected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11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increases</a:t>
            </a:r>
            <a:endParaRPr sz="1100">
              <a:latin typeface="Calibri"/>
              <a:cs typeface="Calibri"/>
            </a:endParaRPr>
          </a:p>
          <a:p>
            <a:pPr marL="242570" marR="184785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Easily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adaptable: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select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level at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which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provided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(i.e.,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strike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 price)</a:t>
            </a:r>
            <a:endParaRPr sz="1100">
              <a:latin typeface="Calibri"/>
              <a:cs typeface="Calibri"/>
            </a:endParaRPr>
          </a:p>
          <a:p>
            <a:pPr marL="242570" marR="43815" indent="-230504">
              <a:lnSpc>
                <a:spcPct val="100000"/>
              </a:lnSpc>
              <a:spcBef>
                <a:spcPts val="1010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Full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participation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when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declines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below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strike</a:t>
            </a:r>
            <a:r>
              <a:rPr sz="11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46040" y="4023359"/>
          <a:ext cx="4038597" cy="2160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11"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Settle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Ceiling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(Call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Settlement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Price*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385"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343535" marR="28257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90195" marR="31178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60350" marR="27495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343535" marR="28257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90195" marR="31178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60350" marR="27495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81"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7625" algn="ctr">
                        <a:lnSpc>
                          <a:spcPts val="1295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343535" marR="28257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.7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90195" marR="31178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60350" marR="27495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.7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658359" y="6413299"/>
            <a:ext cx="146812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*Not inclusive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8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premiums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170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PUT</a:t>
            </a:r>
            <a:r>
              <a:rPr sz="2400" spc="45" dirty="0"/>
              <a:t> </a:t>
            </a:r>
            <a:r>
              <a:rPr sz="2400" spc="105" dirty="0"/>
              <a:t>OPTION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580129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Producers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protect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their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exposure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fall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prices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purchasing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put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option.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put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provides downside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predetermined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level.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However,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unlike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regular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swap,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gives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opportunity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participate on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beneficial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upward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move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1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305938"/>
            <a:ext cx="360426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Option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premiums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payable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(often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upfront)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regardless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how 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11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settles.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4152455"/>
          <a:ext cx="3663950" cy="2259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WTI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Crude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Put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WTI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CMA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$45.00/Bbl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82">
                <a:tc>
                  <a:txBody>
                    <a:bodyPr/>
                    <a:lstStyle/>
                    <a:p>
                      <a:pPr marL="97790" marR="335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$2.68/Bbl/d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(payable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upfront)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1295145"/>
            <a:ext cx="3675379" cy="128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protection: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with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unexpected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11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decreases</a:t>
            </a:r>
            <a:endParaRPr sz="1100">
              <a:latin typeface="Calibri"/>
              <a:cs typeface="Calibri"/>
            </a:endParaRPr>
          </a:p>
          <a:p>
            <a:pPr marL="242570" marR="184785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Easily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adaptable: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select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level at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which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provided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(i.e.,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strike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 price)</a:t>
            </a:r>
            <a:endParaRPr sz="1100">
              <a:latin typeface="Calibri"/>
              <a:cs typeface="Calibri"/>
            </a:endParaRPr>
          </a:p>
          <a:p>
            <a:pPr marL="242570" marR="487680" indent="-230504">
              <a:lnSpc>
                <a:spcPct val="100000"/>
              </a:lnSpc>
              <a:spcBef>
                <a:spcPts val="1010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Full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participation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producers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when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 increase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above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strike</a:t>
            </a:r>
            <a:r>
              <a:rPr sz="11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28641" y="4015740"/>
          <a:ext cx="4038599" cy="2195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11">
                <a:tc>
                  <a:txBody>
                    <a:bodyPr/>
                    <a:lstStyle/>
                    <a:p>
                      <a:pPr marL="246379" marR="234315" indent="3619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  P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ov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Settle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93040" indent="127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Floor  </a:t>
                      </a:r>
                      <a:r>
                        <a:rPr sz="1100" spc="-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(Put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324485" marR="200025" indent="-1238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ett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ent 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Price*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$50.00/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$50.00/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2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$42.00/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$40.00/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20955" algn="ctr">
                        <a:lnSpc>
                          <a:spcPts val="1295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295"/>
                        </a:lnSpc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Bbl/d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58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658359" y="6413299"/>
            <a:ext cx="146812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*Not inclusive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8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premiums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5212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HEAT </a:t>
            </a:r>
            <a:r>
              <a:rPr sz="2400" spc="-20" dirty="0"/>
              <a:t>RATE </a:t>
            </a:r>
            <a:r>
              <a:rPr sz="2400" spc="40" dirty="0"/>
              <a:t>CALL </a:t>
            </a:r>
            <a:r>
              <a:rPr sz="2400" spc="105" dirty="0"/>
              <a:t>OPTIONS </a:t>
            </a:r>
            <a:r>
              <a:rPr sz="2400" spc="70" dirty="0"/>
              <a:t>FOR</a:t>
            </a:r>
            <a:r>
              <a:rPr sz="2400" spc="509" dirty="0"/>
              <a:t> </a:t>
            </a:r>
            <a:r>
              <a:rPr sz="2400" spc="70" dirty="0"/>
              <a:t>POWER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67601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customers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who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want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option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buy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heat rate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multiple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index.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heat rate subsequently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falls,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able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procure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cheaper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in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since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obliged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take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delivery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Seller.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Seller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offer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heat rate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call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options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</a:t>
            </a:r>
            <a:r>
              <a:rPr sz="11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where: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473579"/>
            <a:ext cx="361886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/>
              <a:t>	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option premiums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paid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monthly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regardless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 delivered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not;</a:t>
            </a:r>
            <a:r>
              <a:rPr sz="11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32D12"/>
              </a:buClr>
              <a:buFont typeface="Wingdings"/>
              <a:buChar char=""/>
            </a:pPr>
            <a:endParaRPr sz="1100">
              <a:latin typeface="Times New Roman"/>
              <a:cs typeface="Times New Roman"/>
            </a:endParaRPr>
          </a:p>
          <a:p>
            <a:pPr marL="242570" marR="499745" indent="-230504">
              <a:lnSpc>
                <a:spcPct val="100000"/>
              </a:lnSpc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pays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multiple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index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 delivered.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4326699"/>
          <a:ext cx="3663315" cy="2259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ERCOT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Houston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GDD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4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100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MW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(delivered 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pool)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Heat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8.00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MMBtu/MWh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Premium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83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$3.00/kw-month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(or 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$300k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 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1295145"/>
            <a:ext cx="3635375" cy="1119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Locked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heat-rate</a:t>
            </a:r>
            <a:r>
              <a:rPr sz="11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cap</a:t>
            </a:r>
            <a:endParaRPr sz="1100">
              <a:latin typeface="Calibri"/>
              <a:cs typeface="Calibri"/>
            </a:endParaRPr>
          </a:p>
          <a:p>
            <a:pPr marL="242570" marR="339090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spikes in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heat rates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due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weather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events,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constraints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imbalances</a:t>
            </a:r>
            <a:endParaRPr sz="11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1010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Procure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cheaper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when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heat rates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</a:t>
            </a:r>
            <a:r>
              <a:rPr sz="1100" spc="229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lower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500" y="3479672"/>
            <a:ext cx="334010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Variation: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choice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heat rate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strikes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(lower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strikes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would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entail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costlier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premiums).</a:t>
            </a:r>
            <a:endParaRPr sz="11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385521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197096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4197096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39690" y="4289171"/>
          <a:ext cx="4124324" cy="204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30504" marR="190500" indent="-2476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ket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98450" marR="165735" indent="-8572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ket 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0020" marR="114935" indent="7747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 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Heat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130810" indent="-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Take  Delivery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Mkt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HR </a:t>
                      </a:r>
                      <a:r>
                        <a:rPr sz="11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&gt;  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8.0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214629" marR="150495" indent="-762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Rea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zed 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Price*  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(8.0</a:t>
                      </a:r>
                      <a:r>
                        <a:rPr sz="11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28">
                <a:tc>
                  <a:txBody>
                    <a:bodyPr/>
                    <a:lstStyle/>
                    <a:p>
                      <a:pPr marL="244475" marR="229870" indent="7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$50/  M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0185" marR="153035" indent="-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10.0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0" marR="235585" indent="7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63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MWh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9.0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MWh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244475" marR="218440" indent="-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$35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152400" indent="-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7.0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1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1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658359" y="6413299"/>
            <a:ext cx="146812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*Not inclusive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8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premiums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01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/>
              <a:t>PRODUCER </a:t>
            </a:r>
            <a:r>
              <a:rPr sz="2400" spc="80" dirty="0"/>
              <a:t>COSTLESS</a:t>
            </a:r>
            <a:r>
              <a:rPr sz="2400" spc="204" dirty="0"/>
              <a:t> </a:t>
            </a:r>
            <a:r>
              <a:rPr sz="2400" spc="65" dirty="0"/>
              <a:t>COLLAR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479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suited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producers who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wanting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lock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current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swap,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would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like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have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inexpensive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unexpected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increases/decreases.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138299"/>
            <a:ext cx="3621404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‘width’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band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between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floor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(put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strike)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ceiling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(call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strike)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structured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fit  the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customer’s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1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market.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08858"/>
            <a:ext cx="1807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option premiums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 required.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4152455"/>
          <a:ext cx="3663950" cy="207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3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FERC 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MidContinent,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subject 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8135" marR="711835">
                        <a:lnSpc>
                          <a:spcPct val="100000"/>
                        </a:lnSpc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Price: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$4.50/MMBtu 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Floor Price: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24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1295145"/>
            <a:ext cx="3675379" cy="2125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protection: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with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unexpected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increases or decreases,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allows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decrease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until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reaches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floor 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242570" marR="184785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Easily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adaptable: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select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level at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which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provided;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ceiling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adjusted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make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“costless”</a:t>
            </a:r>
            <a:endParaRPr sz="1100">
              <a:latin typeface="Calibri"/>
              <a:cs typeface="Calibri"/>
            </a:endParaRPr>
          </a:p>
          <a:p>
            <a:pPr marL="242570" marR="40005" indent="-230504">
              <a:lnSpc>
                <a:spcPct val="100000"/>
              </a:lnSpc>
              <a:spcBef>
                <a:spcPts val="1010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Additional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flexibility: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doesn’t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mind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switching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costless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slight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cost structure,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Seller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add 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considerable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flexibility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width of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bands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(floor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ceiling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band)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646040" y="4023359"/>
          <a:ext cx="4125594" cy="2160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11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265430" marR="2311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  Price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(Call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26352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oor  P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(Put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Settlement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38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52400" marR="12382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64160" marR="215900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07645" marR="19240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95580" marR="18351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52400" marR="12382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64160" marR="215900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07645" marR="19240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95580" marR="18351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81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6985" algn="ctr">
                        <a:lnSpc>
                          <a:spcPts val="1295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52400" marR="12382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64160" marR="215900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07645" marR="19240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95580" marR="18351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18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/>
              <a:t>PRODUCER </a:t>
            </a:r>
            <a:r>
              <a:rPr sz="2400" spc="105" dirty="0"/>
              <a:t>LOW-COST</a:t>
            </a:r>
            <a:r>
              <a:rPr sz="2400" spc="229" dirty="0"/>
              <a:t> </a:t>
            </a:r>
            <a:r>
              <a:rPr sz="2400" spc="65" dirty="0"/>
              <a:t>COLLAR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66839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producers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existing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costless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 hedges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allowing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choice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pay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small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premium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raise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ceiling.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low-cost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suited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for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producers who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wanting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lock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current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swap,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would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like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have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inexpensive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unexpected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11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decreases.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4152455"/>
          <a:ext cx="3663950" cy="207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5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FERC 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MidContinent, 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subject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8135" marR="415925">
                        <a:lnSpc>
                          <a:spcPct val="100000"/>
                        </a:lnSpc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Price: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$5.00/MMBtu 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Floor Price: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Premium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$0.05/MMBtu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(payable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upfront)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934" y="1295145"/>
            <a:ext cx="3508375" cy="991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Maintains price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protection: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with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unexpected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decreases afforded 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their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existing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costless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</a:t>
            </a:r>
            <a:endParaRPr sz="1100">
              <a:latin typeface="Calibri"/>
              <a:cs typeface="Calibri"/>
            </a:endParaRPr>
          </a:p>
          <a:p>
            <a:pPr marL="242570" marR="50800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Greater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upside participation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compared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costless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(up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revised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ceiling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price)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81556" y="4015740"/>
          <a:ext cx="4187823" cy="2091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8585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11">
                <a:tc>
                  <a:txBody>
                    <a:bodyPr/>
                    <a:lstStyle/>
                    <a:p>
                      <a:pPr marL="146685" marR="165100" indent="349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  P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ov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60020" marR="127000" indent="-1270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Cur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ent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82245" marR="103505" indent="-4889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Ceiling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 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(Call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4139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Floor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  </a:t>
                      </a:r>
                      <a:r>
                        <a:rPr sz="1100" spc="-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(Put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86995" indent="-1238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ett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ent 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Price*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12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57480" marR="126364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93370" marR="251460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14629" marR="19494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00025" marR="161925" indent="-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11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57480" marR="126364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93370" marR="251460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14629" marR="19494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00025" marR="161925" indent="-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85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17780" algn="ctr">
                        <a:lnSpc>
                          <a:spcPts val="1295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$2.50/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57480">
                        <a:lnSpc>
                          <a:spcPts val="1295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93370">
                        <a:lnSpc>
                          <a:spcPts val="1295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14629">
                        <a:lnSpc>
                          <a:spcPts val="1295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00025">
                        <a:lnSpc>
                          <a:spcPts val="1295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58359" y="6273495"/>
            <a:ext cx="14681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*Not inclusive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8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premiums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266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THREE </a:t>
            </a:r>
            <a:r>
              <a:rPr sz="2400" spc="-10" dirty="0"/>
              <a:t>WAY</a:t>
            </a:r>
            <a:r>
              <a:rPr sz="2400" spc="180" dirty="0"/>
              <a:t> </a:t>
            </a:r>
            <a:r>
              <a:rPr sz="2400" spc="65" dirty="0"/>
              <a:t>COLLAR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66966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13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3-way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constructed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end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users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producers 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enhancing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collar,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gives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extreme 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high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environments.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consumer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sells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cap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above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strike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purchased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cap.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value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obtained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cap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sale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applied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band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make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more attractive. This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would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executed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implied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were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might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dip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somewhat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(and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want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able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benefit from this),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but not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spike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above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strike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cap 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was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sold.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opposite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would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apply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producers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3682174"/>
          <a:ext cx="3877310" cy="2355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318770" marR="320040" indent="-22732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FERC 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MidContinent,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subject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to: 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Price: 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lifted </a:t>
                      </a:r>
                      <a:r>
                        <a:rPr sz="11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beyond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$5.50/MMBtu 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Interim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Price:</a:t>
                      </a:r>
                      <a:r>
                        <a:rPr sz="1100" spc="1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$4.50/MMBtu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Floor Price:</a:t>
                      </a:r>
                      <a:r>
                        <a:rPr sz="1100" spc="10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507">
                <a:tc>
                  <a:txBody>
                    <a:bodyPr/>
                    <a:lstStyle/>
                    <a:p>
                      <a:pPr marL="97790" marR="135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Option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No 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upfront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payment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3209035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9934" y="1295145"/>
            <a:ext cx="3620770" cy="2215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38862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7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enhance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 price,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give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extreme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high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11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environment</a:t>
            </a:r>
            <a:endParaRPr sz="1100">
              <a:latin typeface="Calibri"/>
              <a:cs typeface="Calibri"/>
            </a:endParaRPr>
          </a:p>
          <a:p>
            <a:pPr marL="242570" marR="5080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7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buy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back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additional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downside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potential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adjusting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collar</a:t>
            </a:r>
            <a:r>
              <a:rPr sz="11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levels.</a:t>
            </a:r>
            <a:endParaRPr sz="11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1010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7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-25" dirty="0">
                <a:solidFill>
                  <a:srgbClr val="585858"/>
                </a:solidFill>
                <a:latin typeface="Calibri"/>
                <a:cs typeface="Calibri"/>
              </a:rPr>
              <a:t>structures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upfront</a:t>
            </a:r>
            <a:r>
              <a:rPr sz="11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fee.</a:t>
            </a:r>
            <a:endParaRPr sz="1100">
              <a:latin typeface="Calibri"/>
              <a:cs typeface="Calibri"/>
            </a:endParaRPr>
          </a:p>
          <a:p>
            <a:pPr marL="242570" marR="76200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7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guarantee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worst-case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scenario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increase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upside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potential.</a:t>
            </a:r>
            <a:endParaRPr sz="11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1000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Structured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way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fit 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consumer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needs.</a:t>
            </a:r>
            <a:endParaRPr sz="11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515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552444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552444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58359" y="6404254"/>
            <a:ext cx="14681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*Not inclusive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8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premiums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46040" y="3552444"/>
          <a:ext cx="4395469" cy="277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49225" indent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  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Lifted 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54305" marR="11176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Interim  </a:t>
                      </a:r>
                      <a:r>
                        <a:rPr sz="9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Ceiling</a:t>
                      </a:r>
                      <a:r>
                        <a:rPr sz="900" spc="-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  </a:t>
                      </a:r>
                      <a:r>
                        <a:rPr sz="9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(Call</a:t>
                      </a:r>
                      <a:r>
                        <a:rPr sz="9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Floor</a:t>
                      </a:r>
                      <a:r>
                        <a:rPr sz="900" spc="-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900" spc="-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(Put</a:t>
                      </a:r>
                      <a:r>
                        <a:rPr sz="9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Strike)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3189" algn="ctr">
                        <a:lnSpc>
                          <a:spcPct val="100000"/>
                        </a:lnSpc>
                      </a:pPr>
                      <a:r>
                        <a:rPr sz="9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Settlement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23189" algn="ctr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Price*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35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149225" marR="167005" indent="-762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$6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182245" marR="147320" indent="-762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285750" marR="233679" indent="-952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203200" marR="67945" indent="-952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$4.50</a:t>
                      </a:r>
                      <a:r>
                        <a:rPr sz="9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83845" marR="144145" indent="-7620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49225" marR="167005" indent="-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82245" marR="147320" indent="-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85750" marR="233679" indent="-95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03200" marR="67945" indent="-95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83845" marR="144145" indent="-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49225" marR="167005" indent="-76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82245" marR="147320" indent="-76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85750" marR="233679" indent="-95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03200" marR="67945" indent="-95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83845" marR="144145" indent="-76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8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R="6350" algn="ctr">
                        <a:lnSpc>
                          <a:spcPts val="1040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49225" marR="167005" indent="-76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$2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82245" marR="146685" indent="-76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85750" marR="233679" indent="-95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03200" marR="67945" indent="-95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83845" marR="144145" indent="-76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MMBtu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727194"/>
            <a:ext cx="35026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D32D12"/>
                </a:solidFill>
                <a:latin typeface="Century Gothic"/>
                <a:cs typeface="Century Gothic"/>
              </a:rPr>
              <a:t>In </a:t>
            </a:r>
            <a:r>
              <a:rPr sz="2400" b="1" spc="150" dirty="0">
                <a:solidFill>
                  <a:srgbClr val="D32D12"/>
                </a:solidFill>
                <a:latin typeface="Century Gothic"/>
                <a:cs typeface="Century Gothic"/>
              </a:rPr>
              <a:t>this </a:t>
            </a:r>
            <a:r>
              <a:rPr sz="2400" b="1" spc="75" dirty="0">
                <a:solidFill>
                  <a:srgbClr val="D32D12"/>
                </a:solidFill>
                <a:latin typeface="Century Gothic"/>
                <a:cs typeface="Century Gothic"/>
              </a:rPr>
              <a:t>uncertain  </a:t>
            </a:r>
            <a:r>
              <a:rPr sz="2400" b="1" spc="110" dirty="0">
                <a:solidFill>
                  <a:srgbClr val="D32D12"/>
                </a:solidFill>
                <a:latin typeface="Century Gothic"/>
                <a:cs typeface="Century Gothic"/>
              </a:rPr>
              <a:t>environment, </a:t>
            </a:r>
            <a:r>
              <a:rPr sz="2400" b="1" spc="-60" dirty="0">
                <a:solidFill>
                  <a:srgbClr val="D32D12"/>
                </a:solidFill>
                <a:latin typeface="Century Gothic"/>
                <a:cs typeface="Century Gothic"/>
              </a:rPr>
              <a:t>can </a:t>
            </a:r>
            <a:r>
              <a:rPr sz="2400" b="1" spc="120" dirty="0">
                <a:solidFill>
                  <a:srgbClr val="D32D12"/>
                </a:solidFill>
                <a:latin typeface="Century Gothic"/>
                <a:cs typeface="Century Gothic"/>
              </a:rPr>
              <a:t>you  </a:t>
            </a:r>
            <a:r>
              <a:rPr sz="2400" b="1" spc="165" dirty="0">
                <a:solidFill>
                  <a:srgbClr val="D32D12"/>
                </a:solidFill>
                <a:latin typeface="Century Gothic"/>
                <a:cs typeface="Century Gothic"/>
              </a:rPr>
              <a:t>afford </a:t>
            </a:r>
            <a:r>
              <a:rPr sz="2400" b="1" spc="110" dirty="0">
                <a:solidFill>
                  <a:srgbClr val="D32D12"/>
                </a:solidFill>
                <a:latin typeface="Century Gothic"/>
                <a:cs typeface="Century Gothic"/>
              </a:rPr>
              <a:t>not </a:t>
            </a:r>
            <a:r>
              <a:rPr sz="2400" b="1" spc="95" dirty="0">
                <a:solidFill>
                  <a:srgbClr val="D32D12"/>
                </a:solidFill>
                <a:latin typeface="Century Gothic"/>
                <a:cs typeface="Century Gothic"/>
              </a:rPr>
              <a:t>to </a:t>
            </a:r>
            <a:r>
              <a:rPr sz="2400" b="1" spc="65" dirty="0">
                <a:solidFill>
                  <a:srgbClr val="D32D12"/>
                </a:solidFill>
                <a:latin typeface="Century Gothic"/>
                <a:cs typeface="Century Gothic"/>
              </a:rPr>
              <a:t>have </a:t>
            </a:r>
            <a:r>
              <a:rPr sz="2400" b="1" spc="50" dirty="0">
                <a:solidFill>
                  <a:srgbClr val="D32D12"/>
                </a:solidFill>
                <a:latin typeface="Century Gothic"/>
                <a:cs typeface="Century Gothic"/>
              </a:rPr>
              <a:t>a  </a:t>
            </a:r>
            <a:r>
              <a:rPr sz="2400" b="1" spc="65" dirty="0">
                <a:solidFill>
                  <a:srgbClr val="D32D12"/>
                </a:solidFill>
                <a:latin typeface="Century Gothic"/>
                <a:cs typeface="Century Gothic"/>
              </a:rPr>
              <a:t>hedging </a:t>
            </a:r>
            <a:r>
              <a:rPr sz="2400" b="1" spc="125" dirty="0">
                <a:solidFill>
                  <a:srgbClr val="D32D12"/>
                </a:solidFill>
                <a:latin typeface="Century Gothic"/>
                <a:cs typeface="Century Gothic"/>
              </a:rPr>
              <a:t>program </a:t>
            </a:r>
            <a:r>
              <a:rPr sz="2400" b="1" spc="145" dirty="0">
                <a:solidFill>
                  <a:srgbClr val="D32D12"/>
                </a:solidFill>
                <a:latin typeface="Century Gothic"/>
                <a:cs typeface="Century Gothic"/>
              </a:rPr>
              <a:t>in  </a:t>
            </a:r>
            <a:r>
              <a:rPr sz="2400" b="1" spc="-25" dirty="0">
                <a:solidFill>
                  <a:srgbClr val="D32D12"/>
                </a:solidFill>
                <a:latin typeface="Century Gothic"/>
                <a:cs typeface="Century Gothic"/>
              </a:rPr>
              <a:t>place?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2391917"/>
            <a:ext cx="4423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/>
              <a:t>CRUDE </a:t>
            </a:r>
            <a:r>
              <a:rPr sz="2400" spc="20" dirty="0"/>
              <a:t>MARKET</a:t>
            </a:r>
            <a:r>
              <a:rPr sz="2400" spc="105" dirty="0"/>
              <a:t> </a:t>
            </a:r>
            <a:r>
              <a:rPr sz="2400" spc="45" dirty="0"/>
              <a:t>FUNDAMENTALS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1307591"/>
            <a:ext cx="7021195" cy="5085715"/>
          </a:xfrm>
          <a:custGeom>
            <a:avLst/>
            <a:gdLst/>
            <a:ahLst/>
            <a:cxnLst/>
            <a:rect l="l" t="t" r="r" b="b"/>
            <a:pathLst>
              <a:path w="7021195" h="5085715">
                <a:moveTo>
                  <a:pt x="0" y="5085588"/>
                </a:moveTo>
                <a:lnTo>
                  <a:pt x="7021068" y="5085588"/>
                </a:lnTo>
                <a:lnTo>
                  <a:pt x="7021068" y="0"/>
                </a:lnTo>
                <a:lnTo>
                  <a:pt x="0" y="0"/>
                </a:lnTo>
                <a:lnTo>
                  <a:pt x="0" y="5085588"/>
                </a:lnTo>
                <a:close/>
              </a:path>
            </a:pathLst>
          </a:custGeom>
          <a:solidFill>
            <a:srgbClr val="FBE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8383" y="225552"/>
            <a:ext cx="7129780" cy="5039995"/>
          </a:xfrm>
          <a:custGeom>
            <a:avLst/>
            <a:gdLst/>
            <a:ahLst/>
            <a:cxnLst/>
            <a:rect l="l" t="t" r="r" b="b"/>
            <a:pathLst>
              <a:path w="7129780" h="5039995">
                <a:moveTo>
                  <a:pt x="0" y="5039868"/>
                </a:moveTo>
                <a:lnTo>
                  <a:pt x="7129272" y="5039868"/>
                </a:lnTo>
                <a:lnTo>
                  <a:pt x="7129272" y="0"/>
                </a:lnTo>
                <a:lnTo>
                  <a:pt x="0" y="0"/>
                </a:lnTo>
                <a:lnTo>
                  <a:pt x="0" y="5039868"/>
                </a:lnTo>
                <a:close/>
              </a:path>
            </a:pathLst>
          </a:custGeom>
          <a:solidFill>
            <a:srgbClr val="F9E2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8383" y="1307591"/>
            <a:ext cx="5942330" cy="3959860"/>
          </a:xfrm>
          <a:custGeom>
            <a:avLst/>
            <a:gdLst/>
            <a:ahLst/>
            <a:cxnLst/>
            <a:rect l="l" t="t" r="r" b="b"/>
            <a:pathLst>
              <a:path w="5942330" h="3959860">
                <a:moveTo>
                  <a:pt x="0" y="3959352"/>
                </a:moveTo>
                <a:lnTo>
                  <a:pt x="5942075" y="3959352"/>
                </a:lnTo>
                <a:lnTo>
                  <a:pt x="5942075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789" y="302976"/>
            <a:ext cx="697230" cy="643890"/>
          </a:xfrm>
          <a:custGeom>
            <a:avLst/>
            <a:gdLst/>
            <a:ahLst/>
            <a:cxnLst/>
            <a:rect l="l" t="t" r="r" b="b"/>
            <a:pathLst>
              <a:path w="697230" h="643890">
                <a:moveTo>
                  <a:pt x="307627" y="626453"/>
                </a:moveTo>
                <a:lnTo>
                  <a:pt x="389455" y="626453"/>
                </a:lnTo>
                <a:lnTo>
                  <a:pt x="380007" y="633020"/>
                </a:lnTo>
                <a:lnTo>
                  <a:pt x="356560" y="642873"/>
                </a:lnTo>
                <a:lnTo>
                  <a:pt x="352863" y="643694"/>
                </a:lnTo>
                <a:lnTo>
                  <a:pt x="344631" y="643694"/>
                </a:lnTo>
                <a:lnTo>
                  <a:pt x="340934" y="643283"/>
                </a:lnTo>
                <a:lnTo>
                  <a:pt x="318718" y="634663"/>
                </a:lnTo>
                <a:lnTo>
                  <a:pt x="307627" y="626453"/>
                </a:lnTo>
                <a:close/>
              </a:path>
              <a:path w="697230" h="643890">
                <a:moveTo>
                  <a:pt x="348344" y="0"/>
                </a:moveTo>
                <a:lnTo>
                  <a:pt x="401385" y="4102"/>
                </a:lnTo>
                <a:lnTo>
                  <a:pt x="452387" y="16016"/>
                </a:lnTo>
                <a:lnTo>
                  <a:pt x="499677" y="34495"/>
                </a:lnTo>
                <a:lnTo>
                  <a:pt x="543680" y="59931"/>
                </a:lnTo>
                <a:lnTo>
                  <a:pt x="582751" y="90734"/>
                </a:lnTo>
                <a:lnTo>
                  <a:pt x="617296" y="127264"/>
                </a:lnTo>
                <a:lnTo>
                  <a:pt x="646494" y="168323"/>
                </a:lnTo>
                <a:lnTo>
                  <a:pt x="669524" y="213469"/>
                </a:lnTo>
                <a:lnTo>
                  <a:pt x="685976" y="262323"/>
                </a:lnTo>
                <a:lnTo>
                  <a:pt x="695022" y="314459"/>
                </a:lnTo>
                <a:lnTo>
                  <a:pt x="696667" y="350169"/>
                </a:lnTo>
                <a:lnTo>
                  <a:pt x="696256" y="369057"/>
                </a:lnTo>
                <a:lnTo>
                  <a:pt x="696256" y="376852"/>
                </a:lnTo>
                <a:lnTo>
                  <a:pt x="694611" y="391638"/>
                </a:lnTo>
                <a:lnTo>
                  <a:pt x="693377" y="399433"/>
                </a:lnTo>
                <a:lnTo>
                  <a:pt x="689676" y="417501"/>
                </a:lnTo>
                <a:lnTo>
                  <a:pt x="583161" y="495908"/>
                </a:lnTo>
                <a:lnTo>
                  <a:pt x="566712" y="626453"/>
                </a:lnTo>
                <a:lnTo>
                  <a:pt x="130777" y="626453"/>
                </a:lnTo>
                <a:lnTo>
                  <a:pt x="114329" y="495908"/>
                </a:lnTo>
                <a:lnTo>
                  <a:pt x="6999" y="417501"/>
                </a:lnTo>
                <a:lnTo>
                  <a:pt x="3302" y="399433"/>
                </a:lnTo>
                <a:lnTo>
                  <a:pt x="2070" y="391638"/>
                </a:lnTo>
                <a:lnTo>
                  <a:pt x="410" y="376852"/>
                </a:lnTo>
                <a:lnTo>
                  <a:pt x="0" y="369057"/>
                </a:lnTo>
                <a:lnTo>
                  <a:pt x="0" y="350169"/>
                </a:lnTo>
                <a:lnTo>
                  <a:pt x="3713" y="296802"/>
                </a:lnTo>
                <a:lnTo>
                  <a:pt x="15215" y="245896"/>
                </a:lnTo>
                <a:lnTo>
                  <a:pt x="34144" y="198289"/>
                </a:lnTo>
                <a:lnTo>
                  <a:pt x="59235" y="153947"/>
                </a:lnTo>
                <a:lnTo>
                  <a:pt x="90076" y="114545"/>
                </a:lnTo>
                <a:lnTo>
                  <a:pt x="126258" y="79640"/>
                </a:lnTo>
                <a:lnTo>
                  <a:pt x="167386" y="50495"/>
                </a:lnTo>
                <a:lnTo>
                  <a:pt x="212210" y="27504"/>
                </a:lnTo>
                <a:lnTo>
                  <a:pt x="260732" y="11093"/>
                </a:lnTo>
                <a:lnTo>
                  <a:pt x="312557" y="2051"/>
                </a:lnTo>
                <a:lnTo>
                  <a:pt x="330237" y="820"/>
                </a:lnTo>
                <a:lnTo>
                  <a:pt x="348344" y="0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789" y="302976"/>
            <a:ext cx="697230" cy="643890"/>
          </a:xfrm>
          <a:custGeom>
            <a:avLst/>
            <a:gdLst/>
            <a:ahLst/>
            <a:cxnLst/>
            <a:rect l="l" t="t" r="r" b="b"/>
            <a:pathLst>
              <a:path w="697230" h="643890">
                <a:moveTo>
                  <a:pt x="307627" y="626453"/>
                </a:moveTo>
                <a:lnTo>
                  <a:pt x="389455" y="626453"/>
                </a:lnTo>
                <a:lnTo>
                  <a:pt x="380007" y="633020"/>
                </a:lnTo>
                <a:lnTo>
                  <a:pt x="356560" y="642873"/>
                </a:lnTo>
                <a:lnTo>
                  <a:pt x="352863" y="643694"/>
                </a:lnTo>
                <a:lnTo>
                  <a:pt x="344631" y="643694"/>
                </a:lnTo>
                <a:lnTo>
                  <a:pt x="340934" y="643283"/>
                </a:lnTo>
                <a:lnTo>
                  <a:pt x="318718" y="634663"/>
                </a:lnTo>
                <a:lnTo>
                  <a:pt x="307627" y="626453"/>
                </a:lnTo>
                <a:close/>
              </a:path>
              <a:path w="697230" h="643890">
                <a:moveTo>
                  <a:pt x="348344" y="0"/>
                </a:moveTo>
                <a:lnTo>
                  <a:pt x="401385" y="4102"/>
                </a:lnTo>
                <a:lnTo>
                  <a:pt x="452387" y="16016"/>
                </a:lnTo>
                <a:lnTo>
                  <a:pt x="499677" y="34495"/>
                </a:lnTo>
                <a:lnTo>
                  <a:pt x="543680" y="59931"/>
                </a:lnTo>
                <a:lnTo>
                  <a:pt x="582751" y="90734"/>
                </a:lnTo>
                <a:lnTo>
                  <a:pt x="617296" y="127264"/>
                </a:lnTo>
                <a:lnTo>
                  <a:pt x="646494" y="168323"/>
                </a:lnTo>
                <a:lnTo>
                  <a:pt x="669524" y="213469"/>
                </a:lnTo>
                <a:lnTo>
                  <a:pt x="685976" y="262323"/>
                </a:lnTo>
                <a:lnTo>
                  <a:pt x="695022" y="314459"/>
                </a:lnTo>
                <a:lnTo>
                  <a:pt x="696667" y="350169"/>
                </a:lnTo>
                <a:lnTo>
                  <a:pt x="696354" y="364544"/>
                </a:lnTo>
                <a:lnTo>
                  <a:pt x="696256" y="376852"/>
                </a:lnTo>
                <a:lnTo>
                  <a:pt x="694611" y="391638"/>
                </a:lnTo>
                <a:lnTo>
                  <a:pt x="693377" y="399433"/>
                </a:lnTo>
                <a:lnTo>
                  <a:pt x="689676" y="417501"/>
                </a:lnTo>
                <a:lnTo>
                  <a:pt x="583161" y="495908"/>
                </a:lnTo>
                <a:lnTo>
                  <a:pt x="566712" y="626453"/>
                </a:lnTo>
                <a:lnTo>
                  <a:pt x="130777" y="626453"/>
                </a:lnTo>
                <a:lnTo>
                  <a:pt x="125501" y="584579"/>
                </a:lnTo>
                <a:lnTo>
                  <a:pt x="350398" y="584579"/>
                </a:lnTo>
                <a:lnTo>
                  <a:pt x="352863" y="584169"/>
                </a:lnTo>
                <a:lnTo>
                  <a:pt x="358203" y="582526"/>
                </a:lnTo>
                <a:lnTo>
                  <a:pt x="363560" y="580063"/>
                </a:lnTo>
                <a:lnTo>
                  <a:pt x="368078" y="576779"/>
                </a:lnTo>
                <a:lnTo>
                  <a:pt x="383294" y="565285"/>
                </a:lnTo>
                <a:lnTo>
                  <a:pt x="513249" y="565285"/>
                </a:lnTo>
                <a:lnTo>
                  <a:pt x="526000" y="461006"/>
                </a:lnTo>
                <a:lnTo>
                  <a:pt x="631279" y="384254"/>
                </a:lnTo>
                <a:lnTo>
                  <a:pt x="633334" y="374801"/>
                </a:lnTo>
                <a:lnTo>
                  <a:pt x="634979" y="365775"/>
                </a:lnTo>
                <a:lnTo>
                  <a:pt x="635802" y="356749"/>
                </a:lnTo>
                <a:lnTo>
                  <a:pt x="636213" y="347707"/>
                </a:lnTo>
                <a:lnTo>
                  <a:pt x="635390" y="332117"/>
                </a:lnTo>
                <a:lnTo>
                  <a:pt x="626343" y="294750"/>
                </a:lnTo>
                <a:lnTo>
                  <a:pt x="623464" y="288596"/>
                </a:lnTo>
                <a:lnTo>
                  <a:pt x="623464" y="287776"/>
                </a:lnTo>
                <a:lnTo>
                  <a:pt x="588999" y="287776"/>
                </a:lnTo>
                <a:lnTo>
                  <a:pt x="616885" y="253297"/>
                </a:lnTo>
                <a:lnTo>
                  <a:pt x="613594" y="241793"/>
                </a:lnTo>
                <a:lnTo>
                  <a:pt x="592210" y="199520"/>
                </a:lnTo>
                <a:lnTo>
                  <a:pt x="569180" y="174887"/>
                </a:lnTo>
                <a:lnTo>
                  <a:pt x="541304" y="174887"/>
                </a:lnTo>
                <a:lnTo>
                  <a:pt x="552318" y="151486"/>
                </a:lnTo>
                <a:lnTo>
                  <a:pt x="549028" y="147383"/>
                </a:lnTo>
                <a:lnTo>
                  <a:pt x="545737" y="142870"/>
                </a:lnTo>
                <a:lnTo>
                  <a:pt x="538340" y="135059"/>
                </a:lnTo>
                <a:lnTo>
                  <a:pt x="500909" y="108375"/>
                </a:lnTo>
                <a:lnTo>
                  <a:pt x="478300" y="98939"/>
                </a:lnTo>
                <a:lnTo>
                  <a:pt x="451213" y="98939"/>
                </a:lnTo>
                <a:lnTo>
                  <a:pt x="454031" y="85384"/>
                </a:lnTo>
                <a:lnTo>
                  <a:pt x="452387" y="84563"/>
                </a:lnTo>
                <a:lnTo>
                  <a:pt x="443745" y="80050"/>
                </a:lnTo>
                <a:lnTo>
                  <a:pt x="435118" y="76358"/>
                </a:lnTo>
                <a:lnTo>
                  <a:pt x="390277" y="66101"/>
                </a:lnTo>
                <a:lnTo>
                  <a:pt x="381240" y="65691"/>
                </a:lnTo>
                <a:lnTo>
                  <a:pt x="327772" y="65691"/>
                </a:lnTo>
                <a:lnTo>
                  <a:pt x="319146" y="65281"/>
                </a:lnTo>
                <a:lnTo>
                  <a:pt x="145310" y="65281"/>
                </a:lnTo>
                <a:lnTo>
                  <a:pt x="152992" y="59931"/>
                </a:lnTo>
                <a:lnTo>
                  <a:pt x="196995" y="34495"/>
                </a:lnTo>
                <a:lnTo>
                  <a:pt x="244284" y="16016"/>
                </a:lnTo>
                <a:lnTo>
                  <a:pt x="294877" y="4102"/>
                </a:lnTo>
                <a:lnTo>
                  <a:pt x="330237" y="820"/>
                </a:lnTo>
                <a:lnTo>
                  <a:pt x="348344" y="0"/>
                </a:lnTo>
                <a:close/>
              </a:path>
              <a:path w="697230" h="643890">
                <a:moveTo>
                  <a:pt x="5278" y="288596"/>
                </a:moveTo>
                <a:lnTo>
                  <a:pt x="74450" y="288596"/>
                </a:lnTo>
                <a:lnTo>
                  <a:pt x="74039" y="289417"/>
                </a:lnTo>
                <a:lnTo>
                  <a:pt x="71558" y="295571"/>
                </a:lnTo>
                <a:lnTo>
                  <a:pt x="62110" y="339912"/>
                </a:lnTo>
                <a:lnTo>
                  <a:pt x="62110" y="356749"/>
                </a:lnTo>
                <a:lnTo>
                  <a:pt x="62932" y="364544"/>
                </a:lnTo>
                <a:lnTo>
                  <a:pt x="64164" y="372750"/>
                </a:lnTo>
                <a:lnTo>
                  <a:pt x="66629" y="383023"/>
                </a:lnTo>
                <a:lnTo>
                  <a:pt x="169850" y="458134"/>
                </a:lnTo>
                <a:lnTo>
                  <a:pt x="183423" y="565285"/>
                </a:lnTo>
                <a:lnTo>
                  <a:pt x="313378" y="565285"/>
                </a:lnTo>
                <a:lnTo>
                  <a:pt x="328594" y="576779"/>
                </a:lnTo>
                <a:lnTo>
                  <a:pt x="333112" y="580063"/>
                </a:lnTo>
                <a:lnTo>
                  <a:pt x="338469" y="582526"/>
                </a:lnTo>
                <a:lnTo>
                  <a:pt x="343398" y="584169"/>
                </a:lnTo>
                <a:lnTo>
                  <a:pt x="345863" y="584579"/>
                </a:lnTo>
                <a:lnTo>
                  <a:pt x="125501" y="584579"/>
                </a:lnTo>
                <a:lnTo>
                  <a:pt x="114329" y="495908"/>
                </a:lnTo>
                <a:lnTo>
                  <a:pt x="6999" y="417501"/>
                </a:lnTo>
                <a:lnTo>
                  <a:pt x="3302" y="399433"/>
                </a:lnTo>
                <a:lnTo>
                  <a:pt x="2070" y="391638"/>
                </a:lnTo>
                <a:lnTo>
                  <a:pt x="410" y="376852"/>
                </a:lnTo>
                <a:lnTo>
                  <a:pt x="0" y="369057"/>
                </a:lnTo>
                <a:lnTo>
                  <a:pt x="56" y="347707"/>
                </a:lnTo>
                <a:lnTo>
                  <a:pt x="410" y="332117"/>
                </a:lnTo>
                <a:lnTo>
                  <a:pt x="1659" y="314459"/>
                </a:lnTo>
                <a:lnTo>
                  <a:pt x="3713" y="296802"/>
                </a:lnTo>
                <a:lnTo>
                  <a:pt x="5278" y="288596"/>
                </a:lnTo>
                <a:close/>
              </a:path>
              <a:path w="697230" h="643890">
                <a:moveTo>
                  <a:pt x="588999" y="287776"/>
                </a:moveTo>
                <a:lnTo>
                  <a:pt x="623464" y="287776"/>
                </a:lnTo>
                <a:lnTo>
                  <a:pt x="435940" y="477023"/>
                </a:lnTo>
                <a:lnTo>
                  <a:pt x="588999" y="287776"/>
                </a:lnTo>
                <a:close/>
              </a:path>
              <a:path w="697230" h="643890">
                <a:moveTo>
                  <a:pt x="44659" y="177759"/>
                </a:moveTo>
                <a:lnTo>
                  <a:pt x="125847" y="177759"/>
                </a:lnTo>
                <a:lnTo>
                  <a:pt x="124615" y="178580"/>
                </a:lnTo>
                <a:lnTo>
                  <a:pt x="116794" y="186375"/>
                </a:lnTo>
                <a:lnTo>
                  <a:pt x="92541" y="222511"/>
                </a:lnTo>
                <a:lnTo>
                  <a:pt x="81433" y="254938"/>
                </a:lnTo>
                <a:lnTo>
                  <a:pt x="261159" y="476612"/>
                </a:lnTo>
                <a:lnTo>
                  <a:pt x="74450" y="288596"/>
                </a:lnTo>
                <a:lnTo>
                  <a:pt x="5278" y="288596"/>
                </a:lnTo>
                <a:lnTo>
                  <a:pt x="6999" y="279570"/>
                </a:lnTo>
                <a:lnTo>
                  <a:pt x="20982" y="229485"/>
                </a:lnTo>
                <a:lnTo>
                  <a:pt x="41538" y="183093"/>
                </a:lnTo>
                <a:lnTo>
                  <a:pt x="44659" y="177759"/>
                </a:lnTo>
                <a:close/>
              </a:path>
              <a:path w="697230" h="643890">
                <a:moveTo>
                  <a:pt x="105412" y="98529"/>
                </a:moveTo>
                <a:lnTo>
                  <a:pt x="218799" y="98529"/>
                </a:lnTo>
                <a:lnTo>
                  <a:pt x="207692" y="102631"/>
                </a:lnTo>
                <a:lnTo>
                  <a:pt x="196995" y="107144"/>
                </a:lnTo>
                <a:lnTo>
                  <a:pt x="160813" y="133418"/>
                </a:lnTo>
                <a:lnTo>
                  <a:pt x="145170" y="151896"/>
                </a:lnTo>
                <a:lnTo>
                  <a:pt x="287466" y="458134"/>
                </a:lnTo>
                <a:lnTo>
                  <a:pt x="125847" y="177759"/>
                </a:lnTo>
                <a:lnTo>
                  <a:pt x="44659" y="177759"/>
                </a:lnTo>
                <a:lnTo>
                  <a:pt x="50181" y="168323"/>
                </a:lnTo>
                <a:lnTo>
                  <a:pt x="78969" y="127264"/>
                </a:lnTo>
                <a:lnTo>
                  <a:pt x="101578" y="102221"/>
                </a:lnTo>
                <a:lnTo>
                  <a:pt x="105412" y="98529"/>
                </a:lnTo>
                <a:close/>
              </a:path>
              <a:path w="697230" h="643890">
                <a:moveTo>
                  <a:pt x="541304" y="174887"/>
                </a:moveTo>
                <a:lnTo>
                  <a:pt x="569180" y="174887"/>
                </a:lnTo>
                <a:lnTo>
                  <a:pt x="408384" y="457314"/>
                </a:lnTo>
                <a:lnTo>
                  <a:pt x="541304" y="174887"/>
                </a:lnTo>
                <a:close/>
              </a:path>
              <a:path w="697230" h="643890">
                <a:moveTo>
                  <a:pt x="451213" y="98939"/>
                </a:moveTo>
                <a:lnTo>
                  <a:pt x="478300" y="98939"/>
                </a:lnTo>
                <a:lnTo>
                  <a:pt x="378775" y="447467"/>
                </a:lnTo>
                <a:lnTo>
                  <a:pt x="451213" y="98939"/>
                </a:lnTo>
                <a:close/>
              </a:path>
              <a:path w="697230" h="643890">
                <a:moveTo>
                  <a:pt x="145310" y="65281"/>
                </a:moveTo>
                <a:lnTo>
                  <a:pt x="319146" y="65281"/>
                </a:lnTo>
                <a:lnTo>
                  <a:pt x="309681" y="65691"/>
                </a:lnTo>
                <a:lnTo>
                  <a:pt x="299806" y="66512"/>
                </a:lnTo>
                <a:lnTo>
                  <a:pt x="254570" y="80050"/>
                </a:lnTo>
                <a:lnTo>
                  <a:pt x="246338" y="84153"/>
                </a:lnTo>
                <a:lnTo>
                  <a:pt x="317897" y="446647"/>
                </a:lnTo>
                <a:lnTo>
                  <a:pt x="218799" y="98529"/>
                </a:lnTo>
                <a:lnTo>
                  <a:pt x="105412" y="98529"/>
                </a:lnTo>
                <a:lnTo>
                  <a:pt x="113507" y="90734"/>
                </a:lnTo>
                <a:lnTo>
                  <a:pt x="126258" y="79640"/>
                </a:lnTo>
                <a:lnTo>
                  <a:pt x="139420" y="69384"/>
                </a:lnTo>
                <a:lnTo>
                  <a:pt x="145310" y="65281"/>
                </a:lnTo>
                <a:close/>
              </a:path>
              <a:path w="697230" h="643890">
                <a:moveTo>
                  <a:pt x="327772" y="65691"/>
                </a:moveTo>
                <a:lnTo>
                  <a:pt x="381240" y="65691"/>
                </a:lnTo>
                <a:lnTo>
                  <a:pt x="366024" y="66512"/>
                </a:lnTo>
                <a:lnTo>
                  <a:pt x="348755" y="443365"/>
                </a:lnTo>
                <a:lnTo>
                  <a:pt x="335593" y="66512"/>
                </a:lnTo>
                <a:lnTo>
                  <a:pt x="327772" y="65691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7989" y="1387171"/>
            <a:ext cx="1767205" cy="173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400" b="1" spc="114" dirty="0">
                <a:solidFill>
                  <a:srgbClr val="D32D12"/>
                </a:solidFill>
                <a:latin typeface="Calibri"/>
                <a:cs typeface="Calibri"/>
              </a:rPr>
              <a:t>MACRO</a:t>
            </a:r>
            <a:r>
              <a:rPr sz="2400" b="1" spc="-55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2400" b="1" spc="204" dirty="0">
                <a:solidFill>
                  <a:srgbClr val="D32D12"/>
                </a:solidFill>
                <a:latin typeface="Calibri"/>
                <a:cs typeface="Calibri"/>
              </a:rPr>
              <a:t>GEO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89"/>
              </a:spcBef>
            </a:pPr>
            <a:r>
              <a:rPr sz="1600" spc="175" dirty="0">
                <a:solidFill>
                  <a:srgbClr val="585858"/>
                </a:solidFill>
                <a:latin typeface="Calibri"/>
                <a:cs typeface="Calibri"/>
              </a:rPr>
              <a:t>Q4 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6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Prelim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656" y="188976"/>
            <a:ext cx="4104640" cy="647700"/>
          </a:xfrm>
          <a:custGeom>
            <a:avLst/>
            <a:gdLst/>
            <a:ahLst/>
            <a:cxnLst/>
            <a:rect l="l" t="t" r="r" b="b"/>
            <a:pathLst>
              <a:path w="4104640" h="647700">
                <a:moveTo>
                  <a:pt x="0" y="647700"/>
                </a:moveTo>
                <a:lnTo>
                  <a:pt x="4104132" y="647700"/>
                </a:lnTo>
                <a:lnTo>
                  <a:pt x="410413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>
              <a:alpha val="4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4091" y="235076"/>
            <a:ext cx="2930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C00000"/>
                </a:solidFill>
              </a:rPr>
              <a:t>Macroeconomics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260604" y="765048"/>
            <a:ext cx="8272272" cy="585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81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/>
              <a:t>DEFINITIONS </a:t>
            </a:r>
            <a:r>
              <a:rPr sz="2400" spc="-35" dirty="0"/>
              <a:t>&amp; </a:t>
            </a:r>
            <a:r>
              <a:rPr sz="2400" spc="90" dirty="0"/>
              <a:t>CAUTIONARY</a:t>
            </a:r>
            <a:r>
              <a:rPr sz="2400" spc="-90" dirty="0"/>
              <a:t> </a:t>
            </a:r>
            <a:r>
              <a:rPr sz="2400" spc="110" dirty="0"/>
              <a:t>NOTE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3864" y="6643727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90" y="917549"/>
            <a:ext cx="8796655" cy="55740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Reserves: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Our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use of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“reserves”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presentation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means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SEC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proved oil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8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reserves.</a:t>
            </a:r>
            <a:endParaRPr sz="800">
              <a:latin typeface="Calibri"/>
              <a:cs typeface="Calibri"/>
            </a:endParaRPr>
          </a:p>
          <a:p>
            <a:pPr marL="12700" marR="123825">
              <a:lnSpc>
                <a:spcPts val="950"/>
              </a:lnSpc>
              <a:spcBef>
                <a:spcPts val="450"/>
              </a:spcBef>
            </a:pP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Resources: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Our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use of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“resources”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presentation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includes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quantities 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oil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yet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classified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SEC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proved oil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reserves. Resources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consistent with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Society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Petroleum 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Engineers (SPE)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2P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800" spc="80" dirty="0">
                <a:solidFill>
                  <a:srgbClr val="585858"/>
                </a:solidFill>
                <a:latin typeface="Calibri"/>
                <a:cs typeface="Calibri"/>
              </a:rPr>
              <a:t>2C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definitions.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Discovered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prospective resources: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Our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use of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“discovered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prospective resources”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consistent with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SPE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2P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800" spc="80" dirty="0">
                <a:solidFill>
                  <a:srgbClr val="585858"/>
                </a:solidFill>
                <a:latin typeface="Calibri"/>
                <a:cs typeface="Calibri"/>
              </a:rPr>
              <a:t>2C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2U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definitions.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Organic: Our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use of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 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Organic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includes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SEC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proved oil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reserves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excluding changes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resulting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acquisitions,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divestments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year-average pricing</a:t>
            </a:r>
            <a:r>
              <a:rPr sz="800" spc="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impact.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Shales: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Our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use of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‘shales’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refers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tight,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shale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coal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bed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methane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oil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gas</a:t>
            </a:r>
            <a:r>
              <a:rPr sz="8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acreage.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Underlying operating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cost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defined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operating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cost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less identified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items. </a:t>
            </a:r>
            <a:r>
              <a:rPr sz="800" spc="10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reconciliation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found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quarterly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results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announcement.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8890">
              <a:lnSpc>
                <a:spcPct val="120000"/>
              </a:lnSpc>
            </a:pP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companies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which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plc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directly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indirectly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owns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investments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separate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legal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entities.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“Shell”, “Shell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group”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“Royal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Shell”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sometimes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used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for 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convenience where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references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made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plc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its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subsidiaries in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general.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Likewise,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words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“we”, “us”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“our”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also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used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refer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subsidiaries in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general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those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who  work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them.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These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expressions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also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used where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useful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purpose is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served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identifying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particular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company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companies.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‘‘Subsidiaries’’,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“Shell subsidiaries”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“Shell companies”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used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refer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companies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over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which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plc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either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directly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indirectly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has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control.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Entities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unincorporated arrangements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over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which Shell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has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joint control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generally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referred 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“joint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ventures”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“joint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operations”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respectively.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Entities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over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which Shell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has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significant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influence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neither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control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nor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joint control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referred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“associates”.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“Shell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interest”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used 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convenience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indicate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direct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and/or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indirect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ownership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interest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held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venture,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partnership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company,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after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exclusion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8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third-party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interest.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985">
              <a:lnSpc>
                <a:spcPct val="120000"/>
              </a:lnSpc>
            </a:pP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This presentation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contains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concerning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condition,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results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operations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businesses of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Shell. </a:t>
            </a:r>
            <a:r>
              <a:rPr sz="800" spc="30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than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historical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fact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are, 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deemed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be,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statements.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future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expectations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on management’s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current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expectations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assumptions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involve  known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unknown risks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uncertainties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could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cause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actual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results,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performance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events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differ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materially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from those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expressed or implied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these statements.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include, 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among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things,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concerning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potential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exposure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risks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expressing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management’s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expectations, beliefs,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estimates,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forecasts, projections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assumptions.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These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identified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their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use of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phrases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‘‘anticipate’’, ‘‘believe’’,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‘‘could’’,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‘‘estimate’’,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‘‘expect’’,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‘‘goals’’,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‘‘intend’’,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‘‘may’’,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‘‘objectives’’,  ‘‘outlook’’,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‘‘plan’’, ‘‘probably’’,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‘‘project’’,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‘‘risks’’,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“schedule”,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‘‘seek’’, ‘‘should’’,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‘‘target’’,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‘‘will’’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similar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phrases.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There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number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factors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could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affect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future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operations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could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cause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those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results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differ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materially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those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expressed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included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presentation,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including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(without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limitation):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(a) price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fluctuations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crude oil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gas;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(b)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changes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demand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products; (c) currency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fluctuations;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(d)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drilling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results; (e)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reserves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estimates;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(f)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loss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market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share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industry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competition;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(g) 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environmental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physical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risks;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(h)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risks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associated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identification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suitable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potential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acquisition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properties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targets,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successful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negotiation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completion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transactions; (i)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doing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business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developing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countries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countries subject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international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sanctions;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(j)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legislative, fiscal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regulatory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developments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including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regulatory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measures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addressing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climate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change;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(k) 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economic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conditions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various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countries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regions;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(l)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political risks,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including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risks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expropriation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renegotiation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terms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contracts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governmental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entities,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delays 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advancements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approval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projects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delays in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reimbursement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shared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costs;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(m)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changes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conditions. </a:t>
            </a: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assurance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provided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that future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dividend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payments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will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match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exceed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previous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dividend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payments. </a:t>
            </a:r>
            <a:r>
              <a:rPr sz="800" spc="30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contained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expressly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qualified in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their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entirety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cautionary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contained or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referred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section. 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Readers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should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place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undue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reliance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statements.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Additional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factors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affect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future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results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contained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Form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20-F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year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ended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December </a:t>
            </a:r>
            <a:r>
              <a:rPr sz="800" spc="50" dirty="0">
                <a:solidFill>
                  <a:srgbClr val="585858"/>
                </a:solidFill>
                <a:latin typeface="Calibri"/>
                <a:cs typeface="Calibri"/>
              </a:rPr>
              <a:t>31,  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(available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www.shell.com/investor</a:t>
            </a:r>
            <a:r>
              <a:rPr sz="800" dirty="0">
                <a:latin typeface="Calibri"/>
                <a:cs typeface="Calibri"/>
                <a:hlinkClick r:id="rId2"/>
              </a:rPr>
              <a:t>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www.sec.gov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).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These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factors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also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expressly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qualify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contained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should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be considered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reader. 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Each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speaks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only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date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presentation,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9, </a:t>
            </a:r>
            <a:r>
              <a:rPr sz="800" spc="50" dirty="0">
                <a:solidFill>
                  <a:srgbClr val="585858"/>
                </a:solidFill>
                <a:latin typeface="Calibri"/>
                <a:cs typeface="Calibri"/>
              </a:rPr>
              <a:t>2017.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Neither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plc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nor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its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subsidiaries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undertake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obligation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publicly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update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revise 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result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new information,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future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events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information.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light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these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risks,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results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could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differ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materially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those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stated,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implied or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inferred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forward- 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looking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contained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8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800" spc="50" dirty="0">
                <a:solidFill>
                  <a:srgbClr val="585858"/>
                </a:solidFill>
                <a:latin typeface="Calibri"/>
                <a:cs typeface="Calibri"/>
              </a:rPr>
              <a:t>We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have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used certain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terms,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resources,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presentation </a:t>
            </a: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United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States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Securities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and Exchange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Commission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(SEC)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strictly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prohibits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us from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including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our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filings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SEC. 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U.S. 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investors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are urged 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consider closely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disclosure 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our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Form 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20-F,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File </a:t>
            </a: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800" spc="50" dirty="0">
                <a:solidFill>
                  <a:srgbClr val="585858"/>
                </a:solidFill>
                <a:latin typeface="Calibri"/>
                <a:cs typeface="Calibri"/>
              </a:rPr>
              <a:t>1-32575,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available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SEC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www.sec.gov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You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also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obtain 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form from </a:t>
            </a:r>
            <a:r>
              <a:rPr sz="8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800" spc="65" dirty="0">
                <a:solidFill>
                  <a:srgbClr val="585858"/>
                </a:solidFill>
                <a:latin typeface="Calibri"/>
                <a:cs typeface="Calibri"/>
              </a:rPr>
              <a:t>SEC</a:t>
            </a:r>
            <a:r>
              <a:rPr sz="8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by calling 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1-800-SEC-0330.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84961"/>
            <a:ext cx="834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WORLD </a:t>
            </a:r>
            <a:r>
              <a:rPr spc="95" dirty="0"/>
              <a:t>ECONOMY </a:t>
            </a:r>
            <a:r>
              <a:rPr spc="25" dirty="0"/>
              <a:t>EXPECTED </a:t>
            </a:r>
            <a:r>
              <a:rPr spc="100" dirty="0"/>
              <a:t>TO </a:t>
            </a:r>
            <a:r>
              <a:rPr spc="140" dirty="0"/>
              <a:t>GROW </a:t>
            </a:r>
            <a:r>
              <a:rPr spc="35" dirty="0"/>
              <a:t>BY </a:t>
            </a:r>
            <a:r>
              <a:rPr spc="60" dirty="0"/>
              <a:t>3.3% </a:t>
            </a:r>
            <a:r>
              <a:rPr spc="95" dirty="0"/>
              <a:t>IN </a:t>
            </a:r>
            <a:r>
              <a:rPr spc="114" dirty="0"/>
              <a:t>2017, </a:t>
            </a:r>
            <a:r>
              <a:rPr spc="-30" dirty="0"/>
              <a:t>UP </a:t>
            </a:r>
            <a:r>
              <a:rPr spc="30" dirty="0"/>
              <a:t>FROM </a:t>
            </a:r>
            <a:r>
              <a:rPr spc="45" dirty="0"/>
              <a:t>3% </a:t>
            </a:r>
            <a:r>
              <a:rPr spc="95" dirty="0"/>
              <a:t>IN</a:t>
            </a:r>
            <a:r>
              <a:rPr spc="380" dirty="0"/>
              <a:t> </a:t>
            </a:r>
            <a:r>
              <a:rPr spc="120" dirty="0"/>
              <a:t>2016.</a:t>
            </a:r>
          </a:p>
        </p:txBody>
      </p:sp>
      <p:sp>
        <p:nvSpPr>
          <p:cNvPr id="3" name="object 3"/>
          <p:cNvSpPr/>
          <p:nvPr/>
        </p:nvSpPr>
        <p:spPr>
          <a:xfrm>
            <a:off x="862583" y="4815840"/>
            <a:ext cx="448309" cy="923925"/>
          </a:xfrm>
          <a:custGeom>
            <a:avLst/>
            <a:gdLst/>
            <a:ahLst/>
            <a:cxnLst/>
            <a:rect l="l" t="t" r="r" b="b"/>
            <a:pathLst>
              <a:path w="448309" h="923925">
                <a:moveTo>
                  <a:pt x="448056" y="0"/>
                </a:moveTo>
                <a:lnTo>
                  <a:pt x="0" y="0"/>
                </a:lnTo>
                <a:lnTo>
                  <a:pt x="0" y="923544"/>
                </a:lnTo>
                <a:lnTo>
                  <a:pt x="448056" y="923544"/>
                </a:lnTo>
                <a:lnTo>
                  <a:pt x="448056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752" y="4704588"/>
            <a:ext cx="448309" cy="1035050"/>
          </a:xfrm>
          <a:custGeom>
            <a:avLst/>
            <a:gdLst/>
            <a:ahLst/>
            <a:cxnLst/>
            <a:rect l="l" t="t" r="r" b="b"/>
            <a:pathLst>
              <a:path w="448310" h="1035050">
                <a:moveTo>
                  <a:pt x="448055" y="0"/>
                </a:moveTo>
                <a:lnTo>
                  <a:pt x="0" y="0"/>
                </a:lnTo>
                <a:lnTo>
                  <a:pt x="0" y="1034796"/>
                </a:lnTo>
                <a:lnTo>
                  <a:pt x="448055" y="1034796"/>
                </a:lnTo>
                <a:lnTo>
                  <a:pt x="448055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0" y="4649723"/>
            <a:ext cx="448309" cy="1089660"/>
          </a:xfrm>
          <a:custGeom>
            <a:avLst/>
            <a:gdLst/>
            <a:ahLst/>
            <a:cxnLst/>
            <a:rect l="l" t="t" r="r" b="b"/>
            <a:pathLst>
              <a:path w="448310" h="1089660">
                <a:moveTo>
                  <a:pt x="448056" y="0"/>
                </a:moveTo>
                <a:lnTo>
                  <a:pt x="0" y="0"/>
                </a:lnTo>
                <a:lnTo>
                  <a:pt x="0" y="1089660"/>
                </a:lnTo>
                <a:lnTo>
                  <a:pt x="448056" y="1089660"/>
                </a:lnTo>
                <a:lnTo>
                  <a:pt x="448056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9088" y="4533900"/>
            <a:ext cx="448309" cy="1205865"/>
          </a:xfrm>
          <a:custGeom>
            <a:avLst/>
            <a:gdLst/>
            <a:ahLst/>
            <a:cxnLst/>
            <a:rect l="l" t="t" r="r" b="b"/>
            <a:pathLst>
              <a:path w="448310" h="1205864">
                <a:moveTo>
                  <a:pt x="448056" y="0"/>
                </a:moveTo>
                <a:lnTo>
                  <a:pt x="0" y="0"/>
                </a:lnTo>
                <a:lnTo>
                  <a:pt x="0" y="1205484"/>
                </a:lnTo>
                <a:lnTo>
                  <a:pt x="448056" y="1205484"/>
                </a:lnTo>
                <a:lnTo>
                  <a:pt x="448056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1255" y="4803647"/>
            <a:ext cx="448309" cy="935990"/>
          </a:xfrm>
          <a:custGeom>
            <a:avLst/>
            <a:gdLst/>
            <a:ahLst/>
            <a:cxnLst/>
            <a:rect l="l" t="t" r="r" b="b"/>
            <a:pathLst>
              <a:path w="448310" h="935989">
                <a:moveTo>
                  <a:pt x="448056" y="0"/>
                </a:moveTo>
                <a:lnTo>
                  <a:pt x="0" y="0"/>
                </a:lnTo>
                <a:lnTo>
                  <a:pt x="0" y="935735"/>
                </a:lnTo>
                <a:lnTo>
                  <a:pt x="448056" y="935735"/>
                </a:lnTo>
                <a:lnTo>
                  <a:pt x="448056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3423" y="4715255"/>
            <a:ext cx="448309" cy="1024255"/>
          </a:xfrm>
          <a:custGeom>
            <a:avLst/>
            <a:gdLst/>
            <a:ahLst/>
            <a:cxnLst/>
            <a:rect l="l" t="t" r="r" b="b"/>
            <a:pathLst>
              <a:path w="448310" h="1024254">
                <a:moveTo>
                  <a:pt x="448055" y="0"/>
                </a:moveTo>
                <a:lnTo>
                  <a:pt x="0" y="0"/>
                </a:lnTo>
                <a:lnTo>
                  <a:pt x="0" y="1024128"/>
                </a:lnTo>
                <a:lnTo>
                  <a:pt x="448055" y="1024128"/>
                </a:lnTo>
                <a:lnTo>
                  <a:pt x="448055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5591" y="4690871"/>
            <a:ext cx="448309" cy="1049020"/>
          </a:xfrm>
          <a:custGeom>
            <a:avLst/>
            <a:gdLst/>
            <a:ahLst/>
            <a:cxnLst/>
            <a:rect l="l" t="t" r="r" b="b"/>
            <a:pathLst>
              <a:path w="448310" h="1049020">
                <a:moveTo>
                  <a:pt x="448056" y="0"/>
                </a:moveTo>
                <a:lnTo>
                  <a:pt x="0" y="0"/>
                </a:lnTo>
                <a:lnTo>
                  <a:pt x="0" y="1048511"/>
                </a:lnTo>
                <a:lnTo>
                  <a:pt x="448056" y="1048511"/>
                </a:lnTo>
                <a:lnTo>
                  <a:pt x="448056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7759" y="4579620"/>
            <a:ext cx="448309" cy="1160145"/>
          </a:xfrm>
          <a:custGeom>
            <a:avLst/>
            <a:gdLst/>
            <a:ahLst/>
            <a:cxnLst/>
            <a:rect l="l" t="t" r="r" b="b"/>
            <a:pathLst>
              <a:path w="448310" h="1160145">
                <a:moveTo>
                  <a:pt x="448055" y="0"/>
                </a:moveTo>
                <a:lnTo>
                  <a:pt x="0" y="0"/>
                </a:lnTo>
                <a:lnTo>
                  <a:pt x="0" y="1159763"/>
                </a:lnTo>
                <a:lnTo>
                  <a:pt x="448055" y="1159763"/>
                </a:lnTo>
                <a:lnTo>
                  <a:pt x="448055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9928" y="4849367"/>
            <a:ext cx="448309" cy="890269"/>
          </a:xfrm>
          <a:custGeom>
            <a:avLst/>
            <a:gdLst/>
            <a:ahLst/>
            <a:cxnLst/>
            <a:rect l="l" t="t" r="r" b="b"/>
            <a:pathLst>
              <a:path w="448310" h="890270">
                <a:moveTo>
                  <a:pt x="448056" y="0"/>
                </a:moveTo>
                <a:lnTo>
                  <a:pt x="0" y="0"/>
                </a:lnTo>
                <a:lnTo>
                  <a:pt x="0" y="890015"/>
                </a:lnTo>
                <a:lnTo>
                  <a:pt x="448056" y="890015"/>
                </a:lnTo>
                <a:lnTo>
                  <a:pt x="448056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3620" y="4770120"/>
            <a:ext cx="447040" cy="969644"/>
          </a:xfrm>
          <a:custGeom>
            <a:avLst/>
            <a:gdLst/>
            <a:ahLst/>
            <a:cxnLst/>
            <a:rect l="l" t="t" r="r" b="b"/>
            <a:pathLst>
              <a:path w="447040" h="969645">
                <a:moveTo>
                  <a:pt x="446531" y="0"/>
                </a:moveTo>
                <a:lnTo>
                  <a:pt x="0" y="0"/>
                </a:lnTo>
                <a:lnTo>
                  <a:pt x="0" y="969263"/>
                </a:lnTo>
                <a:lnTo>
                  <a:pt x="446531" y="969263"/>
                </a:lnTo>
                <a:lnTo>
                  <a:pt x="446531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5788" y="4733544"/>
            <a:ext cx="447040" cy="1005840"/>
          </a:xfrm>
          <a:custGeom>
            <a:avLst/>
            <a:gdLst/>
            <a:ahLst/>
            <a:cxnLst/>
            <a:rect l="l" t="t" r="r" b="b"/>
            <a:pathLst>
              <a:path w="447040" h="1005839">
                <a:moveTo>
                  <a:pt x="446531" y="0"/>
                </a:moveTo>
                <a:lnTo>
                  <a:pt x="0" y="0"/>
                </a:lnTo>
                <a:lnTo>
                  <a:pt x="0" y="1005839"/>
                </a:lnTo>
                <a:lnTo>
                  <a:pt x="446531" y="1005839"/>
                </a:lnTo>
                <a:lnTo>
                  <a:pt x="446531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7956" y="4614671"/>
            <a:ext cx="448309" cy="1125220"/>
          </a:xfrm>
          <a:custGeom>
            <a:avLst/>
            <a:gdLst/>
            <a:ahLst/>
            <a:cxnLst/>
            <a:rect l="l" t="t" r="r" b="b"/>
            <a:pathLst>
              <a:path w="448309" h="1125220">
                <a:moveTo>
                  <a:pt x="448055" y="0"/>
                </a:moveTo>
                <a:lnTo>
                  <a:pt x="0" y="0"/>
                </a:lnTo>
                <a:lnTo>
                  <a:pt x="0" y="1124711"/>
                </a:lnTo>
                <a:lnTo>
                  <a:pt x="448055" y="1124711"/>
                </a:lnTo>
                <a:lnTo>
                  <a:pt x="448055" y="0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2583" y="4587240"/>
            <a:ext cx="448309" cy="228600"/>
          </a:xfrm>
          <a:custGeom>
            <a:avLst/>
            <a:gdLst/>
            <a:ahLst/>
            <a:cxnLst/>
            <a:rect l="l" t="t" r="r" b="b"/>
            <a:pathLst>
              <a:path w="448309" h="228600">
                <a:moveTo>
                  <a:pt x="448056" y="0"/>
                </a:moveTo>
                <a:lnTo>
                  <a:pt x="0" y="0"/>
                </a:lnTo>
                <a:lnTo>
                  <a:pt x="0" y="228600"/>
                </a:lnTo>
                <a:lnTo>
                  <a:pt x="448056" y="228600"/>
                </a:lnTo>
                <a:lnTo>
                  <a:pt x="448056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4752" y="4518659"/>
            <a:ext cx="448309" cy="186055"/>
          </a:xfrm>
          <a:custGeom>
            <a:avLst/>
            <a:gdLst/>
            <a:ahLst/>
            <a:cxnLst/>
            <a:rect l="l" t="t" r="r" b="b"/>
            <a:pathLst>
              <a:path w="448310" h="186054">
                <a:moveTo>
                  <a:pt x="448055" y="0"/>
                </a:moveTo>
                <a:lnTo>
                  <a:pt x="0" y="0"/>
                </a:lnTo>
                <a:lnTo>
                  <a:pt x="0" y="185927"/>
                </a:lnTo>
                <a:lnTo>
                  <a:pt x="448055" y="185927"/>
                </a:lnTo>
                <a:lnTo>
                  <a:pt x="448055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6920" y="4430267"/>
            <a:ext cx="448309" cy="219710"/>
          </a:xfrm>
          <a:custGeom>
            <a:avLst/>
            <a:gdLst/>
            <a:ahLst/>
            <a:cxnLst/>
            <a:rect l="l" t="t" r="r" b="b"/>
            <a:pathLst>
              <a:path w="448310" h="219710">
                <a:moveTo>
                  <a:pt x="448056" y="0"/>
                </a:moveTo>
                <a:lnTo>
                  <a:pt x="0" y="0"/>
                </a:lnTo>
                <a:lnTo>
                  <a:pt x="0" y="219455"/>
                </a:lnTo>
                <a:lnTo>
                  <a:pt x="448056" y="219455"/>
                </a:lnTo>
                <a:lnTo>
                  <a:pt x="448056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9088" y="4267200"/>
            <a:ext cx="448309" cy="266700"/>
          </a:xfrm>
          <a:custGeom>
            <a:avLst/>
            <a:gdLst/>
            <a:ahLst/>
            <a:cxnLst/>
            <a:rect l="l" t="t" r="r" b="b"/>
            <a:pathLst>
              <a:path w="448310" h="266700">
                <a:moveTo>
                  <a:pt x="448056" y="0"/>
                </a:moveTo>
                <a:lnTo>
                  <a:pt x="0" y="0"/>
                </a:lnTo>
                <a:lnTo>
                  <a:pt x="0" y="266700"/>
                </a:lnTo>
                <a:lnTo>
                  <a:pt x="448056" y="266700"/>
                </a:lnTo>
                <a:lnTo>
                  <a:pt x="448056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1255" y="4514088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10" h="289560">
                <a:moveTo>
                  <a:pt x="448056" y="0"/>
                </a:moveTo>
                <a:lnTo>
                  <a:pt x="0" y="0"/>
                </a:lnTo>
                <a:lnTo>
                  <a:pt x="0" y="289560"/>
                </a:lnTo>
                <a:lnTo>
                  <a:pt x="448056" y="289560"/>
                </a:lnTo>
                <a:lnTo>
                  <a:pt x="448056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3423" y="4395215"/>
            <a:ext cx="448309" cy="320040"/>
          </a:xfrm>
          <a:custGeom>
            <a:avLst/>
            <a:gdLst/>
            <a:ahLst/>
            <a:cxnLst/>
            <a:rect l="l" t="t" r="r" b="b"/>
            <a:pathLst>
              <a:path w="448310" h="320039">
                <a:moveTo>
                  <a:pt x="448055" y="0"/>
                </a:moveTo>
                <a:lnTo>
                  <a:pt x="0" y="0"/>
                </a:lnTo>
                <a:lnTo>
                  <a:pt x="0" y="320039"/>
                </a:lnTo>
                <a:lnTo>
                  <a:pt x="448055" y="320039"/>
                </a:lnTo>
                <a:lnTo>
                  <a:pt x="448055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5591" y="4421123"/>
            <a:ext cx="448309" cy="269875"/>
          </a:xfrm>
          <a:custGeom>
            <a:avLst/>
            <a:gdLst/>
            <a:ahLst/>
            <a:cxnLst/>
            <a:rect l="l" t="t" r="r" b="b"/>
            <a:pathLst>
              <a:path w="448310" h="269875">
                <a:moveTo>
                  <a:pt x="448056" y="0"/>
                </a:moveTo>
                <a:lnTo>
                  <a:pt x="0" y="0"/>
                </a:lnTo>
                <a:lnTo>
                  <a:pt x="0" y="269748"/>
                </a:lnTo>
                <a:lnTo>
                  <a:pt x="448056" y="269748"/>
                </a:lnTo>
                <a:lnTo>
                  <a:pt x="448056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7759" y="4320540"/>
            <a:ext cx="448309" cy="259079"/>
          </a:xfrm>
          <a:custGeom>
            <a:avLst/>
            <a:gdLst/>
            <a:ahLst/>
            <a:cxnLst/>
            <a:rect l="l" t="t" r="r" b="b"/>
            <a:pathLst>
              <a:path w="448310" h="259079">
                <a:moveTo>
                  <a:pt x="448055" y="0"/>
                </a:moveTo>
                <a:lnTo>
                  <a:pt x="0" y="0"/>
                </a:lnTo>
                <a:lnTo>
                  <a:pt x="0" y="259080"/>
                </a:lnTo>
                <a:lnTo>
                  <a:pt x="448055" y="259080"/>
                </a:lnTo>
                <a:lnTo>
                  <a:pt x="448055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9928" y="4582667"/>
            <a:ext cx="448309" cy="266700"/>
          </a:xfrm>
          <a:custGeom>
            <a:avLst/>
            <a:gdLst/>
            <a:ahLst/>
            <a:cxnLst/>
            <a:rect l="l" t="t" r="r" b="b"/>
            <a:pathLst>
              <a:path w="448310" h="266700">
                <a:moveTo>
                  <a:pt x="448056" y="0"/>
                </a:moveTo>
                <a:lnTo>
                  <a:pt x="0" y="0"/>
                </a:lnTo>
                <a:lnTo>
                  <a:pt x="0" y="266699"/>
                </a:lnTo>
                <a:lnTo>
                  <a:pt x="448056" y="266699"/>
                </a:lnTo>
                <a:lnTo>
                  <a:pt x="448056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03620" y="4517135"/>
            <a:ext cx="447040" cy="253365"/>
          </a:xfrm>
          <a:custGeom>
            <a:avLst/>
            <a:gdLst/>
            <a:ahLst/>
            <a:cxnLst/>
            <a:rect l="l" t="t" r="r" b="b"/>
            <a:pathLst>
              <a:path w="447040" h="253364">
                <a:moveTo>
                  <a:pt x="446531" y="0"/>
                </a:moveTo>
                <a:lnTo>
                  <a:pt x="0" y="0"/>
                </a:lnTo>
                <a:lnTo>
                  <a:pt x="0" y="252983"/>
                </a:lnTo>
                <a:lnTo>
                  <a:pt x="446531" y="252983"/>
                </a:lnTo>
                <a:lnTo>
                  <a:pt x="446531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85788" y="4465320"/>
            <a:ext cx="447040" cy="268605"/>
          </a:xfrm>
          <a:custGeom>
            <a:avLst/>
            <a:gdLst/>
            <a:ahLst/>
            <a:cxnLst/>
            <a:rect l="l" t="t" r="r" b="b"/>
            <a:pathLst>
              <a:path w="447040" h="268604">
                <a:moveTo>
                  <a:pt x="446531" y="0"/>
                </a:moveTo>
                <a:lnTo>
                  <a:pt x="0" y="0"/>
                </a:lnTo>
                <a:lnTo>
                  <a:pt x="0" y="268223"/>
                </a:lnTo>
                <a:lnTo>
                  <a:pt x="446531" y="268223"/>
                </a:lnTo>
                <a:lnTo>
                  <a:pt x="446531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67956" y="4344923"/>
            <a:ext cx="448309" cy="269875"/>
          </a:xfrm>
          <a:custGeom>
            <a:avLst/>
            <a:gdLst/>
            <a:ahLst/>
            <a:cxnLst/>
            <a:rect l="l" t="t" r="r" b="b"/>
            <a:pathLst>
              <a:path w="448309" h="269875">
                <a:moveTo>
                  <a:pt x="448055" y="0"/>
                </a:moveTo>
                <a:lnTo>
                  <a:pt x="0" y="0"/>
                </a:lnTo>
                <a:lnTo>
                  <a:pt x="0" y="269748"/>
                </a:lnTo>
                <a:lnTo>
                  <a:pt x="448055" y="269748"/>
                </a:lnTo>
                <a:lnTo>
                  <a:pt x="448055" y="0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583" y="4073652"/>
            <a:ext cx="448309" cy="513715"/>
          </a:xfrm>
          <a:custGeom>
            <a:avLst/>
            <a:gdLst/>
            <a:ahLst/>
            <a:cxnLst/>
            <a:rect l="l" t="t" r="r" b="b"/>
            <a:pathLst>
              <a:path w="448309" h="513714">
                <a:moveTo>
                  <a:pt x="448056" y="0"/>
                </a:moveTo>
                <a:lnTo>
                  <a:pt x="0" y="0"/>
                </a:lnTo>
                <a:lnTo>
                  <a:pt x="0" y="513588"/>
                </a:lnTo>
                <a:lnTo>
                  <a:pt x="448056" y="513588"/>
                </a:lnTo>
                <a:lnTo>
                  <a:pt x="448056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4752" y="4073652"/>
            <a:ext cx="448309" cy="445134"/>
          </a:xfrm>
          <a:custGeom>
            <a:avLst/>
            <a:gdLst/>
            <a:ahLst/>
            <a:cxnLst/>
            <a:rect l="l" t="t" r="r" b="b"/>
            <a:pathLst>
              <a:path w="448310" h="445135">
                <a:moveTo>
                  <a:pt x="448055" y="0"/>
                </a:moveTo>
                <a:lnTo>
                  <a:pt x="0" y="0"/>
                </a:lnTo>
                <a:lnTo>
                  <a:pt x="0" y="445008"/>
                </a:lnTo>
                <a:lnTo>
                  <a:pt x="448055" y="445008"/>
                </a:lnTo>
                <a:lnTo>
                  <a:pt x="448055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6920" y="3941064"/>
            <a:ext cx="448309" cy="489584"/>
          </a:xfrm>
          <a:custGeom>
            <a:avLst/>
            <a:gdLst/>
            <a:ahLst/>
            <a:cxnLst/>
            <a:rect l="l" t="t" r="r" b="b"/>
            <a:pathLst>
              <a:path w="448310" h="489585">
                <a:moveTo>
                  <a:pt x="448056" y="0"/>
                </a:moveTo>
                <a:lnTo>
                  <a:pt x="0" y="0"/>
                </a:lnTo>
                <a:lnTo>
                  <a:pt x="0" y="489204"/>
                </a:lnTo>
                <a:lnTo>
                  <a:pt x="448056" y="489204"/>
                </a:lnTo>
                <a:lnTo>
                  <a:pt x="448056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9088" y="3774947"/>
            <a:ext cx="448309" cy="492759"/>
          </a:xfrm>
          <a:custGeom>
            <a:avLst/>
            <a:gdLst/>
            <a:ahLst/>
            <a:cxnLst/>
            <a:rect l="l" t="t" r="r" b="b"/>
            <a:pathLst>
              <a:path w="448310" h="492760">
                <a:moveTo>
                  <a:pt x="448056" y="0"/>
                </a:moveTo>
                <a:lnTo>
                  <a:pt x="0" y="0"/>
                </a:lnTo>
                <a:lnTo>
                  <a:pt x="0" y="492251"/>
                </a:lnTo>
                <a:lnTo>
                  <a:pt x="448056" y="492251"/>
                </a:lnTo>
                <a:lnTo>
                  <a:pt x="448056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1255" y="4041647"/>
            <a:ext cx="448309" cy="472440"/>
          </a:xfrm>
          <a:custGeom>
            <a:avLst/>
            <a:gdLst/>
            <a:ahLst/>
            <a:cxnLst/>
            <a:rect l="l" t="t" r="r" b="b"/>
            <a:pathLst>
              <a:path w="448310" h="472439">
                <a:moveTo>
                  <a:pt x="448056" y="0"/>
                </a:moveTo>
                <a:lnTo>
                  <a:pt x="0" y="0"/>
                </a:lnTo>
                <a:lnTo>
                  <a:pt x="0" y="472439"/>
                </a:lnTo>
                <a:lnTo>
                  <a:pt x="448056" y="472439"/>
                </a:lnTo>
                <a:lnTo>
                  <a:pt x="448056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3423" y="3874008"/>
            <a:ext cx="448309" cy="521334"/>
          </a:xfrm>
          <a:custGeom>
            <a:avLst/>
            <a:gdLst/>
            <a:ahLst/>
            <a:cxnLst/>
            <a:rect l="l" t="t" r="r" b="b"/>
            <a:pathLst>
              <a:path w="448310" h="521335">
                <a:moveTo>
                  <a:pt x="448055" y="0"/>
                </a:moveTo>
                <a:lnTo>
                  <a:pt x="0" y="0"/>
                </a:lnTo>
                <a:lnTo>
                  <a:pt x="0" y="521208"/>
                </a:lnTo>
                <a:lnTo>
                  <a:pt x="448055" y="521208"/>
                </a:lnTo>
                <a:lnTo>
                  <a:pt x="448055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5591" y="3953255"/>
            <a:ext cx="448309" cy="467995"/>
          </a:xfrm>
          <a:custGeom>
            <a:avLst/>
            <a:gdLst/>
            <a:ahLst/>
            <a:cxnLst/>
            <a:rect l="l" t="t" r="r" b="b"/>
            <a:pathLst>
              <a:path w="448310" h="467995">
                <a:moveTo>
                  <a:pt x="448056" y="0"/>
                </a:moveTo>
                <a:lnTo>
                  <a:pt x="0" y="0"/>
                </a:lnTo>
                <a:lnTo>
                  <a:pt x="0" y="467868"/>
                </a:lnTo>
                <a:lnTo>
                  <a:pt x="448056" y="467868"/>
                </a:lnTo>
                <a:lnTo>
                  <a:pt x="448056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7759" y="3852671"/>
            <a:ext cx="448309" cy="467995"/>
          </a:xfrm>
          <a:custGeom>
            <a:avLst/>
            <a:gdLst/>
            <a:ahLst/>
            <a:cxnLst/>
            <a:rect l="l" t="t" r="r" b="b"/>
            <a:pathLst>
              <a:path w="448310" h="467995">
                <a:moveTo>
                  <a:pt x="448055" y="0"/>
                </a:moveTo>
                <a:lnTo>
                  <a:pt x="0" y="0"/>
                </a:lnTo>
                <a:lnTo>
                  <a:pt x="0" y="467867"/>
                </a:lnTo>
                <a:lnTo>
                  <a:pt x="448055" y="467867"/>
                </a:lnTo>
                <a:lnTo>
                  <a:pt x="448055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9928" y="4119371"/>
            <a:ext cx="448309" cy="463550"/>
          </a:xfrm>
          <a:custGeom>
            <a:avLst/>
            <a:gdLst/>
            <a:ahLst/>
            <a:cxnLst/>
            <a:rect l="l" t="t" r="r" b="b"/>
            <a:pathLst>
              <a:path w="448310" h="463550">
                <a:moveTo>
                  <a:pt x="448056" y="0"/>
                </a:moveTo>
                <a:lnTo>
                  <a:pt x="0" y="0"/>
                </a:lnTo>
                <a:lnTo>
                  <a:pt x="0" y="463295"/>
                </a:lnTo>
                <a:lnTo>
                  <a:pt x="448056" y="463295"/>
                </a:lnTo>
                <a:lnTo>
                  <a:pt x="448056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03620" y="4046220"/>
            <a:ext cx="447040" cy="471170"/>
          </a:xfrm>
          <a:custGeom>
            <a:avLst/>
            <a:gdLst/>
            <a:ahLst/>
            <a:cxnLst/>
            <a:rect l="l" t="t" r="r" b="b"/>
            <a:pathLst>
              <a:path w="447040" h="471170">
                <a:moveTo>
                  <a:pt x="446531" y="0"/>
                </a:moveTo>
                <a:lnTo>
                  <a:pt x="0" y="0"/>
                </a:lnTo>
                <a:lnTo>
                  <a:pt x="0" y="470915"/>
                </a:lnTo>
                <a:lnTo>
                  <a:pt x="446531" y="470915"/>
                </a:lnTo>
                <a:lnTo>
                  <a:pt x="446531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5788" y="3970020"/>
            <a:ext cx="447040" cy="495300"/>
          </a:xfrm>
          <a:custGeom>
            <a:avLst/>
            <a:gdLst/>
            <a:ahLst/>
            <a:cxnLst/>
            <a:rect l="l" t="t" r="r" b="b"/>
            <a:pathLst>
              <a:path w="447040" h="495300">
                <a:moveTo>
                  <a:pt x="446531" y="0"/>
                </a:moveTo>
                <a:lnTo>
                  <a:pt x="0" y="0"/>
                </a:lnTo>
                <a:lnTo>
                  <a:pt x="0" y="495299"/>
                </a:lnTo>
                <a:lnTo>
                  <a:pt x="446531" y="495299"/>
                </a:lnTo>
                <a:lnTo>
                  <a:pt x="446531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67956" y="3834384"/>
            <a:ext cx="448309" cy="510540"/>
          </a:xfrm>
          <a:custGeom>
            <a:avLst/>
            <a:gdLst/>
            <a:ahLst/>
            <a:cxnLst/>
            <a:rect l="l" t="t" r="r" b="b"/>
            <a:pathLst>
              <a:path w="448309" h="510539">
                <a:moveTo>
                  <a:pt x="448055" y="0"/>
                </a:moveTo>
                <a:lnTo>
                  <a:pt x="0" y="0"/>
                </a:lnTo>
                <a:lnTo>
                  <a:pt x="0" y="510540"/>
                </a:lnTo>
                <a:lnTo>
                  <a:pt x="448055" y="510540"/>
                </a:lnTo>
                <a:lnTo>
                  <a:pt x="448055" y="0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2583" y="4070603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6095">
            <a:solidFill>
              <a:srgbClr val="5412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4752" y="4047744"/>
            <a:ext cx="448309" cy="26034"/>
          </a:xfrm>
          <a:custGeom>
            <a:avLst/>
            <a:gdLst/>
            <a:ahLst/>
            <a:cxnLst/>
            <a:rect l="l" t="t" r="r" b="b"/>
            <a:pathLst>
              <a:path w="448310" h="26035">
                <a:moveTo>
                  <a:pt x="0" y="25907"/>
                </a:moveTo>
                <a:lnTo>
                  <a:pt x="448055" y="25907"/>
                </a:lnTo>
                <a:lnTo>
                  <a:pt x="448055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6920" y="3909059"/>
            <a:ext cx="448309" cy="32384"/>
          </a:xfrm>
          <a:custGeom>
            <a:avLst/>
            <a:gdLst/>
            <a:ahLst/>
            <a:cxnLst/>
            <a:rect l="l" t="t" r="r" b="b"/>
            <a:pathLst>
              <a:path w="448310" h="32385">
                <a:moveTo>
                  <a:pt x="0" y="32003"/>
                </a:moveTo>
                <a:lnTo>
                  <a:pt x="448056" y="32003"/>
                </a:lnTo>
                <a:lnTo>
                  <a:pt x="448056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09088" y="3720084"/>
            <a:ext cx="448309" cy="55244"/>
          </a:xfrm>
          <a:custGeom>
            <a:avLst/>
            <a:gdLst/>
            <a:ahLst/>
            <a:cxnLst/>
            <a:rect l="l" t="t" r="r" b="b"/>
            <a:pathLst>
              <a:path w="448310" h="55245">
                <a:moveTo>
                  <a:pt x="0" y="54864"/>
                </a:moveTo>
                <a:lnTo>
                  <a:pt x="448056" y="54864"/>
                </a:lnTo>
                <a:lnTo>
                  <a:pt x="448056" y="0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1255" y="4000500"/>
            <a:ext cx="448309" cy="41275"/>
          </a:xfrm>
          <a:custGeom>
            <a:avLst/>
            <a:gdLst/>
            <a:ahLst/>
            <a:cxnLst/>
            <a:rect l="l" t="t" r="r" b="b"/>
            <a:pathLst>
              <a:path w="448310" h="41275">
                <a:moveTo>
                  <a:pt x="0" y="41148"/>
                </a:moveTo>
                <a:lnTo>
                  <a:pt x="448056" y="41148"/>
                </a:lnTo>
                <a:lnTo>
                  <a:pt x="448056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73423" y="3832859"/>
            <a:ext cx="448309" cy="41275"/>
          </a:xfrm>
          <a:custGeom>
            <a:avLst/>
            <a:gdLst/>
            <a:ahLst/>
            <a:cxnLst/>
            <a:rect l="l" t="t" r="r" b="b"/>
            <a:pathLst>
              <a:path w="448310" h="41275">
                <a:moveTo>
                  <a:pt x="0" y="41148"/>
                </a:moveTo>
                <a:lnTo>
                  <a:pt x="448055" y="41148"/>
                </a:lnTo>
                <a:lnTo>
                  <a:pt x="448055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55591" y="3927347"/>
            <a:ext cx="448309" cy="26034"/>
          </a:xfrm>
          <a:custGeom>
            <a:avLst/>
            <a:gdLst/>
            <a:ahLst/>
            <a:cxnLst/>
            <a:rect l="l" t="t" r="r" b="b"/>
            <a:pathLst>
              <a:path w="448310" h="26035">
                <a:moveTo>
                  <a:pt x="0" y="25907"/>
                </a:moveTo>
                <a:lnTo>
                  <a:pt x="448056" y="25907"/>
                </a:lnTo>
                <a:lnTo>
                  <a:pt x="448056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37759" y="3826764"/>
            <a:ext cx="448309" cy="26034"/>
          </a:xfrm>
          <a:custGeom>
            <a:avLst/>
            <a:gdLst/>
            <a:ahLst/>
            <a:cxnLst/>
            <a:rect l="l" t="t" r="r" b="b"/>
            <a:pathLst>
              <a:path w="448310" h="26035">
                <a:moveTo>
                  <a:pt x="0" y="25908"/>
                </a:moveTo>
                <a:lnTo>
                  <a:pt x="448055" y="25908"/>
                </a:lnTo>
                <a:lnTo>
                  <a:pt x="44805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9928" y="4091940"/>
            <a:ext cx="448309" cy="27940"/>
          </a:xfrm>
          <a:custGeom>
            <a:avLst/>
            <a:gdLst/>
            <a:ahLst/>
            <a:cxnLst/>
            <a:rect l="l" t="t" r="r" b="b"/>
            <a:pathLst>
              <a:path w="448310" h="27939">
                <a:moveTo>
                  <a:pt x="0" y="27432"/>
                </a:moveTo>
                <a:lnTo>
                  <a:pt x="448056" y="27432"/>
                </a:lnTo>
                <a:lnTo>
                  <a:pt x="44805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03620" y="4017264"/>
            <a:ext cx="447040" cy="29209"/>
          </a:xfrm>
          <a:custGeom>
            <a:avLst/>
            <a:gdLst/>
            <a:ahLst/>
            <a:cxnLst/>
            <a:rect l="l" t="t" r="r" b="b"/>
            <a:pathLst>
              <a:path w="447040" h="29210">
                <a:moveTo>
                  <a:pt x="0" y="28955"/>
                </a:moveTo>
                <a:lnTo>
                  <a:pt x="446531" y="28955"/>
                </a:lnTo>
                <a:lnTo>
                  <a:pt x="446531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85788" y="3941064"/>
            <a:ext cx="447040" cy="29209"/>
          </a:xfrm>
          <a:custGeom>
            <a:avLst/>
            <a:gdLst/>
            <a:ahLst/>
            <a:cxnLst/>
            <a:rect l="l" t="t" r="r" b="b"/>
            <a:pathLst>
              <a:path w="447040" h="29210">
                <a:moveTo>
                  <a:pt x="0" y="28955"/>
                </a:moveTo>
                <a:lnTo>
                  <a:pt x="446531" y="28955"/>
                </a:lnTo>
                <a:lnTo>
                  <a:pt x="446531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67956" y="3805428"/>
            <a:ext cx="448309" cy="29209"/>
          </a:xfrm>
          <a:custGeom>
            <a:avLst/>
            <a:gdLst/>
            <a:ahLst/>
            <a:cxnLst/>
            <a:rect l="l" t="t" r="r" b="b"/>
            <a:pathLst>
              <a:path w="448309" h="29210">
                <a:moveTo>
                  <a:pt x="0" y="28955"/>
                </a:moveTo>
                <a:lnTo>
                  <a:pt x="448055" y="28955"/>
                </a:lnTo>
                <a:lnTo>
                  <a:pt x="448055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2583" y="4011167"/>
            <a:ext cx="448309" cy="56515"/>
          </a:xfrm>
          <a:custGeom>
            <a:avLst/>
            <a:gdLst/>
            <a:ahLst/>
            <a:cxnLst/>
            <a:rect l="l" t="t" r="r" b="b"/>
            <a:pathLst>
              <a:path w="448309" h="56514">
                <a:moveTo>
                  <a:pt x="0" y="56387"/>
                </a:moveTo>
                <a:lnTo>
                  <a:pt x="448056" y="56387"/>
                </a:lnTo>
                <a:lnTo>
                  <a:pt x="448056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44752" y="3992879"/>
            <a:ext cx="448309" cy="55244"/>
          </a:xfrm>
          <a:custGeom>
            <a:avLst/>
            <a:gdLst/>
            <a:ahLst/>
            <a:cxnLst/>
            <a:rect l="l" t="t" r="r" b="b"/>
            <a:pathLst>
              <a:path w="448310" h="55245">
                <a:moveTo>
                  <a:pt x="0" y="54864"/>
                </a:moveTo>
                <a:lnTo>
                  <a:pt x="448055" y="54864"/>
                </a:lnTo>
                <a:lnTo>
                  <a:pt x="448055" y="0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6920" y="3857244"/>
            <a:ext cx="448309" cy="52069"/>
          </a:xfrm>
          <a:custGeom>
            <a:avLst/>
            <a:gdLst/>
            <a:ahLst/>
            <a:cxnLst/>
            <a:rect l="l" t="t" r="r" b="b"/>
            <a:pathLst>
              <a:path w="448310" h="52070">
                <a:moveTo>
                  <a:pt x="0" y="51816"/>
                </a:moveTo>
                <a:lnTo>
                  <a:pt x="448056" y="51816"/>
                </a:lnTo>
                <a:lnTo>
                  <a:pt x="448056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09088" y="3665220"/>
            <a:ext cx="448309" cy="55244"/>
          </a:xfrm>
          <a:custGeom>
            <a:avLst/>
            <a:gdLst/>
            <a:ahLst/>
            <a:cxnLst/>
            <a:rect l="l" t="t" r="r" b="b"/>
            <a:pathLst>
              <a:path w="448310" h="55245">
                <a:moveTo>
                  <a:pt x="0" y="54863"/>
                </a:moveTo>
                <a:lnTo>
                  <a:pt x="448056" y="54863"/>
                </a:lnTo>
                <a:lnTo>
                  <a:pt x="44805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91255" y="3957828"/>
            <a:ext cx="448309" cy="43180"/>
          </a:xfrm>
          <a:custGeom>
            <a:avLst/>
            <a:gdLst/>
            <a:ahLst/>
            <a:cxnLst/>
            <a:rect l="l" t="t" r="r" b="b"/>
            <a:pathLst>
              <a:path w="448310" h="43179">
                <a:moveTo>
                  <a:pt x="0" y="42672"/>
                </a:moveTo>
                <a:lnTo>
                  <a:pt x="448056" y="42672"/>
                </a:lnTo>
                <a:lnTo>
                  <a:pt x="448056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73423" y="3793235"/>
            <a:ext cx="448309" cy="40005"/>
          </a:xfrm>
          <a:custGeom>
            <a:avLst/>
            <a:gdLst/>
            <a:ahLst/>
            <a:cxnLst/>
            <a:rect l="l" t="t" r="r" b="b"/>
            <a:pathLst>
              <a:path w="448310" h="40004">
                <a:moveTo>
                  <a:pt x="0" y="39624"/>
                </a:moveTo>
                <a:lnTo>
                  <a:pt x="448055" y="39624"/>
                </a:lnTo>
                <a:lnTo>
                  <a:pt x="448055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55591" y="3883152"/>
            <a:ext cx="448309" cy="44450"/>
          </a:xfrm>
          <a:custGeom>
            <a:avLst/>
            <a:gdLst/>
            <a:ahLst/>
            <a:cxnLst/>
            <a:rect l="l" t="t" r="r" b="b"/>
            <a:pathLst>
              <a:path w="448310" h="44450">
                <a:moveTo>
                  <a:pt x="0" y="44196"/>
                </a:moveTo>
                <a:lnTo>
                  <a:pt x="448056" y="44196"/>
                </a:lnTo>
                <a:lnTo>
                  <a:pt x="44805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7759" y="3787140"/>
            <a:ext cx="448309" cy="40005"/>
          </a:xfrm>
          <a:custGeom>
            <a:avLst/>
            <a:gdLst/>
            <a:ahLst/>
            <a:cxnLst/>
            <a:rect l="l" t="t" r="r" b="b"/>
            <a:pathLst>
              <a:path w="448310" h="40004">
                <a:moveTo>
                  <a:pt x="0" y="39624"/>
                </a:moveTo>
                <a:lnTo>
                  <a:pt x="448055" y="39624"/>
                </a:lnTo>
                <a:lnTo>
                  <a:pt x="448055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9928" y="4055364"/>
            <a:ext cx="448309" cy="36830"/>
          </a:xfrm>
          <a:custGeom>
            <a:avLst/>
            <a:gdLst/>
            <a:ahLst/>
            <a:cxnLst/>
            <a:rect l="l" t="t" r="r" b="b"/>
            <a:pathLst>
              <a:path w="448310" h="36829">
                <a:moveTo>
                  <a:pt x="0" y="36575"/>
                </a:moveTo>
                <a:lnTo>
                  <a:pt x="448056" y="36575"/>
                </a:lnTo>
                <a:lnTo>
                  <a:pt x="448056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03620" y="3982211"/>
            <a:ext cx="447040" cy="35560"/>
          </a:xfrm>
          <a:custGeom>
            <a:avLst/>
            <a:gdLst/>
            <a:ahLst/>
            <a:cxnLst/>
            <a:rect l="l" t="t" r="r" b="b"/>
            <a:pathLst>
              <a:path w="447040" h="35560">
                <a:moveTo>
                  <a:pt x="0" y="35051"/>
                </a:moveTo>
                <a:lnTo>
                  <a:pt x="446531" y="35051"/>
                </a:lnTo>
                <a:lnTo>
                  <a:pt x="44653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85788" y="3906011"/>
            <a:ext cx="447040" cy="35560"/>
          </a:xfrm>
          <a:custGeom>
            <a:avLst/>
            <a:gdLst/>
            <a:ahLst/>
            <a:cxnLst/>
            <a:rect l="l" t="t" r="r" b="b"/>
            <a:pathLst>
              <a:path w="447040" h="35560">
                <a:moveTo>
                  <a:pt x="0" y="35051"/>
                </a:moveTo>
                <a:lnTo>
                  <a:pt x="446531" y="35051"/>
                </a:lnTo>
                <a:lnTo>
                  <a:pt x="44653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67956" y="3768852"/>
            <a:ext cx="448309" cy="36830"/>
          </a:xfrm>
          <a:custGeom>
            <a:avLst/>
            <a:gdLst/>
            <a:ahLst/>
            <a:cxnLst/>
            <a:rect l="l" t="t" r="r" b="b"/>
            <a:pathLst>
              <a:path w="448309" h="36829">
                <a:moveTo>
                  <a:pt x="0" y="36575"/>
                </a:moveTo>
                <a:lnTo>
                  <a:pt x="448055" y="36575"/>
                </a:lnTo>
                <a:lnTo>
                  <a:pt x="448055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2583" y="5739384"/>
            <a:ext cx="448309" cy="32384"/>
          </a:xfrm>
          <a:custGeom>
            <a:avLst/>
            <a:gdLst/>
            <a:ahLst/>
            <a:cxnLst/>
            <a:rect l="l" t="t" r="r" b="b"/>
            <a:pathLst>
              <a:path w="448309" h="32385">
                <a:moveTo>
                  <a:pt x="0" y="32003"/>
                </a:moveTo>
                <a:lnTo>
                  <a:pt x="448056" y="32003"/>
                </a:lnTo>
                <a:lnTo>
                  <a:pt x="448056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44752" y="5739384"/>
            <a:ext cx="448309" cy="17145"/>
          </a:xfrm>
          <a:custGeom>
            <a:avLst/>
            <a:gdLst/>
            <a:ahLst/>
            <a:cxnLst/>
            <a:rect l="l" t="t" r="r" b="b"/>
            <a:pathLst>
              <a:path w="448310" h="17145">
                <a:moveTo>
                  <a:pt x="0" y="16763"/>
                </a:moveTo>
                <a:lnTo>
                  <a:pt x="448055" y="16763"/>
                </a:lnTo>
                <a:lnTo>
                  <a:pt x="448055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26920" y="5739384"/>
            <a:ext cx="448309" cy="12700"/>
          </a:xfrm>
          <a:custGeom>
            <a:avLst/>
            <a:gdLst/>
            <a:ahLst/>
            <a:cxnLst/>
            <a:rect l="l" t="t" r="r" b="b"/>
            <a:pathLst>
              <a:path w="448310" h="12700">
                <a:moveTo>
                  <a:pt x="0" y="12191"/>
                </a:moveTo>
                <a:lnTo>
                  <a:pt x="448056" y="12191"/>
                </a:lnTo>
                <a:lnTo>
                  <a:pt x="44805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9088" y="574243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6096">
            <a:solidFill>
              <a:srgbClr val="C477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1255" y="395706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3175">
            <a:solidFill>
              <a:srgbClr val="C477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73423" y="3762755"/>
            <a:ext cx="448309" cy="30480"/>
          </a:xfrm>
          <a:custGeom>
            <a:avLst/>
            <a:gdLst/>
            <a:ahLst/>
            <a:cxnLst/>
            <a:rect l="l" t="t" r="r" b="b"/>
            <a:pathLst>
              <a:path w="448310" h="30479">
                <a:moveTo>
                  <a:pt x="0" y="30479"/>
                </a:moveTo>
                <a:lnTo>
                  <a:pt x="448055" y="30479"/>
                </a:lnTo>
                <a:lnTo>
                  <a:pt x="44805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55591" y="3840479"/>
            <a:ext cx="448309" cy="43180"/>
          </a:xfrm>
          <a:custGeom>
            <a:avLst/>
            <a:gdLst/>
            <a:ahLst/>
            <a:cxnLst/>
            <a:rect l="l" t="t" r="r" b="b"/>
            <a:pathLst>
              <a:path w="448310" h="43179">
                <a:moveTo>
                  <a:pt x="0" y="42672"/>
                </a:moveTo>
                <a:lnTo>
                  <a:pt x="448056" y="42672"/>
                </a:lnTo>
                <a:lnTo>
                  <a:pt x="448056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37759" y="3727703"/>
            <a:ext cx="448309" cy="59690"/>
          </a:xfrm>
          <a:custGeom>
            <a:avLst/>
            <a:gdLst/>
            <a:ahLst/>
            <a:cxnLst/>
            <a:rect l="l" t="t" r="r" b="b"/>
            <a:pathLst>
              <a:path w="448310" h="59689">
                <a:moveTo>
                  <a:pt x="0" y="59435"/>
                </a:moveTo>
                <a:lnTo>
                  <a:pt x="448055" y="59435"/>
                </a:lnTo>
                <a:lnTo>
                  <a:pt x="448055" y="0"/>
                </a:lnTo>
                <a:lnTo>
                  <a:pt x="0" y="0"/>
                </a:lnTo>
                <a:lnTo>
                  <a:pt x="0" y="59435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19928" y="4014215"/>
            <a:ext cx="448309" cy="41275"/>
          </a:xfrm>
          <a:custGeom>
            <a:avLst/>
            <a:gdLst/>
            <a:ahLst/>
            <a:cxnLst/>
            <a:rect l="l" t="t" r="r" b="b"/>
            <a:pathLst>
              <a:path w="448310" h="41275">
                <a:moveTo>
                  <a:pt x="0" y="41148"/>
                </a:moveTo>
                <a:lnTo>
                  <a:pt x="448056" y="41148"/>
                </a:lnTo>
                <a:lnTo>
                  <a:pt x="448056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03620" y="3944111"/>
            <a:ext cx="447040" cy="38100"/>
          </a:xfrm>
          <a:custGeom>
            <a:avLst/>
            <a:gdLst/>
            <a:ahLst/>
            <a:cxnLst/>
            <a:rect l="l" t="t" r="r" b="b"/>
            <a:pathLst>
              <a:path w="447040" h="38100">
                <a:moveTo>
                  <a:pt x="0" y="38100"/>
                </a:moveTo>
                <a:lnTo>
                  <a:pt x="446531" y="38100"/>
                </a:lnTo>
                <a:lnTo>
                  <a:pt x="44653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85788" y="3867911"/>
            <a:ext cx="447040" cy="38100"/>
          </a:xfrm>
          <a:custGeom>
            <a:avLst/>
            <a:gdLst/>
            <a:ahLst/>
            <a:cxnLst/>
            <a:rect l="l" t="t" r="r" b="b"/>
            <a:pathLst>
              <a:path w="447040" h="38100">
                <a:moveTo>
                  <a:pt x="0" y="38100"/>
                </a:moveTo>
                <a:lnTo>
                  <a:pt x="446531" y="38100"/>
                </a:lnTo>
                <a:lnTo>
                  <a:pt x="44653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7956" y="3732276"/>
            <a:ext cx="448309" cy="36830"/>
          </a:xfrm>
          <a:custGeom>
            <a:avLst/>
            <a:gdLst/>
            <a:ahLst/>
            <a:cxnLst/>
            <a:rect l="l" t="t" r="r" b="b"/>
            <a:pathLst>
              <a:path w="448309" h="36829">
                <a:moveTo>
                  <a:pt x="0" y="36575"/>
                </a:moveTo>
                <a:lnTo>
                  <a:pt x="448055" y="36575"/>
                </a:lnTo>
                <a:lnTo>
                  <a:pt x="448055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583" y="5771388"/>
            <a:ext cx="448309" cy="144780"/>
          </a:xfrm>
          <a:custGeom>
            <a:avLst/>
            <a:gdLst/>
            <a:ahLst/>
            <a:cxnLst/>
            <a:rect l="l" t="t" r="r" b="b"/>
            <a:pathLst>
              <a:path w="448309" h="144779">
                <a:moveTo>
                  <a:pt x="448056" y="0"/>
                </a:moveTo>
                <a:lnTo>
                  <a:pt x="0" y="0"/>
                </a:lnTo>
                <a:lnTo>
                  <a:pt x="0" y="144780"/>
                </a:lnTo>
                <a:lnTo>
                  <a:pt x="448056" y="144780"/>
                </a:lnTo>
                <a:lnTo>
                  <a:pt x="448056" y="0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44752" y="5756147"/>
            <a:ext cx="448309" cy="97790"/>
          </a:xfrm>
          <a:custGeom>
            <a:avLst/>
            <a:gdLst/>
            <a:ahLst/>
            <a:cxnLst/>
            <a:rect l="l" t="t" r="r" b="b"/>
            <a:pathLst>
              <a:path w="448310" h="97789">
                <a:moveTo>
                  <a:pt x="448055" y="0"/>
                </a:moveTo>
                <a:lnTo>
                  <a:pt x="0" y="0"/>
                </a:lnTo>
                <a:lnTo>
                  <a:pt x="0" y="97535"/>
                </a:lnTo>
                <a:lnTo>
                  <a:pt x="448055" y="97535"/>
                </a:lnTo>
                <a:lnTo>
                  <a:pt x="448055" y="0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26920" y="5751576"/>
            <a:ext cx="448309" cy="74930"/>
          </a:xfrm>
          <a:custGeom>
            <a:avLst/>
            <a:gdLst/>
            <a:ahLst/>
            <a:cxnLst/>
            <a:rect l="l" t="t" r="r" b="b"/>
            <a:pathLst>
              <a:path w="448310" h="74929">
                <a:moveTo>
                  <a:pt x="0" y="74675"/>
                </a:moveTo>
                <a:lnTo>
                  <a:pt x="448056" y="74675"/>
                </a:lnTo>
                <a:lnTo>
                  <a:pt x="448056" y="0"/>
                </a:lnTo>
                <a:lnTo>
                  <a:pt x="0" y="0"/>
                </a:lnTo>
                <a:lnTo>
                  <a:pt x="0" y="74675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09088" y="576148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32003">
            <a:solidFill>
              <a:srgbClr val="F8D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91255" y="5739384"/>
            <a:ext cx="448309" cy="13970"/>
          </a:xfrm>
          <a:custGeom>
            <a:avLst/>
            <a:gdLst/>
            <a:ahLst/>
            <a:cxnLst/>
            <a:rect l="l" t="t" r="r" b="b"/>
            <a:pathLst>
              <a:path w="448310" h="13970">
                <a:moveTo>
                  <a:pt x="0" y="13715"/>
                </a:moveTo>
                <a:lnTo>
                  <a:pt x="448056" y="13715"/>
                </a:lnTo>
                <a:lnTo>
                  <a:pt x="44805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73423" y="375742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10668">
            <a:solidFill>
              <a:srgbClr val="F8D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55591" y="3802379"/>
            <a:ext cx="448309" cy="38100"/>
          </a:xfrm>
          <a:custGeom>
            <a:avLst/>
            <a:gdLst/>
            <a:ahLst/>
            <a:cxnLst/>
            <a:rect l="l" t="t" r="r" b="b"/>
            <a:pathLst>
              <a:path w="448310" h="38100">
                <a:moveTo>
                  <a:pt x="0" y="38100"/>
                </a:moveTo>
                <a:lnTo>
                  <a:pt x="448056" y="38100"/>
                </a:lnTo>
                <a:lnTo>
                  <a:pt x="44805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37759" y="3685032"/>
            <a:ext cx="448309" cy="43180"/>
          </a:xfrm>
          <a:custGeom>
            <a:avLst/>
            <a:gdLst/>
            <a:ahLst/>
            <a:cxnLst/>
            <a:rect l="l" t="t" r="r" b="b"/>
            <a:pathLst>
              <a:path w="448310" h="43179">
                <a:moveTo>
                  <a:pt x="0" y="42672"/>
                </a:moveTo>
                <a:lnTo>
                  <a:pt x="448055" y="42672"/>
                </a:lnTo>
                <a:lnTo>
                  <a:pt x="448055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19928" y="3965447"/>
            <a:ext cx="448309" cy="48895"/>
          </a:xfrm>
          <a:custGeom>
            <a:avLst/>
            <a:gdLst/>
            <a:ahLst/>
            <a:cxnLst/>
            <a:rect l="l" t="t" r="r" b="b"/>
            <a:pathLst>
              <a:path w="448310" h="48895">
                <a:moveTo>
                  <a:pt x="0" y="48768"/>
                </a:moveTo>
                <a:lnTo>
                  <a:pt x="448056" y="48768"/>
                </a:lnTo>
                <a:lnTo>
                  <a:pt x="448056" y="0"/>
                </a:lnTo>
                <a:lnTo>
                  <a:pt x="0" y="0"/>
                </a:lnTo>
                <a:lnTo>
                  <a:pt x="0" y="48768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03620" y="3890771"/>
            <a:ext cx="447040" cy="53340"/>
          </a:xfrm>
          <a:custGeom>
            <a:avLst/>
            <a:gdLst/>
            <a:ahLst/>
            <a:cxnLst/>
            <a:rect l="l" t="t" r="r" b="b"/>
            <a:pathLst>
              <a:path w="447040" h="53339">
                <a:moveTo>
                  <a:pt x="0" y="53339"/>
                </a:moveTo>
                <a:lnTo>
                  <a:pt x="446531" y="53339"/>
                </a:lnTo>
                <a:lnTo>
                  <a:pt x="446531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85788" y="3808476"/>
            <a:ext cx="447040" cy="59690"/>
          </a:xfrm>
          <a:custGeom>
            <a:avLst/>
            <a:gdLst/>
            <a:ahLst/>
            <a:cxnLst/>
            <a:rect l="l" t="t" r="r" b="b"/>
            <a:pathLst>
              <a:path w="447040" h="59689">
                <a:moveTo>
                  <a:pt x="0" y="59436"/>
                </a:moveTo>
                <a:lnTo>
                  <a:pt x="446531" y="59436"/>
                </a:lnTo>
                <a:lnTo>
                  <a:pt x="446531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67956" y="3665220"/>
            <a:ext cx="448309" cy="67310"/>
          </a:xfrm>
          <a:custGeom>
            <a:avLst/>
            <a:gdLst/>
            <a:ahLst/>
            <a:cxnLst/>
            <a:rect l="l" t="t" r="r" b="b"/>
            <a:pathLst>
              <a:path w="448309" h="67310">
                <a:moveTo>
                  <a:pt x="0" y="67055"/>
                </a:moveTo>
                <a:lnTo>
                  <a:pt x="448055" y="67055"/>
                </a:lnTo>
                <a:lnTo>
                  <a:pt x="44805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2583" y="3968496"/>
            <a:ext cx="448309" cy="43180"/>
          </a:xfrm>
          <a:custGeom>
            <a:avLst/>
            <a:gdLst/>
            <a:ahLst/>
            <a:cxnLst/>
            <a:rect l="l" t="t" r="r" b="b"/>
            <a:pathLst>
              <a:path w="448309" h="43179">
                <a:moveTo>
                  <a:pt x="0" y="42671"/>
                </a:moveTo>
                <a:lnTo>
                  <a:pt x="448056" y="42671"/>
                </a:lnTo>
                <a:lnTo>
                  <a:pt x="448056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44752" y="3948684"/>
            <a:ext cx="448309" cy="44450"/>
          </a:xfrm>
          <a:custGeom>
            <a:avLst/>
            <a:gdLst/>
            <a:ahLst/>
            <a:cxnLst/>
            <a:rect l="l" t="t" r="r" b="b"/>
            <a:pathLst>
              <a:path w="448310" h="44450">
                <a:moveTo>
                  <a:pt x="0" y="44196"/>
                </a:moveTo>
                <a:lnTo>
                  <a:pt x="448055" y="44196"/>
                </a:lnTo>
                <a:lnTo>
                  <a:pt x="448055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26920" y="3808476"/>
            <a:ext cx="448309" cy="48895"/>
          </a:xfrm>
          <a:custGeom>
            <a:avLst/>
            <a:gdLst/>
            <a:ahLst/>
            <a:cxnLst/>
            <a:rect l="l" t="t" r="r" b="b"/>
            <a:pathLst>
              <a:path w="448310" h="48895">
                <a:moveTo>
                  <a:pt x="0" y="48768"/>
                </a:moveTo>
                <a:lnTo>
                  <a:pt x="448056" y="48768"/>
                </a:lnTo>
                <a:lnTo>
                  <a:pt x="448056" y="0"/>
                </a:lnTo>
                <a:lnTo>
                  <a:pt x="0" y="0"/>
                </a:lnTo>
                <a:lnTo>
                  <a:pt x="0" y="48768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09088" y="3621023"/>
            <a:ext cx="448309" cy="44450"/>
          </a:xfrm>
          <a:custGeom>
            <a:avLst/>
            <a:gdLst/>
            <a:ahLst/>
            <a:cxnLst/>
            <a:rect l="l" t="t" r="r" b="b"/>
            <a:pathLst>
              <a:path w="448310" h="44450">
                <a:moveTo>
                  <a:pt x="0" y="44196"/>
                </a:moveTo>
                <a:lnTo>
                  <a:pt x="448056" y="44196"/>
                </a:lnTo>
                <a:lnTo>
                  <a:pt x="44805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91255" y="3913632"/>
            <a:ext cx="448309" cy="43180"/>
          </a:xfrm>
          <a:custGeom>
            <a:avLst/>
            <a:gdLst/>
            <a:ahLst/>
            <a:cxnLst/>
            <a:rect l="l" t="t" r="r" b="b"/>
            <a:pathLst>
              <a:path w="448310" h="43179">
                <a:moveTo>
                  <a:pt x="0" y="42672"/>
                </a:moveTo>
                <a:lnTo>
                  <a:pt x="448056" y="42672"/>
                </a:lnTo>
                <a:lnTo>
                  <a:pt x="448056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73423" y="3718559"/>
            <a:ext cx="448309" cy="33655"/>
          </a:xfrm>
          <a:custGeom>
            <a:avLst/>
            <a:gdLst/>
            <a:ahLst/>
            <a:cxnLst/>
            <a:rect l="l" t="t" r="r" b="b"/>
            <a:pathLst>
              <a:path w="448310" h="33654">
                <a:moveTo>
                  <a:pt x="0" y="33527"/>
                </a:moveTo>
                <a:lnTo>
                  <a:pt x="448055" y="33527"/>
                </a:lnTo>
                <a:lnTo>
                  <a:pt x="448055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55591" y="3774947"/>
            <a:ext cx="448309" cy="27940"/>
          </a:xfrm>
          <a:custGeom>
            <a:avLst/>
            <a:gdLst/>
            <a:ahLst/>
            <a:cxnLst/>
            <a:rect l="l" t="t" r="r" b="b"/>
            <a:pathLst>
              <a:path w="448310" h="27939">
                <a:moveTo>
                  <a:pt x="0" y="27431"/>
                </a:moveTo>
                <a:lnTo>
                  <a:pt x="448056" y="27431"/>
                </a:lnTo>
                <a:lnTo>
                  <a:pt x="448056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37759" y="3662171"/>
            <a:ext cx="448309" cy="22860"/>
          </a:xfrm>
          <a:custGeom>
            <a:avLst/>
            <a:gdLst/>
            <a:ahLst/>
            <a:cxnLst/>
            <a:rect l="l" t="t" r="r" b="b"/>
            <a:pathLst>
              <a:path w="448310" h="22860">
                <a:moveTo>
                  <a:pt x="0" y="22859"/>
                </a:moveTo>
                <a:lnTo>
                  <a:pt x="448055" y="22859"/>
                </a:lnTo>
                <a:lnTo>
                  <a:pt x="448055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19928" y="3942588"/>
            <a:ext cx="448309" cy="22860"/>
          </a:xfrm>
          <a:custGeom>
            <a:avLst/>
            <a:gdLst/>
            <a:ahLst/>
            <a:cxnLst/>
            <a:rect l="l" t="t" r="r" b="b"/>
            <a:pathLst>
              <a:path w="448310" h="22860">
                <a:moveTo>
                  <a:pt x="0" y="22860"/>
                </a:moveTo>
                <a:lnTo>
                  <a:pt x="448056" y="22860"/>
                </a:lnTo>
                <a:lnTo>
                  <a:pt x="44805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3620" y="3864864"/>
            <a:ext cx="447040" cy="26034"/>
          </a:xfrm>
          <a:custGeom>
            <a:avLst/>
            <a:gdLst/>
            <a:ahLst/>
            <a:cxnLst/>
            <a:rect l="l" t="t" r="r" b="b"/>
            <a:pathLst>
              <a:path w="447040" h="26035">
                <a:moveTo>
                  <a:pt x="0" y="25908"/>
                </a:moveTo>
                <a:lnTo>
                  <a:pt x="446531" y="25908"/>
                </a:lnTo>
                <a:lnTo>
                  <a:pt x="446531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85788" y="3781044"/>
            <a:ext cx="447040" cy="27940"/>
          </a:xfrm>
          <a:custGeom>
            <a:avLst/>
            <a:gdLst/>
            <a:ahLst/>
            <a:cxnLst/>
            <a:rect l="l" t="t" r="r" b="b"/>
            <a:pathLst>
              <a:path w="447040" h="27939">
                <a:moveTo>
                  <a:pt x="0" y="27431"/>
                </a:moveTo>
                <a:lnTo>
                  <a:pt x="446531" y="27431"/>
                </a:lnTo>
                <a:lnTo>
                  <a:pt x="446531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67956" y="3634740"/>
            <a:ext cx="448309" cy="30480"/>
          </a:xfrm>
          <a:custGeom>
            <a:avLst/>
            <a:gdLst/>
            <a:ahLst/>
            <a:cxnLst/>
            <a:rect l="l" t="t" r="r" b="b"/>
            <a:pathLst>
              <a:path w="448309" h="30479">
                <a:moveTo>
                  <a:pt x="0" y="30479"/>
                </a:moveTo>
                <a:lnTo>
                  <a:pt x="448055" y="30479"/>
                </a:lnTo>
                <a:lnTo>
                  <a:pt x="44805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2583" y="3939540"/>
            <a:ext cx="448309" cy="29209"/>
          </a:xfrm>
          <a:custGeom>
            <a:avLst/>
            <a:gdLst/>
            <a:ahLst/>
            <a:cxnLst/>
            <a:rect l="l" t="t" r="r" b="b"/>
            <a:pathLst>
              <a:path w="448309" h="29210">
                <a:moveTo>
                  <a:pt x="0" y="28955"/>
                </a:moveTo>
                <a:lnTo>
                  <a:pt x="448056" y="28955"/>
                </a:lnTo>
                <a:lnTo>
                  <a:pt x="44805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44752" y="3921252"/>
            <a:ext cx="448309" cy="27940"/>
          </a:xfrm>
          <a:custGeom>
            <a:avLst/>
            <a:gdLst/>
            <a:ahLst/>
            <a:cxnLst/>
            <a:rect l="l" t="t" r="r" b="b"/>
            <a:pathLst>
              <a:path w="448310" h="27939">
                <a:moveTo>
                  <a:pt x="0" y="27431"/>
                </a:moveTo>
                <a:lnTo>
                  <a:pt x="448055" y="27431"/>
                </a:lnTo>
                <a:lnTo>
                  <a:pt x="448055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26920" y="3782567"/>
            <a:ext cx="448309" cy="26034"/>
          </a:xfrm>
          <a:custGeom>
            <a:avLst/>
            <a:gdLst/>
            <a:ahLst/>
            <a:cxnLst/>
            <a:rect l="l" t="t" r="r" b="b"/>
            <a:pathLst>
              <a:path w="448310" h="26035">
                <a:moveTo>
                  <a:pt x="0" y="25907"/>
                </a:moveTo>
                <a:lnTo>
                  <a:pt x="448056" y="25907"/>
                </a:lnTo>
                <a:lnTo>
                  <a:pt x="448056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09088" y="3593591"/>
            <a:ext cx="448309" cy="27940"/>
          </a:xfrm>
          <a:custGeom>
            <a:avLst/>
            <a:gdLst/>
            <a:ahLst/>
            <a:cxnLst/>
            <a:rect l="l" t="t" r="r" b="b"/>
            <a:pathLst>
              <a:path w="448310" h="27939">
                <a:moveTo>
                  <a:pt x="0" y="27432"/>
                </a:moveTo>
                <a:lnTo>
                  <a:pt x="448056" y="27432"/>
                </a:lnTo>
                <a:lnTo>
                  <a:pt x="44805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91255" y="3890771"/>
            <a:ext cx="448309" cy="22860"/>
          </a:xfrm>
          <a:custGeom>
            <a:avLst/>
            <a:gdLst/>
            <a:ahLst/>
            <a:cxnLst/>
            <a:rect l="l" t="t" r="r" b="b"/>
            <a:pathLst>
              <a:path w="448310" h="22860">
                <a:moveTo>
                  <a:pt x="0" y="22859"/>
                </a:moveTo>
                <a:lnTo>
                  <a:pt x="448056" y="22859"/>
                </a:lnTo>
                <a:lnTo>
                  <a:pt x="44805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73423" y="3686555"/>
            <a:ext cx="448309" cy="32384"/>
          </a:xfrm>
          <a:custGeom>
            <a:avLst/>
            <a:gdLst/>
            <a:ahLst/>
            <a:cxnLst/>
            <a:rect l="l" t="t" r="r" b="b"/>
            <a:pathLst>
              <a:path w="448310" h="32385">
                <a:moveTo>
                  <a:pt x="0" y="32003"/>
                </a:moveTo>
                <a:lnTo>
                  <a:pt x="448055" y="32003"/>
                </a:lnTo>
                <a:lnTo>
                  <a:pt x="448055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55591" y="3739896"/>
            <a:ext cx="448309" cy="35560"/>
          </a:xfrm>
          <a:custGeom>
            <a:avLst/>
            <a:gdLst/>
            <a:ahLst/>
            <a:cxnLst/>
            <a:rect l="l" t="t" r="r" b="b"/>
            <a:pathLst>
              <a:path w="448310" h="35560">
                <a:moveTo>
                  <a:pt x="0" y="35051"/>
                </a:moveTo>
                <a:lnTo>
                  <a:pt x="448056" y="35051"/>
                </a:lnTo>
                <a:lnTo>
                  <a:pt x="448056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37759" y="3628644"/>
            <a:ext cx="448309" cy="33655"/>
          </a:xfrm>
          <a:custGeom>
            <a:avLst/>
            <a:gdLst/>
            <a:ahLst/>
            <a:cxnLst/>
            <a:rect l="l" t="t" r="r" b="b"/>
            <a:pathLst>
              <a:path w="448310" h="33654">
                <a:moveTo>
                  <a:pt x="0" y="33527"/>
                </a:moveTo>
                <a:lnTo>
                  <a:pt x="448055" y="33527"/>
                </a:lnTo>
                <a:lnTo>
                  <a:pt x="448055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19928" y="3910584"/>
            <a:ext cx="448309" cy="32384"/>
          </a:xfrm>
          <a:custGeom>
            <a:avLst/>
            <a:gdLst/>
            <a:ahLst/>
            <a:cxnLst/>
            <a:rect l="l" t="t" r="r" b="b"/>
            <a:pathLst>
              <a:path w="448310" h="32385">
                <a:moveTo>
                  <a:pt x="0" y="32003"/>
                </a:moveTo>
                <a:lnTo>
                  <a:pt x="448056" y="32003"/>
                </a:lnTo>
                <a:lnTo>
                  <a:pt x="448056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03620" y="3832859"/>
            <a:ext cx="447040" cy="32384"/>
          </a:xfrm>
          <a:custGeom>
            <a:avLst/>
            <a:gdLst/>
            <a:ahLst/>
            <a:cxnLst/>
            <a:rect l="l" t="t" r="r" b="b"/>
            <a:pathLst>
              <a:path w="447040" h="32385">
                <a:moveTo>
                  <a:pt x="0" y="32003"/>
                </a:moveTo>
                <a:lnTo>
                  <a:pt x="446531" y="32003"/>
                </a:lnTo>
                <a:lnTo>
                  <a:pt x="446531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85788" y="3749040"/>
            <a:ext cx="447040" cy="32384"/>
          </a:xfrm>
          <a:custGeom>
            <a:avLst/>
            <a:gdLst/>
            <a:ahLst/>
            <a:cxnLst/>
            <a:rect l="l" t="t" r="r" b="b"/>
            <a:pathLst>
              <a:path w="447040" h="32385">
                <a:moveTo>
                  <a:pt x="0" y="32003"/>
                </a:moveTo>
                <a:lnTo>
                  <a:pt x="446531" y="32003"/>
                </a:lnTo>
                <a:lnTo>
                  <a:pt x="446531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67956" y="3604259"/>
            <a:ext cx="448309" cy="30480"/>
          </a:xfrm>
          <a:custGeom>
            <a:avLst/>
            <a:gdLst/>
            <a:ahLst/>
            <a:cxnLst/>
            <a:rect l="l" t="t" r="r" b="b"/>
            <a:pathLst>
              <a:path w="448309" h="30479">
                <a:moveTo>
                  <a:pt x="0" y="30479"/>
                </a:moveTo>
                <a:lnTo>
                  <a:pt x="448055" y="30479"/>
                </a:lnTo>
                <a:lnTo>
                  <a:pt x="44805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2583" y="3924300"/>
            <a:ext cx="448309" cy="15240"/>
          </a:xfrm>
          <a:custGeom>
            <a:avLst/>
            <a:gdLst/>
            <a:ahLst/>
            <a:cxnLst/>
            <a:rect l="l" t="t" r="r" b="b"/>
            <a:pathLst>
              <a:path w="448309" h="15239">
                <a:moveTo>
                  <a:pt x="0" y="15239"/>
                </a:moveTo>
                <a:lnTo>
                  <a:pt x="448056" y="15239"/>
                </a:lnTo>
                <a:lnTo>
                  <a:pt x="448056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44752" y="3909059"/>
            <a:ext cx="448309" cy="12700"/>
          </a:xfrm>
          <a:custGeom>
            <a:avLst/>
            <a:gdLst/>
            <a:ahLst/>
            <a:cxnLst/>
            <a:rect l="l" t="t" r="r" b="b"/>
            <a:pathLst>
              <a:path w="448310" h="12700">
                <a:moveTo>
                  <a:pt x="0" y="12191"/>
                </a:moveTo>
                <a:lnTo>
                  <a:pt x="448055" y="12191"/>
                </a:lnTo>
                <a:lnTo>
                  <a:pt x="44805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26920" y="3767328"/>
            <a:ext cx="448309" cy="15240"/>
          </a:xfrm>
          <a:custGeom>
            <a:avLst/>
            <a:gdLst/>
            <a:ahLst/>
            <a:cxnLst/>
            <a:rect l="l" t="t" r="r" b="b"/>
            <a:pathLst>
              <a:path w="448310" h="15239">
                <a:moveTo>
                  <a:pt x="0" y="15240"/>
                </a:moveTo>
                <a:lnTo>
                  <a:pt x="448056" y="15240"/>
                </a:lnTo>
                <a:lnTo>
                  <a:pt x="44805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09088" y="3572255"/>
            <a:ext cx="448309" cy="21590"/>
          </a:xfrm>
          <a:custGeom>
            <a:avLst/>
            <a:gdLst/>
            <a:ahLst/>
            <a:cxnLst/>
            <a:rect l="l" t="t" r="r" b="b"/>
            <a:pathLst>
              <a:path w="448310" h="21589">
                <a:moveTo>
                  <a:pt x="0" y="21336"/>
                </a:moveTo>
                <a:lnTo>
                  <a:pt x="448056" y="21336"/>
                </a:lnTo>
                <a:lnTo>
                  <a:pt x="44805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91255" y="3872484"/>
            <a:ext cx="448309" cy="18415"/>
          </a:xfrm>
          <a:custGeom>
            <a:avLst/>
            <a:gdLst/>
            <a:ahLst/>
            <a:cxnLst/>
            <a:rect l="l" t="t" r="r" b="b"/>
            <a:pathLst>
              <a:path w="448310" h="18414">
                <a:moveTo>
                  <a:pt x="0" y="18288"/>
                </a:moveTo>
                <a:lnTo>
                  <a:pt x="448056" y="18288"/>
                </a:lnTo>
                <a:lnTo>
                  <a:pt x="448056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73423" y="3657600"/>
            <a:ext cx="448309" cy="29209"/>
          </a:xfrm>
          <a:custGeom>
            <a:avLst/>
            <a:gdLst/>
            <a:ahLst/>
            <a:cxnLst/>
            <a:rect l="l" t="t" r="r" b="b"/>
            <a:pathLst>
              <a:path w="448310" h="29210">
                <a:moveTo>
                  <a:pt x="0" y="28955"/>
                </a:moveTo>
                <a:lnTo>
                  <a:pt x="448055" y="28955"/>
                </a:lnTo>
                <a:lnTo>
                  <a:pt x="448055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55591" y="3717035"/>
            <a:ext cx="448309" cy="22860"/>
          </a:xfrm>
          <a:custGeom>
            <a:avLst/>
            <a:gdLst/>
            <a:ahLst/>
            <a:cxnLst/>
            <a:rect l="l" t="t" r="r" b="b"/>
            <a:pathLst>
              <a:path w="448310" h="22860">
                <a:moveTo>
                  <a:pt x="0" y="22859"/>
                </a:moveTo>
                <a:lnTo>
                  <a:pt x="448056" y="22859"/>
                </a:lnTo>
                <a:lnTo>
                  <a:pt x="44805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37759" y="3607308"/>
            <a:ext cx="448309" cy="21590"/>
          </a:xfrm>
          <a:custGeom>
            <a:avLst/>
            <a:gdLst/>
            <a:ahLst/>
            <a:cxnLst/>
            <a:rect l="l" t="t" r="r" b="b"/>
            <a:pathLst>
              <a:path w="448310" h="21589">
                <a:moveTo>
                  <a:pt x="0" y="21336"/>
                </a:moveTo>
                <a:lnTo>
                  <a:pt x="448055" y="21336"/>
                </a:lnTo>
                <a:lnTo>
                  <a:pt x="448055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19928" y="3890771"/>
            <a:ext cx="448309" cy="20320"/>
          </a:xfrm>
          <a:custGeom>
            <a:avLst/>
            <a:gdLst/>
            <a:ahLst/>
            <a:cxnLst/>
            <a:rect l="l" t="t" r="r" b="b"/>
            <a:pathLst>
              <a:path w="448310" h="20320">
                <a:moveTo>
                  <a:pt x="0" y="19811"/>
                </a:moveTo>
                <a:lnTo>
                  <a:pt x="448056" y="19811"/>
                </a:lnTo>
                <a:lnTo>
                  <a:pt x="448056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03620" y="3813047"/>
            <a:ext cx="447040" cy="20320"/>
          </a:xfrm>
          <a:custGeom>
            <a:avLst/>
            <a:gdLst/>
            <a:ahLst/>
            <a:cxnLst/>
            <a:rect l="l" t="t" r="r" b="b"/>
            <a:pathLst>
              <a:path w="447040" h="20320">
                <a:moveTo>
                  <a:pt x="0" y="19812"/>
                </a:moveTo>
                <a:lnTo>
                  <a:pt x="446531" y="19812"/>
                </a:lnTo>
                <a:lnTo>
                  <a:pt x="446531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85788" y="3729228"/>
            <a:ext cx="447040" cy="20320"/>
          </a:xfrm>
          <a:custGeom>
            <a:avLst/>
            <a:gdLst/>
            <a:ahLst/>
            <a:cxnLst/>
            <a:rect l="l" t="t" r="r" b="b"/>
            <a:pathLst>
              <a:path w="447040" h="20320">
                <a:moveTo>
                  <a:pt x="0" y="19812"/>
                </a:moveTo>
                <a:lnTo>
                  <a:pt x="446531" y="19812"/>
                </a:lnTo>
                <a:lnTo>
                  <a:pt x="446531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67956" y="3584447"/>
            <a:ext cx="448309" cy="20320"/>
          </a:xfrm>
          <a:custGeom>
            <a:avLst/>
            <a:gdLst/>
            <a:ahLst/>
            <a:cxnLst/>
            <a:rect l="l" t="t" r="r" b="b"/>
            <a:pathLst>
              <a:path w="448309" h="20320">
                <a:moveTo>
                  <a:pt x="0" y="19811"/>
                </a:moveTo>
                <a:lnTo>
                  <a:pt x="448055" y="19811"/>
                </a:lnTo>
                <a:lnTo>
                  <a:pt x="448055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62583" y="2845307"/>
            <a:ext cx="448309" cy="1079500"/>
          </a:xfrm>
          <a:custGeom>
            <a:avLst/>
            <a:gdLst/>
            <a:ahLst/>
            <a:cxnLst/>
            <a:rect l="l" t="t" r="r" b="b"/>
            <a:pathLst>
              <a:path w="448309" h="1079500">
                <a:moveTo>
                  <a:pt x="448056" y="0"/>
                </a:moveTo>
                <a:lnTo>
                  <a:pt x="0" y="0"/>
                </a:lnTo>
                <a:lnTo>
                  <a:pt x="0" y="1078991"/>
                </a:lnTo>
                <a:lnTo>
                  <a:pt x="448056" y="1078991"/>
                </a:lnTo>
                <a:lnTo>
                  <a:pt x="448056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4752" y="2938272"/>
            <a:ext cx="448309" cy="970915"/>
          </a:xfrm>
          <a:custGeom>
            <a:avLst/>
            <a:gdLst/>
            <a:ahLst/>
            <a:cxnLst/>
            <a:rect l="l" t="t" r="r" b="b"/>
            <a:pathLst>
              <a:path w="448310" h="970914">
                <a:moveTo>
                  <a:pt x="448055" y="0"/>
                </a:moveTo>
                <a:lnTo>
                  <a:pt x="0" y="0"/>
                </a:lnTo>
                <a:lnTo>
                  <a:pt x="0" y="970788"/>
                </a:lnTo>
                <a:lnTo>
                  <a:pt x="448055" y="970788"/>
                </a:lnTo>
                <a:lnTo>
                  <a:pt x="448055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26920" y="2918460"/>
            <a:ext cx="448309" cy="848994"/>
          </a:xfrm>
          <a:custGeom>
            <a:avLst/>
            <a:gdLst/>
            <a:ahLst/>
            <a:cxnLst/>
            <a:rect l="l" t="t" r="r" b="b"/>
            <a:pathLst>
              <a:path w="448310" h="848995">
                <a:moveTo>
                  <a:pt x="448056" y="0"/>
                </a:moveTo>
                <a:lnTo>
                  <a:pt x="0" y="0"/>
                </a:lnTo>
                <a:lnTo>
                  <a:pt x="0" y="848867"/>
                </a:lnTo>
                <a:lnTo>
                  <a:pt x="448056" y="848867"/>
                </a:lnTo>
                <a:lnTo>
                  <a:pt x="448056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09088" y="2910839"/>
            <a:ext cx="448309" cy="661670"/>
          </a:xfrm>
          <a:custGeom>
            <a:avLst/>
            <a:gdLst/>
            <a:ahLst/>
            <a:cxnLst/>
            <a:rect l="l" t="t" r="r" b="b"/>
            <a:pathLst>
              <a:path w="448310" h="661670">
                <a:moveTo>
                  <a:pt x="448056" y="0"/>
                </a:moveTo>
                <a:lnTo>
                  <a:pt x="0" y="0"/>
                </a:lnTo>
                <a:lnTo>
                  <a:pt x="0" y="661415"/>
                </a:lnTo>
                <a:lnTo>
                  <a:pt x="448056" y="661415"/>
                </a:lnTo>
                <a:lnTo>
                  <a:pt x="448056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91255" y="2627376"/>
            <a:ext cx="448309" cy="1245235"/>
          </a:xfrm>
          <a:custGeom>
            <a:avLst/>
            <a:gdLst/>
            <a:ahLst/>
            <a:cxnLst/>
            <a:rect l="l" t="t" r="r" b="b"/>
            <a:pathLst>
              <a:path w="448310" h="1245235">
                <a:moveTo>
                  <a:pt x="448056" y="0"/>
                </a:moveTo>
                <a:lnTo>
                  <a:pt x="0" y="0"/>
                </a:lnTo>
                <a:lnTo>
                  <a:pt x="0" y="1245108"/>
                </a:lnTo>
                <a:lnTo>
                  <a:pt x="448056" y="1245108"/>
                </a:lnTo>
                <a:lnTo>
                  <a:pt x="448056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73423" y="2609088"/>
            <a:ext cx="448309" cy="1049020"/>
          </a:xfrm>
          <a:custGeom>
            <a:avLst/>
            <a:gdLst/>
            <a:ahLst/>
            <a:cxnLst/>
            <a:rect l="l" t="t" r="r" b="b"/>
            <a:pathLst>
              <a:path w="448310" h="1049020">
                <a:moveTo>
                  <a:pt x="448055" y="0"/>
                </a:moveTo>
                <a:lnTo>
                  <a:pt x="0" y="0"/>
                </a:lnTo>
                <a:lnTo>
                  <a:pt x="0" y="1048512"/>
                </a:lnTo>
                <a:lnTo>
                  <a:pt x="448055" y="1048512"/>
                </a:lnTo>
                <a:lnTo>
                  <a:pt x="448055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55591" y="2717292"/>
            <a:ext cx="448309" cy="1000125"/>
          </a:xfrm>
          <a:custGeom>
            <a:avLst/>
            <a:gdLst/>
            <a:ahLst/>
            <a:cxnLst/>
            <a:rect l="l" t="t" r="r" b="b"/>
            <a:pathLst>
              <a:path w="448310" h="1000125">
                <a:moveTo>
                  <a:pt x="448056" y="0"/>
                </a:moveTo>
                <a:lnTo>
                  <a:pt x="0" y="0"/>
                </a:lnTo>
                <a:lnTo>
                  <a:pt x="0" y="999744"/>
                </a:lnTo>
                <a:lnTo>
                  <a:pt x="448056" y="999744"/>
                </a:lnTo>
                <a:lnTo>
                  <a:pt x="448056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37759" y="2746248"/>
            <a:ext cx="448309" cy="861060"/>
          </a:xfrm>
          <a:custGeom>
            <a:avLst/>
            <a:gdLst/>
            <a:ahLst/>
            <a:cxnLst/>
            <a:rect l="l" t="t" r="r" b="b"/>
            <a:pathLst>
              <a:path w="448310" h="861060">
                <a:moveTo>
                  <a:pt x="448055" y="0"/>
                </a:moveTo>
                <a:lnTo>
                  <a:pt x="0" y="0"/>
                </a:lnTo>
                <a:lnTo>
                  <a:pt x="0" y="861059"/>
                </a:lnTo>
                <a:lnTo>
                  <a:pt x="448055" y="861059"/>
                </a:lnTo>
                <a:lnTo>
                  <a:pt x="448055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19928" y="2584704"/>
            <a:ext cx="448309" cy="1306195"/>
          </a:xfrm>
          <a:custGeom>
            <a:avLst/>
            <a:gdLst/>
            <a:ahLst/>
            <a:cxnLst/>
            <a:rect l="l" t="t" r="r" b="b"/>
            <a:pathLst>
              <a:path w="448310" h="1306195">
                <a:moveTo>
                  <a:pt x="448056" y="0"/>
                </a:moveTo>
                <a:lnTo>
                  <a:pt x="0" y="0"/>
                </a:lnTo>
                <a:lnTo>
                  <a:pt x="0" y="1306068"/>
                </a:lnTo>
                <a:lnTo>
                  <a:pt x="448056" y="1306068"/>
                </a:lnTo>
                <a:lnTo>
                  <a:pt x="448056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03620" y="2610611"/>
            <a:ext cx="447040" cy="1202690"/>
          </a:xfrm>
          <a:custGeom>
            <a:avLst/>
            <a:gdLst/>
            <a:ahLst/>
            <a:cxnLst/>
            <a:rect l="l" t="t" r="r" b="b"/>
            <a:pathLst>
              <a:path w="447040" h="1202689">
                <a:moveTo>
                  <a:pt x="446531" y="0"/>
                </a:moveTo>
                <a:lnTo>
                  <a:pt x="0" y="0"/>
                </a:lnTo>
                <a:lnTo>
                  <a:pt x="0" y="1202436"/>
                </a:lnTo>
                <a:lnTo>
                  <a:pt x="446531" y="1202436"/>
                </a:lnTo>
                <a:lnTo>
                  <a:pt x="446531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85788" y="2592323"/>
            <a:ext cx="447040" cy="1137285"/>
          </a:xfrm>
          <a:custGeom>
            <a:avLst/>
            <a:gdLst/>
            <a:ahLst/>
            <a:cxnLst/>
            <a:rect l="l" t="t" r="r" b="b"/>
            <a:pathLst>
              <a:path w="447040" h="1137285">
                <a:moveTo>
                  <a:pt x="446531" y="0"/>
                </a:moveTo>
                <a:lnTo>
                  <a:pt x="0" y="0"/>
                </a:lnTo>
                <a:lnTo>
                  <a:pt x="0" y="1136903"/>
                </a:lnTo>
                <a:lnTo>
                  <a:pt x="446531" y="1136903"/>
                </a:lnTo>
                <a:lnTo>
                  <a:pt x="446531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67956" y="2578607"/>
            <a:ext cx="448309" cy="1005840"/>
          </a:xfrm>
          <a:custGeom>
            <a:avLst/>
            <a:gdLst/>
            <a:ahLst/>
            <a:cxnLst/>
            <a:rect l="l" t="t" r="r" b="b"/>
            <a:pathLst>
              <a:path w="448309" h="1005839">
                <a:moveTo>
                  <a:pt x="448055" y="0"/>
                </a:moveTo>
                <a:lnTo>
                  <a:pt x="0" y="0"/>
                </a:lnTo>
                <a:lnTo>
                  <a:pt x="0" y="1005839"/>
                </a:lnTo>
                <a:lnTo>
                  <a:pt x="448055" y="1005839"/>
                </a:lnTo>
                <a:lnTo>
                  <a:pt x="448055" y="0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5527" y="5739384"/>
            <a:ext cx="6987540" cy="0"/>
          </a:xfrm>
          <a:custGeom>
            <a:avLst/>
            <a:gdLst/>
            <a:ahLst/>
            <a:cxnLst/>
            <a:rect l="l" t="t" r="r" b="b"/>
            <a:pathLst>
              <a:path w="6987540">
                <a:moveTo>
                  <a:pt x="0" y="0"/>
                </a:moveTo>
                <a:lnTo>
                  <a:pt x="698754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5527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77696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59864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42032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24200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06367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88535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870703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52871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35040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18731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00900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83068" y="573938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387197" y="5181091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0.5%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87197" y="4722063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solidFill>
                  <a:srgbClr val="585858"/>
                </a:solidFill>
                <a:latin typeface="Calibri"/>
                <a:cs typeface="Calibri"/>
              </a:rPr>
              <a:t>1.0%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87197" y="4263897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1.5%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87197" y="3805173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2.0%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87197" y="3346450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2.5%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87197" y="2888106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3.0%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48257" y="3486354"/>
            <a:ext cx="185420" cy="131000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15" dirty="0">
                <a:solidFill>
                  <a:srgbClr val="585858"/>
                </a:solidFill>
                <a:latin typeface="Calibri"/>
                <a:cs typeface="Calibri"/>
              </a:rPr>
              <a:t>Annual </a:t>
            </a:r>
            <a:r>
              <a:rPr sz="1000" b="1" spc="20" dirty="0">
                <a:solidFill>
                  <a:srgbClr val="585858"/>
                </a:solidFill>
                <a:latin typeface="Calibri"/>
                <a:cs typeface="Calibri"/>
              </a:rPr>
              <a:t>GDP </a:t>
            </a:r>
            <a:r>
              <a:rPr sz="1000" b="1" spc="10" dirty="0">
                <a:solidFill>
                  <a:srgbClr val="585858"/>
                </a:solidFill>
                <a:latin typeface="Calibri"/>
                <a:cs typeface="Calibri"/>
              </a:rPr>
              <a:t>Growth,</a:t>
            </a:r>
            <a:r>
              <a:rPr sz="1000" b="1" spc="1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585858"/>
                </a:solidFill>
                <a:latin typeface="Calibri"/>
                <a:cs typeface="Calibri"/>
              </a:rPr>
              <a:t>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87197" y="859282"/>
            <a:ext cx="739394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508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D32D12"/>
                </a:solidFill>
                <a:latin typeface="Calibri"/>
                <a:cs typeface="Calibri"/>
              </a:rPr>
              <a:t>CHINA, </a:t>
            </a:r>
            <a:r>
              <a:rPr sz="1800" b="1" spc="65" dirty="0">
                <a:solidFill>
                  <a:srgbClr val="D32D12"/>
                </a:solidFill>
                <a:latin typeface="Calibri"/>
                <a:cs typeface="Calibri"/>
              </a:rPr>
              <a:t>INDIA </a:t>
            </a:r>
            <a:r>
              <a:rPr sz="1800" b="1" spc="-25" dirty="0">
                <a:solidFill>
                  <a:srgbClr val="D32D12"/>
                </a:solidFill>
                <a:latin typeface="Calibri"/>
                <a:cs typeface="Calibri"/>
              </a:rPr>
              <a:t>&amp; </a:t>
            </a:r>
            <a:r>
              <a:rPr sz="1800" b="1" spc="60" dirty="0">
                <a:solidFill>
                  <a:srgbClr val="D32D12"/>
                </a:solidFill>
                <a:latin typeface="Calibri"/>
                <a:cs typeface="Calibri"/>
              </a:rPr>
              <a:t>US </a:t>
            </a:r>
            <a:r>
              <a:rPr sz="1800" b="1" spc="50" dirty="0">
                <a:solidFill>
                  <a:srgbClr val="D32D12"/>
                </a:solidFill>
                <a:latin typeface="Calibri"/>
                <a:cs typeface="Calibri"/>
              </a:rPr>
              <a:t>COMBINED </a:t>
            </a:r>
            <a:r>
              <a:rPr sz="1800" b="1" spc="15" dirty="0">
                <a:solidFill>
                  <a:srgbClr val="D32D12"/>
                </a:solidFill>
                <a:latin typeface="Calibri"/>
                <a:cs typeface="Calibri"/>
              </a:rPr>
              <a:t>REPRESENT </a:t>
            </a:r>
            <a:r>
              <a:rPr sz="1800" b="1" spc="70" dirty="0">
                <a:solidFill>
                  <a:srgbClr val="D32D12"/>
                </a:solidFill>
                <a:latin typeface="Calibri"/>
                <a:cs typeface="Calibri"/>
              </a:rPr>
              <a:t>60% </a:t>
            </a:r>
            <a:r>
              <a:rPr sz="1800" b="1" spc="105" dirty="0">
                <a:solidFill>
                  <a:srgbClr val="D32D12"/>
                </a:solidFill>
                <a:latin typeface="Calibri"/>
                <a:cs typeface="Calibri"/>
              </a:rPr>
              <a:t>OF </a:t>
            </a:r>
            <a:r>
              <a:rPr sz="1800" b="1" spc="55" dirty="0">
                <a:solidFill>
                  <a:srgbClr val="D32D12"/>
                </a:solidFill>
                <a:latin typeface="Calibri"/>
                <a:cs typeface="Calibri"/>
              </a:rPr>
              <a:t>GLOBAL </a:t>
            </a:r>
            <a:r>
              <a:rPr sz="1800" b="1" spc="100" dirty="0">
                <a:solidFill>
                  <a:srgbClr val="D32D12"/>
                </a:solidFill>
                <a:latin typeface="Calibri"/>
                <a:cs typeface="Calibri"/>
              </a:rPr>
              <a:t>ECONOMIC  </a:t>
            </a:r>
            <a:r>
              <a:rPr sz="1800" b="1" spc="75" dirty="0">
                <a:solidFill>
                  <a:srgbClr val="D32D12"/>
                </a:solidFill>
                <a:latin typeface="Calibri"/>
                <a:cs typeface="Calibri"/>
              </a:rPr>
              <a:t>GROWTH, WHICH </a:t>
            </a:r>
            <a:r>
              <a:rPr sz="1800" b="1" spc="60" dirty="0">
                <a:solidFill>
                  <a:srgbClr val="D32D12"/>
                </a:solidFill>
                <a:latin typeface="Calibri"/>
                <a:cs typeface="Calibri"/>
              </a:rPr>
              <a:t>DENOTES </a:t>
            </a:r>
            <a:r>
              <a:rPr sz="1800" b="1" spc="170" dirty="0">
                <a:solidFill>
                  <a:srgbClr val="D32D12"/>
                </a:solidFill>
                <a:latin typeface="Calibri"/>
                <a:cs typeface="Calibri"/>
              </a:rPr>
              <a:t>A </a:t>
            </a:r>
            <a:r>
              <a:rPr sz="1800" b="1" spc="70" dirty="0">
                <a:solidFill>
                  <a:srgbClr val="D32D12"/>
                </a:solidFill>
                <a:latin typeface="Calibri"/>
                <a:cs typeface="Calibri"/>
              </a:rPr>
              <a:t>KEY </a:t>
            </a:r>
            <a:r>
              <a:rPr sz="1800" b="1" spc="35" dirty="0">
                <a:solidFill>
                  <a:srgbClr val="D32D12"/>
                </a:solidFill>
                <a:latin typeface="Calibri"/>
                <a:cs typeface="Calibri"/>
              </a:rPr>
              <a:t>RISK </a:t>
            </a:r>
            <a:r>
              <a:rPr sz="1800" b="1" spc="95" dirty="0">
                <a:solidFill>
                  <a:srgbClr val="D32D12"/>
                </a:solidFill>
                <a:latin typeface="Calibri"/>
                <a:cs typeface="Calibri"/>
              </a:rPr>
              <a:t>TO </a:t>
            </a:r>
            <a:r>
              <a:rPr sz="1800" b="1" spc="15" dirty="0">
                <a:solidFill>
                  <a:srgbClr val="D32D12"/>
                </a:solidFill>
                <a:latin typeface="Calibri"/>
                <a:cs typeface="Calibri"/>
              </a:rPr>
              <a:t>THE </a:t>
            </a:r>
            <a:r>
              <a:rPr sz="1800" b="1" spc="60" dirty="0">
                <a:solidFill>
                  <a:srgbClr val="D32D12"/>
                </a:solidFill>
                <a:latin typeface="Calibri"/>
                <a:cs typeface="Calibri"/>
              </a:rPr>
              <a:t>WORLD</a:t>
            </a:r>
            <a:r>
              <a:rPr sz="1800" b="1" spc="245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D32D12"/>
                </a:solidFill>
                <a:latin typeface="Calibri"/>
                <a:cs typeface="Calibri"/>
              </a:rPr>
              <a:t>ECONOMY.</a:t>
            </a:r>
            <a:endParaRPr sz="1800">
              <a:latin typeface="Calibri"/>
              <a:cs typeface="Calibri"/>
            </a:endParaRPr>
          </a:p>
          <a:p>
            <a:pPr marL="2399030">
              <a:lnSpc>
                <a:spcPct val="100000"/>
              </a:lnSpc>
              <a:spcBef>
                <a:spcPts val="1565"/>
              </a:spcBef>
            </a:pPr>
            <a:r>
              <a:rPr sz="1800" b="1" spc="15" dirty="0">
                <a:solidFill>
                  <a:srgbClr val="585858"/>
                </a:solidFill>
                <a:latin typeface="Calibri"/>
                <a:cs typeface="Calibri"/>
              </a:rPr>
              <a:t>World </a:t>
            </a:r>
            <a:r>
              <a:rPr sz="1800" b="1" spc="45" dirty="0">
                <a:solidFill>
                  <a:srgbClr val="585858"/>
                </a:solidFill>
                <a:latin typeface="Calibri"/>
                <a:cs typeface="Calibri"/>
              </a:rPr>
              <a:t>GDP </a:t>
            </a:r>
            <a:r>
              <a:rPr sz="1800" b="1" spc="15" dirty="0">
                <a:solidFill>
                  <a:srgbClr val="585858"/>
                </a:solidFill>
                <a:latin typeface="Calibri"/>
                <a:cs typeface="Calibri"/>
              </a:rPr>
              <a:t>Growth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Forecasts </a:t>
            </a:r>
            <a:r>
              <a:rPr sz="1800" b="1" spc="-35" dirty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800" b="1" spc="-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35" dirty="0">
                <a:solidFill>
                  <a:srgbClr val="585858"/>
                </a:solidFill>
                <a:latin typeface="Calibri"/>
                <a:cs typeface="Calibri"/>
              </a:rPr>
              <a:t>PPP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4.0%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3.5%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987283" y="301599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84A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987283" y="325069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9A8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87283" y="348538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848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87283" y="3720084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4" h="73660">
                <a:moveTo>
                  <a:pt x="0" y="73151"/>
                </a:moveTo>
                <a:lnTo>
                  <a:pt x="71627" y="73151"/>
                </a:lnTo>
                <a:lnTo>
                  <a:pt x="7162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F8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987283" y="3954779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4" h="73660">
                <a:moveTo>
                  <a:pt x="0" y="73152"/>
                </a:moveTo>
                <a:lnTo>
                  <a:pt x="71627" y="73152"/>
                </a:lnTo>
                <a:lnTo>
                  <a:pt x="71627" y="0"/>
                </a:lnTo>
                <a:lnTo>
                  <a:pt x="0" y="0"/>
                </a:lnTo>
                <a:lnTo>
                  <a:pt x="0" y="73152"/>
                </a:lnTo>
                <a:close/>
              </a:path>
            </a:pathLst>
          </a:custGeom>
          <a:solidFill>
            <a:srgbClr val="F8D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987283" y="419100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C477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87283" y="442569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007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87283" y="466039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541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87283" y="4895088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4" h="73660">
                <a:moveTo>
                  <a:pt x="0" y="73151"/>
                </a:moveTo>
                <a:lnTo>
                  <a:pt x="71627" y="73151"/>
                </a:lnTo>
                <a:lnTo>
                  <a:pt x="7162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2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987283" y="5129784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4" h="73660">
                <a:moveTo>
                  <a:pt x="0" y="73151"/>
                </a:moveTo>
                <a:lnTo>
                  <a:pt x="71627" y="73151"/>
                </a:lnTo>
                <a:lnTo>
                  <a:pt x="7162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BB28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87283" y="536600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628"/>
                </a:moveTo>
                <a:lnTo>
                  <a:pt x="71627" y="71628"/>
                </a:lnTo>
                <a:lnTo>
                  <a:pt x="71627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DB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8078851" y="2868066"/>
            <a:ext cx="949960" cy="261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200"/>
              </a:lnSpc>
              <a:spcBef>
                <a:spcPts val="100"/>
              </a:spcBef>
            </a:pPr>
            <a:r>
              <a:rPr sz="1000" spc="-30" dirty="0">
                <a:solidFill>
                  <a:srgbClr val="585858"/>
                </a:solidFill>
                <a:latin typeface="Calibri"/>
                <a:cs typeface="Calibri"/>
              </a:rPr>
              <a:t>Rest </a:t>
            </a:r>
            <a:r>
              <a:rPr sz="10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0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000" spc="30" dirty="0">
                <a:solidFill>
                  <a:srgbClr val="585858"/>
                </a:solidFill>
                <a:latin typeface="Calibri"/>
                <a:cs typeface="Calibri"/>
              </a:rPr>
              <a:t>World  </a:t>
            </a:r>
            <a:r>
              <a:rPr sz="1000" spc="60" dirty="0">
                <a:solidFill>
                  <a:srgbClr val="585858"/>
                </a:solidFill>
                <a:latin typeface="Calibri"/>
                <a:cs typeface="Calibri"/>
              </a:rPr>
              <a:t>Canada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spc="10" dirty="0">
                <a:solidFill>
                  <a:srgbClr val="585858"/>
                </a:solidFill>
                <a:latin typeface="Calibri"/>
                <a:cs typeface="Calibri"/>
              </a:rPr>
              <a:t>France</a:t>
            </a:r>
            <a:endParaRPr sz="1000">
              <a:latin typeface="Calibri"/>
              <a:cs typeface="Calibri"/>
            </a:endParaRPr>
          </a:p>
          <a:p>
            <a:pPr marL="12700" marR="64769">
              <a:lnSpc>
                <a:spcPct val="154200"/>
              </a:lnSpc>
            </a:pP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United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Kingdom  </a:t>
            </a:r>
            <a:r>
              <a:rPr sz="1000" spc="30" dirty="0">
                <a:solidFill>
                  <a:srgbClr val="585858"/>
                </a:solidFill>
                <a:latin typeface="Calibri"/>
                <a:cs typeface="Calibri"/>
              </a:rPr>
              <a:t>Brazil</a:t>
            </a:r>
            <a:endParaRPr sz="1000">
              <a:latin typeface="Calibri"/>
              <a:cs typeface="Calibri"/>
            </a:endParaRPr>
          </a:p>
          <a:p>
            <a:pPr marL="12700" marR="427990">
              <a:lnSpc>
                <a:spcPct val="154200"/>
              </a:lnSpc>
            </a:pPr>
            <a:r>
              <a:rPr sz="1000" spc="10" dirty="0">
                <a:solidFill>
                  <a:srgbClr val="585858"/>
                </a:solidFill>
                <a:latin typeface="Calibri"/>
                <a:cs typeface="Calibri"/>
              </a:rPr>
              <a:t>Russia  </a:t>
            </a:r>
            <a:r>
              <a:rPr sz="1000" spc="14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rma</a:t>
            </a:r>
            <a:r>
              <a:rPr sz="1000" spc="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000" spc="15" dirty="0">
                <a:solidFill>
                  <a:srgbClr val="585858"/>
                </a:solidFill>
                <a:latin typeface="Calibri"/>
                <a:cs typeface="Calibri"/>
              </a:rPr>
              <a:t>y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Japan  </a:t>
            </a: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India</a:t>
            </a:r>
            <a:endParaRPr sz="1000">
              <a:latin typeface="Calibri"/>
              <a:cs typeface="Calibri"/>
            </a:endParaRPr>
          </a:p>
          <a:p>
            <a:pPr marL="12700" marR="236220">
              <a:lnSpc>
                <a:spcPct val="154200"/>
              </a:lnSpc>
            </a:pP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United </a:t>
            </a:r>
            <a:r>
              <a:rPr sz="1000" spc="-15" dirty="0">
                <a:solidFill>
                  <a:srgbClr val="585858"/>
                </a:solidFill>
                <a:latin typeface="Calibri"/>
                <a:cs typeface="Calibri"/>
              </a:rPr>
              <a:t>States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China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0" y="0"/>
            <a:ext cx="1493520" cy="260985"/>
          </a:xfrm>
          <a:custGeom>
            <a:avLst/>
            <a:gdLst/>
            <a:ahLst/>
            <a:cxnLst/>
            <a:rect l="l" t="t" r="r" b="b"/>
            <a:pathLst>
              <a:path w="1493520" h="260985">
                <a:moveTo>
                  <a:pt x="0" y="260603"/>
                </a:moveTo>
                <a:lnTo>
                  <a:pt x="1493520" y="260603"/>
                </a:lnTo>
                <a:lnTo>
                  <a:pt x="149352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0" y="18668"/>
            <a:ext cx="149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GDP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165085" y="3789426"/>
            <a:ext cx="647700" cy="1945005"/>
          </a:xfrm>
          <a:custGeom>
            <a:avLst/>
            <a:gdLst/>
            <a:ahLst/>
            <a:cxnLst/>
            <a:rect l="l" t="t" r="r" b="b"/>
            <a:pathLst>
              <a:path w="647700" h="1945004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539750" y="0"/>
                </a:lnTo>
                <a:lnTo>
                  <a:pt x="581745" y="8491"/>
                </a:lnTo>
                <a:lnTo>
                  <a:pt x="616061" y="31638"/>
                </a:lnTo>
                <a:lnTo>
                  <a:pt x="639208" y="65954"/>
                </a:lnTo>
                <a:lnTo>
                  <a:pt x="647700" y="107950"/>
                </a:lnTo>
                <a:lnTo>
                  <a:pt x="647700" y="1836674"/>
                </a:lnTo>
                <a:lnTo>
                  <a:pt x="639208" y="1878690"/>
                </a:lnTo>
                <a:lnTo>
                  <a:pt x="616061" y="1913004"/>
                </a:lnTo>
                <a:lnTo>
                  <a:pt x="581745" y="1936140"/>
                </a:lnTo>
                <a:lnTo>
                  <a:pt x="539750" y="1944624"/>
                </a:lnTo>
                <a:lnTo>
                  <a:pt x="107950" y="1944624"/>
                </a:lnTo>
                <a:lnTo>
                  <a:pt x="65954" y="1936140"/>
                </a:lnTo>
                <a:lnTo>
                  <a:pt x="31638" y="1913004"/>
                </a:lnTo>
                <a:lnTo>
                  <a:pt x="8491" y="1878690"/>
                </a:lnTo>
                <a:lnTo>
                  <a:pt x="0" y="1836674"/>
                </a:lnTo>
                <a:lnTo>
                  <a:pt x="0" y="10795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943850" y="4842509"/>
            <a:ext cx="891540" cy="647700"/>
          </a:xfrm>
          <a:custGeom>
            <a:avLst/>
            <a:gdLst/>
            <a:ahLst/>
            <a:cxnLst/>
            <a:rect l="l" t="t" r="r" b="b"/>
            <a:pathLst>
              <a:path w="891540" h="647700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783590" y="0"/>
                </a:lnTo>
                <a:lnTo>
                  <a:pt x="825585" y="8491"/>
                </a:lnTo>
                <a:lnTo>
                  <a:pt x="859901" y="31638"/>
                </a:lnTo>
                <a:lnTo>
                  <a:pt x="883048" y="65954"/>
                </a:lnTo>
                <a:lnTo>
                  <a:pt x="891540" y="107950"/>
                </a:lnTo>
                <a:lnTo>
                  <a:pt x="891540" y="539749"/>
                </a:lnTo>
                <a:lnTo>
                  <a:pt x="883048" y="581745"/>
                </a:lnTo>
                <a:lnTo>
                  <a:pt x="859901" y="616061"/>
                </a:lnTo>
                <a:lnTo>
                  <a:pt x="825585" y="639208"/>
                </a:lnTo>
                <a:lnTo>
                  <a:pt x="783590" y="647699"/>
                </a:lnTo>
                <a:lnTo>
                  <a:pt x="107950" y="647699"/>
                </a:lnTo>
                <a:lnTo>
                  <a:pt x="65954" y="639208"/>
                </a:lnTo>
                <a:lnTo>
                  <a:pt x="31638" y="616061"/>
                </a:lnTo>
                <a:lnTo>
                  <a:pt x="8491" y="581745"/>
                </a:lnTo>
                <a:lnTo>
                  <a:pt x="0" y="539749"/>
                </a:lnTo>
                <a:lnTo>
                  <a:pt x="0" y="10795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12785" y="5013197"/>
            <a:ext cx="130810" cy="153035"/>
          </a:xfrm>
          <a:custGeom>
            <a:avLst/>
            <a:gdLst/>
            <a:ahLst/>
            <a:cxnLst/>
            <a:rect l="l" t="t" r="r" b="b"/>
            <a:pathLst>
              <a:path w="130809" h="153035">
                <a:moveTo>
                  <a:pt x="130429" y="152781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345135" y="5639815"/>
            <a:ext cx="7396480" cy="998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0.0%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spc="35" dirty="0">
                <a:solidFill>
                  <a:srgbClr val="585858"/>
                </a:solidFill>
                <a:latin typeface="Calibri"/>
                <a:cs typeface="Calibri"/>
              </a:rPr>
              <a:t>-0.5%</a:t>
            </a:r>
            <a:endParaRPr sz="1000">
              <a:latin typeface="Calibri"/>
              <a:cs typeface="Calibri"/>
            </a:endParaRPr>
          </a:p>
          <a:p>
            <a:pPr marL="505459">
              <a:lnSpc>
                <a:spcPct val="100000"/>
              </a:lnSpc>
              <a:spcBef>
                <a:spcPts val="160"/>
              </a:spcBef>
            </a:pPr>
            <a:r>
              <a:rPr sz="1000" spc="80" dirty="0">
                <a:solidFill>
                  <a:srgbClr val="585858"/>
                </a:solidFill>
                <a:latin typeface="Calibri"/>
                <a:cs typeface="Calibri"/>
              </a:rPr>
              <a:t>1Q2016</a:t>
            </a:r>
            <a:r>
              <a:rPr sz="1000" spc="3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585858"/>
                </a:solidFill>
                <a:latin typeface="Calibri"/>
                <a:cs typeface="Calibri"/>
              </a:rPr>
              <a:t>2Q2016  3Q2016  4Q2016  1Q2017  2Q2017  3Q2017  4Q2017  1Q2018  2Q2018  3Q2018</a:t>
            </a:r>
            <a:r>
              <a:rPr sz="1000" spc="3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585858"/>
                </a:solidFill>
                <a:latin typeface="Calibri"/>
                <a:cs typeface="Calibri"/>
              </a:rPr>
              <a:t>4Q2018</a:t>
            </a:r>
            <a:endParaRPr sz="1000">
              <a:latin typeface="Calibri"/>
              <a:cs typeface="Calibri"/>
            </a:endParaRPr>
          </a:p>
          <a:p>
            <a:pPr marR="191135" algn="r">
              <a:lnSpc>
                <a:spcPct val="100000"/>
              </a:lnSpc>
              <a:spcBef>
                <a:spcPts val="170"/>
              </a:spcBef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Source: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IMF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5" name="object 1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AS </a:t>
            </a:r>
            <a:r>
              <a:rPr spc="60" dirty="0"/>
              <a:t>US </a:t>
            </a:r>
            <a:r>
              <a:rPr spc="100" dirty="0"/>
              <a:t>BOND </a:t>
            </a:r>
            <a:r>
              <a:rPr spc="30" dirty="0"/>
              <a:t>YIELDS </a:t>
            </a:r>
            <a:r>
              <a:rPr spc="25" dirty="0"/>
              <a:t>RISE </a:t>
            </a:r>
            <a:r>
              <a:rPr spc="-5" dirty="0"/>
              <a:t>FASTER </a:t>
            </a:r>
            <a:r>
              <a:rPr spc="85" dirty="0"/>
              <a:t>THAN </a:t>
            </a:r>
            <a:r>
              <a:rPr spc="25" dirty="0"/>
              <a:t>ELSEWHERE, </a:t>
            </a:r>
            <a:r>
              <a:rPr spc="185" dirty="0"/>
              <a:t>SO </a:t>
            </a:r>
            <a:r>
              <a:rPr spc="-5" dirty="0"/>
              <a:t>WILL </a:t>
            </a:r>
            <a:r>
              <a:rPr spc="15" dirty="0"/>
              <a:t>THE </a:t>
            </a:r>
            <a:r>
              <a:rPr spc="65" dirty="0"/>
              <a:t>US$. </a:t>
            </a:r>
            <a:r>
              <a:rPr spc="-10" dirty="0"/>
              <a:t>BUT</a:t>
            </a:r>
            <a:r>
              <a:rPr spc="-210" dirty="0"/>
              <a:t> </a:t>
            </a:r>
            <a:r>
              <a:rPr spc="-25" dirty="0"/>
              <a:t>THAT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196465" cy="260985"/>
          </a:xfrm>
          <a:custGeom>
            <a:avLst/>
            <a:gdLst/>
            <a:ahLst/>
            <a:cxnLst/>
            <a:rect l="l" t="t" r="r" b="b"/>
            <a:pathLst>
              <a:path w="2196465" h="260985">
                <a:moveTo>
                  <a:pt x="0" y="260603"/>
                </a:moveTo>
                <a:lnTo>
                  <a:pt x="2196084" y="260603"/>
                </a:lnTo>
                <a:lnTo>
                  <a:pt x="2196084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8668"/>
            <a:ext cx="2196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Bonds,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US$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Oil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1261" y="2052066"/>
            <a:ext cx="0" cy="3371215"/>
          </a:xfrm>
          <a:custGeom>
            <a:avLst/>
            <a:gdLst/>
            <a:ahLst/>
            <a:cxnLst/>
            <a:rect l="l" t="t" r="r" b="b"/>
            <a:pathLst>
              <a:path h="3371215">
                <a:moveTo>
                  <a:pt x="0" y="3371088"/>
                </a:moveTo>
                <a:lnTo>
                  <a:pt x="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1261" y="542315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1261" y="500100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1261" y="458038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1261" y="415975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1261" y="373760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1261" y="331698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1261" y="289483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1261" y="247421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1261" y="205206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745" y="2052066"/>
            <a:ext cx="0" cy="3371215"/>
          </a:xfrm>
          <a:custGeom>
            <a:avLst/>
            <a:gdLst/>
            <a:ahLst/>
            <a:cxnLst/>
            <a:rect l="l" t="t" r="r" b="b"/>
            <a:pathLst>
              <a:path h="3371215">
                <a:moveTo>
                  <a:pt x="0" y="3371088"/>
                </a:moveTo>
                <a:lnTo>
                  <a:pt x="0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218" y="542315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218" y="504825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218" y="467334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218" y="429996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218" y="392506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218" y="355015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218" y="317677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218" y="280187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218" y="24269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218" y="205206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5508" y="5422391"/>
            <a:ext cx="3366770" cy="0"/>
          </a:xfrm>
          <a:custGeom>
            <a:avLst/>
            <a:gdLst/>
            <a:ahLst/>
            <a:cxnLst/>
            <a:rect l="l" t="t" r="r" b="b"/>
            <a:pathLst>
              <a:path w="3366770">
                <a:moveTo>
                  <a:pt x="0" y="0"/>
                </a:moveTo>
                <a:lnTo>
                  <a:pt x="3366516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508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7260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0724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2475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16607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18360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0967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4244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5995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8603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1879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04488" y="542239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318" y="2446782"/>
            <a:ext cx="3357879" cy="1835150"/>
          </a:xfrm>
          <a:custGeom>
            <a:avLst/>
            <a:gdLst/>
            <a:ahLst/>
            <a:cxnLst/>
            <a:rect l="l" t="t" r="r" b="b"/>
            <a:pathLst>
              <a:path w="3357879" h="1835150">
                <a:moveTo>
                  <a:pt x="0" y="960119"/>
                </a:moveTo>
                <a:lnTo>
                  <a:pt x="39623" y="786383"/>
                </a:lnTo>
                <a:lnTo>
                  <a:pt x="48767" y="771143"/>
                </a:lnTo>
                <a:lnTo>
                  <a:pt x="59436" y="691895"/>
                </a:lnTo>
                <a:lnTo>
                  <a:pt x="68579" y="676655"/>
                </a:lnTo>
                <a:lnTo>
                  <a:pt x="79247" y="606551"/>
                </a:lnTo>
                <a:lnTo>
                  <a:pt x="108203" y="609600"/>
                </a:lnTo>
                <a:lnTo>
                  <a:pt x="117347" y="556259"/>
                </a:lnTo>
                <a:lnTo>
                  <a:pt x="128015" y="588263"/>
                </a:lnTo>
                <a:lnTo>
                  <a:pt x="137159" y="541019"/>
                </a:lnTo>
                <a:lnTo>
                  <a:pt x="146303" y="473963"/>
                </a:lnTo>
                <a:lnTo>
                  <a:pt x="185928" y="466343"/>
                </a:lnTo>
                <a:lnTo>
                  <a:pt x="195072" y="358139"/>
                </a:lnTo>
                <a:lnTo>
                  <a:pt x="205740" y="422147"/>
                </a:lnTo>
                <a:lnTo>
                  <a:pt x="214884" y="472439"/>
                </a:lnTo>
                <a:lnTo>
                  <a:pt x="243840" y="425195"/>
                </a:lnTo>
                <a:lnTo>
                  <a:pt x="254507" y="490727"/>
                </a:lnTo>
                <a:lnTo>
                  <a:pt x="263651" y="521207"/>
                </a:lnTo>
                <a:lnTo>
                  <a:pt x="274319" y="576071"/>
                </a:lnTo>
                <a:lnTo>
                  <a:pt x="283463" y="516635"/>
                </a:lnTo>
                <a:lnTo>
                  <a:pt x="312419" y="554735"/>
                </a:lnTo>
                <a:lnTo>
                  <a:pt x="323088" y="504443"/>
                </a:lnTo>
                <a:lnTo>
                  <a:pt x="332231" y="679703"/>
                </a:lnTo>
                <a:lnTo>
                  <a:pt x="342900" y="880871"/>
                </a:lnTo>
                <a:lnTo>
                  <a:pt x="352044" y="746759"/>
                </a:lnTo>
                <a:lnTo>
                  <a:pt x="381000" y="719327"/>
                </a:lnTo>
                <a:lnTo>
                  <a:pt x="391668" y="771143"/>
                </a:lnTo>
                <a:lnTo>
                  <a:pt x="400812" y="749807"/>
                </a:lnTo>
                <a:lnTo>
                  <a:pt x="409956" y="766571"/>
                </a:lnTo>
                <a:lnTo>
                  <a:pt x="420623" y="743712"/>
                </a:lnTo>
                <a:lnTo>
                  <a:pt x="458723" y="726947"/>
                </a:lnTo>
                <a:lnTo>
                  <a:pt x="469391" y="844295"/>
                </a:lnTo>
                <a:lnTo>
                  <a:pt x="478535" y="839723"/>
                </a:lnTo>
                <a:lnTo>
                  <a:pt x="489203" y="824483"/>
                </a:lnTo>
                <a:lnTo>
                  <a:pt x="518159" y="861059"/>
                </a:lnTo>
                <a:lnTo>
                  <a:pt x="527304" y="792479"/>
                </a:lnTo>
                <a:lnTo>
                  <a:pt x="537972" y="794003"/>
                </a:lnTo>
                <a:lnTo>
                  <a:pt x="547116" y="838200"/>
                </a:lnTo>
                <a:lnTo>
                  <a:pt x="556260" y="749807"/>
                </a:lnTo>
                <a:lnTo>
                  <a:pt x="586740" y="772667"/>
                </a:lnTo>
                <a:lnTo>
                  <a:pt x="595884" y="836676"/>
                </a:lnTo>
                <a:lnTo>
                  <a:pt x="605028" y="861059"/>
                </a:lnTo>
                <a:lnTo>
                  <a:pt x="615695" y="969263"/>
                </a:lnTo>
                <a:lnTo>
                  <a:pt x="624840" y="1095755"/>
                </a:lnTo>
                <a:lnTo>
                  <a:pt x="653795" y="1095755"/>
                </a:lnTo>
                <a:lnTo>
                  <a:pt x="664463" y="1053083"/>
                </a:lnTo>
                <a:lnTo>
                  <a:pt x="673607" y="1132331"/>
                </a:lnTo>
                <a:lnTo>
                  <a:pt x="684276" y="1133855"/>
                </a:lnTo>
                <a:lnTo>
                  <a:pt x="693419" y="1240535"/>
                </a:lnTo>
                <a:lnTo>
                  <a:pt x="722376" y="1161287"/>
                </a:lnTo>
                <a:lnTo>
                  <a:pt x="733044" y="1085088"/>
                </a:lnTo>
                <a:lnTo>
                  <a:pt x="742188" y="1046988"/>
                </a:lnTo>
                <a:lnTo>
                  <a:pt x="751332" y="1496567"/>
                </a:lnTo>
                <a:lnTo>
                  <a:pt x="762000" y="1504187"/>
                </a:lnTo>
                <a:lnTo>
                  <a:pt x="790956" y="1441703"/>
                </a:lnTo>
                <a:lnTo>
                  <a:pt x="800100" y="1437131"/>
                </a:lnTo>
                <a:lnTo>
                  <a:pt x="810768" y="1289303"/>
                </a:lnTo>
                <a:lnTo>
                  <a:pt x="819912" y="1234439"/>
                </a:lnTo>
                <a:lnTo>
                  <a:pt x="830579" y="1243583"/>
                </a:lnTo>
                <a:lnTo>
                  <a:pt x="859535" y="1318259"/>
                </a:lnTo>
                <a:lnTo>
                  <a:pt x="868679" y="1315211"/>
                </a:lnTo>
                <a:lnTo>
                  <a:pt x="879347" y="1542287"/>
                </a:lnTo>
                <a:lnTo>
                  <a:pt x="888491" y="1610867"/>
                </a:lnTo>
                <a:lnTo>
                  <a:pt x="899160" y="1533143"/>
                </a:lnTo>
                <a:lnTo>
                  <a:pt x="928116" y="1508759"/>
                </a:lnTo>
                <a:lnTo>
                  <a:pt x="937260" y="1408175"/>
                </a:lnTo>
                <a:lnTo>
                  <a:pt x="947928" y="1487423"/>
                </a:lnTo>
                <a:lnTo>
                  <a:pt x="957072" y="1427987"/>
                </a:lnTo>
                <a:lnTo>
                  <a:pt x="966216" y="1516379"/>
                </a:lnTo>
                <a:lnTo>
                  <a:pt x="996695" y="1600199"/>
                </a:lnTo>
                <a:lnTo>
                  <a:pt x="1005839" y="1630679"/>
                </a:lnTo>
                <a:lnTo>
                  <a:pt x="1014983" y="1565147"/>
                </a:lnTo>
                <a:lnTo>
                  <a:pt x="1025651" y="1560575"/>
                </a:lnTo>
                <a:lnTo>
                  <a:pt x="1034795" y="1557527"/>
                </a:lnTo>
                <a:lnTo>
                  <a:pt x="1063752" y="1594103"/>
                </a:lnTo>
                <a:lnTo>
                  <a:pt x="1074420" y="1732787"/>
                </a:lnTo>
                <a:lnTo>
                  <a:pt x="1083564" y="1709927"/>
                </a:lnTo>
                <a:lnTo>
                  <a:pt x="1094232" y="1615439"/>
                </a:lnTo>
                <a:lnTo>
                  <a:pt x="1103376" y="1534667"/>
                </a:lnTo>
                <a:lnTo>
                  <a:pt x="1132332" y="1543811"/>
                </a:lnTo>
                <a:lnTo>
                  <a:pt x="1143000" y="1624583"/>
                </a:lnTo>
                <a:lnTo>
                  <a:pt x="1152144" y="1607819"/>
                </a:lnTo>
                <a:lnTo>
                  <a:pt x="1161288" y="1735835"/>
                </a:lnTo>
                <a:lnTo>
                  <a:pt x="1171956" y="1807463"/>
                </a:lnTo>
                <a:lnTo>
                  <a:pt x="1200912" y="1834895"/>
                </a:lnTo>
                <a:lnTo>
                  <a:pt x="1210056" y="1699259"/>
                </a:lnTo>
                <a:lnTo>
                  <a:pt x="1220724" y="1578863"/>
                </a:lnTo>
                <a:lnTo>
                  <a:pt x="1229868" y="1530095"/>
                </a:lnTo>
                <a:lnTo>
                  <a:pt x="1240536" y="1505711"/>
                </a:lnTo>
                <a:lnTo>
                  <a:pt x="1269492" y="1392935"/>
                </a:lnTo>
                <a:lnTo>
                  <a:pt x="1278636" y="1414271"/>
                </a:lnTo>
                <a:lnTo>
                  <a:pt x="1289304" y="1523999"/>
                </a:lnTo>
                <a:lnTo>
                  <a:pt x="1298448" y="1440179"/>
                </a:lnTo>
                <a:lnTo>
                  <a:pt x="1307592" y="1331975"/>
                </a:lnTo>
                <a:lnTo>
                  <a:pt x="1338071" y="1357883"/>
                </a:lnTo>
                <a:lnTo>
                  <a:pt x="1347215" y="1363979"/>
                </a:lnTo>
                <a:lnTo>
                  <a:pt x="1356359" y="1272539"/>
                </a:lnTo>
                <a:lnTo>
                  <a:pt x="1367027" y="1132331"/>
                </a:lnTo>
                <a:lnTo>
                  <a:pt x="1376171" y="1144523"/>
                </a:lnTo>
                <a:lnTo>
                  <a:pt x="1405127" y="1126235"/>
                </a:lnTo>
                <a:lnTo>
                  <a:pt x="1415795" y="1120139"/>
                </a:lnTo>
                <a:lnTo>
                  <a:pt x="1424939" y="1139952"/>
                </a:lnTo>
                <a:lnTo>
                  <a:pt x="1435608" y="1196339"/>
                </a:lnTo>
                <a:lnTo>
                  <a:pt x="1444752" y="1159764"/>
                </a:lnTo>
                <a:lnTo>
                  <a:pt x="1484376" y="1088135"/>
                </a:lnTo>
                <a:lnTo>
                  <a:pt x="1493520" y="1085088"/>
                </a:lnTo>
                <a:lnTo>
                  <a:pt x="1504188" y="1085088"/>
                </a:lnTo>
                <a:lnTo>
                  <a:pt x="1513332" y="1284731"/>
                </a:lnTo>
                <a:lnTo>
                  <a:pt x="1542288" y="1328927"/>
                </a:lnTo>
                <a:lnTo>
                  <a:pt x="1552956" y="1400555"/>
                </a:lnTo>
                <a:lnTo>
                  <a:pt x="1562100" y="1527047"/>
                </a:lnTo>
                <a:lnTo>
                  <a:pt x="1571244" y="1446275"/>
                </a:lnTo>
                <a:lnTo>
                  <a:pt x="1581912" y="1351787"/>
                </a:lnTo>
                <a:lnTo>
                  <a:pt x="1610868" y="1272539"/>
                </a:lnTo>
                <a:lnTo>
                  <a:pt x="1620012" y="1178051"/>
                </a:lnTo>
                <a:lnTo>
                  <a:pt x="1630680" y="1226819"/>
                </a:lnTo>
                <a:lnTo>
                  <a:pt x="1639824" y="1138427"/>
                </a:lnTo>
                <a:lnTo>
                  <a:pt x="1650492" y="1267967"/>
                </a:lnTo>
                <a:lnTo>
                  <a:pt x="1679448" y="1391411"/>
                </a:lnTo>
                <a:lnTo>
                  <a:pt x="1688592" y="1365503"/>
                </a:lnTo>
                <a:lnTo>
                  <a:pt x="1699259" y="1414271"/>
                </a:lnTo>
                <a:lnTo>
                  <a:pt x="1708404" y="1508759"/>
                </a:lnTo>
                <a:lnTo>
                  <a:pt x="1717548" y="1165859"/>
                </a:lnTo>
                <a:lnTo>
                  <a:pt x="1748027" y="978407"/>
                </a:lnTo>
                <a:lnTo>
                  <a:pt x="1757171" y="1056131"/>
                </a:lnTo>
                <a:lnTo>
                  <a:pt x="1766315" y="1226819"/>
                </a:lnTo>
                <a:lnTo>
                  <a:pt x="1776983" y="1173479"/>
                </a:lnTo>
                <a:lnTo>
                  <a:pt x="1786127" y="1267967"/>
                </a:lnTo>
                <a:lnTo>
                  <a:pt x="1825752" y="1117091"/>
                </a:lnTo>
                <a:lnTo>
                  <a:pt x="1834895" y="1094231"/>
                </a:lnTo>
                <a:lnTo>
                  <a:pt x="1845564" y="1091183"/>
                </a:lnTo>
                <a:lnTo>
                  <a:pt x="1854708" y="1127759"/>
                </a:lnTo>
                <a:lnTo>
                  <a:pt x="1883664" y="1101852"/>
                </a:lnTo>
                <a:lnTo>
                  <a:pt x="1894332" y="1175003"/>
                </a:lnTo>
                <a:lnTo>
                  <a:pt x="1903476" y="1191767"/>
                </a:lnTo>
                <a:lnTo>
                  <a:pt x="1912620" y="1243583"/>
                </a:lnTo>
                <a:lnTo>
                  <a:pt x="1923288" y="1146047"/>
                </a:lnTo>
                <a:lnTo>
                  <a:pt x="1952244" y="1149095"/>
                </a:lnTo>
                <a:lnTo>
                  <a:pt x="1961388" y="1078991"/>
                </a:lnTo>
                <a:lnTo>
                  <a:pt x="1972056" y="1072895"/>
                </a:lnTo>
                <a:lnTo>
                  <a:pt x="1981200" y="1082039"/>
                </a:lnTo>
                <a:lnTo>
                  <a:pt x="1991868" y="1016507"/>
                </a:lnTo>
                <a:lnTo>
                  <a:pt x="2020824" y="976883"/>
                </a:lnTo>
                <a:lnTo>
                  <a:pt x="2029968" y="1001267"/>
                </a:lnTo>
                <a:lnTo>
                  <a:pt x="2040636" y="972312"/>
                </a:lnTo>
                <a:lnTo>
                  <a:pt x="2049780" y="1063752"/>
                </a:lnTo>
                <a:lnTo>
                  <a:pt x="2060448" y="1231391"/>
                </a:lnTo>
                <a:lnTo>
                  <a:pt x="2089404" y="1213103"/>
                </a:lnTo>
                <a:lnTo>
                  <a:pt x="2098548" y="1264919"/>
                </a:lnTo>
                <a:lnTo>
                  <a:pt x="2109216" y="1217675"/>
                </a:lnTo>
                <a:lnTo>
                  <a:pt x="2118360" y="1228343"/>
                </a:lnTo>
                <a:lnTo>
                  <a:pt x="2127504" y="1146047"/>
                </a:lnTo>
                <a:lnTo>
                  <a:pt x="2157984" y="1188719"/>
                </a:lnTo>
                <a:lnTo>
                  <a:pt x="2167128" y="1272539"/>
                </a:lnTo>
                <a:lnTo>
                  <a:pt x="2176272" y="1354835"/>
                </a:lnTo>
                <a:lnTo>
                  <a:pt x="2186940" y="1380743"/>
                </a:lnTo>
                <a:lnTo>
                  <a:pt x="2196084" y="1379219"/>
                </a:lnTo>
                <a:lnTo>
                  <a:pt x="2225040" y="1432559"/>
                </a:lnTo>
                <a:lnTo>
                  <a:pt x="2235708" y="1523999"/>
                </a:lnTo>
                <a:lnTo>
                  <a:pt x="2244852" y="1417319"/>
                </a:lnTo>
                <a:lnTo>
                  <a:pt x="2255520" y="1536191"/>
                </a:lnTo>
                <a:lnTo>
                  <a:pt x="2264664" y="1435607"/>
                </a:lnTo>
                <a:lnTo>
                  <a:pt x="2293620" y="1397507"/>
                </a:lnTo>
                <a:lnTo>
                  <a:pt x="2304288" y="1409699"/>
                </a:lnTo>
                <a:lnTo>
                  <a:pt x="2313432" y="1335023"/>
                </a:lnTo>
                <a:lnTo>
                  <a:pt x="2322576" y="1362455"/>
                </a:lnTo>
                <a:lnTo>
                  <a:pt x="2333244" y="1356359"/>
                </a:lnTo>
                <a:lnTo>
                  <a:pt x="2362200" y="1226819"/>
                </a:lnTo>
                <a:lnTo>
                  <a:pt x="2371344" y="1147571"/>
                </a:lnTo>
                <a:lnTo>
                  <a:pt x="2382012" y="1124712"/>
                </a:lnTo>
                <a:lnTo>
                  <a:pt x="2391156" y="1164335"/>
                </a:lnTo>
                <a:lnTo>
                  <a:pt x="2401824" y="1194815"/>
                </a:lnTo>
                <a:lnTo>
                  <a:pt x="2439924" y="1395983"/>
                </a:lnTo>
                <a:lnTo>
                  <a:pt x="2450592" y="1402079"/>
                </a:lnTo>
                <a:lnTo>
                  <a:pt x="2459736" y="1345691"/>
                </a:lnTo>
                <a:lnTo>
                  <a:pt x="2468880" y="1202435"/>
                </a:lnTo>
                <a:lnTo>
                  <a:pt x="2499360" y="1168907"/>
                </a:lnTo>
                <a:lnTo>
                  <a:pt x="2508504" y="1098803"/>
                </a:lnTo>
                <a:lnTo>
                  <a:pt x="2517648" y="1109471"/>
                </a:lnTo>
                <a:lnTo>
                  <a:pt x="2528316" y="1107947"/>
                </a:lnTo>
                <a:lnTo>
                  <a:pt x="2537460" y="978407"/>
                </a:lnTo>
                <a:lnTo>
                  <a:pt x="2567940" y="1036319"/>
                </a:lnTo>
                <a:lnTo>
                  <a:pt x="2577084" y="984503"/>
                </a:lnTo>
                <a:lnTo>
                  <a:pt x="2586228" y="1025651"/>
                </a:lnTo>
                <a:lnTo>
                  <a:pt x="2596896" y="1162811"/>
                </a:lnTo>
                <a:lnTo>
                  <a:pt x="2606040" y="1077467"/>
                </a:lnTo>
                <a:lnTo>
                  <a:pt x="2634996" y="1077467"/>
                </a:lnTo>
                <a:lnTo>
                  <a:pt x="2645664" y="1110995"/>
                </a:lnTo>
                <a:lnTo>
                  <a:pt x="2654808" y="1097279"/>
                </a:lnTo>
                <a:lnTo>
                  <a:pt x="2665476" y="1161287"/>
                </a:lnTo>
                <a:lnTo>
                  <a:pt x="2674620" y="1161287"/>
                </a:lnTo>
                <a:lnTo>
                  <a:pt x="2703576" y="1123188"/>
                </a:lnTo>
                <a:lnTo>
                  <a:pt x="2723387" y="1068323"/>
                </a:lnTo>
                <a:lnTo>
                  <a:pt x="2743199" y="984503"/>
                </a:lnTo>
                <a:lnTo>
                  <a:pt x="2772156" y="943355"/>
                </a:lnTo>
                <a:lnTo>
                  <a:pt x="2781299" y="943355"/>
                </a:lnTo>
                <a:lnTo>
                  <a:pt x="2791968" y="886967"/>
                </a:lnTo>
                <a:lnTo>
                  <a:pt x="2801111" y="905255"/>
                </a:lnTo>
                <a:lnTo>
                  <a:pt x="2811780" y="886967"/>
                </a:lnTo>
                <a:lnTo>
                  <a:pt x="2840735" y="914400"/>
                </a:lnTo>
                <a:lnTo>
                  <a:pt x="2849880" y="993647"/>
                </a:lnTo>
                <a:lnTo>
                  <a:pt x="2860547" y="1013459"/>
                </a:lnTo>
                <a:lnTo>
                  <a:pt x="2869692" y="946403"/>
                </a:lnTo>
                <a:lnTo>
                  <a:pt x="2878835" y="848867"/>
                </a:lnTo>
                <a:lnTo>
                  <a:pt x="2909316" y="858012"/>
                </a:lnTo>
                <a:lnTo>
                  <a:pt x="2918460" y="893063"/>
                </a:lnTo>
                <a:lnTo>
                  <a:pt x="2927604" y="864107"/>
                </a:lnTo>
                <a:lnTo>
                  <a:pt x="2938272" y="786383"/>
                </a:lnTo>
                <a:lnTo>
                  <a:pt x="2947416" y="807719"/>
                </a:lnTo>
                <a:lnTo>
                  <a:pt x="2987040" y="826007"/>
                </a:lnTo>
                <a:lnTo>
                  <a:pt x="3006852" y="862583"/>
                </a:lnTo>
                <a:lnTo>
                  <a:pt x="3015996" y="894588"/>
                </a:lnTo>
                <a:lnTo>
                  <a:pt x="3044952" y="902207"/>
                </a:lnTo>
                <a:lnTo>
                  <a:pt x="3055620" y="947927"/>
                </a:lnTo>
                <a:lnTo>
                  <a:pt x="3064764" y="678179"/>
                </a:lnTo>
                <a:lnTo>
                  <a:pt x="3075432" y="428243"/>
                </a:lnTo>
                <a:lnTo>
                  <a:pt x="3084576" y="170687"/>
                </a:lnTo>
                <a:lnTo>
                  <a:pt x="3113532" y="170687"/>
                </a:lnTo>
                <a:lnTo>
                  <a:pt x="3124199" y="257555"/>
                </a:lnTo>
                <a:lnTo>
                  <a:pt x="3133344" y="243839"/>
                </a:lnTo>
                <a:lnTo>
                  <a:pt x="3142487" y="230123"/>
                </a:lnTo>
                <a:lnTo>
                  <a:pt x="3153156" y="96012"/>
                </a:lnTo>
                <a:lnTo>
                  <a:pt x="3182111" y="115823"/>
                </a:lnTo>
                <a:lnTo>
                  <a:pt x="3191256" y="124967"/>
                </a:lnTo>
                <a:lnTo>
                  <a:pt x="3201923" y="0"/>
                </a:lnTo>
                <a:lnTo>
                  <a:pt x="3211068" y="6095"/>
                </a:lnTo>
                <a:lnTo>
                  <a:pt x="3221735" y="6095"/>
                </a:lnTo>
                <a:lnTo>
                  <a:pt x="3250692" y="65531"/>
                </a:lnTo>
                <a:lnTo>
                  <a:pt x="3259835" y="80771"/>
                </a:lnTo>
                <a:lnTo>
                  <a:pt x="3270504" y="62483"/>
                </a:lnTo>
                <a:lnTo>
                  <a:pt x="3279648" y="76200"/>
                </a:lnTo>
                <a:lnTo>
                  <a:pt x="3288792" y="141731"/>
                </a:lnTo>
                <a:lnTo>
                  <a:pt x="3319272" y="181355"/>
                </a:lnTo>
                <a:lnTo>
                  <a:pt x="3328416" y="216407"/>
                </a:lnTo>
                <a:lnTo>
                  <a:pt x="3337559" y="269747"/>
                </a:lnTo>
                <a:lnTo>
                  <a:pt x="3348228" y="202691"/>
                </a:lnTo>
                <a:lnTo>
                  <a:pt x="3357372" y="146303"/>
                </a:lnTo>
              </a:path>
            </a:pathLst>
          </a:custGeom>
          <a:ln w="28956">
            <a:solidFill>
              <a:srgbClr val="F7D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9318" y="2326385"/>
            <a:ext cx="3357879" cy="2316480"/>
          </a:xfrm>
          <a:custGeom>
            <a:avLst/>
            <a:gdLst/>
            <a:ahLst/>
            <a:cxnLst/>
            <a:rect l="l" t="t" r="r" b="b"/>
            <a:pathLst>
              <a:path w="3357879" h="2316479">
                <a:moveTo>
                  <a:pt x="0" y="422148"/>
                </a:moveTo>
                <a:lnTo>
                  <a:pt x="39623" y="484631"/>
                </a:lnTo>
                <a:lnTo>
                  <a:pt x="48767" y="463296"/>
                </a:lnTo>
                <a:lnTo>
                  <a:pt x="59436" y="611124"/>
                </a:lnTo>
                <a:lnTo>
                  <a:pt x="68579" y="653796"/>
                </a:lnTo>
                <a:lnTo>
                  <a:pt x="79247" y="716279"/>
                </a:lnTo>
                <a:lnTo>
                  <a:pt x="108203" y="632460"/>
                </a:lnTo>
                <a:lnTo>
                  <a:pt x="117347" y="737615"/>
                </a:lnTo>
                <a:lnTo>
                  <a:pt x="128015" y="821436"/>
                </a:lnTo>
                <a:lnTo>
                  <a:pt x="137159" y="780288"/>
                </a:lnTo>
                <a:lnTo>
                  <a:pt x="146303" y="926591"/>
                </a:lnTo>
                <a:lnTo>
                  <a:pt x="185928" y="864108"/>
                </a:lnTo>
                <a:lnTo>
                  <a:pt x="195072" y="969263"/>
                </a:lnTo>
                <a:lnTo>
                  <a:pt x="205740" y="947927"/>
                </a:lnTo>
                <a:lnTo>
                  <a:pt x="214884" y="842772"/>
                </a:lnTo>
                <a:lnTo>
                  <a:pt x="243840" y="926591"/>
                </a:lnTo>
                <a:lnTo>
                  <a:pt x="254507" y="969263"/>
                </a:lnTo>
                <a:lnTo>
                  <a:pt x="263651" y="947927"/>
                </a:lnTo>
                <a:lnTo>
                  <a:pt x="274319" y="990600"/>
                </a:lnTo>
                <a:lnTo>
                  <a:pt x="283463" y="1117091"/>
                </a:lnTo>
                <a:lnTo>
                  <a:pt x="312419" y="1053084"/>
                </a:lnTo>
                <a:lnTo>
                  <a:pt x="323088" y="1263396"/>
                </a:lnTo>
                <a:lnTo>
                  <a:pt x="332231" y="1243584"/>
                </a:lnTo>
                <a:lnTo>
                  <a:pt x="342900" y="1263396"/>
                </a:lnTo>
                <a:lnTo>
                  <a:pt x="352044" y="1284732"/>
                </a:lnTo>
                <a:lnTo>
                  <a:pt x="381000" y="1516380"/>
                </a:lnTo>
                <a:lnTo>
                  <a:pt x="391668" y="1537715"/>
                </a:lnTo>
                <a:lnTo>
                  <a:pt x="400812" y="1601724"/>
                </a:lnTo>
                <a:lnTo>
                  <a:pt x="409956" y="1769364"/>
                </a:lnTo>
                <a:lnTo>
                  <a:pt x="420623" y="1537715"/>
                </a:lnTo>
                <a:lnTo>
                  <a:pt x="458723" y="1453895"/>
                </a:lnTo>
                <a:lnTo>
                  <a:pt x="469391" y="1389888"/>
                </a:lnTo>
                <a:lnTo>
                  <a:pt x="478535" y="1516380"/>
                </a:lnTo>
                <a:lnTo>
                  <a:pt x="489203" y="1495044"/>
                </a:lnTo>
                <a:lnTo>
                  <a:pt x="518159" y="1475232"/>
                </a:lnTo>
                <a:lnTo>
                  <a:pt x="527304" y="1537715"/>
                </a:lnTo>
                <a:lnTo>
                  <a:pt x="537972" y="1516380"/>
                </a:lnTo>
                <a:lnTo>
                  <a:pt x="547116" y="1601724"/>
                </a:lnTo>
                <a:lnTo>
                  <a:pt x="556260" y="1495044"/>
                </a:lnTo>
                <a:lnTo>
                  <a:pt x="586740" y="1537715"/>
                </a:lnTo>
                <a:lnTo>
                  <a:pt x="595884" y="1348739"/>
                </a:lnTo>
                <a:lnTo>
                  <a:pt x="605028" y="1327403"/>
                </a:lnTo>
                <a:lnTo>
                  <a:pt x="615695" y="1348739"/>
                </a:lnTo>
                <a:lnTo>
                  <a:pt x="624840" y="1243584"/>
                </a:lnTo>
                <a:lnTo>
                  <a:pt x="653795" y="1179576"/>
                </a:lnTo>
                <a:lnTo>
                  <a:pt x="664463" y="1348739"/>
                </a:lnTo>
                <a:lnTo>
                  <a:pt x="673607" y="1200912"/>
                </a:lnTo>
                <a:lnTo>
                  <a:pt x="684276" y="1136903"/>
                </a:lnTo>
                <a:lnTo>
                  <a:pt x="693419" y="1031748"/>
                </a:lnTo>
                <a:lnTo>
                  <a:pt x="722376" y="1053084"/>
                </a:lnTo>
                <a:lnTo>
                  <a:pt x="733044" y="1053084"/>
                </a:lnTo>
                <a:lnTo>
                  <a:pt x="742188" y="1117091"/>
                </a:lnTo>
                <a:lnTo>
                  <a:pt x="751332" y="1179576"/>
                </a:lnTo>
                <a:lnTo>
                  <a:pt x="762000" y="1243584"/>
                </a:lnTo>
                <a:lnTo>
                  <a:pt x="790956" y="1158239"/>
                </a:lnTo>
                <a:lnTo>
                  <a:pt x="800100" y="1117091"/>
                </a:lnTo>
                <a:lnTo>
                  <a:pt x="810768" y="1243584"/>
                </a:lnTo>
                <a:lnTo>
                  <a:pt x="819912" y="1179576"/>
                </a:lnTo>
                <a:lnTo>
                  <a:pt x="830579" y="1222248"/>
                </a:lnTo>
                <a:lnTo>
                  <a:pt x="859535" y="1222248"/>
                </a:lnTo>
                <a:lnTo>
                  <a:pt x="868679" y="1389888"/>
                </a:lnTo>
                <a:lnTo>
                  <a:pt x="879347" y="1348739"/>
                </a:lnTo>
                <a:lnTo>
                  <a:pt x="888491" y="1453895"/>
                </a:lnTo>
                <a:lnTo>
                  <a:pt x="899160" y="1432559"/>
                </a:lnTo>
                <a:lnTo>
                  <a:pt x="928116" y="1453895"/>
                </a:lnTo>
                <a:lnTo>
                  <a:pt x="937260" y="1559052"/>
                </a:lnTo>
                <a:lnTo>
                  <a:pt x="947928" y="1495044"/>
                </a:lnTo>
                <a:lnTo>
                  <a:pt x="957072" y="1621536"/>
                </a:lnTo>
                <a:lnTo>
                  <a:pt x="966216" y="1580388"/>
                </a:lnTo>
                <a:lnTo>
                  <a:pt x="996695" y="1559052"/>
                </a:lnTo>
                <a:lnTo>
                  <a:pt x="1005839" y="1432559"/>
                </a:lnTo>
                <a:lnTo>
                  <a:pt x="1014983" y="1475232"/>
                </a:lnTo>
                <a:lnTo>
                  <a:pt x="1025651" y="1411224"/>
                </a:lnTo>
                <a:lnTo>
                  <a:pt x="1034795" y="1495044"/>
                </a:lnTo>
                <a:lnTo>
                  <a:pt x="1063752" y="1453895"/>
                </a:lnTo>
                <a:lnTo>
                  <a:pt x="1074420" y="1432559"/>
                </a:lnTo>
                <a:lnTo>
                  <a:pt x="1083564" y="1306068"/>
                </a:lnTo>
                <a:lnTo>
                  <a:pt x="1094232" y="1243584"/>
                </a:lnTo>
                <a:lnTo>
                  <a:pt x="1103376" y="1222248"/>
                </a:lnTo>
                <a:lnTo>
                  <a:pt x="1132332" y="1179576"/>
                </a:lnTo>
                <a:lnTo>
                  <a:pt x="1143000" y="1117091"/>
                </a:lnTo>
                <a:lnTo>
                  <a:pt x="1152144" y="1263396"/>
                </a:lnTo>
                <a:lnTo>
                  <a:pt x="1161288" y="1327403"/>
                </a:lnTo>
                <a:lnTo>
                  <a:pt x="1171956" y="1348739"/>
                </a:lnTo>
                <a:lnTo>
                  <a:pt x="1200912" y="1243584"/>
                </a:lnTo>
                <a:lnTo>
                  <a:pt x="1210056" y="1389888"/>
                </a:lnTo>
                <a:lnTo>
                  <a:pt x="1220724" y="1432559"/>
                </a:lnTo>
                <a:lnTo>
                  <a:pt x="1229868" y="1495044"/>
                </a:lnTo>
                <a:lnTo>
                  <a:pt x="1240536" y="1432559"/>
                </a:lnTo>
                <a:lnTo>
                  <a:pt x="1269492" y="1475232"/>
                </a:lnTo>
                <a:lnTo>
                  <a:pt x="1278636" y="1475232"/>
                </a:lnTo>
                <a:lnTo>
                  <a:pt x="1289304" y="1559052"/>
                </a:lnTo>
                <a:lnTo>
                  <a:pt x="1298448" y="1516380"/>
                </a:lnTo>
                <a:lnTo>
                  <a:pt x="1307592" y="1601724"/>
                </a:lnTo>
                <a:lnTo>
                  <a:pt x="1338071" y="1516380"/>
                </a:lnTo>
                <a:lnTo>
                  <a:pt x="1347215" y="1495044"/>
                </a:lnTo>
                <a:lnTo>
                  <a:pt x="1356359" y="1263396"/>
                </a:lnTo>
                <a:lnTo>
                  <a:pt x="1367027" y="1306068"/>
                </a:lnTo>
                <a:lnTo>
                  <a:pt x="1376171" y="1306068"/>
                </a:lnTo>
                <a:lnTo>
                  <a:pt x="1405127" y="1327403"/>
                </a:lnTo>
                <a:lnTo>
                  <a:pt x="1415795" y="1284732"/>
                </a:lnTo>
                <a:lnTo>
                  <a:pt x="1424939" y="1263396"/>
                </a:lnTo>
                <a:lnTo>
                  <a:pt x="1435608" y="1348739"/>
                </a:lnTo>
                <a:lnTo>
                  <a:pt x="1444752" y="1306068"/>
                </a:lnTo>
                <a:lnTo>
                  <a:pt x="1484376" y="1327403"/>
                </a:lnTo>
                <a:lnTo>
                  <a:pt x="1493520" y="1306068"/>
                </a:lnTo>
                <a:lnTo>
                  <a:pt x="1504188" y="1389888"/>
                </a:lnTo>
                <a:lnTo>
                  <a:pt x="1513332" y="1601724"/>
                </a:lnTo>
                <a:lnTo>
                  <a:pt x="1542288" y="1559052"/>
                </a:lnTo>
                <a:lnTo>
                  <a:pt x="1552956" y="1580388"/>
                </a:lnTo>
                <a:lnTo>
                  <a:pt x="1562100" y="1601724"/>
                </a:lnTo>
                <a:lnTo>
                  <a:pt x="1571244" y="1664208"/>
                </a:lnTo>
                <a:lnTo>
                  <a:pt x="1581912" y="1748027"/>
                </a:lnTo>
                <a:lnTo>
                  <a:pt x="1610868" y="1790700"/>
                </a:lnTo>
                <a:lnTo>
                  <a:pt x="1620012" y="1790700"/>
                </a:lnTo>
                <a:lnTo>
                  <a:pt x="1630680" y="1833371"/>
                </a:lnTo>
                <a:lnTo>
                  <a:pt x="1639824" y="1895856"/>
                </a:lnTo>
                <a:lnTo>
                  <a:pt x="1650492" y="1790700"/>
                </a:lnTo>
                <a:lnTo>
                  <a:pt x="1679448" y="1685544"/>
                </a:lnTo>
                <a:lnTo>
                  <a:pt x="1688592" y="1601724"/>
                </a:lnTo>
                <a:lnTo>
                  <a:pt x="1699259" y="1642871"/>
                </a:lnTo>
                <a:lnTo>
                  <a:pt x="1708404" y="1537715"/>
                </a:lnTo>
                <a:lnTo>
                  <a:pt x="1717548" y="1895856"/>
                </a:lnTo>
                <a:lnTo>
                  <a:pt x="1748027" y="2127504"/>
                </a:lnTo>
                <a:lnTo>
                  <a:pt x="1757171" y="2127504"/>
                </a:lnTo>
                <a:lnTo>
                  <a:pt x="1766315" y="2043683"/>
                </a:lnTo>
                <a:lnTo>
                  <a:pt x="1776983" y="2065020"/>
                </a:lnTo>
                <a:lnTo>
                  <a:pt x="1786127" y="2127504"/>
                </a:lnTo>
                <a:lnTo>
                  <a:pt x="1825752" y="2316480"/>
                </a:lnTo>
                <a:lnTo>
                  <a:pt x="1834895" y="2296668"/>
                </a:lnTo>
                <a:lnTo>
                  <a:pt x="1845564" y="2253996"/>
                </a:lnTo>
                <a:lnTo>
                  <a:pt x="1854708" y="2316480"/>
                </a:lnTo>
                <a:lnTo>
                  <a:pt x="1883664" y="2191512"/>
                </a:lnTo>
                <a:lnTo>
                  <a:pt x="1894332" y="1979676"/>
                </a:lnTo>
                <a:lnTo>
                  <a:pt x="1903476" y="2084832"/>
                </a:lnTo>
                <a:lnTo>
                  <a:pt x="1912620" y="1979676"/>
                </a:lnTo>
                <a:lnTo>
                  <a:pt x="1923288" y="1833371"/>
                </a:lnTo>
                <a:lnTo>
                  <a:pt x="1952244" y="1853183"/>
                </a:lnTo>
                <a:lnTo>
                  <a:pt x="1961388" y="1917191"/>
                </a:lnTo>
                <a:lnTo>
                  <a:pt x="1972056" y="1853183"/>
                </a:lnTo>
                <a:lnTo>
                  <a:pt x="1981200" y="1895856"/>
                </a:lnTo>
                <a:lnTo>
                  <a:pt x="1991868" y="1895856"/>
                </a:lnTo>
                <a:lnTo>
                  <a:pt x="2020824" y="1874520"/>
                </a:lnTo>
                <a:lnTo>
                  <a:pt x="2029968" y="1895856"/>
                </a:lnTo>
                <a:lnTo>
                  <a:pt x="2040636" y="2001012"/>
                </a:lnTo>
                <a:lnTo>
                  <a:pt x="2049780" y="2001012"/>
                </a:lnTo>
                <a:lnTo>
                  <a:pt x="2060448" y="2127504"/>
                </a:lnTo>
                <a:lnTo>
                  <a:pt x="2089404" y="2022347"/>
                </a:lnTo>
                <a:lnTo>
                  <a:pt x="2098548" y="1938527"/>
                </a:lnTo>
                <a:lnTo>
                  <a:pt x="2109216" y="1938527"/>
                </a:lnTo>
                <a:lnTo>
                  <a:pt x="2118360" y="2022347"/>
                </a:lnTo>
                <a:lnTo>
                  <a:pt x="2127504" y="1853183"/>
                </a:lnTo>
                <a:lnTo>
                  <a:pt x="2157984" y="1853183"/>
                </a:lnTo>
                <a:lnTo>
                  <a:pt x="2167128" y="1938527"/>
                </a:lnTo>
                <a:lnTo>
                  <a:pt x="2176272" y="2043683"/>
                </a:lnTo>
                <a:lnTo>
                  <a:pt x="2186940" y="1895856"/>
                </a:lnTo>
                <a:lnTo>
                  <a:pt x="2196084" y="2022347"/>
                </a:lnTo>
                <a:lnTo>
                  <a:pt x="2225040" y="1938527"/>
                </a:lnTo>
                <a:lnTo>
                  <a:pt x="2235708" y="1895856"/>
                </a:lnTo>
                <a:lnTo>
                  <a:pt x="2244852" y="1917191"/>
                </a:lnTo>
                <a:lnTo>
                  <a:pt x="2255520" y="1979676"/>
                </a:lnTo>
                <a:lnTo>
                  <a:pt x="2264664" y="1874520"/>
                </a:lnTo>
                <a:lnTo>
                  <a:pt x="2293620" y="1938527"/>
                </a:lnTo>
                <a:lnTo>
                  <a:pt x="2304288" y="1938527"/>
                </a:lnTo>
                <a:lnTo>
                  <a:pt x="2313432" y="1917191"/>
                </a:lnTo>
                <a:lnTo>
                  <a:pt x="2322576" y="1874520"/>
                </a:lnTo>
                <a:lnTo>
                  <a:pt x="2333244" y="1790700"/>
                </a:lnTo>
                <a:lnTo>
                  <a:pt x="2362200" y="1895856"/>
                </a:lnTo>
                <a:lnTo>
                  <a:pt x="2371344" y="1895856"/>
                </a:lnTo>
                <a:lnTo>
                  <a:pt x="2382012" y="1874520"/>
                </a:lnTo>
                <a:lnTo>
                  <a:pt x="2391156" y="1895856"/>
                </a:lnTo>
                <a:lnTo>
                  <a:pt x="2401824" y="1833371"/>
                </a:lnTo>
                <a:lnTo>
                  <a:pt x="2439924" y="1938527"/>
                </a:lnTo>
                <a:lnTo>
                  <a:pt x="2450592" y="1959864"/>
                </a:lnTo>
                <a:lnTo>
                  <a:pt x="2459736" y="1812036"/>
                </a:lnTo>
                <a:lnTo>
                  <a:pt x="2468880" y="1685544"/>
                </a:lnTo>
                <a:lnTo>
                  <a:pt x="2499360" y="1664208"/>
                </a:lnTo>
                <a:lnTo>
                  <a:pt x="2508504" y="1559052"/>
                </a:lnTo>
                <a:lnTo>
                  <a:pt x="2517648" y="1621536"/>
                </a:lnTo>
                <a:lnTo>
                  <a:pt x="2528316" y="1601724"/>
                </a:lnTo>
                <a:lnTo>
                  <a:pt x="2537460" y="1621536"/>
                </a:lnTo>
                <a:lnTo>
                  <a:pt x="2567940" y="1621536"/>
                </a:lnTo>
                <a:lnTo>
                  <a:pt x="2577084" y="1642871"/>
                </a:lnTo>
                <a:lnTo>
                  <a:pt x="2586228" y="1706880"/>
                </a:lnTo>
                <a:lnTo>
                  <a:pt x="2596896" y="1769364"/>
                </a:lnTo>
                <a:lnTo>
                  <a:pt x="2606040" y="1790700"/>
                </a:lnTo>
                <a:lnTo>
                  <a:pt x="2634996" y="1853183"/>
                </a:lnTo>
                <a:lnTo>
                  <a:pt x="2645664" y="1917191"/>
                </a:lnTo>
                <a:lnTo>
                  <a:pt x="2654808" y="1895856"/>
                </a:lnTo>
                <a:lnTo>
                  <a:pt x="2665476" y="1917191"/>
                </a:lnTo>
                <a:lnTo>
                  <a:pt x="2674620" y="1833371"/>
                </a:lnTo>
                <a:lnTo>
                  <a:pt x="2703576" y="1769364"/>
                </a:lnTo>
                <a:lnTo>
                  <a:pt x="2714244" y="1642871"/>
                </a:lnTo>
                <a:lnTo>
                  <a:pt x="2723387" y="1580388"/>
                </a:lnTo>
                <a:lnTo>
                  <a:pt x="2732532" y="1516380"/>
                </a:lnTo>
                <a:lnTo>
                  <a:pt x="2743199" y="1559052"/>
                </a:lnTo>
                <a:lnTo>
                  <a:pt x="2772156" y="1475232"/>
                </a:lnTo>
                <a:lnTo>
                  <a:pt x="2781299" y="1475232"/>
                </a:lnTo>
                <a:lnTo>
                  <a:pt x="2791968" y="1432559"/>
                </a:lnTo>
                <a:lnTo>
                  <a:pt x="2801111" y="1516380"/>
                </a:lnTo>
                <a:lnTo>
                  <a:pt x="2811780" y="1411224"/>
                </a:lnTo>
                <a:lnTo>
                  <a:pt x="2840735" y="1475232"/>
                </a:lnTo>
                <a:lnTo>
                  <a:pt x="2849880" y="1516380"/>
                </a:lnTo>
                <a:lnTo>
                  <a:pt x="2860547" y="1495044"/>
                </a:lnTo>
                <a:lnTo>
                  <a:pt x="2869692" y="1495044"/>
                </a:lnTo>
                <a:lnTo>
                  <a:pt x="2878835" y="1537715"/>
                </a:lnTo>
                <a:lnTo>
                  <a:pt x="2909316" y="1475232"/>
                </a:lnTo>
                <a:lnTo>
                  <a:pt x="2918460" y="1475232"/>
                </a:lnTo>
                <a:lnTo>
                  <a:pt x="2927604" y="1432559"/>
                </a:lnTo>
                <a:lnTo>
                  <a:pt x="2938272" y="1306068"/>
                </a:lnTo>
                <a:lnTo>
                  <a:pt x="2947416" y="1284732"/>
                </a:lnTo>
                <a:lnTo>
                  <a:pt x="2976372" y="1327403"/>
                </a:lnTo>
                <a:lnTo>
                  <a:pt x="2987040" y="1348739"/>
                </a:lnTo>
                <a:lnTo>
                  <a:pt x="2996184" y="1389888"/>
                </a:lnTo>
                <a:lnTo>
                  <a:pt x="3006852" y="1370076"/>
                </a:lnTo>
                <a:lnTo>
                  <a:pt x="3015996" y="1432559"/>
                </a:lnTo>
                <a:lnTo>
                  <a:pt x="3044952" y="1348739"/>
                </a:lnTo>
                <a:lnTo>
                  <a:pt x="3055620" y="1243584"/>
                </a:lnTo>
                <a:lnTo>
                  <a:pt x="3064764" y="842772"/>
                </a:lnTo>
                <a:lnTo>
                  <a:pt x="3075432" y="673608"/>
                </a:lnTo>
                <a:lnTo>
                  <a:pt x="3084576" y="505967"/>
                </a:lnTo>
                <a:lnTo>
                  <a:pt x="3113532" y="505967"/>
                </a:lnTo>
                <a:lnTo>
                  <a:pt x="3124199" y="505967"/>
                </a:lnTo>
                <a:lnTo>
                  <a:pt x="3133344" y="527303"/>
                </a:lnTo>
                <a:lnTo>
                  <a:pt x="3142487" y="379475"/>
                </a:lnTo>
                <a:lnTo>
                  <a:pt x="3153156" y="274319"/>
                </a:lnTo>
                <a:lnTo>
                  <a:pt x="3182111" y="295655"/>
                </a:lnTo>
                <a:lnTo>
                  <a:pt x="3191256" y="336803"/>
                </a:lnTo>
                <a:lnTo>
                  <a:pt x="3201923" y="231648"/>
                </a:lnTo>
                <a:lnTo>
                  <a:pt x="3211068" y="231648"/>
                </a:lnTo>
                <a:lnTo>
                  <a:pt x="3221735" y="231648"/>
                </a:lnTo>
                <a:lnTo>
                  <a:pt x="3250692" y="315467"/>
                </a:lnTo>
                <a:lnTo>
                  <a:pt x="3259835" y="358139"/>
                </a:lnTo>
                <a:lnTo>
                  <a:pt x="3270504" y="210312"/>
                </a:lnTo>
                <a:lnTo>
                  <a:pt x="3279648" y="42672"/>
                </a:lnTo>
                <a:lnTo>
                  <a:pt x="3288792" y="147827"/>
                </a:lnTo>
                <a:lnTo>
                  <a:pt x="3319272" y="169163"/>
                </a:lnTo>
                <a:lnTo>
                  <a:pt x="3328416" y="169163"/>
                </a:lnTo>
                <a:lnTo>
                  <a:pt x="3337559" y="274319"/>
                </a:lnTo>
                <a:lnTo>
                  <a:pt x="3348228" y="147827"/>
                </a:lnTo>
                <a:lnTo>
                  <a:pt x="3357372" y="0"/>
                </a:lnTo>
              </a:path>
            </a:pathLst>
          </a:custGeom>
          <a:ln w="28955">
            <a:solidFill>
              <a:srgbClr val="D329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087748" y="5339334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87748" y="4917694"/>
            <a:ext cx="1733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87748" y="4496561"/>
            <a:ext cx="1733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87748" y="4074921"/>
            <a:ext cx="1733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7748" y="3653790"/>
            <a:ext cx="1733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87748" y="3232150"/>
            <a:ext cx="8445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87748" y="2811018"/>
            <a:ext cx="17335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87748" y="2389377"/>
            <a:ext cx="17335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87748" y="1968245"/>
            <a:ext cx="17335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183" y="5339334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8183" y="4964684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8183" y="4590034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183" y="4215510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8183" y="3840860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8183" y="3466338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8183" y="3091942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8183" y="2717419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8183" y="2342769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8183" y="1968245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3725" y="5519064"/>
            <a:ext cx="3677863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73298" y="3412268"/>
            <a:ext cx="154940" cy="66230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585858"/>
                </a:solidFill>
                <a:latin typeface="Calibri"/>
                <a:cs typeface="Calibri"/>
              </a:rPr>
              <a:t>Bond </a:t>
            </a:r>
            <a:r>
              <a:rPr sz="800" b="1" spc="10" dirty="0">
                <a:solidFill>
                  <a:srgbClr val="585858"/>
                </a:solidFill>
                <a:latin typeface="Calibri"/>
                <a:cs typeface="Calibri"/>
              </a:rPr>
              <a:t>yields,</a:t>
            </a:r>
            <a:r>
              <a:rPr sz="8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b="1" spc="-15" dirty="0">
                <a:solidFill>
                  <a:srgbClr val="585858"/>
                </a:solidFill>
                <a:latin typeface="Calibri"/>
                <a:cs typeface="Calibri"/>
              </a:rPr>
              <a:t>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1968" y="3388873"/>
            <a:ext cx="154940" cy="70866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25" dirty="0">
                <a:solidFill>
                  <a:srgbClr val="585858"/>
                </a:solidFill>
                <a:latin typeface="Calibri"/>
                <a:cs typeface="Calibri"/>
              </a:rPr>
              <a:t>US </a:t>
            </a:r>
            <a:r>
              <a:rPr sz="800" b="1" spc="5" dirty="0">
                <a:solidFill>
                  <a:srgbClr val="585858"/>
                </a:solidFill>
                <a:latin typeface="Calibri"/>
                <a:cs typeface="Calibri"/>
              </a:rPr>
              <a:t>Dollar</a:t>
            </a:r>
            <a:r>
              <a:rPr sz="8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b="1" spc="5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7840" y="859282"/>
            <a:ext cx="7901305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D32D12"/>
                </a:solidFill>
                <a:latin typeface="Calibri"/>
                <a:cs typeface="Calibri"/>
              </a:rPr>
              <a:t>NEED </a:t>
            </a:r>
            <a:r>
              <a:rPr sz="1800" b="1" i="1" spc="100" dirty="0">
                <a:solidFill>
                  <a:srgbClr val="D32D12"/>
                </a:solidFill>
                <a:latin typeface="Calibri"/>
                <a:cs typeface="Calibri"/>
              </a:rPr>
              <a:t>NOT </a:t>
            </a:r>
            <a:r>
              <a:rPr sz="1800" b="1" spc="-30" dirty="0">
                <a:solidFill>
                  <a:srgbClr val="D32D12"/>
                </a:solidFill>
                <a:latin typeface="Calibri"/>
                <a:cs typeface="Calibri"/>
              </a:rPr>
              <a:t>IMPLY </a:t>
            </a:r>
            <a:r>
              <a:rPr sz="1800" b="1" spc="15" dirty="0">
                <a:solidFill>
                  <a:srgbClr val="D32D12"/>
                </a:solidFill>
                <a:latin typeface="Calibri"/>
                <a:cs typeface="Calibri"/>
              </a:rPr>
              <a:t>THE </a:t>
            </a:r>
            <a:r>
              <a:rPr sz="1800" b="1" spc="25" dirty="0">
                <a:solidFill>
                  <a:srgbClr val="D32D12"/>
                </a:solidFill>
                <a:latin typeface="Calibri"/>
                <a:cs typeface="Calibri"/>
              </a:rPr>
              <a:t>OIL PRICE </a:t>
            </a:r>
            <a:r>
              <a:rPr sz="1800" b="1" spc="-5" dirty="0">
                <a:solidFill>
                  <a:srgbClr val="D32D12"/>
                </a:solidFill>
                <a:latin typeface="Calibri"/>
                <a:cs typeface="Calibri"/>
              </a:rPr>
              <a:t>WILL </a:t>
            </a:r>
            <a:r>
              <a:rPr sz="1800" b="1" spc="20" dirty="0">
                <a:solidFill>
                  <a:srgbClr val="D32D12"/>
                </a:solidFill>
                <a:latin typeface="Calibri"/>
                <a:cs typeface="Calibri"/>
              </a:rPr>
              <a:t>BE </a:t>
            </a:r>
            <a:r>
              <a:rPr sz="1800" b="1" spc="35" dirty="0">
                <a:solidFill>
                  <a:srgbClr val="D32D12"/>
                </a:solidFill>
                <a:latin typeface="Calibri"/>
                <a:cs typeface="Calibri"/>
              </a:rPr>
              <a:t>UNDER </a:t>
            </a:r>
            <a:r>
              <a:rPr sz="1800" b="1" spc="20" dirty="0">
                <a:solidFill>
                  <a:srgbClr val="D32D12"/>
                </a:solidFill>
                <a:latin typeface="Calibri"/>
                <a:cs typeface="Calibri"/>
              </a:rPr>
              <a:t>PRESSURE. </a:t>
            </a:r>
            <a:r>
              <a:rPr sz="1800" b="1" spc="100" dirty="0">
                <a:solidFill>
                  <a:srgbClr val="D32D12"/>
                </a:solidFill>
                <a:latin typeface="Calibri"/>
                <a:cs typeface="Calibri"/>
              </a:rPr>
              <a:t>IN </a:t>
            </a:r>
            <a:r>
              <a:rPr sz="1800" b="1" spc="-15" dirty="0">
                <a:solidFill>
                  <a:srgbClr val="D32D12"/>
                </a:solidFill>
                <a:latin typeface="Calibri"/>
                <a:cs typeface="Calibri"/>
              </a:rPr>
              <a:t>FACT, </a:t>
            </a:r>
            <a:r>
              <a:rPr sz="1800" b="1" spc="55" dirty="0">
                <a:solidFill>
                  <a:srgbClr val="D32D12"/>
                </a:solidFill>
                <a:latin typeface="Calibri"/>
                <a:cs typeface="Calibri"/>
              </a:rPr>
              <a:t>OVER </a:t>
            </a:r>
            <a:r>
              <a:rPr sz="1800" b="1" spc="15" dirty="0">
                <a:solidFill>
                  <a:srgbClr val="D32D12"/>
                </a:solidFill>
                <a:latin typeface="Calibri"/>
                <a:cs typeface="Calibri"/>
              </a:rPr>
              <a:t>THE  </a:t>
            </a:r>
            <a:r>
              <a:rPr sz="1800" b="1" spc="-5" dirty="0">
                <a:solidFill>
                  <a:srgbClr val="D32D12"/>
                </a:solidFill>
                <a:latin typeface="Calibri"/>
                <a:cs typeface="Calibri"/>
              </a:rPr>
              <a:t>PAST </a:t>
            </a:r>
            <a:r>
              <a:rPr sz="1800" b="1" spc="130" dirty="0">
                <a:solidFill>
                  <a:srgbClr val="D32D12"/>
                </a:solidFill>
                <a:latin typeface="Calibri"/>
                <a:cs typeface="Calibri"/>
              </a:rPr>
              <a:t>12 </a:t>
            </a:r>
            <a:r>
              <a:rPr sz="1800" b="1" spc="60" dirty="0">
                <a:solidFill>
                  <a:srgbClr val="D32D12"/>
                </a:solidFill>
                <a:latin typeface="Calibri"/>
                <a:cs typeface="Calibri"/>
              </a:rPr>
              <a:t>MONTHS, </a:t>
            </a:r>
            <a:r>
              <a:rPr sz="1800" b="1" spc="75" dirty="0">
                <a:solidFill>
                  <a:srgbClr val="D32D12"/>
                </a:solidFill>
                <a:latin typeface="Calibri"/>
                <a:cs typeface="Calibri"/>
              </a:rPr>
              <a:t>US$ </a:t>
            </a:r>
            <a:r>
              <a:rPr sz="1800" b="1" spc="120" dirty="0">
                <a:solidFill>
                  <a:srgbClr val="D32D12"/>
                </a:solidFill>
                <a:latin typeface="Calibri"/>
                <a:cs typeface="Calibri"/>
              </a:rPr>
              <a:t>AND </a:t>
            </a:r>
            <a:r>
              <a:rPr sz="1800" b="1" spc="-5" dirty="0">
                <a:solidFill>
                  <a:srgbClr val="D32D12"/>
                </a:solidFill>
                <a:latin typeface="Calibri"/>
                <a:cs typeface="Calibri"/>
              </a:rPr>
              <a:t>WTI </a:t>
            </a:r>
            <a:r>
              <a:rPr sz="1800" b="1" spc="30" dirty="0">
                <a:solidFill>
                  <a:srgbClr val="D32D12"/>
                </a:solidFill>
                <a:latin typeface="Calibri"/>
                <a:cs typeface="Calibri"/>
              </a:rPr>
              <a:t>HAVE </a:t>
            </a:r>
            <a:r>
              <a:rPr sz="1800" b="1" spc="35" dirty="0">
                <a:solidFill>
                  <a:srgbClr val="D32D12"/>
                </a:solidFill>
                <a:latin typeface="Calibri"/>
                <a:cs typeface="Calibri"/>
              </a:rPr>
              <a:t>SELDOM </a:t>
            </a:r>
            <a:r>
              <a:rPr sz="1800" b="1" spc="50" dirty="0">
                <a:solidFill>
                  <a:srgbClr val="D32D12"/>
                </a:solidFill>
                <a:latin typeface="Calibri"/>
                <a:cs typeface="Calibri"/>
              </a:rPr>
              <a:t>MOVED </a:t>
            </a:r>
            <a:r>
              <a:rPr sz="1800" b="1" spc="100" dirty="0">
                <a:solidFill>
                  <a:srgbClr val="D32D12"/>
                </a:solidFill>
                <a:latin typeface="Calibri"/>
                <a:cs typeface="Calibri"/>
              </a:rPr>
              <a:t>IN</a:t>
            </a:r>
            <a:r>
              <a:rPr sz="1800" b="1" spc="8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800" b="1" spc="110" dirty="0">
                <a:solidFill>
                  <a:srgbClr val="D32D12"/>
                </a:solidFill>
                <a:latin typeface="Calibri"/>
                <a:cs typeface="Calibri"/>
              </a:rPr>
              <a:t>SYNC.</a:t>
            </a:r>
            <a:endParaRPr sz="1800">
              <a:latin typeface="Calibri"/>
              <a:cs typeface="Calibri"/>
            </a:endParaRPr>
          </a:p>
          <a:p>
            <a:pPr marL="234950">
              <a:lnSpc>
                <a:spcPct val="100000"/>
              </a:lnSpc>
              <a:spcBef>
                <a:spcPts val="690"/>
              </a:spcBef>
            </a:pPr>
            <a:r>
              <a:rPr sz="1200" b="1" spc="40" dirty="0">
                <a:solidFill>
                  <a:srgbClr val="585858"/>
                </a:solidFill>
                <a:latin typeface="Calibri"/>
                <a:cs typeface="Calibri"/>
              </a:rPr>
              <a:t>US </a:t>
            </a:r>
            <a:r>
              <a:rPr sz="1200" b="1" spc="15" dirty="0">
                <a:solidFill>
                  <a:srgbClr val="585858"/>
                </a:solidFill>
                <a:latin typeface="Calibri"/>
                <a:cs typeface="Calibri"/>
              </a:rPr>
              <a:t>Dollar 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Index </a:t>
            </a:r>
            <a:r>
              <a:rPr sz="1200" b="1" spc="15" dirty="0">
                <a:solidFill>
                  <a:srgbClr val="585858"/>
                </a:solidFill>
                <a:latin typeface="Calibri"/>
                <a:cs typeface="Calibri"/>
              </a:rPr>
              <a:t>vs. 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10-Y </a:t>
            </a:r>
            <a:r>
              <a:rPr sz="1200" b="1" spc="40" dirty="0">
                <a:solidFill>
                  <a:srgbClr val="585858"/>
                </a:solidFill>
                <a:latin typeface="Calibri"/>
                <a:cs typeface="Calibri"/>
              </a:rPr>
              <a:t>US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Government</a:t>
            </a:r>
            <a:r>
              <a:rPr sz="1200" b="1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Bonds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95245" y="1689353"/>
            <a:ext cx="411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Yields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72489" y="614552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F7D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29690" y="6061659"/>
            <a:ext cx="12573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US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Dollar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(1997=100)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593085" y="614552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D329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50642" y="6061659"/>
            <a:ext cx="942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10-Y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Gvt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Bond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Yields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603742" y="2076450"/>
            <a:ext cx="0" cy="3333115"/>
          </a:xfrm>
          <a:custGeom>
            <a:avLst/>
            <a:gdLst/>
            <a:ahLst/>
            <a:cxnLst/>
            <a:rect l="l" t="t" r="r" b="b"/>
            <a:pathLst>
              <a:path h="3333115">
                <a:moveTo>
                  <a:pt x="0" y="3332988"/>
                </a:moveTo>
                <a:lnTo>
                  <a:pt x="0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03742" y="540943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03742" y="493242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03742" y="445693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03742" y="397992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03742" y="350443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03742" y="302895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03742" y="255193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03742" y="207645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06746" y="2076450"/>
            <a:ext cx="0" cy="3333115"/>
          </a:xfrm>
          <a:custGeom>
            <a:avLst/>
            <a:gdLst/>
            <a:ahLst/>
            <a:cxnLst/>
            <a:rect l="l" t="t" r="r" b="b"/>
            <a:pathLst>
              <a:path h="3333115">
                <a:moveTo>
                  <a:pt x="0" y="3332988"/>
                </a:moveTo>
                <a:lnTo>
                  <a:pt x="0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73217" y="540943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73217" y="503910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73217" y="466877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73217" y="429844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3217" y="392810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73217" y="355777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3217" y="318744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3217" y="2817114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3217" y="244678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3217" y="207645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7508" y="5408676"/>
            <a:ext cx="3395979" cy="0"/>
          </a:xfrm>
          <a:custGeom>
            <a:avLst/>
            <a:gdLst/>
            <a:ahLst/>
            <a:cxnLst/>
            <a:rect l="l" t="t" r="r" b="b"/>
            <a:pathLst>
              <a:path w="3395979">
                <a:moveTo>
                  <a:pt x="0" y="0"/>
                </a:moveTo>
                <a:lnTo>
                  <a:pt x="339547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07508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12308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7296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02096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97752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02552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98207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04531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09331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04988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09788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5443" y="5408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11317" y="2466594"/>
            <a:ext cx="3386454" cy="1815464"/>
          </a:xfrm>
          <a:custGeom>
            <a:avLst/>
            <a:gdLst/>
            <a:ahLst/>
            <a:cxnLst/>
            <a:rect l="l" t="t" r="r" b="b"/>
            <a:pathLst>
              <a:path w="3386454" h="1815464">
                <a:moveTo>
                  <a:pt x="0" y="947927"/>
                </a:moveTo>
                <a:lnTo>
                  <a:pt x="39624" y="777239"/>
                </a:lnTo>
                <a:lnTo>
                  <a:pt x="50292" y="762000"/>
                </a:lnTo>
                <a:lnTo>
                  <a:pt x="59436" y="682751"/>
                </a:lnTo>
                <a:lnTo>
                  <a:pt x="70104" y="667511"/>
                </a:lnTo>
                <a:lnTo>
                  <a:pt x="79248" y="598931"/>
                </a:lnTo>
                <a:lnTo>
                  <a:pt x="108204" y="601979"/>
                </a:lnTo>
                <a:lnTo>
                  <a:pt x="118872" y="548639"/>
                </a:lnTo>
                <a:lnTo>
                  <a:pt x="128016" y="580643"/>
                </a:lnTo>
                <a:lnTo>
                  <a:pt x="138684" y="534923"/>
                </a:lnTo>
                <a:lnTo>
                  <a:pt x="147828" y="467867"/>
                </a:lnTo>
                <a:lnTo>
                  <a:pt x="187452" y="460247"/>
                </a:lnTo>
                <a:lnTo>
                  <a:pt x="198120" y="353567"/>
                </a:lnTo>
                <a:lnTo>
                  <a:pt x="207264" y="417575"/>
                </a:lnTo>
                <a:lnTo>
                  <a:pt x="217932" y="466343"/>
                </a:lnTo>
                <a:lnTo>
                  <a:pt x="246887" y="419100"/>
                </a:lnTo>
                <a:lnTo>
                  <a:pt x="256032" y="484631"/>
                </a:lnTo>
                <a:lnTo>
                  <a:pt x="266700" y="513588"/>
                </a:lnTo>
                <a:lnTo>
                  <a:pt x="275844" y="568451"/>
                </a:lnTo>
                <a:lnTo>
                  <a:pt x="286512" y="510539"/>
                </a:lnTo>
                <a:lnTo>
                  <a:pt x="315468" y="548639"/>
                </a:lnTo>
                <a:lnTo>
                  <a:pt x="326136" y="496823"/>
                </a:lnTo>
                <a:lnTo>
                  <a:pt x="335280" y="670559"/>
                </a:lnTo>
                <a:lnTo>
                  <a:pt x="344424" y="870203"/>
                </a:lnTo>
                <a:lnTo>
                  <a:pt x="355092" y="737615"/>
                </a:lnTo>
                <a:lnTo>
                  <a:pt x="384048" y="711707"/>
                </a:lnTo>
                <a:lnTo>
                  <a:pt x="394716" y="762000"/>
                </a:lnTo>
                <a:lnTo>
                  <a:pt x="403860" y="740663"/>
                </a:lnTo>
                <a:lnTo>
                  <a:pt x="414528" y="757427"/>
                </a:lnTo>
                <a:lnTo>
                  <a:pt x="423672" y="734567"/>
                </a:lnTo>
                <a:lnTo>
                  <a:pt x="463296" y="717803"/>
                </a:lnTo>
                <a:lnTo>
                  <a:pt x="472440" y="833627"/>
                </a:lnTo>
                <a:lnTo>
                  <a:pt x="483108" y="830579"/>
                </a:lnTo>
                <a:lnTo>
                  <a:pt x="492252" y="813815"/>
                </a:lnTo>
                <a:lnTo>
                  <a:pt x="522732" y="850391"/>
                </a:lnTo>
                <a:lnTo>
                  <a:pt x="531876" y="781811"/>
                </a:lnTo>
                <a:lnTo>
                  <a:pt x="542544" y="783335"/>
                </a:lnTo>
                <a:lnTo>
                  <a:pt x="551688" y="827531"/>
                </a:lnTo>
                <a:lnTo>
                  <a:pt x="562356" y="740663"/>
                </a:lnTo>
                <a:lnTo>
                  <a:pt x="591312" y="763523"/>
                </a:lnTo>
                <a:lnTo>
                  <a:pt x="600456" y="826007"/>
                </a:lnTo>
                <a:lnTo>
                  <a:pt x="611124" y="850391"/>
                </a:lnTo>
                <a:lnTo>
                  <a:pt x="620268" y="957071"/>
                </a:lnTo>
                <a:lnTo>
                  <a:pt x="630936" y="1083564"/>
                </a:lnTo>
                <a:lnTo>
                  <a:pt x="659892" y="1083564"/>
                </a:lnTo>
                <a:lnTo>
                  <a:pt x="670560" y="1040891"/>
                </a:lnTo>
                <a:lnTo>
                  <a:pt x="679704" y="1118615"/>
                </a:lnTo>
                <a:lnTo>
                  <a:pt x="690372" y="1120139"/>
                </a:lnTo>
                <a:lnTo>
                  <a:pt x="699516" y="1225295"/>
                </a:lnTo>
                <a:lnTo>
                  <a:pt x="728472" y="1147571"/>
                </a:lnTo>
                <a:lnTo>
                  <a:pt x="739140" y="1071371"/>
                </a:lnTo>
                <a:lnTo>
                  <a:pt x="748284" y="1034795"/>
                </a:lnTo>
                <a:lnTo>
                  <a:pt x="758952" y="1479803"/>
                </a:lnTo>
                <a:lnTo>
                  <a:pt x="768096" y="1487423"/>
                </a:lnTo>
                <a:lnTo>
                  <a:pt x="798576" y="1424939"/>
                </a:lnTo>
                <a:lnTo>
                  <a:pt x="807720" y="1420367"/>
                </a:lnTo>
                <a:lnTo>
                  <a:pt x="818388" y="1274063"/>
                </a:lnTo>
                <a:lnTo>
                  <a:pt x="827532" y="1220723"/>
                </a:lnTo>
                <a:lnTo>
                  <a:pt x="867156" y="1303019"/>
                </a:lnTo>
                <a:lnTo>
                  <a:pt x="876300" y="1298447"/>
                </a:lnTo>
                <a:lnTo>
                  <a:pt x="886968" y="1525523"/>
                </a:lnTo>
                <a:lnTo>
                  <a:pt x="896112" y="1592579"/>
                </a:lnTo>
                <a:lnTo>
                  <a:pt x="906780" y="1516379"/>
                </a:lnTo>
                <a:lnTo>
                  <a:pt x="935736" y="1491995"/>
                </a:lnTo>
                <a:lnTo>
                  <a:pt x="946404" y="1392935"/>
                </a:lnTo>
                <a:lnTo>
                  <a:pt x="955548" y="1469135"/>
                </a:lnTo>
                <a:lnTo>
                  <a:pt x="964692" y="1411223"/>
                </a:lnTo>
                <a:lnTo>
                  <a:pt x="975360" y="1498091"/>
                </a:lnTo>
                <a:lnTo>
                  <a:pt x="1004316" y="1581911"/>
                </a:lnTo>
                <a:lnTo>
                  <a:pt x="1014984" y="1610867"/>
                </a:lnTo>
                <a:lnTo>
                  <a:pt x="1024128" y="1546859"/>
                </a:lnTo>
                <a:lnTo>
                  <a:pt x="1034796" y="1542287"/>
                </a:lnTo>
                <a:lnTo>
                  <a:pt x="1043940" y="1539239"/>
                </a:lnTo>
                <a:lnTo>
                  <a:pt x="1072896" y="1575815"/>
                </a:lnTo>
                <a:lnTo>
                  <a:pt x="1083564" y="1712975"/>
                </a:lnTo>
                <a:lnTo>
                  <a:pt x="1092708" y="1690115"/>
                </a:lnTo>
                <a:lnTo>
                  <a:pt x="1103376" y="1597151"/>
                </a:lnTo>
                <a:lnTo>
                  <a:pt x="1112520" y="1517903"/>
                </a:lnTo>
                <a:lnTo>
                  <a:pt x="1143000" y="1525523"/>
                </a:lnTo>
                <a:lnTo>
                  <a:pt x="1152144" y="1606295"/>
                </a:lnTo>
                <a:lnTo>
                  <a:pt x="1162812" y="1589531"/>
                </a:lnTo>
                <a:lnTo>
                  <a:pt x="1171956" y="1716023"/>
                </a:lnTo>
                <a:lnTo>
                  <a:pt x="1182624" y="1786127"/>
                </a:lnTo>
                <a:lnTo>
                  <a:pt x="1211580" y="1815083"/>
                </a:lnTo>
                <a:lnTo>
                  <a:pt x="1220724" y="1679447"/>
                </a:lnTo>
                <a:lnTo>
                  <a:pt x="1231392" y="1560575"/>
                </a:lnTo>
                <a:lnTo>
                  <a:pt x="1240536" y="1511807"/>
                </a:lnTo>
                <a:lnTo>
                  <a:pt x="1251204" y="1488947"/>
                </a:lnTo>
                <a:lnTo>
                  <a:pt x="1280160" y="1376171"/>
                </a:lnTo>
                <a:lnTo>
                  <a:pt x="1290828" y="1397507"/>
                </a:lnTo>
                <a:lnTo>
                  <a:pt x="1299972" y="1507235"/>
                </a:lnTo>
                <a:lnTo>
                  <a:pt x="1310639" y="1423415"/>
                </a:lnTo>
                <a:lnTo>
                  <a:pt x="1319784" y="1316735"/>
                </a:lnTo>
                <a:lnTo>
                  <a:pt x="1348739" y="1341119"/>
                </a:lnTo>
                <a:lnTo>
                  <a:pt x="1359408" y="1348739"/>
                </a:lnTo>
                <a:lnTo>
                  <a:pt x="1368552" y="1257299"/>
                </a:lnTo>
                <a:lnTo>
                  <a:pt x="1379220" y="1120139"/>
                </a:lnTo>
                <a:lnTo>
                  <a:pt x="1388364" y="1130807"/>
                </a:lnTo>
                <a:lnTo>
                  <a:pt x="1418843" y="1112519"/>
                </a:lnTo>
                <a:lnTo>
                  <a:pt x="1427988" y="1107947"/>
                </a:lnTo>
                <a:lnTo>
                  <a:pt x="1437132" y="1126235"/>
                </a:lnTo>
                <a:lnTo>
                  <a:pt x="1447800" y="1181099"/>
                </a:lnTo>
                <a:lnTo>
                  <a:pt x="1456943" y="1146047"/>
                </a:lnTo>
                <a:lnTo>
                  <a:pt x="1496567" y="1075943"/>
                </a:lnTo>
                <a:lnTo>
                  <a:pt x="1507236" y="1071371"/>
                </a:lnTo>
                <a:lnTo>
                  <a:pt x="1527048" y="1269491"/>
                </a:lnTo>
                <a:lnTo>
                  <a:pt x="1556004" y="1312163"/>
                </a:lnTo>
                <a:lnTo>
                  <a:pt x="1565148" y="1383791"/>
                </a:lnTo>
                <a:lnTo>
                  <a:pt x="1575815" y="1508759"/>
                </a:lnTo>
                <a:lnTo>
                  <a:pt x="1584960" y="1429511"/>
                </a:lnTo>
                <a:lnTo>
                  <a:pt x="1595628" y="1336547"/>
                </a:lnTo>
                <a:lnTo>
                  <a:pt x="1624584" y="1257299"/>
                </a:lnTo>
                <a:lnTo>
                  <a:pt x="1635252" y="1164335"/>
                </a:lnTo>
                <a:lnTo>
                  <a:pt x="1644396" y="1211579"/>
                </a:lnTo>
                <a:lnTo>
                  <a:pt x="1655064" y="1124711"/>
                </a:lnTo>
                <a:lnTo>
                  <a:pt x="1664208" y="1252727"/>
                </a:lnTo>
                <a:lnTo>
                  <a:pt x="1693164" y="1376171"/>
                </a:lnTo>
                <a:lnTo>
                  <a:pt x="1703832" y="1350263"/>
                </a:lnTo>
                <a:lnTo>
                  <a:pt x="1712976" y="1397507"/>
                </a:lnTo>
                <a:lnTo>
                  <a:pt x="1723643" y="1491995"/>
                </a:lnTo>
                <a:lnTo>
                  <a:pt x="1732788" y="1150619"/>
                </a:lnTo>
                <a:lnTo>
                  <a:pt x="1763267" y="966215"/>
                </a:lnTo>
                <a:lnTo>
                  <a:pt x="1772412" y="1042415"/>
                </a:lnTo>
                <a:lnTo>
                  <a:pt x="1783080" y="1213103"/>
                </a:lnTo>
                <a:lnTo>
                  <a:pt x="1792224" y="1159763"/>
                </a:lnTo>
                <a:lnTo>
                  <a:pt x="1801367" y="1252727"/>
                </a:lnTo>
                <a:lnTo>
                  <a:pt x="1840991" y="1104900"/>
                </a:lnTo>
                <a:lnTo>
                  <a:pt x="1851660" y="1080515"/>
                </a:lnTo>
                <a:lnTo>
                  <a:pt x="1860804" y="1077467"/>
                </a:lnTo>
                <a:lnTo>
                  <a:pt x="1871472" y="1114043"/>
                </a:lnTo>
                <a:lnTo>
                  <a:pt x="1900428" y="1088135"/>
                </a:lnTo>
                <a:lnTo>
                  <a:pt x="1911096" y="1161287"/>
                </a:lnTo>
                <a:lnTo>
                  <a:pt x="1920239" y="1178051"/>
                </a:lnTo>
                <a:lnTo>
                  <a:pt x="1929384" y="1228343"/>
                </a:lnTo>
                <a:lnTo>
                  <a:pt x="1940052" y="1132331"/>
                </a:lnTo>
                <a:lnTo>
                  <a:pt x="1969008" y="1135379"/>
                </a:lnTo>
                <a:lnTo>
                  <a:pt x="1979676" y="1065276"/>
                </a:lnTo>
                <a:lnTo>
                  <a:pt x="1988820" y="1060703"/>
                </a:lnTo>
                <a:lnTo>
                  <a:pt x="1999488" y="1069847"/>
                </a:lnTo>
                <a:lnTo>
                  <a:pt x="2008632" y="1004315"/>
                </a:lnTo>
                <a:lnTo>
                  <a:pt x="2037588" y="964691"/>
                </a:lnTo>
                <a:lnTo>
                  <a:pt x="2048256" y="989076"/>
                </a:lnTo>
                <a:lnTo>
                  <a:pt x="2057400" y="961643"/>
                </a:lnTo>
                <a:lnTo>
                  <a:pt x="2068067" y="1050035"/>
                </a:lnTo>
                <a:lnTo>
                  <a:pt x="2077212" y="1216151"/>
                </a:lnTo>
                <a:lnTo>
                  <a:pt x="2107691" y="1199387"/>
                </a:lnTo>
                <a:lnTo>
                  <a:pt x="2116836" y="1249679"/>
                </a:lnTo>
                <a:lnTo>
                  <a:pt x="2127504" y="1202435"/>
                </a:lnTo>
                <a:lnTo>
                  <a:pt x="2136648" y="1213103"/>
                </a:lnTo>
                <a:lnTo>
                  <a:pt x="2147316" y="1132331"/>
                </a:lnTo>
                <a:lnTo>
                  <a:pt x="2176272" y="1173479"/>
                </a:lnTo>
                <a:lnTo>
                  <a:pt x="2185416" y="1257299"/>
                </a:lnTo>
                <a:lnTo>
                  <a:pt x="2196084" y="1338071"/>
                </a:lnTo>
                <a:lnTo>
                  <a:pt x="2205228" y="1365503"/>
                </a:lnTo>
                <a:lnTo>
                  <a:pt x="2215896" y="1363979"/>
                </a:lnTo>
                <a:lnTo>
                  <a:pt x="2244852" y="1415795"/>
                </a:lnTo>
                <a:lnTo>
                  <a:pt x="2255520" y="1507235"/>
                </a:lnTo>
                <a:lnTo>
                  <a:pt x="2264664" y="1402079"/>
                </a:lnTo>
                <a:lnTo>
                  <a:pt x="2275332" y="1519427"/>
                </a:lnTo>
                <a:lnTo>
                  <a:pt x="2284476" y="1418843"/>
                </a:lnTo>
                <a:lnTo>
                  <a:pt x="2313432" y="1380743"/>
                </a:lnTo>
                <a:lnTo>
                  <a:pt x="2324100" y="1392935"/>
                </a:lnTo>
                <a:lnTo>
                  <a:pt x="2333243" y="1319783"/>
                </a:lnTo>
                <a:lnTo>
                  <a:pt x="2343912" y="1347215"/>
                </a:lnTo>
                <a:lnTo>
                  <a:pt x="2353056" y="1341119"/>
                </a:lnTo>
                <a:lnTo>
                  <a:pt x="2383536" y="1211579"/>
                </a:lnTo>
                <a:lnTo>
                  <a:pt x="2392680" y="1133855"/>
                </a:lnTo>
                <a:lnTo>
                  <a:pt x="2401824" y="1112519"/>
                </a:lnTo>
                <a:lnTo>
                  <a:pt x="2412491" y="1150619"/>
                </a:lnTo>
                <a:lnTo>
                  <a:pt x="2421636" y="1181099"/>
                </a:lnTo>
                <a:lnTo>
                  <a:pt x="2461260" y="1379219"/>
                </a:lnTo>
                <a:lnTo>
                  <a:pt x="2471928" y="1385315"/>
                </a:lnTo>
                <a:lnTo>
                  <a:pt x="2481072" y="1330451"/>
                </a:lnTo>
                <a:lnTo>
                  <a:pt x="2491740" y="1188719"/>
                </a:lnTo>
                <a:lnTo>
                  <a:pt x="2520696" y="1153667"/>
                </a:lnTo>
                <a:lnTo>
                  <a:pt x="2529840" y="1085088"/>
                </a:lnTo>
                <a:lnTo>
                  <a:pt x="2540508" y="1095755"/>
                </a:lnTo>
                <a:lnTo>
                  <a:pt x="2549652" y="1095755"/>
                </a:lnTo>
                <a:lnTo>
                  <a:pt x="2560320" y="966215"/>
                </a:lnTo>
                <a:lnTo>
                  <a:pt x="2589276" y="1024127"/>
                </a:lnTo>
                <a:lnTo>
                  <a:pt x="2599943" y="972311"/>
                </a:lnTo>
                <a:lnTo>
                  <a:pt x="2609088" y="1013459"/>
                </a:lnTo>
                <a:lnTo>
                  <a:pt x="2619756" y="1147571"/>
                </a:lnTo>
                <a:lnTo>
                  <a:pt x="2628900" y="1063752"/>
                </a:lnTo>
                <a:lnTo>
                  <a:pt x="2657856" y="1063752"/>
                </a:lnTo>
                <a:lnTo>
                  <a:pt x="2668524" y="1097279"/>
                </a:lnTo>
                <a:lnTo>
                  <a:pt x="2677667" y="1083564"/>
                </a:lnTo>
                <a:lnTo>
                  <a:pt x="2688336" y="1147571"/>
                </a:lnTo>
                <a:lnTo>
                  <a:pt x="2697480" y="1147571"/>
                </a:lnTo>
                <a:lnTo>
                  <a:pt x="2727960" y="1109471"/>
                </a:lnTo>
                <a:lnTo>
                  <a:pt x="2737104" y="1082039"/>
                </a:lnTo>
                <a:lnTo>
                  <a:pt x="2747772" y="1056131"/>
                </a:lnTo>
                <a:lnTo>
                  <a:pt x="2756916" y="1019555"/>
                </a:lnTo>
                <a:lnTo>
                  <a:pt x="2766060" y="972311"/>
                </a:lnTo>
                <a:lnTo>
                  <a:pt x="2805684" y="932688"/>
                </a:lnTo>
                <a:lnTo>
                  <a:pt x="2816352" y="876300"/>
                </a:lnTo>
                <a:lnTo>
                  <a:pt x="2825496" y="893063"/>
                </a:lnTo>
                <a:lnTo>
                  <a:pt x="2836164" y="876300"/>
                </a:lnTo>
                <a:lnTo>
                  <a:pt x="2865120" y="903731"/>
                </a:lnTo>
                <a:lnTo>
                  <a:pt x="2875788" y="981455"/>
                </a:lnTo>
                <a:lnTo>
                  <a:pt x="2884932" y="1001267"/>
                </a:lnTo>
                <a:lnTo>
                  <a:pt x="2894076" y="935735"/>
                </a:lnTo>
                <a:lnTo>
                  <a:pt x="2904743" y="838200"/>
                </a:lnTo>
                <a:lnTo>
                  <a:pt x="2933700" y="847343"/>
                </a:lnTo>
                <a:lnTo>
                  <a:pt x="2944367" y="882395"/>
                </a:lnTo>
                <a:lnTo>
                  <a:pt x="2953512" y="854963"/>
                </a:lnTo>
                <a:lnTo>
                  <a:pt x="2964180" y="777239"/>
                </a:lnTo>
                <a:lnTo>
                  <a:pt x="2973324" y="798576"/>
                </a:lnTo>
                <a:lnTo>
                  <a:pt x="3012948" y="816863"/>
                </a:lnTo>
                <a:lnTo>
                  <a:pt x="3032760" y="851915"/>
                </a:lnTo>
                <a:lnTo>
                  <a:pt x="3041904" y="883919"/>
                </a:lnTo>
                <a:lnTo>
                  <a:pt x="3072384" y="891539"/>
                </a:lnTo>
                <a:lnTo>
                  <a:pt x="3081528" y="937259"/>
                </a:lnTo>
                <a:lnTo>
                  <a:pt x="3092196" y="670559"/>
                </a:lnTo>
                <a:lnTo>
                  <a:pt x="3101340" y="422147"/>
                </a:lnTo>
                <a:lnTo>
                  <a:pt x="3140964" y="167639"/>
                </a:lnTo>
                <a:lnTo>
                  <a:pt x="3150108" y="254507"/>
                </a:lnTo>
                <a:lnTo>
                  <a:pt x="3160776" y="240791"/>
                </a:lnTo>
                <a:lnTo>
                  <a:pt x="3169920" y="227075"/>
                </a:lnTo>
                <a:lnTo>
                  <a:pt x="3180588" y="94487"/>
                </a:lnTo>
                <a:lnTo>
                  <a:pt x="3209543" y="112775"/>
                </a:lnTo>
                <a:lnTo>
                  <a:pt x="3220212" y="121919"/>
                </a:lnTo>
                <a:lnTo>
                  <a:pt x="3229356" y="0"/>
                </a:lnTo>
                <a:lnTo>
                  <a:pt x="3278124" y="64007"/>
                </a:lnTo>
                <a:lnTo>
                  <a:pt x="3288791" y="79247"/>
                </a:lnTo>
                <a:lnTo>
                  <a:pt x="3297936" y="60959"/>
                </a:lnTo>
                <a:lnTo>
                  <a:pt x="3308604" y="74675"/>
                </a:lnTo>
                <a:lnTo>
                  <a:pt x="3317748" y="138683"/>
                </a:lnTo>
                <a:lnTo>
                  <a:pt x="3348228" y="178307"/>
                </a:lnTo>
                <a:lnTo>
                  <a:pt x="3357372" y="213359"/>
                </a:lnTo>
                <a:lnTo>
                  <a:pt x="3368040" y="265175"/>
                </a:lnTo>
                <a:lnTo>
                  <a:pt x="3377184" y="199643"/>
                </a:lnTo>
                <a:lnTo>
                  <a:pt x="3386328" y="143255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11317" y="2381250"/>
            <a:ext cx="3386454" cy="2437130"/>
          </a:xfrm>
          <a:custGeom>
            <a:avLst/>
            <a:gdLst/>
            <a:ahLst/>
            <a:cxnLst/>
            <a:rect l="l" t="t" r="r" b="b"/>
            <a:pathLst>
              <a:path w="3386454" h="2437129">
                <a:moveTo>
                  <a:pt x="0" y="1405127"/>
                </a:moveTo>
                <a:lnTo>
                  <a:pt x="39624" y="1431036"/>
                </a:lnTo>
                <a:lnTo>
                  <a:pt x="50292" y="1507236"/>
                </a:lnTo>
                <a:lnTo>
                  <a:pt x="59436" y="1697736"/>
                </a:lnTo>
                <a:lnTo>
                  <a:pt x="70104" y="1764792"/>
                </a:lnTo>
                <a:lnTo>
                  <a:pt x="79248" y="1773936"/>
                </a:lnTo>
                <a:lnTo>
                  <a:pt x="108204" y="1941576"/>
                </a:lnTo>
                <a:lnTo>
                  <a:pt x="118872" y="2033016"/>
                </a:lnTo>
                <a:lnTo>
                  <a:pt x="128016" y="2029968"/>
                </a:lnTo>
                <a:lnTo>
                  <a:pt x="138684" y="1961388"/>
                </a:lnTo>
                <a:lnTo>
                  <a:pt x="147828" y="2130552"/>
                </a:lnTo>
                <a:lnTo>
                  <a:pt x="187452" y="2221992"/>
                </a:lnTo>
                <a:lnTo>
                  <a:pt x="198120" y="2404872"/>
                </a:lnTo>
                <a:lnTo>
                  <a:pt x="207264" y="2119884"/>
                </a:lnTo>
                <a:lnTo>
                  <a:pt x="217932" y="1866900"/>
                </a:lnTo>
                <a:lnTo>
                  <a:pt x="246887" y="2043683"/>
                </a:lnTo>
                <a:lnTo>
                  <a:pt x="256032" y="1937004"/>
                </a:lnTo>
                <a:lnTo>
                  <a:pt x="266700" y="1856232"/>
                </a:lnTo>
                <a:lnTo>
                  <a:pt x="275844" y="1769364"/>
                </a:lnTo>
                <a:lnTo>
                  <a:pt x="286512" y="1731264"/>
                </a:lnTo>
                <a:lnTo>
                  <a:pt x="315468" y="1921764"/>
                </a:lnTo>
                <a:lnTo>
                  <a:pt x="326136" y="2086356"/>
                </a:lnTo>
                <a:lnTo>
                  <a:pt x="335280" y="1857756"/>
                </a:lnTo>
                <a:lnTo>
                  <a:pt x="344424" y="1911095"/>
                </a:lnTo>
                <a:lnTo>
                  <a:pt x="355092" y="1990344"/>
                </a:lnTo>
                <a:lnTo>
                  <a:pt x="384048" y="2104644"/>
                </a:lnTo>
                <a:lnTo>
                  <a:pt x="394716" y="2272284"/>
                </a:lnTo>
                <a:lnTo>
                  <a:pt x="403860" y="2318004"/>
                </a:lnTo>
                <a:lnTo>
                  <a:pt x="414528" y="2436876"/>
                </a:lnTo>
                <a:lnTo>
                  <a:pt x="423672" y="2129028"/>
                </a:lnTo>
                <a:lnTo>
                  <a:pt x="463296" y="2167128"/>
                </a:lnTo>
                <a:lnTo>
                  <a:pt x="472440" y="2013204"/>
                </a:lnTo>
                <a:lnTo>
                  <a:pt x="483108" y="2002536"/>
                </a:lnTo>
                <a:lnTo>
                  <a:pt x="492252" y="2109216"/>
                </a:lnTo>
                <a:lnTo>
                  <a:pt x="522732" y="1933956"/>
                </a:lnTo>
                <a:lnTo>
                  <a:pt x="531876" y="1897380"/>
                </a:lnTo>
                <a:lnTo>
                  <a:pt x="542544" y="1871472"/>
                </a:lnTo>
                <a:lnTo>
                  <a:pt x="551688" y="1783080"/>
                </a:lnTo>
                <a:lnTo>
                  <a:pt x="562356" y="1810512"/>
                </a:lnTo>
                <a:lnTo>
                  <a:pt x="591312" y="1719072"/>
                </a:lnTo>
                <a:lnTo>
                  <a:pt x="600456" y="1656588"/>
                </a:lnTo>
                <a:lnTo>
                  <a:pt x="611124" y="1632204"/>
                </a:lnTo>
                <a:lnTo>
                  <a:pt x="620268" y="1639824"/>
                </a:lnTo>
                <a:lnTo>
                  <a:pt x="630936" y="1511808"/>
                </a:lnTo>
                <a:lnTo>
                  <a:pt x="659892" y="1322832"/>
                </a:lnTo>
                <a:lnTo>
                  <a:pt x="670560" y="1456944"/>
                </a:lnTo>
                <a:lnTo>
                  <a:pt x="679704" y="1286256"/>
                </a:lnTo>
                <a:lnTo>
                  <a:pt x="690372" y="1328927"/>
                </a:lnTo>
                <a:lnTo>
                  <a:pt x="699516" y="1266444"/>
                </a:lnTo>
                <a:lnTo>
                  <a:pt x="728472" y="1391412"/>
                </a:lnTo>
                <a:lnTo>
                  <a:pt x="739140" y="1472183"/>
                </a:lnTo>
                <a:lnTo>
                  <a:pt x="748284" y="1269492"/>
                </a:lnTo>
                <a:lnTo>
                  <a:pt x="758952" y="1103376"/>
                </a:lnTo>
                <a:lnTo>
                  <a:pt x="768096" y="1176527"/>
                </a:lnTo>
                <a:lnTo>
                  <a:pt x="798576" y="1132332"/>
                </a:lnTo>
                <a:lnTo>
                  <a:pt x="807720" y="984503"/>
                </a:lnTo>
                <a:lnTo>
                  <a:pt x="818388" y="1143000"/>
                </a:lnTo>
                <a:lnTo>
                  <a:pt x="827532" y="1175003"/>
                </a:lnTo>
                <a:lnTo>
                  <a:pt x="867156" y="1181100"/>
                </a:lnTo>
                <a:lnTo>
                  <a:pt x="876300" y="1286256"/>
                </a:lnTo>
                <a:lnTo>
                  <a:pt x="886968" y="1283208"/>
                </a:lnTo>
                <a:lnTo>
                  <a:pt x="896112" y="1281683"/>
                </a:lnTo>
                <a:lnTo>
                  <a:pt x="906780" y="1429512"/>
                </a:lnTo>
                <a:lnTo>
                  <a:pt x="935736" y="1533144"/>
                </a:lnTo>
                <a:lnTo>
                  <a:pt x="946404" y="1514856"/>
                </a:lnTo>
                <a:lnTo>
                  <a:pt x="955548" y="1338072"/>
                </a:lnTo>
                <a:lnTo>
                  <a:pt x="964692" y="1383792"/>
                </a:lnTo>
                <a:lnTo>
                  <a:pt x="975360" y="1149096"/>
                </a:lnTo>
                <a:lnTo>
                  <a:pt x="1004316" y="1088136"/>
                </a:lnTo>
                <a:lnTo>
                  <a:pt x="1014984" y="915924"/>
                </a:lnTo>
                <a:lnTo>
                  <a:pt x="1024128" y="955548"/>
                </a:lnTo>
                <a:lnTo>
                  <a:pt x="1034796" y="979932"/>
                </a:lnTo>
                <a:lnTo>
                  <a:pt x="1043940" y="1088136"/>
                </a:lnTo>
                <a:lnTo>
                  <a:pt x="1072896" y="1144524"/>
                </a:lnTo>
                <a:lnTo>
                  <a:pt x="1083564" y="1019555"/>
                </a:lnTo>
                <a:lnTo>
                  <a:pt x="1092708" y="873251"/>
                </a:lnTo>
                <a:lnTo>
                  <a:pt x="1103376" y="819912"/>
                </a:lnTo>
                <a:lnTo>
                  <a:pt x="1112520" y="768096"/>
                </a:lnTo>
                <a:lnTo>
                  <a:pt x="1143000" y="871727"/>
                </a:lnTo>
                <a:lnTo>
                  <a:pt x="1152144" y="737615"/>
                </a:lnTo>
                <a:lnTo>
                  <a:pt x="1162812" y="615696"/>
                </a:lnTo>
                <a:lnTo>
                  <a:pt x="1171956" y="548639"/>
                </a:lnTo>
                <a:lnTo>
                  <a:pt x="1182624" y="559308"/>
                </a:lnTo>
                <a:lnTo>
                  <a:pt x="1211580" y="667512"/>
                </a:lnTo>
                <a:lnTo>
                  <a:pt x="1220724" y="775715"/>
                </a:lnTo>
                <a:lnTo>
                  <a:pt x="1231392" y="763524"/>
                </a:lnTo>
                <a:lnTo>
                  <a:pt x="1240536" y="711708"/>
                </a:lnTo>
                <a:lnTo>
                  <a:pt x="1251204" y="679703"/>
                </a:lnTo>
                <a:lnTo>
                  <a:pt x="1280160" y="795527"/>
                </a:lnTo>
                <a:lnTo>
                  <a:pt x="1290828" y="679703"/>
                </a:lnTo>
                <a:lnTo>
                  <a:pt x="1299972" y="530351"/>
                </a:lnTo>
                <a:lnTo>
                  <a:pt x="1310639" y="484632"/>
                </a:lnTo>
                <a:lnTo>
                  <a:pt x="1319784" y="531876"/>
                </a:lnTo>
                <a:lnTo>
                  <a:pt x="1348739" y="388620"/>
                </a:lnTo>
                <a:lnTo>
                  <a:pt x="1359408" y="332232"/>
                </a:lnTo>
                <a:lnTo>
                  <a:pt x="1368552" y="342900"/>
                </a:lnTo>
                <a:lnTo>
                  <a:pt x="1379220" y="345948"/>
                </a:lnTo>
                <a:lnTo>
                  <a:pt x="1388364" y="385572"/>
                </a:lnTo>
                <a:lnTo>
                  <a:pt x="1418843" y="353567"/>
                </a:lnTo>
                <a:lnTo>
                  <a:pt x="1427988" y="301751"/>
                </a:lnTo>
                <a:lnTo>
                  <a:pt x="1437132" y="213360"/>
                </a:lnTo>
                <a:lnTo>
                  <a:pt x="1447800" y="220979"/>
                </a:lnTo>
                <a:lnTo>
                  <a:pt x="1456943" y="234696"/>
                </a:lnTo>
                <a:lnTo>
                  <a:pt x="1496567" y="256032"/>
                </a:lnTo>
                <a:lnTo>
                  <a:pt x="1507236" y="265175"/>
                </a:lnTo>
                <a:lnTo>
                  <a:pt x="1527048" y="301751"/>
                </a:lnTo>
                <a:lnTo>
                  <a:pt x="1556004" y="199644"/>
                </a:lnTo>
                <a:lnTo>
                  <a:pt x="1565148" y="137160"/>
                </a:lnTo>
                <a:lnTo>
                  <a:pt x="1575815" y="53339"/>
                </a:lnTo>
                <a:lnTo>
                  <a:pt x="1584960" y="117348"/>
                </a:lnTo>
                <a:lnTo>
                  <a:pt x="1595628" y="259079"/>
                </a:lnTo>
                <a:lnTo>
                  <a:pt x="1624584" y="277367"/>
                </a:lnTo>
                <a:lnTo>
                  <a:pt x="1635252" y="313944"/>
                </a:lnTo>
                <a:lnTo>
                  <a:pt x="1644396" y="359663"/>
                </a:lnTo>
                <a:lnTo>
                  <a:pt x="1655064" y="531876"/>
                </a:lnTo>
                <a:lnTo>
                  <a:pt x="1664208" y="362712"/>
                </a:lnTo>
                <a:lnTo>
                  <a:pt x="1693164" y="230124"/>
                </a:lnTo>
                <a:lnTo>
                  <a:pt x="1703832" y="280415"/>
                </a:lnTo>
                <a:lnTo>
                  <a:pt x="1712976" y="252984"/>
                </a:lnTo>
                <a:lnTo>
                  <a:pt x="1723643" y="160020"/>
                </a:lnTo>
                <a:lnTo>
                  <a:pt x="1732788" y="396239"/>
                </a:lnTo>
                <a:lnTo>
                  <a:pt x="1763267" y="519684"/>
                </a:lnTo>
                <a:lnTo>
                  <a:pt x="1772412" y="374903"/>
                </a:lnTo>
                <a:lnTo>
                  <a:pt x="1783080" y="182879"/>
                </a:lnTo>
                <a:lnTo>
                  <a:pt x="1792224" y="329184"/>
                </a:lnTo>
                <a:lnTo>
                  <a:pt x="1801367" y="266700"/>
                </a:lnTo>
                <a:lnTo>
                  <a:pt x="1840991" y="495300"/>
                </a:lnTo>
                <a:lnTo>
                  <a:pt x="1851660" y="416051"/>
                </a:lnTo>
                <a:lnTo>
                  <a:pt x="1860804" y="633984"/>
                </a:lnTo>
                <a:lnTo>
                  <a:pt x="1871472" y="608076"/>
                </a:lnTo>
                <a:lnTo>
                  <a:pt x="1900428" y="670560"/>
                </a:lnTo>
                <a:lnTo>
                  <a:pt x="1911096" y="475488"/>
                </a:lnTo>
                <a:lnTo>
                  <a:pt x="1920239" y="670560"/>
                </a:lnTo>
                <a:lnTo>
                  <a:pt x="1929384" y="582167"/>
                </a:lnTo>
                <a:lnTo>
                  <a:pt x="1940052" y="556260"/>
                </a:lnTo>
                <a:lnTo>
                  <a:pt x="1969008" y="624839"/>
                </a:lnTo>
                <a:lnTo>
                  <a:pt x="1979676" y="679703"/>
                </a:lnTo>
                <a:lnTo>
                  <a:pt x="1988820" y="652272"/>
                </a:lnTo>
                <a:lnTo>
                  <a:pt x="1999488" y="670560"/>
                </a:lnTo>
                <a:lnTo>
                  <a:pt x="2008632" y="723900"/>
                </a:lnTo>
                <a:lnTo>
                  <a:pt x="2037588" y="824484"/>
                </a:lnTo>
                <a:lnTo>
                  <a:pt x="2048256" y="844296"/>
                </a:lnTo>
                <a:lnTo>
                  <a:pt x="2057400" y="940308"/>
                </a:lnTo>
                <a:lnTo>
                  <a:pt x="2068067" y="1014984"/>
                </a:lnTo>
                <a:lnTo>
                  <a:pt x="2077212" y="970788"/>
                </a:lnTo>
                <a:lnTo>
                  <a:pt x="2107691" y="1117091"/>
                </a:lnTo>
                <a:lnTo>
                  <a:pt x="2116836" y="1170432"/>
                </a:lnTo>
                <a:lnTo>
                  <a:pt x="2127504" y="1043939"/>
                </a:lnTo>
                <a:lnTo>
                  <a:pt x="2136648" y="938784"/>
                </a:lnTo>
                <a:lnTo>
                  <a:pt x="2147316" y="950976"/>
                </a:lnTo>
                <a:lnTo>
                  <a:pt x="2176272" y="835151"/>
                </a:lnTo>
                <a:lnTo>
                  <a:pt x="2185416" y="859536"/>
                </a:lnTo>
                <a:lnTo>
                  <a:pt x="2196084" y="960120"/>
                </a:lnTo>
                <a:lnTo>
                  <a:pt x="2205228" y="790955"/>
                </a:lnTo>
                <a:lnTo>
                  <a:pt x="2215896" y="694944"/>
                </a:lnTo>
                <a:lnTo>
                  <a:pt x="2244852" y="576072"/>
                </a:lnTo>
                <a:lnTo>
                  <a:pt x="2255520" y="496824"/>
                </a:lnTo>
                <a:lnTo>
                  <a:pt x="2264664" y="477012"/>
                </a:lnTo>
                <a:lnTo>
                  <a:pt x="2275332" y="339851"/>
                </a:lnTo>
                <a:lnTo>
                  <a:pt x="2284476" y="312420"/>
                </a:lnTo>
                <a:lnTo>
                  <a:pt x="2313432" y="451103"/>
                </a:lnTo>
                <a:lnTo>
                  <a:pt x="2324100" y="352044"/>
                </a:lnTo>
                <a:lnTo>
                  <a:pt x="2333243" y="478536"/>
                </a:lnTo>
                <a:lnTo>
                  <a:pt x="2343912" y="425196"/>
                </a:lnTo>
                <a:lnTo>
                  <a:pt x="2353056" y="396239"/>
                </a:lnTo>
                <a:lnTo>
                  <a:pt x="2383536" y="458724"/>
                </a:lnTo>
                <a:lnTo>
                  <a:pt x="2392680" y="518160"/>
                </a:lnTo>
                <a:lnTo>
                  <a:pt x="2401824" y="675132"/>
                </a:lnTo>
                <a:lnTo>
                  <a:pt x="2412491" y="821436"/>
                </a:lnTo>
                <a:lnTo>
                  <a:pt x="2421636" y="699515"/>
                </a:lnTo>
                <a:lnTo>
                  <a:pt x="2461260" y="662939"/>
                </a:lnTo>
                <a:lnTo>
                  <a:pt x="2471928" y="598932"/>
                </a:lnTo>
                <a:lnTo>
                  <a:pt x="2481072" y="397763"/>
                </a:lnTo>
                <a:lnTo>
                  <a:pt x="2491740" y="563879"/>
                </a:lnTo>
                <a:lnTo>
                  <a:pt x="2520696" y="524255"/>
                </a:lnTo>
                <a:lnTo>
                  <a:pt x="2529840" y="656844"/>
                </a:lnTo>
                <a:lnTo>
                  <a:pt x="2540508" y="781812"/>
                </a:lnTo>
                <a:lnTo>
                  <a:pt x="2549652" y="751332"/>
                </a:lnTo>
                <a:lnTo>
                  <a:pt x="2560320" y="835151"/>
                </a:lnTo>
                <a:lnTo>
                  <a:pt x="2589276" y="809244"/>
                </a:lnTo>
                <a:lnTo>
                  <a:pt x="2599943" y="795527"/>
                </a:lnTo>
                <a:lnTo>
                  <a:pt x="2609088" y="614172"/>
                </a:lnTo>
                <a:lnTo>
                  <a:pt x="2619756" y="521208"/>
                </a:lnTo>
                <a:lnTo>
                  <a:pt x="2628900" y="696467"/>
                </a:lnTo>
                <a:lnTo>
                  <a:pt x="2657856" y="557784"/>
                </a:lnTo>
                <a:lnTo>
                  <a:pt x="2668524" y="678179"/>
                </a:lnTo>
                <a:lnTo>
                  <a:pt x="2677667" y="451103"/>
                </a:lnTo>
                <a:lnTo>
                  <a:pt x="2688336" y="377951"/>
                </a:lnTo>
                <a:lnTo>
                  <a:pt x="2697480" y="338327"/>
                </a:lnTo>
                <a:lnTo>
                  <a:pt x="2727960" y="283463"/>
                </a:lnTo>
                <a:lnTo>
                  <a:pt x="2737104" y="295655"/>
                </a:lnTo>
                <a:lnTo>
                  <a:pt x="2747772" y="187451"/>
                </a:lnTo>
                <a:lnTo>
                  <a:pt x="2756916" y="129539"/>
                </a:lnTo>
                <a:lnTo>
                  <a:pt x="2766060" y="188975"/>
                </a:lnTo>
                <a:lnTo>
                  <a:pt x="2805684" y="96012"/>
                </a:lnTo>
                <a:lnTo>
                  <a:pt x="2816352" y="153924"/>
                </a:lnTo>
                <a:lnTo>
                  <a:pt x="2825496" y="129539"/>
                </a:lnTo>
                <a:lnTo>
                  <a:pt x="2836164" y="137160"/>
                </a:lnTo>
                <a:lnTo>
                  <a:pt x="2865120" y="176784"/>
                </a:lnTo>
                <a:lnTo>
                  <a:pt x="2875788" y="143255"/>
                </a:lnTo>
                <a:lnTo>
                  <a:pt x="2884932" y="18287"/>
                </a:lnTo>
                <a:lnTo>
                  <a:pt x="2894076" y="129539"/>
                </a:lnTo>
                <a:lnTo>
                  <a:pt x="2904743" y="89915"/>
                </a:lnTo>
                <a:lnTo>
                  <a:pt x="2933700" y="121920"/>
                </a:lnTo>
                <a:lnTo>
                  <a:pt x="2944367" y="175260"/>
                </a:lnTo>
                <a:lnTo>
                  <a:pt x="2953512" y="248412"/>
                </a:lnTo>
                <a:lnTo>
                  <a:pt x="2964180" y="198120"/>
                </a:lnTo>
                <a:lnTo>
                  <a:pt x="2973324" y="294132"/>
                </a:lnTo>
                <a:lnTo>
                  <a:pt x="3003804" y="469391"/>
                </a:lnTo>
                <a:lnTo>
                  <a:pt x="3012948" y="487679"/>
                </a:lnTo>
                <a:lnTo>
                  <a:pt x="3022091" y="614172"/>
                </a:lnTo>
                <a:lnTo>
                  <a:pt x="3032760" y="679703"/>
                </a:lnTo>
                <a:lnTo>
                  <a:pt x="3041904" y="736091"/>
                </a:lnTo>
                <a:lnTo>
                  <a:pt x="3072384" y="656844"/>
                </a:lnTo>
                <a:lnTo>
                  <a:pt x="3081528" y="649224"/>
                </a:lnTo>
                <a:lnTo>
                  <a:pt x="3092196" y="621791"/>
                </a:lnTo>
                <a:lnTo>
                  <a:pt x="3101340" y="679703"/>
                </a:lnTo>
                <a:lnTo>
                  <a:pt x="3140964" y="806196"/>
                </a:lnTo>
                <a:lnTo>
                  <a:pt x="3150108" y="569976"/>
                </a:lnTo>
                <a:lnTo>
                  <a:pt x="3160776" y="592836"/>
                </a:lnTo>
                <a:lnTo>
                  <a:pt x="3169920" y="606551"/>
                </a:lnTo>
                <a:lnTo>
                  <a:pt x="3180588" y="580644"/>
                </a:lnTo>
                <a:lnTo>
                  <a:pt x="3209543" y="409955"/>
                </a:lnTo>
                <a:lnTo>
                  <a:pt x="3220212" y="358139"/>
                </a:lnTo>
                <a:lnTo>
                  <a:pt x="3229356" y="365760"/>
                </a:lnTo>
                <a:lnTo>
                  <a:pt x="3278124" y="449579"/>
                </a:lnTo>
                <a:lnTo>
                  <a:pt x="3288791" y="624839"/>
                </a:lnTo>
                <a:lnTo>
                  <a:pt x="3297936" y="224027"/>
                </a:lnTo>
                <a:lnTo>
                  <a:pt x="3308604" y="70103"/>
                </a:lnTo>
                <a:lnTo>
                  <a:pt x="3317748" y="10667"/>
                </a:lnTo>
                <a:lnTo>
                  <a:pt x="3348228" y="0"/>
                </a:lnTo>
                <a:lnTo>
                  <a:pt x="3357372" y="82296"/>
                </a:lnTo>
                <a:lnTo>
                  <a:pt x="3368040" y="192024"/>
                </a:lnTo>
                <a:lnTo>
                  <a:pt x="3377184" y="91439"/>
                </a:lnTo>
                <a:lnTo>
                  <a:pt x="3386328" y="27432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89593" y="5325617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689593" y="4849114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689593" y="4372736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689593" y="3896614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689593" y="3420236"/>
            <a:ext cx="1447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689593" y="2943860"/>
            <a:ext cx="1447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689593" y="2467482"/>
            <a:ext cx="1447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689593" y="1991360"/>
            <a:ext cx="1447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55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921122" y="5325617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921122" y="4954904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921122" y="4584572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921122" y="4213986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921122" y="3843654"/>
            <a:ext cx="201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921122" y="3472637"/>
            <a:ext cx="2025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21122" y="3102610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921122" y="2732277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1122" y="2361692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921122" y="1991360"/>
            <a:ext cx="201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800" spc="5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815713" y="5505348"/>
            <a:ext cx="3706342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845933" y="3605595"/>
            <a:ext cx="154940" cy="27813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585858"/>
                </a:solidFill>
                <a:latin typeface="Calibri"/>
                <a:cs typeface="Calibri"/>
              </a:rPr>
              <a:t>$</a:t>
            </a:r>
            <a:r>
              <a:rPr sz="800" b="1" spc="-1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800" b="1" spc="5" dirty="0">
                <a:solidFill>
                  <a:srgbClr val="585858"/>
                </a:solidFill>
                <a:latin typeface="Calibri"/>
                <a:cs typeface="Calibri"/>
              </a:rPr>
              <a:t>bb</a:t>
            </a:r>
            <a:r>
              <a:rPr sz="800" b="1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754882" y="3467645"/>
            <a:ext cx="154940" cy="5594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" dirty="0">
                <a:solidFill>
                  <a:srgbClr val="585858"/>
                </a:solidFill>
                <a:latin typeface="Calibri"/>
                <a:cs typeface="Calibri"/>
              </a:rPr>
              <a:t>Dollar</a:t>
            </a:r>
            <a:r>
              <a:rPr sz="8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b="1" spc="5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904357" y="1711833"/>
            <a:ext cx="193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585858"/>
                </a:solidFill>
                <a:latin typeface="Calibri"/>
                <a:cs typeface="Calibri"/>
              </a:rPr>
              <a:t>US </a:t>
            </a:r>
            <a:r>
              <a:rPr sz="1200" b="1" spc="15" dirty="0">
                <a:solidFill>
                  <a:srgbClr val="585858"/>
                </a:solidFill>
                <a:latin typeface="Calibri"/>
                <a:cs typeface="Calibri"/>
              </a:rPr>
              <a:t>Dollar 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Index </a:t>
            </a:r>
            <a:r>
              <a:rPr sz="1200" b="1" spc="15" dirty="0">
                <a:solidFill>
                  <a:srgbClr val="585858"/>
                </a:solidFill>
                <a:latin typeface="Calibri"/>
                <a:cs typeface="Calibri"/>
              </a:rPr>
              <a:t>vs.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WTI</a:t>
            </a:r>
            <a:r>
              <a:rPr sz="1200" b="1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676138" y="613181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F7D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5933694" y="6047943"/>
            <a:ext cx="12573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US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Dollar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(1997=100)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367778" y="613181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7625588" y="6047943"/>
            <a:ext cx="50863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WTI,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$/bbl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7625842" y="6333540"/>
            <a:ext cx="9283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Source: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Reuters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0604"/>
            <a:ext cx="8676640" cy="861060"/>
          </a:xfrm>
          <a:prstGeom prst="rect">
            <a:avLst/>
          </a:prstGeom>
          <a:solidFill>
            <a:srgbClr val="F7D11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504825" marR="88900">
              <a:lnSpc>
                <a:spcPct val="100000"/>
              </a:lnSpc>
            </a:pPr>
            <a:r>
              <a:rPr spc="45" dirty="0"/>
              <a:t>GLOBALLY </a:t>
            </a:r>
            <a:r>
              <a:rPr spc="95" dirty="0"/>
              <a:t>WE </a:t>
            </a:r>
            <a:r>
              <a:rPr spc="55" dirty="0"/>
              <a:t>ARE </a:t>
            </a:r>
            <a:r>
              <a:rPr spc="80" dirty="0"/>
              <a:t>SEEING </a:t>
            </a:r>
            <a:r>
              <a:rPr spc="170" dirty="0"/>
              <a:t>A </a:t>
            </a:r>
            <a:r>
              <a:rPr spc="125" dirty="0"/>
              <a:t>GROWING </a:t>
            </a:r>
            <a:r>
              <a:rPr spc="30" dirty="0"/>
              <a:t>TREND </a:t>
            </a:r>
            <a:r>
              <a:rPr spc="40" dirty="0"/>
              <a:t>TOWARDS </a:t>
            </a:r>
            <a:r>
              <a:rPr spc="30" dirty="0"/>
              <a:t>LARGER </a:t>
            </a:r>
            <a:r>
              <a:rPr spc="75" dirty="0"/>
              <a:t>SUVS </a:t>
            </a:r>
            <a:r>
              <a:rPr spc="35" dirty="0"/>
              <a:t>WHILE  </a:t>
            </a:r>
            <a:r>
              <a:rPr spc="70" dirty="0"/>
              <a:t>CAR </a:t>
            </a:r>
            <a:r>
              <a:rPr spc="45" dirty="0"/>
              <a:t>PLANTS </a:t>
            </a:r>
            <a:r>
              <a:rPr spc="75" dirty="0"/>
              <a:t>WHICH </a:t>
            </a:r>
            <a:r>
              <a:rPr spc="55" dirty="0"/>
              <a:t>MAKE </a:t>
            </a:r>
            <a:r>
              <a:rPr spc="5" dirty="0"/>
              <a:t>SMALL </a:t>
            </a:r>
            <a:r>
              <a:rPr spc="85" dirty="0"/>
              <a:t>CARS </a:t>
            </a:r>
            <a:r>
              <a:rPr spc="55" dirty="0"/>
              <a:t>ARE </a:t>
            </a:r>
            <a:r>
              <a:rPr spc="75" dirty="0"/>
              <a:t>BEING </a:t>
            </a:r>
            <a:r>
              <a:rPr dirty="0"/>
              <a:t>IDLED </a:t>
            </a:r>
            <a:r>
              <a:rPr spc="30" dirty="0"/>
              <a:t>DUE </a:t>
            </a:r>
            <a:r>
              <a:rPr spc="100" dirty="0"/>
              <a:t>TO</a:t>
            </a:r>
            <a:r>
              <a:rPr spc="20" dirty="0"/>
              <a:t> </a:t>
            </a:r>
            <a:r>
              <a:rPr spc="125" dirty="0"/>
              <a:t>GROWING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93520" cy="260985"/>
          </a:xfrm>
          <a:custGeom>
            <a:avLst/>
            <a:gdLst/>
            <a:ahLst/>
            <a:cxnLst/>
            <a:rect l="l" t="t" r="r" b="b"/>
            <a:pathLst>
              <a:path w="1493520" h="260985">
                <a:moveTo>
                  <a:pt x="0" y="260603"/>
                </a:moveTo>
                <a:lnTo>
                  <a:pt x="1493520" y="260603"/>
                </a:lnTo>
                <a:lnTo>
                  <a:pt x="149352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8668"/>
            <a:ext cx="149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SUVs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775" y="2244391"/>
            <a:ext cx="8902308" cy="355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2019" y="5085588"/>
            <a:ext cx="848994" cy="2076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000" spc="55" dirty="0">
                <a:solidFill>
                  <a:srgbClr val="585858"/>
                </a:solidFill>
                <a:latin typeface="Calibri"/>
                <a:cs typeface="Calibri"/>
              </a:rPr>
              <a:t>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9982" y="1556766"/>
            <a:ext cx="6449695" cy="733425"/>
          </a:xfrm>
          <a:custGeom>
            <a:avLst/>
            <a:gdLst/>
            <a:ahLst/>
            <a:cxnLst/>
            <a:rect l="l" t="t" r="r" b="b"/>
            <a:pathLst>
              <a:path w="6449695" h="733425">
                <a:moveTo>
                  <a:pt x="0" y="733043"/>
                </a:moveTo>
                <a:lnTo>
                  <a:pt x="6449568" y="733043"/>
                </a:lnTo>
                <a:lnTo>
                  <a:pt x="6449568" y="0"/>
                </a:lnTo>
                <a:lnTo>
                  <a:pt x="0" y="0"/>
                </a:lnTo>
                <a:lnTo>
                  <a:pt x="0" y="7330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2353" y="1144904"/>
            <a:ext cx="6241415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solidFill>
                  <a:srgbClr val="D32D12"/>
                </a:solidFill>
                <a:latin typeface="Calibri"/>
                <a:cs typeface="Calibri"/>
              </a:rPr>
              <a:t>INVENTORIES.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986280">
              <a:lnSpc>
                <a:spcPct val="100000"/>
              </a:lnSpc>
            </a:pPr>
            <a:r>
              <a:rPr sz="1800" b="1" u="sng" spc="4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New </a:t>
            </a:r>
            <a:r>
              <a:rPr sz="1800" b="1" u="sng" spc="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Passengers </a:t>
            </a:r>
            <a:r>
              <a:rPr sz="1800" b="1" u="sng" spc="-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Vehicles </a:t>
            </a:r>
            <a:r>
              <a:rPr sz="1800" b="1" u="sng" spc="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Sales</a:t>
            </a:r>
            <a:r>
              <a:rPr sz="1800" b="1" u="sng" spc="2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Breakdown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2884" y="5860491"/>
            <a:ext cx="710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Source: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IEA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0604"/>
            <a:ext cx="8676640" cy="861060"/>
          </a:xfrm>
          <a:prstGeom prst="rect">
            <a:avLst/>
          </a:prstGeom>
          <a:solidFill>
            <a:srgbClr val="F7D1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504825" marR="186055">
              <a:lnSpc>
                <a:spcPct val="100000"/>
              </a:lnSpc>
            </a:pPr>
            <a:r>
              <a:rPr spc="35" dirty="0"/>
              <a:t>WHILE </a:t>
            </a:r>
            <a:r>
              <a:rPr spc="125" dirty="0"/>
              <a:t>2017 </a:t>
            </a:r>
            <a:r>
              <a:rPr spc="45" dirty="0"/>
              <a:t>AVERAGE </a:t>
            </a:r>
            <a:r>
              <a:rPr spc="60" dirty="0"/>
              <a:t>PRODUCTION </a:t>
            </a:r>
            <a:r>
              <a:rPr spc="40" dirty="0"/>
              <a:t>IS </a:t>
            </a:r>
            <a:r>
              <a:rPr spc="25" dirty="0"/>
              <a:t>EXPECTED </a:t>
            </a:r>
            <a:r>
              <a:rPr spc="100" dirty="0"/>
              <a:t>TO </a:t>
            </a:r>
            <a:r>
              <a:rPr spc="20" dirty="0"/>
              <a:t>BE </a:t>
            </a:r>
            <a:r>
              <a:rPr spc="-40" dirty="0"/>
              <a:t>FLAT </a:t>
            </a:r>
            <a:r>
              <a:rPr spc="100" dirty="0"/>
              <a:t>Y-O-Y </a:t>
            </a:r>
            <a:r>
              <a:rPr spc="-30" dirty="0"/>
              <a:t>BUT  </a:t>
            </a:r>
            <a:r>
              <a:rPr spc="100" dirty="0"/>
              <a:t>ENDING </a:t>
            </a:r>
            <a:r>
              <a:rPr spc="40" dirty="0"/>
              <a:t>HIGHER </a:t>
            </a:r>
            <a:r>
              <a:rPr spc="95" dirty="0"/>
              <a:t>IN </a:t>
            </a:r>
            <a:r>
              <a:rPr spc="114" dirty="0"/>
              <a:t>2H17 </a:t>
            </a:r>
            <a:r>
              <a:rPr spc="85" dirty="0"/>
              <a:t>THAN </a:t>
            </a:r>
            <a:r>
              <a:rPr spc="110" dirty="0"/>
              <a:t>2016, </a:t>
            </a:r>
            <a:r>
              <a:rPr spc="50" dirty="0"/>
              <a:t>CREATING </a:t>
            </a:r>
            <a:r>
              <a:rPr spc="170" dirty="0"/>
              <a:t>A </a:t>
            </a:r>
            <a:r>
              <a:rPr spc="-5" dirty="0"/>
              <a:t>PLATFORM </a:t>
            </a:r>
            <a:r>
              <a:rPr spc="45" dirty="0"/>
              <a:t>FOR</a:t>
            </a:r>
            <a:r>
              <a:rPr spc="140" dirty="0"/>
              <a:t> </a:t>
            </a:r>
            <a:r>
              <a:rPr spc="65" dirty="0"/>
              <a:t>STRONGER</a:t>
            </a:r>
          </a:p>
        </p:txBody>
      </p:sp>
      <p:sp>
        <p:nvSpPr>
          <p:cNvPr id="3" name="object 3"/>
          <p:cNvSpPr/>
          <p:nvPr/>
        </p:nvSpPr>
        <p:spPr>
          <a:xfrm>
            <a:off x="1080516" y="2935223"/>
            <a:ext cx="5564505" cy="2567940"/>
          </a:xfrm>
          <a:custGeom>
            <a:avLst/>
            <a:gdLst/>
            <a:ahLst/>
            <a:cxnLst/>
            <a:rect l="l" t="t" r="r" b="b"/>
            <a:pathLst>
              <a:path w="5564505" h="2567940">
                <a:moveTo>
                  <a:pt x="1301496" y="205739"/>
                </a:moveTo>
                <a:lnTo>
                  <a:pt x="1184148" y="504443"/>
                </a:lnTo>
                <a:lnTo>
                  <a:pt x="1065276" y="630936"/>
                </a:lnTo>
                <a:lnTo>
                  <a:pt x="946404" y="914400"/>
                </a:lnTo>
                <a:lnTo>
                  <a:pt x="829056" y="1181100"/>
                </a:lnTo>
                <a:lnTo>
                  <a:pt x="710184" y="1292352"/>
                </a:lnTo>
                <a:lnTo>
                  <a:pt x="591311" y="1434083"/>
                </a:lnTo>
                <a:lnTo>
                  <a:pt x="472440" y="1623059"/>
                </a:lnTo>
                <a:lnTo>
                  <a:pt x="355092" y="1623059"/>
                </a:lnTo>
                <a:lnTo>
                  <a:pt x="236220" y="2157984"/>
                </a:lnTo>
                <a:lnTo>
                  <a:pt x="117347" y="2362200"/>
                </a:lnTo>
                <a:lnTo>
                  <a:pt x="0" y="2520696"/>
                </a:lnTo>
                <a:lnTo>
                  <a:pt x="0" y="2567940"/>
                </a:lnTo>
                <a:lnTo>
                  <a:pt x="5564124" y="2567940"/>
                </a:lnTo>
                <a:lnTo>
                  <a:pt x="5564124" y="1653539"/>
                </a:lnTo>
                <a:lnTo>
                  <a:pt x="3788664" y="1653539"/>
                </a:lnTo>
                <a:lnTo>
                  <a:pt x="3711906" y="1481327"/>
                </a:lnTo>
                <a:lnTo>
                  <a:pt x="3550920" y="1481327"/>
                </a:lnTo>
                <a:lnTo>
                  <a:pt x="3433572" y="1449324"/>
                </a:lnTo>
                <a:lnTo>
                  <a:pt x="3314700" y="1181100"/>
                </a:lnTo>
                <a:lnTo>
                  <a:pt x="3195828" y="1071371"/>
                </a:lnTo>
                <a:lnTo>
                  <a:pt x="3088819" y="755903"/>
                </a:lnTo>
                <a:lnTo>
                  <a:pt x="2959608" y="755903"/>
                </a:lnTo>
                <a:lnTo>
                  <a:pt x="2723388" y="630936"/>
                </a:lnTo>
                <a:lnTo>
                  <a:pt x="2604516" y="519684"/>
                </a:lnTo>
                <a:lnTo>
                  <a:pt x="2566170" y="489203"/>
                </a:lnTo>
                <a:lnTo>
                  <a:pt x="2011679" y="489203"/>
                </a:lnTo>
                <a:lnTo>
                  <a:pt x="1964740" y="394715"/>
                </a:lnTo>
                <a:lnTo>
                  <a:pt x="1420367" y="394715"/>
                </a:lnTo>
                <a:lnTo>
                  <a:pt x="1301496" y="205739"/>
                </a:lnTo>
                <a:close/>
              </a:path>
              <a:path w="5564505" h="2567940">
                <a:moveTo>
                  <a:pt x="4143756" y="1339595"/>
                </a:moveTo>
                <a:lnTo>
                  <a:pt x="4024884" y="1354836"/>
                </a:lnTo>
                <a:lnTo>
                  <a:pt x="3906012" y="1464564"/>
                </a:lnTo>
                <a:lnTo>
                  <a:pt x="3788664" y="1653539"/>
                </a:lnTo>
                <a:lnTo>
                  <a:pt x="5564124" y="1653539"/>
                </a:lnTo>
                <a:lnTo>
                  <a:pt x="5564124" y="1575815"/>
                </a:lnTo>
                <a:lnTo>
                  <a:pt x="5209032" y="1575815"/>
                </a:lnTo>
                <a:lnTo>
                  <a:pt x="5090160" y="1481327"/>
                </a:lnTo>
                <a:lnTo>
                  <a:pt x="5040327" y="1434083"/>
                </a:lnTo>
                <a:lnTo>
                  <a:pt x="4853940" y="1434083"/>
                </a:lnTo>
                <a:lnTo>
                  <a:pt x="4791673" y="1417320"/>
                </a:lnTo>
                <a:lnTo>
                  <a:pt x="4379976" y="1417320"/>
                </a:lnTo>
                <a:lnTo>
                  <a:pt x="4262628" y="1354836"/>
                </a:lnTo>
                <a:lnTo>
                  <a:pt x="4143756" y="1339595"/>
                </a:lnTo>
                <a:close/>
              </a:path>
              <a:path w="5564505" h="2567940">
                <a:moveTo>
                  <a:pt x="5564124" y="992124"/>
                </a:moveTo>
                <a:lnTo>
                  <a:pt x="5445252" y="1024127"/>
                </a:lnTo>
                <a:lnTo>
                  <a:pt x="5327904" y="1260348"/>
                </a:lnTo>
                <a:lnTo>
                  <a:pt x="5209032" y="1575815"/>
                </a:lnTo>
                <a:lnTo>
                  <a:pt x="5564124" y="1575815"/>
                </a:lnTo>
                <a:lnTo>
                  <a:pt x="5564124" y="992124"/>
                </a:lnTo>
                <a:close/>
              </a:path>
              <a:path w="5564505" h="2567940">
                <a:moveTo>
                  <a:pt x="3669792" y="1386839"/>
                </a:moveTo>
                <a:lnTo>
                  <a:pt x="3550920" y="1481327"/>
                </a:lnTo>
                <a:lnTo>
                  <a:pt x="3711906" y="1481327"/>
                </a:lnTo>
                <a:lnTo>
                  <a:pt x="3669792" y="1386839"/>
                </a:lnTo>
                <a:close/>
              </a:path>
              <a:path w="5564505" h="2567940">
                <a:moveTo>
                  <a:pt x="4972812" y="1370076"/>
                </a:moveTo>
                <a:lnTo>
                  <a:pt x="4853940" y="1434083"/>
                </a:lnTo>
                <a:lnTo>
                  <a:pt x="5040327" y="1434083"/>
                </a:lnTo>
                <a:lnTo>
                  <a:pt x="4972812" y="1370076"/>
                </a:lnTo>
                <a:close/>
              </a:path>
              <a:path w="5564505" h="2567940">
                <a:moveTo>
                  <a:pt x="4617720" y="1370076"/>
                </a:moveTo>
                <a:lnTo>
                  <a:pt x="4498848" y="1402080"/>
                </a:lnTo>
                <a:lnTo>
                  <a:pt x="4379976" y="1417320"/>
                </a:lnTo>
                <a:lnTo>
                  <a:pt x="4791673" y="1417320"/>
                </a:lnTo>
                <a:lnTo>
                  <a:pt x="4617720" y="1370076"/>
                </a:lnTo>
                <a:close/>
              </a:path>
              <a:path w="5564505" h="2567940">
                <a:moveTo>
                  <a:pt x="3078480" y="725424"/>
                </a:moveTo>
                <a:lnTo>
                  <a:pt x="2959608" y="755903"/>
                </a:lnTo>
                <a:lnTo>
                  <a:pt x="3088819" y="755903"/>
                </a:lnTo>
                <a:lnTo>
                  <a:pt x="3078480" y="725424"/>
                </a:lnTo>
                <a:close/>
              </a:path>
              <a:path w="5564505" h="2567940">
                <a:moveTo>
                  <a:pt x="2130552" y="330708"/>
                </a:moveTo>
                <a:lnTo>
                  <a:pt x="2011679" y="489203"/>
                </a:lnTo>
                <a:lnTo>
                  <a:pt x="2566170" y="489203"/>
                </a:lnTo>
                <a:lnTo>
                  <a:pt x="2485644" y="425196"/>
                </a:lnTo>
                <a:lnTo>
                  <a:pt x="2447789" y="394715"/>
                </a:lnTo>
                <a:lnTo>
                  <a:pt x="2249424" y="394715"/>
                </a:lnTo>
                <a:lnTo>
                  <a:pt x="2130552" y="330708"/>
                </a:lnTo>
                <a:close/>
              </a:path>
              <a:path w="5564505" h="2567940">
                <a:moveTo>
                  <a:pt x="1775460" y="0"/>
                </a:moveTo>
                <a:lnTo>
                  <a:pt x="1656588" y="94487"/>
                </a:lnTo>
                <a:lnTo>
                  <a:pt x="1539240" y="173736"/>
                </a:lnTo>
                <a:lnTo>
                  <a:pt x="1420367" y="394715"/>
                </a:lnTo>
                <a:lnTo>
                  <a:pt x="1964740" y="394715"/>
                </a:lnTo>
                <a:lnTo>
                  <a:pt x="1894332" y="252984"/>
                </a:lnTo>
                <a:lnTo>
                  <a:pt x="1775460" y="0"/>
                </a:lnTo>
                <a:close/>
              </a:path>
              <a:path w="5564505" h="2567940">
                <a:moveTo>
                  <a:pt x="2368296" y="330708"/>
                </a:moveTo>
                <a:lnTo>
                  <a:pt x="2249424" y="394715"/>
                </a:lnTo>
                <a:lnTo>
                  <a:pt x="2447789" y="394715"/>
                </a:lnTo>
                <a:lnTo>
                  <a:pt x="2368296" y="330708"/>
                </a:lnTo>
                <a:close/>
              </a:path>
            </a:pathLst>
          </a:custGeom>
          <a:solidFill>
            <a:srgbClr val="D1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" y="5503164"/>
            <a:ext cx="7103745" cy="0"/>
          </a:xfrm>
          <a:custGeom>
            <a:avLst/>
            <a:gdLst/>
            <a:ahLst/>
            <a:cxnLst/>
            <a:rect l="l" t="t" r="r" b="b"/>
            <a:pathLst>
              <a:path w="7103745">
                <a:moveTo>
                  <a:pt x="0" y="0"/>
                </a:moveTo>
                <a:lnTo>
                  <a:pt x="710336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1264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7483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5227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1448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9192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5411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1632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9376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5596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1815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9559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35779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3523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9744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5964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3708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19928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6147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93891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30111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67855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4076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0295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78040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4259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52004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8223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24443" y="550316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9753" y="2952750"/>
            <a:ext cx="5565775" cy="2446020"/>
          </a:xfrm>
          <a:custGeom>
            <a:avLst/>
            <a:gdLst/>
            <a:ahLst/>
            <a:cxnLst/>
            <a:rect l="l" t="t" r="r" b="b"/>
            <a:pathLst>
              <a:path w="5565775" h="2446020">
                <a:moveTo>
                  <a:pt x="0" y="2446020"/>
                </a:moveTo>
                <a:lnTo>
                  <a:pt x="118872" y="2281428"/>
                </a:lnTo>
                <a:lnTo>
                  <a:pt x="237744" y="2072639"/>
                </a:lnTo>
                <a:lnTo>
                  <a:pt x="355092" y="1601724"/>
                </a:lnTo>
                <a:lnTo>
                  <a:pt x="473964" y="1459992"/>
                </a:lnTo>
                <a:lnTo>
                  <a:pt x="592835" y="1341120"/>
                </a:lnTo>
                <a:lnTo>
                  <a:pt x="710184" y="1225295"/>
                </a:lnTo>
                <a:lnTo>
                  <a:pt x="829056" y="1086612"/>
                </a:lnTo>
                <a:lnTo>
                  <a:pt x="947928" y="877824"/>
                </a:lnTo>
                <a:lnTo>
                  <a:pt x="1065276" y="655319"/>
                </a:lnTo>
                <a:lnTo>
                  <a:pt x="1184148" y="531876"/>
                </a:lnTo>
                <a:lnTo>
                  <a:pt x="1303020" y="161544"/>
                </a:lnTo>
                <a:lnTo>
                  <a:pt x="1420368" y="382524"/>
                </a:lnTo>
                <a:lnTo>
                  <a:pt x="1539240" y="179832"/>
                </a:lnTo>
                <a:lnTo>
                  <a:pt x="1658112" y="74675"/>
                </a:lnTo>
                <a:lnTo>
                  <a:pt x="1776984" y="0"/>
                </a:lnTo>
                <a:lnTo>
                  <a:pt x="1894332" y="295655"/>
                </a:lnTo>
                <a:lnTo>
                  <a:pt x="2013203" y="531876"/>
                </a:lnTo>
                <a:lnTo>
                  <a:pt x="2132076" y="361188"/>
                </a:lnTo>
                <a:lnTo>
                  <a:pt x="2249424" y="390144"/>
                </a:lnTo>
                <a:lnTo>
                  <a:pt x="2368296" y="289560"/>
                </a:lnTo>
                <a:lnTo>
                  <a:pt x="2487168" y="397763"/>
                </a:lnTo>
                <a:lnTo>
                  <a:pt x="2604516" y="458724"/>
                </a:lnTo>
                <a:lnTo>
                  <a:pt x="2723388" y="569976"/>
                </a:lnTo>
                <a:lnTo>
                  <a:pt x="2842260" y="650748"/>
                </a:lnTo>
                <a:lnTo>
                  <a:pt x="2959608" y="729995"/>
                </a:lnTo>
                <a:lnTo>
                  <a:pt x="3078480" y="693419"/>
                </a:lnTo>
                <a:lnTo>
                  <a:pt x="3197352" y="1040892"/>
                </a:lnTo>
                <a:lnTo>
                  <a:pt x="3316224" y="1146048"/>
                </a:lnTo>
                <a:lnTo>
                  <a:pt x="3433572" y="1421892"/>
                </a:lnTo>
                <a:lnTo>
                  <a:pt x="3552444" y="1459992"/>
                </a:lnTo>
                <a:lnTo>
                  <a:pt x="3671316" y="1374648"/>
                </a:lnTo>
                <a:lnTo>
                  <a:pt x="3788664" y="1499616"/>
                </a:lnTo>
                <a:lnTo>
                  <a:pt x="3907536" y="1469136"/>
                </a:lnTo>
                <a:lnTo>
                  <a:pt x="4026408" y="1371600"/>
                </a:lnTo>
                <a:lnTo>
                  <a:pt x="4143756" y="1394460"/>
                </a:lnTo>
                <a:lnTo>
                  <a:pt x="4262628" y="1397508"/>
                </a:lnTo>
                <a:lnTo>
                  <a:pt x="4381500" y="1394460"/>
                </a:lnTo>
                <a:lnTo>
                  <a:pt x="4498848" y="1446276"/>
                </a:lnTo>
                <a:lnTo>
                  <a:pt x="4617720" y="1385316"/>
                </a:lnTo>
                <a:lnTo>
                  <a:pt x="4736592" y="1493520"/>
                </a:lnTo>
                <a:lnTo>
                  <a:pt x="4855464" y="1514856"/>
                </a:lnTo>
                <a:lnTo>
                  <a:pt x="4972812" y="1363980"/>
                </a:lnTo>
                <a:lnTo>
                  <a:pt x="5091684" y="1295400"/>
                </a:lnTo>
                <a:lnTo>
                  <a:pt x="5210556" y="1130808"/>
                </a:lnTo>
                <a:lnTo>
                  <a:pt x="5327904" y="954024"/>
                </a:lnTo>
                <a:lnTo>
                  <a:pt x="5446776" y="806195"/>
                </a:lnTo>
                <a:lnTo>
                  <a:pt x="5565648" y="676656"/>
                </a:lnTo>
              </a:path>
            </a:pathLst>
          </a:custGeom>
          <a:ln w="28956">
            <a:solidFill>
              <a:srgbClr val="A842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9753" y="2940557"/>
            <a:ext cx="6986270" cy="2512060"/>
          </a:xfrm>
          <a:custGeom>
            <a:avLst/>
            <a:gdLst/>
            <a:ahLst/>
            <a:cxnLst/>
            <a:rect l="l" t="t" r="r" b="b"/>
            <a:pathLst>
              <a:path w="6986270" h="2512060">
                <a:moveTo>
                  <a:pt x="0" y="2511552"/>
                </a:moveTo>
                <a:lnTo>
                  <a:pt x="118872" y="2363723"/>
                </a:lnTo>
                <a:lnTo>
                  <a:pt x="237744" y="2150364"/>
                </a:lnTo>
                <a:lnTo>
                  <a:pt x="355092" y="1609343"/>
                </a:lnTo>
                <a:lnTo>
                  <a:pt x="473964" y="1610867"/>
                </a:lnTo>
                <a:lnTo>
                  <a:pt x="592835" y="1432559"/>
                </a:lnTo>
                <a:lnTo>
                  <a:pt x="710184" y="1278635"/>
                </a:lnTo>
                <a:lnTo>
                  <a:pt x="829056" y="1182623"/>
                </a:lnTo>
                <a:lnTo>
                  <a:pt x="947928" y="914399"/>
                </a:lnTo>
                <a:lnTo>
                  <a:pt x="1065276" y="618743"/>
                </a:lnTo>
                <a:lnTo>
                  <a:pt x="1184148" y="496824"/>
                </a:lnTo>
                <a:lnTo>
                  <a:pt x="1303020" y="199643"/>
                </a:lnTo>
                <a:lnTo>
                  <a:pt x="1420368" y="382524"/>
                </a:lnTo>
                <a:lnTo>
                  <a:pt x="1539240" y="166115"/>
                </a:lnTo>
                <a:lnTo>
                  <a:pt x="1658112" y="88391"/>
                </a:lnTo>
                <a:lnTo>
                  <a:pt x="1776984" y="0"/>
                </a:lnTo>
                <a:lnTo>
                  <a:pt x="1894332" y="245363"/>
                </a:lnTo>
                <a:lnTo>
                  <a:pt x="2013203" y="483107"/>
                </a:lnTo>
                <a:lnTo>
                  <a:pt x="2132076" y="329183"/>
                </a:lnTo>
                <a:lnTo>
                  <a:pt x="2249424" y="382524"/>
                </a:lnTo>
                <a:lnTo>
                  <a:pt x="2368296" y="320039"/>
                </a:lnTo>
                <a:lnTo>
                  <a:pt x="2487168" y="422147"/>
                </a:lnTo>
                <a:lnTo>
                  <a:pt x="2604516" y="507491"/>
                </a:lnTo>
                <a:lnTo>
                  <a:pt x="2723388" y="630936"/>
                </a:lnTo>
                <a:lnTo>
                  <a:pt x="2842260" y="684275"/>
                </a:lnTo>
                <a:lnTo>
                  <a:pt x="2959608" y="755903"/>
                </a:lnTo>
                <a:lnTo>
                  <a:pt x="3078480" y="713231"/>
                </a:lnTo>
                <a:lnTo>
                  <a:pt x="3197352" y="1071371"/>
                </a:lnTo>
                <a:lnTo>
                  <a:pt x="3316224" y="1175003"/>
                </a:lnTo>
                <a:lnTo>
                  <a:pt x="3433572" y="1441703"/>
                </a:lnTo>
                <a:lnTo>
                  <a:pt x="3552444" y="1469135"/>
                </a:lnTo>
                <a:lnTo>
                  <a:pt x="3671316" y="1389887"/>
                </a:lnTo>
                <a:lnTo>
                  <a:pt x="3788664" y="1682495"/>
                </a:lnTo>
                <a:lnTo>
                  <a:pt x="3907536" y="1539239"/>
                </a:lnTo>
                <a:lnTo>
                  <a:pt x="4026408" y="1432559"/>
                </a:lnTo>
                <a:lnTo>
                  <a:pt x="4143756" y="1429511"/>
                </a:lnTo>
                <a:lnTo>
                  <a:pt x="4262628" y="1510283"/>
                </a:lnTo>
                <a:lnTo>
                  <a:pt x="4381500" y="1502664"/>
                </a:lnTo>
                <a:lnTo>
                  <a:pt x="4498848" y="1543811"/>
                </a:lnTo>
                <a:lnTo>
                  <a:pt x="4617720" y="1592579"/>
                </a:lnTo>
                <a:lnTo>
                  <a:pt x="4736592" y="1552955"/>
                </a:lnTo>
                <a:lnTo>
                  <a:pt x="4855464" y="1592579"/>
                </a:lnTo>
                <a:lnTo>
                  <a:pt x="4972812" y="1603247"/>
                </a:lnTo>
                <a:lnTo>
                  <a:pt x="5091684" y="1616964"/>
                </a:lnTo>
                <a:lnTo>
                  <a:pt x="5210556" y="1772411"/>
                </a:lnTo>
                <a:lnTo>
                  <a:pt x="5327904" y="1650491"/>
                </a:lnTo>
                <a:lnTo>
                  <a:pt x="5446776" y="1525523"/>
                </a:lnTo>
                <a:lnTo>
                  <a:pt x="5565648" y="1299971"/>
                </a:lnTo>
                <a:lnTo>
                  <a:pt x="5682996" y="1261871"/>
                </a:lnTo>
                <a:lnTo>
                  <a:pt x="5801868" y="1194815"/>
                </a:lnTo>
                <a:lnTo>
                  <a:pt x="5920740" y="1121664"/>
                </a:lnTo>
                <a:lnTo>
                  <a:pt x="6038088" y="1057655"/>
                </a:lnTo>
                <a:lnTo>
                  <a:pt x="6156960" y="998219"/>
                </a:lnTo>
                <a:lnTo>
                  <a:pt x="6275832" y="944879"/>
                </a:lnTo>
                <a:lnTo>
                  <a:pt x="6393180" y="1002791"/>
                </a:lnTo>
                <a:lnTo>
                  <a:pt x="6512052" y="1021079"/>
                </a:lnTo>
                <a:lnTo>
                  <a:pt x="6630924" y="1284731"/>
                </a:lnTo>
                <a:lnTo>
                  <a:pt x="6749796" y="1039367"/>
                </a:lnTo>
                <a:lnTo>
                  <a:pt x="6867144" y="792479"/>
                </a:lnTo>
                <a:lnTo>
                  <a:pt x="6986016" y="626363"/>
                </a:lnTo>
              </a:path>
            </a:pathLst>
          </a:custGeom>
          <a:ln w="28956">
            <a:solidFill>
              <a:srgbClr val="85A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9753" y="2715005"/>
            <a:ext cx="6986270" cy="2737485"/>
          </a:xfrm>
          <a:custGeom>
            <a:avLst/>
            <a:gdLst/>
            <a:ahLst/>
            <a:cxnLst/>
            <a:rect l="l" t="t" r="r" b="b"/>
            <a:pathLst>
              <a:path w="6986270" h="2737485">
                <a:moveTo>
                  <a:pt x="0" y="2737104"/>
                </a:moveTo>
                <a:lnTo>
                  <a:pt x="118872" y="2587752"/>
                </a:lnTo>
                <a:lnTo>
                  <a:pt x="237744" y="2375916"/>
                </a:lnTo>
                <a:lnTo>
                  <a:pt x="355092" y="1834896"/>
                </a:lnTo>
                <a:lnTo>
                  <a:pt x="473964" y="1836420"/>
                </a:lnTo>
                <a:lnTo>
                  <a:pt x="592835" y="1656588"/>
                </a:lnTo>
                <a:lnTo>
                  <a:pt x="710184" y="1504188"/>
                </a:lnTo>
                <a:lnTo>
                  <a:pt x="829056" y="1408176"/>
                </a:lnTo>
                <a:lnTo>
                  <a:pt x="947928" y="1138428"/>
                </a:lnTo>
                <a:lnTo>
                  <a:pt x="1065276" y="845820"/>
                </a:lnTo>
                <a:lnTo>
                  <a:pt x="1184148" y="729996"/>
                </a:lnTo>
                <a:lnTo>
                  <a:pt x="1303020" y="431292"/>
                </a:lnTo>
                <a:lnTo>
                  <a:pt x="1420368" y="615696"/>
                </a:lnTo>
                <a:lnTo>
                  <a:pt x="1539240" y="400812"/>
                </a:lnTo>
                <a:lnTo>
                  <a:pt x="1658112" y="321564"/>
                </a:lnTo>
                <a:lnTo>
                  <a:pt x="1776984" y="225552"/>
                </a:lnTo>
                <a:lnTo>
                  <a:pt x="1894332" y="469392"/>
                </a:lnTo>
                <a:lnTo>
                  <a:pt x="2013203" y="708660"/>
                </a:lnTo>
                <a:lnTo>
                  <a:pt x="2132076" y="554736"/>
                </a:lnTo>
                <a:lnTo>
                  <a:pt x="2249424" y="608076"/>
                </a:lnTo>
                <a:lnTo>
                  <a:pt x="2368296" y="547116"/>
                </a:lnTo>
                <a:lnTo>
                  <a:pt x="2487168" y="649224"/>
                </a:lnTo>
                <a:lnTo>
                  <a:pt x="2604516" y="734568"/>
                </a:lnTo>
                <a:lnTo>
                  <a:pt x="2723388" y="858012"/>
                </a:lnTo>
                <a:lnTo>
                  <a:pt x="2842260" y="906780"/>
                </a:lnTo>
                <a:lnTo>
                  <a:pt x="2959608" y="981456"/>
                </a:lnTo>
                <a:lnTo>
                  <a:pt x="3078480" y="938784"/>
                </a:lnTo>
                <a:lnTo>
                  <a:pt x="3197352" y="1296924"/>
                </a:lnTo>
                <a:lnTo>
                  <a:pt x="3316224" y="1399032"/>
                </a:lnTo>
                <a:lnTo>
                  <a:pt x="3433572" y="1667256"/>
                </a:lnTo>
                <a:lnTo>
                  <a:pt x="3552444" y="1696212"/>
                </a:lnTo>
                <a:lnTo>
                  <a:pt x="3671316" y="1615440"/>
                </a:lnTo>
                <a:lnTo>
                  <a:pt x="3788664" y="1706880"/>
                </a:lnTo>
                <a:lnTo>
                  <a:pt x="3907536" y="1761744"/>
                </a:lnTo>
                <a:lnTo>
                  <a:pt x="4026408" y="1767840"/>
                </a:lnTo>
                <a:lnTo>
                  <a:pt x="4143756" y="1723644"/>
                </a:lnTo>
                <a:lnTo>
                  <a:pt x="4262628" y="1737360"/>
                </a:lnTo>
                <a:lnTo>
                  <a:pt x="4381500" y="1728216"/>
                </a:lnTo>
                <a:lnTo>
                  <a:pt x="4498848" y="1705356"/>
                </a:lnTo>
                <a:lnTo>
                  <a:pt x="4617720" y="1668780"/>
                </a:lnTo>
                <a:lnTo>
                  <a:pt x="4736592" y="1626108"/>
                </a:lnTo>
                <a:lnTo>
                  <a:pt x="4855464" y="1577340"/>
                </a:lnTo>
                <a:lnTo>
                  <a:pt x="4972812" y="1510284"/>
                </a:lnTo>
                <a:lnTo>
                  <a:pt x="5091684" y="1427988"/>
                </a:lnTo>
                <a:lnTo>
                  <a:pt x="5210556" y="1348740"/>
                </a:lnTo>
                <a:lnTo>
                  <a:pt x="5327904" y="1269492"/>
                </a:lnTo>
                <a:lnTo>
                  <a:pt x="5446776" y="1193292"/>
                </a:lnTo>
                <a:lnTo>
                  <a:pt x="5565648" y="1118616"/>
                </a:lnTo>
                <a:lnTo>
                  <a:pt x="5682996" y="1072896"/>
                </a:lnTo>
                <a:lnTo>
                  <a:pt x="5801868" y="998220"/>
                </a:lnTo>
                <a:lnTo>
                  <a:pt x="5920740" y="915924"/>
                </a:lnTo>
                <a:lnTo>
                  <a:pt x="6038088" y="824484"/>
                </a:lnTo>
                <a:lnTo>
                  <a:pt x="6156960" y="725424"/>
                </a:lnTo>
                <a:lnTo>
                  <a:pt x="6275832" y="623316"/>
                </a:lnTo>
                <a:lnTo>
                  <a:pt x="6393180" y="515112"/>
                </a:lnTo>
                <a:lnTo>
                  <a:pt x="6512052" y="406908"/>
                </a:lnTo>
                <a:lnTo>
                  <a:pt x="6630924" y="303276"/>
                </a:lnTo>
                <a:lnTo>
                  <a:pt x="6749796" y="201168"/>
                </a:lnTo>
                <a:lnTo>
                  <a:pt x="6867144" y="100584"/>
                </a:lnTo>
                <a:lnTo>
                  <a:pt x="6986016" y="0"/>
                </a:lnTo>
              </a:path>
            </a:pathLst>
          </a:custGeom>
          <a:ln w="28956">
            <a:solidFill>
              <a:srgbClr val="6D5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9753" y="2670810"/>
            <a:ext cx="6986270" cy="2810510"/>
          </a:xfrm>
          <a:custGeom>
            <a:avLst/>
            <a:gdLst/>
            <a:ahLst/>
            <a:cxnLst/>
            <a:rect l="l" t="t" r="r" b="b"/>
            <a:pathLst>
              <a:path w="6986270" h="2810510">
                <a:moveTo>
                  <a:pt x="0" y="2810255"/>
                </a:moveTo>
                <a:lnTo>
                  <a:pt x="118872" y="2654808"/>
                </a:lnTo>
                <a:lnTo>
                  <a:pt x="237744" y="2441447"/>
                </a:lnTo>
                <a:lnTo>
                  <a:pt x="355092" y="1915667"/>
                </a:lnTo>
                <a:lnTo>
                  <a:pt x="473964" y="1920239"/>
                </a:lnTo>
                <a:lnTo>
                  <a:pt x="592835" y="1708403"/>
                </a:lnTo>
                <a:lnTo>
                  <a:pt x="710184" y="1571244"/>
                </a:lnTo>
                <a:lnTo>
                  <a:pt x="829056" y="1475232"/>
                </a:lnTo>
                <a:lnTo>
                  <a:pt x="947928" y="1184147"/>
                </a:lnTo>
                <a:lnTo>
                  <a:pt x="1065276" y="903731"/>
                </a:lnTo>
                <a:lnTo>
                  <a:pt x="1184148" y="794003"/>
                </a:lnTo>
                <a:lnTo>
                  <a:pt x="1303020" y="495300"/>
                </a:lnTo>
                <a:lnTo>
                  <a:pt x="1420368" y="850391"/>
                </a:lnTo>
                <a:lnTo>
                  <a:pt x="1539240" y="463295"/>
                </a:lnTo>
                <a:lnTo>
                  <a:pt x="1658112" y="461772"/>
                </a:lnTo>
                <a:lnTo>
                  <a:pt x="1776984" y="356615"/>
                </a:lnTo>
                <a:lnTo>
                  <a:pt x="1894332" y="664463"/>
                </a:lnTo>
                <a:lnTo>
                  <a:pt x="2013203" y="882395"/>
                </a:lnTo>
                <a:lnTo>
                  <a:pt x="2132076" y="697991"/>
                </a:lnTo>
                <a:lnTo>
                  <a:pt x="2249424" y="722376"/>
                </a:lnTo>
                <a:lnTo>
                  <a:pt x="2368296" y="653795"/>
                </a:lnTo>
                <a:lnTo>
                  <a:pt x="2487168" y="777239"/>
                </a:lnTo>
                <a:lnTo>
                  <a:pt x="2604516" y="853439"/>
                </a:lnTo>
                <a:lnTo>
                  <a:pt x="2723388" y="984503"/>
                </a:lnTo>
                <a:lnTo>
                  <a:pt x="2842260" y="1043939"/>
                </a:lnTo>
                <a:lnTo>
                  <a:pt x="2959608" y="1185671"/>
                </a:lnTo>
                <a:lnTo>
                  <a:pt x="3078480" y="1194815"/>
                </a:lnTo>
                <a:lnTo>
                  <a:pt x="3197352" y="1514856"/>
                </a:lnTo>
                <a:lnTo>
                  <a:pt x="3316224" y="1508759"/>
                </a:lnTo>
                <a:lnTo>
                  <a:pt x="3433572" y="1795271"/>
                </a:lnTo>
                <a:lnTo>
                  <a:pt x="3552444" y="1918715"/>
                </a:lnTo>
                <a:lnTo>
                  <a:pt x="3671316" y="1706879"/>
                </a:lnTo>
                <a:lnTo>
                  <a:pt x="3788664" y="1837944"/>
                </a:lnTo>
                <a:lnTo>
                  <a:pt x="3907536" y="1773935"/>
                </a:lnTo>
                <a:lnTo>
                  <a:pt x="4026408" y="1781556"/>
                </a:lnTo>
                <a:lnTo>
                  <a:pt x="4143756" y="1830323"/>
                </a:lnTo>
                <a:lnTo>
                  <a:pt x="4262628" y="1856232"/>
                </a:lnTo>
                <a:lnTo>
                  <a:pt x="4381500" y="1862327"/>
                </a:lnTo>
                <a:lnTo>
                  <a:pt x="4498848" y="1851659"/>
                </a:lnTo>
                <a:lnTo>
                  <a:pt x="4617720" y="1847088"/>
                </a:lnTo>
                <a:lnTo>
                  <a:pt x="4736592" y="1825752"/>
                </a:lnTo>
                <a:lnTo>
                  <a:pt x="4855464" y="1961388"/>
                </a:lnTo>
                <a:lnTo>
                  <a:pt x="4972812" y="1933956"/>
                </a:lnTo>
                <a:lnTo>
                  <a:pt x="5091684" y="1827276"/>
                </a:lnTo>
                <a:lnTo>
                  <a:pt x="5210556" y="1613915"/>
                </a:lnTo>
                <a:lnTo>
                  <a:pt x="5327904" y="1511808"/>
                </a:lnTo>
                <a:lnTo>
                  <a:pt x="5446776" y="1377695"/>
                </a:lnTo>
                <a:lnTo>
                  <a:pt x="5565648" y="1264920"/>
                </a:lnTo>
                <a:lnTo>
                  <a:pt x="5682996" y="1089659"/>
                </a:lnTo>
                <a:lnTo>
                  <a:pt x="5801868" y="976883"/>
                </a:lnTo>
                <a:lnTo>
                  <a:pt x="5920740" y="812291"/>
                </a:lnTo>
                <a:lnTo>
                  <a:pt x="6038088" y="702563"/>
                </a:lnTo>
                <a:lnTo>
                  <a:pt x="6156960" y="592836"/>
                </a:lnTo>
                <a:lnTo>
                  <a:pt x="6275832" y="615695"/>
                </a:lnTo>
                <a:lnTo>
                  <a:pt x="6393180" y="527303"/>
                </a:lnTo>
                <a:lnTo>
                  <a:pt x="6512052" y="381000"/>
                </a:lnTo>
                <a:lnTo>
                  <a:pt x="6630924" y="217931"/>
                </a:lnTo>
                <a:lnTo>
                  <a:pt x="6749796" y="129539"/>
                </a:lnTo>
                <a:lnTo>
                  <a:pt x="6867144" y="62484"/>
                </a:lnTo>
                <a:lnTo>
                  <a:pt x="6986016" y="0"/>
                </a:lnTo>
              </a:path>
            </a:pathLst>
          </a:custGeom>
          <a:ln w="28956">
            <a:solidFill>
              <a:srgbClr val="3C95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1167" y="2880486"/>
            <a:ext cx="315595" cy="26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9,6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9,4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9,2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9,0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8,8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8,6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8,4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8,2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8,0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1167" y="2565654"/>
            <a:ext cx="314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9,8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854" y="2250439"/>
            <a:ext cx="379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15" dirty="0">
                <a:latin typeface="Calibri"/>
                <a:cs typeface="Calibri"/>
              </a:rPr>
              <a:t>,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5619" y="5572482"/>
            <a:ext cx="152400" cy="360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52473" y="5572012"/>
            <a:ext cx="389255" cy="420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Mar-14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000" dirty="0">
                <a:latin typeface="Calibri"/>
                <a:cs typeface="Calibri"/>
              </a:rPr>
              <a:t>May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10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6057" y="5572834"/>
            <a:ext cx="152400" cy="328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spc="1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62911" y="5572557"/>
            <a:ext cx="389255" cy="398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3048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000" dirty="0">
                <a:latin typeface="Calibri"/>
                <a:cs typeface="Calibri"/>
              </a:rPr>
              <a:t>No</a:t>
            </a:r>
            <a:r>
              <a:rPr sz="1000" spc="-10" dirty="0">
                <a:latin typeface="Calibri"/>
                <a:cs typeface="Calibri"/>
              </a:rPr>
              <a:t>v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36622" y="5572482"/>
            <a:ext cx="152400" cy="360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73476" y="5572012"/>
            <a:ext cx="388620" cy="420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Mar-15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latin typeface="Calibri"/>
                <a:cs typeface="Calibri"/>
              </a:rPr>
              <a:t>May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10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47060" y="5572557"/>
            <a:ext cx="626110" cy="398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1915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spc="1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  <a:p>
            <a:pPr marL="12700" marR="5080" indent="17780">
              <a:lnSpc>
                <a:spcPct val="155400"/>
              </a:lnSpc>
            </a:pP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15  No</a:t>
            </a:r>
            <a:r>
              <a:rPr sz="1000" spc="-10" dirty="0">
                <a:latin typeface="Calibri"/>
                <a:cs typeface="Calibri"/>
              </a:rPr>
              <a:t>v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57625" y="5572012"/>
            <a:ext cx="625475" cy="420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1120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16</a:t>
            </a:r>
            <a:endParaRPr sz="1000">
              <a:latin typeface="Calibri"/>
              <a:cs typeface="Calibri"/>
            </a:endParaRPr>
          </a:p>
          <a:p>
            <a:pPr marL="12700" marR="5080" indent="12700">
              <a:lnSpc>
                <a:spcPct val="155400"/>
              </a:lnSpc>
            </a:pPr>
            <a:r>
              <a:rPr sz="1000" dirty="0">
                <a:latin typeface="Calibri"/>
                <a:cs typeface="Calibri"/>
              </a:rPr>
              <a:t>M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16  May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10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68063" y="5572834"/>
            <a:ext cx="389255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4135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spc="1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16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41772" y="5572557"/>
            <a:ext cx="152400" cy="398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dirty="0">
                <a:latin typeface="Calibri"/>
                <a:cs typeface="Calibri"/>
              </a:rPr>
              <a:t>No</a:t>
            </a:r>
            <a:r>
              <a:rPr sz="1000" spc="-10" dirty="0">
                <a:latin typeface="Calibri"/>
                <a:cs typeface="Calibri"/>
              </a:rPr>
              <a:t>v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78501" y="5572012"/>
            <a:ext cx="389255" cy="4070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8419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000" dirty="0">
                <a:latin typeface="Calibri"/>
                <a:cs typeface="Calibri"/>
              </a:rPr>
              <a:t>M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52210" y="5572177"/>
            <a:ext cx="152400" cy="420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dirty="0">
                <a:latin typeface="Calibri"/>
                <a:cs typeface="Calibri"/>
              </a:rPr>
              <a:t>May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10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89065" y="5572834"/>
            <a:ext cx="389255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4135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spc="1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62648" y="5572557"/>
            <a:ext cx="152400" cy="398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dirty="0">
                <a:latin typeface="Calibri"/>
                <a:cs typeface="Calibri"/>
              </a:rPr>
              <a:t>No</a:t>
            </a:r>
            <a:r>
              <a:rPr sz="1000" spc="-10" dirty="0">
                <a:latin typeface="Calibri"/>
                <a:cs typeface="Calibri"/>
              </a:rPr>
              <a:t>v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9504" y="5572012"/>
            <a:ext cx="389255" cy="4070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7785">
              <a:lnSpc>
                <a:spcPts val="1045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18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000" dirty="0">
                <a:latin typeface="Calibri"/>
                <a:cs typeface="Calibri"/>
              </a:rPr>
              <a:t>M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73214" y="5572177"/>
            <a:ext cx="626110" cy="420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dirty="0">
                <a:latin typeface="Calibri"/>
                <a:cs typeface="Calibri"/>
              </a:rPr>
              <a:t>May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10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  <a:p>
            <a:pPr marL="50800" marR="5080" indent="51435">
              <a:lnSpc>
                <a:spcPct val="155300"/>
              </a:lnSpc>
            </a:pPr>
            <a:r>
              <a:rPr sz="1000" spc="5" dirty="0">
                <a:latin typeface="Calibri"/>
                <a:cs typeface="Calibri"/>
              </a:rPr>
              <a:t>J</a:t>
            </a: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spc="5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18  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ep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83423" y="5572125"/>
            <a:ext cx="152400" cy="399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v</a:t>
            </a:r>
            <a:r>
              <a:rPr sz="1000" spc="5" dirty="0">
                <a:latin typeface="Calibri"/>
                <a:cs typeface="Calibri"/>
              </a:rPr>
              <a:t>-</a:t>
            </a:r>
            <a:r>
              <a:rPr sz="1000" dirty="0">
                <a:latin typeface="Calibri"/>
                <a:cs typeface="Calibri"/>
              </a:rPr>
              <a:t>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353" y="1109217"/>
            <a:ext cx="6174740" cy="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D32D12"/>
                </a:solidFill>
                <a:latin typeface="Calibri"/>
                <a:cs typeface="Calibri"/>
              </a:rPr>
              <a:t>GROWTH </a:t>
            </a:r>
            <a:r>
              <a:rPr sz="1800" b="1" spc="95" dirty="0">
                <a:solidFill>
                  <a:srgbClr val="D32D12"/>
                </a:solidFill>
                <a:latin typeface="Calibri"/>
                <a:cs typeface="Calibri"/>
              </a:rPr>
              <a:t>IN</a:t>
            </a:r>
            <a:r>
              <a:rPr sz="1800" b="1" spc="9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800" b="1" spc="110" dirty="0">
                <a:solidFill>
                  <a:srgbClr val="D32D12"/>
                </a:solidFill>
                <a:latin typeface="Calibri"/>
                <a:cs typeface="Calibri"/>
              </a:rPr>
              <a:t>2018.</a:t>
            </a:r>
            <a:endParaRPr sz="1800">
              <a:latin typeface="Calibri"/>
              <a:cs typeface="Calibri"/>
            </a:endParaRPr>
          </a:p>
          <a:p>
            <a:pPr marL="2169795">
              <a:lnSpc>
                <a:spcPct val="100000"/>
              </a:lnSpc>
              <a:spcBef>
                <a:spcPts val="1430"/>
              </a:spcBef>
            </a:pPr>
            <a:r>
              <a:rPr sz="1600" b="1" spc="35" dirty="0">
                <a:latin typeface="Calibri"/>
                <a:cs typeface="Calibri"/>
              </a:rPr>
              <a:t>U.S. </a:t>
            </a:r>
            <a:r>
              <a:rPr sz="1600" b="1" spc="-60" dirty="0">
                <a:latin typeface="Calibri"/>
                <a:cs typeface="Calibri"/>
              </a:rPr>
              <a:t>Total </a:t>
            </a:r>
            <a:r>
              <a:rPr sz="1600" b="1" spc="30" dirty="0">
                <a:latin typeface="Calibri"/>
                <a:cs typeface="Calibri"/>
              </a:rPr>
              <a:t>Crude/Condensate </a:t>
            </a:r>
            <a:r>
              <a:rPr sz="1600" b="1" spc="-5" dirty="0">
                <a:latin typeface="Calibri"/>
                <a:cs typeface="Calibri"/>
              </a:rPr>
              <a:t>Production,</a:t>
            </a:r>
            <a:r>
              <a:rPr sz="1600" b="1" spc="180" dirty="0">
                <a:latin typeface="Calibri"/>
                <a:cs typeface="Calibri"/>
              </a:rPr>
              <a:t> </a:t>
            </a:r>
            <a:r>
              <a:rPr sz="1600" b="1" spc="55" dirty="0">
                <a:latin typeface="Calibri"/>
                <a:cs typeface="Calibri"/>
              </a:rPr>
              <a:t>Kbd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23188" y="2429255"/>
            <a:ext cx="6387465" cy="390525"/>
          </a:xfrm>
          <a:custGeom>
            <a:avLst/>
            <a:gdLst/>
            <a:ahLst/>
            <a:cxnLst/>
            <a:rect l="l" t="t" r="r" b="b"/>
            <a:pathLst>
              <a:path w="6387465" h="390525">
                <a:moveTo>
                  <a:pt x="0" y="390144"/>
                </a:moveTo>
                <a:lnTo>
                  <a:pt x="6387084" y="390144"/>
                </a:lnTo>
                <a:lnTo>
                  <a:pt x="6387084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41348" y="262432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64008">
            <a:solidFill>
              <a:srgbClr val="D1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899285" y="2532634"/>
            <a:ext cx="492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latin typeface="Calibri"/>
                <a:cs typeface="Calibri"/>
              </a:rPr>
              <a:t>EIA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50" dirty="0">
                <a:latin typeface="Calibri"/>
                <a:cs typeface="Calibri"/>
              </a:rPr>
              <a:t>STEO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93314" y="262356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A842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150870" y="2532634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alibri"/>
                <a:cs typeface="Calibri"/>
              </a:rPr>
              <a:t>PI</a:t>
            </a:r>
            <a:r>
              <a:rPr sz="900" spc="-10" dirty="0">
                <a:latin typeface="Calibri"/>
                <a:cs typeface="Calibri"/>
              </a:rPr>
              <a:t>R</a:t>
            </a:r>
            <a:r>
              <a:rPr sz="900" spc="110" dirty="0"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03726" y="262356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85A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160646" y="2532634"/>
            <a:ext cx="574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latin typeface="Calibri"/>
                <a:cs typeface="Calibri"/>
              </a:rPr>
              <a:t>Wood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25" dirty="0">
                <a:latin typeface="Calibri"/>
                <a:cs typeface="Calibri"/>
              </a:rPr>
              <a:t>Mac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235702" y="262356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6D5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493765" y="2532634"/>
            <a:ext cx="2901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Calibri"/>
                <a:cs typeface="Calibri"/>
              </a:rPr>
              <a:t>I</a:t>
            </a:r>
            <a:r>
              <a:rPr sz="900" spc="30" dirty="0">
                <a:latin typeface="Calibri"/>
                <a:cs typeface="Calibri"/>
              </a:rPr>
              <a:t>.</a:t>
            </a:r>
            <a:r>
              <a:rPr sz="900" spc="45" dirty="0">
                <a:latin typeface="Calibri"/>
                <a:cs typeface="Calibri"/>
              </a:rPr>
              <a:t>H</a:t>
            </a:r>
            <a:r>
              <a:rPr sz="900" spc="20" dirty="0">
                <a:latin typeface="Calibri"/>
                <a:cs typeface="Calibri"/>
              </a:rPr>
              <a:t>.</a:t>
            </a:r>
            <a:r>
              <a:rPr sz="900" spc="70" dirty="0">
                <a:latin typeface="Calibri"/>
                <a:cs typeface="Calibri"/>
              </a:rPr>
              <a:t>S</a:t>
            </a:r>
            <a:r>
              <a:rPr sz="900" spc="30" dirty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284214" y="262356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3C95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542278" y="2532634"/>
            <a:ext cx="508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G</a:t>
            </a:r>
            <a:r>
              <a:rPr sz="900" spc="-20" dirty="0">
                <a:latin typeface="Calibri"/>
                <a:cs typeface="Calibri"/>
              </a:rPr>
              <a:t>e</a:t>
            </a:r>
            <a:r>
              <a:rPr sz="900" spc="-10" dirty="0">
                <a:latin typeface="Calibri"/>
                <a:cs typeface="Calibri"/>
              </a:rPr>
              <a:t>n</a:t>
            </a:r>
            <a:r>
              <a:rPr sz="900" spc="25" dirty="0">
                <a:latin typeface="Calibri"/>
                <a:cs typeface="Calibri"/>
              </a:rPr>
              <a:t>scap</a:t>
            </a:r>
            <a:r>
              <a:rPr sz="900" spc="-10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0"/>
            <a:ext cx="1187450" cy="260985"/>
          </a:xfrm>
          <a:custGeom>
            <a:avLst/>
            <a:gdLst/>
            <a:ahLst/>
            <a:cxnLst/>
            <a:rect l="l" t="t" r="r" b="b"/>
            <a:pathLst>
              <a:path w="1187450" h="260985">
                <a:moveTo>
                  <a:pt x="0" y="260603"/>
                </a:moveTo>
                <a:lnTo>
                  <a:pt x="1187196" y="260603"/>
                </a:lnTo>
                <a:lnTo>
                  <a:pt x="1187196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0" y="18668"/>
            <a:ext cx="1187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402437" y="5993079"/>
            <a:ext cx="2713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EIA,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PIRA,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Woodmac,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IHS,</a:t>
            </a:r>
            <a:r>
              <a:rPr sz="11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Genscape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927" y="5655564"/>
            <a:ext cx="7085330" cy="0"/>
          </a:xfrm>
          <a:custGeom>
            <a:avLst/>
            <a:gdLst/>
            <a:ahLst/>
            <a:cxnLst/>
            <a:rect l="l" t="t" r="r" b="b"/>
            <a:pathLst>
              <a:path w="7085330">
                <a:moveTo>
                  <a:pt x="0" y="0"/>
                </a:moveTo>
                <a:lnTo>
                  <a:pt x="7085076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2811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7696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055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5939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0823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707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0592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5476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0360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8603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3488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8371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3255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8140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3023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7908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2791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6152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1035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5920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0803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5688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00571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5455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0340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45223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58583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73468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88352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03235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18119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33004" y="565556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4597" y="2332482"/>
            <a:ext cx="6924040" cy="2580640"/>
          </a:xfrm>
          <a:custGeom>
            <a:avLst/>
            <a:gdLst/>
            <a:ahLst/>
            <a:cxnLst/>
            <a:rect l="l" t="t" r="r" b="b"/>
            <a:pathLst>
              <a:path w="6924040" h="2580640">
                <a:moveTo>
                  <a:pt x="0" y="263651"/>
                </a:moveTo>
                <a:lnTo>
                  <a:pt x="53340" y="326135"/>
                </a:lnTo>
                <a:lnTo>
                  <a:pt x="106680" y="400812"/>
                </a:lnTo>
                <a:lnTo>
                  <a:pt x="161544" y="201167"/>
                </a:lnTo>
                <a:lnTo>
                  <a:pt x="214884" y="461771"/>
                </a:lnTo>
                <a:lnTo>
                  <a:pt x="268224" y="0"/>
                </a:lnTo>
                <a:lnTo>
                  <a:pt x="321564" y="455675"/>
                </a:lnTo>
                <a:lnTo>
                  <a:pt x="374904" y="618743"/>
                </a:lnTo>
                <a:lnTo>
                  <a:pt x="429768" y="286512"/>
                </a:lnTo>
                <a:lnTo>
                  <a:pt x="483108" y="414527"/>
                </a:lnTo>
                <a:lnTo>
                  <a:pt x="536448" y="124967"/>
                </a:lnTo>
                <a:lnTo>
                  <a:pt x="589788" y="615695"/>
                </a:lnTo>
                <a:lnTo>
                  <a:pt x="644652" y="15239"/>
                </a:lnTo>
                <a:lnTo>
                  <a:pt x="697991" y="256031"/>
                </a:lnTo>
                <a:lnTo>
                  <a:pt x="751332" y="455675"/>
                </a:lnTo>
                <a:lnTo>
                  <a:pt x="804672" y="521207"/>
                </a:lnTo>
                <a:lnTo>
                  <a:pt x="858012" y="751331"/>
                </a:lnTo>
                <a:lnTo>
                  <a:pt x="912876" y="79247"/>
                </a:lnTo>
                <a:lnTo>
                  <a:pt x="966216" y="342900"/>
                </a:lnTo>
                <a:lnTo>
                  <a:pt x="1019556" y="379475"/>
                </a:lnTo>
                <a:lnTo>
                  <a:pt x="1072896" y="208787"/>
                </a:lnTo>
                <a:lnTo>
                  <a:pt x="1126236" y="528827"/>
                </a:lnTo>
                <a:lnTo>
                  <a:pt x="1181100" y="519683"/>
                </a:lnTo>
                <a:lnTo>
                  <a:pt x="1234440" y="472439"/>
                </a:lnTo>
                <a:lnTo>
                  <a:pt x="1287780" y="539495"/>
                </a:lnTo>
                <a:lnTo>
                  <a:pt x="1341120" y="505967"/>
                </a:lnTo>
                <a:lnTo>
                  <a:pt x="1395984" y="385571"/>
                </a:lnTo>
                <a:lnTo>
                  <a:pt x="1449324" y="515112"/>
                </a:lnTo>
                <a:lnTo>
                  <a:pt x="1502664" y="368807"/>
                </a:lnTo>
                <a:lnTo>
                  <a:pt x="1556004" y="307847"/>
                </a:lnTo>
                <a:lnTo>
                  <a:pt x="1609344" y="420623"/>
                </a:lnTo>
                <a:lnTo>
                  <a:pt x="1664208" y="489203"/>
                </a:lnTo>
                <a:lnTo>
                  <a:pt x="1717548" y="784859"/>
                </a:lnTo>
                <a:lnTo>
                  <a:pt x="1770888" y="678179"/>
                </a:lnTo>
                <a:lnTo>
                  <a:pt x="1824227" y="760476"/>
                </a:lnTo>
                <a:lnTo>
                  <a:pt x="1879091" y="358139"/>
                </a:lnTo>
                <a:lnTo>
                  <a:pt x="1932432" y="475488"/>
                </a:lnTo>
                <a:lnTo>
                  <a:pt x="1985772" y="795527"/>
                </a:lnTo>
                <a:lnTo>
                  <a:pt x="2039112" y="765047"/>
                </a:lnTo>
                <a:lnTo>
                  <a:pt x="2092452" y="280415"/>
                </a:lnTo>
                <a:lnTo>
                  <a:pt x="2147316" y="647700"/>
                </a:lnTo>
                <a:lnTo>
                  <a:pt x="2200656" y="716279"/>
                </a:lnTo>
                <a:lnTo>
                  <a:pt x="2253996" y="166115"/>
                </a:lnTo>
                <a:lnTo>
                  <a:pt x="2307336" y="720851"/>
                </a:lnTo>
                <a:lnTo>
                  <a:pt x="2362200" y="967739"/>
                </a:lnTo>
                <a:lnTo>
                  <a:pt x="2415540" y="829055"/>
                </a:lnTo>
                <a:lnTo>
                  <a:pt x="2468879" y="541019"/>
                </a:lnTo>
                <a:lnTo>
                  <a:pt x="2522219" y="766571"/>
                </a:lnTo>
                <a:lnTo>
                  <a:pt x="2575560" y="944879"/>
                </a:lnTo>
                <a:lnTo>
                  <a:pt x="2630424" y="992123"/>
                </a:lnTo>
                <a:lnTo>
                  <a:pt x="2683764" y="955547"/>
                </a:lnTo>
                <a:lnTo>
                  <a:pt x="2737104" y="824483"/>
                </a:lnTo>
                <a:lnTo>
                  <a:pt x="2790443" y="877823"/>
                </a:lnTo>
                <a:lnTo>
                  <a:pt x="2845307" y="685800"/>
                </a:lnTo>
                <a:lnTo>
                  <a:pt x="2898648" y="771143"/>
                </a:lnTo>
                <a:lnTo>
                  <a:pt x="2951988" y="717803"/>
                </a:lnTo>
                <a:lnTo>
                  <a:pt x="3005328" y="664463"/>
                </a:lnTo>
                <a:lnTo>
                  <a:pt x="3058667" y="746759"/>
                </a:lnTo>
                <a:lnTo>
                  <a:pt x="3113531" y="914400"/>
                </a:lnTo>
                <a:lnTo>
                  <a:pt x="3166872" y="873251"/>
                </a:lnTo>
                <a:lnTo>
                  <a:pt x="3220212" y="751331"/>
                </a:lnTo>
                <a:lnTo>
                  <a:pt x="3273552" y="885443"/>
                </a:lnTo>
                <a:lnTo>
                  <a:pt x="3328416" y="888491"/>
                </a:lnTo>
                <a:lnTo>
                  <a:pt x="3381755" y="909827"/>
                </a:lnTo>
                <a:lnTo>
                  <a:pt x="3435096" y="600455"/>
                </a:lnTo>
                <a:lnTo>
                  <a:pt x="3488436" y="818388"/>
                </a:lnTo>
                <a:lnTo>
                  <a:pt x="3541776" y="736091"/>
                </a:lnTo>
                <a:lnTo>
                  <a:pt x="3596640" y="772667"/>
                </a:lnTo>
                <a:lnTo>
                  <a:pt x="3649979" y="935735"/>
                </a:lnTo>
                <a:lnTo>
                  <a:pt x="3703319" y="774191"/>
                </a:lnTo>
                <a:lnTo>
                  <a:pt x="3756660" y="775715"/>
                </a:lnTo>
                <a:lnTo>
                  <a:pt x="3810000" y="912876"/>
                </a:lnTo>
                <a:lnTo>
                  <a:pt x="3864864" y="989076"/>
                </a:lnTo>
                <a:lnTo>
                  <a:pt x="3918204" y="1043939"/>
                </a:lnTo>
                <a:lnTo>
                  <a:pt x="3971543" y="900683"/>
                </a:lnTo>
                <a:lnTo>
                  <a:pt x="4024884" y="982979"/>
                </a:lnTo>
                <a:lnTo>
                  <a:pt x="4079748" y="1065276"/>
                </a:lnTo>
                <a:lnTo>
                  <a:pt x="4133088" y="995171"/>
                </a:lnTo>
                <a:lnTo>
                  <a:pt x="4186428" y="902207"/>
                </a:lnTo>
                <a:lnTo>
                  <a:pt x="4239768" y="963167"/>
                </a:lnTo>
                <a:lnTo>
                  <a:pt x="4293108" y="1078991"/>
                </a:lnTo>
                <a:lnTo>
                  <a:pt x="4347972" y="1030223"/>
                </a:lnTo>
                <a:lnTo>
                  <a:pt x="4401312" y="1083564"/>
                </a:lnTo>
                <a:lnTo>
                  <a:pt x="4454652" y="1194815"/>
                </a:lnTo>
                <a:lnTo>
                  <a:pt x="4507992" y="1179576"/>
                </a:lnTo>
                <a:lnTo>
                  <a:pt x="4562856" y="1164335"/>
                </a:lnTo>
                <a:lnTo>
                  <a:pt x="4616196" y="1045463"/>
                </a:lnTo>
                <a:lnTo>
                  <a:pt x="4669536" y="1249679"/>
                </a:lnTo>
                <a:lnTo>
                  <a:pt x="4722876" y="1054607"/>
                </a:lnTo>
                <a:lnTo>
                  <a:pt x="4776216" y="1350263"/>
                </a:lnTo>
                <a:lnTo>
                  <a:pt x="4831080" y="1377695"/>
                </a:lnTo>
                <a:lnTo>
                  <a:pt x="4884420" y="1316735"/>
                </a:lnTo>
                <a:lnTo>
                  <a:pt x="4937760" y="1463039"/>
                </a:lnTo>
                <a:lnTo>
                  <a:pt x="4991100" y="1491995"/>
                </a:lnTo>
                <a:lnTo>
                  <a:pt x="5045964" y="1475231"/>
                </a:lnTo>
                <a:lnTo>
                  <a:pt x="5099304" y="1584959"/>
                </a:lnTo>
                <a:lnTo>
                  <a:pt x="5152644" y="1763267"/>
                </a:lnTo>
                <a:lnTo>
                  <a:pt x="5205984" y="1575815"/>
                </a:lnTo>
                <a:lnTo>
                  <a:pt x="5259324" y="1688591"/>
                </a:lnTo>
                <a:lnTo>
                  <a:pt x="5314188" y="1636775"/>
                </a:lnTo>
                <a:lnTo>
                  <a:pt x="5367528" y="1629155"/>
                </a:lnTo>
                <a:lnTo>
                  <a:pt x="5420868" y="1583435"/>
                </a:lnTo>
                <a:lnTo>
                  <a:pt x="5474208" y="1685543"/>
                </a:lnTo>
                <a:lnTo>
                  <a:pt x="5529072" y="1720595"/>
                </a:lnTo>
                <a:lnTo>
                  <a:pt x="5582411" y="1703831"/>
                </a:lnTo>
                <a:lnTo>
                  <a:pt x="5635752" y="1606295"/>
                </a:lnTo>
                <a:lnTo>
                  <a:pt x="5689092" y="1781555"/>
                </a:lnTo>
                <a:lnTo>
                  <a:pt x="5742432" y="1761743"/>
                </a:lnTo>
                <a:lnTo>
                  <a:pt x="5797296" y="2060447"/>
                </a:lnTo>
                <a:lnTo>
                  <a:pt x="5850635" y="2020823"/>
                </a:lnTo>
                <a:lnTo>
                  <a:pt x="5903976" y="2063495"/>
                </a:lnTo>
                <a:lnTo>
                  <a:pt x="5957316" y="2092451"/>
                </a:lnTo>
                <a:lnTo>
                  <a:pt x="6012180" y="2121407"/>
                </a:lnTo>
                <a:lnTo>
                  <a:pt x="6065520" y="2183891"/>
                </a:lnTo>
                <a:lnTo>
                  <a:pt x="6118859" y="2209799"/>
                </a:lnTo>
                <a:lnTo>
                  <a:pt x="6172200" y="2151887"/>
                </a:lnTo>
                <a:lnTo>
                  <a:pt x="6225540" y="2180843"/>
                </a:lnTo>
                <a:lnTo>
                  <a:pt x="6280404" y="2301240"/>
                </a:lnTo>
                <a:lnTo>
                  <a:pt x="6333744" y="2264663"/>
                </a:lnTo>
                <a:lnTo>
                  <a:pt x="6387083" y="2273807"/>
                </a:lnTo>
                <a:lnTo>
                  <a:pt x="6440424" y="2493263"/>
                </a:lnTo>
                <a:lnTo>
                  <a:pt x="6493763" y="2447543"/>
                </a:lnTo>
                <a:lnTo>
                  <a:pt x="6548628" y="2534411"/>
                </a:lnTo>
                <a:lnTo>
                  <a:pt x="6601968" y="2392679"/>
                </a:lnTo>
                <a:lnTo>
                  <a:pt x="6655308" y="2549651"/>
                </a:lnTo>
                <a:lnTo>
                  <a:pt x="6708648" y="2534411"/>
                </a:lnTo>
                <a:lnTo>
                  <a:pt x="6763511" y="2522219"/>
                </a:lnTo>
                <a:lnTo>
                  <a:pt x="6816852" y="2503931"/>
                </a:lnTo>
                <a:lnTo>
                  <a:pt x="6870192" y="2580131"/>
                </a:lnTo>
                <a:lnTo>
                  <a:pt x="6923532" y="2546604"/>
                </a:lnTo>
              </a:path>
            </a:pathLst>
          </a:custGeom>
          <a:ln w="28955">
            <a:solidFill>
              <a:srgbClr val="0036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4597" y="2689098"/>
            <a:ext cx="6977380" cy="2292350"/>
          </a:xfrm>
          <a:custGeom>
            <a:avLst/>
            <a:gdLst/>
            <a:ahLst/>
            <a:cxnLst/>
            <a:rect l="l" t="t" r="r" b="b"/>
            <a:pathLst>
              <a:path w="6977380" h="2292350">
                <a:moveTo>
                  <a:pt x="0" y="1516379"/>
                </a:moveTo>
                <a:lnTo>
                  <a:pt x="53340" y="1603247"/>
                </a:lnTo>
                <a:lnTo>
                  <a:pt x="106680" y="1575815"/>
                </a:lnTo>
                <a:lnTo>
                  <a:pt x="161544" y="1427988"/>
                </a:lnTo>
                <a:lnTo>
                  <a:pt x="214884" y="1397508"/>
                </a:lnTo>
                <a:lnTo>
                  <a:pt x="268224" y="1397508"/>
                </a:lnTo>
                <a:lnTo>
                  <a:pt x="321564" y="1319783"/>
                </a:lnTo>
                <a:lnTo>
                  <a:pt x="374904" y="1350264"/>
                </a:lnTo>
                <a:lnTo>
                  <a:pt x="429768" y="1554479"/>
                </a:lnTo>
                <a:lnTo>
                  <a:pt x="483108" y="1664208"/>
                </a:lnTo>
                <a:lnTo>
                  <a:pt x="536448" y="1659635"/>
                </a:lnTo>
                <a:lnTo>
                  <a:pt x="589788" y="1594103"/>
                </a:lnTo>
                <a:lnTo>
                  <a:pt x="644652" y="1766315"/>
                </a:lnTo>
                <a:lnTo>
                  <a:pt x="697991" y="1655064"/>
                </a:lnTo>
                <a:lnTo>
                  <a:pt x="751332" y="1624583"/>
                </a:lnTo>
                <a:lnTo>
                  <a:pt x="804672" y="1552956"/>
                </a:lnTo>
                <a:lnTo>
                  <a:pt x="858012" y="1562100"/>
                </a:lnTo>
                <a:lnTo>
                  <a:pt x="912876" y="1473708"/>
                </a:lnTo>
                <a:lnTo>
                  <a:pt x="966216" y="1325879"/>
                </a:lnTo>
                <a:lnTo>
                  <a:pt x="1019556" y="1363979"/>
                </a:lnTo>
                <a:lnTo>
                  <a:pt x="1072896" y="1194815"/>
                </a:lnTo>
                <a:lnTo>
                  <a:pt x="1126236" y="1065276"/>
                </a:lnTo>
                <a:lnTo>
                  <a:pt x="1181100" y="868679"/>
                </a:lnTo>
                <a:lnTo>
                  <a:pt x="1234440" y="943356"/>
                </a:lnTo>
                <a:lnTo>
                  <a:pt x="1287780" y="906779"/>
                </a:lnTo>
                <a:lnTo>
                  <a:pt x="1341120" y="853439"/>
                </a:lnTo>
                <a:lnTo>
                  <a:pt x="1395984" y="630936"/>
                </a:lnTo>
                <a:lnTo>
                  <a:pt x="1449324" y="472439"/>
                </a:lnTo>
                <a:lnTo>
                  <a:pt x="1502664" y="190500"/>
                </a:lnTo>
                <a:lnTo>
                  <a:pt x="1556004" y="0"/>
                </a:lnTo>
                <a:lnTo>
                  <a:pt x="1609344" y="15239"/>
                </a:lnTo>
                <a:lnTo>
                  <a:pt x="1664208" y="384048"/>
                </a:lnTo>
                <a:lnTo>
                  <a:pt x="1717548" y="672084"/>
                </a:lnTo>
                <a:lnTo>
                  <a:pt x="1770888" y="1269491"/>
                </a:lnTo>
                <a:lnTo>
                  <a:pt x="1824227" y="1694688"/>
                </a:lnTo>
                <a:lnTo>
                  <a:pt x="1879091" y="2048256"/>
                </a:lnTo>
                <a:lnTo>
                  <a:pt x="1932432" y="2042159"/>
                </a:lnTo>
                <a:lnTo>
                  <a:pt x="1985772" y="2100072"/>
                </a:lnTo>
                <a:lnTo>
                  <a:pt x="2039112" y="1903476"/>
                </a:lnTo>
                <a:lnTo>
                  <a:pt x="2092452" y="1863852"/>
                </a:lnTo>
                <a:lnTo>
                  <a:pt x="2147316" y="1656588"/>
                </a:lnTo>
                <a:lnTo>
                  <a:pt x="2200656" y="1423415"/>
                </a:lnTo>
                <a:lnTo>
                  <a:pt x="2253996" y="1546859"/>
                </a:lnTo>
                <a:lnTo>
                  <a:pt x="2307336" y="1392935"/>
                </a:lnTo>
                <a:lnTo>
                  <a:pt x="2362200" y="1429512"/>
                </a:lnTo>
                <a:lnTo>
                  <a:pt x="2415540" y="1289303"/>
                </a:lnTo>
                <a:lnTo>
                  <a:pt x="2468879" y="1237488"/>
                </a:lnTo>
                <a:lnTo>
                  <a:pt x="2522219" y="1318259"/>
                </a:lnTo>
                <a:lnTo>
                  <a:pt x="2575560" y="1232915"/>
                </a:lnTo>
                <a:lnTo>
                  <a:pt x="2630424" y="1274064"/>
                </a:lnTo>
                <a:lnTo>
                  <a:pt x="2683764" y="1167383"/>
                </a:lnTo>
                <a:lnTo>
                  <a:pt x="2737104" y="1095756"/>
                </a:lnTo>
                <a:lnTo>
                  <a:pt x="2790443" y="1336547"/>
                </a:lnTo>
                <a:lnTo>
                  <a:pt x="2845307" y="1298447"/>
                </a:lnTo>
                <a:lnTo>
                  <a:pt x="2898648" y="1275588"/>
                </a:lnTo>
                <a:lnTo>
                  <a:pt x="2951988" y="1269491"/>
                </a:lnTo>
                <a:lnTo>
                  <a:pt x="3005328" y="1301495"/>
                </a:lnTo>
                <a:lnTo>
                  <a:pt x="3058667" y="1153668"/>
                </a:lnTo>
                <a:lnTo>
                  <a:pt x="3113531" y="1101852"/>
                </a:lnTo>
                <a:lnTo>
                  <a:pt x="3166872" y="993647"/>
                </a:lnTo>
                <a:lnTo>
                  <a:pt x="3220212" y="987551"/>
                </a:lnTo>
                <a:lnTo>
                  <a:pt x="3273552" y="982979"/>
                </a:lnTo>
                <a:lnTo>
                  <a:pt x="3328416" y="685800"/>
                </a:lnTo>
                <a:lnTo>
                  <a:pt x="3381755" y="533400"/>
                </a:lnTo>
                <a:lnTo>
                  <a:pt x="3435096" y="725424"/>
                </a:lnTo>
                <a:lnTo>
                  <a:pt x="3488436" y="835151"/>
                </a:lnTo>
                <a:lnTo>
                  <a:pt x="3541776" y="812291"/>
                </a:lnTo>
                <a:lnTo>
                  <a:pt x="3596640" y="1054608"/>
                </a:lnTo>
                <a:lnTo>
                  <a:pt x="3649979" y="1071371"/>
                </a:lnTo>
                <a:lnTo>
                  <a:pt x="3703319" y="1051559"/>
                </a:lnTo>
                <a:lnTo>
                  <a:pt x="3756660" y="813815"/>
                </a:lnTo>
                <a:lnTo>
                  <a:pt x="3810000" y="783336"/>
                </a:lnTo>
                <a:lnTo>
                  <a:pt x="3864864" y="743712"/>
                </a:lnTo>
                <a:lnTo>
                  <a:pt x="3918204" y="701039"/>
                </a:lnTo>
                <a:lnTo>
                  <a:pt x="3971543" y="612648"/>
                </a:lnTo>
                <a:lnTo>
                  <a:pt x="4024884" y="678179"/>
                </a:lnTo>
                <a:lnTo>
                  <a:pt x="4079748" y="870203"/>
                </a:lnTo>
                <a:lnTo>
                  <a:pt x="4133088" y="1143000"/>
                </a:lnTo>
                <a:lnTo>
                  <a:pt x="4186428" y="1021079"/>
                </a:lnTo>
                <a:lnTo>
                  <a:pt x="4239768" y="882396"/>
                </a:lnTo>
                <a:lnTo>
                  <a:pt x="4293108" y="874776"/>
                </a:lnTo>
                <a:lnTo>
                  <a:pt x="4347972" y="984503"/>
                </a:lnTo>
                <a:lnTo>
                  <a:pt x="4401312" y="1050035"/>
                </a:lnTo>
                <a:lnTo>
                  <a:pt x="4454652" y="1013459"/>
                </a:lnTo>
                <a:lnTo>
                  <a:pt x="4507992" y="868679"/>
                </a:lnTo>
                <a:lnTo>
                  <a:pt x="4562856" y="856488"/>
                </a:lnTo>
                <a:lnTo>
                  <a:pt x="4616196" y="909827"/>
                </a:lnTo>
                <a:lnTo>
                  <a:pt x="4669536" y="929639"/>
                </a:lnTo>
                <a:lnTo>
                  <a:pt x="4722876" y="870203"/>
                </a:lnTo>
                <a:lnTo>
                  <a:pt x="4776216" y="845819"/>
                </a:lnTo>
                <a:lnTo>
                  <a:pt x="4831080" y="649224"/>
                </a:lnTo>
                <a:lnTo>
                  <a:pt x="4884420" y="606551"/>
                </a:lnTo>
                <a:lnTo>
                  <a:pt x="4937760" y="614172"/>
                </a:lnTo>
                <a:lnTo>
                  <a:pt x="4991100" y="742188"/>
                </a:lnTo>
                <a:lnTo>
                  <a:pt x="5045964" y="886967"/>
                </a:lnTo>
                <a:lnTo>
                  <a:pt x="5099304" y="800100"/>
                </a:lnTo>
                <a:lnTo>
                  <a:pt x="5152644" y="864107"/>
                </a:lnTo>
                <a:lnTo>
                  <a:pt x="5205984" y="734567"/>
                </a:lnTo>
                <a:lnTo>
                  <a:pt x="5259324" y="740663"/>
                </a:lnTo>
                <a:lnTo>
                  <a:pt x="5314188" y="707136"/>
                </a:lnTo>
                <a:lnTo>
                  <a:pt x="5367528" y="710184"/>
                </a:lnTo>
                <a:lnTo>
                  <a:pt x="5420868" y="635507"/>
                </a:lnTo>
                <a:lnTo>
                  <a:pt x="5474208" y="688848"/>
                </a:lnTo>
                <a:lnTo>
                  <a:pt x="5529072" y="832103"/>
                </a:lnTo>
                <a:lnTo>
                  <a:pt x="5582411" y="902207"/>
                </a:lnTo>
                <a:lnTo>
                  <a:pt x="5635752" y="1097279"/>
                </a:lnTo>
                <a:lnTo>
                  <a:pt x="5689092" y="1277112"/>
                </a:lnTo>
                <a:lnTo>
                  <a:pt x="5742432" y="1648968"/>
                </a:lnTo>
                <a:lnTo>
                  <a:pt x="5797296" y="1920239"/>
                </a:lnTo>
                <a:lnTo>
                  <a:pt x="5850635" y="1844039"/>
                </a:lnTo>
                <a:lnTo>
                  <a:pt x="5903976" y="1908047"/>
                </a:lnTo>
                <a:lnTo>
                  <a:pt x="5957316" y="1761744"/>
                </a:lnTo>
                <a:lnTo>
                  <a:pt x="6012180" y="1653539"/>
                </a:lnTo>
                <a:lnTo>
                  <a:pt x="6065520" y="1641347"/>
                </a:lnTo>
                <a:lnTo>
                  <a:pt x="6118859" y="1839468"/>
                </a:lnTo>
                <a:lnTo>
                  <a:pt x="6172200" y="2019300"/>
                </a:lnTo>
                <a:lnTo>
                  <a:pt x="6225540" y="1959864"/>
                </a:lnTo>
                <a:lnTo>
                  <a:pt x="6280404" y="1941576"/>
                </a:lnTo>
                <a:lnTo>
                  <a:pt x="6333744" y="2019300"/>
                </a:lnTo>
                <a:lnTo>
                  <a:pt x="6387083" y="2141220"/>
                </a:lnTo>
                <a:lnTo>
                  <a:pt x="6440424" y="2267712"/>
                </a:lnTo>
                <a:lnTo>
                  <a:pt x="6493763" y="2292096"/>
                </a:lnTo>
                <a:lnTo>
                  <a:pt x="6548628" y="2129028"/>
                </a:lnTo>
                <a:lnTo>
                  <a:pt x="6601968" y="2058924"/>
                </a:lnTo>
                <a:lnTo>
                  <a:pt x="6655308" y="1932432"/>
                </a:lnTo>
                <a:lnTo>
                  <a:pt x="6708648" y="1886712"/>
                </a:lnTo>
                <a:lnTo>
                  <a:pt x="6763511" y="1976627"/>
                </a:lnTo>
                <a:lnTo>
                  <a:pt x="6816852" y="1975103"/>
                </a:lnTo>
                <a:lnTo>
                  <a:pt x="6870192" y="1965959"/>
                </a:lnTo>
                <a:lnTo>
                  <a:pt x="6923532" y="1862327"/>
                </a:lnTo>
                <a:lnTo>
                  <a:pt x="6976872" y="1956815"/>
                </a:lnTo>
              </a:path>
            </a:pathLst>
          </a:custGeom>
          <a:ln w="28956">
            <a:solidFill>
              <a:srgbClr val="F7D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1763" y="4664405"/>
            <a:ext cx="180975" cy="107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1763" y="4221860"/>
            <a:ext cx="180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4649" y="2449448"/>
            <a:ext cx="258445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050" b="1" spc="6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050" b="1" spc="6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050" b="1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1050" b="1" spc="7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2215" y="5728325"/>
            <a:ext cx="7057390" cy="45529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-06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40900"/>
              </a:lnSpc>
            </a:pP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06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Sep-06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Jan-07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07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Sep-07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Jan-08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08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Sep-08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Jan-09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09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Sep-09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Jan-10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10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Sep-10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Jan-11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11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Sep-11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Jan-12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12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Sep-12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Jan-13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13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Sep-13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Jan-14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14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Sep-14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Jan-15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15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Sep-15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Jan-16 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16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Sep-16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36570" y="179908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0036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08626" y="179908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F7D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66435" y="1644776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WTI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0" y="260604"/>
            <a:ext cx="8676640" cy="861060"/>
          </a:xfrm>
          <a:prstGeom prst="rect">
            <a:avLst/>
          </a:prstGeom>
          <a:solidFill>
            <a:srgbClr val="F7D11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452755" marR="269240">
              <a:lnSpc>
                <a:spcPct val="100000"/>
              </a:lnSpc>
            </a:pPr>
            <a:r>
              <a:rPr dirty="0"/>
              <a:t>WELL </a:t>
            </a:r>
            <a:r>
              <a:rPr spc="25" dirty="0"/>
              <a:t>BEP’S </a:t>
            </a:r>
            <a:r>
              <a:rPr spc="50" dirty="0"/>
              <a:t>CLOSER </a:t>
            </a:r>
            <a:r>
              <a:rPr spc="100" dirty="0"/>
              <a:t>TO </a:t>
            </a:r>
            <a:r>
              <a:rPr spc="-5" dirty="0"/>
              <a:t>WTI </a:t>
            </a:r>
            <a:r>
              <a:rPr spc="25" dirty="0"/>
              <a:t>PRICE </a:t>
            </a:r>
            <a:r>
              <a:rPr spc="40" dirty="0"/>
              <a:t>IS </a:t>
            </a:r>
            <a:r>
              <a:rPr spc="5" dirty="0"/>
              <a:t>LIKELY </a:t>
            </a:r>
            <a:r>
              <a:rPr spc="100" dirty="0"/>
              <a:t>TO </a:t>
            </a:r>
            <a:r>
              <a:rPr spc="25" dirty="0"/>
              <a:t>DRIVE </a:t>
            </a:r>
            <a:r>
              <a:rPr spc="55" dirty="0"/>
              <a:t>INCREASED </a:t>
            </a:r>
            <a:r>
              <a:rPr spc="45" dirty="0"/>
              <a:t>DRILLING  </a:t>
            </a:r>
            <a:r>
              <a:rPr spc="25" dirty="0"/>
              <a:t>ACTIVITY </a:t>
            </a:r>
            <a:r>
              <a:rPr spc="100" dirty="0"/>
              <a:t>IN </a:t>
            </a:r>
            <a:r>
              <a:rPr spc="110" dirty="0"/>
              <a:t>2017. </a:t>
            </a:r>
            <a:r>
              <a:rPr spc="75" dirty="0"/>
              <a:t>THOUGH </a:t>
            </a:r>
            <a:r>
              <a:rPr spc="85" dirty="0"/>
              <a:t>COST </a:t>
            </a:r>
            <a:r>
              <a:rPr spc="20" dirty="0"/>
              <a:t>IMPROVEMENTS </a:t>
            </a:r>
            <a:r>
              <a:rPr spc="30" dirty="0"/>
              <a:t>HAVE </a:t>
            </a:r>
            <a:r>
              <a:rPr dirty="0"/>
              <a:t>PLATEAUED </a:t>
            </a:r>
            <a:r>
              <a:rPr spc="120" dirty="0"/>
              <a:t>AND</a:t>
            </a:r>
            <a:r>
              <a:rPr spc="430" dirty="0"/>
              <a:t> </a:t>
            </a:r>
            <a:r>
              <a:rPr spc="65" dirty="0"/>
              <a:t>ARE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40537" y="1144904"/>
            <a:ext cx="4377055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D32D12"/>
                </a:solidFill>
                <a:latin typeface="Calibri"/>
                <a:cs typeface="Calibri"/>
              </a:rPr>
              <a:t>LIKELY </a:t>
            </a:r>
            <a:r>
              <a:rPr sz="1800" b="1" spc="100" dirty="0">
                <a:solidFill>
                  <a:srgbClr val="D32D12"/>
                </a:solidFill>
                <a:latin typeface="Calibri"/>
                <a:cs typeface="Calibri"/>
              </a:rPr>
              <a:t>TO </a:t>
            </a:r>
            <a:r>
              <a:rPr sz="1800" b="1" spc="-25" dirty="0">
                <a:solidFill>
                  <a:srgbClr val="D32D12"/>
                </a:solidFill>
                <a:latin typeface="Calibri"/>
                <a:cs typeface="Calibri"/>
              </a:rPr>
              <a:t>START</a:t>
            </a:r>
            <a:r>
              <a:rPr sz="1800" b="1" spc="-25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D32D12"/>
                </a:solidFill>
                <a:latin typeface="Calibri"/>
                <a:cs typeface="Calibri"/>
              </a:rPr>
              <a:t>ESCALATING.</a:t>
            </a:r>
            <a:endParaRPr sz="1800">
              <a:latin typeface="Calibri"/>
              <a:cs typeface="Calibri"/>
            </a:endParaRPr>
          </a:p>
          <a:p>
            <a:pPr marL="2865755">
              <a:lnSpc>
                <a:spcPct val="100000"/>
              </a:lnSpc>
              <a:spcBef>
                <a:spcPts val="1770"/>
              </a:spcBef>
            </a:pP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Wellhead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BEP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 Hz</a:t>
            </a:r>
            <a:endParaRPr sz="16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40"/>
              </a:spcBef>
            </a:pPr>
            <a:r>
              <a:rPr sz="1050" b="1" spc="70" dirty="0">
                <a:solidFill>
                  <a:srgbClr val="585858"/>
                </a:solidFill>
                <a:latin typeface="Calibri"/>
                <a:cs typeface="Calibri"/>
              </a:rPr>
              <a:t>160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0"/>
            <a:ext cx="1187450" cy="260985"/>
          </a:xfrm>
          <a:custGeom>
            <a:avLst/>
            <a:gdLst/>
            <a:ahLst/>
            <a:cxnLst/>
            <a:rect l="l" t="t" r="r" b="b"/>
            <a:pathLst>
              <a:path w="1187450" h="260985">
                <a:moveTo>
                  <a:pt x="0" y="260603"/>
                </a:moveTo>
                <a:lnTo>
                  <a:pt x="1187196" y="260603"/>
                </a:lnTo>
                <a:lnTo>
                  <a:pt x="1187196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0" y="18668"/>
            <a:ext cx="1187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82470" y="2390754"/>
            <a:ext cx="281940" cy="236855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Well </a:t>
            </a:r>
            <a:r>
              <a:rPr sz="1600" b="1" spc="35" dirty="0">
                <a:solidFill>
                  <a:srgbClr val="585858"/>
                </a:solidFill>
                <a:latin typeface="Calibri"/>
                <a:cs typeface="Calibri"/>
              </a:rPr>
              <a:t>head 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BEP </a:t>
            </a:r>
            <a:r>
              <a:rPr sz="1600" b="1" spc="4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WTI</a:t>
            </a:r>
            <a:r>
              <a:rPr sz="1600" b="1" spc="-1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585858"/>
                </a:solidFill>
                <a:latin typeface="Calibri"/>
                <a:cs typeface="Calibri"/>
              </a:rPr>
              <a:t>$/bbl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8509" y="4288358"/>
            <a:ext cx="163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585858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2437" y="6231737"/>
            <a:ext cx="1343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Rystad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Energy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0604"/>
            <a:ext cx="8676640" cy="485140"/>
          </a:xfrm>
          <a:prstGeom prst="rect">
            <a:avLst/>
          </a:prstGeom>
          <a:solidFill>
            <a:srgbClr val="F7D1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504190">
              <a:lnSpc>
                <a:spcPts val="1355"/>
              </a:lnSpc>
            </a:pPr>
            <a:r>
              <a:rPr spc="15" dirty="0"/>
              <a:t>THE </a:t>
            </a:r>
            <a:r>
              <a:rPr spc="35" dirty="0"/>
              <a:t>MORE </a:t>
            </a:r>
            <a:r>
              <a:rPr spc="15" dirty="0"/>
              <a:t>VISIBLE </a:t>
            </a:r>
            <a:r>
              <a:rPr spc="90" dirty="0"/>
              <a:t>OECD </a:t>
            </a:r>
            <a:r>
              <a:rPr spc="95" dirty="0"/>
              <a:t>STOCKS </a:t>
            </a:r>
            <a:r>
              <a:rPr spc="30" dirty="0"/>
              <a:t>HAVE </a:t>
            </a:r>
            <a:r>
              <a:rPr spc="50" dirty="0"/>
              <a:t>BEEN </a:t>
            </a:r>
            <a:r>
              <a:rPr spc="-15" dirty="0"/>
              <a:t>RELATIVELY </a:t>
            </a:r>
            <a:r>
              <a:rPr spc="-40" dirty="0"/>
              <a:t>FLAT </a:t>
            </a:r>
            <a:r>
              <a:rPr spc="60" dirty="0"/>
              <a:t>WHEREAS</a:t>
            </a:r>
            <a:r>
              <a:rPr spc="-155" dirty="0"/>
              <a:t> </a:t>
            </a:r>
            <a:r>
              <a:rPr spc="50" dirty="0"/>
              <a:t>MORE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048" y="834897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D32D12"/>
                </a:solidFill>
                <a:latin typeface="Calibri"/>
                <a:cs typeface="Calibri"/>
              </a:rPr>
              <a:t>DRAWS </a:t>
            </a:r>
            <a:r>
              <a:rPr sz="1800" b="1" spc="105" dirty="0">
                <a:solidFill>
                  <a:srgbClr val="D32D12"/>
                </a:solidFill>
                <a:latin typeface="Calibri"/>
                <a:cs typeface="Calibri"/>
              </a:rPr>
              <a:t>OF </a:t>
            </a:r>
            <a:r>
              <a:rPr sz="1800" b="1" spc="40" dirty="0">
                <a:solidFill>
                  <a:srgbClr val="D32D12"/>
                </a:solidFill>
                <a:latin typeface="Calibri"/>
                <a:cs typeface="Calibri"/>
              </a:rPr>
              <a:t>CRUDE </a:t>
            </a:r>
            <a:r>
              <a:rPr sz="1800" b="1" spc="30" dirty="0">
                <a:solidFill>
                  <a:srgbClr val="D32D12"/>
                </a:solidFill>
                <a:latin typeface="Calibri"/>
                <a:cs typeface="Calibri"/>
              </a:rPr>
              <a:t>HAVE </a:t>
            </a:r>
            <a:r>
              <a:rPr sz="1800" b="1" spc="45" dirty="0">
                <a:solidFill>
                  <a:srgbClr val="D32D12"/>
                </a:solidFill>
                <a:latin typeface="Calibri"/>
                <a:cs typeface="Calibri"/>
              </a:rPr>
              <a:t>BEEN </a:t>
            </a:r>
            <a:r>
              <a:rPr sz="1800" b="1" spc="10" dirty="0">
                <a:solidFill>
                  <a:srgbClr val="D32D12"/>
                </a:solidFill>
                <a:latin typeface="Calibri"/>
                <a:cs typeface="Calibri"/>
              </a:rPr>
              <a:t>REPORTED </a:t>
            </a:r>
            <a:r>
              <a:rPr sz="1800" b="1" spc="95" dirty="0">
                <a:solidFill>
                  <a:srgbClr val="D32D12"/>
                </a:solidFill>
                <a:latin typeface="Calibri"/>
                <a:cs typeface="Calibri"/>
              </a:rPr>
              <a:t>IN </a:t>
            </a:r>
            <a:r>
              <a:rPr sz="1800" b="1" spc="15" dirty="0">
                <a:solidFill>
                  <a:srgbClr val="D32D12"/>
                </a:solidFill>
                <a:latin typeface="Calibri"/>
                <a:cs typeface="Calibri"/>
              </a:rPr>
              <a:t>THE </a:t>
            </a:r>
            <a:r>
              <a:rPr sz="1800" b="1" spc="105" dirty="0">
                <a:solidFill>
                  <a:srgbClr val="D32D12"/>
                </a:solidFill>
                <a:latin typeface="Calibri"/>
                <a:cs typeface="Calibri"/>
              </a:rPr>
              <a:t>NON-OECD. </a:t>
            </a:r>
            <a:r>
              <a:rPr sz="1800" b="1" spc="15" dirty="0">
                <a:solidFill>
                  <a:srgbClr val="D32D12"/>
                </a:solidFill>
                <a:latin typeface="Calibri"/>
                <a:cs typeface="Calibri"/>
              </a:rPr>
              <a:t>SPR </a:t>
            </a:r>
            <a:r>
              <a:rPr sz="1800" b="1" spc="120" dirty="0">
                <a:solidFill>
                  <a:srgbClr val="D32D12"/>
                </a:solidFill>
                <a:latin typeface="Calibri"/>
                <a:cs typeface="Calibri"/>
              </a:rPr>
              <a:t>AND  </a:t>
            </a:r>
            <a:r>
              <a:rPr sz="1800" b="1" spc="55" dirty="0">
                <a:solidFill>
                  <a:srgbClr val="D32D12"/>
                </a:solidFill>
                <a:latin typeface="Calibri"/>
                <a:cs typeface="Calibri"/>
              </a:rPr>
              <a:t>FLOATING </a:t>
            </a:r>
            <a:r>
              <a:rPr sz="1800" b="1" spc="75" dirty="0">
                <a:solidFill>
                  <a:srgbClr val="D32D12"/>
                </a:solidFill>
                <a:latin typeface="Calibri"/>
                <a:cs typeface="Calibri"/>
              </a:rPr>
              <a:t>STORAGE </a:t>
            </a:r>
            <a:r>
              <a:rPr sz="1800" b="1" spc="30" dirty="0">
                <a:solidFill>
                  <a:srgbClr val="D32D12"/>
                </a:solidFill>
                <a:latin typeface="Calibri"/>
                <a:cs typeface="Calibri"/>
              </a:rPr>
              <a:t>HAVE </a:t>
            </a:r>
            <a:r>
              <a:rPr sz="1800" b="1" spc="10" dirty="0">
                <a:solidFill>
                  <a:srgbClr val="D32D12"/>
                </a:solidFill>
                <a:latin typeface="Calibri"/>
                <a:cs typeface="Calibri"/>
              </a:rPr>
              <a:t>HELPED </a:t>
            </a:r>
            <a:r>
              <a:rPr sz="1800" b="1" spc="100" dirty="0">
                <a:solidFill>
                  <a:srgbClr val="D32D12"/>
                </a:solidFill>
                <a:latin typeface="Calibri"/>
                <a:cs typeface="Calibri"/>
              </a:rPr>
              <a:t>TO </a:t>
            </a:r>
            <a:r>
              <a:rPr sz="1800" b="1" spc="30" dirty="0">
                <a:solidFill>
                  <a:srgbClr val="D32D12"/>
                </a:solidFill>
                <a:latin typeface="Calibri"/>
                <a:cs typeface="Calibri"/>
              </a:rPr>
              <a:t>CLEAR </a:t>
            </a:r>
            <a:r>
              <a:rPr sz="1800" b="1" spc="20" dirty="0">
                <a:solidFill>
                  <a:srgbClr val="D32D12"/>
                </a:solidFill>
                <a:latin typeface="Calibri"/>
                <a:cs typeface="Calibri"/>
              </a:rPr>
              <a:t>BARRELS </a:t>
            </a:r>
            <a:r>
              <a:rPr sz="1800" b="1" spc="30" dirty="0">
                <a:solidFill>
                  <a:srgbClr val="D32D12"/>
                </a:solidFill>
                <a:latin typeface="Calibri"/>
                <a:cs typeface="Calibri"/>
              </a:rPr>
              <a:t>FROM </a:t>
            </a:r>
            <a:r>
              <a:rPr sz="1800" b="1" spc="15" dirty="0">
                <a:solidFill>
                  <a:srgbClr val="D32D12"/>
                </a:solidFill>
                <a:latin typeface="Calibri"/>
                <a:cs typeface="Calibri"/>
              </a:rPr>
              <a:t>THE</a:t>
            </a:r>
            <a:r>
              <a:rPr sz="1800" b="1" spc="335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D32D12"/>
                </a:solidFill>
                <a:latin typeface="Calibri"/>
                <a:cs typeface="Calibri"/>
              </a:rPr>
              <a:t>MARKET.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852" y="2558795"/>
            <a:ext cx="2979420" cy="3048000"/>
          </a:xfrm>
          <a:custGeom>
            <a:avLst/>
            <a:gdLst/>
            <a:ahLst/>
            <a:cxnLst/>
            <a:rect l="l" t="t" r="r" b="b"/>
            <a:pathLst>
              <a:path w="2979420" h="3048000">
                <a:moveTo>
                  <a:pt x="1083564" y="164591"/>
                </a:moveTo>
                <a:lnTo>
                  <a:pt x="812291" y="274319"/>
                </a:lnTo>
                <a:lnTo>
                  <a:pt x="541020" y="286512"/>
                </a:lnTo>
                <a:lnTo>
                  <a:pt x="269747" y="455675"/>
                </a:lnTo>
                <a:lnTo>
                  <a:pt x="0" y="507491"/>
                </a:lnTo>
                <a:lnTo>
                  <a:pt x="0" y="3048000"/>
                </a:lnTo>
                <a:lnTo>
                  <a:pt x="2979420" y="3048000"/>
                </a:lnTo>
                <a:lnTo>
                  <a:pt x="2979420" y="254507"/>
                </a:lnTo>
                <a:lnTo>
                  <a:pt x="1895855" y="254507"/>
                </a:lnTo>
                <a:lnTo>
                  <a:pt x="1624584" y="182879"/>
                </a:lnTo>
                <a:lnTo>
                  <a:pt x="1353311" y="170687"/>
                </a:lnTo>
                <a:lnTo>
                  <a:pt x="1083564" y="164591"/>
                </a:lnTo>
                <a:close/>
              </a:path>
              <a:path w="2979420" h="3048000">
                <a:moveTo>
                  <a:pt x="2436876" y="19812"/>
                </a:moveTo>
                <a:lnTo>
                  <a:pt x="1895855" y="254507"/>
                </a:lnTo>
                <a:lnTo>
                  <a:pt x="2979420" y="254507"/>
                </a:lnTo>
                <a:lnTo>
                  <a:pt x="2979420" y="73151"/>
                </a:lnTo>
                <a:lnTo>
                  <a:pt x="2708148" y="73151"/>
                </a:lnTo>
                <a:lnTo>
                  <a:pt x="2436876" y="19812"/>
                </a:lnTo>
                <a:close/>
              </a:path>
              <a:path w="2979420" h="3048000">
                <a:moveTo>
                  <a:pt x="2979420" y="0"/>
                </a:moveTo>
                <a:lnTo>
                  <a:pt x="2708148" y="73151"/>
                </a:lnTo>
                <a:lnTo>
                  <a:pt x="2979420" y="73151"/>
                </a:lnTo>
                <a:lnTo>
                  <a:pt x="2979420" y="0"/>
                </a:lnTo>
                <a:close/>
              </a:path>
            </a:pathLst>
          </a:custGeom>
          <a:solidFill>
            <a:srgbClr val="FAD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852" y="4393691"/>
            <a:ext cx="2979420" cy="1213485"/>
          </a:xfrm>
          <a:custGeom>
            <a:avLst/>
            <a:gdLst/>
            <a:ahLst/>
            <a:cxnLst/>
            <a:rect l="l" t="t" r="r" b="b"/>
            <a:pathLst>
              <a:path w="2979420" h="1213485">
                <a:moveTo>
                  <a:pt x="812291" y="0"/>
                </a:moveTo>
                <a:lnTo>
                  <a:pt x="541020" y="99059"/>
                </a:lnTo>
                <a:lnTo>
                  <a:pt x="269747" y="245363"/>
                </a:lnTo>
                <a:lnTo>
                  <a:pt x="0" y="262127"/>
                </a:lnTo>
                <a:lnTo>
                  <a:pt x="0" y="1213103"/>
                </a:lnTo>
                <a:lnTo>
                  <a:pt x="2979420" y="1213103"/>
                </a:lnTo>
                <a:lnTo>
                  <a:pt x="2979420" y="274319"/>
                </a:lnTo>
                <a:lnTo>
                  <a:pt x="2708148" y="192023"/>
                </a:lnTo>
                <a:lnTo>
                  <a:pt x="2436876" y="160019"/>
                </a:lnTo>
                <a:lnTo>
                  <a:pt x="2167128" y="138683"/>
                </a:lnTo>
                <a:lnTo>
                  <a:pt x="1895855" y="102107"/>
                </a:lnTo>
                <a:lnTo>
                  <a:pt x="1353311" y="76199"/>
                </a:lnTo>
                <a:lnTo>
                  <a:pt x="1083564" y="10667"/>
                </a:lnTo>
                <a:lnTo>
                  <a:pt x="812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216" y="5606796"/>
            <a:ext cx="3251200" cy="0"/>
          </a:xfrm>
          <a:custGeom>
            <a:avLst/>
            <a:gdLst/>
            <a:ahLst/>
            <a:cxnLst/>
            <a:rect l="l" t="t" r="r" b="b"/>
            <a:pathLst>
              <a:path w="3251200">
                <a:moveTo>
                  <a:pt x="0" y="0"/>
                </a:moveTo>
                <a:lnTo>
                  <a:pt x="325069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216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488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7236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507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9779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1051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2072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3344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3091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4364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5635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6908" y="560679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1089" y="2559557"/>
            <a:ext cx="2979420" cy="508000"/>
          </a:xfrm>
          <a:custGeom>
            <a:avLst/>
            <a:gdLst/>
            <a:ahLst/>
            <a:cxnLst/>
            <a:rect l="l" t="t" r="r" b="b"/>
            <a:pathLst>
              <a:path w="2979420" h="508000">
                <a:moveTo>
                  <a:pt x="0" y="507491"/>
                </a:moveTo>
                <a:lnTo>
                  <a:pt x="271272" y="454151"/>
                </a:lnTo>
                <a:lnTo>
                  <a:pt x="542543" y="284988"/>
                </a:lnTo>
                <a:lnTo>
                  <a:pt x="812291" y="274319"/>
                </a:lnTo>
                <a:lnTo>
                  <a:pt x="1083564" y="164591"/>
                </a:lnTo>
                <a:lnTo>
                  <a:pt x="1354836" y="170687"/>
                </a:lnTo>
                <a:lnTo>
                  <a:pt x="1626108" y="181355"/>
                </a:lnTo>
                <a:lnTo>
                  <a:pt x="1895855" y="252983"/>
                </a:lnTo>
                <a:lnTo>
                  <a:pt x="2167128" y="135636"/>
                </a:lnTo>
                <a:lnTo>
                  <a:pt x="2438400" y="19812"/>
                </a:lnTo>
                <a:lnTo>
                  <a:pt x="2708148" y="71627"/>
                </a:lnTo>
                <a:lnTo>
                  <a:pt x="297942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1089" y="2591561"/>
            <a:ext cx="1896110" cy="288290"/>
          </a:xfrm>
          <a:custGeom>
            <a:avLst/>
            <a:gdLst/>
            <a:ahLst/>
            <a:cxnLst/>
            <a:rect l="l" t="t" r="r" b="b"/>
            <a:pathLst>
              <a:path w="1896110" h="288289">
                <a:moveTo>
                  <a:pt x="0" y="6096"/>
                </a:moveTo>
                <a:lnTo>
                  <a:pt x="271272" y="10667"/>
                </a:lnTo>
                <a:lnTo>
                  <a:pt x="542543" y="0"/>
                </a:lnTo>
                <a:lnTo>
                  <a:pt x="812291" y="167639"/>
                </a:lnTo>
                <a:lnTo>
                  <a:pt x="1083564" y="126491"/>
                </a:lnTo>
                <a:lnTo>
                  <a:pt x="1354836" y="140208"/>
                </a:lnTo>
                <a:lnTo>
                  <a:pt x="1626108" y="175260"/>
                </a:lnTo>
                <a:lnTo>
                  <a:pt x="1895855" y="288036"/>
                </a:lnTo>
              </a:path>
            </a:pathLst>
          </a:custGeom>
          <a:ln w="28956">
            <a:solidFill>
              <a:srgbClr val="5F1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7463" y="5506923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463" y="4867783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463" y="4228591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463" y="3588842"/>
            <a:ext cx="3200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463" y="2949955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463" y="2310764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463" y="1671573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7580" y="5743835"/>
            <a:ext cx="159003" cy="11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07084" y="5719152"/>
            <a:ext cx="175410" cy="145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1769" y="5734875"/>
            <a:ext cx="183896" cy="146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5680" y="5735535"/>
            <a:ext cx="149732" cy="138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90344" y="5733999"/>
            <a:ext cx="195453" cy="15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6226" y="5743614"/>
            <a:ext cx="155067" cy="1171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6835" y="5699036"/>
            <a:ext cx="124840" cy="144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3242" y="5738342"/>
            <a:ext cx="186562" cy="1447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2850" y="5743409"/>
            <a:ext cx="175915" cy="119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5260" y="5721858"/>
            <a:ext cx="167310" cy="1300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6959" y="5734697"/>
            <a:ext cx="192404" cy="1443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7409" y="5739117"/>
            <a:ext cx="189611" cy="1298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40154" y="1635633"/>
            <a:ext cx="161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585858"/>
                </a:solidFill>
                <a:latin typeface="Calibri"/>
                <a:cs typeface="Calibri"/>
              </a:rPr>
              <a:t>CommTotal</a:t>
            </a:r>
            <a:r>
              <a:rPr sz="18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585858"/>
                </a:solidFill>
                <a:latin typeface="Calibri"/>
                <a:cs typeface="Calibri"/>
              </a:rPr>
              <a:t>(mb)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12798" y="61150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70607" y="6015938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90977" y="61150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5F1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49042" y="6015938"/>
            <a:ext cx="319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07508" y="1990344"/>
            <a:ext cx="3011805" cy="1447800"/>
          </a:xfrm>
          <a:custGeom>
            <a:avLst/>
            <a:gdLst/>
            <a:ahLst/>
            <a:cxnLst/>
            <a:rect l="l" t="t" r="r" b="b"/>
            <a:pathLst>
              <a:path w="3011804" h="1447800">
                <a:moveTo>
                  <a:pt x="1368551" y="89915"/>
                </a:moveTo>
                <a:lnTo>
                  <a:pt x="1095755" y="89915"/>
                </a:lnTo>
                <a:lnTo>
                  <a:pt x="821436" y="120395"/>
                </a:lnTo>
                <a:lnTo>
                  <a:pt x="547115" y="144779"/>
                </a:lnTo>
                <a:lnTo>
                  <a:pt x="274319" y="268223"/>
                </a:lnTo>
                <a:lnTo>
                  <a:pt x="0" y="358139"/>
                </a:lnTo>
                <a:lnTo>
                  <a:pt x="0" y="1447800"/>
                </a:lnTo>
                <a:lnTo>
                  <a:pt x="3011423" y="1447800"/>
                </a:lnTo>
                <a:lnTo>
                  <a:pt x="3011423" y="185927"/>
                </a:lnTo>
                <a:lnTo>
                  <a:pt x="1917191" y="185927"/>
                </a:lnTo>
                <a:lnTo>
                  <a:pt x="1642871" y="112775"/>
                </a:lnTo>
                <a:lnTo>
                  <a:pt x="1368551" y="89915"/>
                </a:lnTo>
                <a:close/>
              </a:path>
              <a:path w="3011804" h="1447800">
                <a:moveTo>
                  <a:pt x="2464308" y="35051"/>
                </a:moveTo>
                <a:lnTo>
                  <a:pt x="2189988" y="120395"/>
                </a:lnTo>
                <a:lnTo>
                  <a:pt x="1917191" y="185927"/>
                </a:lnTo>
                <a:lnTo>
                  <a:pt x="3011423" y="185927"/>
                </a:lnTo>
                <a:lnTo>
                  <a:pt x="3011423" y="59435"/>
                </a:lnTo>
                <a:lnTo>
                  <a:pt x="2738627" y="59435"/>
                </a:lnTo>
                <a:lnTo>
                  <a:pt x="2464308" y="35051"/>
                </a:lnTo>
                <a:close/>
              </a:path>
              <a:path w="3011804" h="1447800">
                <a:moveTo>
                  <a:pt x="3011423" y="0"/>
                </a:moveTo>
                <a:lnTo>
                  <a:pt x="2738627" y="59435"/>
                </a:lnTo>
                <a:lnTo>
                  <a:pt x="3011423" y="59435"/>
                </a:lnTo>
                <a:lnTo>
                  <a:pt x="3011423" y="0"/>
                </a:lnTo>
                <a:close/>
              </a:path>
            </a:pathLst>
          </a:custGeom>
          <a:solidFill>
            <a:srgbClr val="FAD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07508" y="2490216"/>
            <a:ext cx="3011805" cy="948055"/>
          </a:xfrm>
          <a:custGeom>
            <a:avLst/>
            <a:gdLst/>
            <a:ahLst/>
            <a:cxnLst/>
            <a:rect l="l" t="t" r="r" b="b"/>
            <a:pathLst>
              <a:path w="3011804" h="948054">
                <a:moveTo>
                  <a:pt x="821436" y="0"/>
                </a:moveTo>
                <a:lnTo>
                  <a:pt x="547115" y="45720"/>
                </a:lnTo>
                <a:lnTo>
                  <a:pt x="274319" y="100584"/>
                </a:lnTo>
                <a:lnTo>
                  <a:pt x="0" y="152400"/>
                </a:lnTo>
                <a:lnTo>
                  <a:pt x="0" y="947928"/>
                </a:lnTo>
                <a:lnTo>
                  <a:pt x="3011423" y="947928"/>
                </a:lnTo>
                <a:lnTo>
                  <a:pt x="3011423" y="202692"/>
                </a:lnTo>
                <a:lnTo>
                  <a:pt x="2798510" y="153924"/>
                </a:lnTo>
                <a:lnTo>
                  <a:pt x="2464308" y="153924"/>
                </a:lnTo>
                <a:lnTo>
                  <a:pt x="2189988" y="146304"/>
                </a:lnTo>
                <a:lnTo>
                  <a:pt x="1095755" y="4572"/>
                </a:lnTo>
                <a:lnTo>
                  <a:pt x="821436" y="0"/>
                </a:lnTo>
                <a:close/>
              </a:path>
              <a:path w="3011804" h="948054">
                <a:moveTo>
                  <a:pt x="2738627" y="140208"/>
                </a:moveTo>
                <a:lnTo>
                  <a:pt x="2464308" y="153924"/>
                </a:lnTo>
                <a:lnTo>
                  <a:pt x="2798510" y="153924"/>
                </a:lnTo>
                <a:lnTo>
                  <a:pt x="2738627" y="14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70347" y="3438144"/>
            <a:ext cx="3286125" cy="0"/>
          </a:xfrm>
          <a:custGeom>
            <a:avLst/>
            <a:gdLst/>
            <a:ahLst/>
            <a:cxnLst/>
            <a:rect l="l" t="t" r="r" b="b"/>
            <a:pathLst>
              <a:path w="3286125">
                <a:moveTo>
                  <a:pt x="0" y="0"/>
                </a:moveTo>
                <a:lnTo>
                  <a:pt x="3285744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70347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44667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17464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91784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66103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38900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13219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87540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60335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34656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08976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81771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56092" y="3438144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06746" y="1991105"/>
            <a:ext cx="3013075" cy="356870"/>
          </a:xfrm>
          <a:custGeom>
            <a:avLst/>
            <a:gdLst/>
            <a:ahLst/>
            <a:cxnLst/>
            <a:rect l="l" t="t" r="r" b="b"/>
            <a:pathLst>
              <a:path w="3013075" h="356869">
                <a:moveTo>
                  <a:pt x="0" y="356616"/>
                </a:moveTo>
                <a:lnTo>
                  <a:pt x="274319" y="268224"/>
                </a:lnTo>
                <a:lnTo>
                  <a:pt x="548639" y="144780"/>
                </a:lnTo>
                <a:lnTo>
                  <a:pt x="821436" y="118872"/>
                </a:lnTo>
                <a:lnTo>
                  <a:pt x="1095755" y="88392"/>
                </a:lnTo>
                <a:lnTo>
                  <a:pt x="1370076" y="88392"/>
                </a:lnTo>
                <a:lnTo>
                  <a:pt x="1642872" y="111252"/>
                </a:lnTo>
                <a:lnTo>
                  <a:pt x="1917192" y="184404"/>
                </a:lnTo>
                <a:lnTo>
                  <a:pt x="2191511" y="120396"/>
                </a:lnTo>
                <a:lnTo>
                  <a:pt x="2464307" y="33528"/>
                </a:lnTo>
                <a:lnTo>
                  <a:pt x="2738628" y="59436"/>
                </a:lnTo>
                <a:lnTo>
                  <a:pt x="3012948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06746" y="1928622"/>
            <a:ext cx="1917700" cy="129539"/>
          </a:xfrm>
          <a:custGeom>
            <a:avLst/>
            <a:gdLst/>
            <a:ahLst/>
            <a:cxnLst/>
            <a:rect l="l" t="t" r="r" b="b"/>
            <a:pathLst>
              <a:path w="1917700" h="129539">
                <a:moveTo>
                  <a:pt x="0" y="57912"/>
                </a:moveTo>
                <a:lnTo>
                  <a:pt x="274319" y="22860"/>
                </a:lnTo>
                <a:lnTo>
                  <a:pt x="548639" y="0"/>
                </a:lnTo>
                <a:lnTo>
                  <a:pt x="821436" y="64007"/>
                </a:lnTo>
                <a:lnTo>
                  <a:pt x="1095755" y="47243"/>
                </a:lnTo>
                <a:lnTo>
                  <a:pt x="1370076" y="62483"/>
                </a:lnTo>
                <a:lnTo>
                  <a:pt x="1642872" y="65531"/>
                </a:lnTo>
                <a:lnTo>
                  <a:pt x="1917192" y="129539"/>
                </a:lnTo>
              </a:path>
            </a:pathLst>
          </a:custGeom>
          <a:ln w="28955">
            <a:solidFill>
              <a:srgbClr val="5F1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642484" y="1585239"/>
            <a:ext cx="320040" cy="19304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67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900</a:t>
            </a:r>
            <a:endParaRPr sz="10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67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10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67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700</a:t>
            </a:r>
            <a:endParaRPr sz="10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67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01841" y="1635632"/>
            <a:ext cx="868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0" dirty="0">
                <a:latin typeface="Calibri"/>
                <a:cs typeface="Calibri"/>
              </a:rPr>
              <a:t>OECD</a:t>
            </a:r>
            <a:r>
              <a:rPr sz="1400" b="1" spc="-15" dirty="0">
                <a:latin typeface="Calibri"/>
                <a:cs typeface="Calibri"/>
              </a:rPr>
              <a:t> (mb)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35217" y="388391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13397" y="388391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5F1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09032" y="4291584"/>
            <a:ext cx="3078480" cy="1675130"/>
          </a:xfrm>
          <a:custGeom>
            <a:avLst/>
            <a:gdLst/>
            <a:ahLst/>
            <a:cxnLst/>
            <a:rect l="l" t="t" r="r" b="b"/>
            <a:pathLst>
              <a:path w="3078479" h="1675129">
                <a:moveTo>
                  <a:pt x="0" y="185928"/>
                </a:moveTo>
                <a:lnTo>
                  <a:pt x="0" y="1674876"/>
                </a:lnTo>
                <a:lnTo>
                  <a:pt x="3078479" y="1674876"/>
                </a:lnTo>
                <a:lnTo>
                  <a:pt x="3078479" y="478536"/>
                </a:lnTo>
                <a:lnTo>
                  <a:pt x="839723" y="478536"/>
                </a:lnTo>
                <a:lnTo>
                  <a:pt x="598566" y="413004"/>
                </a:lnTo>
                <a:lnTo>
                  <a:pt x="280415" y="413004"/>
                </a:lnTo>
                <a:lnTo>
                  <a:pt x="0" y="185928"/>
                </a:lnTo>
                <a:close/>
              </a:path>
              <a:path w="3078479" h="1675129">
                <a:moveTo>
                  <a:pt x="1120139" y="240792"/>
                </a:moveTo>
                <a:lnTo>
                  <a:pt x="839723" y="478536"/>
                </a:lnTo>
                <a:lnTo>
                  <a:pt x="3078479" y="478536"/>
                </a:lnTo>
                <a:lnTo>
                  <a:pt x="3078479" y="263652"/>
                </a:lnTo>
                <a:lnTo>
                  <a:pt x="1399032" y="263652"/>
                </a:lnTo>
                <a:lnTo>
                  <a:pt x="1120139" y="240792"/>
                </a:lnTo>
                <a:close/>
              </a:path>
              <a:path w="3078479" h="1675129">
                <a:moveTo>
                  <a:pt x="559307" y="402336"/>
                </a:moveTo>
                <a:lnTo>
                  <a:pt x="280415" y="413004"/>
                </a:lnTo>
                <a:lnTo>
                  <a:pt x="598566" y="413004"/>
                </a:lnTo>
                <a:lnTo>
                  <a:pt x="559307" y="402336"/>
                </a:lnTo>
                <a:close/>
              </a:path>
              <a:path w="3078479" h="1675129">
                <a:moveTo>
                  <a:pt x="2519171" y="0"/>
                </a:moveTo>
                <a:lnTo>
                  <a:pt x="2238756" y="1524"/>
                </a:lnTo>
                <a:lnTo>
                  <a:pt x="1959864" y="106680"/>
                </a:lnTo>
                <a:lnTo>
                  <a:pt x="1679447" y="198120"/>
                </a:lnTo>
                <a:lnTo>
                  <a:pt x="1399032" y="263652"/>
                </a:lnTo>
                <a:lnTo>
                  <a:pt x="3078479" y="263652"/>
                </a:lnTo>
                <a:lnTo>
                  <a:pt x="3078479" y="86868"/>
                </a:lnTo>
                <a:lnTo>
                  <a:pt x="2799588" y="65532"/>
                </a:lnTo>
                <a:lnTo>
                  <a:pt x="2519171" y="0"/>
                </a:lnTo>
                <a:close/>
              </a:path>
            </a:pathLst>
          </a:custGeom>
          <a:solidFill>
            <a:srgbClr val="FAD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68823" y="5966459"/>
            <a:ext cx="3359150" cy="0"/>
          </a:xfrm>
          <a:custGeom>
            <a:avLst/>
            <a:gdLst/>
            <a:ahLst/>
            <a:cxnLst/>
            <a:rect l="l" t="t" r="r" b="b"/>
            <a:pathLst>
              <a:path w="3359150">
                <a:moveTo>
                  <a:pt x="0" y="0"/>
                </a:moveTo>
                <a:lnTo>
                  <a:pt x="3358896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68823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49240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29655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08547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88964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69379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48271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28688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09104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87995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68411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48828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27719" y="59664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09794" y="4290821"/>
            <a:ext cx="3078480" cy="478790"/>
          </a:xfrm>
          <a:custGeom>
            <a:avLst/>
            <a:gdLst/>
            <a:ahLst/>
            <a:cxnLst/>
            <a:rect l="l" t="t" r="r" b="b"/>
            <a:pathLst>
              <a:path w="3078479" h="478789">
                <a:moveTo>
                  <a:pt x="0" y="187451"/>
                </a:moveTo>
                <a:lnTo>
                  <a:pt x="278891" y="413003"/>
                </a:lnTo>
                <a:lnTo>
                  <a:pt x="559307" y="403859"/>
                </a:lnTo>
                <a:lnTo>
                  <a:pt x="839723" y="478535"/>
                </a:lnTo>
                <a:lnTo>
                  <a:pt x="1118615" y="242315"/>
                </a:lnTo>
                <a:lnTo>
                  <a:pt x="1399031" y="265175"/>
                </a:lnTo>
                <a:lnTo>
                  <a:pt x="1679448" y="198119"/>
                </a:lnTo>
                <a:lnTo>
                  <a:pt x="1958339" y="106679"/>
                </a:lnTo>
                <a:lnTo>
                  <a:pt x="2238755" y="3047"/>
                </a:lnTo>
                <a:lnTo>
                  <a:pt x="2519172" y="0"/>
                </a:lnTo>
                <a:lnTo>
                  <a:pt x="2798063" y="67055"/>
                </a:lnTo>
                <a:lnTo>
                  <a:pt x="3078479" y="88391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09794" y="4534661"/>
            <a:ext cx="1958339" cy="635635"/>
          </a:xfrm>
          <a:custGeom>
            <a:avLst/>
            <a:gdLst/>
            <a:ahLst/>
            <a:cxnLst/>
            <a:rect l="l" t="t" r="r" b="b"/>
            <a:pathLst>
              <a:path w="1958340" h="635635">
                <a:moveTo>
                  <a:pt x="0" y="0"/>
                </a:moveTo>
                <a:lnTo>
                  <a:pt x="278891" y="167639"/>
                </a:lnTo>
                <a:lnTo>
                  <a:pt x="559307" y="242315"/>
                </a:lnTo>
                <a:lnTo>
                  <a:pt x="839723" y="513588"/>
                </a:lnTo>
                <a:lnTo>
                  <a:pt x="1118615" y="458724"/>
                </a:lnTo>
                <a:lnTo>
                  <a:pt x="1399031" y="431292"/>
                </a:lnTo>
                <a:lnTo>
                  <a:pt x="1679448" y="541019"/>
                </a:lnTo>
                <a:lnTo>
                  <a:pt x="1958339" y="635507"/>
                </a:lnTo>
              </a:path>
            </a:pathLst>
          </a:custGeom>
          <a:ln w="28956">
            <a:solidFill>
              <a:srgbClr val="5F1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714747" y="4056405"/>
            <a:ext cx="245110" cy="198691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760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740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720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700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680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660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640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620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714747" y="3904615"/>
            <a:ext cx="2451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780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04003" y="3511041"/>
            <a:ext cx="32302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solidFill>
                  <a:srgbClr val="585858"/>
                </a:solidFill>
                <a:latin typeface="Calibri"/>
                <a:cs typeface="Calibri"/>
              </a:rPr>
              <a:t>Jan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Feb </a:t>
            </a: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Mar </a:t>
            </a:r>
            <a:r>
              <a:rPr sz="1000" spc="50" dirty="0">
                <a:solidFill>
                  <a:srgbClr val="585858"/>
                </a:solidFill>
                <a:latin typeface="Calibri"/>
                <a:cs typeface="Calibri"/>
              </a:rPr>
              <a:t>Apr </a:t>
            </a:r>
            <a:r>
              <a:rPr sz="1000" spc="30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Jun Jul </a:t>
            </a:r>
            <a:r>
              <a:rPr sz="1000" spc="60" dirty="0">
                <a:solidFill>
                  <a:srgbClr val="585858"/>
                </a:solidFill>
                <a:latin typeface="Calibri"/>
                <a:cs typeface="Calibri"/>
              </a:rPr>
              <a:t>Aug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Sep Oct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585858"/>
                </a:solidFill>
                <a:latin typeface="Calibri"/>
                <a:cs typeface="Calibri"/>
              </a:rPr>
              <a:t>Dec</a:t>
            </a:r>
            <a:endParaRPr sz="1000">
              <a:latin typeface="Calibri"/>
              <a:cs typeface="Calibri"/>
            </a:endParaRPr>
          </a:p>
          <a:p>
            <a:pPr marR="45720" algn="ctr">
              <a:lnSpc>
                <a:spcPct val="100000"/>
              </a:lnSpc>
              <a:spcBef>
                <a:spcPts val="940"/>
              </a:spcBef>
              <a:tabLst>
                <a:tab pos="678180" algn="l"/>
              </a:tabLst>
            </a:pP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2015	2016</a:t>
            </a:r>
            <a:endParaRPr sz="1000">
              <a:latin typeface="Calibri"/>
              <a:cs typeface="Calibri"/>
            </a:endParaRPr>
          </a:p>
          <a:p>
            <a:pPr marL="889000">
              <a:lnSpc>
                <a:spcPct val="100000"/>
              </a:lnSpc>
              <a:spcBef>
                <a:spcPts val="80"/>
              </a:spcBef>
            </a:pPr>
            <a:r>
              <a:rPr sz="1400" b="1" spc="60" dirty="0">
                <a:latin typeface="Calibri"/>
                <a:cs typeface="Calibri"/>
              </a:rPr>
              <a:t>Non-OECD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(mb)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08370" y="641070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86550" y="641070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956">
            <a:solidFill>
              <a:srgbClr val="5F13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105780" y="6038799"/>
            <a:ext cx="3297554" cy="449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solidFill>
                  <a:srgbClr val="585858"/>
                </a:solidFill>
                <a:latin typeface="Calibri"/>
                <a:cs typeface="Calibri"/>
              </a:rPr>
              <a:t>Jan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Feb </a:t>
            </a: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Mar </a:t>
            </a:r>
            <a:r>
              <a:rPr sz="1000" spc="50" dirty="0">
                <a:solidFill>
                  <a:srgbClr val="585858"/>
                </a:solidFill>
                <a:latin typeface="Calibri"/>
                <a:cs typeface="Calibri"/>
              </a:rPr>
              <a:t>Apr </a:t>
            </a:r>
            <a:r>
              <a:rPr sz="1000" spc="30" dirty="0">
                <a:solidFill>
                  <a:srgbClr val="585858"/>
                </a:solidFill>
                <a:latin typeface="Calibri"/>
                <a:cs typeface="Calibri"/>
              </a:rPr>
              <a:t>May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Jun Jul </a:t>
            </a:r>
            <a:r>
              <a:rPr sz="1000" spc="60" dirty="0">
                <a:solidFill>
                  <a:srgbClr val="585858"/>
                </a:solidFill>
                <a:latin typeface="Calibri"/>
                <a:cs typeface="Calibri"/>
              </a:rPr>
              <a:t>Aug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Sep Oct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r>
              <a:rPr sz="10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585858"/>
                </a:solidFill>
                <a:latin typeface="Calibri"/>
                <a:cs typeface="Calibri"/>
              </a:rPr>
              <a:t>Dec</a:t>
            </a:r>
            <a:endParaRPr sz="1000">
              <a:latin typeface="Calibri"/>
              <a:cs typeface="Calibri"/>
            </a:endParaRPr>
          </a:p>
          <a:p>
            <a:pPr marL="19685" algn="ctr">
              <a:lnSpc>
                <a:spcPct val="100000"/>
              </a:lnSpc>
              <a:spcBef>
                <a:spcPts val="945"/>
              </a:spcBef>
              <a:tabLst>
                <a:tab pos="697230" algn="l"/>
              </a:tabLst>
            </a:pP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2015	2016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484882" y="2637282"/>
            <a:ext cx="719455" cy="576580"/>
          </a:xfrm>
          <a:custGeom>
            <a:avLst/>
            <a:gdLst/>
            <a:ahLst/>
            <a:cxnLst/>
            <a:rect l="l" t="t" r="r" b="b"/>
            <a:pathLst>
              <a:path w="719455" h="576580">
                <a:moveTo>
                  <a:pt x="0" y="288035"/>
                </a:moveTo>
                <a:lnTo>
                  <a:pt x="3899" y="245460"/>
                </a:lnTo>
                <a:lnTo>
                  <a:pt x="15228" y="204828"/>
                </a:lnTo>
                <a:lnTo>
                  <a:pt x="33429" y="166584"/>
                </a:lnTo>
                <a:lnTo>
                  <a:pt x="57946" y="131173"/>
                </a:lnTo>
                <a:lnTo>
                  <a:pt x="88222" y="99041"/>
                </a:lnTo>
                <a:lnTo>
                  <a:pt x="123701" y="70632"/>
                </a:lnTo>
                <a:lnTo>
                  <a:pt x="163827" y="46390"/>
                </a:lnTo>
                <a:lnTo>
                  <a:pt x="208042" y="26762"/>
                </a:lnTo>
                <a:lnTo>
                  <a:pt x="255791" y="12190"/>
                </a:lnTo>
                <a:lnTo>
                  <a:pt x="306517" y="3121"/>
                </a:lnTo>
                <a:lnTo>
                  <a:pt x="359663" y="0"/>
                </a:lnTo>
                <a:lnTo>
                  <a:pt x="412810" y="3121"/>
                </a:lnTo>
                <a:lnTo>
                  <a:pt x="463536" y="12190"/>
                </a:lnTo>
                <a:lnTo>
                  <a:pt x="511285" y="26762"/>
                </a:lnTo>
                <a:lnTo>
                  <a:pt x="555500" y="46390"/>
                </a:lnTo>
                <a:lnTo>
                  <a:pt x="595626" y="70632"/>
                </a:lnTo>
                <a:lnTo>
                  <a:pt x="631105" y="99041"/>
                </a:lnTo>
                <a:lnTo>
                  <a:pt x="661381" y="131173"/>
                </a:lnTo>
                <a:lnTo>
                  <a:pt x="685898" y="166584"/>
                </a:lnTo>
                <a:lnTo>
                  <a:pt x="704099" y="204828"/>
                </a:lnTo>
                <a:lnTo>
                  <a:pt x="715428" y="245460"/>
                </a:lnTo>
                <a:lnTo>
                  <a:pt x="719328" y="288035"/>
                </a:lnTo>
                <a:lnTo>
                  <a:pt x="715428" y="330611"/>
                </a:lnTo>
                <a:lnTo>
                  <a:pt x="704099" y="371243"/>
                </a:lnTo>
                <a:lnTo>
                  <a:pt x="685898" y="409487"/>
                </a:lnTo>
                <a:lnTo>
                  <a:pt x="661381" y="444898"/>
                </a:lnTo>
                <a:lnTo>
                  <a:pt x="631105" y="477030"/>
                </a:lnTo>
                <a:lnTo>
                  <a:pt x="595626" y="505439"/>
                </a:lnTo>
                <a:lnTo>
                  <a:pt x="555500" y="529681"/>
                </a:lnTo>
                <a:lnTo>
                  <a:pt x="511285" y="549309"/>
                </a:lnTo>
                <a:lnTo>
                  <a:pt x="463536" y="563881"/>
                </a:lnTo>
                <a:lnTo>
                  <a:pt x="412810" y="572950"/>
                </a:lnTo>
                <a:lnTo>
                  <a:pt x="359663" y="576071"/>
                </a:lnTo>
                <a:lnTo>
                  <a:pt x="306517" y="572950"/>
                </a:lnTo>
                <a:lnTo>
                  <a:pt x="255791" y="563881"/>
                </a:lnTo>
                <a:lnTo>
                  <a:pt x="208042" y="549309"/>
                </a:lnTo>
                <a:lnTo>
                  <a:pt x="163827" y="529681"/>
                </a:lnTo>
                <a:lnTo>
                  <a:pt x="123701" y="505439"/>
                </a:lnTo>
                <a:lnTo>
                  <a:pt x="88222" y="477030"/>
                </a:lnTo>
                <a:lnTo>
                  <a:pt x="57946" y="444898"/>
                </a:lnTo>
                <a:lnTo>
                  <a:pt x="33429" y="409487"/>
                </a:lnTo>
                <a:lnTo>
                  <a:pt x="15228" y="371243"/>
                </a:lnTo>
                <a:lnTo>
                  <a:pt x="3899" y="330611"/>
                </a:lnTo>
                <a:lnTo>
                  <a:pt x="0" y="288035"/>
                </a:lnTo>
                <a:close/>
              </a:path>
            </a:pathLst>
          </a:custGeom>
          <a:ln w="25908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474214" y="3182238"/>
            <a:ext cx="882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100" spc="45" dirty="0">
                <a:solidFill>
                  <a:srgbClr val="C00000"/>
                </a:solidFill>
                <a:latin typeface="Calibri"/>
                <a:cs typeface="Calibri"/>
              </a:rPr>
              <a:t>Global </a:t>
            </a:r>
            <a:r>
              <a:rPr sz="1100" spc="30" dirty="0">
                <a:solidFill>
                  <a:srgbClr val="C00000"/>
                </a:solidFill>
                <a:latin typeface="Calibri"/>
                <a:cs typeface="Calibri"/>
              </a:rPr>
              <a:t>Crude  </a:t>
            </a:r>
            <a:r>
              <a:rPr sz="1100" spc="-10" dirty="0">
                <a:solidFill>
                  <a:srgbClr val="C00000"/>
                </a:solidFill>
                <a:latin typeface="Calibri"/>
                <a:cs typeface="Calibri"/>
              </a:rPr>
              <a:t>inventories </a:t>
            </a:r>
            <a:r>
              <a:rPr sz="1100" spc="25" dirty="0">
                <a:solidFill>
                  <a:srgbClr val="C00000"/>
                </a:solidFill>
                <a:latin typeface="Calibri"/>
                <a:cs typeface="Calibri"/>
              </a:rPr>
              <a:t>dip  </a:t>
            </a:r>
            <a:r>
              <a:rPr sz="1100" spc="35" dirty="0">
                <a:solidFill>
                  <a:srgbClr val="C00000"/>
                </a:solidFill>
                <a:latin typeface="Calibri"/>
                <a:cs typeface="Calibri"/>
              </a:rPr>
              <a:t>back </a:t>
            </a:r>
            <a:r>
              <a:rPr sz="1100" spc="5" dirty="0">
                <a:solidFill>
                  <a:srgbClr val="C00000"/>
                </a:solidFill>
                <a:latin typeface="Calibri"/>
                <a:cs typeface="Calibri"/>
              </a:rPr>
              <a:t>below  </a:t>
            </a:r>
            <a:r>
              <a:rPr sz="1100" spc="75" dirty="0">
                <a:solidFill>
                  <a:srgbClr val="C00000"/>
                </a:solidFill>
                <a:latin typeface="Calibri"/>
                <a:cs typeface="Calibri"/>
              </a:rPr>
              <a:t>2015</a:t>
            </a:r>
            <a:r>
              <a:rPr sz="11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C00000"/>
                </a:solidFill>
                <a:latin typeface="Calibri"/>
                <a:cs typeface="Calibri"/>
              </a:rPr>
              <a:t>levels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0" y="0"/>
            <a:ext cx="2051685" cy="260985"/>
          </a:xfrm>
          <a:custGeom>
            <a:avLst/>
            <a:gdLst/>
            <a:ahLst/>
            <a:cxnLst/>
            <a:rect l="l" t="t" r="r" b="b"/>
            <a:pathLst>
              <a:path w="2051685" h="260985">
                <a:moveTo>
                  <a:pt x="0" y="260603"/>
                </a:moveTo>
                <a:lnTo>
                  <a:pt x="2051304" y="260603"/>
                </a:lnTo>
                <a:lnTo>
                  <a:pt x="2051304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0" y="18668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Crude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91328" y="5588508"/>
            <a:ext cx="108077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80"/>
              </a:spcBef>
            </a:pPr>
            <a:r>
              <a:rPr sz="1050" spc="15" dirty="0">
                <a:solidFill>
                  <a:srgbClr val="585858"/>
                </a:solidFill>
                <a:latin typeface="Calibri"/>
                <a:cs typeface="Calibri"/>
              </a:rPr>
              <a:t>Source </a:t>
            </a:r>
            <a:r>
              <a:rPr sz="1050" spc="2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05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JODI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02437" y="6192113"/>
            <a:ext cx="710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Source: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IEA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95771" y="6452615"/>
            <a:ext cx="1399540" cy="144780"/>
          </a:xfrm>
          <a:custGeom>
            <a:avLst/>
            <a:gdLst/>
            <a:ahLst/>
            <a:cxnLst/>
            <a:rect l="l" t="t" r="r" b="b"/>
            <a:pathLst>
              <a:path w="1399540" h="144779">
                <a:moveTo>
                  <a:pt x="0" y="144780"/>
                </a:moveTo>
                <a:lnTo>
                  <a:pt x="1399031" y="144780"/>
                </a:lnTo>
                <a:lnTo>
                  <a:pt x="1399031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2802635"/>
            <a:ext cx="375285" cy="2235835"/>
          </a:xfrm>
          <a:custGeom>
            <a:avLst/>
            <a:gdLst/>
            <a:ahLst/>
            <a:cxnLst/>
            <a:rect l="l" t="t" r="r" b="b"/>
            <a:pathLst>
              <a:path w="375285" h="2235835">
                <a:moveTo>
                  <a:pt x="374904" y="0"/>
                </a:moveTo>
                <a:lnTo>
                  <a:pt x="0" y="0"/>
                </a:lnTo>
                <a:lnTo>
                  <a:pt x="0" y="2235708"/>
                </a:lnTo>
                <a:lnTo>
                  <a:pt x="374904" y="2235708"/>
                </a:lnTo>
                <a:lnTo>
                  <a:pt x="3749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9071" y="2802635"/>
            <a:ext cx="375285" cy="2235835"/>
          </a:xfrm>
          <a:custGeom>
            <a:avLst/>
            <a:gdLst/>
            <a:ahLst/>
            <a:cxnLst/>
            <a:rect l="l" t="t" r="r" b="b"/>
            <a:pathLst>
              <a:path w="375285" h="2235835">
                <a:moveTo>
                  <a:pt x="374903" y="0"/>
                </a:moveTo>
                <a:lnTo>
                  <a:pt x="0" y="0"/>
                </a:lnTo>
                <a:lnTo>
                  <a:pt x="0" y="2235708"/>
                </a:lnTo>
                <a:lnTo>
                  <a:pt x="374903" y="2235708"/>
                </a:lnTo>
                <a:lnTo>
                  <a:pt x="3749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3935" y="3122676"/>
            <a:ext cx="375285" cy="1915795"/>
          </a:xfrm>
          <a:custGeom>
            <a:avLst/>
            <a:gdLst/>
            <a:ahLst/>
            <a:cxnLst/>
            <a:rect l="l" t="t" r="r" b="b"/>
            <a:pathLst>
              <a:path w="375285" h="1915795">
                <a:moveTo>
                  <a:pt x="374903" y="0"/>
                </a:moveTo>
                <a:lnTo>
                  <a:pt x="0" y="0"/>
                </a:lnTo>
                <a:lnTo>
                  <a:pt x="0" y="1915668"/>
                </a:lnTo>
                <a:lnTo>
                  <a:pt x="374903" y="1915668"/>
                </a:lnTo>
                <a:lnTo>
                  <a:pt x="374903" y="0"/>
                </a:lnTo>
                <a:close/>
              </a:path>
            </a:pathLst>
          </a:custGeom>
          <a:solidFill>
            <a:srgbClr val="67A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8955" y="4719828"/>
            <a:ext cx="376555" cy="318770"/>
          </a:xfrm>
          <a:custGeom>
            <a:avLst/>
            <a:gdLst/>
            <a:ahLst/>
            <a:cxnLst/>
            <a:rect l="l" t="t" r="r" b="b"/>
            <a:pathLst>
              <a:path w="376554" h="318770">
                <a:moveTo>
                  <a:pt x="376428" y="0"/>
                </a:moveTo>
                <a:lnTo>
                  <a:pt x="0" y="0"/>
                </a:lnTo>
                <a:lnTo>
                  <a:pt x="0" y="318516"/>
                </a:lnTo>
                <a:lnTo>
                  <a:pt x="376428" y="318516"/>
                </a:lnTo>
                <a:lnTo>
                  <a:pt x="376428" y="0"/>
                </a:lnTo>
                <a:close/>
              </a:path>
            </a:pathLst>
          </a:custGeom>
          <a:solidFill>
            <a:srgbClr val="67A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3976" y="3442715"/>
            <a:ext cx="376555" cy="1595755"/>
          </a:xfrm>
          <a:custGeom>
            <a:avLst/>
            <a:gdLst/>
            <a:ahLst/>
            <a:cxnLst/>
            <a:rect l="l" t="t" r="r" b="b"/>
            <a:pathLst>
              <a:path w="376554" h="1595754">
                <a:moveTo>
                  <a:pt x="376427" y="0"/>
                </a:moveTo>
                <a:lnTo>
                  <a:pt x="0" y="0"/>
                </a:lnTo>
                <a:lnTo>
                  <a:pt x="0" y="1595628"/>
                </a:lnTo>
                <a:lnTo>
                  <a:pt x="376427" y="1595628"/>
                </a:lnTo>
                <a:lnTo>
                  <a:pt x="376427" y="0"/>
                </a:lnTo>
                <a:close/>
              </a:path>
            </a:pathLst>
          </a:custGeom>
          <a:solidFill>
            <a:srgbClr val="67A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8839" y="2484120"/>
            <a:ext cx="376555" cy="2554605"/>
          </a:xfrm>
          <a:custGeom>
            <a:avLst/>
            <a:gdLst/>
            <a:ahLst/>
            <a:cxnLst/>
            <a:rect l="l" t="t" r="r" b="b"/>
            <a:pathLst>
              <a:path w="376555" h="2554604">
                <a:moveTo>
                  <a:pt x="376428" y="0"/>
                </a:moveTo>
                <a:lnTo>
                  <a:pt x="0" y="0"/>
                </a:lnTo>
                <a:lnTo>
                  <a:pt x="0" y="2554223"/>
                </a:lnTo>
                <a:lnTo>
                  <a:pt x="376428" y="2554223"/>
                </a:lnTo>
                <a:lnTo>
                  <a:pt x="3764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5384" y="3761232"/>
            <a:ext cx="375285" cy="1277620"/>
          </a:xfrm>
          <a:custGeom>
            <a:avLst/>
            <a:gdLst/>
            <a:ahLst/>
            <a:cxnLst/>
            <a:rect l="l" t="t" r="r" b="b"/>
            <a:pathLst>
              <a:path w="375285" h="1277620">
                <a:moveTo>
                  <a:pt x="374903" y="0"/>
                </a:moveTo>
                <a:lnTo>
                  <a:pt x="0" y="0"/>
                </a:lnTo>
                <a:lnTo>
                  <a:pt x="0" y="1277112"/>
                </a:lnTo>
                <a:lnTo>
                  <a:pt x="374903" y="1277112"/>
                </a:lnTo>
                <a:lnTo>
                  <a:pt x="37490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403" y="3601211"/>
            <a:ext cx="375285" cy="1437640"/>
          </a:xfrm>
          <a:custGeom>
            <a:avLst/>
            <a:gdLst/>
            <a:ahLst/>
            <a:cxnLst/>
            <a:rect l="l" t="t" r="r" b="b"/>
            <a:pathLst>
              <a:path w="375284" h="1437639">
                <a:moveTo>
                  <a:pt x="374903" y="0"/>
                </a:moveTo>
                <a:lnTo>
                  <a:pt x="0" y="0"/>
                </a:lnTo>
                <a:lnTo>
                  <a:pt x="0" y="1437132"/>
                </a:lnTo>
                <a:lnTo>
                  <a:pt x="374903" y="1437132"/>
                </a:lnTo>
                <a:lnTo>
                  <a:pt x="37490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5267" y="2962655"/>
            <a:ext cx="375285" cy="2075814"/>
          </a:xfrm>
          <a:custGeom>
            <a:avLst/>
            <a:gdLst/>
            <a:ahLst/>
            <a:cxnLst/>
            <a:rect l="l" t="t" r="r" b="b"/>
            <a:pathLst>
              <a:path w="375285" h="2075814">
                <a:moveTo>
                  <a:pt x="374904" y="0"/>
                </a:moveTo>
                <a:lnTo>
                  <a:pt x="0" y="0"/>
                </a:lnTo>
                <a:lnTo>
                  <a:pt x="0" y="2075688"/>
                </a:lnTo>
                <a:lnTo>
                  <a:pt x="374904" y="2075688"/>
                </a:lnTo>
                <a:lnTo>
                  <a:pt x="374904" y="0"/>
                </a:lnTo>
                <a:close/>
              </a:path>
            </a:pathLst>
          </a:custGeom>
          <a:solidFill>
            <a:srgbClr val="008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0288" y="4081271"/>
            <a:ext cx="375285" cy="957580"/>
          </a:xfrm>
          <a:custGeom>
            <a:avLst/>
            <a:gdLst/>
            <a:ahLst/>
            <a:cxnLst/>
            <a:rect l="l" t="t" r="r" b="b"/>
            <a:pathLst>
              <a:path w="375285" h="957579">
                <a:moveTo>
                  <a:pt x="374903" y="0"/>
                </a:moveTo>
                <a:lnTo>
                  <a:pt x="0" y="0"/>
                </a:lnTo>
                <a:lnTo>
                  <a:pt x="0" y="957071"/>
                </a:lnTo>
                <a:lnTo>
                  <a:pt x="374903" y="957071"/>
                </a:lnTo>
                <a:lnTo>
                  <a:pt x="374903" y="0"/>
                </a:lnTo>
                <a:close/>
              </a:path>
            </a:pathLst>
          </a:custGeom>
          <a:solidFill>
            <a:srgbClr val="008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5307" y="3921252"/>
            <a:ext cx="376555" cy="1117600"/>
          </a:xfrm>
          <a:custGeom>
            <a:avLst/>
            <a:gdLst/>
            <a:ahLst/>
            <a:cxnLst/>
            <a:rect l="l" t="t" r="r" b="b"/>
            <a:pathLst>
              <a:path w="376554" h="1117600">
                <a:moveTo>
                  <a:pt x="376427" y="0"/>
                </a:moveTo>
                <a:lnTo>
                  <a:pt x="0" y="0"/>
                </a:lnTo>
                <a:lnTo>
                  <a:pt x="0" y="1117092"/>
                </a:lnTo>
                <a:lnTo>
                  <a:pt x="376427" y="1117092"/>
                </a:lnTo>
                <a:lnTo>
                  <a:pt x="376427" y="0"/>
                </a:lnTo>
                <a:close/>
              </a:path>
            </a:pathLst>
          </a:custGeom>
          <a:solidFill>
            <a:srgbClr val="008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6148" y="1921611"/>
            <a:ext cx="283210" cy="32200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.8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.6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.4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.2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.8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.6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.4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.2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1072" y="539343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3"/>
                </a:moveTo>
                <a:lnTo>
                  <a:pt x="100583" y="100583"/>
                </a:lnTo>
                <a:lnTo>
                  <a:pt x="100583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4929" y="5306009"/>
            <a:ext cx="2438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EA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5179" y="5393435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0" y="100583"/>
                </a:moveTo>
                <a:lnTo>
                  <a:pt x="102108" y="100583"/>
                </a:lnTo>
                <a:lnTo>
                  <a:pt x="102108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67A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9411" y="539343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3"/>
                </a:moveTo>
                <a:lnTo>
                  <a:pt x="100584" y="100583"/>
                </a:lnTo>
                <a:lnTo>
                  <a:pt x="100584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4667" y="5393435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0" y="100583"/>
                </a:moveTo>
                <a:lnTo>
                  <a:pt x="102108" y="100583"/>
                </a:lnTo>
                <a:lnTo>
                  <a:pt x="102108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008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80050" y="5306009"/>
            <a:ext cx="2857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IEA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0" y="260604"/>
            <a:ext cx="8676640" cy="861060"/>
          </a:xfrm>
          <a:prstGeom prst="rect">
            <a:avLst/>
          </a:prstGeom>
          <a:solidFill>
            <a:srgbClr val="F7D1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504825" marR="438150">
              <a:lnSpc>
                <a:spcPct val="100000"/>
              </a:lnSpc>
            </a:pPr>
            <a:r>
              <a:rPr spc="25" dirty="0"/>
              <a:t>WITH </a:t>
            </a:r>
            <a:r>
              <a:rPr spc="170" dirty="0"/>
              <a:t>AN </a:t>
            </a:r>
            <a:r>
              <a:rPr spc="40" dirty="0"/>
              <a:t>ALREADY </a:t>
            </a:r>
            <a:r>
              <a:rPr spc="114" dirty="0"/>
              <a:t>LOW </a:t>
            </a:r>
            <a:r>
              <a:rPr spc="45" dirty="0"/>
              <a:t>BASELINE </a:t>
            </a:r>
            <a:r>
              <a:rPr spc="100" dirty="0"/>
              <a:t>IN </a:t>
            </a:r>
            <a:r>
              <a:rPr spc="110" dirty="0"/>
              <a:t>2016, </a:t>
            </a:r>
            <a:r>
              <a:rPr spc="85" dirty="0"/>
              <a:t>AGENCIES </a:t>
            </a:r>
            <a:r>
              <a:rPr spc="40" dirty="0"/>
              <a:t>BROADLY </a:t>
            </a:r>
            <a:r>
              <a:rPr spc="50" dirty="0"/>
              <a:t>SEE </a:t>
            </a:r>
            <a:r>
              <a:rPr spc="155" dirty="0"/>
              <a:t>NON-  </a:t>
            </a:r>
            <a:r>
              <a:rPr spc="100" dirty="0"/>
              <a:t>OPEC </a:t>
            </a:r>
            <a:r>
              <a:rPr spc="10" dirty="0"/>
              <a:t>SUPPLY </a:t>
            </a:r>
            <a:r>
              <a:rPr spc="45" dirty="0"/>
              <a:t>DECLINES </a:t>
            </a:r>
            <a:r>
              <a:rPr spc="55" dirty="0"/>
              <a:t>ARRESTING </a:t>
            </a:r>
            <a:r>
              <a:rPr spc="100" dirty="0"/>
              <a:t>IN </a:t>
            </a:r>
            <a:r>
              <a:rPr spc="114" dirty="0"/>
              <a:t>2017, </a:t>
            </a:r>
            <a:r>
              <a:rPr spc="45" dirty="0"/>
              <a:t>RELIEVING </a:t>
            </a:r>
            <a:r>
              <a:rPr spc="15" dirty="0"/>
              <a:t>THE </a:t>
            </a:r>
            <a:r>
              <a:rPr spc="30" dirty="0"/>
              <a:t>CALL </a:t>
            </a:r>
            <a:r>
              <a:rPr spc="204" dirty="0"/>
              <a:t>ON</a:t>
            </a:r>
            <a:r>
              <a:rPr spc="-160" dirty="0"/>
              <a:t> </a:t>
            </a:r>
            <a:r>
              <a:rPr spc="75" dirty="0"/>
              <a:t>OPEC.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13815" cy="260985"/>
          </a:xfrm>
          <a:custGeom>
            <a:avLst/>
            <a:gdLst/>
            <a:ahLst/>
            <a:cxnLst/>
            <a:rect l="l" t="t" r="r" b="b"/>
            <a:pathLst>
              <a:path w="1313815" h="260985">
                <a:moveTo>
                  <a:pt x="0" y="260603"/>
                </a:moveTo>
                <a:lnTo>
                  <a:pt x="1313688" y="260603"/>
                </a:lnTo>
                <a:lnTo>
                  <a:pt x="13136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0" y="18668"/>
            <a:ext cx="1313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Agencies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80308" y="5306009"/>
            <a:ext cx="1745614" cy="87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05535" algn="l"/>
              </a:tabLst>
            </a:pP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OPEC	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endParaRPr sz="1400">
              <a:latin typeface="Calibri"/>
              <a:cs typeface="Calibri"/>
            </a:endParaRPr>
          </a:p>
          <a:p>
            <a:pPr marL="452755" marR="5080" indent="-297180">
              <a:lnSpc>
                <a:spcPct val="100000"/>
              </a:lnSpc>
              <a:spcBef>
                <a:spcPts val="1175"/>
              </a:spcBef>
            </a:pPr>
            <a:r>
              <a:rPr sz="1600" b="1" spc="70" dirty="0">
                <a:solidFill>
                  <a:srgbClr val="585858"/>
                </a:solidFill>
                <a:latin typeface="Calibri"/>
                <a:cs typeface="Calibri"/>
              </a:rPr>
              <a:t>Non-OPEC</a:t>
            </a:r>
            <a:r>
              <a:rPr sz="16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20" dirty="0">
                <a:solidFill>
                  <a:srgbClr val="585858"/>
                </a:solidFill>
                <a:latin typeface="Calibri"/>
                <a:cs typeface="Calibri"/>
              </a:rPr>
              <a:t>Supply 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(incl.</a:t>
            </a:r>
            <a:r>
              <a:rPr sz="1600" b="1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585858"/>
                </a:solidFill>
                <a:latin typeface="Calibri"/>
                <a:cs typeface="Calibri"/>
              </a:rPr>
              <a:t>NGLs)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5950" y="5652617"/>
            <a:ext cx="1355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Call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600" b="1" spc="85" dirty="0">
                <a:solidFill>
                  <a:srgbClr val="585858"/>
                </a:solidFill>
                <a:latin typeface="Calibri"/>
                <a:cs typeface="Calibri"/>
              </a:rPr>
              <a:t>OPEC </a:t>
            </a:r>
            <a:r>
              <a:rPr sz="1600" b="1" spc="190" dirty="0">
                <a:solidFill>
                  <a:srgbClr val="585858"/>
                </a:solidFill>
                <a:latin typeface="Calibri"/>
                <a:cs typeface="Calibri"/>
              </a:rPr>
              <a:t>/ 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Inventory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7977" y="1742694"/>
            <a:ext cx="384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2400" b="1" spc="60" dirty="0">
                <a:solidFill>
                  <a:srgbClr val="585858"/>
                </a:solidFill>
                <a:latin typeface="Calibri"/>
                <a:cs typeface="Calibri"/>
              </a:rPr>
              <a:t>Agency </a:t>
            </a:r>
            <a:r>
              <a:rPr sz="2400" b="1" spc="-5" dirty="0">
                <a:solidFill>
                  <a:srgbClr val="585858"/>
                </a:solidFill>
                <a:latin typeface="Calibri"/>
                <a:cs typeface="Calibri"/>
              </a:rPr>
              <a:t>Forecast</a:t>
            </a:r>
            <a:r>
              <a:rPr sz="2400" b="1" spc="3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585858"/>
                </a:solidFill>
                <a:latin typeface="Calibri"/>
                <a:cs typeface="Calibri"/>
              </a:rPr>
              <a:t>(MBD)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85850" y="4695392"/>
            <a:ext cx="1092782" cy="41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7516" y="4692370"/>
            <a:ext cx="982979" cy="45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3988" y="4713732"/>
            <a:ext cx="1021079" cy="345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3988" y="4713732"/>
            <a:ext cx="1021080" cy="346075"/>
          </a:xfrm>
          <a:custGeom>
            <a:avLst/>
            <a:gdLst/>
            <a:ahLst/>
            <a:cxnLst/>
            <a:rect l="l" t="t" r="r" b="b"/>
            <a:pathLst>
              <a:path w="1021079" h="346075">
                <a:moveTo>
                  <a:pt x="0" y="345948"/>
                </a:moveTo>
                <a:lnTo>
                  <a:pt x="1021079" y="345948"/>
                </a:lnTo>
                <a:lnTo>
                  <a:pt x="1021079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9144">
            <a:solidFill>
              <a:srgbClr val="F7D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29321" y="4731766"/>
            <a:ext cx="101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136525" indent="-40005">
              <a:lnSpc>
                <a:spcPct val="100000"/>
              </a:lnSpc>
              <a:spcBef>
                <a:spcPts val="100"/>
              </a:spcBef>
            </a:pPr>
            <a:r>
              <a:rPr sz="900" b="1" spc="15" dirty="0">
                <a:solidFill>
                  <a:srgbClr val="C00000"/>
                </a:solidFill>
                <a:latin typeface="Calibri"/>
                <a:cs typeface="Calibri"/>
              </a:rPr>
              <a:t>YTD </a:t>
            </a:r>
            <a:r>
              <a:rPr sz="900" b="1" spc="10" dirty="0">
                <a:solidFill>
                  <a:srgbClr val="C00000"/>
                </a:solidFill>
                <a:latin typeface="Calibri"/>
                <a:cs typeface="Calibri"/>
              </a:rPr>
              <a:t>Growth</a:t>
            </a:r>
            <a:r>
              <a:rPr sz="9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C00000"/>
                </a:solidFill>
                <a:latin typeface="Calibri"/>
                <a:cs typeface="Calibri"/>
              </a:rPr>
              <a:t>vs  </a:t>
            </a:r>
            <a:r>
              <a:rPr sz="900" b="1" spc="60" dirty="0">
                <a:solidFill>
                  <a:srgbClr val="C00000"/>
                </a:solidFill>
                <a:latin typeface="Calibri"/>
                <a:cs typeface="Calibri"/>
              </a:rPr>
              <a:t>2016 50</a:t>
            </a:r>
            <a:r>
              <a:rPr sz="9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C00000"/>
                </a:solidFill>
                <a:latin typeface="Calibri"/>
                <a:cs typeface="Calibri"/>
              </a:rPr>
              <a:t>kbd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546085" y="5725769"/>
            <a:ext cx="1224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solidFill>
                  <a:srgbClr val="585858"/>
                </a:solidFill>
                <a:latin typeface="Calibri"/>
                <a:cs typeface="Calibri"/>
              </a:rPr>
              <a:t>OPEC</a:t>
            </a:r>
            <a:r>
              <a:rPr sz="16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Calibri"/>
                <a:cs typeface="Calibri"/>
              </a:rPr>
              <a:t>Growth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8508" y="2927331"/>
            <a:ext cx="347345" cy="14986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Stock</a:t>
            </a:r>
            <a:r>
              <a:rPr sz="20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FF0000"/>
                </a:solidFill>
                <a:latin typeface="Calibri"/>
                <a:cs typeface="Calibri"/>
              </a:rPr>
              <a:t>Draws?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2437" y="5799531"/>
            <a:ext cx="2399030" cy="58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585858"/>
                </a:solidFill>
                <a:latin typeface="Calibri"/>
                <a:cs typeface="Calibri"/>
              </a:rPr>
              <a:t>Demand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1100" spc="45" dirty="0">
                <a:solidFill>
                  <a:srgbClr val="585858"/>
                </a:solidFill>
                <a:latin typeface="Calibri"/>
                <a:cs typeface="Calibri"/>
              </a:rPr>
              <a:t>IEA, EIA, </a:t>
            </a:r>
            <a:r>
              <a:rPr sz="1100" spc="75" dirty="0">
                <a:solidFill>
                  <a:srgbClr val="585858"/>
                </a:solidFill>
                <a:latin typeface="Calibri"/>
                <a:cs typeface="Calibri"/>
              </a:rPr>
              <a:t>OPEC,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Energy</a:t>
            </a:r>
            <a:r>
              <a:rPr sz="11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Aspects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2391917"/>
            <a:ext cx="545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NATURAL </a:t>
            </a:r>
            <a:r>
              <a:rPr sz="2400" spc="185" dirty="0"/>
              <a:t>GAS </a:t>
            </a:r>
            <a:r>
              <a:rPr sz="2400" spc="20" dirty="0"/>
              <a:t>MARKET</a:t>
            </a:r>
            <a:r>
              <a:rPr sz="2400" spc="204" dirty="0"/>
              <a:t> </a:t>
            </a:r>
            <a:r>
              <a:rPr sz="2400" spc="45" dirty="0"/>
              <a:t>FUNDAMENTALS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34" y="296671"/>
            <a:ext cx="672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latin typeface="Century Gothic"/>
                <a:cs typeface="Century Gothic"/>
              </a:rPr>
              <a:t>U.S. </a:t>
            </a:r>
            <a:r>
              <a:rPr sz="2400" spc="90" dirty="0">
                <a:latin typeface="Century Gothic"/>
                <a:cs typeface="Century Gothic"/>
              </a:rPr>
              <a:t>EIA </a:t>
            </a:r>
            <a:r>
              <a:rPr sz="2400" spc="170" dirty="0">
                <a:latin typeface="Century Gothic"/>
                <a:cs typeface="Century Gothic"/>
              </a:rPr>
              <a:t>STEO </a:t>
            </a:r>
            <a:r>
              <a:rPr sz="2400" spc="200" dirty="0">
                <a:latin typeface="Century Gothic"/>
                <a:cs typeface="Century Gothic"/>
              </a:rPr>
              <a:t>SUMMARY </a:t>
            </a:r>
            <a:r>
              <a:rPr sz="2400" dirty="0">
                <a:latin typeface="Century Gothic"/>
                <a:cs typeface="Century Gothic"/>
              </a:rPr>
              <a:t>– </a:t>
            </a:r>
            <a:r>
              <a:rPr sz="2400" spc="105" dirty="0">
                <a:latin typeface="Century Gothic"/>
                <a:cs typeface="Century Gothic"/>
              </a:rPr>
              <a:t>OCTOBER</a:t>
            </a:r>
            <a:r>
              <a:rPr sz="2400" spc="185" dirty="0">
                <a:latin typeface="Century Gothic"/>
                <a:cs typeface="Century Gothic"/>
              </a:rPr>
              <a:t> </a:t>
            </a:r>
            <a:r>
              <a:rPr sz="2400" spc="295" dirty="0">
                <a:latin typeface="Century Gothic"/>
                <a:cs typeface="Century Gothic"/>
              </a:rPr>
              <a:t>2017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155" y="0"/>
            <a:ext cx="410209" cy="257810"/>
          </a:xfrm>
          <a:custGeom>
            <a:avLst/>
            <a:gdLst/>
            <a:ahLst/>
            <a:cxnLst/>
            <a:rect l="l" t="t" r="r" b="b"/>
            <a:pathLst>
              <a:path w="410209" h="257810">
                <a:moveTo>
                  <a:pt x="0" y="257555"/>
                </a:moveTo>
                <a:lnTo>
                  <a:pt x="409956" y="257555"/>
                </a:lnTo>
                <a:lnTo>
                  <a:pt x="409956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9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8576" y="4495800"/>
            <a:ext cx="4154804" cy="18167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ts val="1675"/>
              </a:lnSpc>
              <a:spcBef>
                <a:spcPts val="300"/>
              </a:spcBef>
            </a:pPr>
            <a:r>
              <a:rPr sz="1400" b="1" spc="25" dirty="0">
                <a:solidFill>
                  <a:srgbClr val="C00000"/>
                </a:solidFill>
                <a:latin typeface="Calibri"/>
                <a:cs typeface="Calibri"/>
              </a:rPr>
              <a:t>COMMENTARY</a:t>
            </a:r>
            <a:endParaRPr sz="1400">
              <a:latin typeface="Calibri"/>
              <a:cs typeface="Calibri"/>
            </a:endParaRPr>
          </a:p>
          <a:p>
            <a:pPr marL="91440" marR="92075">
              <a:lnSpc>
                <a:spcPts val="1680"/>
              </a:lnSpc>
              <a:spcBef>
                <a:spcPts val="50"/>
              </a:spcBef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stated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Henry Hub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prices declined in 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early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September 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largely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reaction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Hurricane 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Irma’s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impact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fired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generation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Florida.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Most</a:t>
            </a:r>
            <a:endParaRPr sz="1400">
              <a:latin typeface="Calibri"/>
              <a:cs typeface="Calibri"/>
            </a:endParaRPr>
          </a:p>
          <a:p>
            <a:pPr marL="91440" marR="256540">
              <a:lnSpc>
                <a:spcPts val="1680"/>
              </a:lnSpc>
              <a:spcBef>
                <a:spcPts val="5"/>
              </a:spcBef>
            </a:pP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generation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Florida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gas-fired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production  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was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41%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lower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September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11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than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first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7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days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September.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031" y="3072383"/>
            <a:ext cx="676656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068" y="1507236"/>
            <a:ext cx="755904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755" y="3217164"/>
            <a:ext cx="676655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387" y="3741407"/>
            <a:ext cx="233997" cy="307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896" y="1621536"/>
            <a:ext cx="647700" cy="416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7823" y="2153399"/>
            <a:ext cx="233946" cy="3070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1352" y="3770338"/>
            <a:ext cx="233984" cy="307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715" y="2032977"/>
            <a:ext cx="233946" cy="307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23" y="4651247"/>
            <a:ext cx="755904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387" y="5164797"/>
            <a:ext cx="233997" cy="3071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6691" y="1288770"/>
            <a:ext cx="4093845" cy="5242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900"/>
              </a:spcBef>
            </a:pPr>
            <a:r>
              <a:rPr sz="1400" b="1" spc="45" dirty="0">
                <a:solidFill>
                  <a:srgbClr val="C00000"/>
                </a:solidFill>
                <a:latin typeface="Calibri"/>
                <a:cs typeface="Calibri"/>
              </a:rPr>
              <a:t>HENRY </a:t>
            </a:r>
            <a:r>
              <a:rPr sz="1400" b="1" spc="10" dirty="0">
                <a:solidFill>
                  <a:srgbClr val="C00000"/>
                </a:solidFill>
                <a:latin typeface="Calibri"/>
                <a:cs typeface="Calibri"/>
              </a:rPr>
              <a:t>HUB </a:t>
            </a:r>
            <a:r>
              <a:rPr sz="1400" b="1" spc="40" dirty="0">
                <a:solidFill>
                  <a:srgbClr val="C00000"/>
                </a:solidFill>
                <a:latin typeface="Calibri"/>
                <a:cs typeface="Calibri"/>
              </a:rPr>
              <a:t>SPOT</a:t>
            </a:r>
            <a:r>
              <a:rPr sz="1400" b="1" spc="1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C00000"/>
                </a:solidFill>
                <a:latin typeface="Calibri"/>
                <a:cs typeface="Calibri"/>
              </a:rPr>
              <a:t>PRICE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05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averaged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$2.52/MMBtu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</a:t>
            </a:r>
            <a:r>
              <a:rPr sz="1400" spc="-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$3.03/MMBtu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44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</a:t>
            </a:r>
            <a:r>
              <a:rPr sz="1400" spc="-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$3.19/MMBtu*</a:t>
            </a:r>
            <a:endParaRPr sz="1400">
              <a:latin typeface="Calibri"/>
              <a:cs typeface="Calibri"/>
            </a:endParaRPr>
          </a:p>
          <a:p>
            <a:pPr marL="654685">
              <a:lnSpc>
                <a:spcPct val="100000"/>
              </a:lnSpc>
              <a:spcBef>
                <a:spcPts val="615"/>
              </a:spcBef>
            </a:pP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*revised </a:t>
            </a:r>
            <a:r>
              <a:rPr sz="1050" spc="15" dirty="0">
                <a:solidFill>
                  <a:srgbClr val="585858"/>
                </a:solidFill>
                <a:latin typeface="Calibri"/>
                <a:cs typeface="Calibri"/>
              </a:rPr>
              <a:t>down 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$3.29/MMBtu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September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r>
              <a:rPr sz="1050" spc="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STEO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92785">
              <a:lnSpc>
                <a:spcPct val="100000"/>
              </a:lnSpc>
              <a:spcBef>
                <a:spcPts val="780"/>
              </a:spcBef>
            </a:pPr>
            <a:r>
              <a:rPr sz="1400" b="1" spc="15" dirty="0">
                <a:solidFill>
                  <a:srgbClr val="C00000"/>
                </a:solidFill>
                <a:latin typeface="Calibri"/>
                <a:cs typeface="Calibri"/>
              </a:rPr>
              <a:t>MARKETED</a:t>
            </a:r>
            <a:r>
              <a:rPr sz="1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spc="45" dirty="0">
                <a:solidFill>
                  <a:srgbClr val="C00000"/>
                </a:solidFill>
                <a:latin typeface="Calibri"/>
                <a:cs typeface="Calibri"/>
              </a:rPr>
              <a:t>PRODUCTION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05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averaged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77.8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79.0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84.4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Bcf/d*</a:t>
            </a:r>
            <a:endParaRPr sz="1400">
              <a:latin typeface="Calibri"/>
              <a:cs typeface="Calibri"/>
            </a:endParaRPr>
          </a:p>
          <a:p>
            <a:pPr marL="615315">
              <a:lnSpc>
                <a:spcPct val="100000"/>
              </a:lnSpc>
              <a:spcBef>
                <a:spcPts val="710"/>
              </a:spcBef>
            </a:pP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*revised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84.1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September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r>
              <a:rPr sz="1050" spc="25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STEO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825"/>
              </a:spcBef>
            </a:pPr>
            <a:r>
              <a:rPr sz="1400" b="1" spc="10" dirty="0">
                <a:solidFill>
                  <a:srgbClr val="C00000"/>
                </a:solidFill>
                <a:latin typeface="Calibri"/>
                <a:cs typeface="Calibri"/>
              </a:rPr>
              <a:t>PIPELINE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C00000"/>
                </a:solidFill>
                <a:latin typeface="Calibri"/>
                <a:cs typeface="Calibri"/>
              </a:rPr>
              <a:t>IMPORTS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79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averaged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8.0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8.0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Bcf/d*</a:t>
            </a:r>
            <a:endParaRPr sz="1400">
              <a:latin typeface="Calibri"/>
              <a:cs typeface="Calibri"/>
            </a:endParaRPr>
          </a:p>
          <a:p>
            <a:pPr marL="61531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615950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8.1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615315">
              <a:lnSpc>
                <a:spcPct val="100000"/>
              </a:lnSpc>
              <a:spcBef>
                <a:spcPts val="1195"/>
              </a:spcBef>
            </a:pP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*revised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050" spc="60" dirty="0">
                <a:solidFill>
                  <a:srgbClr val="585858"/>
                </a:solidFill>
                <a:latin typeface="Calibri"/>
                <a:cs typeface="Calibri"/>
              </a:rPr>
              <a:t>7.9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September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r>
              <a:rPr sz="1050" spc="3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STEO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4978" y="1228826"/>
            <a:ext cx="3265170" cy="31146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665"/>
              </a:spcBef>
            </a:pPr>
            <a:r>
              <a:rPr sz="1400" b="1" spc="55" dirty="0">
                <a:solidFill>
                  <a:srgbClr val="C00000"/>
                </a:solidFill>
                <a:latin typeface="Calibri"/>
                <a:cs typeface="Calibri"/>
              </a:rPr>
              <a:t>R&amp;C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spc="45" dirty="0">
                <a:solidFill>
                  <a:srgbClr val="C00000"/>
                </a:solidFill>
                <a:latin typeface="Calibri"/>
                <a:cs typeface="Calibri"/>
              </a:rPr>
              <a:t>DEMAND</a:t>
            </a:r>
            <a:endParaRPr sz="14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spcBef>
                <a:spcPts val="565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189865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averaged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20.4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189865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20.7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189865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21.8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Bcf/d*</a:t>
            </a:r>
            <a:endParaRPr sz="1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710"/>
              </a:spcBef>
            </a:pP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*revised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21.7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September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r>
              <a:rPr sz="1050" spc="229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STEO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1400" b="1" spc="20" dirty="0">
                <a:solidFill>
                  <a:srgbClr val="C00000"/>
                </a:solidFill>
                <a:latin typeface="Calibri"/>
                <a:cs typeface="Calibri"/>
              </a:rPr>
              <a:t>ELECTRIC </a:t>
            </a:r>
            <a:r>
              <a:rPr sz="1400" b="1" spc="40" dirty="0">
                <a:solidFill>
                  <a:srgbClr val="C00000"/>
                </a:solidFill>
                <a:latin typeface="Calibri"/>
                <a:cs typeface="Calibri"/>
              </a:rPr>
              <a:t>POWER </a:t>
            </a:r>
            <a:r>
              <a:rPr sz="1400" b="1" spc="45" dirty="0">
                <a:solidFill>
                  <a:srgbClr val="C00000"/>
                </a:solidFill>
                <a:latin typeface="Calibri"/>
                <a:cs typeface="Calibri"/>
              </a:rPr>
              <a:t>DEMAND</a:t>
            </a:r>
            <a:endParaRPr sz="14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spcBef>
                <a:spcPts val="56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189865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averaged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27.3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189865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24.8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spcBef>
                <a:spcPts val="840"/>
              </a:spcBef>
              <a:buClr>
                <a:srgbClr val="D32D12"/>
              </a:buClr>
              <a:buSzPct val="82142"/>
              <a:buFont typeface="Wingdings"/>
              <a:buChar char=""/>
              <a:tabLst>
                <a:tab pos="189865" algn="l"/>
              </a:tabLst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26.3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Bcf/d*</a:t>
            </a:r>
            <a:endParaRPr sz="14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725"/>
              </a:spcBef>
            </a:pP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*revised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25.5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September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r>
              <a:rPr sz="105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STEO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66" y="1238516"/>
            <a:ext cx="8762481" cy="315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251459"/>
            <a:ext cx="7876540" cy="5092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78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455"/>
              </a:spcBef>
            </a:pPr>
            <a:r>
              <a:rPr sz="2400" spc="215" dirty="0">
                <a:latin typeface="Century Gothic"/>
                <a:cs typeface="Century Gothic"/>
              </a:rPr>
              <a:t>HENRY </a:t>
            </a:r>
            <a:r>
              <a:rPr sz="2400" spc="285" dirty="0">
                <a:latin typeface="Century Gothic"/>
                <a:cs typeface="Century Gothic"/>
              </a:rPr>
              <a:t>HUB </a:t>
            </a:r>
            <a:r>
              <a:rPr sz="2400" spc="195" dirty="0">
                <a:latin typeface="Century Gothic"/>
                <a:cs typeface="Century Gothic"/>
              </a:rPr>
              <a:t>NATURAL </a:t>
            </a:r>
            <a:r>
              <a:rPr sz="2400" spc="105" dirty="0">
                <a:latin typeface="Century Gothic"/>
                <a:cs typeface="Century Gothic"/>
              </a:rPr>
              <a:t>GAS </a:t>
            </a:r>
            <a:r>
              <a:rPr sz="2400" spc="70" dirty="0">
                <a:latin typeface="Century Gothic"/>
                <a:cs typeface="Century Gothic"/>
              </a:rPr>
              <a:t>PRICE</a:t>
            </a:r>
            <a:r>
              <a:rPr sz="2400" spc="-70" dirty="0">
                <a:latin typeface="Century Gothic"/>
                <a:cs typeface="Century Gothic"/>
              </a:rPr>
              <a:t> </a:t>
            </a:r>
            <a:r>
              <a:rPr sz="2400" spc="105" dirty="0">
                <a:latin typeface="Century Gothic"/>
                <a:cs typeface="Century Gothic"/>
              </a:rPr>
              <a:t>FORECAST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604" y="5041391"/>
            <a:ext cx="7848600" cy="10318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320040" indent="-229235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320040" algn="l"/>
              </a:tabLst>
            </a:pP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stated </a:t>
            </a: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Henry Hub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prices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expected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$3.03/MMBtu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319405">
              <a:lnSpc>
                <a:spcPct val="100000"/>
              </a:lnSpc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$3.19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  <a:p>
            <a:pPr marL="319405" marR="83185" indent="-228600">
              <a:lnSpc>
                <a:spcPct val="100000"/>
              </a:lnSpc>
              <a:spcBef>
                <a:spcPts val="605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320040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400" spc="2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also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stated 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Henry Hub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spot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prices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averaged $2.98/MMBtu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September,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$0.08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its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July</a:t>
            </a:r>
            <a:r>
              <a:rPr sz="14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average.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523994"/>
            <a:ext cx="833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999999"/>
                </a:solidFill>
                <a:latin typeface="Calibri"/>
                <a:cs typeface="Calibri"/>
              </a:rPr>
              <a:t>Note: Confidence </a:t>
            </a:r>
            <a:r>
              <a:rPr sz="900" spc="-5" dirty="0">
                <a:solidFill>
                  <a:srgbClr val="999999"/>
                </a:solidFill>
                <a:latin typeface="Calibri"/>
                <a:cs typeface="Calibri"/>
              </a:rPr>
              <a:t>interval </a:t>
            </a:r>
            <a:r>
              <a:rPr sz="900" spc="5" dirty="0">
                <a:solidFill>
                  <a:srgbClr val="999999"/>
                </a:solidFill>
                <a:latin typeface="Calibri"/>
                <a:cs typeface="Calibri"/>
              </a:rPr>
              <a:t>derived </a:t>
            </a:r>
            <a:r>
              <a:rPr sz="900" spc="-15" dirty="0">
                <a:solidFill>
                  <a:srgbClr val="999999"/>
                </a:solidFill>
                <a:latin typeface="Calibri"/>
                <a:cs typeface="Calibri"/>
              </a:rPr>
              <a:t>from </a:t>
            </a:r>
            <a:r>
              <a:rPr sz="900" spc="-10" dirty="0">
                <a:solidFill>
                  <a:srgbClr val="999999"/>
                </a:solidFill>
                <a:latin typeface="Calibri"/>
                <a:cs typeface="Calibri"/>
              </a:rPr>
              <a:t>options market </a:t>
            </a:r>
            <a:r>
              <a:rPr sz="900" spc="-5" dirty="0">
                <a:solidFill>
                  <a:srgbClr val="999999"/>
                </a:solidFill>
                <a:latin typeface="Calibri"/>
                <a:cs typeface="Calibri"/>
              </a:rPr>
              <a:t>information </a:t>
            </a:r>
            <a:r>
              <a:rPr sz="900" spc="-10" dirty="0">
                <a:solidFill>
                  <a:srgbClr val="999999"/>
                </a:solidFill>
                <a:latin typeface="Calibri"/>
                <a:cs typeface="Calibri"/>
              </a:rPr>
              <a:t>for </a:t>
            </a:r>
            <a:r>
              <a:rPr sz="900" spc="-35" dirty="0">
                <a:solidFill>
                  <a:srgbClr val="999999"/>
                </a:solidFill>
                <a:latin typeface="Calibri"/>
                <a:cs typeface="Calibri"/>
              </a:rPr>
              <a:t>the </a:t>
            </a:r>
            <a:r>
              <a:rPr sz="900" spc="60" dirty="0">
                <a:solidFill>
                  <a:srgbClr val="999999"/>
                </a:solidFill>
                <a:latin typeface="Calibri"/>
                <a:cs typeface="Calibri"/>
              </a:rPr>
              <a:t>5 </a:t>
            </a:r>
            <a:r>
              <a:rPr sz="900" spc="10" dirty="0">
                <a:solidFill>
                  <a:srgbClr val="999999"/>
                </a:solidFill>
                <a:latin typeface="Calibri"/>
                <a:cs typeface="Calibri"/>
              </a:rPr>
              <a:t>trading </a:t>
            </a:r>
            <a:r>
              <a:rPr sz="900" spc="25" dirty="0">
                <a:solidFill>
                  <a:srgbClr val="999999"/>
                </a:solidFill>
                <a:latin typeface="Calibri"/>
                <a:cs typeface="Calibri"/>
              </a:rPr>
              <a:t>days </a:t>
            </a:r>
            <a:r>
              <a:rPr sz="900" spc="15" dirty="0">
                <a:solidFill>
                  <a:srgbClr val="999999"/>
                </a:solidFill>
                <a:latin typeface="Calibri"/>
                <a:cs typeface="Calibri"/>
              </a:rPr>
              <a:t>ending </a:t>
            </a:r>
            <a:r>
              <a:rPr sz="900" spc="25" dirty="0">
                <a:solidFill>
                  <a:srgbClr val="999999"/>
                </a:solidFill>
                <a:latin typeface="Calibri"/>
                <a:cs typeface="Calibri"/>
              </a:rPr>
              <a:t>Oct. </a:t>
            </a:r>
            <a:r>
              <a:rPr sz="900" spc="45" dirty="0">
                <a:solidFill>
                  <a:srgbClr val="999999"/>
                </a:solidFill>
                <a:latin typeface="Calibri"/>
                <a:cs typeface="Calibri"/>
              </a:rPr>
              <a:t>5, </a:t>
            </a:r>
            <a:r>
              <a:rPr sz="900" spc="50" dirty="0">
                <a:solidFill>
                  <a:srgbClr val="999999"/>
                </a:solidFill>
                <a:latin typeface="Calibri"/>
                <a:cs typeface="Calibri"/>
              </a:rPr>
              <a:t>2017. </a:t>
            </a:r>
            <a:r>
              <a:rPr sz="900" spc="-10" dirty="0">
                <a:solidFill>
                  <a:srgbClr val="999999"/>
                </a:solidFill>
                <a:latin typeface="Calibri"/>
                <a:cs typeface="Calibri"/>
              </a:rPr>
              <a:t>Intervals </a:t>
            </a:r>
            <a:r>
              <a:rPr sz="900" spc="-35" dirty="0">
                <a:solidFill>
                  <a:srgbClr val="999999"/>
                </a:solidFill>
                <a:latin typeface="Calibri"/>
                <a:cs typeface="Calibri"/>
              </a:rPr>
              <a:t>not </a:t>
            </a:r>
            <a:r>
              <a:rPr sz="900" spc="5" dirty="0">
                <a:solidFill>
                  <a:srgbClr val="999999"/>
                </a:solidFill>
                <a:latin typeface="Calibri"/>
                <a:cs typeface="Calibri"/>
              </a:rPr>
              <a:t>calculated </a:t>
            </a:r>
            <a:r>
              <a:rPr sz="900" spc="-10" dirty="0">
                <a:solidFill>
                  <a:srgbClr val="999999"/>
                </a:solidFill>
                <a:latin typeface="Calibri"/>
                <a:cs typeface="Calibri"/>
              </a:rPr>
              <a:t>for </a:t>
            </a:r>
            <a:r>
              <a:rPr sz="900" spc="-35" dirty="0">
                <a:solidFill>
                  <a:srgbClr val="999999"/>
                </a:solidFill>
                <a:latin typeface="Calibri"/>
                <a:cs typeface="Calibri"/>
              </a:rPr>
              <a:t>the </a:t>
            </a:r>
            <a:r>
              <a:rPr sz="900" spc="-25" dirty="0">
                <a:solidFill>
                  <a:srgbClr val="999999"/>
                </a:solidFill>
                <a:latin typeface="Calibri"/>
                <a:cs typeface="Calibri"/>
              </a:rPr>
              <a:t>months </a:t>
            </a:r>
            <a:r>
              <a:rPr sz="900" spc="-20" dirty="0">
                <a:solidFill>
                  <a:srgbClr val="999999"/>
                </a:solidFill>
                <a:latin typeface="Calibri"/>
                <a:cs typeface="Calibri"/>
              </a:rPr>
              <a:t>with </a:t>
            </a:r>
            <a:r>
              <a:rPr sz="900" spc="10" dirty="0">
                <a:solidFill>
                  <a:srgbClr val="999999"/>
                </a:solidFill>
                <a:latin typeface="Calibri"/>
                <a:cs typeface="Calibri"/>
              </a:rPr>
              <a:t>sparse trading in  </a:t>
            </a:r>
            <a:r>
              <a:rPr sz="900" spc="-5" dirty="0">
                <a:solidFill>
                  <a:srgbClr val="999999"/>
                </a:solidFill>
                <a:latin typeface="Calibri"/>
                <a:cs typeface="Calibri"/>
              </a:rPr>
              <a:t>near-the-money </a:t>
            </a:r>
            <a:r>
              <a:rPr sz="900" spc="-10" dirty="0">
                <a:solidFill>
                  <a:srgbClr val="999999"/>
                </a:solidFill>
                <a:latin typeface="Calibri"/>
                <a:cs typeface="Calibri"/>
              </a:rPr>
              <a:t>options</a:t>
            </a:r>
            <a:r>
              <a:rPr sz="900" spc="-7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999999"/>
                </a:solidFill>
                <a:latin typeface="Calibri"/>
                <a:cs typeface="Calibri"/>
              </a:rPr>
              <a:t>contracts.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604" y="1926335"/>
            <a:ext cx="2404872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9020" y="6132677"/>
            <a:ext cx="32816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0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1000" i="1" spc="4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000" i="1" spc="40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0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1000" i="1" spc="2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000" i="1" spc="15" dirty="0">
                <a:solidFill>
                  <a:srgbClr val="585858"/>
                </a:solidFill>
                <a:latin typeface="Calibri"/>
                <a:cs typeface="Calibri"/>
              </a:rPr>
              <a:t>Outlook, </a:t>
            </a:r>
            <a:r>
              <a:rPr sz="1000" i="1" spc="30" dirty="0">
                <a:solidFill>
                  <a:srgbClr val="585858"/>
                </a:solidFill>
                <a:latin typeface="Calibri"/>
                <a:cs typeface="Calibri"/>
              </a:rPr>
              <a:t>April</a:t>
            </a:r>
            <a:r>
              <a:rPr sz="1000" i="1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i="1" spc="55" dirty="0">
                <a:solidFill>
                  <a:srgbClr val="585858"/>
                </a:solidFill>
                <a:latin typeface="Calibri"/>
                <a:cs typeface="Calibri"/>
              </a:rPr>
              <a:t>11, </a:t>
            </a:r>
            <a:r>
              <a:rPr sz="1000" i="1" spc="65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149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CONTENTS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3864" y="6643727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080" y="1182191"/>
            <a:ext cx="7407909" cy="481330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12395" indent="-100330">
              <a:lnSpc>
                <a:spcPct val="100000"/>
              </a:lnSpc>
              <a:spcBef>
                <a:spcPts val="1185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13030" algn="l"/>
              </a:tabLst>
            </a:pPr>
            <a:r>
              <a:rPr sz="2000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Company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Overview</a:t>
            </a:r>
            <a:endParaRPr sz="20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spcBef>
                <a:spcPts val="1080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12395" algn="l"/>
              </a:tabLst>
            </a:pPr>
            <a:r>
              <a:rPr sz="2000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What 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value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hedging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brings 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to 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the</a:t>
            </a:r>
            <a:r>
              <a:rPr sz="2000" u="sng" spc="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business?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80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85420" algn="l"/>
              </a:tabLst>
            </a:pPr>
            <a:r>
              <a:rPr sz="20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What’s 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your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hedging</a:t>
            </a:r>
            <a:r>
              <a:rPr sz="2000" u="sng" spc="3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strategy?</a:t>
            </a:r>
            <a:endParaRPr sz="2000">
              <a:latin typeface="Calibri"/>
              <a:cs typeface="Calibri"/>
            </a:endParaRPr>
          </a:p>
          <a:p>
            <a:pPr marL="356870" lvl="1" indent="-119380">
              <a:lnSpc>
                <a:spcPct val="100000"/>
              </a:lnSpc>
              <a:spcBef>
                <a:spcPts val="1085"/>
              </a:spcBef>
              <a:buClr>
                <a:srgbClr val="D32D12"/>
              </a:buClr>
              <a:buSzPct val="85000"/>
              <a:buFont typeface="Arial"/>
              <a:buChar char="•"/>
              <a:tabLst>
                <a:tab pos="357505" algn="l"/>
              </a:tabLst>
            </a:pP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2000" spc="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Products</a:t>
            </a:r>
            <a:endParaRPr sz="2000">
              <a:latin typeface="Calibri"/>
              <a:cs typeface="Calibri"/>
            </a:endParaRPr>
          </a:p>
          <a:p>
            <a:pPr marL="356870" lvl="1" indent="-119380">
              <a:lnSpc>
                <a:spcPct val="100000"/>
              </a:lnSpc>
              <a:spcBef>
                <a:spcPts val="1080"/>
              </a:spcBef>
              <a:buClr>
                <a:srgbClr val="D32D12"/>
              </a:buClr>
              <a:buSzPct val="85000"/>
              <a:buFont typeface="Arial"/>
              <a:buChar char="•"/>
              <a:tabLst>
                <a:tab pos="357505" algn="l"/>
              </a:tabLst>
            </a:pP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  <a:spcBef>
                <a:spcPts val="595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85420" algn="l"/>
              </a:tabLst>
            </a:pP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In 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this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uncertain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environment,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can 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you 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afford 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not 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to 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have </a:t>
            </a:r>
            <a:r>
              <a:rPr sz="2000" u="sng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a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hedging 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program 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in</a:t>
            </a:r>
            <a:r>
              <a:rPr sz="2000" u="sng" spc="1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0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place?</a:t>
            </a:r>
            <a:endParaRPr sz="20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spcBef>
                <a:spcPts val="1080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12395" algn="l"/>
              </a:tabLst>
            </a:pPr>
            <a:r>
              <a:rPr sz="2000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What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type of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credit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support 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and 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its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impact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on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execution</a:t>
            </a:r>
            <a:r>
              <a:rPr sz="2000" u="sng" spc="2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costs?</a:t>
            </a:r>
            <a:endParaRPr sz="20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spcBef>
                <a:spcPts val="1080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12395" algn="l"/>
              </a:tabLst>
            </a:pPr>
            <a:r>
              <a:rPr sz="2000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How do 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you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choose </a:t>
            </a:r>
            <a:r>
              <a:rPr sz="2000" u="sng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a </a:t>
            </a:r>
            <a:r>
              <a:rPr sz="2000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hedge</a:t>
            </a:r>
            <a:r>
              <a:rPr sz="2000" u="sng" spc="3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counterparty?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85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85420" algn="l"/>
              </a:tabLst>
            </a:pPr>
            <a:r>
              <a:rPr sz="20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Other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Useful</a:t>
            </a:r>
            <a:r>
              <a:rPr sz="2000" u="sng" spc="1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spcBef>
                <a:spcPts val="1080"/>
              </a:spcBef>
              <a:buClr>
                <a:srgbClr val="D32D12"/>
              </a:buClr>
              <a:buSzPct val="80000"/>
              <a:buFont typeface="Wingdings"/>
              <a:buChar char=""/>
              <a:tabLst>
                <a:tab pos="112395" algn="l"/>
              </a:tabLst>
            </a:pPr>
            <a:r>
              <a:rPr sz="2000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Contact</a:t>
            </a:r>
            <a:r>
              <a:rPr sz="2000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Details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51459"/>
            <a:ext cx="7543800" cy="5092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78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455"/>
              </a:spcBef>
            </a:pPr>
            <a:r>
              <a:rPr sz="2400" spc="215" dirty="0">
                <a:latin typeface="Century Gothic"/>
                <a:cs typeface="Century Gothic"/>
              </a:rPr>
              <a:t>U.S. </a:t>
            </a:r>
            <a:r>
              <a:rPr sz="2400" spc="195" dirty="0">
                <a:latin typeface="Century Gothic"/>
                <a:cs typeface="Century Gothic"/>
              </a:rPr>
              <a:t>NATURAL </a:t>
            </a:r>
            <a:r>
              <a:rPr sz="2400" spc="110" dirty="0">
                <a:latin typeface="Century Gothic"/>
                <a:cs typeface="Century Gothic"/>
              </a:rPr>
              <a:t>GAS </a:t>
            </a:r>
            <a:r>
              <a:rPr sz="2400" spc="70" dirty="0">
                <a:latin typeface="Century Gothic"/>
                <a:cs typeface="Century Gothic"/>
              </a:rPr>
              <a:t>PRICE</a:t>
            </a:r>
            <a:r>
              <a:rPr sz="2400" spc="40" dirty="0">
                <a:latin typeface="Century Gothic"/>
                <a:cs typeface="Century Gothic"/>
              </a:rPr>
              <a:t> </a:t>
            </a:r>
            <a:r>
              <a:rPr sz="2400" spc="130" dirty="0">
                <a:latin typeface="Century Gothic"/>
                <a:cs typeface="Century Gothic"/>
              </a:rPr>
              <a:t>COMPARISONS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548985"/>
            <a:ext cx="8195945" cy="8305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25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Note </a:t>
            </a:r>
            <a:r>
              <a:rPr sz="900" i="1" spc="-1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regarding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residential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price peaks in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900" i="1" spc="-10" dirty="0">
                <a:solidFill>
                  <a:srgbClr val="585858"/>
                </a:solidFill>
                <a:latin typeface="Calibri"/>
                <a:cs typeface="Calibri"/>
              </a:rPr>
              <a:t>summer </a:t>
            </a:r>
            <a:r>
              <a:rPr sz="900" i="1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900" i="1" spc="-10" dirty="0">
                <a:solidFill>
                  <a:srgbClr val="585858"/>
                </a:solidFill>
                <a:latin typeface="Calibri"/>
                <a:cs typeface="Calibri"/>
              </a:rPr>
              <a:t>troughs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900" i="1" spc="-5" dirty="0">
                <a:solidFill>
                  <a:srgbClr val="585858"/>
                </a:solidFill>
                <a:latin typeface="Calibri"/>
                <a:cs typeface="Calibri"/>
              </a:rPr>
              <a:t>winter: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Residential </a:t>
            </a:r>
            <a:r>
              <a:rPr sz="900" i="1" spc="10" dirty="0">
                <a:solidFill>
                  <a:srgbClr val="585858"/>
                </a:solidFill>
                <a:latin typeface="Calibri"/>
                <a:cs typeface="Calibri"/>
              </a:rPr>
              <a:t>prices have </a:t>
            </a:r>
            <a:r>
              <a:rPr sz="900" i="1" spc="-20" dirty="0">
                <a:solidFill>
                  <a:srgbClr val="585858"/>
                </a:solidFill>
                <a:latin typeface="Calibri"/>
                <a:cs typeface="Calibri"/>
              </a:rPr>
              <a:t>two </a:t>
            </a:r>
            <a:r>
              <a:rPr sz="900" i="1" spc="5" dirty="0">
                <a:solidFill>
                  <a:srgbClr val="585858"/>
                </a:solidFill>
                <a:latin typeface="Calibri"/>
                <a:cs typeface="Calibri"/>
              </a:rPr>
              <a:t>components: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variable </a:t>
            </a:r>
            <a:r>
              <a:rPr sz="900" i="1" spc="-15" dirty="0">
                <a:solidFill>
                  <a:srgbClr val="585858"/>
                </a:solidFill>
                <a:latin typeface="Calibri"/>
                <a:cs typeface="Calibri"/>
              </a:rPr>
              <a:t>cost (cost </a:t>
            </a:r>
            <a:r>
              <a:rPr sz="900" i="1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900" i="1" spc="10" dirty="0">
                <a:solidFill>
                  <a:srgbClr val="585858"/>
                </a:solidFill>
                <a:latin typeface="Calibri"/>
                <a:cs typeface="Calibri"/>
              </a:rPr>
              <a:t>gas) </a:t>
            </a:r>
            <a:r>
              <a:rPr sz="900" i="1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900" i="1" spc="-15" dirty="0">
                <a:solidFill>
                  <a:srgbClr val="585858"/>
                </a:solidFill>
                <a:latin typeface="Calibri"/>
                <a:cs typeface="Calibri"/>
              </a:rPr>
              <a:t>utility’s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900" i="1" spc="-15" dirty="0">
                <a:solidFill>
                  <a:srgbClr val="585858"/>
                </a:solidFill>
                <a:latin typeface="Calibri"/>
                <a:cs typeface="Calibri"/>
              </a:rPr>
              <a:t>costs </a:t>
            </a:r>
            <a:r>
              <a:rPr sz="900" i="1" spc="5" dirty="0">
                <a:solidFill>
                  <a:srgbClr val="585858"/>
                </a:solidFill>
                <a:latin typeface="Calibri"/>
                <a:cs typeface="Calibri"/>
              </a:rPr>
              <a:t>(operating/infrastructure/etc). </a:t>
            </a:r>
            <a:r>
              <a:rPr sz="900" i="1" spc="-1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900" i="1" spc="-15" dirty="0">
                <a:solidFill>
                  <a:srgbClr val="585858"/>
                </a:solidFill>
                <a:latin typeface="Calibri"/>
                <a:cs typeface="Calibri"/>
              </a:rPr>
              <a:t>costs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900" i="1" spc="5" dirty="0">
                <a:solidFill>
                  <a:srgbClr val="585858"/>
                </a:solidFill>
                <a:latin typeface="Calibri"/>
                <a:cs typeface="Calibri"/>
              </a:rPr>
              <a:t>very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high </a:t>
            </a:r>
            <a:r>
              <a:rPr sz="900" i="1" spc="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900" i="1" spc="-5" dirty="0">
                <a:solidFill>
                  <a:srgbClr val="585858"/>
                </a:solidFill>
                <a:latin typeface="Calibri"/>
                <a:cs typeface="Calibri"/>
              </a:rPr>
              <a:t>they’re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spread </a:t>
            </a:r>
            <a:r>
              <a:rPr sz="900" i="1" spc="-30" dirty="0">
                <a:solidFill>
                  <a:srgbClr val="585858"/>
                </a:solidFill>
                <a:latin typeface="Calibri"/>
                <a:cs typeface="Calibri"/>
              </a:rPr>
              <a:t>out </a:t>
            </a:r>
            <a:r>
              <a:rPr sz="900" i="1" spc="5" dirty="0">
                <a:solidFill>
                  <a:srgbClr val="585858"/>
                </a:solidFill>
                <a:latin typeface="Calibri"/>
                <a:cs typeface="Calibri"/>
              </a:rPr>
              <a:t>over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consumption. </a:t>
            </a:r>
            <a:r>
              <a:rPr sz="900" i="1" spc="25" dirty="0">
                <a:solidFill>
                  <a:srgbClr val="585858"/>
                </a:solidFill>
                <a:latin typeface="Calibri"/>
                <a:cs typeface="Calibri"/>
              </a:rPr>
              <a:t>Since </a:t>
            </a:r>
            <a:r>
              <a:rPr sz="900" i="1" spc="-10" dirty="0">
                <a:solidFill>
                  <a:srgbClr val="585858"/>
                </a:solidFill>
                <a:latin typeface="Calibri"/>
                <a:cs typeface="Calibri"/>
              </a:rPr>
              <a:t>there’s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more consumption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900" i="1" spc="-5" dirty="0">
                <a:solidFill>
                  <a:srgbClr val="585858"/>
                </a:solidFill>
                <a:latin typeface="Calibri"/>
                <a:cs typeface="Calibri"/>
              </a:rPr>
              <a:t>winter,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900" i="1" spc="-15" dirty="0">
                <a:solidFill>
                  <a:srgbClr val="585858"/>
                </a:solidFill>
                <a:latin typeface="Calibri"/>
                <a:cs typeface="Calibri"/>
              </a:rPr>
              <a:t>costs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spread </a:t>
            </a:r>
            <a:r>
              <a:rPr sz="900" i="1" spc="-30" dirty="0">
                <a:solidFill>
                  <a:srgbClr val="585858"/>
                </a:solidFill>
                <a:latin typeface="Calibri"/>
                <a:cs typeface="Calibri"/>
              </a:rPr>
              <a:t>out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much </a:t>
            </a:r>
            <a:r>
              <a:rPr sz="900" i="1" spc="5" dirty="0">
                <a:solidFill>
                  <a:srgbClr val="585858"/>
                </a:solidFill>
                <a:latin typeface="Calibri"/>
                <a:cs typeface="Calibri"/>
              </a:rPr>
              <a:t>more. </a:t>
            </a:r>
            <a:r>
              <a:rPr sz="900" i="1" spc="10" dirty="0">
                <a:solidFill>
                  <a:srgbClr val="585858"/>
                </a:solidFill>
                <a:latin typeface="Calibri"/>
                <a:cs typeface="Calibri"/>
              </a:rPr>
              <a:t>Winter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heating </a:t>
            </a:r>
            <a:r>
              <a:rPr sz="900" i="1" spc="5" dirty="0">
                <a:solidFill>
                  <a:srgbClr val="585858"/>
                </a:solidFill>
                <a:latin typeface="Calibri"/>
                <a:cs typeface="Calibri"/>
              </a:rPr>
              <a:t>bills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will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900" i="1" spc="10" dirty="0">
                <a:solidFill>
                  <a:srgbClr val="585858"/>
                </a:solidFill>
                <a:latin typeface="Calibri"/>
                <a:cs typeface="Calibri"/>
              </a:rPr>
              <a:t>higher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because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900" i="1" spc="10" dirty="0">
                <a:solidFill>
                  <a:srgbClr val="585858"/>
                </a:solidFill>
                <a:latin typeface="Calibri"/>
                <a:cs typeface="Calibri"/>
              </a:rPr>
              <a:t>increase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consumption </a:t>
            </a:r>
            <a:r>
              <a:rPr sz="900" i="1" spc="-5" dirty="0">
                <a:solidFill>
                  <a:srgbClr val="585858"/>
                </a:solidFill>
                <a:latin typeface="Calibri"/>
                <a:cs typeface="Calibri"/>
              </a:rPr>
              <a:t>outweighs </a:t>
            </a:r>
            <a:r>
              <a:rPr sz="900" i="1"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lower</a:t>
            </a:r>
            <a:r>
              <a:rPr sz="900" i="1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price.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800" i="1" spc="20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i="1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i="1" spc="1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i="1" spc="2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800" i="1" spc="15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r>
              <a:rPr sz="800" i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i="1" spc="20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5" y="1109235"/>
            <a:ext cx="8948986" cy="427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51459"/>
            <a:ext cx="7010400" cy="5092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78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455"/>
              </a:spcBef>
            </a:pPr>
            <a:r>
              <a:rPr sz="2400" spc="215" dirty="0">
                <a:latin typeface="Century Gothic"/>
                <a:cs typeface="Century Gothic"/>
              </a:rPr>
              <a:t>U.S. </a:t>
            </a:r>
            <a:r>
              <a:rPr sz="2400" spc="195" dirty="0">
                <a:latin typeface="Century Gothic"/>
                <a:cs typeface="Century Gothic"/>
              </a:rPr>
              <a:t>NATURAL </a:t>
            </a:r>
            <a:r>
              <a:rPr sz="2400" spc="110" dirty="0">
                <a:latin typeface="Century Gothic"/>
                <a:cs typeface="Century Gothic"/>
              </a:rPr>
              <a:t>GAS </a:t>
            </a:r>
            <a:r>
              <a:rPr sz="2400" spc="160" dirty="0">
                <a:latin typeface="Century Gothic"/>
                <a:cs typeface="Century Gothic"/>
              </a:rPr>
              <a:t>DRY</a:t>
            </a:r>
            <a:r>
              <a:rPr sz="2400" spc="35" dirty="0">
                <a:latin typeface="Century Gothic"/>
                <a:cs typeface="Century Gothic"/>
              </a:rPr>
              <a:t> </a:t>
            </a:r>
            <a:r>
              <a:rPr sz="2400" spc="155" dirty="0">
                <a:latin typeface="Century Gothic"/>
                <a:cs typeface="Century Gothic"/>
              </a:rPr>
              <a:t>PRODUCTION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911" y="5448300"/>
            <a:ext cx="7728584" cy="1323340"/>
          </a:xfrm>
          <a:custGeom>
            <a:avLst/>
            <a:gdLst/>
            <a:ahLst/>
            <a:cxnLst/>
            <a:rect l="l" t="t" r="r" b="b"/>
            <a:pathLst>
              <a:path w="7728584" h="1323340">
                <a:moveTo>
                  <a:pt x="0" y="1322832"/>
                </a:moveTo>
                <a:lnTo>
                  <a:pt x="7728204" y="1322832"/>
                </a:lnTo>
                <a:lnTo>
                  <a:pt x="7728204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566" y="5472176"/>
            <a:ext cx="757174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241300" algn="l"/>
              </a:tabLst>
            </a:pP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According 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U.S. EIA,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dry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expected 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73.6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2017, 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0.7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increase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from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2016.</a:t>
            </a:r>
            <a:endParaRPr sz="14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05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241300" algn="l"/>
                <a:tab pos="4925060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also 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stated  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that 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dry 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gas</a:t>
            </a:r>
            <a:r>
              <a:rPr sz="1400" spc="43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production</a:t>
            </a:r>
            <a:r>
              <a:rPr sz="1400" spc="2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averaged	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75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September, 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3.1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Bcf/d 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greater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than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same 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time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last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year.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566" y="5206365"/>
            <a:ext cx="309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30" dirty="0">
                <a:solidFill>
                  <a:srgbClr val="585858"/>
                </a:solidFill>
                <a:latin typeface="Calibri"/>
                <a:cs typeface="Calibri"/>
              </a:rPr>
              <a:t>October11,</a:t>
            </a:r>
            <a:r>
              <a:rPr sz="900" i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" y="4047744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308" y="3735323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76131" y="342290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308" y="3422903"/>
            <a:ext cx="5631180" cy="0"/>
          </a:xfrm>
          <a:custGeom>
            <a:avLst/>
            <a:gdLst/>
            <a:ahLst/>
            <a:cxnLst/>
            <a:rect l="l" t="t" r="r" b="b"/>
            <a:pathLst>
              <a:path w="5631180">
                <a:moveTo>
                  <a:pt x="0" y="0"/>
                </a:moveTo>
                <a:lnTo>
                  <a:pt x="5631180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0308" y="3110483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308" y="2796539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0308" y="2484120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0308" y="2171700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0308" y="1859279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308" y="1546860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0308" y="4360164"/>
            <a:ext cx="7888605" cy="0"/>
          </a:xfrm>
          <a:custGeom>
            <a:avLst/>
            <a:gdLst/>
            <a:ahLst/>
            <a:cxnLst/>
            <a:rect l="l" t="t" r="r" b="b"/>
            <a:pathLst>
              <a:path w="7888605">
                <a:moveTo>
                  <a:pt x="0" y="0"/>
                </a:moveTo>
                <a:lnTo>
                  <a:pt x="7888224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1069" y="2635757"/>
            <a:ext cx="4732020" cy="810895"/>
          </a:xfrm>
          <a:custGeom>
            <a:avLst/>
            <a:gdLst/>
            <a:ahLst/>
            <a:cxnLst/>
            <a:rect l="l" t="t" r="r" b="b"/>
            <a:pathLst>
              <a:path w="4732020" h="810895">
                <a:moveTo>
                  <a:pt x="0" y="352043"/>
                </a:moveTo>
                <a:lnTo>
                  <a:pt x="225552" y="205739"/>
                </a:lnTo>
                <a:lnTo>
                  <a:pt x="451104" y="326136"/>
                </a:lnTo>
                <a:lnTo>
                  <a:pt x="675132" y="341375"/>
                </a:lnTo>
                <a:lnTo>
                  <a:pt x="900684" y="397763"/>
                </a:lnTo>
                <a:lnTo>
                  <a:pt x="1126236" y="553212"/>
                </a:lnTo>
                <a:lnTo>
                  <a:pt x="1351788" y="457200"/>
                </a:lnTo>
                <a:lnTo>
                  <a:pt x="1577340" y="579119"/>
                </a:lnTo>
                <a:lnTo>
                  <a:pt x="1802892" y="647700"/>
                </a:lnTo>
                <a:lnTo>
                  <a:pt x="2028444" y="720851"/>
                </a:lnTo>
                <a:lnTo>
                  <a:pt x="2253996" y="617219"/>
                </a:lnTo>
                <a:lnTo>
                  <a:pt x="2479547" y="762000"/>
                </a:lnTo>
                <a:lnTo>
                  <a:pt x="2703576" y="810767"/>
                </a:lnTo>
                <a:lnTo>
                  <a:pt x="2929128" y="667512"/>
                </a:lnTo>
                <a:lnTo>
                  <a:pt x="3154680" y="678179"/>
                </a:lnTo>
                <a:lnTo>
                  <a:pt x="3380231" y="655319"/>
                </a:lnTo>
                <a:lnTo>
                  <a:pt x="3605783" y="643127"/>
                </a:lnTo>
                <a:lnTo>
                  <a:pt x="3831335" y="519683"/>
                </a:lnTo>
                <a:lnTo>
                  <a:pt x="4056888" y="397763"/>
                </a:lnTo>
                <a:lnTo>
                  <a:pt x="4282440" y="356615"/>
                </a:lnTo>
                <a:lnTo>
                  <a:pt x="4506468" y="163067"/>
                </a:lnTo>
                <a:lnTo>
                  <a:pt x="473202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3090" y="2172461"/>
            <a:ext cx="3156585" cy="463550"/>
          </a:xfrm>
          <a:custGeom>
            <a:avLst/>
            <a:gdLst/>
            <a:ahLst/>
            <a:cxnLst/>
            <a:rect l="l" t="t" r="r" b="b"/>
            <a:pathLst>
              <a:path w="3156584" h="463550">
                <a:moveTo>
                  <a:pt x="0" y="463296"/>
                </a:moveTo>
                <a:lnTo>
                  <a:pt x="225551" y="315467"/>
                </a:lnTo>
                <a:lnTo>
                  <a:pt x="451104" y="243839"/>
                </a:lnTo>
                <a:lnTo>
                  <a:pt x="676656" y="219455"/>
                </a:lnTo>
                <a:lnTo>
                  <a:pt x="902208" y="184403"/>
                </a:lnTo>
                <a:lnTo>
                  <a:pt x="1127760" y="146303"/>
                </a:lnTo>
                <a:lnTo>
                  <a:pt x="1353312" y="106679"/>
                </a:lnTo>
                <a:lnTo>
                  <a:pt x="1578864" y="74675"/>
                </a:lnTo>
                <a:lnTo>
                  <a:pt x="1802891" y="64008"/>
                </a:lnTo>
                <a:lnTo>
                  <a:pt x="2028443" y="56387"/>
                </a:lnTo>
                <a:lnTo>
                  <a:pt x="2253995" y="32003"/>
                </a:lnTo>
                <a:lnTo>
                  <a:pt x="2479548" y="42672"/>
                </a:lnTo>
                <a:lnTo>
                  <a:pt x="2705100" y="25908"/>
                </a:lnTo>
                <a:lnTo>
                  <a:pt x="2930652" y="12191"/>
                </a:lnTo>
                <a:lnTo>
                  <a:pt x="3156204" y="0"/>
                </a:lnTo>
              </a:path>
            </a:pathLst>
          </a:custGeom>
          <a:ln w="28956">
            <a:solidFill>
              <a:srgbClr val="D3290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5418" y="4466884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6192" y="4466816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7042" y="4466850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67765" y="4466771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8615" y="4466116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9465" y="4465944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0188" y="4466884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1038" y="4466816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1761" y="4466850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72611" y="4466771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23461" y="4466116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74184" y="4465944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24731" y="4466887"/>
            <a:ext cx="251460" cy="5461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Jan-18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76138" y="4466816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26861" y="4466850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77711" y="4466771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28561" y="4466116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9284" y="4465944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71488" y="3386328"/>
            <a:ext cx="2105025" cy="253365"/>
          </a:xfrm>
          <a:custGeom>
            <a:avLst/>
            <a:gdLst/>
            <a:ahLst/>
            <a:cxnLst/>
            <a:rect l="l" t="t" r="r" b="b"/>
            <a:pathLst>
              <a:path w="2105025" h="253364">
                <a:moveTo>
                  <a:pt x="0" y="252984"/>
                </a:moveTo>
                <a:lnTo>
                  <a:pt x="2104644" y="252984"/>
                </a:lnTo>
                <a:lnTo>
                  <a:pt x="2104644" y="0"/>
                </a:lnTo>
                <a:lnTo>
                  <a:pt x="0" y="0"/>
                </a:lnTo>
                <a:lnTo>
                  <a:pt x="0" y="25298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38366" y="351358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094473" y="3394709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200" b="1" spc="-1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-3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68006" y="351358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D3290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24494" y="3394709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b="1" spc="-13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1856" y="1059281"/>
            <a:ext cx="8542655" cy="34036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5"/>
              </a:spcBef>
              <a:tabLst>
                <a:tab pos="568325" algn="l"/>
                <a:tab pos="8503920" algn="l"/>
              </a:tabLst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85.0	</a:t>
            </a:r>
            <a:r>
              <a:rPr sz="1400" u="dash" spc="170" dirty="0">
                <a:solidFill>
                  <a:srgbClr val="585858"/>
                </a:solidFill>
                <a:uFill>
                  <a:solidFill>
                    <a:srgbClr val="969696"/>
                  </a:solidFill>
                </a:uFill>
                <a:latin typeface="Calibri"/>
                <a:cs typeface="Calibri"/>
              </a:rPr>
              <a:t> </a:t>
            </a:r>
            <a:r>
              <a:rPr sz="1400" u="dash" spc="85" dirty="0">
                <a:solidFill>
                  <a:srgbClr val="585858"/>
                </a:solidFill>
                <a:uFill>
                  <a:solidFill>
                    <a:srgbClr val="969696"/>
                  </a:solidFill>
                </a:uFill>
                <a:latin typeface="Calibri"/>
                <a:cs typeface="Calibri"/>
              </a:rPr>
              <a:t>	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  <a:tabLst>
                <a:tab pos="1864360" algn="l"/>
                <a:tab pos="5941060" algn="l"/>
              </a:tabLst>
            </a:pPr>
            <a:r>
              <a:rPr sz="2100" spc="127" baseline="-19841" dirty="0">
                <a:solidFill>
                  <a:srgbClr val="585858"/>
                </a:solidFill>
                <a:latin typeface="Calibri"/>
                <a:cs typeface="Calibri"/>
              </a:rPr>
              <a:t>83.0	</a:t>
            </a:r>
            <a:r>
              <a:rPr sz="2100" b="1" spc="52" baseline="3968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2100" b="1" spc="75" baseline="3968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7" baseline="3968" dirty="0">
                <a:solidFill>
                  <a:srgbClr val="585858"/>
                </a:solidFill>
                <a:latin typeface="Calibri"/>
                <a:cs typeface="Calibri"/>
              </a:rPr>
              <a:t>Actual	</a:t>
            </a: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Forecast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70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81.0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79.0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77.0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75.0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73.0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71.0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69.0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67.0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65.0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0417" y="1376933"/>
            <a:ext cx="3810" cy="3011805"/>
          </a:xfrm>
          <a:custGeom>
            <a:avLst/>
            <a:gdLst/>
            <a:ahLst/>
            <a:cxnLst/>
            <a:rect l="l" t="t" r="r" b="b"/>
            <a:pathLst>
              <a:path w="3810" h="3011804">
                <a:moveTo>
                  <a:pt x="0" y="3011297"/>
                </a:moveTo>
                <a:lnTo>
                  <a:pt x="3556" y="0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459"/>
            <a:ext cx="8229600" cy="509270"/>
          </a:xfrm>
          <a:custGeom>
            <a:avLst/>
            <a:gdLst/>
            <a:ahLst/>
            <a:cxnLst/>
            <a:rect l="l" t="t" r="r" b="b"/>
            <a:pathLst>
              <a:path w="8229600" h="509270">
                <a:moveTo>
                  <a:pt x="0" y="509016"/>
                </a:moveTo>
                <a:lnTo>
                  <a:pt x="8229600" y="509016"/>
                </a:lnTo>
                <a:lnTo>
                  <a:pt x="822960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34" y="296671"/>
            <a:ext cx="7240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latin typeface="Century Gothic"/>
                <a:cs typeface="Century Gothic"/>
              </a:rPr>
              <a:t>U.S. </a:t>
            </a:r>
            <a:r>
              <a:rPr sz="2400" spc="195" dirty="0">
                <a:latin typeface="Century Gothic"/>
                <a:cs typeface="Century Gothic"/>
              </a:rPr>
              <a:t>NATURAL </a:t>
            </a:r>
            <a:r>
              <a:rPr sz="2400" spc="110" dirty="0">
                <a:latin typeface="Century Gothic"/>
                <a:cs typeface="Century Gothic"/>
              </a:rPr>
              <a:t>GAS </a:t>
            </a:r>
            <a:r>
              <a:rPr sz="2400" spc="160" dirty="0">
                <a:latin typeface="Century Gothic"/>
                <a:cs typeface="Century Gothic"/>
              </a:rPr>
              <a:t>PIPELINE GROSS</a:t>
            </a:r>
            <a:r>
              <a:rPr sz="2400" spc="35" dirty="0">
                <a:latin typeface="Century Gothic"/>
                <a:cs typeface="Century Gothic"/>
              </a:rPr>
              <a:t> </a:t>
            </a:r>
            <a:r>
              <a:rPr sz="2400" spc="195" dirty="0">
                <a:latin typeface="Century Gothic"/>
                <a:cs typeface="Century Gothic"/>
              </a:rPr>
              <a:t>IMPORTS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5167884"/>
            <a:ext cx="7623175" cy="12471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320040" indent="-229235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320675" algn="l"/>
              </a:tabLst>
            </a:pP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According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EIA,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pipeline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gross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imports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will 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8.1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8.0</a:t>
            </a:r>
            <a:r>
              <a:rPr sz="14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</a:pP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2017.</a:t>
            </a:r>
            <a:endParaRPr sz="1400">
              <a:latin typeface="Calibri"/>
              <a:cs typeface="Calibri"/>
            </a:endParaRPr>
          </a:p>
          <a:p>
            <a:pPr marL="320040" marR="83820" indent="-22923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320675" algn="l"/>
                <a:tab pos="1184275" algn="l"/>
                <a:tab pos="1449070" algn="l"/>
                <a:tab pos="2032635" algn="l"/>
                <a:tab pos="3599815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400" spc="2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expects 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growth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exports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growth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consumption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will 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contribute	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to	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Henry	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Hub </a:t>
            </a:r>
            <a:r>
              <a:rPr sz="1400" spc="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spc="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Gas	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spot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increasing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annual 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</a:t>
            </a:r>
            <a:r>
              <a:rPr sz="1400" spc="25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</a:pP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$3.19/MMBtu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$3.03/MMBtu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-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057394"/>
            <a:ext cx="3124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7434" y="1501902"/>
            <a:ext cx="0" cy="2922270"/>
          </a:xfrm>
          <a:custGeom>
            <a:avLst/>
            <a:gdLst/>
            <a:ahLst/>
            <a:cxnLst/>
            <a:rect l="l" t="t" r="r" b="b"/>
            <a:pathLst>
              <a:path h="2922270">
                <a:moveTo>
                  <a:pt x="0" y="2922016"/>
                </a:moveTo>
                <a:lnTo>
                  <a:pt x="0" y="0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4791" y="6392671"/>
            <a:ext cx="2223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10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9061" y="1343913"/>
            <a:ext cx="808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463" y="4154423"/>
            <a:ext cx="7809230" cy="0"/>
          </a:xfrm>
          <a:custGeom>
            <a:avLst/>
            <a:gdLst/>
            <a:ahLst/>
            <a:cxnLst/>
            <a:rect l="l" t="t" r="r" b="b"/>
            <a:pathLst>
              <a:path w="7809230">
                <a:moveTo>
                  <a:pt x="0" y="0"/>
                </a:moveTo>
                <a:lnTo>
                  <a:pt x="78089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1771" y="3712464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66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463" y="3712464"/>
            <a:ext cx="6330950" cy="0"/>
          </a:xfrm>
          <a:custGeom>
            <a:avLst/>
            <a:gdLst/>
            <a:ahLst/>
            <a:cxnLst/>
            <a:rect l="l" t="t" r="r" b="b"/>
            <a:pathLst>
              <a:path w="6330950">
                <a:moveTo>
                  <a:pt x="0" y="0"/>
                </a:moveTo>
                <a:lnTo>
                  <a:pt x="6330695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463" y="3270503"/>
            <a:ext cx="7809230" cy="0"/>
          </a:xfrm>
          <a:custGeom>
            <a:avLst/>
            <a:gdLst/>
            <a:ahLst/>
            <a:cxnLst/>
            <a:rect l="l" t="t" r="r" b="b"/>
            <a:pathLst>
              <a:path w="7809230">
                <a:moveTo>
                  <a:pt x="0" y="0"/>
                </a:moveTo>
                <a:lnTo>
                  <a:pt x="78089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463" y="2828544"/>
            <a:ext cx="7809230" cy="0"/>
          </a:xfrm>
          <a:custGeom>
            <a:avLst/>
            <a:gdLst/>
            <a:ahLst/>
            <a:cxnLst/>
            <a:rect l="l" t="t" r="r" b="b"/>
            <a:pathLst>
              <a:path w="7809230">
                <a:moveTo>
                  <a:pt x="0" y="0"/>
                </a:moveTo>
                <a:lnTo>
                  <a:pt x="78089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463" y="2386583"/>
            <a:ext cx="7809230" cy="0"/>
          </a:xfrm>
          <a:custGeom>
            <a:avLst/>
            <a:gdLst/>
            <a:ahLst/>
            <a:cxnLst/>
            <a:rect l="l" t="t" r="r" b="b"/>
            <a:pathLst>
              <a:path w="7809230">
                <a:moveTo>
                  <a:pt x="0" y="0"/>
                </a:moveTo>
                <a:lnTo>
                  <a:pt x="78089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463" y="1943100"/>
            <a:ext cx="7809230" cy="0"/>
          </a:xfrm>
          <a:custGeom>
            <a:avLst/>
            <a:gdLst/>
            <a:ahLst/>
            <a:cxnLst/>
            <a:rect l="l" t="t" r="r" b="b"/>
            <a:pathLst>
              <a:path w="7809230">
                <a:moveTo>
                  <a:pt x="0" y="0"/>
                </a:moveTo>
                <a:lnTo>
                  <a:pt x="78089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463" y="1501139"/>
            <a:ext cx="7809230" cy="0"/>
          </a:xfrm>
          <a:custGeom>
            <a:avLst/>
            <a:gdLst/>
            <a:ahLst/>
            <a:cxnLst/>
            <a:rect l="l" t="t" r="r" b="b"/>
            <a:pathLst>
              <a:path w="7809230">
                <a:moveTo>
                  <a:pt x="0" y="0"/>
                </a:moveTo>
                <a:lnTo>
                  <a:pt x="78089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4463" y="1501139"/>
            <a:ext cx="0" cy="3095625"/>
          </a:xfrm>
          <a:custGeom>
            <a:avLst/>
            <a:gdLst/>
            <a:ahLst/>
            <a:cxnLst/>
            <a:rect l="l" t="t" r="r" b="b"/>
            <a:pathLst>
              <a:path h="3095625">
                <a:moveTo>
                  <a:pt x="0" y="3095244"/>
                </a:moveTo>
                <a:lnTo>
                  <a:pt x="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551" y="4596384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551" y="415442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551" y="3712464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6551" y="327050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1" y="2828544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551" y="238658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551" y="194310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551" y="1501139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463" y="4596384"/>
            <a:ext cx="7809230" cy="0"/>
          </a:xfrm>
          <a:custGeom>
            <a:avLst/>
            <a:gdLst/>
            <a:ahLst/>
            <a:cxnLst/>
            <a:rect l="l" t="t" r="r" b="b"/>
            <a:pathLst>
              <a:path w="7809230">
                <a:moveTo>
                  <a:pt x="0" y="0"/>
                </a:moveTo>
                <a:lnTo>
                  <a:pt x="7808976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463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8491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0996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3500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7527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0032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4060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6564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9067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73095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8104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2132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4635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88664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11167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33671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7700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0203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04232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6735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49240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73267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5771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18276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2303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64808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8835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11340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33843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57871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0376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04404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26907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49411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3440" y="45963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5226" y="1953005"/>
            <a:ext cx="4685030" cy="1530350"/>
          </a:xfrm>
          <a:custGeom>
            <a:avLst/>
            <a:gdLst/>
            <a:ahLst/>
            <a:cxnLst/>
            <a:rect l="l" t="t" r="r" b="b"/>
            <a:pathLst>
              <a:path w="4685030" h="1530350">
                <a:moveTo>
                  <a:pt x="0" y="486156"/>
                </a:moveTo>
                <a:lnTo>
                  <a:pt x="222504" y="565404"/>
                </a:lnTo>
                <a:lnTo>
                  <a:pt x="446532" y="1325880"/>
                </a:lnTo>
                <a:lnTo>
                  <a:pt x="669036" y="981456"/>
                </a:lnTo>
                <a:lnTo>
                  <a:pt x="891539" y="1016508"/>
                </a:lnTo>
                <a:lnTo>
                  <a:pt x="1115568" y="1042416"/>
                </a:lnTo>
                <a:lnTo>
                  <a:pt x="1338072" y="556260"/>
                </a:lnTo>
                <a:lnTo>
                  <a:pt x="1560576" y="707136"/>
                </a:lnTo>
                <a:lnTo>
                  <a:pt x="1784604" y="1007364"/>
                </a:lnTo>
                <a:lnTo>
                  <a:pt x="2007108" y="1511808"/>
                </a:lnTo>
                <a:lnTo>
                  <a:pt x="2231136" y="1405128"/>
                </a:lnTo>
                <a:lnTo>
                  <a:pt x="2453640" y="193548"/>
                </a:lnTo>
                <a:lnTo>
                  <a:pt x="2676144" y="0"/>
                </a:lnTo>
                <a:lnTo>
                  <a:pt x="2900172" y="176784"/>
                </a:lnTo>
                <a:lnTo>
                  <a:pt x="3122676" y="88392"/>
                </a:lnTo>
                <a:lnTo>
                  <a:pt x="3346704" y="1078992"/>
                </a:lnTo>
                <a:lnTo>
                  <a:pt x="3569208" y="1139952"/>
                </a:lnTo>
                <a:lnTo>
                  <a:pt x="3791712" y="1051560"/>
                </a:lnTo>
                <a:lnTo>
                  <a:pt x="4015740" y="954024"/>
                </a:lnTo>
                <a:lnTo>
                  <a:pt x="4238244" y="1123188"/>
                </a:lnTo>
                <a:lnTo>
                  <a:pt x="4460748" y="1290828"/>
                </a:lnTo>
                <a:lnTo>
                  <a:pt x="4684776" y="1530096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50002" y="1802129"/>
            <a:ext cx="3122930" cy="1706880"/>
          </a:xfrm>
          <a:custGeom>
            <a:avLst/>
            <a:gdLst/>
            <a:ahLst/>
            <a:cxnLst/>
            <a:rect l="l" t="t" r="r" b="b"/>
            <a:pathLst>
              <a:path w="3122929" h="1706879">
                <a:moveTo>
                  <a:pt x="0" y="1680972"/>
                </a:moveTo>
                <a:lnTo>
                  <a:pt x="222503" y="1706880"/>
                </a:lnTo>
                <a:lnTo>
                  <a:pt x="446532" y="786384"/>
                </a:lnTo>
                <a:lnTo>
                  <a:pt x="669036" y="0"/>
                </a:lnTo>
                <a:lnTo>
                  <a:pt x="891539" y="185928"/>
                </a:lnTo>
                <a:lnTo>
                  <a:pt x="1115568" y="425196"/>
                </a:lnTo>
                <a:lnTo>
                  <a:pt x="1338072" y="1034796"/>
                </a:lnTo>
                <a:lnTo>
                  <a:pt x="1562100" y="1167384"/>
                </a:lnTo>
                <a:lnTo>
                  <a:pt x="1784603" y="1220724"/>
                </a:lnTo>
                <a:lnTo>
                  <a:pt x="2007107" y="928116"/>
                </a:lnTo>
                <a:lnTo>
                  <a:pt x="2231136" y="1016508"/>
                </a:lnTo>
                <a:lnTo>
                  <a:pt x="2453640" y="1414272"/>
                </a:lnTo>
                <a:lnTo>
                  <a:pt x="2676144" y="1441704"/>
                </a:lnTo>
                <a:lnTo>
                  <a:pt x="2900172" y="1432560"/>
                </a:lnTo>
                <a:lnTo>
                  <a:pt x="3122676" y="627888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24129" y="4017390"/>
            <a:ext cx="282575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4129" y="3575050"/>
            <a:ext cx="282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4129" y="1806067"/>
            <a:ext cx="282575" cy="1566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4129" y="1363726"/>
            <a:ext cx="282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9269" y="4524762"/>
            <a:ext cx="250825" cy="46037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85497" y="4703291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31673" y="4702968"/>
            <a:ext cx="250825" cy="36258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77648" y="4703217"/>
            <a:ext cx="251460" cy="220979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24483" y="4702590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70761" y="4702418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16912" y="4524762"/>
            <a:ext cx="250825" cy="46037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63190" y="4703291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09341" y="4702968"/>
            <a:ext cx="250825" cy="36258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55619" y="4703372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01897" y="4702590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48048" y="4702418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894326" y="4524762"/>
            <a:ext cx="250825" cy="46037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40477" y="4703291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86755" y="4702968"/>
            <a:ext cx="250825" cy="36258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33033" y="4703372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678880" y="4702109"/>
            <a:ext cx="251460" cy="3079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125716" y="4702418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26240" y="2143823"/>
            <a:ext cx="250825" cy="192023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Pipeline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Imports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995159" y="3569208"/>
            <a:ext cx="1087120" cy="451484"/>
          </a:xfrm>
          <a:custGeom>
            <a:avLst/>
            <a:gdLst/>
            <a:ahLst/>
            <a:cxnLst/>
            <a:rect l="l" t="t" r="r" b="b"/>
            <a:pathLst>
              <a:path w="1087120" h="451485">
                <a:moveTo>
                  <a:pt x="0" y="451103"/>
                </a:moveTo>
                <a:lnTo>
                  <a:pt x="1086611" y="451103"/>
                </a:lnTo>
                <a:lnTo>
                  <a:pt x="1086611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98030" y="368122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98030" y="3906773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995159" y="3519804"/>
            <a:ext cx="108712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85090">
              <a:lnSpc>
                <a:spcPct val="123500"/>
              </a:lnSpc>
              <a:spcBef>
                <a:spcPts val="100"/>
              </a:spcBef>
            </a:pP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Actual 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b="1" spc="-13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884289" y="1604848"/>
            <a:ext cx="954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Forecast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459"/>
            <a:ext cx="8511540" cy="509270"/>
          </a:xfrm>
          <a:custGeom>
            <a:avLst/>
            <a:gdLst/>
            <a:ahLst/>
            <a:cxnLst/>
            <a:rect l="l" t="t" r="r" b="b"/>
            <a:pathLst>
              <a:path w="8511540" h="509270">
                <a:moveTo>
                  <a:pt x="0" y="509016"/>
                </a:moveTo>
                <a:lnTo>
                  <a:pt x="8511540" y="509016"/>
                </a:lnTo>
                <a:lnTo>
                  <a:pt x="851154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34" y="346964"/>
            <a:ext cx="758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>
                <a:latin typeface="Century Gothic"/>
                <a:cs typeface="Century Gothic"/>
              </a:rPr>
              <a:t>U.S. </a:t>
            </a:r>
            <a:r>
              <a:rPr spc="80" dirty="0">
                <a:latin typeface="Century Gothic"/>
                <a:cs typeface="Century Gothic"/>
              </a:rPr>
              <a:t>GAS </a:t>
            </a:r>
            <a:r>
              <a:rPr spc="120" dirty="0">
                <a:latin typeface="Century Gothic"/>
                <a:cs typeface="Century Gothic"/>
              </a:rPr>
              <a:t>DRY </a:t>
            </a:r>
            <a:r>
              <a:rPr spc="114" dirty="0">
                <a:latin typeface="Century Gothic"/>
                <a:cs typeface="Century Gothic"/>
              </a:rPr>
              <a:t>PRODUCTION </a:t>
            </a:r>
            <a:r>
              <a:rPr spc="150" dirty="0">
                <a:latin typeface="Century Gothic"/>
                <a:cs typeface="Century Gothic"/>
              </a:rPr>
              <a:t>+ </a:t>
            </a:r>
            <a:r>
              <a:rPr spc="114" dirty="0">
                <a:latin typeface="Century Gothic"/>
                <a:cs typeface="Century Gothic"/>
              </a:rPr>
              <a:t>LNG </a:t>
            </a:r>
            <a:r>
              <a:rPr spc="300" dirty="0">
                <a:latin typeface="Century Gothic"/>
                <a:cs typeface="Century Gothic"/>
              </a:rPr>
              <a:t>&amp; </a:t>
            </a:r>
            <a:r>
              <a:rPr spc="120" dirty="0">
                <a:latin typeface="Century Gothic"/>
                <a:cs typeface="Century Gothic"/>
              </a:rPr>
              <a:t>PIPELINE GROSS</a:t>
            </a:r>
            <a:r>
              <a:rPr spc="-155" dirty="0">
                <a:latin typeface="Century Gothic"/>
                <a:cs typeface="Century Gothic"/>
              </a:rPr>
              <a:t> </a:t>
            </a:r>
            <a:r>
              <a:rPr spc="145" dirty="0">
                <a:latin typeface="Century Gothic"/>
                <a:cs typeface="Century Gothic"/>
              </a:rPr>
              <a:t>IMPORTS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19577" y="6285382"/>
            <a:ext cx="3157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" y="5699759"/>
            <a:ext cx="8269605" cy="524510"/>
          </a:xfrm>
          <a:custGeom>
            <a:avLst/>
            <a:gdLst/>
            <a:ahLst/>
            <a:cxnLst/>
            <a:rect l="l" t="t" r="r" b="b"/>
            <a:pathLst>
              <a:path w="8269605" h="524510">
                <a:moveTo>
                  <a:pt x="0" y="524255"/>
                </a:moveTo>
                <a:lnTo>
                  <a:pt x="8269224" y="524255"/>
                </a:lnTo>
                <a:lnTo>
                  <a:pt x="826922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0050" y="5724245"/>
            <a:ext cx="8111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241300" algn="l"/>
              </a:tabLst>
            </a:pP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According 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 EIA, 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LNG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export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capacity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expected 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increase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exports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exceeding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3 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Bcf/d,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66%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more than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projected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average.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291" y="1549095"/>
            <a:ext cx="39185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4815" y="1585976"/>
            <a:ext cx="954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Forecast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252" y="6349390"/>
            <a:ext cx="201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r>
              <a:rPr sz="9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7011" y="427329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5073" y="4273296"/>
            <a:ext cx="860425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9719" y="4273296"/>
            <a:ext cx="3923029" cy="0"/>
          </a:xfrm>
          <a:custGeom>
            <a:avLst/>
            <a:gdLst/>
            <a:ahLst/>
            <a:cxnLst/>
            <a:rect l="l" t="t" r="r" b="b"/>
            <a:pathLst>
              <a:path w="3923029">
                <a:moveTo>
                  <a:pt x="0" y="0"/>
                </a:moveTo>
                <a:lnTo>
                  <a:pt x="39227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5073" y="3563111"/>
            <a:ext cx="2696845" cy="0"/>
          </a:xfrm>
          <a:custGeom>
            <a:avLst/>
            <a:gdLst/>
            <a:ahLst/>
            <a:cxnLst/>
            <a:rect l="l" t="t" r="r" b="b"/>
            <a:pathLst>
              <a:path w="2696845">
                <a:moveTo>
                  <a:pt x="0" y="0"/>
                </a:moveTo>
                <a:lnTo>
                  <a:pt x="269671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9719" y="3563111"/>
            <a:ext cx="3923029" cy="0"/>
          </a:xfrm>
          <a:custGeom>
            <a:avLst/>
            <a:gdLst/>
            <a:ahLst/>
            <a:cxnLst/>
            <a:rect l="l" t="t" r="r" b="b"/>
            <a:pathLst>
              <a:path w="3923029">
                <a:moveTo>
                  <a:pt x="0" y="0"/>
                </a:moveTo>
                <a:lnTo>
                  <a:pt x="39227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5073" y="2851404"/>
            <a:ext cx="2696845" cy="0"/>
          </a:xfrm>
          <a:custGeom>
            <a:avLst/>
            <a:gdLst/>
            <a:ahLst/>
            <a:cxnLst/>
            <a:rect l="l" t="t" r="r" b="b"/>
            <a:pathLst>
              <a:path w="2696845">
                <a:moveTo>
                  <a:pt x="0" y="0"/>
                </a:moveTo>
                <a:lnTo>
                  <a:pt x="269671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9719" y="2851404"/>
            <a:ext cx="3923029" cy="0"/>
          </a:xfrm>
          <a:custGeom>
            <a:avLst/>
            <a:gdLst/>
            <a:ahLst/>
            <a:cxnLst/>
            <a:rect l="l" t="t" r="r" b="b"/>
            <a:pathLst>
              <a:path w="3923029">
                <a:moveTo>
                  <a:pt x="0" y="0"/>
                </a:moveTo>
                <a:lnTo>
                  <a:pt x="39227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5073" y="2141220"/>
            <a:ext cx="2696845" cy="0"/>
          </a:xfrm>
          <a:custGeom>
            <a:avLst/>
            <a:gdLst/>
            <a:ahLst/>
            <a:cxnLst/>
            <a:rect l="l" t="t" r="r" b="b"/>
            <a:pathLst>
              <a:path w="2696845">
                <a:moveTo>
                  <a:pt x="0" y="0"/>
                </a:moveTo>
                <a:lnTo>
                  <a:pt x="269671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9719" y="2141220"/>
            <a:ext cx="3923029" cy="0"/>
          </a:xfrm>
          <a:custGeom>
            <a:avLst/>
            <a:gdLst/>
            <a:ahLst/>
            <a:cxnLst/>
            <a:rect l="l" t="t" r="r" b="b"/>
            <a:pathLst>
              <a:path w="3923029">
                <a:moveTo>
                  <a:pt x="0" y="0"/>
                </a:moveTo>
                <a:lnTo>
                  <a:pt x="39227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45073" y="1429511"/>
            <a:ext cx="2696845" cy="0"/>
          </a:xfrm>
          <a:custGeom>
            <a:avLst/>
            <a:gdLst/>
            <a:ahLst/>
            <a:cxnLst/>
            <a:rect l="l" t="t" r="r" b="b"/>
            <a:pathLst>
              <a:path w="2696845">
                <a:moveTo>
                  <a:pt x="0" y="0"/>
                </a:moveTo>
                <a:lnTo>
                  <a:pt x="269671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9719" y="1429511"/>
            <a:ext cx="3923029" cy="0"/>
          </a:xfrm>
          <a:custGeom>
            <a:avLst/>
            <a:gdLst/>
            <a:ahLst/>
            <a:cxnLst/>
            <a:rect l="l" t="t" r="r" b="b"/>
            <a:pathLst>
              <a:path w="3923029">
                <a:moveTo>
                  <a:pt x="0" y="0"/>
                </a:moveTo>
                <a:lnTo>
                  <a:pt x="392277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9719" y="2993135"/>
            <a:ext cx="6672580" cy="1990725"/>
          </a:xfrm>
          <a:custGeom>
            <a:avLst/>
            <a:gdLst/>
            <a:ahLst/>
            <a:cxnLst/>
            <a:rect l="l" t="t" r="r" b="b"/>
            <a:pathLst>
              <a:path w="6672580" h="1990725">
                <a:moveTo>
                  <a:pt x="190500" y="609600"/>
                </a:moveTo>
                <a:lnTo>
                  <a:pt x="0" y="742188"/>
                </a:lnTo>
                <a:lnTo>
                  <a:pt x="0" y="1990344"/>
                </a:lnTo>
                <a:lnTo>
                  <a:pt x="6672072" y="1990344"/>
                </a:lnTo>
                <a:lnTo>
                  <a:pt x="6672072" y="1159764"/>
                </a:lnTo>
                <a:lnTo>
                  <a:pt x="2287524" y="1159764"/>
                </a:lnTo>
                <a:lnTo>
                  <a:pt x="2097024" y="1115568"/>
                </a:lnTo>
                <a:lnTo>
                  <a:pt x="2043861" y="1078991"/>
                </a:lnTo>
                <a:lnTo>
                  <a:pt x="1716024" y="1078991"/>
                </a:lnTo>
                <a:lnTo>
                  <a:pt x="1525524" y="1011936"/>
                </a:lnTo>
                <a:lnTo>
                  <a:pt x="1335024" y="949451"/>
                </a:lnTo>
                <a:lnTo>
                  <a:pt x="1295567" y="926591"/>
                </a:lnTo>
                <a:lnTo>
                  <a:pt x="952500" y="926591"/>
                </a:lnTo>
                <a:lnTo>
                  <a:pt x="762000" y="783336"/>
                </a:lnTo>
                <a:lnTo>
                  <a:pt x="571500" y="733044"/>
                </a:lnTo>
                <a:lnTo>
                  <a:pt x="381000" y="717803"/>
                </a:lnTo>
                <a:lnTo>
                  <a:pt x="190500" y="609600"/>
                </a:lnTo>
                <a:close/>
              </a:path>
              <a:path w="6672580" h="1990725">
                <a:moveTo>
                  <a:pt x="2478024" y="1030224"/>
                </a:moveTo>
                <a:lnTo>
                  <a:pt x="2287524" y="1159764"/>
                </a:lnTo>
                <a:lnTo>
                  <a:pt x="6672072" y="1159764"/>
                </a:lnTo>
                <a:lnTo>
                  <a:pt x="6672072" y="1039368"/>
                </a:lnTo>
                <a:lnTo>
                  <a:pt x="2668524" y="1039368"/>
                </a:lnTo>
                <a:lnTo>
                  <a:pt x="2478024" y="1030224"/>
                </a:lnTo>
                <a:close/>
              </a:path>
              <a:path w="6672580" h="1990725">
                <a:moveTo>
                  <a:pt x="1906524" y="984503"/>
                </a:moveTo>
                <a:lnTo>
                  <a:pt x="1716024" y="1078991"/>
                </a:lnTo>
                <a:lnTo>
                  <a:pt x="2043861" y="1078991"/>
                </a:lnTo>
                <a:lnTo>
                  <a:pt x="1906524" y="984503"/>
                </a:lnTo>
                <a:close/>
              </a:path>
              <a:path w="6672580" h="1990725">
                <a:moveTo>
                  <a:pt x="5910072" y="30479"/>
                </a:moveTo>
                <a:lnTo>
                  <a:pt x="5719572" y="51815"/>
                </a:lnTo>
                <a:lnTo>
                  <a:pt x="5337048" y="68579"/>
                </a:lnTo>
                <a:lnTo>
                  <a:pt x="5146548" y="99060"/>
                </a:lnTo>
                <a:lnTo>
                  <a:pt x="4575048" y="201167"/>
                </a:lnTo>
                <a:lnTo>
                  <a:pt x="4384548" y="222503"/>
                </a:lnTo>
                <a:lnTo>
                  <a:pt x="4194048" y="288036"/>
                </a:lnTo>
                <a:lnTo>
                  <a:pt x="4003548" y="422148"/>
                </a:lnTo>
                <a:lnTo>
                  <a:pt x="3813048" y="569976"/>
                </a:lnTo>
                <a:lnTo>
                  <a:pt x="3622548" y="746759"/>
                </a:lnTo>
                <a:lnTo>
                  <a:pt x="3432048" y="783336"/>
                </a:lnTo>
                <a:lnTo>
                  <a:pt x="3240024" y="894588"/>
                </a:lnTo>
                <a:lnTo>
                  <a:pt x="3049524" y="1007363"/>
                </a:lnTo>
                <a:lnTo>
                  <a:pt x="2859024" y="1018032"/>
                </a:lnTo>
                <a:lnTo>
                  <a:pt x="2668524" y="1039368"/>
                </a:lnTo>
                <a:lnTo>
                  <a:pt x="6672072" y="1039368"/>
                </a:lnTo>
                <a:lnTo>
                  <a:pt x="6672072" y="39624"/>
                </a:lnTo>
                <a:lnTo>
                  <a:pt x="6100572" y="39624"/>
                </a:lnTo>
                <a:lnTo>
                  <a:pt x="5910072" y="30479"/>
                </a:lnTo>
                <a:close/>
              </a:path>
              <a:path w="6672580" h="1990725">
                <a:moveTo>
                  <a:pt x="1143000" y="838200"/>
                </a:moveTo>
                <a:lnTo>
                  <a:pt x="952500" y="926591"/>
                </a:lnTo>
                <a:lnTo>
                  <a:pt x="1295567" y="926591"/>
                </a:lnTo>
                <a:lnTo>
                  <a:pt x="1143000" y="838200"/>
                </a:lnTo>
                <a:close/>
              </a:path>
              <a:path w="6672580" h="1990725">
                <a:moveTo>
                  <a:pt x="6672072" y="0"/>
                </a:moveTo>
                <a:lnTo>
                  <a:pt x="6291072" y="24384"/>
                </a:lnTo>
                <a:lnTo>
                  <a:pt x="6100572" y="39624"/>
                </a:lnTo>
                <a:lnTo>
                  <a:pt x="6672072" y="39624"/>
                </a:lnTo>
                <a:lnTo>
                  <a:pt x="6672072" y="0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9" y="2993135"/>
            <a:ext cx="6672580" cy="1990725"/>
          </a:xfrm>
          <a:custGeom>
            <a:avLst/>
            <a:gdLst/>
            <a:ahLst/>
            <a:cxnLst/>
            <a:rect l="l" t="t" r="r" b="b"/>
            <a:pathLst>
              <a:path w="6672580" h="1990725">
                <a:moveTo>
                  <a:pt x="0" y="742188"/>
                </a:moveTo>
                <a:lnTo>
                  <a:pt x="190500" y="609600"/>
                </a:lnTo>
                <a:lnTo>
                  <a:pt x="381000" y="717803"/>
                </a:lnTo>
                <a:lnTo>
                  <a:pt x="571500" y="733044"/>
                </a:lnTo>
                <a:lnTo>
                  <a:pt x="762000" y="783336"/>
                </a:lnTo>
                <a:lnTo>
                  <a:pt x="952500" y="926591"/>
                </a:lnTo>
                <a:lnTo>
                  <a:pt x="1143000" y="838200"/>
                </a:lnTo>
                <a:lnTo>
                  <a:pt x="1335024" y="949451"/>
                </a:lnTo>
                <a:lnTo>
                  <a:pt x="1525524" y="1011936"/>
                </a:lnTo>
                <a:lnTo>
                  <a:pt x="1716024" y="1078991"/>
                </a:lnTo>
                <a:lnTo>
                  <a:pt x="1906524" y="984503"/>
                </a:lnTo>
                <a:lnTo>
                  <a:pt x="2097024" y="1115568"/>
                </a:lnTo>
                <a:lnTo>
                  <a:pt x="2287524" y="1159764"/>
                </a:lnTo>
                <a:lnTo>
                  <a:pt x="2478024" y="1030224"/>
                </a:lnTo>
                <a:lnTo>
                  <a:pt x="2668524" y="1039368"/>
                </a:lnTo>
                <a:lnTo>
                  <a:pt x="2859024" y="1018032"/>
                </a:lnTo>
                <a:lnTo>
                  <a:pt x="3049524" y="1007363"/>
                </a:lnTo>
                <a:lnTo>
                  <a:pt x="3240024" y="894588"/>
                </a:lnTo>
                <a:lnTo>
                  <a:pt x="3432048" y="783336"/>
                </a:lnTo>
                <a:lnTo>
                  <a:pt x="3622548" y="746759"/>
                </a:lnTo>
                <a:lnTo>
                  <a:pt x="3813048" y="569976"/>
                </a:lnTo>
                <a:lnTo>
                  <a:pt x="4003548" y="422148"/>
                </a:lnTo>
                <a:lnTo>
                  <a:pt x="4194048" y="288036"/>
                </a:lnTo>
                <a:lnTo>
                  <a:pt x="4384548" y="222503"/>
                </a:lnTo>
                <a:lnTo>
                  <a:pt x="4575048" y="201167"/>
                </a:lnTo>
                <a:lnTo>
                  <a:pt x="4765548" y="167639"/>
                </a:lnTo>
                <a:lnTo>
                  <a:pt x="4956048" y="134112"/>
                </a:lnTo>
                <a:lnTo>
                  <a:pt x="5146548" y="99060"/>
                </a:lnTo>
                <a:lnTo>
                  <a:pt x="5337048" y="68579"/>
                </a:lnTo>
                <a:lnTo>
                  <a:pt x="5529072" y="59436"/>
                </a:lnTo>
                <a:lnTo>
                  <a:pt x="5719572" y="51815"/>
                </a:lnTo>
                <a:lnTo>
                  <a:pt x="5910072" y="30479"/>
                </a:lnTo>
                <a:lnTo>
                  <a:pt x="6100572" y="39624"/>
                </a:lnTo>
                <a:lnTo>
                  <a:pt x="6291072" y="24384"/>
                </a:lnTo>
                <a:lnTo>
                  <a:pt x="6481572" y="12191"/>
                </a:lnTo>
                <a:lnTo>
                  <a:pt x="6672072" y="0"/>
                </a:lnTo>
                <a:lnTo>
                  <a:pt x="6672072" y="1990344"/>
                </a:lnTo>
                <a:lnTo>
                  <a:pt x="6481572" y="1990344"/>
                </a:lnTo>
                <a:lnTo>
                  <a:pt x="6291072" y="1990344"/>
                </a:lnTo>
                <a:lnTo>
                  <a:pt x="0" y="1990344"/>
                </a:lnTo>
                <a:lnTo>
                  <a:pt x="0" y="742188"/>
                </a:lnTo>
                <a:close/>
              </a:path>
            </a:pathLst>
          </a:custGeom>
          <a:ln w="9143">
            <a:solidFill>
              <a:srgbClr val="F9E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9719" y="2962655"/>
            <a:ext cx="6672580" cy="1190625"/>
          </a:xfrm>
          <a:custGeom>
            <a:avLst/>
            <a:gdLst/>
            <a:ahLst/>
            <a:cxnLst/>
            <a:rect l="l" t="t" r="r" b="b"/>
            <a:pathLst>
              <a:path w="6672580" h="1190625">
                <a:moveTo>
                  <a:pt x="1967834" y="1014984"/>
                </a:moveTo>
                <a:lnTo>
                  <a:pt x="1906524" y="1014984"/>
                </a:lnTo>
                <a:lnTo>
                  <a:pt x="2097024" y="1146048"/>
                </a:lnTo>
                <a:lnTo>
                  <a:pt x="2287524" y="1190244"/>
                </a:lnTo>
                <a:lnTo>
                  <a:pt x="2374929" y="1130808"/>
                </a:lnTo>
                <a:lnTo>
                  <a:pt x="2287524" y="1130808"/>
                </a:lnTo>
                <a:lnTo>
                  <a:pt x="2097024" y="1104900"/>
                </a:lnTo>
                <a:lnTo>
                  <a:pt x="1967834" y="1014984"/>
                </a:lnTo>
                <a:close/>
              </a:path>
              <a:path w="6672580" h="1190625">
                <a:moveTo>
                  <a:pt x="2478024" y="1018032"/>
                </a:moveTo>
                <a:lnTo>
                  <a:pt x="2287524" y="1130808"/>
                </a:lnTo>
                <a:lnTo>
                  <a:pt x="2374929" y="1130808"/>
                </a:lnTo>
                <a:lnTo>
                  <a:pt x="2478024" y="1060704"/>
                </a:lnTo>
                <a:lnTo>
                  <a:pt x="2750166" y="1060704"/>
                </a:lnTo>
                <a:lnTo>
                  <a:pt x="2859024" y="1048512"/>
                </a:lnTo>
                <a:lnTo>
                  <a:pt x="2886238" y="1046988"/>
                </a:lnTo>
                <a:lnTo>
                  <a:pt x="2668524" y="1046988"/>
                </a:lnTo>
                <a:lnTo>
                  <a:pt x="2478024" y="1018032"/>
                </a:lnTo>
                <a:close/>
              </a:path>
              <a:path w="6672580" h="1190625">
                <a:moveTo>
                  <a:pt x="1195370" y="868680"/>
                </a:moveTo>
                <a:lnTo>
                  <a:pt x="1143000" y="868680"/>
                </a:lnTo>
                <a:lnTo>
                  <a:pt x="1335024" y="979932"/>
                </a:lnTo>
                <a:lnTo>
                  <a:pt x="1525524" y="1042416"/>
                </a:lnTo>
                <a:lnTo>
                  <a:pt x="1716024" y="1109472"/>
                </a:lnTo>
                <a:lnTo>
                  <a:pt x="1771330" y="1082040"/>
                </a:lnTo>
                <a:lnTo>
                  <a:pt x="1716024" y="1082040"/>
                </a:lnTo>
                <a:lnTo>
                  <a:pt x="1525524" y="1027176"/>
                </a:lnTo>
                <a:lnTo>
                  <a:pt x="1335024" y="941832"/>
                </a:lnTo>
                <a:lnTo>
                  <a:pt x="1195370" y="868680"/>
                </a:lnTo>
                <a:close/>
              </a:path>
              <a:path w="6672580" h="1190625">
                <a:moveTo>
                  <a:pt x="1906524" y="972312"/>
                </a:moveTo>
                <a:lnTo>
                  <a:pt x="1716024" y="1082040"/>
                </a:lnTo>
                <a:lnTo>
                  <a:pt x="1771330" y="1082040"/>
                </a:lnTo>
                <a:lnTo>
                  <a:pt x="1906524" y="1014984"/>
                </a:lnTo>
                <a:lnTo>
                  <a:pt x="1967834" y="1014984"/>
                </a:lnTo>
                <a:lnTo>
                  <a:pt x="1906524" y="972312"/>
                </a:lnTo>
                <a:close/>
              </a:path>
              <a:path w="6672580" h="1190625">
                <a:moveTo>
                  <a:pt x="2750166" y="1060704"/>
                </a:moveTo>
                <a:lnTo>
                  <a:pt x="2478024" y="1060704"/>
                </a:lnTo>
                <a:lnTo>
                  <a:pt x="2668524" y="1069848"/>
                </a:lnTo>
                <a:lnTo>
                  <a:pt x="2750166" y="1060704"/>
                </a:lnTo>
                <a:close/>
              </a:path>
              <a:path w="6672580" h="1190625">
                <a:moveTo>
                  <a:pt x="5910072" y="35052"/>
                </a:moveTo>
                <a:lnTo>
                  <a:pt x="5719572" y="56388"/>
                </a:lnTo>
                <a:lnTo>
                  <a:pt x="5337048" y="76200"/>
                </a:lnTo>
                <a:lnTo>
                  <a:pt x="5146548" y="108204"/>
                </a:lnTo>
                <a:lnTo>
                  <a:pt x="4956048" y="135636"/>
                </a:lnTo>
                <a:lnTo>
                  <a:pt x="4575048" y="176784"/>
                </a:lnTo>
                <a:lnTo>
                  <a:pt x="4384548" y="220980"/>
                </a:lnTo>
                <a:lnTo>
                  <a:pt x="4194048" y="286512"/>
                </a:lnTo>
                <a:lnTo>
                  <a:pt x="4003548" y="422148"/>
                </a:lnTo>
                <a:lnTo>
                  <a:pt x="3813048" y="576072"/>
                </a:lnTo>
                <a:lnTo>
                  <a:pt x="3622548" y="751332"/>
                </a:lnTo>
                <a:lnTo>
                  <a:pt x="3432048" y="790956"/>
                </a:lnTo>
                <a:lnTo>
                  <a:pt x="3240024" y="897636"/>
                </a:lnTo>
                <a:lnTo>
                  <a:pt x="3049524" y="1011936"/>
                </a:lnTo>
                <a:lnTo>
                  <a:pt x="2859024" y="1024128"/>
                </a:lnTo>
                <a:lnTo>
                  <a:pt x="2668524" y="1046988"/>
                </a:lnTo>
                <a:lnTo>
                  <a:pt x="2886238" y="1046988"/>
                </a:lnTo>
                <a:lnTo>
                  <a:pt x="3049524" y="1037844"/>
                </a:lnTo>
                <a:lnTo>
                  <a:pt x="3240024" y="925068"/>
                </a:lnTo>
                <a:lnTo>
                  <a:pt x="3432048" y="813816"/>
                </a:lnTo>
                <a:lnTo>
                  <a:pt x="3622548" y="777240"/>
                </a:lnTo>
                <a:lnTo>
                  <a:pt x="3813048" y="600456"/>
                </a:lnTo>
                <a:lnTo>
                  <a:pt x="4003548" y="452628"/>
                </a:lnTo>
                <a:lnTo>
                  <a:pt x="4194048" y="318516"/>
                </a:lnTo>
                <a:lnTo>
                  <a:pt x="4384548" y="252984"/>
                </a:lnTo>
                <a:lnTo>
                  <a:pt x="4575048" y="231648"/>
                </a:lnTo>
                <a:lnTo>
                  <a:pt x="5146548" y="129540"/>
                </a:lnTo>
                <a:lnTo>
                  <a:pt x="5337048" y="99060"/>
                </a:lnTo>
                <a:lnTo>
                  <a:pt x="5719572" y="82296"/>
                </a:lnTo>
                <a:lnTo>
                  <a:pt x="5910072" y="60960"/>
                </a:lnTo>
                <a:lnTo>
                  <a:pt x="6214872" y="60960"/>
                </a:lnTo>
                <a:lnTo>
                  <a:pt x="6291072" y="54864"/>
                </a:lnTo>
                <a:lnTo>
                  <a:pt x="6433947" y="45720"/>
                </a:lnTo>
                <a:lnTo>
                  <a:pt x="6100572" y="45720"/>
                </a:lnTo>
                <a:lnTo>
                  <a:pt x="5910072" y="35052"/>
                </a:lnTo>
                <a:close/>
              </a:path>
              <a:path w="6672580" h="1190625">
                <a:moveTo>
                  <a:pt x="269668" y="640080"/>
                </a:moveTo>
                <a:lnTo>
                  <a:pt x="190500" y="640080"/>
                </a:lnTo>
                <a:lnTo>
                  <a:pt x="381000" y="748284"/>
                </a:lnTo>
                <a:lnTo>
                  <a:pt x="571500" y="763524"/>
                </a:lnTo>
                <a:lnTo>
                  <a:pt x="762000" y="813816"/>
                </a:lnTo>
                <a:lnTo>
                  <a:pt x="952500" y="957072"/>
                </a:lnTo>
                <a:lnTo>
                  <a:pt x="1031327" y="920496"/>
                </a:lnTo>
                <a:lnTo>
                  <a:pt x="952500" y="920496"/>
                </a:lnTo>
                <a:lnTo>
                  <a:pt x="762000" y="790956"/>
                </a:lnTo>
                <a:lnTo>
                  <a:pt x="571500" y="740664"/>
                </a:lnTo>
                <a:lnTo>
                  <a:pt x="381000" y="708660"/>
                </a:lnTo>
                <a:lnTo>
                  <a:pt x="269668" y="640080"/>
                </a:lnTo>
                <a:close/>
              </a:path>
              <a:path w="6672580" h="1190625">
                <a:moveTo>
                  <a:pt x="1143000" y="841248"/>
                </a:moveTo>
                <a:lnTo>
                  <a:pt x="952500" y="920496"/>
                </a:lnTo>
                <a:lnTo>
                  <a:pt x="1031327" y="920496"/>
                </a:lnTo>
                <a:lnTo>
                  <a:pt x="1143000" y="868680"/>
                </a:lnTo>
                <a:lnTo>
                  <a:pt x="1195370" y="868680"/>
                </a:lnTo>
                <a:lnTo>
                  <a:pt x="1143000" y="841248"/>
                </a:lnTo>
                <a:close/>
              </a:path>
              <a:path w="6672580" h="1190625">
                <a:moveTo>
                  <a:pt x="190500" y="591312"/>
                </a:moveTo>
                <a:lnTo>
                  <a:pt x="0" y="717804"/>
                </a:lnTo>
                <a:lnTo>
                  <a:pt x="0" y="772668"/>
                </a:lnTo>
                <a:lnTo>
                  <a:pt x="190500" y="640080"/>
                </a:lnTo>
                <a:lnTo>
                  <a:pt x="269668" y="640080"/>
                </a:lnTo>
                <a:lnTo>
                  <a:pt x="190500" y="591312"/>
                </a:lnTo>
                <a:close/>
              </a:path>
              <a:path w="6672580" h="1190625">
                <a:moveTo>
                  <a:pt x="6214872" y="60960"/>
                </a:moveTo>
                <a:lnTo>
                  <a:pt x="5910072" y="60960"/>
                </a:lnTo>
                <a:lnTo>
                  <a:pt x="6100572" y="70104"/>
                </a:lnTo>
                <a:lnTo>
                  <a:pt x="6214872" y="60960"/>
                </a:lnTo>
                <a:close/>
              </a:path>
              <a:path w="6672580" h="1190625">
                <a:moveTo>
                  <a:pt x="6672072" y="0"/>
                </a:moveTo>
                <a:lnTo>
                  <a:pt x="6481572" y="10668"/>
                </a:lnTo>
                <a:lnTo>
                  <a:pt x="6291072" y="24384"/>
                </a:lnTo>
                <a:lnTo>
                  <a:pt x="6100572" y="45720"/>
                </a:lnTo>
                <a:lnTo>
                  <a:pt x="6433947" y="45720"/>
                </a:lnTo>
                <a:lnTo>
                  <a:pt x="6672072" y="30480"/>
                </a:lnTo>
                <a:lnTo>
                  <a:pt x="6672072" y="0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9719" y="1760220"/>
            <a:ext cx="6672580" cy="2333625"/>
          </a:xfrm>
          <a:custGeom>
            <a:avLst/>
            <a:gdLst/>
            <a:ahLst/>
            <a:cxnLst/>
            <a:rect l="l" t="t" r="r" b="b"/>
            <a:pathLst>
              <a:path w="6672580" h="2333625">
                <a:moveTo>
                  <a:pt x="3115564" y="2174747"/>
                </a:moveTo>
                <a:lnTo>
                  <a:pt x="1906524" y="2174747"/>
                </a:lnTo>
                <a:lnTo>
                  <a:pt x="2097024" y="2307335"/>
                </a:lnTo>
                <a:lnTo>
                  <a:pt x="2287524" y="2333243"/>
                </a:lnTo>
                <a:lnTo>
                  <a:pt x="2478024" y="2220467"/>
                </a:lnTo>
                <a:lnTo>
                  <a:pt x="2954274" y="2220467"/>
                </a:lnTo>
                <a:lnTo>
                  <a:pt x="3049524" y="2214372"/>
                </a:lnTo>
                <a:lnTo>
                  <a:pt x="3115564" y="2174747"/>
                </a:lnTo>
                <a:close/>
              </a:path>
              <a:path w="6672580" h="2333625">
                <a:moveTo>
                  <a:pt x="3341522" y="2043683"/>
                </a:moveTo>
                <a:lnTo>
                  <a:pt x="1143000" y="2043683"/>
                </a:lnTo>
                <a:lnTo>
                  <a:pt x="1335024" y="2144267"/>
                </a:lnTo>
                <a:lnTo>
                  <a:pt x="1525524" y="2229611"/>
                </a:lnTo>
                <a:lnTo>
                  <a:pt x="1716024" y="2284475"/>
                </a:lnTo>
                <a:lnTo>
                  <a:pt x="1906524" y="2174747"/>
                </a:lnTo>
                <a:lnTo>
                  <a:pt x="3115564" y="2174747"/>
                </a:lnTo>
                <a:lnTo>
                  <a:pt x="3240024" y="2100072"/>
                </a:lnTo>
                <a:lnTo>
                  <a:pt x="3341522" y="2043683"/>
                </a:lnTo>
                <a:close/>
              </a:path>
              <a:path w="6672580" h="2333625">
                <a:moveTo>
                  <a:pt x="2954274" y="2220467"/>
                </a:moveTo>
                <a:lnTo>
                  <a:pt x="2478024" y="2220467"/>
                </a:lnTo>
                <a:lnTo>
                  <a:pt x="2668524" y="2249423"/>
                </a:lnTo>
                <a:lnTo>
                  <a:pt x="2859024" y="2226563"/>
                </a:lnTo>
                <a:lnTo>
                  <a:pt x="2954274" y="2220467"/>
                </a:lnTo>
                <a:close/>
              </a:path>
              <a:path w="6672580" h="2333625">
                <a:moveTo>
                  <a:pt x="3796482" y="1793747"/>
                </a:moveTo>
                <a:lnTo>
                  <a:pt x="190500" y="1793747"/>
                </a:lnTo>
                <a:lnTo>
                  <a:pt x="381000" y="1911095"/>
                </a:lnTo>
                <a:lnTo>
                  <a:pt x="571500" y="1943099"/>
                </a:lnTo>
                <a:lnTo>
                  <a:pt x="762000" y="1993391"/>
                </a:lnTo>
                <a:lnTo>
                  <a:pt x="952500" y="2122931"/>
                </a:lnTo>
                <a:lnTo>
                  <a:pt x="1143000" y="2043683"/>
                </a:lnTo>
                <a:lnTo>
                  <a:pt x="3341522" y="2043683"/>
                </a:lnTo>
                <a:lnTo>
                  <a:pt x="3432048" y="1993391"/>
                </a:lnTo>
                <a:lnTo>
                  <a:pt x="3622548" y="1953767"/>
                </a:lnTo>
                <a:lnTo>
                  <a:pt x="3796482" y="1793747"/>
                </a:lnTo>
                <a:close/>
              </a:path>
              <a:path w="6672580" h="2333625">
                <a:moveTo>
                  <a:pt x="190500" y="606551"/>
                </a:moveTo>
                <a:lnTo>
                  <a:pt x="0" y="720851"/>
                </a:lnTo>
                <a:lnTo>
                  <a:pt x="0" y="1920239"/>
                </a:lnTo>
                <a:lnTo>
                  <a:pt x="190500" y="1793747"/>
                </a:lnTo>
                <a:lnTo>
                  <a:pt x="3796482" y="1793747"/>
                </a:lnTo>
                <a:lnTo>
                  <a:pt x="4003548" y="1624583"/>
                </a:lnTo>
                <a:lnTo>
                  <a:pt x="4194048" y="1488947"/>
                </a:lnTo>
                <a:lnTo>
                  <a:pt x="4384548" y="1423415"/>
                </a:lnTo>
                <a:lnTo>
                  <a:pt x="4575048" y="1379219"/>
                </a:lnTo>
                <a:lnTo>
                  <a:pt x="4956048" y="1338071"/>
                </a:lnTo>
                <a:lnTo>
                  <a:pt x="5146548" y="1310639"/>
                </a:lnTo>
                <a:lnTo>
                  <a:pt x="5337048" y="1278635"/>
                </a:lnTo>
                <a:lnTo>
                  <a:pt x="5719572" y="1258824"/>
                </a:lnTo>
                <a:lnTo>
                  <a:pt x="5801214" y="1249679"/>
                </a:lnTo>
                <a:lnTo>
                  <a:pt x="1716024" y="1249679"/>
                </a:lnTo>
                <a:lnTo>
                  <a:pt x="1382648" y="1013459"/>
                </a:lnTo>
                <a:lnTo>
                  <a:pt x="952500" y="1013459"/>
                </a:lnTo>
                <a:lnTo>
                  <a:pt x="762000" y="877824"/>
                </a:lnTo>
                <a:lnTo>
                  <a:pt x="656166" y="847343"/>
                </a:lnTo>
                <a:lnTo>
                  <a:pt x="381000" y="847343"/>
                </a:lnTo>
                <a:lnTo>
                  <a:pt x="190500" y="606551"/>
                </a:lnTo>
                <a:close/>
              </a:path>
              <a:path w="6672580" h="2333625">
                <a:moveTo>
                  <a:pt x="2478024" y="970788"/>
                </a:moveTo>
                <a:lnTo>
                  <a:pt x="2287524" y="1054607"/>
                </a:lnTo>
                <a:lnTo>
                  <a:pt x="2097024" y="1060703"/>
                </a:lnTo>
                <a:lnTo>
                  <a:pt x="1906524" y="1123188"/>
                </a:lnTo>
                <a:lnTo>
                  <a:pt x="1716024" y="1249679"/>
                </a:lnTo>
                <a:lnTo>
                  <a:pt x="5801214" y="1249679"/>
                </a:lnTo>
                <a:lnTo>
                  <a:pt x="5910072" y="1237488"/>
                </a:lnTo>
                <a:lnTo>
                  <a:pt x="6195821" y="1237488"/>
                </a:lnTo>
                <a:lnTo>
                  <a:pt x="6291072" y="1226819"/>
                </a:lnTo>
                <a:lnTo>
                  <a:pt x="6481572" y="1213103"/>
                </a:lnTo>
                <a:lnTo>
                  <a:pt x="6672072" y="1202435"/>
                </a:lnTo>
                <a:lnTo>
                  <a:pt x="6672072" y="1123188"/>
                </a:lnTo>
                <a:lnTo>
                  <a:pt x="2859024" y="1123188"/>
                </a:lnTo>
                <a:lnTo>
                  <a:pt x="2668524" y="986027"/>
                </a:lnTo>
                <a:lnTo>
                  <a:pt x="2478024" y="970788"/>
                </a:lnTo>
                <a:close/>
              </a:path>
              <a:path w="6672580" h="2333625">
                <a:moveTo>
                  <a:pt x="6195821" y="1237488"/>
                </a:moveTo>
                <a:lnTo>
                  <a:pt x="5910072" y="1237488"/>
                </a:lnTo>
                <a:lnTo>
                  <a:pt x="6100572" y="1248155"/>
                </a:lnTo>
                <a:lnTo>
                  <a:pt x="6195821" y="1237488"/>
                </a:lnTo>
                <a:close/>
              </a:path>
              <a:path w="6672580" h="2333625">
                <a:moveTo>
                  <a:pt x="4575048" y="77724"/>
                </a:moveTo>
                <a:lnTo>
                  <a:pt x="4384548" y="248412"/>
                </a:lnTo>
                <a:lnTo>
                  <a:pt x="4194048" y="461771"/>
                </a:lnTo>
                <a:lnTo>
                  <a:pt x="4003548" y="592835"/>
                </a:lnTo>
                <a:lnTo>
                  <a:pt x="3813048" y="707135"/>
                </a:lnTo>
                <a:lnTo>
                  <a:pt x="3622548" y="856488"/>
                </a:lnTo>
                <a:lnTo>
                  <a:pt x="3432048" y="868679"/>
                </a:lnTo>
                <a:lnTo>
                  <a:pt x="3240024" y="992124"/>
                </a:lnTo>
                <a:lnTo>
                  <a:pt x="3049524" y="1120139"/>
                </a:lnTo>
                <a:lnTo>
                  <a:pt x="2859024" y="1123188"/>
                </a:lnTo>
                <a:lnTo>
                  <a:pt x="6672072" y="1123188"/>
                </a:lnTo>
                <a:lnTo>
                  <a:pt x="6672072" y="173735"/>
                </a:lnTo>
                <a:lnTo>
                  <a:pt x="5146548" y="173735"/>
                </a:lnTo>
                <a:lnTo>
                  <a:pt x="4956048" y="105155"/>
                </a:lnTo>
                <a:lnTo>
                  <a:pt x="4765548" y="85343"/>
                </a:lnTo>
                <a:lnTo>
                  <a:pt x="4575048" y="77724"/>
                </a:lnTo>
                <a:close/>
              </a:path>
              <a:path w="6672580" h="2333625">
                <a:moveTo>
                  <a:pt x="1143000" y="854963"/>
                </a:moveTo>
                <a:lnTo>
                  <a:pt x="952500" y="1013459"/>
                </a:lnTo>
                <a:lnTo>
                  <a:pt x="1382648" y="1013459"/>
                </a:lnTo>
                <a:lnTo>
                  <a:pt x="1335024" y="979931"/>
                </a:lnTo>
                <a:lnTo>
                  <a:pt x="1143000" y="854963"/>
                </a:lnTo>
                <a:close/>
              </a:path>
              <a:path w="6672580" h="2333625">
                <a:moveTo>
                  <a:pt x="571500" y="822959"/>
                </a:moveTo>
                <a:lnTo>
                  <a:pt x="381000" y="847343"/>
                </a:lnTo>
                <a:lnTo>
                  <a:pt x="656166" y="847343"/>
                </a:lnTo>
                <a:lnTo>
                  <a:pt x="571500" y="822959"/>
                </a:lnTo>
                <a:close/>
              </a:path>
              <a:path w="6672580" h="2333625">
                <a:moveTo>
                  <a:pt x="5910072" y="99059"/>
                </a:moveTo>
                <a:lnTo>
                  <a:pt x="5719572" y="105155"/>
                </a:lnTo>
                <a:lnTo>
                  <a:pt x="5529072" y="161543"/>
                </a:lnTo>
                <a:lnTo>
                  <a:pt x="5337048" y="164591"/>
                </a:lnTo>
                <a:lnTo>
                  <a:pt x="5146548" y="173735"/>
                </a:lnTo>
                <a:lnTo>
                  <a:pt x="6672072" y="173735"/>
                </a:lnTo>
                <a:lnTo>
                  <a:pt x="6672072" y="172212"/>
                </a:lnTo>
                <a:lnTo>
                  <a:pt x="6100572" y="172212"/>
                </a:lnTo>
                <a:lnTo>
                  <a:pt x="5910072" y="99059"/>
                </a:lnTo>
                <a:close/>
              </a:path>
              <a:path w="6672580" h="2333625">
                <a:moveTo>
                  <a:pt x="6672072" y="0"/>
                </a:moveTo>
                <a:lnTo>
                  <a:pt x="6481572" y="141731"/>
                </a:lnTo>
                <a:lnTo>
                  <a:pt x="6291072" y="155447"/>
                </a:lnTo>
                <a:lnTo>
                  <a:pt x="6100572" y="172212"/>
                </a:lnTo>
                <a:lnTo>
                  <a:pt x="6672072" y="172212"/>
                </a:lnTo>
                <a:lnTo>
                  <a:pt x="6672072" y="0"/>
                </a:lnTo>
                <a:close/>
              </a:path>
            </a:pathLst>
          </a:custGeom>
          <a:solidFill>
            <a:srgbClr val="003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69719" y="1429511"/>
            <a:ext cx="0" cy="3554095"/>
          </a:xfrm>
          <a:custGeom>
            <a:avLst/>
            <a:gdLst/>
            <a:ahLst/>
            <a:cxnLst/>
            <a:rect l="l" t="t" r="r" b="b"/>
            <a:pathLst>
              <a:path h="3554095">
                <a:moveTo>
                  <a:pt x="0" y="3553968"/>
                </a:moveTo>
                <a:lnTo>
                  <a:pt x="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283" y="4983479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0283" y="4273296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0283" y="356311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283" y="2851404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0283" y="2141220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0283" y="142951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5073" y="4983479"/>
            <a:ext cx="2696845" cy="0"/>
          </a:xfrm>
          <a:custGeom>
            <a:avLst/>
            <a:gdLst/>
            <a:ahLst/>
            <a:cxnLst/>
            <a:rect l="l" t="t" r="r" b="b"/>
            <a:pathLst>
              <a:path w="2696845">
                <a:moveTo>
                  <a:pt x="0" y="0"/>
                </a:moveTo>
                <a:lnTo>
                  <a:pt x="2696718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9719" y="4983479"/>
            <a:ext cx="3923029" cy="0"/>
          </a:xfrm>
          <a:custGeom>
            <a:avLst/>
            <a:gdLst/>
            <a:ahLst/>
            <a:cxnLst/>
            <a:rect l="l" t="t" r="r" b="b"/>
            <a:pathLst>
              <a:path w="3923029">
                <a:moveTo>
                  <a:pt x="0" y="0"/>
                </a:moveTo>
                <a:lnTo>
                  <a:pt x="3922776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9719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0220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0720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31720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2220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2720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47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52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857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762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67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572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477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82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287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192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9744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17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22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827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32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7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42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447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35267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25768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16268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06768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98792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89292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79792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0292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0792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51292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41792" y="498347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80287" y="484733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65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80287" y="413626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80287" y="2002917"/>
            <a:ext cx="229870" cy="166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85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75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80287" y="1291844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44246" y="5089768"/>
            <a:ext cx="6733540" cy="54737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96850" marR="5715" indent="23495" algn="r">
              <a:lnSpc>
                <a:spcPct val="1787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  <a:p>
            <a:pPr marL="12700" marR="5080" indent="239395" algn="r">
              <a:lnSpc>
                <a:spcPct val="178700"/>
              </a:lnSpc>
              <a:spcBef>
                <a:spcPts val="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  Nov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96850" marR="5715" indent="23495" algn="r">
              <a:lnSpc>
                <a:spcPct val="1787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  <a:p>
            <a:pPr marL="12700" marR="5080" indent="325755" algn="r">
              <a:lnSpc>
                <a:spcPct val="178700"/>
              </a:lnSpc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  Sep  Nov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  <a:p>
            <a:pPr marL="196850" marR="5715" indent="23495">
              <a:lnSpc>
                <a:spcPct val="178700"/>
              </a:lnSpc>
              <a:spcBef>
                <a:spcPts val="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  <a:p>
            <a:pPr marL="218440" marR="5080" indent="119380" algn="just">
              <a:lnSpc>
                <a:spcPct val="178700"/>
              </a:lnSpc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 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Sep 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09932" y="2733861"/>
            <a:ext cx="250825" cy="121729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Supply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b="1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05371" y="3717035"/>
            <a:ext cx="1691639" cy="783590"/>
          </a:xfrm>
          <a:custGeom>
            <a:avLst/>
            <a:gdLst/>
            <a:ahLst/>
            <a:cxnLst/>
            <a:rect l="l" t="t" r="r" b="b"/>
            <a:pathLst>
              <a:path w="1691640" h="783589">
                <a:moveTo>
                  <a:pt x="0" y="783336"/>
                </a:moveTo>
                <a:lnTo>
                  <a:pt x="1691639" y="783336"/>
                </a:lnTo>
                <a:lnTo>
                  <a:pt x="1691639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63284" y="3803903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868"/>
                </a:moveTo>
                <a:lnTo>
                  <a:pt x="86867" y="86868"/>
                </a:lnTo>
                <a:lnTo>
                  <a:pt x="86867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003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63284" y="406450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868"/>
                </a:moveTo>
                <a:lnTo>
                  <a:pt x="86867" y="86868"/>
                </a:lnTo>
                <a:lnTo>
                  <a:pt x="86867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63284" y="432663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868"/>
                </a:moveTo>
                <a:lnTo>
                  <a:pt x="86867" y="86868"/>
                </a:lnTo>
                <a:lnTo>
                  <a:pt x="86867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63284" y="432663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868"/>
                </a:moveTo>
                <a:lnTo>
                  <a:pt x="86867" y="86868"/>
                </a:lnTo>
                <a:lnTo>
                  <a:pt x="86867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ln w="9144">
            <a:solidFill>
              <a:srgbClr val="F9E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405371" y="3650107"/>
            <a:ext cx="1691639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34925">
              <a:lnSpc>
                <a:spcPct val="1429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Pipeline </a:t>
            </a:r>
            <a:r>
              <a:rPr sz="1200" b="1" spc="25" dirty="0">
                <a:solidFill>
                  <a:srgbClr val="585858"/>
                </a:solidFill>
                <a:latin typeface="Calibri"/>
                <a:cs typeface="Calibri"/>
              </a:rPr>
              <a:t>Gross </a:t>
            </a:r>
            <a:r>
              <a:rPr sz="1200" b="1" spc="-15" dirty="0">
                <a:solidFill>
                  <a:srgbClr val="585858"/>
                </a:solidFill>
                <a:latin typeface="Calibri"/>
                <a:cs typeface="Calibri"/>
              </a:rPr>
              <a:t>Imports  </a:t>
            </a:r>
            <a:r>
              <a:rPr sz="1200" b="1" spc="85" dirty="0">
                <a:solidFill>
                  <a:srgbClr val="585858"/>
                </a:solidFill>
                <a:latin typeface="Calibri"/>
                <a:cs typeface="Calibri"/>
              </a:rPr>
              <a:t>LNG </a:t>
            </a:r>
            <a:r>
              <a:rPr sz="1200" b="1" spc="25" dirty="0">
                <a:solidFill>
                  <a:srgbClr val="585858"/>
                </a:solidFill>
                <a:latin typeface="Calibri"/>
                <a:cs typeface="Calibri"/>
              </a:rPr>
              <a:t>Gross </a:t>
            </a:r>
            <a:r>
              <a:rPr sz="1200" b="1" spc="-15" dirty="0">
                <a:solidFill>
                  <a:srgbClr val="585858"/>
                </a:solidFill>
                <a:latin typeface="Calibri"/>
                <a:cs typeface="Calibri"/>
              </a:rPr>
              <a:t>Imports  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Dry</a:t>
            </a:r>
            <a:r>
              <a:rPr sz="1200" b="1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Production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503926" y="1405889"/>
            <a:ext cx="29845" cy="3657600"/>
          </a:xfrm>
          <a:custGeom>
            <a:avLst/>
            <a:gdLst/>
            <a:ahLst/>
            <a:cxnLst/>
            <a:rect l="l" t="t" r="r" b="b"/>
            <a:pathLst>
              <a:path w="29845" h="3657600">
                <a:moveTo>
                  <a:pt x="29718" y="3657092"/>
                </a:moveTo>
                <a:lnTo>
                  <a:pt x="0" y="0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459"/>
            <a:ext cx="7772400" cy="509270"/>
          </a:xfrm>
          <a:custGeom>
            <a:avLst/>
            <a:gdLst/>
            <a:ahLst/>
            <a:cxnLst/>
            <a:rect l="l" t="t" r="r" b="b"/>
            <a:pathLst>
              <a:path w="7772400" h="509270">
                <a:moveTo>
                  <a:pt x="0" y="509016"/>
                </a:moveTo>
                <a:lnTo>
                  <a:pt x="7772400" y="509016"/>
                </a:lnTo>
                <a:lnTo>
                  <a:pt x="777240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34" y="346964"/>
            <a:ext cx="7042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>
                <a:latin typeface="Century Gothic"/>
                <a:cs typeface="Century Gothic"/>
              </a:rPr>
              <a:t>U.S. </a:t>
            </a:r>
            <a:r>
              <a:rPr spc="145" dirty="0">
                <a:latin typeface="Century Gothic"/>
                <a:cs typeface="Century Gothic"/>
              </a:rPr>
              <a:t>NATURAL </a:t>
            </a:r>
            <a:r>
              <a:rPr spc="80" dirty="0">
                <a:latin typeface="Century Gothic"/>
                <a:cs typeface="Century Gothic"/>
              </a:rPr>
              <a:t>GAS </a:t>
            </a:r>
            <a:r>
              <a:rPr spc="114" dirty="0">
                <a:latin typeface="Century Gothic"/>
                <a:cs typeface="Century Gothic"/>
              </a:rPr>
              <a:t>DEMAND </a:t>
            </a:r>
            <a:r>
              <a:rPr dirty="0">
                <a:latin typeface="Century Gothic"/>
                <a:cs typeface="Century Gothic"/>
              </a:rPr>
              <a:t>– </a:t>
            </a:r>
            <a:r>
              <a:rPr spc="110" dirty="0">
                <a:latin typeface="Century Gothic"/>
                <a:cs typeface="Century Gothic"/>
              </a:rPr>
              <a:t>RESIDENTAL </a:t>
            </a:r>
            <a:r>
              <a:rPr spc="300" dirty="0">
                <a:latin typeface="Century Gothic"/>
                <a:cs typeface="Century Gothic"/>
              </a:rPr>
              <a:t>&amp;</a:t>
            </a:r>
            <a:r>
              <a:rPr spc="125" dirty="0">
                <a:latin typeface="Century Gothic"/>
                <a:cs typeface="Century Gothic"/>
              </a:rPr>
              <a:t> </a:t>
            </a:r>
            <a:r>
              <a:rPr spc="40" dirty="0">
                <a:latin typeface="Century Gothic"/>
                <a:cs typeface="Century Gothic"/>
              </a:rPr>
              <a:t>COMMERCIAL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5737859"/>
            <a:ext cx="7623175" cy="5245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320040" marR="83185" indent="-229235">
              <a:lnSpc>
                <a:spcPct val="100000"/>
              </a:lnSpc>
              <a:spcBef>
                <a:spcPts val="295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320675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expects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residential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commercial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consumption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20.7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2017 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21.8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Bcf/d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232" y="1420749"/>
            <a:ext cx="4538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3297" y="1415541"/>
            <a:ext cx="954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Forecast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219" y="5546852"/>
            <a:ext cx="3124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55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252" y="6320129"/>
            <a:ext cx="201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r>
              <a:rPr sz="9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9660" y="4460747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9660" y="4122420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9660" y="3785615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9660" y="3447288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9660" y="3108960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9660" y="2770632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33231" y="2433827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9660" y="2433827"/>
            <a:ext cx="6225540" cy="0"/>
          </a:xfrm>
          <a:custGeom>
            <a:avLst/>
            <a:gdLst/>
            <a:ahLst/>
            <a:cxnLst/>
            <a:rect l="l" t="t" r="r" b="b"/>
            <a:pathLst>
              <a:path w="6225540">
                <a:moveTo>
                  <a:pt x="0" y="0"/>
                </a:moveTo>
                <a:lnTo>
                  <a:pt x="6225540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3231" y="2095500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9660" y="2095500"/>
            <a:ext cx="6225540" cy="0"/>
          </a:xfrm>
          <a:custGeom>
            <a:avLst/>
            <a:gdLst/>
            <a:ahLst/>
            <a:cxnLst/>
            <a:rect l="l" t="t" r="r" b="b"/>
            <a:pathLst>
              <a:path w="6225540">
                <a:moveTo>
                  <a:pt x="0" y="0"/>
                </a:moveTo>
                <a:lnTo>
                  <a:pt x="6225540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9660" y="1757172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9660" y="1418844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9660" y="1418844"/>
            <a:ext cx="0" cy="3380740"/>
          </a:xfrm>
          <a:custGeom>
            <a:avLst/>
            <a:gdLst/>
            <a:ahLst/>
            <a:cxnLst/>
            <a:rect l="l" t="t" r="r" b="b"/>
            <a:pathLst>
              <a:path h="3380740">
                <a:moveTo>
                  <a:pt x="0" y="3380231"/>
                </a:moveTo>
                <a:lnTo>
                  <a:pt x="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0224" y="4799076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0224" y="4460747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0224" y="4122420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0224" y="3785615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0224" y="344728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0224" y="3108960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0224" y="2770632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0224" y="2433827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224" y="2095500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0224" y="1757172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0224" y="1418844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9660" y="4799076"/>
            <a:ext cx="7585075" cy="0"/>
          </a:xfrm>
          <a:custGeom>
            <a:avLst/>
            <a:gdLst/>
            <a:ahLst/>
            <a:cxnLst/>
            <a:rect l="l" t="t" r="r" b="b"/>
            <a:pathLst>
              <a:path w="7585075">
                <a:moveTo>
                  <a:pt x="0" y="0"/>
                </a:moveTo>
                <a:lnTo>
                  <a:pt x="7584948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660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6067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2475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0407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6816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73223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9632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06039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23972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0379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6788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73196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1128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07535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3944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0352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6759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74691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91100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7508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23915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40323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58255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74664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91071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07480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23888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41819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8228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4635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91043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08976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25383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41792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58200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74607" y="47990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88897" y="1786889"/>
            <a:ext cx="4552315" cy="2489200"/>
          </a:xfrm>
          <a:custGeom>
            <a:avLst/>
            <a:gdLst/>
            <a:ahLst/>
            <a:cxnLst/>
            <a:rect l="l" t="t" r="r" b="b"/>
            <a:pathLst>
              <a:path w="4552315" h="2489200">
                <a:moveTo>
                  <a:pt x="0" y="0"/>
                </a:moveTo>
                <a:lnTo>
                  <a:pt x="217932" y="441960"/>
                </a:lnTo>
                <a:lnTo>
                  <a:pt x="434340" y="1371600"/>
                </a:lnTo>
                <a:lnTo>
                  <a:pt x="650747" y="1749552"/>
                </a:lnTo>
                <a:lnTo>
                  <a:pt x="867156" y="2215896"/>
                </a:lnTo>
                <a:lnTo>
                  <a:pt x="1085088" y="2424684"/>
                </a:lnTo>
                <a:lnTo>
                  <a:pt x="1301496" y="2487168"/>
                </a:lnTo>
                <a:lnTo>
                  <a:pt x="1517904" y="2487168"/>
                </a:lnTo>
                <a:lnTo>
                  <a:pt x="1734312" y="2444496"/>
                </a:lnTo>
                <a:lnTo>
                  <a:pt x="1950720" y="2186940"/>
                </a:lnTo>
                <a:lnTo>
                  <a:pt x="2168652" y="1525524"/>
                </a:lnTo>
                <a:lnTo>
                  <a:pt x="2385060" y="272796"/>
                </a:lnTo>
                <a:lnTo>
                  <a:pt x="2601467" y="149351"/>
                </a:lnTo>
                <a:lnTo>
                  <a:pt x="2817876" y="736092"/>
                </a:lnTo>
                <a:lnTo>
                  <a:pt x="3034284" y="929639"/>
                </a:lnTo>
                <a:lnTo>
                  <a:pt x="3252216" y="1898904"/>
                </a:lnTo>
                <a:lnTo>
                  <a:pt x="3468624" y="2183892"/>
                </a:lnTo>
                <a:lnTo>
                  <a:pt x="3685031" y="2420112"/>
                </a:lnTo>
                <a:lnTo>
                  <a:pt x="3901440" y="2484120"/>
                </a:lnTo>
                <a:lnTo>
                  <a:pt x="4117848" y="2488692"/>
                </a:lnTo>
                <a:lnTo>
                  <a:pt x="4335780" y="2438400"/>
                </a:lnTo>
                <a:lnTo>
                  <a:pt x="4552188" y="205435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41085" y="1689354"/>
            <a:ext cx="3034665" cy="2585085"/>
          </a:xfrm>
          <a:custGeom>
            <a:avLst/>
            <a:gdLst/>
            <a:ahLst/>
            <a:cxnLst/>
            <a:rect l="l" t="t" r="r" b="b"/>
            <a:pathLst>
              <a:path w="3034665" h="2585085">
                <a:moveTo>
                  <a:pt x="0" y="2151888"/>
                </a:moveTo>
                <a:lnTo>
                  <a:pt x="216408" y="1367028"/>
                </a:lnTo>
                <a:lnTo>
                  <a:pt x="432815" y="429768"/>
                </a:lnTo>
                <a:lnTo>
                  <a:pt x="650748" y="0"/>
                </a:lnTo>
                <a:lnTo>
                  <a:pt x="867156" y="219456"/>
                </a:lnTo>
                <a:lnTo>
                  <a:pt x="1083564" y="998220"/>
                </a:lnTo>
                <a:lnTo>
                  <a:pt x="1299971" y="1879092"/>
                </a:lnTo>
                <a:lnTo>
                  <a:pt x="1516380" y="2267712"/>
                </a:lnTo>
                <a:lnTo>
                  <a:pt x="1734312" y="2510028"/>
                </a:lnTo>
                <a:lnTo>
                  <a:pt x="1950719" y="2574036"/>
                </a:lnTo>
                <a:lnTo>
                  <a:pt x="2167128" y="2584704"/>
                </a:lnTo>
                <a:lnTo>
                  <a:pt x="2383536" y="2540508"/>
                </a:lnTo>
                <a:lnTo>
                  <a:pt x="2599943" y="2167128"/>
                </a:lnTo>
                <a:lnTo>
                  <a:pt x="2817875" y="1427988"/>
                </a:lnTo>
                <a:lnTo>
                  <a:pt x="3034284" y="431292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00227" y="1157325"/>
            <a:ext cx="231775" cy="37445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45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980"/>
              </a:spcBef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985"/>
              </a:spcBef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64161" y="4905796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97637" y="4905729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31342" y="4905406"/>
            <a:ext cx="250825" cy="36258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64793" y="4905683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97814" y="4904547"/>
            <a:ext cx="251460" cy="3079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31949" y="4904856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65273" y="4905796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98421" y="4905373"/>
            <a:ext cx="251460" cy="33845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432429" y="4905406"/>
            <a:ext cx="250825" cy="36258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65880" y="4905683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99585" y="4905028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33036" y="4904856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66487" y="4905796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00192" y="4905729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033643" y="4905406"/>
            <a:ext cx="250825" cy="36258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467094" y="4905683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00799" y="4905028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334250" y="4904856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07901" y="2061536"/>
            <a:ext cx="250825" cy="232727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0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b="1" spc="7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b="1" spc="20" dirty="0">
                <a:solidFill>
                  <a:srgbClr val="585858"/>
                </a:solidFill>
                <a:latin typeface="Calibri"/>
                <a:cs typeface="Calibri"/>
              </a:rPr>
              <a:t>Demand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b="1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315200" y="2043683"/>
            <a:ext cx="1018540" cy="533400"/>
          </a:xfrm>
          <a:custGeom>
            <a:avLst/>
            <a:gdLst/>
            <a:ahLst/>
            <a:cxnLst/>
            <a:rect l="l" t="t" r="r" b="b"/>
            <a:pathLst>
              <a:path w="1018540" h="533400">
                <a:moveTo>
                  <a:pt x="0" y="533400"/>
                </a:moveTo>
                <a:lnTo>
                  <a:pt x="1018031" y="533400"/>
                </a:lnTo>
                <a:lnTo>
                  <a:pt x="101803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84542" y="2177033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84542" y="2443733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315200" y="1973326"/>
            <a:ext cx="101854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165">
              <a:lnSpc>
                <a:spcPct val="146200"/>
              </a:lnSpc>
              <a:spcBef>
                <a:spcPts val="100"/>
              </a:spcBef>
            </a:pP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Actual 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b="1" spc="-13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644134" y="1489710"/>
            <a:ext cx="0" cy="3274695"/>
          </a:xfrm>
          <a:custGeom>
            <a:avLst/>
            <a:gdLst/>
            <a:ahLst/>
            <a:cxnLst/>
            <a:rect l="l" t="t" r="r" b="b"/>
            <a:pathLst>
              <a:path h="3274695">
                <a:moveTo>
                  <a:pt x="0" y="3274695"/>
                </a:moveTo>
                <a:lnTo>
                  <a:pt x="0" y="0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4255"/>
          </a:xfrm>
          <a:custGeom>
            <a:avLst/>
            <a:gdLst/>
            <a:ahLst/>
            <a:cxnLst/>
            <a:rect l="l" t="t" r="r" b="b"/>
            <a:pathLst>
              <a:path w="9144000" h="1024255">
                <a:moveTo>
                  <a:pt x="9143999" y="0"/>
                </a:moveTo>
                <a:lnTo>
                  <a:pt x="0" y="0"/>
                </a:lnTo>
                <a:lnTo>
                  <a:pt x="0" y="1024127"/>
                </a:lnTo>
                <a:lnTo>
                  <a:pt x="9143999" y="1024127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51459"/>
            <a:ext cx="7772400" cy="5092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78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455"/>
              </a:spcBef>
            </a:pPr>
            <a:r>
              <a:rPr sz="2400" spc="215" dirty="0">
                <a:latin typeface="Century Gothic"/>
                <a:cs typeface="Century Gothic"/>
              </a:rPr>
              <a:t>U.S. </a:t>
            </a:r>
            <a:r>
              <a:rPr sz="2400" spc="195" dirty="0">
                <a:latin typeface="Century Gothic"/>
                <a:cs typeface="Century Gothic"/>
              </a:rPr>
              <a:t>NATURAL </a:t>
            </a:r>
            <a:r>
              <a:rPr sz="2400" spc="110" dirty="0">
                <a:latin typeface="Century Gothic"/>
                <a:cs typeface="Century Gothic"/>
              </a:rPr>
              <a:t>GAS </a:t>
            </a:r>
            <a:r>
              <a:rPr sz="2400" spc="155" dirty="0">
                <a:latin typeface="Century Gothic"/>
                <a:cs typeface="Century Gothic"/>
              </a:rPr>
              <a:t>DEMAND </a:t>
            </a:r>
            <a:r>
              <a:rPr sz="2400" dirty="0">
                <a:latin typeface="Century Gothic"/>
                <a:cs typeface="Century Gothic"/>
              </a:rPr>
              <a:t>–</a:t>
            </a:r>
            <a:r>
              <a:rPr sz="2400" spc="45" dirty="0">
                <a:latin typeface="Century Gothic"/>
                <a:cs typeface="Century Gothic"/>
              </a:rPr>
              <a:t> </a:t>
            </a:r>
            <a:r>
              <a:rPr sz="2400" spc="195" dirty="0">
                <a:latin typeface="Century Gothic"/>
                <a:cs typeface="Century Gothic"/>
              </a:rPr>
              <a:t>INDUSTRIAL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7339" y="1420749"/>
            <a:ext cx="808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3297" y="1415541"/>
            <a:ext cx="954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Forecast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219" y="5546852"/>
            <a:ext cx="3124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100" y="6158585"/>
            <a:ext cx="2223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10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4543" y="4439411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291" y="4439411"/>
            <a:ext cx="6977380" cy="0"/>
          </a:xfrm>
          <a:custGeom>
            <a:avLst/>
            <a:gdLst/>
            <a:ahLst/>
            <a:cxnLst/>
            <a:rect l="l" t="t" r="r" b="b"/>
            <a:pathLst>
              <a:path w="6977380">
                <a:moveTo>
                  <a:pt x="0" y="0"/>
                </a:moveTo>
                <a:lnTo>
                  <a:pt x="6976872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291" y="3895344"/>
            <a:ext cx="8331834" cy="0"/>
          </a:xfrm>
          <a:custGeom>
            <a:avLst/>
            <a:gdLst/>
            <a:ahLst/>
            <a:cxnLst/>
            <a:rect l="l" t="t" r="r" b="b"/>
            <a:pathLst>
              <a:path w="8331834">
                <a:moveTo>
                  <a:pt x="0" y="0"/>
                </a:moveTo>
                <a:lnTo>
                  <a:pt x="833170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291" y="3351276"/>
            <a:ext cx="8331834" cy="0"/>
          </a:xfrm>
          <a:custGeom>
            <a:avLst/>
            <a:gdLst/>
            <a:ahLst/>
            <a:cxnLst/>
            <a:rect l="l" t="t" r="r" b="b"/>
            <a:pathLst>
              <a:path w="8331834">
                <a:moveTo>
                  <a:pt x="0" y="0"/>
                </a:moveTo>
                <a:lnTo>
                  <a:pt x="833170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2291" y="2807207"/>
            <a:ext cx="8331834" cy="0"/>
          </a:xfrm>
          <a:custGeom>
            <a:avLst/>
            <a:gdLst/>
            <a:ahLst/>
            <a:cxnLst/>
            <a:rect l="l" t="t" r="r" b="b"/>
            <a:pathLst>
              <a:path w="8331834">
                <a:moveTo>
                  <a:pt x="0" y="0"/>
                </a:moveTo>
                <a:lnTo>
                  <a:pt x="833170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2291" y="2263139"/>
            <a:ext cx="8331834" cy="0"/>
          </a:xfrm>
          <a:custGeom>
            <a:avLst/>
            <a:gdLst/>
            <a:ahLst/>
            <a:cxnLst/>
            <a:rect l="l" t="t" r="r" b="b"/>
            <a:pathLst>
              <a:path w="8331834">
                <a:moveTo>
                  <a:pt x="0" y="0"/>
                </a:moveTo>
                <a:lnTo>
                  <a:pt x="833170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291" y="1720595"/>
            <a:ext cx="8331834" cy="0"/>
          </a:xfrm>
          <a:custGeom>
            <a:avLst/>
            <a:gdLst/>
            <a:ahLst/>
            <a:cxnLst/>
            <a:rect l="l" t="t" r="r" b="b"/>
            <a:pathLst>
              <a:path w="8331834">
                <a:moveTo>
                  <a:pt x="0" y="0"/>
                </a:moveTo>
                <a:lnTo>
                  <a:pt x="833170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291" y="1176527"/>
            <a:ext cx="8331834" cy="0"/>
          </a:xfrm>
          <a:custGeom>
            <a:avLst/>
            <a:gdLst/>
            <a:ahLst/>
            <a:cxnLst/>
            <a:rect l="l" t="t" r="r" b="b"/>
            <a:pathLst>
              <a:path w="8331834">
                <a:moveTo>
                  <a:pt x="0" y="0"/>
                </a:moveTo>
                <a:lnTo>
                  <a:pt x="8331708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2291" y="1176527"/>
            <a:ext cx="0" cy="3805554"/>
          </a:xfrm>
          <a:custGeom>
            <a:avLst/>
            <a:gdLst/>
            <a:ahLst/>
            <a:cxnLst/>
            <a:rect l="l" t="t" r="r" b="b"/>
            <a:pathLst>
              <a:path h="3805554">
                <a:moveTo>
                  <a:pt x="0" y="3805428"/>
                </a:moveTo>
                <a:lnTo>
                  <a:pt x="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380" y="498195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4380" y="44394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4380" y="389534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380" y="335127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380" y="2807207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380" y="2263139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380" y="172059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380" y="1176527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291" y="4981955"/>
            <a:ext cx="8331834" cy="0"/>
          </a:xfrm>
          <a:custGeom>
            <a:avLst/>
            <a:gdLst/>
            <a:ahLst/>
            <a:cxnLst/>
            <a:rect l="l" t="t" r="r" b="b"/>
            <a:pathLst>
              <a:path w="8331834">
                <a:moveTo>
                  <a:pt x="0" y="0"/>
                </a:moveTo>
                <a:lnTo>
                  <a:pt x="8331708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291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1560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0827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8572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7839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5583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44851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84120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1864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1132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38144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77411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5155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4423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93691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1435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0703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9971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7715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86984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24728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3996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3264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41007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80276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9543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57288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96556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34300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73568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12835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50580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89847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27592" y="498195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3053" y="1904238"/>
            <a:ext cx="5012690" cy="2170430"/>
          </a:xfrm>
          <a:custGeom>
            <a:avLst/>
            <a:gdLst/>
            <a:ahLst/>
            <a:cxnLst/>
            <a:rect l="l" t="t" r="r" b="b"/>
            <a:pathLst>
              <a:path w="5012690" h="2170429">
                <a:moveTo>
                  <a:pt x="0" y="228600"/>
                </a:moveTo>
                <a:lnTo>
                  <a:pt x="237744" y="451103"/>
                </a:lnTo>
                <a:lnTo>
                  <a:pt x="477012" y="1251203"/>
                </a:lnTo>
                <a:lnTo>
                  <a:pt x="716280" y="1636776"/>
                </a:lnTo>
                <a:lnTo>
                  <a:pt x="954023" y="2125980"/>
                </a:lnTo>
                <a:lnTo>
                  <a:pt x="1193292" y="2170176"/>
                </a:lnTo>
                <a:lnTo>
                  <a:pt x="1432560" y="2061972"/>
                </a:lnTo>
                <a:lnTo>
                  <a:pt x="1670303" y="1865376"/>
                </a:lnTo>
                <a:lnTo>
                  <a:pt x="1909572" y="1924812"/>
                </a:lnTo>
                <a:lnTo>
                  <a:pt x="2147316" y="1952244"/>
                </a:lnTo>
                <a:lnTo>
                  <a:pt x="2386584" y="1022603"/>
                </a:lnTo>
                <a:lnTo>
                  <a:pt x="2625852" y="0"/>
                </a:lnTo>
                <a:lnTo>
                  <a:pt x="2863596" y="48767"/>
                </a:lnTo>
                <a:lnTo>
                  <a:pt x="3102864" y="353567"/>
                </a:lnTo>
                <a:lnTo>
                  <a:pt x="3342132" y="745236"/>
                </a:lnTo>
                <a:lnTo>
                  <a:pt x="3579876" y="1534667"/>
                </a:lnTo>
                <a:lnTo>
                  <a:pt x="3819144" y="1909572"/>
                </a:lnTo>
                <a:lnTo>
                  <a:pt x="4056888" y="1789176"/>
                </a:lnTo>
                <a:lnTo>
                  <a:pt x="4296156" y="1920239"/>
                </a:lnTo>
                <a:lnTo>
                  <a:pt x="4535424" y="2072639"/>
                </a:lnTo>
                <a:lnTo>
                  <a:pt x="4773168" y="2115312"/>
                </a:lnTo>
                <a:lnTo>
                  <a:pt x="5012436" y="1773936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25490" y="1764029"/>
            <a:ext cx="3318510" cy="1914525"/>
          </a:xfrm>
          <a:custGeom>
            <a:avLst/>
            <a:gdLst/>
            <a:ahLst/>
            <a:cxnLst/>
            <a:rect l="l" t="t" r="r" b="b"/>
            <a:pathLst>
              <a:path w="3318509" h="1914525">
                <a:moveTo>
                  <a:pt x="0" y="1914144"/>
                </a:moveTo>
                <a:lnTo>
                  <a:pt x="239268" y="944880"/>
                </a:lnTo>
                <a:lnTo>
                  <a:pt x="477012" y="537972"/>
                </a:lnTo>
                <a:lnTo>
                  <a:pt x="716280" y="0"/>
                </a:lnTo>
                <a:lnTo>
                  <a:pt x="954024" y="216408"/>
                </a:lnTo>
                <a:lnTo>
                  <a:pt x="1193291" y="705612"/>
                </a:lnTo>
                <a:lnTo>
                  <a:pt x="1432560" y="1255776"/>
                </a:lnTo>
                <a:lnTo>
                  <a:pt x="1670304" y="1734312"/>
                </a:lnTo>
                <a:lnTo>
                  <a:pt x="1909571" y="1766316"/>
                </a:lnTo>
                <a:lnTo>
                  <a:pt x="2147316" y="1876044"/>
                </a:lnTo>
                <a:lnTo>
                  <a:pt x="2386584" y="1755648"/>
                </a:lnTo>
                <a:lnTo>
                  <a:pt x="2625852" y="1658112"/>
                </a:lnTo>
                <a:lnTo>
                  <a:pt x="2863595" y="1537716"/>
                </a:lnTo>
                <a:lnTo>
                  <a:pt x="3102864" y="635508"/>
                </a:lnTo>
                <a:lnTo>
                  <a:pt x="3318510" y="253663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3468" y="4845558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3468" y="4301744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3468" y="1581733"/>
            <a:ext cx="229870" cy="241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3468" y="1038225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7402" y="5087681"/>
            <a:ext cx="8368030" cy="54800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96850" marR="5080" indent="66040" algn="r">
              <a:lnSpc>
                <a:spcPct val="1119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eb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  Apr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  Aug  Sep  O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  Nov  Dec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96850" marR="5080" indent="66040" algn="r">
              <a:lnSpc>
                <a:spcPct val="1119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eb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  Apr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  Aug  Sep  O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  Nov  Dec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  <a:p>
            <a:pPr marL="196850" marR="5080" indent="66040" algn="r">
              <a:lnSpc>
                <a:spcPct val="1119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eb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  Apr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  Aug  Sep  O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  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789164" y="4180332"/>
            <a:ext cx="1135380" cy="605155"/>
          </a:xfrm>
          <a:custGeom>
            <a:avLst/>
            <a:gdLst/>
            <a:ahLst/>
            <a:cxnLst/>
            <a:rect l="l" t="t" r="r" b="b"/>
            <a:pathLst>
              <a:path w="1135379" h="605154">
                <a:moveTo>
                  <a:pt x="0" y="605027"/>
                </a:moveTo>
                <a:lnTo>
                  <a:pt x="1135379" y="605027"/>
                </a:lnTo>
                <a:lnTo>
                  <a:pt x="1135379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7942" y="433044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17942" y="463372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789164" y="4212412"/>
            <a:ext cx="113538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200">
              <a:latin typeface="Calibri"/>
              <a:cs typeface="Calibri"/>
            </a:endParaRPr>
          </a:p>
          <a:p>
            <a:pPr marL="484505">
              <a:lnSpc>
                <a:spcPct val="100000"/>
              </a:lnSpc>
              <a:spcBef>
                <a:spcPts val="944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Forecast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836158" y="1194053"/>
            <a:ext cx="17780" cy="3910965"/>
          </a:xfrm>
          <a:custGeom>
            <a:avLst/>
            <a:gdLst/>
            <a:ahLst/>
            <a:cxnLst/>
            <a:rect l="l" t="t" r="r" b="b"/>
            <a:pathLst>
              <a:path w="17779" h="3910965">
                <a:moveTo>
                  <a:pt x="0" y="3910965"/>
                </a:moveTo>
                <a:lnTo>
                  <a:pt x="17271" y="0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459"/>
            <a:ext cx="8511540" cy="509270"/>
          </a:xfrm>
          <a:custGeom>
            <a:avLst/>
            <a:gdLst/>
            <a:ahLst/>
            <a:cxnLst/>
            <a:rect l="l" t="t" r="r" b="b"/>
            <a:pathLst>
              <a:path w="8511540" h="509270">
                <a:moveTo>
                  <a:pt x="0" y="509016"/>
                </a:moveTo>
                <a:lnTo>
                  <a:pt x="8511540" y="509016"/>
                </a:lnTo>
                <a:lnTo>
                  <a:pt x="851154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34" y="313436"/>
            <a:ext cx="7610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95" dirty="0">
                <a:latin typeface="Century Gothic"/>
                <a:cs typeface="Century Gothic"/>
              </a:rPr>
              <a:t>U.S. </a:t>
            </a:r>
            <a:r>
              <a:rPr sz="2200" spc="170" dirty="0">
                <a:latin typeface="Century Gothic"/>
                <a:cs typeface="Century Gothic"/>
              </a:rPr>
              <a:t>NATURAL </a:t>
            </a:r>
            <a:r>
              <a:rPr sz="2200" spc="95" dirty="0">
                <a:latin typeface="Century Gothic"/>
                <a:cs typeface="Century Gothic"/>
              </a:rPr>
              <a:t>GAS </a:t>
            </a:r>
            <a:r>
              <a:rPr sz="2200" spc="140" dirty="0">
                <a:latin typeface="Century Gothic"/>
                <a:cs typeface="Century Gothic"/>
              </a:rPr>
              <a:t>DEMAND </a:t>
            </a:r>
            <a:r>
              <a:rPr sz="2200" spc="-5" dirty="0">
                <a:latin typeface="Century Gothic"/>
                <a:cs typeface="Century Gothic"/>
              </a:rPr>
              <a:t>– </a:t>
            </a:r>
            <a:r>
              <a:rPr sz="2200" spc="210" dirty="0">
                <a:latin typeface="Century Gothic"/>
                <a:cs typeface="Century Gothic"/>
              </a:rPr>
              <a:t>POWER</a:t>
            </a:r>
            <a:r>
              <a:rPr sz="2200" spc="229" dirty="0">
                <a:latin typeface="Century Gothic"/>
                <a:cs typeface="Century Gothic"/>
              </a:rPr>
              <a:t> </a:t>
            </a:r>
            <a:r>
              <a:rPr sz="2200" spc="135" dirty="0">
                <a:latin typeface="Century Gothic"/>
                <a:cs typeface="Century Gothic"/>
              </a:rPr>
              <a:t>GENERATION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5791200"/>
            <a:ext cx="7620000" cy="5232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320040" marR="83185" indent="-229235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SzPct val="139285"/>
              <a:buFont typeface="Wingdings"/>
              <a:buChar char=""/>
              <a:tabLst>
                <a:tab pos="320675" algn="l"/>
              </a:tabLst>
            </a:pP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According 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U.S. EIA,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consumption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electric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sector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should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decrease 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9.1%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2017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increase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6.2%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288" y="1426209"/>
            <a:ext cx="4543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4220" y="1426209"/>
            <a:ext cx="954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Forecast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039" y="5527040"/>
            <a:ext cx="3124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6780" y="433425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6716" y="4334255"/>
            <a:ext cx="6308090" cy="0"/>
          </a:xfrm>
          <a:custGeom>
            <a:avLst/>
            <a:gdLst/>
            <a:ahLst/>
            <a:cxnLst/>
            <a:rect l="l" t="t" r="r" b="b"/>
            <a:pathLst>
              <a:path w="6308090">
                <a:moveTo>
                  <a:pt x="0" y="0"/>
                </a:moveTo>
                <a:lnTo>
                  <a:pt x="6307836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716" y="3752088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19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6716" y="3171444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19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6716" y="2589276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19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6716" y="2007107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19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6716" y="1424939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19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6716" y="1424939"/>
            <a:ext cx="0" cy="3491865"/>
          </a:xfrm>
          <a:custGeom>
            <a:avLst/>
            <a:gdLst/>
            <a:ahLst/>
            <a:cxnLst/>
            <a:rect l="l" t="t" r="r" b="b"/>
            <a:pathLst>
              <a:path h="3491865">
                <a:moveTo>
                  <a:pt x="0" y="3491484"/>
                </a:moveTo>
                <a:lnTo>
                  <a:pt x="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8803" y="491642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8803" y="433425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8803" y="3752088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8803" y="317144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8803" y="258927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8803" y="2007107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8803" y="1424939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6716" y="4916423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19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6716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4647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1055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7464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3872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41804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58211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4620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2551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8960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5367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41776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9708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6115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2523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10455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26864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3271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9679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77611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94020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10428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8359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44767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1176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77583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95516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1923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28331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46264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62671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79080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5488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13419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29828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6235" y="491642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57477" y="1747266"/>
            <a:ext cx="4554220" cy="2047239"/>
          </a:xfrm>
          <a:custGeom>
            <a:avLst/>
            <a:gdLst/>
            <a:ahLst/>
            <a:cxnLst/>
            <a:rect l="l" t="t" r="r" b="b"/>
            <a:pathLst>
              <a:path w="4554220" h="2047239">
                <a:moveTo>
                  <a:pt x="0" y="1438656"/>
                </a:moveTo>
                <a:lnTo>
                  <a:pt x="216408" y="1578864"/>
                </a:lnTo>
                <a:lnTo>
                  <a:pt x="432816" y="1545336"/>
                </a:lnTo>
                <a:lnTo>
                  <a:pt x="650747" y="1534668"/>
                </a:lnTo>
                <a:lnTo>
                  <a:pt x="867155" y="1309116"/>
                </a:lnTo>
                <a:lnTo>
                  <a:pt x="1083564" y="565404"/>
                </a:lnTo>
                <a:lnTo>
                  <a:pt x="1301496" y="45720"/>
                </a:lnTo>
                <a:lnTo>
                  <a:pt x="1517904" y="0"/>
                </a:lnTo>
                <a:lnTo>
                  <a:pt x="1734312" y="783336"/>
                </a:lnTo>
                <a:lnTo>
                  <a:pt x="1950720" y="1549908"/>
                </a:lnTo>
                <a:lnTo>
                  <a:pt x="2168652" y="1758696"/>
                </a:lnTo>
                <a:lnTo>
                  <a:pt x="2385060" y="1822704"/>
                </a:lnTo>
                <a:lnTo>
                  <a:pt x="2601468" y="1933956"/>
                </a:lnTo>
                <a:lnTo>
                  <a:pt x="2819400" y="2046732"/>
                </a:lnTo>
                <a:lnTo>
                  <a:pt x="3035808" y="1828800"/>
                </a:lnTo>
                <a:lnTo>
                  <a:pt x="3252216" y="1952244"/>
                </a:lnTo>
                <a:lnTo>
                  <a:pt x="3468624" y="1716024"/>
                </a:lnTo>
                <a:lnTo>
                  <a:pt x="3686556" y="1097280"/>
                </a:lnTo>
                <a:lnTo>
                  <a:pt x="3902964" y="385572"/>
                </a:lnTo>
                <a:lnTo>
                  <a:pt x="4119372" y="544068"/>
                </a:lnTo>
                <a:lnTo>
                  <a:pt x="4337304" y="938784"/>
                </a:lnTo>
                <a:lnTo>
                  <a:pt x="4553712" y="158953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11190" y="2041398"/>
            <a:ext cx="3035935" cy="1468120"/>
          </a:xfrm>
          <a:custGeom>
            <a:avLst/>
            <a:gdLst/>
            <a:ahLst/>
            <a:cxnLst/>
            <a:rect l="l" t="t" r="r" b="b"/>
            <a:pathLst>
              <a:path w="3035934" h="1468120">
                <a:moveTo>
                  <a:pt x="0" y="1295400"/>
                </a:moveTo>
                <a:lnTo>
                  <a:pt x="216408" y="1467612"/>
                </a:lnTo>
                <a:lnTo>
                  <a:pt x="432815" y="1324355"/>
                </a:lnTo>
                <a:lnTo>
                  <a:pt x="650748" y="1328927"/>
                </a:lnTo>
                <a:lnTo>
                  <a:pt x="867156" y="1312164"/>
                </a:lnTo>
                <a:lnTo>
                  <a:pt x="1083564" y="1383791"/>
                </a:lnTo>
                <a:lnTo>
                  <a:pt x="1301495" y="1399031"/>
                </a:lnTo>
                <a:lnTo>
                  <a:pt x="1517904" y="1107948"/>
                </a:lnTo>
                <a:lnTo>
                  <a:pt x="1734312" y="527303"/>
                </a:lnTo>
                <a:lnTo>
                  <a:pt x="1950719" y="0"/>
                </a:lnTo>
                <a:lnTo>
                  <a:pt x="2168652" y="64007"/>
                </a:lnTo>
                <a:lnTo>
                  <a:pt x="2385060" y="687324"/>
                </a:lnTo>
                <a:lnTo>
                  <a:pt x="2601467" y="1228343"/>
                </a:lnTo>
                <a:lnTo>
                  <a:pt x="2817876" y="1420367"/>
                </a:lnTo>
                <a:lnTo>
                  <a:pt x="3035808" y="1274064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67892" y="4779390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7892" y="4197477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7892" y="1869694"/>
            <a:ext cx="229870" cy="198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7892" y="1287221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31826" y="5023144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65582" y="5023077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99287" y="5022856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32992" y="5022777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66697" y="5021996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00529" y="5021823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34234" y="5023144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67939" y="5023077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01644" y="5022856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35046" y="5022622"/>
            <a:ext cx="251460" cy="220979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69435" y="5021996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03140" y="5021823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36845" y="5023144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70677" y="5023077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104382" y="5022856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38087" y="5022777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971792" y="5021996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405497" y="5021823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64949" y="2072164"/>
            <a:ext cx="250825" cy="23323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0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b="1" spc="7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Demand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b="1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464552" y="4239767"/>
            <a:ext cx="1062355" cy="527685"/>
          </a:xfrm>
          <a:custGeom>
            <a:avLst/>
            <a:gdLst/>
            <a:ahLst/>
            <a:cxnLst/>
            <a:rect l="l" t="t" r="r" b="b"/>
            <a:pathLst>
              <a:path w="1062354" h="527685">
                <a:moveTo>
                  <a:pt x="0" y="527303"/>
                </a:moveTo>
                <a:lnTo>
                  <a:pt x="1062227" y="527303"/>
                </a:lnTo>
                <a:lnTo>
                  <a:pt x="1062227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55230" y="4371594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55230" y="463524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464552" y="4172204"/>
            <a:ext cx="106235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marR="73660">
              <a:lnSpc>
                <a:spcPct val="144200"/>
              </a:lnSpc>
              <a:spcBef>
                <a:spcPts val="100"/>
              </a:spcBef>
            </a:pP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Actual 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b="1" spc="-13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721858" y="1491233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3352800"/>
                </a:moveTo>
                <a:lnTo>
                  <a:pt x="0" y="0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459"/>
            <a:ext cx="7391400" cy="509270"/>
          </a:xfrm>
          <a:custGeom>
            <a:avLst/>
            <a:gdLst/>
            <a:ahLst/>
            <a:cxnLst/>
            <a:rect l="l" t="t" r="r" b="b"/>
            <a:pathLst>
              <a:path w="7391400" h="509270">
                <a:moveTo>
                  <a:pt x="0" y="509016"/>
                </a:moveTo>
                <a:lnTo>
                  <a:pt x="7391400" y="509016"/>
                </a:lnTo>
                <a:lnTo>
                  <a:pt x="739140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34" y="296671"/>
            <a:ext cx="640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latin typeface="Century Gothic"/>
                <a:cs typeface="Century Gothic"/>
              </a:rPr>
              <a:t>U.S. </a:t>
            </a:r>
            <a:r>
              <a:rPr sz="2400" spc="195" dirty="0">
                <a:latin typeface="Century Gothic"/>
                <a:cs typeface="Century Gothic"/>
              </a:rPr>
              <a:t>NATURAL </a:t>
            </a:r>
            <a:r>
              <a:rPr sz="2400" spc="110" dirty="0">
                <a:latin typeface="Century Gothic"/>
                <a:cs typeface="Century Gothic"/>
              </a:rPr>
              <a:t>GAS </a:t>
            </a:r>
            <a:r>
              <a:rPr sz="2400" spc="155" dirty="0">
                <a:latin typeface="Century Gothic"/>
                <a:cs typeface="Century Gothic"/>
              </a:rPr>
              <a:t>DEMAND </a:t>
            </a:r>
            <a:r>
              <a:rPr sz="2400" spc="225" dirty="0">
                <a:latin typeface="Century Gothic"/>
                <a:cs typeface="Century Gothic"/>
              </a:rPr>
              <a:t>BY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105" dirty="0">
                <a:latin typeface="Century Gothic"/>
                <a:cs typeface="Century Gothic"/>
              </a:rPr>
              <a:t>SECTOR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9973" y="1449705"/>
            <a:ext cx="808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5409" y="1438147"/>
            <a:ext cx="954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Forecast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300" y="5606288"/>
            <a:ext cx="309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30" dirty="0">
                <a:solidFill>
                  <a:srgbClr val="585858"/>
                </a:solidFill>
                <a:latin typeface="Calibri"/>
                <a:cs typeface="Calibri"/>
              </a:rPr>
              <a:t>October11,</a:t>
            </a:r>
            <a:r>
              <a:rPr sz="900" i="1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952" y="6088379"/>
            <a:ext cx="7620000" cy="2317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r>
              <a:rPr sz="9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5463" y="4393691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039" y="4064508"/>
            <a:ext cx="5927090" cy="0"/>
          </a:xfrm>
          <a:custGeom>
            <a:avLst/>
            <a:gdLst/>
            <a:ahLst/>
            <a:cxnLst/>
            <a:rect l="l" t="t" r="r" b="b"/>
            <a:pathLst>
              <a:path w="5927090">
                <a:moveTo>
                  <a:pt x="0" y="0"/>
                </a:moveTo>
                <a:lnTo>
                  <a:pt x="5926835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5463" y="40645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039" y="3735323"/>
            <a:ext cx="5927090" cy="0"/>
          </a:xfrm>
          <a:custGeom>
            <a:avLst/>
            <a:gdLst/>
            <a:ahLst/>
            <a:cxnLst/>
            <a:rect l="l" t="t" r="r" b="b"/>
            <a:pathLst>
              <a:path w="5927090">
                <a:moveTo>
                  <a:pt x="0" y="0"/>
                </a:moveTo>
                <a:lnTo>
                  <a:pt x="5926835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5463" y="3735323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5463" y="3406140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5463" y="3076955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5463" y="2747772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5463" y="2418588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5463" y="2089404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5463" y="1760220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5463" y="1431036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5463" y="3934967"/>
            <a:ext cx="7868920" cy="788035"/>
          </a:xfrm>
          <a:custGeom>
            <a:avLst/>
            <a:gdLst/>
            <a:ahLst/>
            <a:cxnLst/>
            <a:rect l="l" t="t" r="r" b="b"/>
            <a:pathLst>
              <a:path w="7868920" h="788035">
                <a:moveTo>
                  <a:pt x="0" y="22859"/>
                </a:moveTo>
                <a:lnTo>
                  <a:pt x="0" y="787907"/>
                </a:lnTo>
                <a:lnTo>
                  <a:pt x="7868411" y="787907"/>
                </a:lnTo>
                <a:lnTo>
                  <a:pt x="7868411" y="140207"/>
                </a:lnTo>
                <a:lnTo>
                  <a:pt x="1124712" y="140207"/>
                </a:lnTo>
                <a:lnTo>
                  <a:pt x="900684" y="137159"/>
                </a:lnTo>
                <a:lnTo>
                  <a:pt x="675132" y="108203"/>
                </a:lnTo>
                <a:lnTo>
                  <a:pt x="449580" y="85343"/>
                </a:lnTo>
                <a:lnTo>
                  <a:pt x="225552" y="36575"/>
                </a:lnTo>
                <a:lnTo>
                  <a:pt x="0" y="22859"/>
                </a:lnTo>
                <a:close/>
              </a:path>
              <a:path w="7868920" h="788035">
                <a:moveTo>
                  <a:pt x="1574292" y="121919"/>
                </a:moveTo>
                <a:lnTo>
                  <a:pt x="1350264" y="134111"/>
                </a:lnTo>
                <a:lnTo>
                  <a:pt x="1124712" y="140207"/>
                </a:lnTo>
                <a:lnTo>
                  <a:pt x="7868411" y="140207"/>
                </a:lnTo>
                <a:lnTo>
                  <a:pt x="7868411" y="137159"/>
                </a:lnTo>
                <a:lnTo>
                  <a:pt x="4497324" y="137159"/>
                </a:lnTo>
                <a:lnTo>
                  <a:pt x="4271772" y="134111"/>
                </a:lnTo>
                <a:lnTo>
                  <a:pt x="4122419" y="128015"/>
                </a:lnTo>
                <a:lnTo>
                  <a:pt x="2023872" y="128015"/>
                </a:lnTo>
                <a:lnTo>
                  <a:pt x="1574292" y="121919"/>
                </a:lnTo>
                <a:close/>
              </a:path>
              <a:path w="7868920" h="788035">
                <a:moveTo>
                  <a:pt x="5396484" y="0"/>
                </a:moveTo>
                <a:lnTo>
                  <a:pt x="5170932" y="33527"/>
                </a:lnTo>
                <a:lnTo>
                  <a:pt x="4946904" y="57911"/>
                </a:lnTo>
                <a:lnTo>
                  <a:pt x="4721352" y="115823"/>
                </a:lnTo>
                <a:lnTo>
                  <a:pt x="4497324" y="137159"/>
                </a:lnTo>
                <a:lnTo>
                  <a:pt x="7868411" y="137159"/>
                </a:lnTo>
                <a:lnTo>
                  <a:pt x="7868411" y="114299"/>
                </a:lnTo>
                <a:lnTo>
                  <a:pt x="6745224" y="114299"/>
                </a:lnTo>
                <a:lnTo>
                  <a:pt x="6519671" y="108203"/>
                </a:lnTo>
                <a:lnTo>
                  <a:pt x="6295644" y="105155"/>
                </a:lnTo>
                <a:lnTo>
                  <a:pt x="6070092" y="76199"/>
                </a:lnTo>
                <a:lnTo>
                  <a:pt x="5846064" y="42671"/>
                </a:lnTo>
                <a:lnTo>
                  <a:pt x="5620512" y="13715"/>
                </a:lnTo>
                <a:lnTo>
                  <a:pt x="5396484" y="0"/>
                </a:lnTo>
                <a:close/>
              </a:path>
              <a:path w="7868920" h="788035">
                <a:moveTo>
                  <a:pt x="2473452" y="9143"/>
                </a:moveTo>
                <a:lnTo>
                  <a:pt x="2249424" y="71627"/>
                </a:lnTo>
                <a:lnTo>
                  <a:pt x="2023872" y="128015"/>
                </a:lnTo>
                <a:lnTo>
                  <a:pt x="4122419" y="128015"/>
                </a:lnTo>
                <a:lnTo>
                  <a:pt x="4047744" y="124967"/>
                </a:lnTo>
                <a:lnTo>
                  <a:pt x="3598164" y="124967"/>
                </a:lnTo>
                <a:lnTo>
                  <a:pt x="3372612" y="102107"/>
                </a:lnTo>
                <a:lnTo>
                  <a:pt x="3148584" y="54863"/>
                </a:lnTo>
                <a:lnTo>
                  <a:pt x="2923032" y="30479"/>
                </a:lnTo>
                <a:lnTo>
                  <a:pt x="2699004" y="12191"/>
                </a:lnTo>
                <a:lnTo>
                  <a:pt x="2473452" y="9143"/>
                </a:lnTo>
                <a:close/>
              </a:path>
              <a:path w="7868920" h="788035">
                <a:moveTo>
                  <a:pt x="3822191" y="117347"/>
                </a:moveTo>
                <a:lnTo>
                  <a:pt x="3598164" y="124967"/>
                </a:lnTo>
                <a:lnTo>
                  <a:pt x="4047744" y="124967"/>
                </a:lnTo>
                <a:lnTo>
                  <a:pt x="3822191" y="117347"/>
                </a:lnTo>
                <a:close/>
              </a:path>
              <a:path w="7868920" h="788035">
                <a:moveTo>
                  <a:pt x="7868411" y="13715"/>
                </a:moveTo>
                <a:lnTo>
                  <a:pt x="7644384" y="39623"/>
                </a:lnTo>
                <a:lnTo>
                  <a:pt x="7418832" y="94487"/>
                </a:lnTo>
                <a:lnTo>
                  <a:pt x="6745224" y="114299"/>
                </a:lnTo>
                <a:lnTo>
                  <a:pt x="7868411" y="114299"/>
                </a:lnTo>
                <a:lnTo>
                  <a:pt x="7868411" y="13715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5463" y="3934967"/>
            <a:ext cx="7868920" cy="788035"/>
          </a:xfrm>
          <a:custGeom>
            <a:avLst/>
            <a:gdLst/>
            <a:ahLst/>
            <a:cxnLst/>
            <a:rect l="l" t="t" r="r" b="b"/>
            <a:pathLst>
              <a:path w="7868920" h="788035">
                <a:moveTo>
                  <a:pt x="0" y="22859"/>
                </a:moveTo>
                <a:lnTo>
                  <a:pt x="225552" y="36575"/>
                </a:lnTo>
                <a:lnTo>
                  <a:pt x="449580" y="85343"/>
                </a:lnTo>
                <a:lnTo>
                  <a:pt x="675132" y="108203"/>
                </a:lnTo>
                <a:lnTo>
                  <a:pt x="900684" y="137159"/>
                </a:lnTo>
                <a:lnTo>
                  <a:pt x="1124712" y="140207"/>
                </a:lnTo>
                <a:lnTo>
                  <a:pt x="1350264" y="134111"/>
                </a:lnTo>
                <a:lnTo>
                  <a:pt x="1574292" y="121919"/>
                </a:lnTo>
                <a:lnTo>
                  <a:pt x="1799844" y="124967"/>
                </a:lnTo>
                <a:lnTo>
                  <a:pt x="2023872" y="128015"/>
                </a:lnTo>
                <a:lnTo>
                  <a:pt x="2249424" y="71627"/>
                </a:lnTo>
                <a:lnTo>
                  <a:pt x="2473452" y="9143"/>
                </a:lnTo>
                <a:lnTo>
                  <a:pt x="2699004" y="12191"/>
                </a:lnTo>
                <a:lnTo>
                  <a:pt x="2923032" y="30479"/>
                </a:lnTo>
                <a:lnTo>
                  <a:pt x="3148584" y="54863"/>
                </a:lnTo>
                <a:lnTo>
                  <a:pt x="3372612" y="102107"/>
                </a:lnTo>
                <a:lnTo>
                  <a:pt x="3598164" y="124967"/>
                </a:lnTo>
                <a:lnTo>
                  <a:pt x="3822191" y="117347"/>
                </a:lnTo>
                <a:lnTo>
                  <a:pt x="4047744" y="124967"/>
                </a:lnTo>
                <a:lnTo>
                  <a:pt x="4271772" y="134111"/>
                </a:lnTo>
                <a:lnTo>
                  <a:pt x="4497324" y="137159"/>
                </a:lnTo>
                <a:lnTo>
                  <a:pt x="4721352" y="115823"/>
                </a:lnTo>
                <a:lnTo>
                  <a:pt x="4946904" y="57911"/>
                </a:lnTo>
                <a:lnTo>
                  <a:pt x="5170932" y="33527"/>
                </a:lnTo>
                <a:lnTo>
                  <a:pt x="5396484" y="0"/>
                </a:lnTo>
                <a:lnTo>
                  <a:pt x="5620512" y="13715"/>
                </a:lnTo>
                <a:lnTo>
                  <a:pt x="5846064" y="42671"/>
                </a:lnTo>
                <a:lnTo>
                  <a:pt x="6070092" y="76199"/>
                </a:lnTo>
                <a:lnTo>
                  <a:pt x="6295644" y="105155"/>
                </a:lnTo>
                <a:lnTo>
                  <a:pt x="6519671" y="108203"/>
                </a:lnTo>
                <a:lnTo>
                  <a:pt x="6745224" y="114299"/>
                </a:lnTo>
                <a:lnTo>
                  <a:pt x="6969252" y="106679"/>
                </a:lnTo>
                <a:lnTo>
                  <a:pt x="7194804" y="100583"/>
                </a:lnTo>
                <a:lnTo>
                  <a:pt x="7418832" y="94487"/>
                </a:lnTo>
                <a:lnTo>
                  <a:pt x="7644384" y="39623"/>
                </a:lnTo>
                <a:lnTo>
                  <a:pt x="7868411" y="13715"/>
                </a:lnTo>
                <a:lnTo>
                  <a:pt x="7868411" y="787907"/>
                </a:lnTo>
                <a:lnTo>
                  <a:pt x="7644384" y="787907"/>
                </a:lnTo>
                <a:lnTo>
                  <a:pt x="7418832" y="787907"/>
                </a:lnTo>
                <a:lnTo>
                  <a:pt x="0" y="787907"/>
                </a:lnTo>
                <a:lnTo>
                  <a:pt x="0" y="22859"/>
                </a:lnTo>
                <a:close/>
              </a:path>
            </a:pathLst>
          </a:custGeom>
          <a:ln w="9144">
            <a:solidFill>
              <a:srgbClr val="F9E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5463" y="2831592"/>
            <a:ext cx="7868920" cy="1243965"/>
          </a:xfrm>
          <a:custGeom>
            <a:avLst/>
            <a:gdLst/>
            <a:ahLst/>
            <a:cxnLst/>
            <a:rect l="l" t="t" r="r" b="b"/>
            <a:pathLst>
              <a:path w="7868920" h="1243964">
                <a:moveTo>
                  <a:pt x="0" y="307848"/>
                </a:moveTo>
                <a:lnTo>
                  <a:pt x="0" y="1126236"/>
                </a:lnTo>
                <a:lnTo>
                  <a:pt x="225552" y="1139952"/>
                </a:lnTo>
                <a:lnTo>
                  <a:pt x="449580" y="1188720"/>
                </a:lnTo>
                <a:lnTo>
                  <a:pt x="675132" y="1211580"/>
                </a:lnTo>
                <a:lnTo>
                  <a:pt x="900684" y="1240536"/>
                </a:lnTo>
                <a:lnTo>
                  <a:pt x="1124712" y="1243584"/>
                </a:lnTo>
                <a:lnTo>
                  <a:pt x="1350264" y="1237488"/>
                </a:lnTo>
                <a:lnTo>
                  <a:pt x="1574292" y="1225296"/>
                </a:lnTo>
                <a:lnTo>
                  <a:pt x="2048255" y="1225296"/>
                </a:lnTo>
                <a:lnTo>
                  <a:pt x="2249424" y="1175004"/>
                </a:lnTo>
                <a:lnTo>
                  <a:pt x="2473452" y="1112520"/>
                </a:lnTo>
                <a:lnTo>
                  <a:pt x="5334969" y="1112520"/>
                </a:lnTo>
                <a:lnTo>
                  <a:pt x="5396484" y="1103376"/>
                </a:lnTo>
                <a:lnTo>
                  <a:pt x="7868411" y="1103376"/>
                </a:lnTo>
                <a:lnTo>
                  <a:pt x="7868411" y="531876"/>
                </a:lnTo>
                <a:lnTo>
                  <a:pt x="3372612" y="531876"/>
                </a:lnTo>
                <a:lnTo>
                  <a:pt x="3248152" y="486156"/>
                </a:lnTo>
                <a:lnTo>
                  <a:pt x="2923032" y="486156"/>
                </a:lnTo>
                <a:lnTo>
                  <a:pt x="2746525" y="446532"/>
                </a:lnTo>
                <a:lnTo>
                  <a:pt x="2249424" y="446532"/>
                </a:lnTo>
                <a:lnTo>
                  <a:pt x="2023872" y="443484"/>
                </a:lnTo>
                <a:lnTo>
                  <a:pt x="2000535" y="420624"/>
                </a:lnTo>
                <a:lnTo>
                  <a:pt x="675132" y="420624"/>
                </a:lnTo>
                <a:lnTo>
                  <a:pt x="449580" y="399288"/>
                </a:lnTo>
                <a:lnTo>
                  <a:pt x="225552" y="361188"/>
                </a:lnTo>
                <a:lnTo>
                  <a:pt x="0" y="307848"/>
                </a:lnTo>
                <a:close/>
              </a:path>
              <a:path w="7868920" h="1243964">
                <a:moveTo>
                  <a:pt x="4705349" y="1220724"/>
                </a:moveTo>
                <a:lnTo>
                  <a:pt x="3822191" y="1220724"/>
                </a:lnTo>
                <a:lnTo>
                  <a:pt x="4271772" y="1237488"/>
                </a:lnTo>
                <a:lnTo>
                  <a:pt x="4497324" y="1240536"/>
                </a:lnTo>
                <a:lnTo>
                  <a:pt x="4705349" y="1220724"/>
                </a:lnTo>
                <a:close/>
              </a:path>
              <a:path w="7868920" h="1243964">
                <a:moveTo>
                  <a:pt x="2048255" y="1225296"/>
                </a:moveTo>
                <a:lnTo>
                  <a:pt x="1574292" y="1225296"/>
                </a:lnTo>
                <a:lnTo>
                  <a:pt x="2023872" y="1231392"/>
                </a:lnTo>
                <a:lnTo>
                  <a:pt x="2048255" y="1225296"/>
                </a:lnTo>
                <a:close/>
              </a:path>
              <a:path w="7868920" h="1243964">
                <a:moveTo>
                  <a:pt x="5334969" y="1112520"/>
                </a:moveTo>
                <a:lnTo>
                  <a:pt x="2473452" y="1112520"/>
                </a:lnTo>
                <a:lnTo>
                  <a:pt x="2699004" y="1115568"/>
                </a:lnTo>
                <a:lnTo>
                  <a:pt x="2923032" y="1133856"/>
                </a:lnTo>
                <a:lnTo>
                  <a:pt x="3148584" y="1158240"/>
                </a:lnTo>
                <a:lnTo>
                  <a:pt x="3372612" y="1205484"/>
                </a:lnTo>
                <a:lnTo>
                  <a:pt x="3598164" y="1228344"/>
                </a:lnTo>
                <a:lnTo>
                  <a:pt x="3822191" y="1220724"/>
                </a:lnTo>
                <a:lnTo>
                  <a:pt x="4705349" y="1220724"/>
                </a:lnTo>
                <a:lnTo>
                  <a:pt x="4721352" y="1219200"/>
                </a:lnTo>
                <a:lnTo>
                  <a:pt x="4946904" y="1161288"/>
                </a:lnTo>
                <a:lnTo>
                  <a:pt x="5170932" y="1136904"/>
                </a:lnTo>
                <a:lnTo>
                  <a:pt x="5334969" y="1112520"/>
                </a:lnTo>
                <a:close/>
              </a:path>
              <a:path w="7868920" h="1243964">
                <a:moveTo>
                  <a:pt x="7868411" y="1103376"/>
                </a:moveTo>
                <a:lnTo>
                  <a:pt x="5396484" y="1103376"/>
                </a:lnTo>
                <a:lnTo>
                  <a:pt x="5620512" y="1117092"/>
                </a:lnTo>
                <a:lnTo>
                  <a:pt x="5846064" y="1146048"/>
                </a:lnTo>
                <a:lnTo>
                  <a:pt x="6070092" y="1179576"/>
                </a:lnTo>
                <a:lnTo>
                  <a:pt x="6295644" y="1208532"/>
                </a:lnTo>
                <a:lnTo>
                  <a:pt x="6519671" y="1211580"/>
                </a:lnTo>
                <a:lnTo>
                  <a:pt x="6745224" y="1217676"/>
                </a:lnTo>
                <a:lnTo>
                  <a:pt x="7418832" y="1197864"/>
                </a:lnTo>
                <a:lnTo>
                  <a:pt x="7644384" y="1143000"/>
                </a:lnTo>
                <a:lnTo>
                  <a:pt x="7868411" y="1117092"/>
                </a:lnTo>
                <a:lnTo>
                  <a:pt x="7868411" y="1103376"/>
                </a:lnTo>
                <a:close/>
              </a:path>
              <a:path w="7868920" h="1243964">
                <a:moveTo>
                  <a:pt x="4047744" y="111252"/>
                </a:moveTo>
                <a:lnTo>
                  <a:pt x="3822191" y="304800"/>
                </a:lnTo>
                <a:lnTo>
                  <a:pt x="3598164" y="487680"/>
                </a:lnTo>
                <a:lnTo>
                  <a:pt x="3372612" y="531876"/>
                </a:lnTo>
                <a:lnTo>
                  <a:pt x="7868411" y="531876"/>
                </a:lnTo>
                <a:lnTo>
                  <a:pt x="7868411" y="443484"/>
                </a:lnTo>
                <a:lnTo>
                  <a:pt x="4721352" y="443484"/>
                </a:lnTo>
                <a:lnTo>
                  <a:pt x="4497324" y="280416"/>
                </a:lnTo>
                <a:lnTo>
                  <a:pt x="4271772" y="166116"/>
                </a:lnTo>
                <a:lnTo>
                  <a:pt x="4047744" y="111252"/>
                </a:lnTo>
                <a:close/>
              </a:path>
              <a:path w="7868920" h="1243964">
                <a:moveTo>
                  <a:pt x="3148584" y="449580"/>
                </a:moveTo>
                <a:lnTo>
                  <a:pt x="2923032" y="486156"/>
                </a:lnTo>
                <a:lnTo>
                  <a:pt x="3248152" y="486156"/>
                </a:lnTo>
                <a:lnTo>
                  <a:pt x="3148584" y="449580"/>
                </a:lnTo>
                <a:close/>
              </a:path>
              <a:path w="7868920" h="1243964">
                <a:moveTo>
                  <a:pt x="2473452" y="402336"/>
                </a:moveTo>
                <a:lnTo>
                  <a:pt x="2249424" y="446532"/>
                </a:lnTo>
                <a:lnTo>
                  <a:pt x="2746525" y="446532"/>
                </a:lnTo>
                <a:lnTo>
                  <a:pt x="2699004" y="435863"/>
                </a:lnTo>
                <a:lnTo>
                  <a:pt x="2473452" y="402336"/>
                </a:lnTo>
                <a:close/>
              </a:path>
              <a:path w="7868920" h="1243964">
                <a:moveTo>
                  <a:pt x="5396484" y="336804"/>
                </a:moveTo>
                <a:lnTo>
                  <a:pt x="5170932" y="368808"/>
                </a:lnTo>
                <a:lnTo>
                  <a:pt x="4946904" y="434340"/>
                </a:lnTo>
                <a:lnTo>
                  <a:pt x="4721352" y="443484"/>
                </a:lnTo>
                <a:lnTo>
                  <a:pt x="7868411" y="443484"/>
                </a:lnTo>
                <a:lnTo>
                  <a:pt x="7868411" y="432816"/>
                </a:lnTo>
                <a:lnTo>
                  <a:pt x="6070092" y="432816"/>
                </a:lnTo>
                <a:lnTo>
                  <a:pt x="5846064" y="396240"/>
                </a:lnTo>
                <a:lnTo>
                  <a:pt x="5620512" y="345948"/>
                </a:lnTo>
                <a:lnTo>
                  <a:pt x="5396484" y="336804"/>
                </a:lnTo>
                <a:close/>
              </a:path>
              <a:path w="7868920" h="1243964">
                <a:moveTo>
                  <a:pt x="6745224" y="74675"/>
                </a:moveTo>
                <a:lnTo>
                  <a:pt x="6519671" y="217932"/>
                </a:lnTo>
                <a:lnTo>
                  <a:pt x="6295644" y="379475"/>
                </a:lnTo>
                <a:lnTo>
                  <a:pt x="6070092" y="432816"/>
                </a:lnTo>
                <a:lnTo>
                  <a:pt x="7868411" y="432816"/>
                </a:lnTo>
                <a:lnTo>
                  <a:pt x="7868411" y="402336"/>
                </a:lnTo>
                <a:lnTo>
                  <a:pt x="7418832" y="402336"/>
                </a:lnTo>
                <a:lnTo>
                  <a:pt x="7194804" y="256032"/>
                </a:lnTo>
                <a:lnTo>
                  <a:pt x="6969252" y="85344"/>
                </a:lnTo>
                <a:lnTo>
                  <a:pt x="6745224" y="74675"/>
                </a:lnTo>
                <a:close/>
              </a:path>
              <a:path w="7868920" h="1243964">
                <a:moveTo>
                  <a:pt x="1574292" y="0"/>
                </a:moveTo>
                <a:lnTo>
                  <a:pt x="1350264" y="24384"/>
                </a:lnTo>
                <a:lnTo>
                  <a:pt x="1124712" y="178308"/>
                </a:lnTo>
                <a:lnTo>
                  <a:pt x="900684" y="385572"/>
                </a:lnTo>
                <a:lnTo>
                  <a:pt x="675132" y="420624"/>
                </a:lnTo>
                <a:lnTo>
                  <a:pt x="2000535" y="420624"/>
                </a:lnTo>
                <a:lnTo>
                  <a:pt x="1799844" y="224028"/>
                </a:lnTo>
                <a:lnTo>
                  <a:pt x="1574292" y="0"/>
                </a:lnTo>
                <a:close/>
              </a:path>
              <a:path w="7868920" h="1243964">
                <a:moveTo>
                  <a:pt x="7868411" y="333756"/>
                </a:moveTo>
                <a:lnTo>
                  <a:pt x="7644384" y="402336"/>
                </a:lnTo>
                <a:lnTo>
                  <a:pt x="7868411" y="402336"/>
                </a:lnTo>
                <a:lnTo>
                  <a:pt x="7868411" y="333756"/>
                </a:lnTo>
                <a:close/>
              </a:path>
            </a:pathLst>
          </a:custGeom>
          <a:solidFill>
            <a:srgbClr val="D32D1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5463" y="1653539"/>
            <a:ext cx="7868920" cy="1710055"/>
          </a:xfrm>
          <a:custGeom>
            <a:avLst/>
            <a:gdLst/>
            <a:ahLst/>
            <a:cxnLst/>
            <a:rect l="l" t="t" r="r" b="b"/>
            <a:pathLst>
              <a:path w="7868920" h="1710054">
                <a:moveTo>
                  <a:pt x="3644836" y="1627632"/>
                </a:moveTo>
                <a:lnTo>
                  <a:pt x="3148584" y="1627632"/>
                </a:lnTo>
                <a:lnTo>
                  <a:pt x="3372612" y="1709927"/>
                </a:lnTo>
                <a:lnTo>
                  <a:pt x="3598164" y="1665732"/>
                </a:lnTo>
                <a:lnTo>
                  <a:pt x="3644836" y="1627632"/>
                </a:lnTo>
                <a:close/>
              </a:path>
              <a:path w="7868920" h="1710054">
                <a:moveTo>
                  <a:pt x="3702710" y="1580388"/>
                </a:moveTo>
                <a:lnTo>
                  <a:pt x="2473452" y="1580388"/>
                </a:lnTo>
                <a:lnTo>
                  <a:pt x="2699004" y="1613915"/>
                </a:lnTo>
                <a:lnTo>
                  <a:pt x="2923032" y="1664208"/>
                </a:lnTo>
                <a:lnTo>
                  <a:pt x="3148584" y="1627632"/>
                </a:lnTo>
                <a:lnTo>
                  <a:pt x="3644836" y="1627632"/>
                </a:lnTo>
                <a:lnTo>
                  <a:pt x="3702710" y="1580388"/>
                </a:lnTo>
                <a:close/>
              </a:path>
              <a:path w="7868920" h="1710054">
                <a:moveTo>
                  <a:pt x="1924712" y="1178052"/>
                </a:moveTo>
                <a:lnTo>
                  <a:pt x="1574292" y="1178052"/>
                </a:lnTo>
                <a:lnTo>
                  <a:pt x="1799844" y="1402080"/>
                </a:lnTo>
                <a:lnTo>
                  <a:pt x="2023872" y="1621536"/>
                </a:lnTo>
                <a:lnTo>
                  <a:pt x="2249424" y="1624584"/>
                </a:lnTo>
                <a:lnTo>
                  <a:pt x="2473452" y="1580388"/>
                </a:lnTo>
                <a:lnTo>
                  <a:pt x="3702710" y="1580388"/>
                </a:lnTo>
                <a:lnTo>
                  <a:pt x="3822191" y="1482852"/>
                </a:lnTo>
                <a:lnTo>
                  <a:pt x="4047744" y="1289304"/>
                </a:lnTo>
                <a:lnTo>
                  <a:pt x="6687636" y="1289304"/>
                </a:lnTo>
                <a:lnTo>
                  <a:pt x="6730827" y="1261872"/>
                </a:lnTo>
                <a:lnTo>
                  <a:pt x="3598164" y="1261872"/>
                </a:lnTo>
                <a:lnTo>
                  <a:pt x="3496301" y="1219200"/>
                </a:lnTo>
                <a:lnTo>
                  <a:pt x="2023872" y="1219200"/>
                </a:lnTo>
                <a:lnTo>
                  <a:pt x="1924712" y="1178052"/>
                </a:lnTo>
                <a:close/>
              </a:path>
              <a:path w="7868920" h="1710054">
                <a:moveTo>
                  <a:pt x="6687636" y="1289304"/>
                </a:moveTo>
                <a:lnTo>
                  <a:pt x="4047744" y="1289304"/>
                </a:lnTo>
                <a:lnTo>
                  <a:pt x="4271772" y="1344168"/>
                </a:lnTo>
                <a:lnTo>
                  <a:pt x="4497324" y="1458468"/>
                </a:lnTo>
                <a:lnTo>
                  <a:pt x="4721352" y="1621536"/>
                </a:lnTo>
                <a:lnTo>
                  <a:pt x="4946904" y="1612392"/>
                </a:lnTo>
                <a:lnTo>
                  <a:pt x="5170932" y="1546860"/>
                </a:lnTo>
                <a:lnTo>
                  <a:pt x="5396484" y="1514856"/>
                </a:lnTo>
                <a:lnTo>
                  <a:pt x="6354821" y="1514856"/>
                </a:lnTo>
                <a:lnTo>
                  <a:pt x="6519671" y="1395984"/>
                </a:lnTo>
                <a:lnTo>
                  <a:pt x="6687636" y="1289304"/>
                </a:lnTo>
                <a:close/>
              </a:path>
              <a:path w="7868920" h="1710054">
                <a:moveTo>
                  <a:pt x="6354821" y="1514856"/>
                </a:moveTo>
                <a:lnTo>
                  <a:pt x="5396484" y="1514856"/>
                </a:lnTo>
                <a:lnTo>
                  <a:pt x="5620512" y="1524000"/>
                </a:lnTo>
                <a:lnTo>
                  <a:pt x="5846064" y="1574292"/>
                </a:lnTo>
                <a:lnTo>
                  <a:pt x="6070092" y="1610868"/>
                </a:lnTo>
                <a:lnTo>
                  <a:pt x="6295644" y="1557527"/>
                </a:lnTo>
                <a:lnTo>
                  <a:pt x="6354821" y="1514856"/>
                </a:lnTo>
                <a:close/>
              </a:path>
              <a:path w="7868920" h="1710054">
                <a:moveTo>
                  <a:pt x="0" y="18287"/>
                </a:moveTo>
                <a:lnTo>
                  <a:pt x="0" y="1485900"/>
                </a:lnTo>
                <a:lnTo>
                  <a:pt x="225552" y="1539239"/>
                </a:lnTo>
                <a:lnTo>
                  <a:pt x="449580" y="1577339"/>
                </a:lnTo>
                <a:lnTo>
                  <a:pt x="675132" y="1598676"/>
                </a:lnTo>
                <a:lnTo>
                  <a:pt x="900684" y="1563624"/>
                </a:lnTo>
                <a:lnTo>
                  <a:pt x="1124712" y="1356360"/>
                </a:lnTo>
                <a:lnTo>
                  <a:pt x="1350264" y="1202436"/>
                </a:lnTo>
                <a:lnTo>
                  <a:pt x="1574292" y="1178052"/>
                </a:lnTo>
                <a:lnTo>
                  <a:pt x="1924712" y="1178052"/>
                </a:lnTo>
                <a:lnTo>
                  <a:pt x="1921039" y="1176527"/>
                </a:lnTo>
                <a:lnTo>
                  <a:pt x="900684" y="1176527"/>
                </a:lnTo>
                <a:lnTo>
                  <a:pt x="675132" y="982980"/>
                </a:lnTo>
                <a:lnTo>
                  <a:pt x="449580" y="777239"/>
                </a:lnTo>
                <a:lnTo>
                  <a:pt x="225552" y="286512"/>
                </a:lnTo>
                <a:lnTo>
                  <a:pt x="0" y="18287"/>
                </a:lnTo>
                <a:close/>
              </a:path>
              <a:path w="7868920" h="1710054">
                <a:moveTo>
                  <a:pt x="7868411" y="1252727"/>
                </a:moveTo>
                <a:lnTo>
                  <a:pt x="6745224" y="1252727"/>
                </a:lnTo>
                <a:lnTo>
                  <a:pt x="6969252" y="1263396"/>
                </a:lnTo>
                <a:lnTo>
                  <a:pt x="7194804" y="1434084"/>
                </a:lnTo>
                <a:lnTo>
                  <a:pt x="7418832" y="1580388"/>
                </a:lnTo>
                <a:lnTo>
                  <a:pt x="7644384" y="1580388"/>
                </a:lnTo>
                <a:lnTo>
                  <a:pt x="7868411" y="1511808"/>
                </a:lnTo>
                <a:lnTo>
                  <a:pt x="7868411" y="1252727"/>
                </a:lnTo>
                <a:close/>
              </a:path>
              <a:path w="7868920" h="1710054">
                <a:moveTo>
                  <a:pt x="4047744" y="1033272"/>
                </a:moveTo>
                <a:lnTo>
                  <a:pt x="3822191" y="1194815"/>
                </a:lnTo>
                <a:lnTo>
                  <a:pt x="3598164" y="1261872"/>
                </a:lnTo>
                <a:lnTo>
                  <a:pt x="6730827" y="1261872"/>
                </a:lnTo>
                <a:lnTo>
                  <a:pt x="6745224" y="1252727"/>
                </a:lnTo>
                <a:lnTo>
                  <a:pt x="7868411" y="1252727"/>
                </a:lnTo>
                <a:lnTo>
                  <a:pt x="7868411" y="1178052"/>
                </a:lnTo>
                <a:lnTo>
                  <a:pt x="4497324" y="1178052"/>
                </a:lnTo>
                <a:lnTo>
                  <a:pt x="4271772" y="1088136"/>
                </a:lnTo>
                <a:lnTo>
                  <a:pt x="4047744" y="1033272"/>
                </a:lnTo>
                <a:close/>
              </a:path>
              <a:path w="7868920" h="1710054">
                <a:moveTo>
                  <a:pt x="2699004" y="219456"/>
                </a:moveTo>
                <a:lnTo>
                  <a:pt x="2473452" y="245363"/>
                </a:lnTo>
                <a:lnTo>
                  <a:pt x="2249424" y="900684"/>
                </a:lnTo>
                <a:lnTo>
                  <a:pt x="2023872" y="1219200"/>
                </a:lnTo>
                <a:lnTo>
                  <a:pt x="3496301" y="1219200"/>
                </a:lnTo>
                <a:lnTo>
                  <a:pt x="3372612" y="1167384"/>
                </a:lnTo>
                <a:lnTo>
                  <a:pt x="3148584" y="612648"/>
                </a:lnTo>
                <a:lnTo>
                  <a:pt x="2923032" y="556260"/>
                </a:lnTo>
                <a:lnTo>
                  <a:pt x="2699004" y="219456"/>
                </a:lnTo>
                <a:close/>
              </a:path>
              <a:path w="7868920" h="1710054">
                <a:moveTo>
                  <a:pt x="5396484" y="0"/>
                </a:moveTo>
                <a:lnTo>
                  <a:pt x="5170932" y="240792"/>
                </a:lnTo>
                <a:lnTo>
                  <a:pt x="4946904" y="762000"/>
                </a:lnTo>
                <a:lnTo>
                  <a:pt x="4721352" y="1155192"/>
                </a:lnTo>
                <a:lnTo>
                  <a:pt x="4497324" y="1178052"/>
                </a:lnTo>
                <a:lnTo>
                  <a:pt x="7868411" y="1178052"/>
                </a:lnTo>
                <a:lnTo>
                  <a:pt x="7868411" y="1156715"/>
                </a:lnTo>
                <a:lnTo>
                  <a:pt x="7194804" y="1156715"/>
                </a:lnTo>
                <a:lnTo>
                  <a:pt x="7180994" y="1147572"/>
                </a:lnTo>
                <a:lnTo>
                  <a:pt x="6295644" y="1147572"/>
                </a:lnTo>
                <a:lnTo>
                  <a:pt x="6070092" y="1011936"/>
                </a:lnTo>
                <a:lnTo>
                  <a:pt x="5846064" y="545592"/>
                </a:lnTo>
                <a:lnTo>
                  <a:pt x="5620512" y="115824"/>
                </a:lnTo>
                <a:lnTo>
                  <a:pt x="5396484" y="0"/>
                </a:lnTo>
                <a:close/>
              </a:path>
              <a:path w="7868920" h="1710054">
                <a:moveTo>
                  <a:pt x="1574292" y="922020"/>
                </a:moveTo>
                <a:lnTo>
                  <a:pt x="1350264" y="946404"/>
                </a:lnTo>
                <a:lnTo>
                  <a:pt x="1124712" y="1069848"/>
                </a:lnTo>
                <a:lnTo>
                  <a:pt x="900684" y="1176527"/>
                </a:lnTo>
                <a:lnTo>
                  <a:pt x="1921039" y="1176527"/>
                </a:lnTo>
                <a:lnTo>
                  <a:pt x="1799844" y="1126236"/>
                </a:lnTo>
                <a:lnTo>
                  <a:pt x="1574292" y="922020"/>
                </a:lnTo>
                <a:close/>
              </a:path>
              <a:path w="7868920" h="1710054">
                <a:moveTo>
                  <a:pt x="7868411" y="207263"/>
                </a:moveTo>
                <a:lnTo>
                  <a:pt x="7644384" y="760476"/>
                </a:lnTo>
                <a:lnTo>
                  <a:pt x="7418832" y="1121664"/>
                </a:lnTo>
                <a:lnTo>
                  <a:pt x="7194804" y="1156715"/>
                </a:lnTo>
                <a:lnTo>
                  <a:pt x="7868411" y="1156715"/>
                </a:lnTo>
                <a:lnTo>
                  <a:pt x="7868411" y="207263"/>
                </a:lnTo>
                <a:close/>
              </a:path>
              <a:path w="7868920" h="1710054">
                <a:moveTo>
                  <a:pt x="6745224" y="992124"/>
                </a:moveTo>
                <a:lnTo>
                  <a:pt x="6519671" y="1103376"/>
                </a:lnTo>
                <a:lnTo>
                  <a:pt x="6295644" y="1147572"/>
                </a:lnTo>
                <a:lnTo>
                  <a:pt x="7180994" y="1147572"/>
                </a:lnTo>
                <a:lnTo>
                  <a:pt x="6969252" y="1007363"/>
                </a:lnTo>
                <a:lnTo>
                  <a:pt x="6745224" y="992124"/>
                </a:lnTo>
                <a:close/>
              </a:path>
            </a:pathLst>
          </a:custGeom>
          <a:solidFill>
            <a:srgbClr val="003882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5463" y="1431036"/>
            <a:ext cx="0" cy="3291840"/>
          </a:xfrm>
          <a:custGeom>
            <a:avLst/>
            <a:gdLst/>
            <a:ahLst/>
            <a:cxnLst/>
            <a:rect l="l" t="t" r="r" b="b"/>
            <a:pathLst>
              <a:path h="3291840">
                <a:moveTo>
                  <a:pt x="0" y="3291840"/>
                </a:moveTo>
                <a:lnTo>
                  <a:pt x="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552" y="472287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7552" y="439369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7552" y="4064508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7552" y="373532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7552" y="3406140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7552" y="307695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7552" y="274777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7552" y="2418588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7552" y="208940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7552" y="1760220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7552" y="143103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5463" y="4722876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411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5463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7101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5044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059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614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017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9572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1975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530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933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488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1891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446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849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9404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1807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4362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6765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9320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1723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4278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681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9236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1639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4194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6597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9152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1555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4110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6513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9068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1471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40268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64295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89847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13876" y="4722876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54227" y="1177518"/>
            <a:ext cx="334645" cy="36480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1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00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91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10"/>
              </a:spcBef>
            </a:pP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20879" y="4829850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70459" y="4829783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820039" y="4829562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69873" y="4829483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19453" y="4828828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69033" y="4828656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18613" y="4829850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68574" y="4829783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518154" y="4829562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67734" y="4829483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17314" y="4828828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67148" y="4828656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316728" y="4829850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66308" y="4829783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15888" y="4829562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665849" y="4829483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15429" y="4828828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65009" y="4828656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8821" y="2381385"/>
            <a:ext cx="250825" cy="13335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0" dirty="0">
                <a:solidFill>
                  <a:srgbClr val="585858"/>
                </a:solidFill>
                <a:latin typeface="Calibri"/>
                <a:cs typeface="Calibri"/>
              </a:rPr>
              <a:t>Demand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229867" y="3601211"/>
            <a:ext cx="1757680" cy="710565"/>
          </a:xfrm>
          <a:custGeom>
            <a:avLst/>
            <a:gdLst/>
            <a:ahLst/>
            <a:cxnLst/>
            <a:rect l="l" t="t" r="r" b="b"/>
            <a:pathLst>
              <a:path w="1757680" h="710564">
                <a:moveTo>
                  <a:pt x="0" y="710183"/>
                </a:moveTo>
                <a:lnTo>
                  <a:pt x="1757172" y="710183"/>
                </a:lnTo>
                <a:lnTo>
                  <a:pt x="1757172" y="0"/>
                </a:lnTo>
                <a:lnTo>
                  <a:pt x="0" y="0"/>
                </a:lnTo>
                <a:lnTo>
                  <a:pt x="0" y="7101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58467" y="36393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868"/>
                </a:moveTo>
                <a:lnTo>
                  <a:pt x="86868" y="86868"/>
                </a:lnTo>
                <a:lnTo>
                  <a:pt x="86868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003882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58467" y="3994403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868"/>
                </a:moveTo>
                <a:lnTo>
                  <a:pt x="86868" y="86868"/>
                </a:lnTo>
                <a:lnTo>
                  <a:pt x="86868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D32D1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229867" y="3553967"/>
            <a:ext cx="1757680" cy="5746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3695" marR="205104">
              <a:lnSpc>
                <a:spcPct val="973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Residential </a:t>
            </a:r>
            <a:r>
              <a:rPr sz="1200" b="1" spc="-20" dirty="0">
                <a:solidFill>
                  <a:srgbClr val="585858"/>
                </a:solidFill>
                <a:latin typeface="Calibri"/>
                <a:cs typeface="Calibri"/>
              </a:rPr>
              <a:t>&amp;  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Commercial  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Power</a:t>
            </a:r>
            <a:r>
              <a:rPr sz="1200" b="1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Generation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769102" y="1213866"/>
            <a:ext cx="1905" cy="3820795"/>
          </a:xfrm>
          <a:custGeom>
            <a:avLst/>
            <a:gdLst/>
            <a:ahLst/>
            <a:cxnLst/>
            <a:rect l="l" t="t" r="r" b="b"/>
            <a:pathLst>
              <a:path w="1904" h="3820795">
                <a:moveTo>
                  <a:pt x="0" y="3820287"/>
                </a:moveTo>
                <a:lnTo>
                  <a:pt x="1905" y="0"/>
                </a:lnTo>
              </a:path>
            </a:pathLst>
          </a:custGeom>
          <a:ln w="22859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13460"/>
          </a:xfrm>
          <a:custGeom>
            <a:avLst/>
            <a:gdLst/>
            <a:ahLst/>
            <a:cxnLst/>
            <a:rect l="l" t="t" r="r" b="b"/>
            <a:pathLst>
              <a:path w="9144000" h="1013460">
                <a:moveTo>
                  <a:pt x="9143999" y="0"/>
                </a:moveTo>
                <a:lnTo>
                  <a:pt x="0" y="0"/>
                </a:lnTo>
                <a:lnTo>
                  <a:pt x="0" y="1013460"/>
                </a:lnTo>
                <a:lnTo>
                  <a:pt x="9143999" y="1013460"/>
                </a:lnTo>
                <a:lnTo>
                  <a:pt x="9143999" y="0"/>
                </a:lnTo>
                <a:close/>
              </a:path>
            </a:pathLst>
          </a:custGeom>
          <a:solidFill>
            <a:srgbClr val="FACE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459"/>
            <a:ext cx="7543800" cy="509270"/>
          </a:xfrm>
          <a:custGeom>
            <a:avLst/>
            <a:gdLst/>
            <a:ahLst/>
            <a:cxnLst/>
            <a:rect l="l" t="t" r="r" b="b"/>
            <a:pathLst>
              <a:path w="7543800" h="509270">
                <a:moveTo>
                  <a:pt x="0" y="509016"/>
                </a:moveTo>
                <a:lnTo>
                  <a:pt x="7543800" y="509016"/>
                </a:lnTo>
                <a:lnTo>
                  <a:pt x="754380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34" y="296671"/>
            <a:ext cx="661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latin typeface="Century Gothic"/>
                <a:cs typeface="Century Gothic"/>
              </a:rPr>
              <a:t>U.S. </a:t>
            </a:r>
            <a:r>
              <a:rPr sz="2400" spc="195" dirty="0">
                <a:latin typeface="Century Gothic"/>
                <a:cs typeface="Century Gothic"/>
              </a:rPr>
              <a:t>NATURAL </a:t>
            </a:r>
            <a:r>
              <a:rPr sz="2400" spc="110" dirty="0">
                <a:latin typeface="Century Gothic"/>
                <a:cs typeface="Century Gothic"/>
              </a:rPr>
              <a:t>GAS </a:t>
            </a:r>
            <a:r>
              <a:rPr sz="2400" spc="155" dirty="0">
                <a:latin typeface="Century Gothic"/>
                <a:cs typeface="Century Gothic"/>
              </a:rPr>
              <a:t>DEMAND </a:t>
            </a:r>
            <a:r>
              <a:rPr sz="2400" spc="175" dirty="0">
                <a:latin typeface="Century Gothic"/>
                <a:cs typeface="Century Gothic"/>
              </a:rPr>
              <a:t>VS.</a:t>
            </a:r>
            <a:r>
              <a:rPr sz="2400" spc="15" dirty="0">
                <a:latin typeface="Century Gothic"/>
                <a:cs typeface="Century Gothic"/>
              </a:rPr>
              <a:t> </a:t>
            </a:r>
            <a:r>
              <a:rPr sz="2400" spc="180" dirty="0">
                <a:latin typeface="Century Gothic"/>
                <a:cs typeface="Century Gothic"/>
              </a:rPr>
              <a:t>SUPPLY*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333" y="1445768"/>
            <a:ext cx="808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492" y="1445768"/>
            <a:ext cx="954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5" dirty="0">
                <a:solidFill>
                  <a:srgbClr val="585858"/>
                </a:solidFill>
                <a:latin typeface="Calibri"/>
                <a:cs typeface="Calibri"/>
              </a:rPr>
              <a:t>EIA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Forecast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20561" y="5205221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11429" y="698"/>
                </a:moveTo>
                <a:lnTo>
                  <a:pt x="11429" y="698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1265" y="5818561"/>
            <a:ext cx="3565525" cy="389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80"/>
              </a:spcBef>
            </a:pP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Source: </a:t>
            </a:r>
            <a:r>
              <a:rPr sz="900" i="1" spc="4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900" i="1" spc="35" dirty="0">
                <a:solidFill>
                  <a:srgbClr val="585858"/>
                </a:solidFill>
                <a:latin typeface="Calibri"/>
                <a:cs typeface="Calibri"/>
              </a:rPr>
              <a:t>EIA </a:t>
            </a:r>
            <a:r>
              <a:rPr sz="900" i="1" dirty="0">
                <a:solidFill>
                  <a:srgbClr val="585858"/>
                </a:solidFill>
                <a:latin typeface="Calibri"/>
                <a:cs typeface="Calibri"/>
              </a:rPr>
              <a:t>Short-Term 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Energy Outlook, </a:t>
            </a:r>
            <a:r>
              <a:rPr sz="900" i="1" spc="20" dirty="0">
                <a:solidFill>
                  <a:srgbClr val="585858"/>
                </a:solidFill>
                <a:latin typeface="Calibri"/>
                <a:cs typeface="Calibri"/>
              </a:rPr>
              <a:t>October </a:t>
            </a:r>
            <a:r>
              <a:rPr sz="900" i="1" spc="50" dirty="0">
                <a:solidFill>
                  <a:srgbClr val="585858"/>
                </a:solidFill>
                <a:latin typeface="Calibri"/>
                <a:cs typeface="Calibri"/>
              </a:rPr>
              <a:t>11,</a:t>
            </a:r>
            <a:r>
              <a:rPr sz="900" i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i="1" spc="6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000" b="1" spc="-70" dirty="0">
                <a:solidFill>
                  <a:srgbClr val="C00000"/>
                </a:solidFill>
                <a:latin typeface="Calibri"/>
                <a:cs typeface="Calibri"/>
              </a:rPr>
              <a:t>* </a:t>
            </a:r>
            <a:r>
              <a:rPr sz="1000" spc="15" dirty="0">
                <a:solidFill>
                  <a:srgbClr val="585858"/>
                </a:solidFill>
                <a:latin typeface="Calibri"/>
                <a:cs typeface="Calibri"/>
              </a:rPr>
              <a:t>Supply 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= </a:t>
            </a: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Dry 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000" spc="80" dirty="0">
                <a:solidFill>
                  <a:srgbClr val="585858"/>
                </a:solidFill>
                <a:latin typeface="Calibri"/>
                <a:cs typeface="Calibri"/>
              </a:rPr>
              <a:t>LNG </a:t>
            </a:r>
            <a:r>
              <a:rPr sz="1000" spc="-20" dirty="0">
                <a:solidFill>
                  <a:srgbClr val="585858"/>
                </a:solidFill>
                <a:latin typeface="Calibri"/>
                <a:cs typeface="Calibri"/>
              </a:rPr>
              <a:t>Imports 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Pipeline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Gross</a:t>
            </a:r>
            <a:r>
              <a:rPr sz="10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Calibri"/>
                <a:cs typeface="Calibri"/>
              </a:rPr>
              <a:t>Imports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2895" y="466039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9744" y="4660391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572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9744" y="4113276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>
                <a:moveTo>
                  <a:pt x="0" y="0"/>
                </a:moveTo>
                <a:lnTo>
                  <a:pt x="793699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9744" y="3567684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>
                <a:moveTo>
                  <a:pt x="0" y="0"/>
                </a:moveTo>
                <a:lnTo>
                  <a:pt x="793699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9744" y="3022092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>
                <a:moveTo>
                  <a:pt x="0" y="0"/>
                </a:moveTo>
                <a:lnTo>
                  <a:pt x="793699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9744" y="2474976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>
                <a:moveTo>
                  <a:pt x="0" y="0"/>
                </a:moveTo>
                <a:lnTo>
                  <a:pt x="793699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9744" y="1929383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>
                <a:moveTo>
                  <a:pt x="0" y="0"/>
                </a:moveTo>
                <a:lnTo>
                  <a:pt x="793699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9744" y="1383791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>
                <a:moveTo>
                  <a:pt x="0" y="0"/>
                </a:moveTo>
                <a:lnTo>
                  <a:pt x="7936991" y="0"/>
                </a:lnTo>
              </a:path>
            </a:pathLst>
          </a:custGeom>
          <a:ln w="9144">
            <a:solidFill>
              <a:srgbClr val="9696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9744" y="1383791"/>
            <a:ext cx="0" cy="3822700"/>
          </a:xfrm>
          <a:custGeom>
            <a:avLst/>
            <a:gdLst/>
            <a:ahLst/>
            <a:cxnLst/>
            <a:rect l="l" t="t" r="r" b="b"/>
            <a:pathLst>
              <a:path h="3822700">
                <a:moveTo>
                  <a:pt x="0" y="3822192"/>
                </a:moveTo>
                <a:lnTo>
                  <a:pt x="0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0308" y="5205984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0308" y="466039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0308" y="4113276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0308" y="3567684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0308" y="3022092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0308" y="2474976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0308" y="1929383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0308" y="138379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92895" y="520598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744" y="5205984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572" y="0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9744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6819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896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9448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6523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3600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0676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87751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13304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0379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67455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94532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20084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7159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74235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01311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28388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53940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81015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08091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35167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62244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7796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14871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1947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9023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94576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21652" y="524713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48728" y="524713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75804" y="524713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02880" y="524713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28431" y="524713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55507" y="524713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82583" y="524713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09659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36735" y="52059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0505" y="1783842"/>
            <a:ext cx="4761230" cy="2063750"/>
          </a:xfrm>
          <a:custGeom>
            <a:avLst/>
            <a:gdLst/>
            <a:ahLst/>
            <a:cxnLst/>
            <a:rect l="l" t="t" r="r" b="b"/>
            <a:pathLst>
              <a:path w="4761230" h="2063750">
                <a:moveTo>
                  <a:pt x="0" y="0"/>
                </a:moveTo>
                <a:lnTo>
                  <a:pt x="225552" y="445008"/>
                </a:lnTo>
                <a:lnTo>
                  <a:pt x="452628" y="1260348"/>
                </a:lnTo>
                <a:lnTo>
                  <a:pt x="679704" y="1600200"/>
                </a:lnTo>
                <a:lnTo>
                  <a:pt x="906780" y="1920240"/>
                </a:lnTo>
                <a:lnTo>
                  <a:pt x="1132332" y="1743456"/>
                </a:lnTo>
                <a:lnTo>
                  <a:pt x="1359408" y="1539240"/>
                </a:lnTo>
                <a:lnTo>
                  <a:pt x="1586483" y="1498092"/>
                </a:lnTo>
                <a:lnTo>
                  <a:pt x="1813560" y="1837944"/>
                </a:lnTo>
                <a:lnTo>
                  <a:pt x="2040636" y="1991868"/>
                </a:lnTo>
                <a:lnTo>
                  <a:pt x="2266188" y="1463040"/>
                </a:lnTo>
                <a:lnTo>
                  <a:pt x="2493264" y="377952"/>
                </a:lnTo>
                <a:lnTo>
                  <a:pt x="2720340" y="333756"/>
                </a:lnTo>
                <a:lnTo>
                  <a:pt x="2947416" y="891540"/>
                </a:lnTo>
                <a:lnTo>
                  <a:pt x="3174492" y="986028"/>
                </a:lnTo>
                <a:lnTo>
                  <a:pt x="3400044" y="1906524"/>
                </a:lnTo>
                <a:lnTo>
                  <a:pt x="3627120" y="2063496"/>
                </a:lnTo>
                <a:lnTo>
                  <a:pt x="3854196" y="1952244"/>
                </a:lnTo>
                <a:lnTo>
                  <a:pt x="4081272" y="1682496"/>
                </a:lnTo>
                <a:lnTo>
                  <a:pt x="4306824" y="1775460"/>
                </a:lnTo>
                <a:lnTo>
                  <a:pt x="4533900" y="1923288"/>
                </a:lnTo>
                <a:lnTo>
                  <a:pt x="4760976" y="1885188"/>
                </a:lnTo>
              </a:path>
            </a:pathLst>
          </a:custGeom>
          <a:ln w="3505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61482" y="1753361"/>
            <a:ext cx="3175000" cy="1918970"/>
          </a:xfrm>
          <a:custGeom>
            <a:avLst/>
            <a:gdLst/>
            <a:ahLst/>
            <a:cxnLst/>
            <a:rect l="l" t="t" r="r" b="b"/>
            <a:pathLst>
              <a:path w="3175000" h="1918970">
                <a:moveTo>
                  <a:pt x="0" y="1915668"/>
                </a:moveTo>
                <a:lnTo>
                  <a:pt x="227075" y="1264920"/>
                </a:lnTo>
                <a:lnTo>
                  <a:pt x="454151" y="399288"/>
                </a:lnTo>
                <a:lnTo>
                  <a:pt x="679703" y="0"/>
                </a:lnTo>
                <a:lnTo>
                  <a:pt x="906779" y="192024"/>
                </a:lnTo>
                <a:lnTo>
                  <a:pt x="1133856" y="905255"/>
                </a:lnTo>
                <a:lnTo>
                  <a:pt x="1360932" y="1677924"/>
                </a:lnTo>
                <a:lnTo>
                  <a:pt x="1588008" y="1903476"/>
                </a:lnTo>
                <a:lnTo>
                  <a:pt x="1813560" y="1830324"/>
                </a:lnTo>
                <a:lnTo>
                  <a:pt x="2040636" y="1644396"/>
                </a:lnTo>
                <a:lnTo>
                  <a:pt x="2267712" y="1671827"/>
                </a:lnTo>
                <a:lnTo>
                  <a:pt x="2494788" y="1918715"/>
                </a:lnTo>
                <a:lnTo>
                  <a:pt x="2720340" y="1859280"/>
                </a:lnTo>
                <a:lnTo>
                  <a:pt x="2947416" y="1261872"/>
                </a:lnTo>
                <a:lnTo>
                  <a:pt x="3174491" y="344424"/>
                </a:lnTo>
              </a:path>
            </a:pathLst>
          </a:custGeom>
          <a:ln w="44196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0505" y="2385822"/>
            <a:ext cx="4761230" cy="326390"/>
          </a:xfrm>
          <a:custGeom>
            <a:avLst/>
            <a:gdLst/>
            <a:ahLst/>
            <a:cxnLst/>
            <a:rect l="l" t="t" r="r" b="b"/>
            <a:pathLst>
              <a:path w="4761230" h="326389">
                <a:moveTo>
                  <a:pt x="0" y="155448"/>
                </a:moveTo>
                <a:lnTo>
                  <a:pt x="225552" y="100583"/>
                </a:lnTo>
                <a:lnTo>
                  <a:pt x="452628" y="144779"/>
                </a:lnTo>
                <a:lnTo>
                  <a:pt x="679704" y="150875"/>
                </a:lnTo>
                <a:lnTo>
                  <a:pt x="906780" y="172212"/>
                </a:lnTo>
                <a:lnTo>
                  <a:pt x="1132332" y="230124"/>
                </a:lnTo>
                <a:lnTo>
                  <a:pt x="1359408" y="193548"/>
                </a:lnTo>
                <a:lnTo>
                  <a:pt x="1586483" y="239267"/>
                </a:lnTo>
                <a:lnTo>
                  <a:pt x="1813560" y="265175"/>
                </a:lnTo>
                <a:lnTo>
                  <a:pt x="2040636" y="292607"/>
                </a:lnTo>
                <a:lnTo>
                  <a:pt x="2266188" y="254507"/>
                </a:lnTo>
                <a:lnTo>
                  <a:pt x="2493264" y="307848"/>
                </a:lnTo>
                <a:lnTo>
                  <a:pt x="2720340" y="326136"/>
                </a:lnTo>
                <a:lnTo>
                  <a:pt x="2947416" y="259079"/>
                </a:lnTo>
                <a:lnTo>
                  <a:pt x="3174492" y="259079"/>
                </a:lnTo>
                <a:lnTo>
                  <a:pt x="3400044" y="252983"/>
                </a:lnTo>
                <a:lnTo>
                  <a:pt x="3627120" y="240791"/>
                </a:lnTo>
                <a:lnTo>
                  <a:pt x="3854196" y="196595"/>
                </a:lnTo>
                <a:lnTo>
                  <a:pt x="4081272" y="152400"/>
                </a:lnTo>
                <a:lnTo>
                  <a:pt x="4306824" y="134112"/>
                </a:lnTo>
                <a:lnTo>
                  <a:pt x="4533900" y="62483"/>
                </a:lnTo>
                <a:lnTo>
                  <a:pt x="4760976" y="0"/>
                </a:lnTo>
              </a:path>
            </a:pathLst>
          </a:custGeom>
          <a:ln w="3505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61482" y="2196845"/>
            <a:ext cx="3175000" cy="189230"/>
          </a:xfrm>
          <a:custGeom>
            <a:avLst/>
            <a:gdLst/>
            <a:ahLst/>
            <a:cxnLst/>
            <a:rect l="l" t="t" r="r" b="b"/>
            <a:pathLst>
              <a:path w="3175000" h="189230">
                <a:moveTo>
                  <a:pt x="0" y="188975"/>
                </a:moveTo>
                <a:lnTo>
                  <a:pt x="227075" y="131063"/>
                </a:lnTo>
                <a:lnTo>
                  <a:pt x="454151" y="103631"/>
                </a:lnTo>
                <a:lnTo>
                  <a:pt x="679703" y="94487"/>
                </a:lnTo>
                <a:lnTo>
                  <a:pt x="906779" y="79248"/>
                </a:lnTo>
                <a:lnTo>
                  <a:pt x="1133856" y="65531"/>
                </a:lnTo>
                <a:lnTo>
                  <a:pt x="1360932" y="48767"/>
                </a:lnTo>
                <a:lnTo>
                  <a:pt x="1588008" y="35051"/>
                </a:lnTo>
                <a:lnTo>
                  <a:pt x="1813560" y="32003"/>
                </a:lnTo>
                <a:lnTo>
                  <a:pt x="2040636" y="25907"/>
                </a:lnTo>
                <a:lnTo>
                  <a:pt x="2267712" y="16763"/>
                </a:lnTo>
                <a:lnTo>
                  <a:pt x="2494788" y="19812"/>
                </a:lnTo>
                <a:lnTo>
                  <a:pt x="2720340" y="12191"/>
                </a:lnTo>
                <a:lnTo>
                  <a:pt x="2947416" y="6095"/>
                </a:lnTo>
                <a:lnTo>
                  <a:pt x="3174491" y="0"/>
                </a:lnTo>
              </a:path>
            </a:pathLst>
          </a:custGeom>
          <a:ln w="35052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10616" y="506958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0616" y="4522977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0616" y="1791716"/>
            <a:ext cx="229870" cy="242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7898" y="1245488"/>
            <a:ext cx="334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74549" y="5313009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28041" y="5312916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81685" y="5312975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35202" y="5312972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88719" y="5312190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42236" y="5312018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95753" y="5313009"/>
            <a:ext cx="250825" cy="5461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an-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49397" y="5312916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02914" y="5312975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56431" y="5312972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09948" y="5312190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63465" y="5312018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16806" y="5313012"/>
            <a:ext cx="251460" cy="5461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Jan-18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70880" y="5312916"/>
            <a:ext cx="250825" cy="33845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24397" y="5312975"/>
            <a:ext cx="250825" cy="36195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678041" y="5312972"/>
            <a:ext cx="250825" cy="22034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131558" y="5312190"/>
            <a:ext cx="250825" cy="30734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585075" y="5312018"/>
            <a:ext cx="250825" cy="34163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Nov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45442" y="2482004"/>
            <a:ext cx="250825" cy="163322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0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b="1" spc="7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b="1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25" dirty="0">
                <a:solidFill>
                  <a:srgbClr val="585858"/>
                </a:solidFill>
                <a:latin typeface="Calibri"/>
                <a:cs typeface="Calibri"/>
              </a:rPr>
              <a:t>Bcf/d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100316" y="4197096"/>
            <a:ext cx="1592580" cy="1050290"/>
          </a:xfrm>
          <a:custGeom>
            <a:avLst/>
            <a:gdLst/>
            <a:ahLst/>
            <a:cxnLst/>
            <a:rect l="l" t="t" r="r" b="b"/>
            <a:pathLst>
              <a:path w="1592579" h="1050289">
                <a:moveTo>
                  <a:pt x="0" y="1050035"/>
                </a:moveTo>
                <a:lnTo>
                  <a:pt x="1592579" y="1050035"/>
                </a:lnTo>
                <a:lnTo>
                  <a:pt x="1592579" y="0"/>
                </a:lnTo>
                <a:lnTo>
                  <a:pt x="0" y="0"/>
                </a:lnTo>
                <a:lnTo>
                  <a:pt x="0" y="1050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58990" y="432892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3505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58990" y="459105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44196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58990" y="485317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3505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58990" y="511530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35052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121652" y="4130802"/>
            <a:ext cx="1571625" cy="107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40640">
              <a:lnSpc>
                <a:spcPct val="143600"/>
              </a:lnSpc>
              <a:spcBef>
                <a:spcPts val="95"/>
              </a:spcBef>
            </a:pP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Demand  Demand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Forecast  </a:t>
            </a:r>
            <a:r>
              <a:rPr sz="1200" b="1" spc="20" dirty="0">
                <a:solidFill>
                  <a:srgbClr val="585858"/>
                </a:solidFill>
                <a:latin typeface="Calibri"/>
                <a:cs typeface="Calibri"/>
              </a:rPr>
              <a:t>Supply</a:t>
            </a:r>
            <a:endParaRPr sz="12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  <a:spcBef>
                <a:spcPts val="630"/>
              </a:spcBef>
            </a:pPr>
            <a:r>
              <a:rPr sz="1200" b="1" spc="20" dirty="0">
                <a:solidFill>
                  <a:srgbClr val="585858"/>
                </a:solidFill>
                <a:latin typeface="Calibri"/>
                <a:cs typeface="Calibri"/>
              </a:rPr>
              <a:t>Supply</a:t>
            </a:r>
            <a:r>
              <a:rPr sz="12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Forecast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53861" y="1572005"/>
            <a:ext cx="0" cy="3638550"/>
          </a:xfrm>
          <a:custGeom>
            <a:avLst/>
            <a:gdLst/>
            <a:ahLst/>
            <a:cxnLst/>
            <a:rect l="l" t="t" r="r" b="b"/>
            <a:pathLst>
              <a:path h="3638550">
                <a:moveTo>
                  <a:pt x="0" y="3638296"/>
                </a:moveTo>
                <a:lnTo>
                  <a:pt x="0" y="0"/>
                </a:lnTo>
              </a:path>
            </a:pathLst>
          </a:custGeom>
          <a:ln w="22860">
            <a:solidFill>
              <a:srgbClr val="836C0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56691" y="6552524"/>
            <a:ext cx="619696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This</a:t>
            </a:r>
            <a:r>
              <a:rPr sz="7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information comes directly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25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Administration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website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1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used for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discussion purposes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only.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 makes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no 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representation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expresses no </a:t>
            </a:r>
            <a:r>
              <a:rPr sz="700" spc="5" dirty="0">
                <a:solidFill>
                  <a:srgbClr val="585858"/>
                </a:solidFill>
                <a:latin typeface="Calibri"/>
                <a:cs typeface="Calibri"/>
              </a:rPr>
              <a:t>opinion </a:t>
            </a:r>
            <a:r>
              <a:rPr sz="700" spc="2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700" spc="-3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700" spc="-3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accuracy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such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700" spc="-2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700" spc="5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585858"/>
                </a:solidFill>
                <a:latin typeface="Calibri"/>
                <a:cs typeface="Calibri"/>
              </a:rPr>
              <a:t>reflection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dirty="0">
                <a:solidFill>
                  <a:srgbClr val="585858"/>
                </a:solidFill>
                <a:latin typeface="Calibri"/>
                <a:cs typeface="Calibri"/>
              </a:rPr>
              <a:t>Shell’s 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view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700" spc="15" dirty="0">
                <a:solidFill>
                  <a:srgbClr val="585858"/>
                </a:solidFill>
                <a:latin typeface="Calibri"/>
                <a:cs typeface="Calibri"/>
              </a:rPr>
              <a:t>any </a:t>
            </a:r>
            <a:r>
              <a:rPr sz="700" spc="-15" dirty="0">
                <a:solidFill>
                  <a:srgbClr val="585858"/>
                </a:solidFill>
                <a:latin typeface="Calibri"/>
                <a:cs typeface="Calibri"/>
              </a:rPr>
              <a:t>market</a:t>
            </a:r>
            <a:r>
              <a:rPr sz="700" spc="-5" dirty="0">
                <a:solidFill>
                  <a:srgbClr val="585858"/>
                </a:solidFill>
                <a:latin typeface="Calibri"/>
                <a:cs typeface="Calibri"/>
              </a:rPr>
              <a:t> fundamentals.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859273"/>
            <a:ext cx="4787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10" dirty="0">
                <a:solidFill>
                  <a:srgbClr val="D32D12"/>
                </a:solidFill>
                <a:latin typeface="Century Gothic"/>
                <a:cs typeface="Century Gothic"/>
              </a:rPr>
              <a:t>What </a:t>
            </a:r>
            <a:r>
              <a:rPr sz="2400" b="1" spc="75" dirty="0">
                <a:solidFill>
                  <a:srgbClr val="D32D12"/>
                </a:solidFill>
                <a:latin typeface="Century Gothic"/>
                <a:cs typeface="Century Gothic"/>
              </a:rPr>
              <a:t>type </a:t>
            </a:r>
            <a:r>
              <a:rPr sz="2400" b="1" spc="155" dirty="0">
                <a:solidFill>
                  <a:srgbClr val="D32D12"/>
                </a:solidFill>
                <a:latin typeface="Century Gothic"/>
                <a:cs typeface="Century Gothic"/>
              </a:rPr>
              <a:t>of </a:t>
            </a:r>
            <a:r>
              <a:rPr sz="2400" b="1" spc="30" dirty="0">
                <a:solidFill>
                  <a:srgbClr val="D32D12"/>
                </a:solidFill>
                <a:latin typeface="Century Gothic"/>
                <a:cs typeface="Century Gothic"/>
              </a:rPr>
              <a:t>credit </a:t>
            </a:r>
            <a:r>
              <a:rPr sz="2400" b="1" spc="135" dirty="0">
                <a:solidFill>
                  <a:srgbClr val="D32D12"/>
                </a:solidFill>
                <a:latin typeface="Century Gothic"/>
                <a:cs typeface="Century Gothic"/>
              </a:rPr>
              <a:t>support </a:t>
            </a:r>
            <a:r>
              <a:rPr sz="2400" b="1" spc="160" dirty="0">
                <a:solidFill>
                  <a:srgbClr val="D32D12"/>
                </a:solidFill>
                <a:latin typeface="Century Gothic"/>
                <a:cs typeface="Century Gothic"/>
              </a:rPr>
              <a:t>is  </a:t>
            </a:r>
            <a:r>
              <a:rPr sz="2400" b="1" spc="110" dirty="0">
                <a:solidFill>
                  <a:srgbClr val="D32D12"/>
                </a:solidFill>
                <a:latin typeface="Century Gothic"/>
                <a:cs typeface="Century Gothic"/>
              </a:rPr>
              <a:t>required </a:t>
            </a:r>
            <a:r>
              <a:rPr sz="2400" b="1" spc="80" dirty="0">
                <a:solidFill>
                  <a:srgbClr val="D32D12"/>
                </a:solidFill>
                <a:latin typeface="Century Gothic"/>
                <a:cs typeface="Century Gothic"/>
              </a:rPr>
              <a:t>and </a:t>
            </a:r>
            <a:r>
              <a:rPr sz="2400" b="1" spc="155" dirty="0">
                <a:solidFill>
                  <a:srgbClr val="D32D12"/>
                </a:solidFill>
                <a:latin typeface="Century Gothic"/>
                <a:cs typeface="Century Gothic"/>
              </a:rPr>
              <a:t>its </a:t>
            </a:r>
            <a:r>
              <a:rPr sz="2400" b="1" spc="20" dirty="0">
                <a:solidFill>
                  <a:srgbClr val="D32D12"/>
                </a:solidFill>
                <a:latin typeface="Century Gothic"/>
                <a:cs typeface="Century Gothic"/>
              </a:rPr>
              <a:t>impact </a:t>
            </a:r>
            <a:r>
              <a:rPr sz="2400" b="1" spc="95" dirty="0">
                <a:solidFill>
                  <a:srgbClr val="D32D12"/>
                </a:solidFill>
                <a:latin typeface="Century Gothic"/>
                <a:cs typeface="Century Gothic"/>
              </a:rPr>
              <a:t>on  </a:t>
            </a:r>
            <a:r>
              <a:rPr sz="2400" b="1" spc="50" dirty="0">
                <a:solidFill>
                  <a:srgbClr val="D32D12"/>
                </a:solidFill>
                <a:latin typeface="Century Gothic"/>
                <a:cs typeface="Century Gothic"/>
              </a:rPr>
              <a:t>execution</a:t>
            </a:r>
            <a:r>
              <a:rPr sz="2400" b="1" spc="155" dirty="0">
                <a:solidFill>
                  <a:srgbClr val="D32D12"/>
                </a:solidFill>
                <a:latin typeface="Century Gothic"/>
                <a:cs typeface="Century Gothic"/>
              </a:rPr>
              <a:t> </a:t>
            </a:r>
            <a:r>
              <a:rPr sz="2400" b="1" spc="40" dirty="0">
                <a:solidFill>
                  <a:srgbClr val="D32D12"/>
                </a:solidFill>
                <a:latin typeface="Century Gothic"/>
                <a:cs typeface="Century Gothic"/>
              </a:rPr>
              <a:t>costs?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70703"/>
            <a:ext cx="5120640" cy="669290"/>
          </a:xfrm>
          <a:custGeom>
            <a:avLst/>
            <a:gdLst/>
            <a:ahLst/>
            <a:cxnLst/>
            <a:rect l="l" t="t" r="r" b="b"/>
            <a:pathLst>
              <a:path w="5120640" h="669289">
                <a:moveTo>
                  <a:pt x="0" y="669036"/>
                </a:moveTo>
                <a:lnTo>
                  <a:pt x="5120640" y="669036"/>
                </a:lnTo>
                <a:lnTo>
                  <a:pt x="5120640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4280" y="5018913"/>
            <a:ext cx="351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Century Gothic"/>
                <a:cs typeface="Century Gothic"/>
              </a:rPr>
              <a:t>COMPANY</a:t>
            </a:r>
            <a:r>
              <a:rPr sz="2400" spc="110" dirty="0">
                <a:latin typeface="Century Gothic"/>
                <a:cs typeface="Century Gothic"/>
              </a:rPr>
              <a:t> </a:t>
            </a:r>
            <a:r>
              <a:rPr sz="2400" spc="165" dirty="0">
                <a:latin typeface="Century Gothic"/>
                <a:cs typeface="Century Gothic"/>
              </a:rPr>
              <a:t>OVERVIEW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211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/>
              <a:t>ISDA </a:t>
            </a:r>
            <a:r>
              <a:rPr sz="2400" spc="30" dirty="0"/>
              <a:t>WITH</a:t>
            </a:r>
            <a:r>
              <a:rPr sz="2400" spc="80" dirty="0"/>
              <a:t> </a:t>
            </a:r>
            <a:r>
              <a:rPr sz="2400" spc="175" dirty="0"/>
              <a:t>CSA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04875" y="138506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271094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4875" y="368630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1999" y="1253439"/>
            <a:ext cx="7331709" cy="3608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Bi-lateral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limits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established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upon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20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assessments of 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Shell</a:t>
            </a:r>
            <a:r>
              <a:rPr sz="2000" spc="3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Trading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360"/>
              </a:spcBef>
              <a:buSzPct val="75000"/>
              <a:buFont typeface="Wingdings"/>
              <a:buChar char=""/>
              <a:tabLst>
                <a:tab pos="197485" algn="l"/>
              </a:tabLst>
            </a:pPr>
            <a:r>
              <a:rPr sz="2000" spc="114" dirty="0">
                <a:solidFill>
                  <a:srgbClr val="585858"/>
                </a:solidFill>
                <a:latin typeface="Calibri"/>
                <a:cs typeface="Calibri"/>
              </a:rPr>
              <a:t>ISDA 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000" spc="-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585858"/>
                </a:solidFill>
                <a:latin typeface="Calibri"/>
                <a:cs typeface="Calibri"/>
              </a:rPr>
              <a:t>CSA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2700" marR="162560">
              <a:lnSpc>
                <a:spcPts val="2160"/>
              </a:lnSpc>
              <a:spcBef>
                <a:spcPts val="5"/>
              </a:spcBef>
            </a:pP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Collateral (cash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LoC)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required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daily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mark-to-market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exposures  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trades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exceed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thresholds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20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5"/>
              </a:spcBef>
            </a:pP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external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rating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issued </a:t>
            </a:r>
            <a:r>
              <a:rPr sz="2000" spc="6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rating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agency,</a:t>
            </a:r>
            <a:r>
              <a:rPr sz="2000" spc="4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thresholds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tied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grid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(i.e.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line 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tied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20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rating)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585858"/>
                </a:solidFill>
                <a:latin typeface="Calibri"/>
                <a:cs typeface="Calibri"/>
              </a:rPr>
              <a:t>Aggressive </a:t>
            </a: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pricing 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could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fill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up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derivative</a:t>
            </a:r>
            <a:r>
              <a:rPr sz="2000" spc="-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lines.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875" y="466166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5009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/>
              <a:t>UNSECURED </a:t>
            </a:r>
            <a:r>
              <a:rPr sz="2400" spc="120" dirty="0"/>
              <a:t>NO-MARGIN</a:t>
            </a:r>
            <a:r>
              <a:rPr sz="2400" spc="90" dirty="0"/>
              <a:t> </a:t>
            </a:r>
            <a:r>
              <a:rPr sz="2400" spc="75" dirty="0"/>
              <a:t>PROGRAM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58570" y="1078357"/>
            <a:ext cx="114299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570" y="2273173"/>
            <a:ext cx="114299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570" y="3207385"/>
            <a:ext cx="114299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570" y="4478401"/>
            <a:ext cx="114299" cy="12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570" y="5152009"/>
            <a:ext cx="114299" cy="12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570" y="6086195"/>
            <a:ext cx="114299" cy="12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5695" y="953261"/>
            <a:ext cx="7454900" cy="53238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94005">
              <a:lnSpc>
                <a:spcPts val="2050"/>
              </a:lnSpc>
              <a:spcBef>
                <a:spcPts val="355"/>
              </a:spcBef>
            </a:pP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Used </a:t>
            </a:r>
            <a:r>
              <a:rPr sz="1900" spc="-8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900" spc="-25" dirty="0">
                <a:solidFill>
                  <a:srgbClr val="585858"/>
                </a:solidFill>
                <a:latin typeface="Calibri"/>
                <a:cs typeface="Calibri"/>
              </a:rPr>
              <a:t>compete </a:t>
            </a:r>
            <a:r>
              <a:rPr sz="1900" spc="-4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900" spc="50" dirty="0">
                <a:solidFill>
                  <a:srgbClr val="585858"/>
                </a:solidFill>
                <a:latin typeface="Calibri"/>
                <a:cs typeface="Calibri"/>
              </a:rPr>
              <a:t>bank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syndicates,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where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bank’s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hedging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affiliates  </a:t>
            </a:r>
            <a:r>
              <a:rPr sz="1900" spc="40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secured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producer is </a:t>
            </a:r>
            <a:r>
              <a:rPr sz="1900" spc="-60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900" spc="40" dirty="0">
                <a:solidFill>
                  <a:srgbClr val="585858"/>
                </a:solidFill>
                <a:latin typeface="Calibri"/>
                <a:cs typeface="Calibri"/>
              </a:rPr>
              <a:t>able </a:t>
            </a:r>
            <a:r>
              <a:rPr sz="1900" spc="-8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900" spc="-30" dirty="0">
                <a:solidFill>
                  <a:srgbClr val="585858"/>
                </a:solidFill>
                <a:latin typeface="Calibri"/>
                <a:cs typeface="Calibri"/>
              </a:rPr>
              <a:t>post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collateral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outside </a:t>
            </a:r>
            <a:r>
              <a:rPr sz="1900" spc="50" dirty="0">
                <a:solidFill>
                  <a:srgbClr val="585858"/>
                </a:solidFill>
                <a:latin typeface="Calibri"/>
                <a:cs typeface="Calibri"/>
              </a:rPr>
              <a:t>bank 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facility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669290">
              <a:lnSpc>
                <a:spcPts val="2050"/>
              </a:lnSpc>
              <a:tabLst>
                <a:tab pos="2148205" algn="l"/>
              </a:tabLst>
            </a:pPr>
            <a:r>
              <a:rPr sz="1900" spc="105" dirty="0">
                <a:solidFill>
                  <a:srgbClr val="585858"/>
                </a:solidFill>
                <a:latin typeface="Calibri"/>
                <a:cs typeface="Calibri"/>
              </a:rPr>
              <a:t>ISDA </a:t>
            </a:r>
            <a:r>
              <a:rPr sz="1900" spc="-40" dirty="0">
                <a:solidFill>
                  <a:srgbClr val="585858"/>
                </a:solidFill>
                <a:latin typeface="Calibri"/>
                <a:cs typeface="Calibri"/>
              </a:rPr>
              <a:t>with</a:t>
            </a:r>
            <a:r>
              <a:rPr sz="19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19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Calibri"/>
                <a:cs typeface="Calibri"/>
              </a:rPr>
              <a:t>CSA.	</a:t>
            </a:r>
            <a:r>
              <a:rPr sz="1900" spc="140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posting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900" spc="45" dirty="0">
                <a:solidFill>
                  <a:srgbClr val="585858"/>
                </a:solidFill>
                <a:latin typeface="Calibri"/>
                <a:cs typeface="Calibri"/>
              </a:rPr>
              <a:t>cash,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LCs,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security </a:t>
            </a:r>
            <a:r>
              <a:rPr sz="1900" spc="-50" dirty="0">
                <a:solidFill>
                  <a:srgbClr val="585858"/>
                </a:solidFill>
                <a:latin typeface="Calibri"/>
                <a:cs typeface="Calibri"/>
              </a:rPr>
              <a:t>interest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1900" spc="-10" dirty="0">
                <a:solidFill>
                  <a:srgbClr val="585858"/>
                </a:solidFill>
                <a:latin typeface="Calibri"/>
                <a:cs typeface="Calibri"/>
              </a:rPr>
              <a:t>reserves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required </a:t>
            </a:r>
            <a:r>
              <a:rPr sz="1900" spc="-55" dirty="0">
                <a:solidFill>
                  <a:srgbClr val="585858"/>
                </a:solidFill>
                <a:latin typeface="Calibri"/>
                <a:cs typeface="Calibri"/>
              </a:rPr>
              <a:t>(thus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STRM’s credit</a:t>
            </a:r>
            <a:r>
              <a:rPr sz="1900" spc="2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exposure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“unsecured”)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358140">
              <a:lnSpc>
                <a:spcPts val="2050"/>
              </a:lnSpc>
              <a:spcBef>
                <a:spcPts val="5"/>
              </a:spcBef>
            </a:pP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Covenants </a:t>
            </a:r>
            <a:r>
              <a:rPr sz="1900" spc="30" dirty="0">
                <a:solidFill>
                  <a:srgbClr val="585858"/>
                </a:solidFill>
                <a:latin typeface="Calibri"/>
                <a:cs typeface="Calibri"/>
              </a:rPr>
              <a:t>generally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used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sub </a:t>
            </a:r>
            <a:r>
              <a:rPr sz="1900" spc="-50" dirty="0">
                <a:solidFill>
                  <a:srgbClr val="585858"/>
                </a:solidFill>
                <a:latin typeface="Calibri"/>
                <a:cs typeface="Calibri"/>
              </a:rPr>
              <a:t>investment </a:t>
            </a:r>
            <a:r>
              <a:rPr sz="1900" spc="65" dirty="0">
                <a:solidFill>
                  <a:srgbClr val="585858"/>
                </a:solidFill>
                <a:latin typeface="Calibri"/>
                <a:cs typeface="Calibri"/>
              </a:rPr>
              <a:t>grade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rated Producers </a:t>
            </a:r>
            <a:r>
              <a:rPr sz="1900" spc="-80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900" spc="-10" dirty="0">
                <a:solidFill>
                  <a:srgbClr val="585858"/>
                </a:solidFill>
                <a:latin typeface="Calibri"/>
                <a:cs typeface="Calibri"/>
              </a:rPr>
              <a:t>mitigate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r>
              <a:rPr sz="19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deterioration.</a:t>
            </a:r>
            <a:endParaRPr sz="19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340"/>
              </a:spcBef>
              <a:buSzPct val="73684"/>
              <a:buFont typeface="Wingdings"/>
              <a:buChar char=""/>
              <a:tabLst>
                <a:tab pos="197485" algn="l"/>
              </a:tabLst>
            </a:pPr>
            <a:r>
              <a:rPr sz="1900" spc="40" dirty="0">
                <a:solidFill>
                  <a:srgbClr val="585858"/>
                </a:solidFill>
                <a:latin typeface="Calibri"/>
                <a:cs typeface="Calibri"/>
              </a:rPr>
              <a:t>Dynamic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900" spc="-30" dirty="0">
                <a:solidFill>
                  <a:srgbClr val="585858"/>
                </a:solidFill>
                <a:latin typeface="Calibri"/>
                <a:cs typeface="Calibri"/>
              </a:rPr>
              <a:t>static </a:t>
            </a:r>
            <a:r>
              <a:rPr sz="1900" spc="-10" dirty="0">
                <a:solidFill>
                  <a:srgbClr val="585858"/>
                </a:solidFill>
                <a:latin typeface="Calibri"/>
                <a:cs typeface="Calibri"/>
              </a:rPr>
              <a:t>covenants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pulled </a:t>
            </a:r>
            <a:r>
              <a:rPr sz="1900" spc="-30" dirty="0">
                <a:solidFill>
                  <a:srgbClr val="585858"/>
                </a:solidFill>
                <a:latin typeface="Calibri"/>
                <a:cs typeface="Calibri"/>
              </a:rPr>
              <a:t>from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existing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r>
              <a:rPr sz="1900" spc="2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agreement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232600"/>
              </a:lnSpc>
              <a:spcBef>
                <a:spcPts val="5"/>
              </a:spcBef>
            </a:pPr>
            <a:r>
              <a:rPr sz="1900" spc="2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900" spc="50" dirty="0">
                <a:solidFill>
                  <a:srgbClr val="585858"/>
                </a:solidFill>
                <a:latin typeface="Calibri"/>
                <a:cs typeface="Calibri"/>
              </a:rPr>
              <a:t>charge </a:t>
            </a:r>
            <a:r>
              <a:rPr sz="1900" spc="4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internal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adjusted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900" spc="25" dirty="0">
                <a:solidFill>
                  <a:srgbClr val="585858"/>
                </a:solidFill>
                <a:latin typeface="Calibri"/>
                <a:cs typeface="Calibri"/>
              </a:rPr>
              <a:t>rating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recovery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rate  </a:t>
            </a:r>
            <a:r>
              <a:rPr sz="1900" spc="130" dirty="0">
                <a:solidFill>
                  <a:srgbClr val="585858"/>
                </a:solidFill>
                <a:latin typeface="Calibri"/>
                <a:cs typeface="Calibri"/>
              </a:rPr>
              <a:t>60 </a:t>
            </a:r>
            <a:r>
              <a:rPr sz="1900" spc="-50" dirty="0">
                <a:solidFill>
                  <a:srgbClr val="585858"/>
                </a:solidFill>
                <a:latin typeface="Calibri"/>
                <a:cs typeface="Calibri"/>
              </a:rPr>
              <a:t>month </a:t>
            </a:r>
            <a:r>
              <a:rPr sz="1900" spc="14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900" spc="45" dirty="0">
                <a:solidFill>
                  <a:srgbClr val="585858"/>
                </a:solidFill>
                <a:latin typeface="Calibri"/>
                <a:cs typeface="Calibri"/>
              </a:rPr>
              <a:t>balance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900" spc="-30" dirty="0">
                <a:solidFill>
                  <a:srgbClr val="585858"/>
                </a:solidFill>
                <a:latin typeface="Calibri"/>
                <a:cs typeface="Calibri"/>
              </a:rPr>
              <a:t>current </a:t>
            </a:r>
            <a:r>
              <a:rPr sz="1900" spc="40" dirty="0">
                <a:solidFill>
                  <a:srgbClr val="585858"/>
                </a:solidFill>
                <a:latin typeface="Calibri"/>
                <a:cs typeface="Calibri"/>
              </a:rPr>
              <a:t>year </a:t>
            </a:r>
            <a:r>
              <a:rPr sz="1900" spc="30" dirty="0">
                <a:solidFill>
                  <a:srgbClr val="585858"/>
                </a:solidFill>
                <a:latin typeface="Calibri"/>
                <a:cs typeface="Calibri"/>
              </a:rPr>
              <a:t>hedge </a:t>
            </a:r>
            <a:r>
              <a:rPr sz="1900" spc="-40" dirty="0">
                <a:solidFill>
                  <a:srgbClr val="585858"/>
                </a:solidFill>
                <a:latin typeface="Calibri"/>
                <a:cs typeface="Calibri"/>
              </a:rPr>
              <a:t>tenor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allows STRM </a:t>
            </a:r>
            <a:r>
              <a:rPr sz="1900" spc="-80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9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585858"/>
                </a:solidFill>
                <a:latin typeface="Calibri"/>
                <a:cs typeface="Calibri"/>
              </a:rPr>
              <a:t>compete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essentially </a:t>
            </a:r>
            <a:r>
              <a:rPr sz="1900" spc="35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1900" spc="-7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9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libri"/>
                <a:cs typeface="Calibri"/>
              </a:rPr>
              <a:t>hedges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20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r>
              <a:rPr sz="19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reports</a:t>
            </a:r>
            <a:r>
              <a:rPr sz="19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weekly</a:t>
            </a:r>
            <a:r>
              <a:rPr sz="19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exposure</a:t>
            </a:r>
            <a:r>
              <a:rPr sz="19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by</a:t>
            </a:r>
            <a:r>
              <a:rPr sz="19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90" dirty="0">
                <a:solidFill>
                  <a:srgbClr val="585858"/>
                </a:solidFill>
                <a:latin typeface="Calibri"/>
                <a:cs typeface="Calibri"/>
              </a:rPr>
              <a:t>CP</a:t>
            </a:r>
            <a:r>
              <a:rPr sz="19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9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r>
              <a:rPr sz="19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reserve</a:t>
            </a:r>
            <a:r>
              <a:rPr sz="19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45" dirty="0">
                <a:solidFill>
                  <a:srgbClr val="585858"/>
                </a:solidFill>
                <a:latin typeface="Calibri"/>
                <a:cs typeface="Calibri"/>
              </a:rPr>
              <a:t>applied</a:t>
            </a:r>
            <a:r>
              <a:rPr sz="1900" spc="1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80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9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Calibri"/>
                <a:cs typeface="Calibri"/>
              </a:rPr>
              <a:t>P&amp;L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564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/>
              <a:t>UNSECURED </a:t>
            </a:r>
            <a:r>
              <a:rPr sz="2400" spc="120" dirty="0"/>
              <a:t>NO-MARGIN</a:t>
            </a:r>
            <a:r>
              <a:rPr sz="2400" spc="100" dirty="0"/>
              <a:t> </a:t>
            </a:r>
            <a:r>
              <a:rPr sz="2400" spc="55" dirty="0"/>
              <a:t>DUE-DILIGENCE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58570" y="1325625"/>
            <a:ext cx="114299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295" y="1074763"/>
            <a:ext cx="7545705" cy="230695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Producer</a:t>
            </a:r>
            <a:r>
              <a:rPr sz="18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Review</a:t>
            </a:r>
            <a:endParaRPr sz="1800">
              <a:latin typeface="Calibri"/>
              <a:cs typeface="Calibri"/>
            </a:endParaRPr>
          </a:p>
          <a:p>
            <a:pPr marL="222250" marR="356870" indent="-184785">
              <a:lnSpc>
                <a:spcPct val="120000"/>
              </a:lnSpc>
              <a:spcBef>
                <a:spcPts val="605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Company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assessment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typical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underwriting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review augmented 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by  </a:t>
            </a: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analysis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1800" spc="82" baseline="25462" dirty="0">
                <a:solidFill>
                  <a:srgbClr val="585858"/>
                </a:solidFill>
                <a:latin typeface="Calibri"/>
                <a:cs typeface="Calibri"/>
              </a:rPr>
              <a:t>rd </a:t>
            </a:r>
            <a:r>
              <a:rPr sz="1800" spc="20" dirty="0">
                <a:solidFill>
                  <a:srgbClr val="585858"/>
                </a:solidFill>
                <a:latin typeface="Calibri"/>
                <a:cs typeface="Calibri"/>
              </a:rPr>
              <a:t>party </a:t>
            </a:r>
            <a:r>
              <a:rPr sz="1800" spc="25" dirty="0">
                <a:solidFill>
                  <a:srgbClr val="585858"/>
                </a:solidFill>
                <a:latin typeface="Calibri"/>
                <a:cs typeface="Calibri"/>
              </a:rPr>
              <a:t>engineering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reserve</a:t>
            </a: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reports</a:t>
            </a:r>
            <a:endParaRPr sz="1800">
              <a:latin typeface="Calibri"/>
              <a:cs typeface="Calibri"/>
            </a:endParaRPr>
          </a:p>
          <a:p>
            <a:pPr marL="222250" marR="30480" indent="-184785">
              <a:lnSpc>
                <a:spcPct val="120100"/>
              </a:lnSpc>
              <a:spcBef>
                <a:spcPts val="595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1800" spc="2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determines </a:t>
            </a:r>
            <a:r>
              <a:rPr sz="1800" spc="65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adjusted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800" spc="25" dirty="0">
                <a:solidFill>
                  <a:srgbClr val="585858"/>
                </a:solidFill>
                <a:latin typeface="Calibri"/>
                <a:cs typeface="Calibri"/>
              </a:rPr>
              <a:t>rating 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recovery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rate </a:t>
            </a:r>
            <a:r>
              <a:rPr sz="1800" spc="-5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used </a:t>
            </a:r>
            <a:r>
              <a:rPr sz="1800" spc="-7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determine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r>
              <a:rPr sz="1800" spc="-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charge</a:t>
            </a:r>
            <a:endParaRPr sz="18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1035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1800" spc="2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monitors 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adjusts </a:t>
            </a:r>
            <a:r>
              <a:rPr sz="1800" spc="25" dirty="0">
                <a:solidFill>
                  <a:srgbClr val="585858"/>
                </a:solidFill>
                <a:latin typeface="Calibri"/>
                <a:cs typeface="Calibri"/>
              </a:rPr>
              <a:t>individual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800" spc="20" dirty="0">
                <a:solidFill>
                  <a:srgbClr val="585858"/>
                </a:solidFill>
                <a:latin typeface="Calibri"/>
                <a:cs typeface="Calibri"/>
              </a:rPr>
              <a:t>ratings 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800" spc="13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800" spc="25" dirty="0">
                <a:solidFill>
                  <a:srgbClr val="585858"/>
                </a:solidFill>
                <a:latin typeface="Calibri"/>
                <a:cs typeface="Calibri"/>
              </a:rPr>
              <a:t>periodic</a:t>
            </a:r>
            <a:r>
              <a:rPr sz="18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basis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57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SECURED </a:t>
            </a:r>
            <a:r>
              <a:rPr sz="2400" spc="120" dirty="0"/>
              <a:t>NO-MARGIN</a:t>
            </a:r>
            <a:r>
              <a:rPr sz="2400" spc="130" dirty="0"/>
              <a:t> </a:t>
            </a:r>
            <a:r>
              <a:rPr sz="2400" spc="75" dirty="0"/>
              <a:t>PROGRAM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58570" y="1061338"/>
            <a:ext cx="114299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570" y="2105279"/>
            <a:ext cx="114299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570" y="3149219"/>
            <a:ext cx="114299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570" y="3932554"/>
            <a:ext cx="114299" cy="12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570" y="4976495"/>
            <a:ext cx="114299" cy="12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570" y="5759894"/>
            <a:ext cx="114299" cy="12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5695" y="936117"/>
            <a:ext cx="7204075" cy="52749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114935">
              <a:lnSpc>
                <a:spcPct val="90100"/>
              </a:lnSpc>
              <a:spcBef>
                <a:spcPts val="320"/>
              </a:spcBef>
            </a:pP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Used in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situations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where </a:t>
            </a:r>
            <a:r>
              <a:rPr sz="1900" spc="14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Producer’s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lender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allows STRM </a:t>
            </a:r>
            <a:r>
              <a:rPr sz="1900" spc="-8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900" spc="20" dirty="0">
                <a:solidFill>
                  <a:srgbClr val="585858"/>
                </a:solidFill>
                <a:latin typeface="Calibri"/>
                <a:cs typeface="Calibri"/>
              </a:rPr>
              <a:t>share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in 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collateral on </a:t>
            </a:r>
            <a:r>
              <a:rPr sz="1900" spc="14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900" spc="-45" dirty="0">
                <a:solidFill>
                  <a:srgbClr val="585858"/>
                </a:solidFill>
                <a:latin typeface="Calibri"/>
                <a:cs typeface="Calibri"/>
              </a:rPr>
              <a:t>first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lien </a:t>
            </a:r>
            <a:r>
              <a:rPr sz="1900" spc="40" dirty="0">
                <a:solidFill>
                  <a:srgbClr val="585858"/>
                </a:solidFill>
                <a:latin typeface="Calibri"/>
                <a:cs typeface="Calibri"/>
              </a:rPr>
              <a:t>basis </a:t>
            </a:r>
            <a:r>
              <a:rPr sz="1900" spc="-8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900" spc="-10" dirty="0">
                <a:solidFill>
                  <a:srgbClr val="585858"/>
                </a:solidFill>
                <a:latin typeface="Calibri"/>
                <a:cs typeface="Calibri"/>
              </a:rPr>
              <a:t>secure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hedging </a:t>
            </a:r>
            <a:r>
              <a:rPr sz="1900" spc="30" dirty="0">
                <a:solidFill>
                  <a:srgbClr val="585858"/>
                </a:solidFill>
                <a:latin typeface="Calibri"/>
                <a:cs typeface="Calibri"/>
              </a:rPr>
              <a:t>obligation. </a:t>
            </a:r>
            <a:r>
              <a:rPr sz="1900" spc="-50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recovery 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rate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900" spc="50" dirty="0">
                <a:solidFill>
                  <a:srgbClr val="585858"/>
                </a:solidFill>
                <a:latin typeface="Calibri"/>
                <a:cs typeface="Calibri"/>
              </a:rPr>
              <a:t>high, </a:t>
            </a:r>
            <a:r>
              <a:rPr sz="1900" spc="45" dirty="0">
                <a:solidFill>
                  <a:srgbClr val="585858"/>
                </a:solidFill>
                <a:latin typeface="Calibri"/>
                <a:cs typeface="Calibri"/>
              </a:rPr>
              <a:t>pricing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9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libri"/>
                <a:cs typeface="Calibri"/>
              </a:rPr>
              <a:t>aggressive.</a:t>
            </a:r>
            <a:endParaRPr sz="1900">
              <a:latin typeface="Calibri"/>
              <a:cs typeface="Calibri"/>
            </a:endParaRPr>
          </a:p>
          <a:p>
            <a:pPr marL="12700" marR="269875">
              <a:lnSpc>
                <a:spcPts val="2050"/>
              </a:lnSpc>
              <a:spcBef>
                <a:spcPts val="2095"/>
              </a:spcBef>
            </a:pPr>
            <a:r>
              <a:rPr sz="1900" spc="2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exposure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under </a:t>
            </a:r>
            <a:r>
              <a:rPr sz="1900" spc="-7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900" spc="105" dirty="0">
                <a:solidFill>
                  <a:srgbClr val="585858"/>
                </a:solidFill>
                <a:latin typeface="Calibri"/>
                <a:cs typeface="Calibri"/>
              </a:rPr>
              <a:t>ISDA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secured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via </a:t>
            </a:r>
            <a:r>
              <a:rPr sz="1900" spc="14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900" spc="25" dirty="0">
                <a:solidFill>
                  <a:srgbClr val="585858"/>
                </a:solidFill>
                <a:latin typeface="Calibri"/>
                <a:cs typeface="Calibri"/>
              </a:rPr>
              <a:t>mortgage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900" spc="-70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Producer’s </a:t>
            </a:r>
            <a:r>
              <a:rPr sz="1900" spc="-10" dirty="0">
                <a:solidFill>
                  <a:srgbClr val="585858"/>
                </a:solidFill>
                <a:latin typeface="Calibri"/>
                <a:cs typeface="Calibri"/>
              </a:rPr>
              <a:t>reserves </a:t>
            </a:r>
            <a:r>
              <a:rPr sz="1900" spc="6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-40" dirty="0">
                <a:solidFill>
                  <a:srgbClr val="585858"/>
                </a:solidFill>
                <a:latin typeface="Calibri"/>
                <a:cs typeface="Calibri"/>
              </a:rPr>
              <a:t>other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collateral </a:t>
            </a:r>
            <a:r>
              <a:rPr sz="1900" spc="6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guarantees </a:t>
            </a:r>
            <a:r>
              <a:rPr sz="1900" spc="20" dirty="0">
                <a:solidFill>
                  <a:srgbClr val="585858"/>
                </a:solidFill>
                <a:latin typeface="Calibri"/>
                <a:cs typeface="Calibri"/>
              </a:rPr>
              <a:t>securing </a:t>
            </a:r>
            <a:r>
              <a:rPr sz="1900" spc="-70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Producer’s</a:t>
            </a:r>
            <a:r>
              <a:rPr sz="19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lenders.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1815"/>
              </a:spcBef>
            </a:pPr>
            <a:r>
              <a:rPr sz="1900" spc="30" dirty="0">
                <a:solidFill>
                  <a:srgbClr val="585858"/>
                </a:solidFill>
                <a:latin typeface="Calibri"/>
                <a:cs typeface="Calibri"/>
              </a:rPr>
              <a:t>Bank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900" spc="20" dirty="0">
                <a:solidFill>
                  <a:srgbClr val="585858"/>
                </a:solidFill>
                <a:latin typeface="Calibri"/>
                <a:cs typeface="Calibri"/>
              </a:rPr>
              <a:t>share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900" spc="-7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collateral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guarantees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900" spc="14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pari</a:t>
            </a:r>
            <a:r>
              <a:rPr sz="1900" spc="4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libri"/>
                <a:cs typeface="Calibri"/>
              </a:rPr>
              <a:t>passu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spc="25" dirty="0">
                <a:solidFill>
                  <a:srgbClr val="585858"/>
                </a:solidFill>
                <a:latin typeface="Calibri"/>
                <a:cs typeface="Calibri"/>
              </a:rPr>
              <a:t>(i.e.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“ratable”)</a:t>
            </a:r>
            <a:r>
              <a:rPr sz="19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45" dirty="0">
                <a:solidFill>
                  <a:srgbClr val="585858"/>
                </a:solidFill>
                <a:latin typeface="Calibri"/>
                <a:cs typeface="Calibri"/>
              </a:rPr>
              <a:t>basis.</a:t>
            </a:r>
            <a:endParaRPr sz="1900">
              <a:latin typeface="Calibri"/>
              <a:cs typeface="Calibri"/>
            </a:endParaRPr>
          </a:p>
          <a:p>
            <a:pPr marL="12700" marR="98425">
              <a:lnSpc>
                <a:spcPts val="2050"/>
              </a:lnSpc>
              <a:spcBef>
                <a:spcPts val="2095"/>
              </a:spcBef>
            </a:pP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1900" spc="-15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review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includes </a:t>
            </a:r>
            <a:r>
              <a:rPr sz="1900" spc="3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1900" spc="-55" dirty="0">
                <a:solidFill>
                  <a:srgbClr val="585858"/>
                </a:solidFill>
                <a:latin typeface="Calibri"/>
                <a:cs typeface="Calibri"/>
              </a:rPr>
              <a:t>statements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-5" dirty="0">
                <a:solidFill>
                  <a:srgbClr val="585858"/>
                </a:solidFill>
                <a:latin typeface="Calibri"/>
                <a:cs typeface="Calibri"/>
              </a:rPr>
              <a:t>review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3rd  </a:t>
            </a:r>
            <a:r>
              <a:rPr sz="1900" spc="20" dirty="0">
                <a:solidFill>
                  <a:srgbClr val="585858"/>
                </a:solidFill>
                <a:latin typeface="Calibri"/>
                <a:cs typeface="Calibri"/>
              </a:rPr>
              <a:t>party </a:t>
            </a:r>
            <a:r>
              <a:rPr sz="1900" spc="25" dirty="0">
                <a:solidFill>
                  <a:srgbClr val="585858"/>
                </a:solidFill>
                <a:latin typeface="Calibri"/>
                <a:cs typeface="Calibri"/>
              </a:rPr>
              <a:t>engineering </a:t>
            </a:r>
            <a:r>
              <a:rPr sz="1900" spc="-10" dirty="0">
                <a:solidFill>
                  <a:srgbClr val="585858"/>
                </a:solidFill>
                <a:latin typeface="Calibri"/>
                <a:cs typeface="Calibri"/>
              </a:rPr>
              <a:t>(potentially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evaluated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900" spc="-20" dirty="0">
                <a:solidFill>
                  <a:srgbClr val="585858"/>
                </a:solidFill>
                <a:latin typeface="Calibri"/>
                <a:cs typeface="Calibri"/>
              </a:rPr>
              <a:t>contract </a:t>
            </a: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reservoir 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engineer)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1810"/>
              </a:spcBef>
            </a:pP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Contracts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include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1) </a:t>
            </a:r>
            <a:r>
              <a:rPr sz="1900" spc="7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900" spc="110" dirty="0">
                <a:solidFill>
                  <a:srgbClr val="585858"/>
                </a:solidFill>
                <a:latin typeface="Calibri"/>
                <a:cs typeface="Calibri"/>
              </a:rPr>
              <a:t>ISDA </a:t>
            </a:r>
            <a:r>
              <a:rPr sz="1900" spc="-4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Producer </a:t>
            </a:r>
            <a:r>
              <a:rPr sz="1900" spc="6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2) </a:t>
            </a:r>
            <a:r>
              <a:rPr sz="1900" spc="110" dirty="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sz="1900" spc="4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585858"/>
                </a:solidFill>
                <a:latin typeface="Calibri"/>
                <a:cs typeface="Calibri"/>
              </a:rPr>
              <a:t>Intercreditor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spc="5" dirty="0">
                <a:solidFill>
                  <a:srgbClr val="585858"/>
                </a:solidFill>
                <a:latin typeface="Calibri"/>
                <a:cs typeface="Calibri"/>
              </a:rPr>
              <a:t>Agreement </a:t>
            </a:r>
            <a:r>
              <a:rPr sz="1900" spc="-4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900" spc="25" dirty="0">
                <a:solidFill>
                  <a:srgbClr val="585858"/>
                </a:solidFill>
                <a:latin typeface="Calibri"/>
                <a:cs typeface="Calibri"/>
              </a:rPr>
              <a:t>STRM, </a:t>
            </a:r>
            <a:r>
              <a:rPr sz="1900" spc="-10" dirty="0">
                <a:solidFill>
                  <a:srgbClr val="585858"/>
                </a:solidFill>
                <a:latin typeface="Calibri"/>
                <a:cs typeface="Calibri"/>
              </a:rPr>
              <a:t>Lender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9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Producer</a:t>
            </a:r>
            <a:endParaRPr sz="1900">
              <a:latin typeface="Calibri"/>
              <a:cs typeface="Calibri"/>
            </a:endParaRPr>
          </a:p>
          <a:p>
            <a:pPr marL="12700" marR="552450">
              <a:lnSpc>
                <a:spcPts val="2050"/>
              </a:lnSpc>
              <a:spcBef>
                <a:spcPts val="2095"/>
              </a:spcBef>
            </a:pP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STRM </a:t>
            </a:r>
            <a:r>
              <a:rPr sz="1900" spc="50" dirty="0">
                <a:solidFill>
                  <a:srgbClr val="585858"/>
                </a:solidFill>
                <a:latin typeface="Calibri"/>
                <a:cs typeface="Calibri"/>
              </a:rPr>
              <a:t>legal </a:t>
            </a:r>
            <a:r>
              <a:rPr sz="1900" dirty="0">
                <a:solidFill>
                  <a:srgbClr val="585858"/>
                </a:solidFill>
                <a:latin typeface="Calibri"/>
                <a:cs typeface="Calibri"/>
              </a:rPr>
              <a:t>due </a:t>
            </a:r>
            <a:r>
              <a:rPr sz="1900" spc="30" dirty="0">
                <a:solidFill>
                  <a:srgbClr val="585858"/>
                </a:solidFill>
                <a:latin typeface="Calibri"/>
                <a:cs typeface="Calibri"/>
              </a:rPr>
              <a:t>diligence </a:t>
            </a:r>
            <a:r>
              <a:rPr sz="1900" spc="10" dirty="0">
                <a:solidFill>
                  <a:srgbClr val="585858"/>
                </a:solidFill>
                <a:latin typeface="Calibri"/>
                <a:cs typeface="Calibri"/>
              </a:rPr>
              <a:t>required </a:t>
            </a:r>
            <a:r>
              <a:rPr sz="1900" spc="30" dirty="0">
                <a:solidFill>
                  <a:srgbClr val="585858"/>
                </a:solidFill>
                <a:latin typeface="Calibri"/>
                <a:cs typeface="Calibri"/>
              </a:rPr>
              <a:t>including </a:t>
            </a:r>
            <a:r>
              <a:rPr sz="1900" spc="15" dirty="0">
                <a:solidFill>
                  <a:srgbClr val="585858"/>
                </a:solidFill>
                <a:latin typeface="Calibri"/>
                <a:cs typeface="Calibri"/>
              </a:rPr>
              <a:t>reviewing </a:t>
            </a:r>
            <a:r>
              <a:rPr sz="1900" spc="35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1900" spc="30" dirty="0">
                <a:solidFill>
                  <a:srgbClr val="585858"/>
                </a:solidFill>
                <a:latin typeface="Calibri"/>
                <a:cs typeface="Calibri"/>
              </a:rPr>
              <a:t>closing  </a:t>
            </a:r>
            <a:r>
              <a:rPr sz="1900" spc="-25" dirty="0">
                <a:solidFill>
                  <a:srgbClr val="585858"/>
                </a:solidFill>
                <a:latin typeface="Calibri"/>
                <a:cs typeface="Calibri"/>
              </a:rPr>
              <a:t>documents </a:t>
            </a:r>
            <a:r>
              <a:rPr sz="1900" spc="-30" dirty="0">
                <a:solidFill>
                  <a:srgbClr val="585858"/>
                </a:solidFill>
                <a:latin typeface="Calibri"/>
                <a:cs typeface="Calibri"/>
              </a:rPr>
              <a:t>from</a:t>
            </a:r>
            <a:r>
              <a:rPr sz="1900" spc="-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libri"/>
                <a:cs typeface="Calibri"/>
              </a:rPr>
              <a:t>financing.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521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SECURED </a:t>
            </a:r>
            <a:r>
              <a:rPr sz="2400" spc="120" dirty="0"/>
              <a:t>NO-MARGIN</a:t>
            </a:r>
            <a:r>
              <a:rPr sz="2400" spc="140" dirty="0"/>
              <a:t> </a:t>
            </a:r>
            <a:r>
              <a:rPr sz="2400" spc="55" dirty="0"/>
              <a:t>DUE-DILIGENCE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58570" y="133934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570" y="2147061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570" y="3914902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295" y="1147103"/>
            <a:ext cx="6858000" cy="51784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Secured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Deals </a:t>
            </a: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handled 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2000" spc="55" dirty="0">
                <a:solidFill>
                  <a:srgbClr val="585858"/>
                </a:solidFill>
                <a:latin typeface="Calibri"/>
                <a:cs typeface="Calibri"/>
              </a:rPr>
              <a:t>Deal 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Team 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approach;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Credit,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Structuring,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Commercial, Legal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2000" spc="3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Contracts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Lender</a:t>
            </a:r>
            <a:r>
              <a:rPr sz="20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Review</a:t>
            </a:r>
            <a:endParaRPr sz="20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E&amp;P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portfolio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experience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lending </a:t>
            </a:r>
            <a:r>
              <a:rPr sz="2000" spc="-80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E&amp;P</a:t>
            </a:r>
            <a:r>
              <a:rPr sz="2000" spc="3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companies</a:t>
            </a:r>
            <a:endParaRPr sz="20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Lender well</a:t>
            </a:r>
            <a:r>
              <a:rPr sz="2000" spc="2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capitalized?</a:t>
            </a:r>
            <a:endParaRPr sz="2000">
              <a:latin typeface="Calibri"/>
              <a:cs typeface="Calibri"/>
            </a:endParaRPr>
          </a:p>
          <a:p>
            <a:pPr marL="38100" marR="2263775">
              <a:lnSpc>
                <a:spcPts val="3479"/>
              </a:lnSpc>
              <a:spcBef>
                <a:spcPts val="300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Agreement, 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ICA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security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docs 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Producer</a:t>
            </a:r>
            <a:r>
              <a:rPr sz="20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Review</a:t>
            </a:r>
            <a:endParaRPr sz="20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785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Company 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assessment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management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track</a:t>
            </a:r>
            <a:r>
              <a:rPr sz="20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90" dirty="0">
                <a:solidFill>
                  <a:srgbClr val="585858"/>
                </a:solidFill>
                <a:latin typeface="Calibri"/>
                <a:cs typeface="Calibri"/>
              </a:rPr>
              <a:t>Analyze </a:t>
            </a:r>
            <a:r>
              <a:rPr sz="2000" spc="7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1950" spc="112" baseline="25641" dirty="0">
                <a:solidFill>
                  <a:srgbClr val="585858"/>
                </a:solidFill>
                <a:latin typeface="Calibri"/>
                <a:cs typeface="Calibri"/>
              </a:rPr>
              <a:t>rd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party </a:t>
            </a: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engineering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production</a:t>
            </a:r>
            <a:r>
              <a:rPr sz="20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reports</a:t>
            </a:r>
            <a:endParaRPr sz="20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4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review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historical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000" spc="5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pro-forma</a:t>
            </a:r>
            <a:endParaRPr sz="20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75" dirty="0">
                <a:solidFill>
                  <a:srgbClr val="585858"/>
                </a:solidFill>
                <a:latin typeface="Calibri"/>
                <a:cs typeface="Calibri"/>
              </a:rPr>
              <a:t>Hedging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strategy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000" spc="2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PFE</a:t>
            </a:r>
            <a:endParaRPr sz="2000">
              <a:latin typeface="Calibri"/>
              <a:cs typeface="Calibri"/>
            </a:endParaRPr>
          </a:p>
          <a:p>
            <a:pPr marL="222250" indent="-184785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"/>
              <a:tabLst>
                <a:tab pos="222885" algn="l"/>
              </a:tabLst>
            </a:pP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Collateral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coverage 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assessment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debt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000" spc="2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MtM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4810505"/>
            <a:ext cx="3353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70" dirty="0">
                <a:solidFill>
                  <a:srgbClr val="D32D12"/>
                </a:solidFill>
                <a:latin typeface="Century Gothic"/>
                <a:cs typeface="Century Gothic"/>
              </a:rPr>
              <a:t>How </a:t>
            </a:r>
            <a:r>
              <a:rPr sz="2400" b="1" spc="50" dirty="0">
                <a:solidFill>
                  <a:srgbClr val="D32D12"/>
                </a:solidFill>
                <a:latin typeface="Century Gothic"/>
                <a:cs typeface="Century Gothic"/>
              </a:rPr>
              <a:t>do </a:t>
            </a:r>
            <a:r>
              <a:rPr sz="2400" b="1" spc="120" dirty="0">
                <a:solidFill>
                  <a:srgbClr val="D32D12"/>
                </a:solidFill>
                <a:latin typeface="Century Gothic"/>
                <a:cs typeface="Century Gothic"/>
              </a:rPr>
              <a:t>you </a:t>
            </a:r>
            <a:r>
              <a:rPr sz="2400" b="1" spc="-20" dirty="0">
                <a:solidFill>
                  <a:srgbClr val="D32D12"/>
                </a:solidFill>
                <a:latin typeface="Century Gothic"/>
                <a:cs typeface="Century Gothic"/>
              </a:rPr>
              <a:t>chose </a:t>
            </a:r>
            <a:r>
              <a:rPr sz="2400" b="1" spc="50" dirty="0">
                <a:solidFill>
                  <a:srgbClr val="D32D12"/>
                </a:solidFill>
                <a:latin typeface="Century Gothic"/>
                <a:cs typeface="Century Gothic"/>
              </a:rPr>
              <a:t>a  </a:t>
            </a:r>
            <a:r>
              <a:rPr sz="2400" b="1" spc="15" dirty="0">
                <a:solidFill>
                  <a:srgbClr val="D32D12"/>
                </a:solidFill>
                <a:latin typeface="Century Gothic"/>
                <a:cs typeface="Century Gothic"/>
              </a:rPr>
              <a:t>hedge</a:t>
            </a:r>
            <a:r>
              <a:rPr sz="2400" b="1" spc="130" dirty="0">
                <a:solidFill>
                  <a:srgbClr val="D32D12"/>
                </a:solidFill>
                <a:latin typeface="Century Gothic"/>
                <a:cs typeface="Century Gothic"/>
              </a:rPr>
              <a:t> </a:t>
            </a:r>
            <a:r>
              <a:rPr sz="2400" b="1" spc="90" dirty="0">
                <a:solidFill>
                  <a:srgbClr val="D32D12"/>
                </a:solidFill>
                <a:latin typeface="Century Gothic"/>
                <a:cs typeface="Century Gothic"/>
              </a:rPr>
              <a:t>counterparty?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510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/>
              <a:t>CHOOSING </a:t>
            </a:r>
            <a:r>
              <a:rPr sz="2400" spc="229" dirty="0"/>
              <a:t>A </a:t>
            </a:r>
            <a:r>
              <a:rPr sz="2400" spc="90" dirty="0"/>
              <a:t>HEDGE</a:t>
            </a:r>
            <a:r>
              <a:rPr sz="2400" spc="-204" dirty="0"/>
              <a:t> </a:t>
            </a:r>
            <a:r>
              <a:rPr sz="2400" spc="35" dirty="0"/>
              <a:t>COUNTERPARTY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55700" y="2071116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700" y="3320796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700" y="4296155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700" y="5271515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101" y="1238757"/>
            <a:ext cx="7051040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Questions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consider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when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choosing hedge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providers: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281940" marR="541655" algn="just">
              <a:lnSpc>
                <a:spcPts val="2160"/>
              </a:lnSpc>
            </a:pP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What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quality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hedge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provider? </a:t>
            </a:r>
            <a:r>
              <a:rPr sz="2000" spc="75" dirty="0">
                <a:solidFill>
                  <a:srgbClr val="585858"/>
                </a:solidFill>
                <a:latin typeface="Calibri"/>
                <a:cs typeface="Calibri"/>
              </a:rPr>
              <a:t>Are 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they 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financially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stable </a:t>
            </a:r>
            <a:r>
              <a:rPr sz="2000" spc="20" dirty="0">
                <a:solidFill>
                  <a:srgbClr val="585858"/>
                </a:solidFill>
                <a:latin typeface="Calibri"/>
                <a:cs typeface="Calibri"/>
              </a:rPr>
              <a:t>enough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2000" spc="90" dirty="0">
                <a:solidFill>
                  <a:srgbClr val="585858"/>
                </a:solidFill>
                <a:latin typeface="Calibri"/>
                <a:cs typeface="Calibri"/>
              </a:rPr>
              <a:t>pay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if 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I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settle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unwind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money?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81940" marR="112395">
              <a:lnSpc>
                <a:spcPts val="2160"/>
              </a:lnSpc>
              <a:spcBef>
                <a:spcPts val="5"/>
              </a:spcBef>
              <a:tabLst>
                <a:tab pos="5295900" algn="l"/>
              </a:tabLst>
            </a:pP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What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 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reputation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of  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hedge</a:t>
            </a:r>
            <a:r>
              <a:rPr sz="20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provider?	</a:t>
            </a: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Do 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they </a:t>
            </a: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plan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20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aggressively?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81940" marR="5080">
              <a:lnSpc>
                <a:spcPts val="2160"/>
              </a:lnSpc>
            </a:pPr>
            <a:r>
              <a:rPr sz="2000" spc="1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they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offer 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specific </a:t>
            </a:r>
            <a:r>
              <a:rPr sz="2000" spc="25" dirty="0">
                <a:solidFill>
                  <a:srgbClr val="585858"/>
                </a:solidFill>
                <a:latin typeface="Calibri"/>
                <a:cs typeface="Calibri"/>
              </a:rPr>
              <a:t>underlyings </a:t>
            </a:r>
            <a:r>
              <a:rPr sz="2000" spc="7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structures 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I 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require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my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risk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management</a:t>
            </a:r>
            <a:r>
              <a:rPr sz="20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program?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281940">
              <a:lnSpc>
                <a:spcPts val="2280"/>
              </a:lnSpc>
              <a:tabLst>
                <a:tab pos="4687570" algn="l"/>
              </a:tabLst>
            </a:pPr>
            <a:r>
              <a:rPr sz="2000" spc="60" dirty="0">
                <a:solidFill>
                  <a:srgbClr val="585858"/>
                </a:solidFill>
                <a:latin typeface="Calibri"/>
                <a:cs typeface="Calibri"/>
              </a:rPr>
              <a:t>What 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2000" spc="-15" dirty="0">
                <a:solidFill>
                  <a:srgbClr val="585858"/>
                </a:solidFill>
                <a:latin typeface="Calibri"/>
                <a:cs typeface="Calibri"/>
              </a:rPr>
              <a:t>of 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credit </a:t>
            </a:r>
            <a:r>
              <a:rPr sz="2000" spc="-5" dirty="0">
                <a:solidFill>
                  <a:srgbClr val="585858"/>
                </a:solidFill>
                <a:latin typeface="Calibri"/>
                <a:cs typeface="Calibri"/>
              </a:rPr>
              <a:t>support</a:t>
            </a:r>
            <a:r>
              <a:rPr sz="20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is</a:t>
            </a:r>
            <a:r>
              <a:rPr sz="20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required?	</a:t>
            </a:r>
            <a:r>
              <a:rPr sz="2000" spc="90" dirty="0">
                <a:solidFill>
                  <a:srgbClr val="585858"/>
                </a:solidFill>
                <a:latin typeface="Calibri"/>
                <a:cs typeface="Calibri"/>
              </a:rPr>
              <a:t>Am 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I interested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20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281940">
              <a:lnSpc>
                <a:spcPts val="2280"/>
              </a:lnSpc>
            </a:pPr>
            <a:r>
              <a:rPr sz="2000" spc="50" dirty="0">
                <a:solidFill>
                  <a:srgbClr val="585858"/>
                </a:solidFill>
                <a:latin typeface="Calibri"/>
                <a:cs typeface="Calibri"/>
              </a:rPr>
              <a:t>margin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2000" spc="55" dirty="0">
                <a:solidFill>
                  <a:srgbClr val="585858"/>
                </a:solidFill>
                <a:latin typeface="Calibri"/>
                <a:cs typeface="Calibri"/>
              </a:rPr>
              <a:t>margining 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585858"/>
                </a:solidFill>
                <a:latin typeface="Calibri"/>
                <a:cs typeface="Calibri"/>
              </a:rPr>
              <a:t>improve</a:t>
            </a:r>
            <a:r>
              <a:rPr sz="20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pricing?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68522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/>
              <a:t>CHOOSING </a:t>
            </a:r>
            <a:r>
              <a:rPr sz="2400" spc="229" dirty="0"/>
              <a:t>A </a:t>
            </a:r>
            <a:r>
              <a:rPr sz="2400" spc="90" dirty="0"/>
              <a:t>HEDGE </a:t>
            </a:r>
            <a:r>
              <a:rPr sz="2400" spc="35" dirty="0"/>
              <a:t>COUNTERPARTY</a:t>
            </a:r>
            <a:r>
              <a:rPr sz="2400" spc="-114" dirty="0"/>
              <a:t> </a:t>
            </a:r>
            <a:r>
              <a:rPr sz="2400" spc="95" dirty="0"/>
              <a:t>CONTINUED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55700" y="2071116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700" y="3046476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700" y="4296155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700" y="5271515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Questions </a:t>
            </a:r>
            <a:r>
              <a:rPr spc="-85" dirty="0"/>
              <a:t>to </a:t>
            </a:r>
            <a:r>
              <a:rPr spc="15" dirty="0"/>
              <a:t>consider </a:t>
            </a:r>
            <a:r>
              <a:rPr spc="-10" dirty="0"/>
              <a:t>when </a:t>
            </a:r>
            <a:r>
              <a:rPr spc="35" dirty="0"/>
              <a:t>choosing hedge</a:t>
            </a:r>
            <a:r>
              <a:rPr spc="-85" dirty="0"/>
              <a:t> </a:t>
            </a:r>
            <a:r>
              <a:rPr spc="20" dirty="0"/>
              <a:t>providers:</a:t>
            </a:r>
          </a:p>
          <a:p>
            <a:pPr marL="405765"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687705" marR="714375">
              <a:lnSpc>
                <a:spcPts val="2160"/>
              </a:lnSpc>
            </a:pPr>
            <a:r>
              <a:rPr spc="-50" dirty="0"/>
              <a:t>If </a:t>
            </a:r>
            <a:r>
              <a:rPr spc="-40" dirty="0"/>
              <a:t>I </a:t>
            </a:r>
            <a:r>
              <a:rPr spc="45" dirty="0"/>
              <a:t>am </a:t>
            </a:r>
            <a:r>
              <a:rPr spc="60" dirty="0"/>
              <a:t>hedging </a:t>
            </a:r>
            <a:r>
              <a:rPr spc="-35" dirty="0"/>
              <a:t>with </a:t>
            </a:r>
            <a:r>
              <a:rPr dirty="0"/>
              <a:t>my </a:t>
            </a:r>
            <a:r>
              <a:rPr spc="55" dirty="0"/>
              <a:t>bank </a:t>
            </a:r>
            <a:r>
              <a:rPr spc="45" dirty="0"/>
              <a:t>group </a:t>
            </a:r>
            <a:r>
              <a:rPr spc="-5" dirty="0"/>
              <a:t>only, </a:t>
            </a:r>
            <a:r>
              <a:rPr spc="45" dirty="0"/>
              <a:t>do </a:t>
            </a:r>
            <a:r>
              <a:rPr spc="-40" dirty="0"/>
              <a:t>they </a:t>
            </a:r>
            <a:r>
              <a:rPr spc="25" dirty="0"/>
              <a:t>have </a:t>
            </a:r>
            <a:r>
              <a:rPr spc="-70" dirty="0"/>
              <a:t>the  </a:t>
            </a:r>
            <a:r>
              <a:rPr spc="45" dirty="0"/>
              <a:t>capacity </a:t>
            </a:r>
            <a:r>
              <a:rPr spc="-85" dirty="0"/>
              <a:t>to </a:t>
            </a:r>
            <a:r>
              <a:rPr spc="-20" dirty="0"/>
              <a:t>fulfill </a:t>
            </a:r>
            <a:r>
              <a:rPr spc="40" dirty="0"/>
              <a:t>all </a:t>
            </a:r>
            <a:r>
              <a:rPr dirty="0"/>
              <a:t>my </a:t>
            </a:r>
            <a:r>
              <a:rPr spc="55" dirty="0"/>
              <a:t>hedging</a:t>
            </a:r>
            <a:r>
              <a:rPr spc="-45" dirty="0"/>
              <a:t> </a:t>
            </a:r>
            <a:r>
              <a:rPr spc="-25" dirty="0"/>
              <a:t>requirement?</a:t>
            </a:r>
          </a:p>
          <a:p>
            <a:pPr marL="405765"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687705" marR="5080">
              <a:lnSpc>
                <a:spcPts val="2160"/>
              </a:lnSpc>
              <a:spcBef>
                <a:spcPts val="5"/>
              </a:spcBef>
              <a:tabLst>
                <a:tab pos="4986655" algn="l"/>
              </a:tabLst>
            </a:pPr>
            <a:r>
              <a:rPr spc="45" dirty="0"/>
              <a:t>How </a:t>
            </a:r>
            <a:r>
              <a:rPr spc="35" dirty="0"/>
              <a:t>many hedge </a:t>
            </a:r>
            <a:r>
              <a:rPr spc="15" dirty="0"/>
              <a:t>providers </a:t>
            </a:r>
            <a:r>
              <a:rPr spc="45" dirty="0"/>
              <a:t>do</a:t>
            </a:r>
            <a:r>
              <a:rPr spc="484" dirty="0"/>
              <a:t> </a:t>
            </a:r>
            <a:r>
              <a:rPr spc="-40" dirty="0"/>
              <a:t>I</a:t>
            </a:r>
            <a:r>
              <a:rPr spc="125" dirty="0"/>
              <a:t> </a:t>
            </a:r>
            <a:r>
              <a:rPr spc="-5" dirty="0"/>
              <a:t>need?	</a:t>
            </a:r>
            <a:r>
              <a:rPr spc="70" dirty="0"/>
              <a:t>Weigh </a:t>
            </a:r>
            <a:r>
              <a:rPr spc="-75" dirty="0"/>
              <a:t>the </a:t>
            </a:r>
            <a:r>
              <a:rPr spc="-60" dirty="0"/>
              <a:t>time  </a:t>
            </a:r>
            <a:r>
              <a:rPr spc="-15" dirty="0"/>
              <a:t>constraints </a:t>
            </a:r>
            <a:r>
              <a:rPr spc="-20" dirty="0"/>
              <a:t>of </a:t>
            </a:r>
            <a:r>
              <a:rPr spc="80" dirty="0"/>
              <a:t>adding </a:t>
            </a:r>
            <a:r>
              <a:rPr spc="70" dirty="0"/>
              <a:t>and </a:t>
            </a:r>
            <a:r>
              <a:rPr spc="30" dirty="0"/>
              <a:t>maintaining </a:t>
            </a:r>
            <a:r>
              <a:rPr spc="-45" dirty="0"/>
              <a:t>those </a:t>
            </a:r>
            <a:r>
              <a:rPr spc="60" dirty="0"/>
              <a:t>hedging </a:t>
            </a:r>
            <a:r>
              <a:rPr spc="5" dirty="0"/>
              <a:t>relationship  </a:t>
            </a:r>
            <a:r>
              <a:rPr spc="20" dirty="0"/>
              <a:t>in </a:t>
            </a:r>
            <a:r>
              <a:rPr spc="-70" dirty="0"/>
              <a:t>the </a:t>
            </a:r>
            <a:r>
              <a:rPr spc="-10" dirty="0"/>
              <a:t>new </a:t>
            </a:r>
            <a:r>
              <a:rPr spc="50" dirty="0"/>
              <a:t>Dodd-Frank </a:t>
            </a:r>
            <a:r>
              <a:rPr spc="40" dirty="0"/>
              <a:t>financial </a:t>
            </a:r>
            <a:r>
              <a:rPr spc="25" dirty="0"/>
              <a:t>regulatory</a:t>
            </a:r>
            <a:r>
              <a:rPr spc="-190" dirty="0"/>
              <a:t> </a:t>
            </a:r>
            <a:r>
              <a:rPr spc="25" dirty="0"/>
              <a:t>world.</a:t>
            </a:r>
          </a:p>
          <a:p>
            <a:pPr marL="405765"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687705" marR="604520">
              <a:lnSpc>
                <a:spcPts val="2160"/>
              </a:lnSpc>
            </a:pPr>
            <a:r>
              <a:rPr spc="45" dirty="0"/>
              <a:t>How do </a:t>
            </a:r>
            <a:r>
              <a:rPr spc="-40" dirty="0"/>
              <a:t>I </a:t>
            </a:r>
            <a:r>
              <a:rPr spc="-10" dirty="0"/>
              <a:t>want </a:t>
            </a:r>
            <a:r>
              <a:rPr spc="-90" dirty="0"/>
              <a:t>to </a:t>
            </a:r>
            <a:r>
              <a:rPr spc="25" dirty="0"/>
              <a:t>handle </a:t>
            </a:r>
            <a:r>
              <a:rPr spc="-70" dirty="0"/>
              <a:t>the </a:t>
            </a:r>
            <a:r>
              <a:rPr spc="50" dirty="0"/>
              <a:t>onboarding </a:t>
            </a:r>
            <a:r>
              <a:rPr spc="10" dirty="0"/>
              <a:t>process </a:t>
            </a:r>
            <a:r>
              <a:rPr spc="-35" dirty="0"/>
              <a:t>with </a:t>
            </a:r>
            <a:r>
              <a:rPr spc="-45" dirty="0"/>
              <a:t>those  </a:t>
            </a:r>
            <a:r>
              <a:rPr spc="35" dirty="0"/>
              <a:t>hedge</a:t>
            </a:r>
            <a:r>
              <a:rPr spc="120" dirty="0"/>
              <a:t> </a:t>
            </a:r>
            <a:r>
              <a:rPr spc="-10" dirty="0"/>
              <a:t>counterparties?</a:t>
            </a:r>
          </a:p>
          <a:p>
            <a:pPr marL="405765"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687705">
              <a:lnSpc>
                <a:spcPts val="2280"/>
              </a:lnSpc>
            </a:pPr>
            <a:r>
              <a:rPr spc="30" dirty="0"/>
              <a:t>Should </a:t>
            </a:r>
            <a:r>
              <a:rPr spc="-40" dirty="0"/>
              <a:t>I </a:t>
            </a:r>
            <a:r>
              <a:rPr spc="15" dirty="0"/>
              <a:t>consider </a:t>
            </a:r>
            <a:r>
              <a:rPr spc="80" dirty="0"/>
              <a:t>adding </a:t>
            </a:r>
            <a:r>
              <a:rPr spc="15" dirty="0"/>
              <a:t>Shell </a:t>
            </a:r>
            <a:r>
              <a:rPr spc="-80" dirty="0"/>
              <a:t>to </a:t>
            </a:r>
            <a:r>
              <a:rPr spc="20" dirty="0"/>
              <a:t>increase</a:t>
            </a:r>
            <a:r>
              <a:rPr spc="55" dirty="0"/>
              <a:t> </a:t>
            </a:r>
            <a:r>
              <a:rPr spc="-20" dirty="0"/>
              <a:t>competitiveness,</a:t>
            </a:r>
          </a:p>
          <a:p>
            <a:pPr marL="687705">
              <a:lnSpc>
                <a:spcPts val="2280"/>
              </a:lnSpc>
            </a:pPr>
            <a:r>
              <a:rPr spc="40" dirty="0"/>
              <a:t>spread </a:t>
            </a:r>
            <a:r>
              <a:rPr spc="-5" dirty="0"/>
              <a:t>counterparty </a:t>
            </a:r>
            <a:r>
              <a:rPr spc="25" dirty="0"/>
              <a:t>risk, </a:t>
            </a:r>
            <a:r>
              <a:rPr spc="70" dirty="0"/>
              <a:t>and </a:t>
            </a:r>
            <a:r>
              <a:rPr dirty="0"/>
              <a:t>help </a:t>
            </a:r>
            <a:r>
              <a:rPr spc="-20" dirty="0"/>
              <a:t>fulfill </a:t>
            </a:r>
            <a:r>
              <a:rPr spc="40" dirty="0"/>
              <a:t>all </a:t>
            </a:r>
            <a:r>
              <a:rPr dirty="0"/>
              <a:t>my </a:t>
            </a:r>
            <a:r>
              <a:rPr spc="60" dirty="0"/>
              <a:t>hedging</a:t>
            </a:r>
            <a:r>
              <a:rPr spc="30" dirty="0"/>
              <a:t> </a:t>
            </a:r>
            <a:r>
              <a:rPr spc="-5" dirty="0"/>
              <a:t>needs?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477" y="6466537"/>
            <a:ext cx="152908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International</a:t>
            </a:r>
            <a:r>
              <a:rPr sz="8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B.V.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99" cy="685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70703"/>
            <a:ext cx="5219700" cy="669290"/>
          </a:xfrm>
          <a:custGeom>
            <a:avLst/>
            <a:gdLst/>
            <a:ahLst/>
            <a:cxnLst/>
            <a:rect l="l" t="t" r="r" b="b"/>
            <a:pathLst>
              <a:path w="5219700" h="669289">
                <a:moveTo>
                  <a:pt x="0" y="669036"/>
                </a:moveTo>
                <a:lnTo>
                  <a:pt x="5219700" y="669036"/>
                </a:lnTo>
                <a:lnTo>
                  <a:pt x="5219700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3340" y="5018913"/>
            <a:ext cx="323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latin typeface="Century Gothic"/>
                <a:cs typeface="Century Gothic"/>
              </a:rPr>
              <a:t>OTHER </a:t>
            </a:r>
            <a:r>
              <a:rPr sz="2400" spc="204" dirty="0">
                <a:latin typeface="Century Gothic"/>
                <a:cs typeface="Century Gothic"/>
              </a:rPr>
              <a:t>USEFUL</a:t>
            </a:r>
            <a:r>
              <a:rPr sz="2400" spc="35" dirty="0">
                <a:latin typeface="Century Gothic"/>
                <a:cs typeface="Century Gothic"/>
              </a:rPr>
              <a:t> </a:t>
            </a:r>
            <a:r>
              <a:rPr sz="2400" spc="175" dirty="0">
                <a:latin typeface="Century Gothic"/>
                <a:cs typeface="Century Gothic"/>
              </a:rPr>
              <a:t>INFO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617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/>
              <a:t>SAMPLE </a:t>
            </a:r>
            <a:r>
              <a:rPr sz="2400" spc="-15" dirty="0"/>
              <a:t>LIST </a:t>
            </a:r>
            <a:r>
              <a:rPr sz="2400" spc="140" dirty="0"/>
              <a:t>OF </a:t>
            </a:r>
            <a:r>
              <a:rPr sz="2400" spc="25" dirty="0"/>
              <a:t>NATURAL </a:t>
            </a:r>
            <a:r>
              <a:rPr sz="2400" spc="185" dirty="0"/>
              <a:t>GAS </a:t>
            </a:r>
            <a:r>
              <a:rPr sz="2400" spc="60" dirty="0"/>
              <a:t>INDEX</a:t>
            </a:r>
            <a:r>
              <a:rPr sz="2400" spc="500" dirty="0"/>
              <a:t> </a:t>
            </a:r>
            <a:r>
              <a:rPr sz="2400" spc="80" dirty="0"/>
              <a:t>POINTS</a:t>
            </a:r>
            <a:endParaRPr sz="24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6978" y="1356740"/>
            <a:ext cx="1027430" cy="132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74955">
              <a:lnSpc>
                <a:spcPct val="100000"/>
              </a:lnSpc>
              <a:spcBef>
                <a:spcPts val="105"/>
              </a:spcBef>
            </a:pPr>
            <a:r>
              <a:rPr sz="1100" i="1" u="sng" spc="1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Natural</a:t>
            </a:r>
            <a:r>
              <a:rPr sz="1100" i="1" u="sng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7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Gas </a:t>
            </a:r>
            <a:r>
              <a:rPr sz="1100" i="1" spc="70" dirty="0">
                <a:solidFill>
                  <a:srgbClr val="003882"/>
                </a:solidFill>
                <a:latin typeface="Calibri"/>
                <a:cs typeface="Calibri"/>
              </a:rPr>
              <a:t> </a:t>
            </a:r>
            <a:r>
              <a:rPr sz="1100" i="1" u="sng" spc="-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Intelligence </a:t>
            </a:r>
            <a:r>
              <a:rPr sz="1100" i="1" spc="-5" dirty="0">
                <a:solidFill>
                  <a:srgbClr val="003882"/>
                </a:solidFill>
                <a:latin typeface="Calibri"/>
                <a:cs typeface="Calibri"/>
              </a:rPr>
              <a:t> </a:t>
            </a:r>
            <a:r>
              <a:rPr sz="1050" spc="110" dirty="0">
                <a:solidFill>
                  <a:srgbClr val="585858"/>
                </a:solidFill>
                <a:latin typeface="Calibri"/>
                <a:cs typeface="Calibri"/>
              </a:rPr>
              <a:t>CHICAGO  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MALIN</a:t>
            </a:r>
            <a:endParaRPr sz="1050">
              <a:latin typeface="Calibri"/>
              <a:cs typeface="Calibri"/>
            </a:endParaRPr>
          </a:p>
          <a:p>
            <a:pPr marL="12700" marR="141605">
              <a:lnSpc>
                <a:spcPct val="100000"/>
              </a:lnSpc>
            </a:pP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PGE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CITYGATE  </a:t>
            </a:r>
            <a:r>
              <a:rPr sz="1050" spc="95" dirty="0">
                <a:solidFill>
                  <a:srgbClr val="585858"/>
                </a:solidFill>
                <a:latin typeface="Calibri"/>
                <a:cs typeface="Calibri"/>
              </a:rPr>
              <a:t>SOCAL  SOCAL</a:t>
            </a:r>
            <a:r>
              <a:rPr sz="105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145" dirty="0">
                <a:solidFill>
                  <a:srgbClr val="585858"/>
                </a:solidFill>
                <a:latin typeface="Calibri"/>
                <a:cs typeface="Calibri"/>
              </a:rPr>
              <a:t>CG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60" dirty="0">
                <a:solidFill>
                  <a:srgbClr val="585858"/>
                </a:solidFill>
                <a:latin typeface="Calibri"/>
                <a:cs typeface="Calibri"/>
              </a:rPr>
              <a:t>SOCALBRDR</a:t>
            </a:r>
            <a:r>
              <a:rPr sz="10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PGE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6970" y="1364741"/>
            <a:ext cx="901700" cy="291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105"/>
              </a:spcBef>
            </a:pPr>
            <a:r>
              <a:rPr sz="1100" i="1" u="sng" spc="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Inside </a:t>
            </a:r>
            <a:r>
              <a:rPr sz="1100" i="1" u="sng" spc="5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FERC </a:t>
            </a:r>
            <a:r>
              <a:rPr sz="1100" i="1" spc="50" dirty="0">
                <a:solidFill>
                  <a:srgbClr val="003882"/>
                </a:solidFill>
                <a:latin typeface="Calibri"/>
                <a:cs typeface="Calibri"/>
              </a:rPr>
              <a:t>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ANRLa  </a:t>
            </a:r>
            <a:r>
              <a:rPr sz="1050" spc="110" dirty="0">
                <a:solidFill>
                  <a:srgbClr val="585858"/>
                </a:solidFill>
                <a:latin typeface="Calibri"/>
                <a:cs typeface="Calibri"/>
              </a:rPr>
              <a:t>ANROK</a:t>
            </a:r>
            <a:endParaRPr sz="1050">
              <a:latin typeface="Calibri"/>
              <a:cs typeface="Calibri"/>
            </a:endParaRPr>
          </a:p>
          <a:p>
            <a:pPr marL="12700" marR="109855">
              <a:lnSpc>
                <a:spcPct val="100000"/>
              </a:lnSpc>
            </a:pPr>
            <a:r>
              <a:rPr sz="1050" spc="80" dirty="0">
                <a:solidFill>
                  <a:srgbClr val="585858"/>
                </a:solidFill>
                <a:latin typeface="Calibri"/>
                <a:cs typeface="Calibri"/>
              </a:rPr>
              <a:t>CanNig  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CIGRocky  </a:t>
            </a:r>
            <a:r>
              <a:rPr sz="1050" spc="90" dirty="0">
                <a:solidFill>
                  <a:srgbClr val="585858"/>
                </a:solidFill>
                <a:latin typeface="Calibri"/>
                <a:cs typeface="Calibri"/>
              </a:rPr>
              <a:t>CNGAppl 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Co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050" spc="16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App</a:t>
            </a:r>
            <a:r>
              <a:rPr sz="1050" spc="30" dirty="0">
                <a:solidFill>
                  <a:srgbClr val="585858"/>
                </a:solidFill>
                <a:latin typeface="Calibri"/>
                <a:cs typeface="Calibri"/>
              </a:rPr>
              <a:t>al  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ColGfLa 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COLGULF</a:t>
            </a:r>
            <a:r>
              <a:rPr sz="10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585858"/>
                </a:solidFill>
                <a:latin typeface="Calibri"/>
                <a:cs typeface="Calibri"/>
              </a:rPr>
              <a:t>ML  </a:t>
            </a:r>
            <a:r>
              <a:rPr sz="1050" spc="120" dirty="0">
                <a:solidFill>
                  <a:srgbClr val="585858"/>
                </a:solidFill>
                <a:latin typeface="Calibri"/>
                <a:cs typeface="Calibri"/>
              </a:rPr>
              <a:t>DAWN</a:t>
            </a:r>
            <a:endParaRPr sz="1050">
              <a:latin typeface="Calibri"/>
              <a:cs typeface="Calibri"/>
            </a:endParaRPr>
          </a:p>
          <a:p>
            <a:pPr marL="12700" marR="213360">
              <a:lnSpc>
                <a:spcPct val="100000"/>
              </a:lnSpc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ELPPerm  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1050" spc="-2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SanJuan  </a:t>
            </a:r>
            <a:r>
              <a:rPr sz="1050" spc="20" dirty="0">
                <a:solidFill>
                  <a:srgbClr val="585858"/>
                </a:solidFill>
                <a:latin typeface="Calibri"/>
                <a:cs typeface="Calibri"/>
              </a:rPr>
              <a:t>ETx </a:t>
            </a:r>
            <a:r>
              <a:rPr sz="1050" spc="70" dirty="0">
                <a:solidFill>
                  <a:srgbClr val="585858"/>
                </a:solidFill>
                <a:latin typeface="Calibri"/>
                <a:cs typeface="Calibri"/>
              </a:rPr>
              <a:t>KATY  </a:t>
            </a:r>
            <a:r>
              <a:rPr sz="1050" spc="60" dirty="0">
                <a:solidFill>
                  <a:srgbClr val="585858"/>
                </a:solidFill>
                <a:latin typeface="Calibri"/>
                <a:cs typeface="Calibri"/>
              </a:rPr>
              <a:t>FGTZ3  </a:t>
            </a:r>
            <a:r>
              <a:rPr sz="1050" spc="80" dirty="0">
                <a:solidFill>
                  <a:srgbClr val="585858"/>
                </a:solidFill>
                <a:latin typeface="Calibri"/>
                <a:cs typeface="Calibri"/>
              </a:rPr>
              <a:t>HHC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50" spc="90" dirty="0">
                <a:solidFill>
                  <a:srgbClr val="585858"/>
                </a:solidFill>
                <a:latin typeface="Calibri"/>
                <a:cs typeface="Calibri"/>
              </a:rPr>
              <a:t>HSC  MICHCON</a:t>
            </a:r>
            <a:r>
              <a:rPr sz="105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LEU 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NGPLMC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565" y="1365631"/>
            <a:ext cx="1223010" cy="291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17855" algn="just">
              <a:lnSpc>
                <a:spcPct val="100000"/>
              </a:lnSpc>
              <a:spcBef>
                <a:spcPts val="105"/>
              </a:spcBef>
            </a:pPr>
            <a:r>
              <a:rPr sz="1100" i="1" u="sng" spc="7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Gas</a:t>
            </a:r>
            <a:r>
              <a:rPr sz="1100" i="1" u="sng" spc="-1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2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Daily </a:t>
            </a:r>
            <a:r>
              <a:rPr sz="1100" i="1" spc="25" dirty="0">
                <a:solidFill>
                  <a:srgbClr val="003882"/>
                </a:solidFill>
                <a:latin typeface="Calibri"/>
                <a:cs typeface="Calibri"/>
              </a:rPr>
              <a:t> </a:t>
            </a:r>
            <a:r>
              <a:rPr sz="1050" spc="95" dirty="0">
                <a:solidFill>
                  <a:srgbClr val="585858"/>
                </a:solidFill>
                <a:latin typeface="Calibri"/>
                <a:cs typeface="Calibri"/>
              </a:rPr>
              <a:t>ANR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ML7  </a:t>
            </a:r>
            <a:r>
              <a:rPr sz="1050" spc="110" dirty="0">
                <a:solidFill>
                  <a:srgbClr val="585858"/>
                </a:solidFill>
                <a:latin typeface="Calibri"/>
                <a:cs typeface="Calibri"/>
              </a:rPr>
              <a:t>ANROK</a:t>
            </a:r>
            <a:endParaRPr sz="1050">
              <a:latin typeface="Calibri"/>
              <a:cs typeface="Calibri"/>
            </a:endParaRPr>
          </a:p>
          <a:p>
            <a:pPr marL="12700" marR="237490">
              <a:lnSpc>
                <a:spcPct val="100000"/>
              </a:lnSpc>
            </a:pP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CARTHAGE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25" dirty="0">
                <a:solidFill>
                  <a:srgbClr val="585858"/>
                </a:solidFill>
                <a:latin typeface="Calibri"/>
                <a:cs typeface="Calibri"/>
              </a:rPr>
              <a:t>HUB  </a:t>
            </a:r>
            <a:r>
              <a:rPr sz="1050" spc="85" dirty="0">
                <a:solidFill>
                  <a:srgbClr val="585858"/>
                </a:solidFill>
                <a:latin typeface="Calibri"/>
                <a:cs typeface="Calibri"/>
              </a:rPr>
              <a:t>CHEYENNE</a:t>
            </a:r>
            <a:endParaRPr sz="1050">
              <a:latin typeface="Calibri"/>
              <a:cs typeface="Calibri"/>
            </a:endParaRPr>
          </a:p>
          <a:p>
            <a:pPr marL="12700" marR="411480">
              <a:lnSpc>
                <a:spcPct val="100000"/>
              </a:lnSpc>
            </a:pPr>
            <a:r>
              <a:rPr sz="1050" spc="50" dirty="0">
                <a:solidFill>
                  <a:srgbClr val="585858"/>
                </a:solidFill>
                <a:latin typeface="Calibri"/>
                <a:cs typeface="Calibri"/>
              </a:rPr>
              <a:t>Chicago</a:t>
            </a:r>
            <a:r>
              <a:rPr sz="10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LDCs  </a:t>
            </a:r>
            <a:r>
              <a:rPr sz="1050" spc="90" dirty="0">
                <a:solidFill>
                  <a:srgbClr val="585858"/>
                </a:solidFill>
                <a:latin typeface="Calibri"/>
                <a:cs typeface="Calibri"/>
              </a:rPr>
              <a:t>CIG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100" dirty="0">
                <a:solidFill>
                  <a:srgbClr val="585858"/>
                </a:solidFill>
                <a:latin typeface="Calibri"/>
                <a:cs typeface="Calibri"/>
              </a:rPr>
              <a:t>ROCKY</a:t>
            </a:r>
            <a:endParaRPr sz="1050">
              <a:latin typeface="Calibri"/>
              <a:cs typeface="Calibri"/>
            </a:endParaRPr>
          </a:p>
          <a:p>
            <a:pPr marL="12700" marR="263525">
              <a:lnSpc>
                <a:spcPct val="100000"/>
              </a:lnSpc>
            </a:pPr>
            <a:r>
              <a:rPr sz="1050" spc="150" dirty="0">
                <a:solidFill>
                  <a:srgbClr val="585858"/>
                </a:solidFill>
                <a:latin typeface="Calibri"/>
                <a:cs typeface="Calibri"/>
              </a:rPr>
              <a:t>CNG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NorthPoint  </a:t>
            </a:r>
            <a:r>
              <a:rPr sz="1050" spc="150" dirty="0">
                <a:solidFill>
                  <a:srgbClr val="585858"/>
                </a:solidFill>
                <a:latin typeface="Calibri"/>
                <a:cs typeface="Calibri"/>
              </a:rPr>
              <a:t>CNG</a:t>
            </a:r>
            <a:r>
              <a:rPr sz="105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585858"/>
                </a:solidFill>
                <a:latin typeface="Calibri"/>
                <a:cs typeface="Calibri"/>
              </a:rPr>
              <a:t>SouthPoint  </a:t>
            </a:r>
            <a:r>
              <a:rPr sz="1050" spc="80" dirty="0">
                <a:solidFill>
                  <a:srgbClr val="585858"/>
                </a:solidFill>
                <a:latin typeface="Calibri"/>
                <a:cs typeface="Calibri"/>
              </a:rPr>
              <a:t>CNSPWR  </a:t>
            </a:r>
            <a:r>
              <a:rPr sz="1050" spc="110" dirty="0">
                <a:solidFill>
                  <a:srgbClr val="585858"/>
                </a:solidFill>
                <a:latin typeface="Calibri"/>
                <a:cs typeface="Calibri"/>
              </a:rPr>
              <a:t>COLGAS</a:t>
            </a:r>
            <a:r>
              <a:rPr sz="10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30" dirty="0">
                <a:solidFill>
                  <a:srgbClr val="585858"/>
                </a:solidFill>
                <a:latin typeface="Calibri"/>
                <a:cs typeface="Calibri"/>
              </a:rPr>
              <a:t>APP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COLGULF</a:t>
            </a:r>
            <a:r>
              <a:rPr sz="10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MAINLINE  </a:t>
            </a:r>
            <a:r>
              <a:rPr sz="1050" spc="120" dirty="0">
                <a:solidFill>
                  <a:srgbClr val="585858"/>
                </a:solidFill>
                <a:latin typeface="Calibri"/>
                <a:cs typeface="Calibri"/>
              </a:rPr>
              <a:t>DAWN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DRACUT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ELP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95" dirty="0">
                <a:solidFill>
                  <a:srgbClr val="585858"/>
                </a:solidFill>
                <a:latin typeface="Calibri"/>
                <a:cs typeface="Calibri"/>
              </a:rPr>
              <a:t>BONDAD</a:t>
            </a:r>
            <a:endParaRPr sz="1050">
              <a:latin typeface="Calibri"/>
              <a:cs typeface="Calibri"/>
            </a:endParaRPr>
          </a:p>
          <a:p>
            <a:pPr marL="12700" marR="290195">
              <a:lnSpc>
                <a:spcPct val="100000"/>
              </a:lnSpc>
            </a:pP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ELP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NonBondad  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ELPPerm  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Emerson</a:t>
            </a:r>
            <a:r>
              <a:rPr sz="105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Viking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0745" y="1371422"/>
            <a:ext cx="1360170" cy="291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13740">
              <a:lnSpc>
                <a:spcPct val="100000"/>
              </a:lnSpc>
              <a:spcBef>
                <a:spcPts val="105"/>
              </a:spcBef>
            </a:pPr>
            <a:r>
              <a:rPr sz="1100" i="1" u="sng" spc="7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Gas </a:t>
            </a:r>
            <a:r>
              <a:rPr sz="1100" i="1" u="sng" spc="2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Daily </a:t>
            </a:r>
            <a:r>
              <a:rPr sz="1100" i="1" spc="25" dirty="0">
                <a:solidFill>
                  <a:srgbClr val="003882"/>
                </a:solidFill>
                <a:latin typeface="Calibri"/>
                <a:cs typeface="Calibri"/>
              </a:rPr>
              <a:t> </a:t>
            </a:r>
            <a:r>
              <a:rPr sz="1050" spc="150" dirty="0">
                <a:solidFill>
                  <a:srgbClr val="585858"/>
                </a:solidFill>
                <a:latin typeface="Calibri"/>
                <a:cs typeface="Calibri"/>
              </a:rPr>
              <a:t>NNG</a:t>
            </a:r>
            <a:r>
              <a:rPr sz="10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30" dirty="0">
                <a:solidFill>
                  <a:srgbClr val="585858"/>
                </a:solidFill>
                <a:latin typeface="Calibri"/>
                <a:cs typeface="Calibri"/>
              </a:rPr>
              <a:t>DEM  </a:t>
            </a:r>
            <a:r>
              <a:rPr sz="1050" spc="150" dirty="0">
                <a:solidFill>
                  <a:srgbClr val="585858"/>
                </a:solidFill>
                <a:latin typeface="Calibri"/>
                <a:cs typeface="Calibri"/>
              </a:rPr>
              <a:t>NNG</a:t>
            </a:r>
            <a:r>
              <a:rPr sz="105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60" dirty="0">
                <a:solidFill>
                  <a:srgbClr val="585858"/>
                </a:solidFill>
                <a:latin typeface="Calibri"/>
                <a:cs typeface="Calibri"/>
              </a:rPr>
              <a:t>VIA</a:t>
            </a:r>
            <a:endParaRPr sz="1050">
              <a:latin typeface="Calibri"/>
              <a:cs typeface="Calibri"/>
            </a:endParaRPr>
          </a:p>
          <a:p>
            <a:pPr marL="12700" marR="297815">
              <a:lnSpc>
                <a:spcPct val="100000"/>
              </a:lnSpc>
              <a:spcBef>
                <a:spcPts val="5"/>
              </a:spcBef>
            </a:pPr>
            <a:r>
              <a:rPr sz="1050" spc="150" dirty="0">
                <a:solidFill>
                  <a:srgbClr val="585858"/>
                </a:solidFill>
                <a:latin typeface="Calibri"/>
                <a:cs typeface="Calibri"/>
              </a:rPr>
              <a:t>NW </a:t>
            </a:r>
            <a:r>
              <a:rPr sz="1050" spc="80" dirty="0">
                <a:solidFill>
                  <a:srgbClr val="585858"/>
                </a:solidFill>
                <a:latin typeface="Calibri"/>
                <a:cs typeface="Calibri"/>
              </a:rPr>
              <a:t>S </a:t>
            </a:r>
            <a:r>
              <a:rPr sz="1050" spc="105" dirty="0">
                <a:solidFill>
                  <a:srgbClr val="585858"/>
                </a:solidFill>
                <a:latin typeface="Calibri"/>
                <a:cs typeface="Calibri"/>
              </a:rPr>
              <a:t>GRN</a:t>
            </a:r>
            <a:r>
              <a:rPr sz="1050" spc="-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15" dirty="0">
                <a:solidFill>
                  <a:srgbClr val="585858"/>
                </a:solidFill>
                <a:latin typeface="Calibri"/>
                <a:cs typeface="Calibri"/>
              </a:rPr>
              <a:t>RIVER  </a:t>
            </a:r>
            <a:r>
              <a:rPr sz="1050" spc="150" dirty="0">
                <a:solidFill>
                  <a:srgbClr val="585858"/>
                </a:solidFill>
                <a:latin typeface="Calibri"/>
                <a:cs typeface="Calibri"/>
              </a:rPr>
              <a:t>NW</a:t>
            </a:r>
            <a:r>
              <a:rPr sz="10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40" dirty="0">
                <a:solidFill>
                  <a:srgbClr val="585858"/>
                </a:solidFill>
                <a:latin typeface="Calibri"/>
                <a:cs typeface="Calibri"/>
              </a:rPr>
              <a:t>STANFIELD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150" dirty="0">
                <a:solidFill>
                  <a:srgbClr val="585858"/>
                </a:solidFill>
                <a:latin typeface="Calibri"/>
                <a:cs typeface="Calibri"/>
              </a:rPr>
              <a:t>NW </a:t>
            </a:r>
            <a:r>
              <a:rPr sz="1050" spc="100" dirty="0">
                <a:solidFill>
                  <a:srgbClr val="585858"/>
                </a:solidFill>
                <a:latin typeface="Calibri"/>
                <a:cs typeface="Calibri"/>
              </a:rPr>
              <a:t>WYOMING</a:t>
            </a:r>
            <a:r>
              <a:rPr sz="1050" spc="-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POOL</a:t>
            </a:r>
            <a:endParaRPr sz="1050">
              <a:latin typeface="Calibri"/>
              <a:cs typeface="Calibri"/>
            </a:endParaRPr>
          </a:p>
          <a:p>
            <a:pPr marL="12700" marR="465455">
              <a:lnSpc>
                <a:spcPct val="100000"/>
              </a:lnSpc>
            </a:pPr>
            <a:r>
              <a:rPr sz="1050" spc="80" dirty="0">
                <a:solidFill>
                  <a:srgbClr val="585858"/>
                </a:solidFill>
                <a:latin typeface="Calibri"/>
                <a:cs typeface="Calibri"/>
              </a:rPr>
              <a:t>NWPCB</a:t>
            </a:r>
            <a:r>
              <a:rPr sz="10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20" dirty="0">
                <a:solidFill>
                  <a:srgbClr val="585858"/>
                </a:solidFill>
                <a:latin typeface="Calibri"/>
                <a:cs typeface="Calibri"/>
              </a:rPr>
              <a:t>Sumas  </a:t>
            </a:r>
            <a:r>
              <a:rPr sz="1050" spc="85" dirty="0">
                <a:solidFill>
                  <a:srgbClr val="585858"/>
                </a:solidFill>
                <a:latin typeface="Calibri"/>
                <a:cs typeface="Calibri"/>
              </a:rPr>
              <a:t>PAN</a:t>
            </a:r>
            <a:endParaRPr sz="1050">
              <a:latin typeface="Calibri"/>
              <a:cs typeface="Calibri"/>
            </a:endParaRPr>
          </a:p>
          <a:p>
            <a:pPr marL="12700" marR="474345">
              <a:lnSpc>
                <a:spcPct val="100000"/>
              </a:lnSpc>
            </a:pP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PGE</a:t>
            </a:r>
            <a:r>
              <a:rPr sz="105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CITYGATE  PGE </a:t>
            </a:r>
            <a:r>
              <a:rPr sz="1050" spc="-30" dirty="0">
                <a:solidFill>
                  <a:srgbClr val="585858"/>
                </a:solidFill>
                <a:latin typeface="Calibri"/>
                <a:cs typeface="Calibri"/>
              </a:rPr>
              <a:t>LP  </a:t>
            </a:r>
            <a:r>
              <a:rPr sz="1050" spc="60" dirty="0">
                <a:solidFill>
                  <a:srgbClr val="585858"/>
                </a:solidFill>
                <a:latin typeface="Calibri"/>
                <a:cs typeface="Calibri"/>
              </a:rPr>
              <a:t>QUESTAR</a:t>
            </a:r>
            <a:endParaRPr sz="1050">
              <a:latin typeface="Calibri"/>
              <a:cs typeface="Calibri"/>
            </a:endParaRPr>
          </a:p>
          <a:p>
            <a:pPr marL="12700" marR="163830">
              <a:lnSpc>
                <a:spcPct val="100000"/>
              </a:lnSpc>
            </a:pPr>
            <a:r>
              <a:rPr sz="1050" spc="50" dirty="0">
                <a:solidFill>
                  <a:srgbClr val="585858"/>
                </a:solidFill>
                <a:latin typeface="Calibri"/>
                <a:cs typeface="Calibri"/>
              </a:rPr>
              <a:t>CENTERPOINT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EAST  </a:t>
            </a:r>
            <a:r>
              <a:rPr sz="1050" spc="95" dirty="0">
                <a:solidFill>
                  <a:srgbClr val="585858"/>
                </a:solidFill>
                <a:latin typeface="Calibri"/>
                <a:cs typeface="Calibri"/>
              </a:rPr>
              <a:t>SOCAL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145" dirty="0">
                <a:solidFill>
                  <a:srgbClr val="585858"/>
                </a:solidFill>
                <a:latin typeface="Calibri"/>
                <a:cs typeface="Calibri"/>
              </a:rPr>
              <a:t>CG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95" dirty="0">
                <a:solidFill>
                  <a:srgbClr val="585858"/>
                </a:solidFill>
                <a:latin typeface="Calibri"/>
                <a:cs typeface="Calibri"/>
              </a:rPr>
              <a:t>SOCAL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585858"/>
                </a:solidFill>
                <a:latin typeface="Calibri"/>
                <a:cs typeface="Calibri"/>
              </a:rPr>
              <a:t>LP</a:t>
            </a:r>
            <a:endParaRPr sz="1050">
              <a:latin typeface="Calibri"/>
              <a:cs typeface="Calibri"/>
            </a:endParaRPr>
          </a:p>
          <a:p>
            <a:pPr marL="12700" marR="809625">
              <a:lnSpc>
                <a:spcPct val="100000"/>
              </a:lnSpc>
            </a:pPr>
            <a:r>
              <a:rPr sz="1050" spc="15" dirty="0">
                <a:solidFill>
                  <a:srgbClr val="585858"/>
                </a:solidFill>
                <a:latin typeface="Calibri"/>
                <a:cs typeface="Calibri"/>
              </a:rPr>
              <a:t>Sonat 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TENN</a:t>
            </a:r>
            <a:r>
              <a:rPr sz="10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80" dirty="0">
                <a:solidFill>
                  <a:srgbClr val="585858"/>
                </a:solidFill>
                <a:latin typeface="Calibri"/>
                <a:cs typeface="Calibri"/>
              </a:rPr>
              <a:t>Z6  </a:t>
            </a:r>
            <a:r>
              <a:rPr sz="1050" spc="-10" dirty="0">
                <a:solidFill>
                  <a:srgbClr val="585858"/>
                </a:solidFill>
                <a:latin typeface="Calibri"/>
                <a:cs typeface="Calibri"/>
              </a:rPr>
              <a:t>TET 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ELA  </a:t>
            </a: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TETM3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8958" y="3121279"/>
            <a:ext cx="748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u="sng" spc="10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ARG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050" spc="10" dirty="0">
                <a:solidFill>
                  <a:srgbClr val="585858"/>
                </a:solidFill>
                <a:latin typeface="Calibri"/>
                <a:cs typeface="Calibri"/>
              </a:rPr>
              <a:t>Formula</a:t>
            </a:r>
            <a:r>
              <a:rPr sz="105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30" dirty="0">
                <a:solidFill>
                  <a:srgbClr val="585858"/>
                </a:solidFill>
                <a:latin typeface="Calibri"/>
                <a:cs typeface="Calibri"/>
              </a:rPr>
              <a:t>WTI 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WTS</a:t>
            </a:r>
            <a:r>
              <a:rPr sz="10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WTD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6978" y="2812542"/>
            <a:ext cx="1707514" cy="1474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97890">
              <a:lnSpc>
                <a:spcPct val="100000"/>
              </a:lnSpc>
              <a:spcBef>
                <a:spcPts val="105"/>
              </a:spcBef>
            </a:pPr>
            <a:r>
              <a:rPr sz="1100" i="1" u="sng" spc="-3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Last </a:t>
            </a:r>
            <a:r>
              <a:rPr sz="1100" i="1" u="sng" spc="4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Day </a:t>
            </a:r>
            <a:r>
              <a:rPr sz="1100" i="1" spc="45" dirty="0">
                <a:solidFill>
                  <a:srgbClr val="003882"/>
                </a:solidFill>
                <a:latin typeface="Calibri"/>
                <a:cs typeface="Calibri"/>
              </a:rPr>
              <a:t> </a:t>
            </a:r>
            <a:r>
              <a:rPr sz="1050" spc="50" dirty="0">
                <a:solidFill>
                  <a:srgbClr val="585858"/>
                </a:solidFill>
                <a:latin typeface="Calibri"/>
                <a:cs typeface="Calibri"/>
              </a:rPr>
              <a:t>EHRENBERG  </a:t>
            </a:r>
            <a:r>
              <a:rPr sz="1050" spc="110" dirty="0">
                <a:solidFill>
                  <a:srgbClr val="585858"/>
                </a:solidFill>
                <a:latin typeface="Calibri"/>
                <a:cs typeface="Calibri"/>
              </a:rPr>
              <a:t>GOSHEN  </a:t>
            </a:r>
            <a:r>
              <a:rPr sz="1050" spc="45" dirty="0">
                <a:solidFill>
                  <a:srgbClr val="585858"/>
                </a:solidFill>
                <a:latin typeface="Calibri"/>
                <a:cs typeface="Calibri"/>
              </a:rPr>
              <a:t>HERMISTON  </a:t>
            </a:r>
            <a:r>
              <a:rPr sz="1050" spc="95" dirty="0">
                <a:solidFill>
                  <a:srgbClr val="585858"/>
                </a:solidFill>
                <a:latin typeface="Calibri"/>
                <a:cs typeface="Calibri"/>
              </a:rPr>
              <a:t>LANC DA</a:t>
            </a:r>
            <a:r>
              <a:rPr sz="105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5" dirty="0">
                <a:solidFill>
                  <a:srgbClr val="585858"/>
                </a:solidFill>
                <a:latin typeface="Calibri"/>
                <a:cs typeface="Calibri"/>
              </a:rPr>
              <a:t>BID  </a:t>
            </a:r>
            <a:r>
              <a:rPr sz="1050" spc="60" dirty="0">
                <a:solidFill>
                  <a:srgbClr val="585858"/>
                </a:solidFill>
                <a:latin typeface="Calibri"/>
                <a:cs typeface="Calibri"/>
              </a:rPr>
              <a:t>NGPL</a:t>
            </a:r>
            <a:r>
              <a:rPr sz="105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125" dirty="0">
                <a:solidFill>
                  <a:srgbClr val="585858"/>
                </a:solidFill>
                <a:latin typeface="Calibri"/>
                <a:cs typeface="Calibri"/>
              </a:rPr>
              <a:t>GAGE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270"/>
              </a:lnSpc>
              <a:tabLst>
                <a:tab pos="1384300" algn="l"/>
              </a:tabLst>
            </a:pPr>
            <a:r>
              <a:rPr sz="1050" spc="1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050" spc="16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050" spc="-2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050" spc="-3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05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145" dirty="0">
                <a:solidFill>
                  <a:srgbClr val="585858"/>
                </a:solidFill>
                <a:latin typeface="Calibri"/>
                <a:cs typeface="Calibri"/>
              </a:rPr>
              <a:t>CG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650" i="1" u="sng" spc="120" baseline="252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NYM</a:t>
            </a:r>
            <a:endParaRPr sz="1650" baseline="2525">
              <a:latin typeface="Calibri"/>
              <a:cs typeface="Calibri"/>
            </a:endParaRPr>
          </a:p>
          <a:p>
            <a:pPr marL="12700" marR="85090">
              <a:lnSpc>
                <a:spcPts val="1260"/>
              </a:lnSpc>
              <a:spcBef>
                <a:spcPts val="35"/>
              </a:spcBef>
              <a:tabLst>
                <a:tab pos="1384300" algn="l"/>
              </a:tabLst>
            </a:pPr>
            <a:r>
              <a:rPr sz="1050" spc="90" dirty="0">
                <a:solidFill>
                  <a:srgbClr val="585858"/>
                </a:solidFill>
                <a:latin typeface="Calibri"/>
                <a:cs typeface="Calibri"/>
              </a:rPr>
              <a:t>PSCO</a:t>
            </a:r>
            <a:r>
              <a:rPr sz="105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55" dirty="0">
                <a:solidFill>
                  <a:srgbClr val="585858"/>
                </a:solidFill>
                <a:latin typeface="Calibri"/>
                <a:cs typeface="Calibri"/>
              </a:rPr>
              <a:t>CITYGATE	</a:t>
            </a:r>
            <a:r>
              <a:rPr sz="1575" spc="75" baseline="2645" dirty="0">
                <a:solidFill>
                  <a:srgbClr val="585858"/>
                </a:solidFill>
                <a:latin typeface="Calibri"/>
                <a:cs typeface="Calibri"/>
              </a:rPr>
              <a:t>HH  </a:t>
            </a:r>
            <a:r>
              <a:rPr sz="1050" spc="65" dirty="0">
                <a:solidFill>
                  <a:srgbClr val="585858"/>
                </a:solidFill>
                <a:latin typeface="Calibri"/>
                <a:cs typeface="Calibri"/>
              </a:rPr>
              <a:t>RA</a:t>
            </a:r>
            <a:r>
              <a:rPr sz="1050" spc="25" dirty="0">
                <a:solidFill>
                  <a:srgbClr val="585858"/>
                </a:solidFill>
                <a:latin typeface="Calibri"/>
                <a:cs typeface="Calibri"/>
              </a:rPr>
              <a:t>TTLES</a:t>
            </a:r>
            <a:r>
              <a:rPr sz="1050" spc="3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050" spc="114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050" spc="95" dirty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1050" spc="3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0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spc="75" dirty="0">
                <a:solidFill>
                  <a:srgbClr val="585858"/>
                </a:solidFill>
                <a:latin typeface="Calibri"/>
                <a:cs typeface="Calibri"/>
              </a:rPr>
              <a:t>CRK</a:t>
            </a:r>
            <a:r>
              <a:rPr sz="10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575" spc="217" baseline="2645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1575" spc="-37" baseline="2645" dirty="0">
                <a:solidFill>
                  <a:srgbClr val="585858"/>
                </a:solidFill>
                <a:latin typeface="Calibri"/>
                <a:cs typeface="Calibri"/>
              </a:rPr>
              <a:t>TI</a:t>
            </a:r>
            <a:endParaRPr sz="1575" baseline="2645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5515" y="4266600"/>
          <a:ext cx="6132192" cy="1611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384">
                <a:tc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  <a:spcBef>
                          <a:spcPts val="10"/>
                        </a:spcBef>
                      </a:pPr>
                      <a:r>
                        <a:rPr sz="105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HHC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165"/>
                        </a:lnSpc>
                        <a:spcBef>
                          <a:spcPts val="55"/>
                        </a:spcBef>
                      </a:pPr>
                      <a:r>
                        <a:rPr sz="105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TGTSL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440"/>
                        </a:lnSpc>
                        <a:tabLst>
                          <a:tab pos="1461770" algn="l"/>
                        </a:tabLst>
                      </a:pPr>
                      <a:r>
                        <a:rPr sz="1575" baseline="-42328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NGPLSTx	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WTXW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ah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165"/>
                        </a:lnSpc>
                        <a:spcBef>
                          <a:spcPts val="55"/>
                        </a:spcBef>
                      </a:pPr>
                      <a:r>
                        <a:rPr sz="105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REX</a:t>
                      </a:r>
                      <a:r>
                        <a:rPr sz="105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WEST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5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HSC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160"/>
                        </a:lnSpc>
                      </a:pPr>
                      <a:r>
                        <a:rPr sz="105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TRNSWST</a:t>
                      </a:r>
                      <a:r>
                        <a:rPr sz="105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PERM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60"/>
                        </a:lnSpc>
                      </a:pPr>
                      <a:r>
                        <a:rPr sz="105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NGPLTxOk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160"/>
                        </a:lnSpc>
                      </a:pPr>
                      <a:r>
                        <a:rPr sz="1050" spc="1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SWGAS</a:t>
                      </a:r>
                      <a:r>
                        <a:rPr sz="105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1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AZ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68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5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IROQUOIS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160"/>
                        </a:lnSpc>
                      </a:pPr>
                      <a:r>
                        <a:rPr sz="105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TRZ3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60"/>
                        </a:lnSpc>
                      </a:pPr>
                      <a:r>
                        <a:rPr sz="1050" spc="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NNGDe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160"/>
                        </a:lnSpc>
                      </a:pPr>
                      <a:r>
                        <a:rPr sz="105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SWGasSJ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35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5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KERN</a:t>
                      </a:r>
                      <a:r>
                        <a:rPr sz="105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DELIVERED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160"/>
                        </a:lnSpc>
                      </a:pPr>
                      <a:r>
                        <a:rPr sz="105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TRZ6 </a:t>
                      </a:r>
                      <a:r>
                        <a:rPr sz="1050" spc="1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60"/>
                        </a:lnSpc>
                      </a:pPr>
                      <a:r>
                        <a:rPr sz="105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NNGVIowa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5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KERN </a:t>
                      </a:r>
                      <a:r>
                        <a:rPr sz="105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RIVER</a:t>
                      </a:r>
                      <a:r>
                        <a:rPr sz="105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OPAL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160"/>
                        </a:lnSpc>
                      </a:pPr>
                      <a:r>
                        <a:rPr sz="1050" spc="114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WAHA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60"/>
                        </a:lnSpc>
                      </a:pPr>
                      <a:r>
                        <a:rPr sz="105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NWPCB</a:t>
                      </a:r>
                      <a:r>
                        <a:rPr sz="105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SUMAS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971">
                <a:tc>
                  <a:txBody>
                    <a:bodyPr/>
                    <a:lstStyle/>
                    <a:p>
                      <a:pPr marL="31750">
                        <a:lnSpc>
                          <a:spcPts val="1135"/>
                        </a:lnSpc>
                      </a:pPr>
                      <a:r>
                        <a:rPr sz="105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MALIN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35"/>
                        </a:lnSpc>
                      </a:pPr>
                      <a:r>
                        <a:rPr sz="105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NWRoc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5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MichCon</a:t>
                      </a:r>
                      <a:r>
                        <a:rPr sz="105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LEU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60"/>
                        </a:lnSpc>
                      </a:pPr>
                      <a:r>
                        <a:rPr sz="1050" spc="1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ONGOk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48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5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</a:t>
                      </a:r>
                      <a:r>
                        <a:rPr sz="105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MDCT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60"/>
                        </a:lnSpc>
                      </a:pPr>
                      <a:r>
                        <a:rPr sz="105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PAN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5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NGPLTxOk</a:t>
                      </a:r>
                      <a:r>
                        <a:rPr sz="105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160"/>
                        </a:lnSpc>
                      </a:pPr>
                      <a:r>
                        <a:rPr sz="105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CENTERPOINT</a:t>
                      </a:r>
                      <a:r>
                        <a:rPr sz="105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EAST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311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sz="1050" spc="9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NIAGARA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200"/>
                        </a:lnSpc>
                      </a:pPr>
                      <a:r>
                        <a:rPr sz="105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SONATLa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856226" y="1396111"/>
            <a:ext cx="847725" cy="278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u="sng" spc="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Inside</a:t>
            </a:r>
            <a:r>
              <a:rPr sz="1100" i="1" u="sng" spc="4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5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FERC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TENN</a:t>
            </a:r>
            <a:r>
              <a:rPr sz="10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500</a:t>
            </a:r>
            <a:endParaRPr sz="1000">
              <a:latin typeface="Calibri"/>
              <a:cs typeface="Calibri"/>
            </a:endParaRPr>
          </a:p>
          <a:p>
            <a:pPr marL="12700" marR="241935">
              <a:lnSpc>
                <a:spcPct val="100000"/>
              </a:lnSpc>
            </a:pP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TENN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585858"/>
                </a:solidFill>
                <a:latin typeface="Calibri"/>
                <a:cs typeface="Calibri"/>
              </a:rPr>
              <a:t>800  TENN </a:t>
            </a:r>
            <a:r>
              <a:rPr sz="1000" spc="75" dirty="0">
                <a:solidFill>
                  <a:srgbClr val="585858"/>
                </a:solidFill>
                <a:latin typeface="Calibri"/>
                <a:cs typeface="Calibri"/>
              </a:rPr>
              <a:t>Z6  </a:t>
            </a:r>
            <a:r>
              <a:rPr sz="1000" spc="60" dirty="0">
                <a:solidFill>
                  <a:srgbClr val="585858"/>
                </a:solidFill>
                <a:latin typeface="Calibri"/>
                <a:cs typeface="Calibri"/>
              </a:rPr>
              <a:t>TEN</a:t>
            </a:r>
            <a:r>
              <a:rPr sz="1000" spc="7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000" spc="10" dirty="0">
                <a:solidFill>
                  <a:srgbClr val="585858"/>
                </a:solidFill>
                <a:latin typeface="Calibri"/>
                <a:cs typeface="Calibri"/>
              </a:rPr>
              <a:t>Tx</a:t>
            </a:r>
            <a:r>
              <a:rPr sz="1000" spc="55" dirty="0">
                <a:solidFill>
                  <a:srgbClr val="585858"/>
                </a:solidFill>
                <a:latin typeface="Calibri"/>
                <a:cs typeface="Calibri"/>
              </a:rPr>
              <a:t>Z0  </a:t>
            </a:r>
            <a:r>
              <a:rPr sz="1000" spc="35" dirty="0">
                <a:solidFill>
                  <a:srgbClr val="585858"/>
                </a:solidFill>
                <a:latin typeface="Calibri"/>
                <a:cs typeface="Calibri"/>
              </a:rPr>
              <a:t>TETCOETx  </a:t>
            </a:r>
            <a:r>
              <a:rPr sz="1000" spc="40" dirty="0">
                <a:solidFill>
                  <a:srgbClr val="585858"/>
                </a:solidFill>
                <a:latin typeface="Calibri"/>
                <a:cs typeface="Calibri"/>
              </a:rPr>
              <a:t>TETCOSTx  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TETELa  TETM3  </a:t>
            </a:r>
            <a:r>
              <a:rPr sz="1000" spc="20" dirty="0">
                <a:solidFill>
                  <a:srgbClr val="585858"/>
                </a:solidFill>
                <a:latin typeface="Calibri"/>
                <a:cs typeface="Calibri"/>
              </a:rPr>
              <a:t>TGTSL  </a:t>
            </a:r>
            <a:r>
              <a:rPr sz="1000" spc="45" dirty="0">
                <a:solidFill>
                  <a:srgbClr val="585858"/>
                </a:solidFill>
                <a:latin typeface="Calibri"/>
                <a:cs typeface="Calibri"/>
              </a:rPr>
              <a:t>TGTZ1</a:t>
            </a:r>
            <a:endParaRPr sz="1000">
              <a:latin typeface="Calibri"/>
              <a:cs typeface="Calibri"/>
            </a:endParaRPr>
          </a:p>
          <a:p>
            <a:pPr marL="12700" marR="206375">
              <a:lnSpc>
                <a:spcPct val="100000"/>
              </a:lnSpc>
              <a:spcBef>
                <a:spcPts val="5"/>
              </a:spcBef>
            </a:pPr>
            <a:r>
              <a:rPr sz="1000" spc="-15" dirty="0">
                <a:solidFill>
                  <a:srgbClr val="585858"/>
                </a:solidFill>
                <a:latin typeface="Calibri"/>
                <a:cs typeface="Calibri"/>
              </a:rPr>
              <a:t>TRM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issA</a:t>
            </a:r>
            <a:r>
              <a:rPr sz="10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000" spc="35" dirty="0">
                <a:solidFill>
                  <a:srgbClr val="585858"/>
                </a:solidFill>
                <a:latin typeface="Calibri"/>
                <a:cs typeface="Calibri"/>
              </a:rPr>
              <a:t>ab  TRUNKLa  </a:t>
            </a:r>
            <a:r>
              <a:rPr sz="1000" spc="30" dirty="0">
                <a:solidFill>
                  <a:srgbClr val="585858"/>
                </a:solidFill>
                <a:latin typeface="Calibri"/>
                <a:cs typeface="Calibri"/>
              </a:rPr>
              <a:t>TRZ2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TRZ3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TRZ6</a:t>
            </a:r>
            <a:r>
              <a:rPr sz="10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585858"/>
                </a:solidFill>
                <a:latin typeface="Calibri"/>
                <a:cs typeface="Calibri"/>
              </a:rPr>
              <a:t>NON-NY 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TRZ6 </a:t>
            </a:r>
            <a:r>
              <a:rPr sz="1000" spc="105" dirty="0">
                <a:solidFill>
                  <a:srgbClr val="585858"/>
                </a:solidFill>
                <a:latin typeface="Calibri"/>
                <a:cs typeface="Calibri"/>
              </a:rPr>
              <a:t>NY  </a:t>
            </a:r>
            <a:r>
              <a:rPr sz="1000" spc="25" dirty="0">
                <a:solidFill>
                  <a:srgbClr val="585858"/>
                </a:solidFill>
                <a:latin typeface="Calibri"/>
                <a:cs typeface="Calibri"/>
              </a:rPr>
              <a:t>WILLTxOkKs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958" y="1329944"/>
            <a:ext cx="3124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u="sng" spc="-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IPE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25" dirty="0">
                <a:solidFill>
                  <a:srgbClr val="585858"/>
                </a:solidFill>
                <a:latin typeface="Calibri"/>
                <a:cs typeface="Calibri"/>
              </a:rPr>
              <a:t>Brent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18958" y="1817877"/>
            <a:ext cx="890269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u="sng" spc="4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Canadian</a:t>
            </a:r>
            <a:r>
              <a:rPr sz="1100" i="1" u="sng" spc="-1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7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Gas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120" dirty="0">
                <a:solidFill>
                  <a:srgbClr val="585858"/>
                </a:solidFill>
                <a:latin typeface="Calibri"/>
                <a:cs typeface="Calibri"/>
              </a:rPr>
              <a:t>AECO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8958" y="2305557"/>
            <a:ext cx="890269" cy="68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i="1" u="sng" spc="4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Canadian</a:t>
            </a:r>
            <a:r>
              <a:rPr sz="1100" i="1" u="sng" spc="-2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70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Gas </a:t>
            </a:r>
            <a:r>
              <a:rPr sz="1100" i="1" spc="70" dirty="0">
                <a:solidFill>
                  <a:srgbClr val="003882"/>
                </a:solidFill>
                <a:latin typeface="Calibri"/>
                <a:cs typeface="Calibri"/>
              </a:rPr>
              <a:t> </a:t>
            </a:r>
            <a:r>
              <a:rPr sz="1100" i="1" u="sng" spc="15" dirty="0">
                <a:solidFill>
                  <a:srgbClr val="003882"/>
                </a:solidFill>
                <a:uFill>
                  <a:solidFill>
                    <a:srgbClr val="003882"/>
                  </a:solidFill>
                </a:uFill>
                <a:latin typeface="Calibri"/>
                <a:cs typeface="Calibri"/>
              </a:rPr>
              <a:t>Dollar</a:t>
            </a:r>
            <a:endParaRPr sz="1100">
              <a:latin typeface="Calibri"/>
              <a:cs typeface="Calibri"/>
            </a:endParaRPr>
          </a:p>
          <a:p>
            <a:pPr marL="12700" marR="505459">
              <a:lnSpc>
                <a:spcPct val="100000"/>
              </a:lnSpc>
            </a:pPr>
            <a:r>
              <a:rPr sz="1050" spc="85" dirty="0">
                <a:solidFill>
                  <a:srgbClr val="585858"/>
                </a:solidFill>
                <a:latin typeface="Calibri"/>
                <a:cs typeface="Calibri"/>
              </a:rPr>
              <a:t>AE</a:t>
            </a:r>
            <a:r>
              <a:rPr sz="1050" spc="105" dirty="0">
                <a:solidFill>
                  <a:srgbClr val="585858"/>
                </a:solidFill>
                <a:latin typeface="Calibri"/>
                <a:cs typeface="Calibri"/>
              </a:rPr>
              <a:t>CO  </a:t>
            </a:r>
            <a:r>
              <a:rPr sz="1050" spc="5" dirty="0">
                <a:solidFill>
                  <a:srgbClr val="585858"/>
                </a:solidFill>
                <a:latin typeface="Calibri"/>
                <a:cs typeface="Calibri"/>
              </a:rPr>
              <a:t>EMP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390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/>
              <a:t>DOWNSTREAM</a:t>
            </a:r>
            <a:r>
              <a:rPr sz="2400" spc="90" dirty="0"/>
              <a:t> </a:t>
            </a:r>
            <a:r>
              <a:rPr sz="2400" spc="65" dirty="0"/>
              <a:t>OPERATIONS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98704" y="1405533"/>
            <a:ext cx="8391261" cy="524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4343" y="4032503"/>
            <a:ext cx="127000" cy="7620"/>
          </a:xfrm>
          <a:custGeom>
            <a:avLst/>
            <a:gdLst/>
            <a:ahLst/>
            <a:cxnLst/>
            <a:rect l="l" t="t" r="r" b="b"/>
            <a:pathLst>
              <a:path w="127000" h="7620">
                <a:moveTo>
                  <a:pt x="0" y="7620"/>
                </a:moveTo>
                <a:lnTo>
                  <a:pt x="126492" y="7620"/>
                </a:lnTo>
                <a:lnTo>
                  <a:pt x="126492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40854" y="3904170"/>
            <a:ext cx="90170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00" spc="1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843" y="698163"/>
            <a:ext cx="6976109" cy="5327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400" spc="5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400" spc="5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D32D12"/>
                </a:solidFill>
                <a:latin typeface="Calibri"/>
                <a:cs typeface="Calibri"/>
              </a:rPr>
              <a:t>DOWNSTREAM </a:t>
            </a:r>
            <a:r>
              <a:rPr sz="1400" spc="5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400" spc="5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spc="14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MARKETING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TRADING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SHELL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ENERGY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404" y="2095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908" y="139750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399" y="152400"/>
                </a:lnTo>
                <a:lnTo>
                  <a:pt x="15239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060" y="333451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120" y="2148839"/>
            <a:ext cx="128270" cy="131445"/>
          </a:xfrm>
          <a:custGeom>
            <a:avLst/>
            <a:gdLst/>
            <a:ahLst/>
            <a:cxnLst/>
            <a:rect l="l" t="t" r="r" b="b"/>
            <a:pathLst>
              <a:path w="128270" h="131444">
                <a:moveTo>
                  <a:pt x="0" y="131063"/>
                </a:moveTo>
                <a:lnTo>
                  <a:pt x="128015" y="131063"/>
                </a:lnTo>
                <a:lnTo>
                  <a:pt x="128015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3444" y="220370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2051" y="242620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4144" y="3695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8996" y="3992879"/>
            <a:ext cx="128270" cy="129539"/>
          </a:xfrm>
          <a:custGeom>
            <a:avLst/>
            <a:gdLst/>
            <a:ahLst/>
            <a:cxnLst/>
            <a:rect l="l" t="t" r="r" b="b"/>
            <a:pathLst>
              <a:path w="128270" h="129539">
                <a:moveTo>
                  <a:pt x="0" y="129540"/>
                </a:moveTo>
                <a:lnTo>
                  <a:pt x="128015" y="129540"/>
                </a:lnTo>
                <a:lnTo>
                  <a:pt x="128015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83634" y="3985831"/>
            <a:ext cx="75565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00" spc="11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65776" y="2743200"/>
            <a:ext cx="127000" cy="131445"/>
          </a:xfrm>
          <a:custGeom>
            <a:avLst/>
            <a:gdLst/>
            <a:ahLst/>
            <a:cxnLst/>
            <a:rect l="l" t="t" r="r" b="b"/>
            <a:pathLst>
              <a:path w="127000" h="131444">
                <a:moveTo>
                  <a:pt x="0" y="131063"/>
                </a:moveTo>
                <a:lnTo>
                  <a:pt x="126491" y="131063"/>
                </a:lnTo>
                <a:lnTo>
                  <a:pt x="12649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4116" y="4273296"/>
            <a:ext cx="128270" cy="129539"/>
          </a:xfrm>
          <a:custGeom>
            <a:avLst/>
            <a:gdLst/>
            <a:ahLst/>
            <a:cxnLst/>
            <a:rect l="l" t="t" r="r" b="b"/>
            <a:pathLst>
              <a:path w="128270" h="129539">
                <a:moveTo>
                  <a:pt x="0" y="129539"/>
                </a:moveTo>
                <a:lnTo>
                  <a:pt x="128016" y="129539"/>
                </a:lnTo>
                <a:lnTo>
                  <a:pt x="128016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6900" y="3346703"/>
            <a:ext cx="128270" cy="129539"/>
          </a:xfrm>
          <a:custGeom>
            <a:avLst/>
            <a:gdLst/>
            <a:ahLst/>
            <a:cxnLst/>
            <a:rect l="l" t="t" r="r" b="b"/>
            <a:pathLst>
              <a:path w="128269" h="129539">
                <a:moveTo>
                  <a:pt x="0" y="129539"/>
                </a:moveTo>
                <a:lnTo>
                  <a:pt x="128016" y="129539"/>
                </a:lnTo>
                <a:lnTo>
                  <a:pt x="128016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18915" y="3581400"/>
            <a:ext cx="128270" cy="129539"/>
          </a:xfrm>
          <a:custGeom>
            <a:avLst/>
            <a:gdLst/>
            <a:ahLst/>
            <a:cxnLst/>
            <a:rect l="l" t="t" r="r" b="b"/>
            <a:pathLst>
              <a:path w="128270" h="129539">
                <a:moveTo>
                  <a:pt x="0" y="129539"/>
                </a:moveTo>
                <a:lnTo>
                  <a:pt x="128015" y="129539"/>
                </a:lnTo>
                <a:lnTo>
                  <a:pt x="128015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5091" y="3989832"/>
            <a:ext cx="127000" cy="131445"/>
          </a:xfrm>
          <a:custGeom>
            <a:avLst/>
            <a:gdLst/>
            <a:ahLst/>
            <a:cxnLst/>
            <a:rect l="l" t="t" r="r" b="b"/>
            <a:pathLst>
              <a:path w="127000" h="131445">
                <a:moveTo>
                  <a:pt x="0" y="131064"/>
                </a:moveTo>
                <a:lnTo>
                  <a:pt x="126491" y="131064"/>
                </a:lnTo>
                <a:lnTo>
                  <a:pt x="12649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1559" y="4532376"/>
            <a:ext cx="128270" cy="131445"/>
          </a:xfrm>
          <a:custGeom>
            <a:avLst/>
            <a:gdLst/>
            <a:ahLst/>
            <a:cxnLst/>
            <a:rect l="l" t="t" r="r" b="b"/>
            <a:pathLst>
              <a:path w="128270" h="131445">
                <a:moveTo>
                  <a:pt x="0" y="131063"/>
                </a:moveTo>
                <a:lnTo>
                  <a:pt x="128015" y="131063"/>
                </a:lnTo>
                <a:lnTo>
                  <a:pt x="128015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10171" y="4305300"/>
            <a:ext cx="127000" cy="129539"/>
          </a:xfrm>
          <a:custGeom>
            <a:avLst/>
            <a:gdLst/>
            <a:ahLst/>
            <a:cxnLst/>
            <a:rect l="l" t="t" r="r" b="b"/>
            <a:pathLst>
              <a:path w="127000" h="129539">
                <a:moveTo>
                  <a:pt x="0" y="129539"/>
                </a:moveTo>
                <a:lnTo>
                  <a:pt x="126492" y="129539"/>
                </a:lnTo>
                <a:lnTo>
                  <a:pt x="126492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4343" y="3902964"/>
            <a:ext cx="127000" cy="129539"/>
          </a:xfrm>
          <a:custGeom>
            <a:avLst/>
            <a:gdLst/>
            <a:ahLst/>
            <a:cxnLst/>
            <a:rect l="l" t="t" r="r" b="b"/>
            <a:pathLst>
              <a:path w="127000" h="129539">
                <a:moveTo>
                  <a:pt x="0" y="129539"/>
                </a:moveTo>
                <a:lnTo>
                  <a:pt x="126492" y="129539"/>
                </a:lnTo>
                <a:lnTo>
                  <a:pt x="126492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1320" y="5460491"/>
            <a:ext cx="200025" cy="187960"/>
          </a:xfrm>
          <a:custGeom>
            <a:avLst/>
            <a:gdLst/>
            <a:ahLst/>
            <a:cxnLst/>
            <a:rect l="l" t="t" r="r" b="b"/>
            <a:pathLst>
              <a:path w="200025" h="187960">
                <a:moveTo>
                  <a:pt x="0" y="187452"/>
                </a:moveTo>
                <a:lnTo>
                  <a:pt x="199644" y="187452"/>
                </a:lnTo>
                <a:lnTo>
                  <a:pt x="199644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6835" y="5798820"/>
            <a:ext cx="201295" cy="186055"/>
          </a:xfrm>
          <a:custGeom>
            <a:avLst/>
            <a:gdLst/>
            <a:ahLst/>
            <a:cxnLst/>
            <a:rect l="l" t="t" r="r" b="b"/>
            <a:pathLst>
              <a:path w="201294" h="186054">
                <a:moveTo>
                  <a:pt x="0" y="185927"/>
                </a:moveTo>
                <a:lnTo>
                  <a:pt x="201168" y="185927"/>
                </a:lnTo>
                <a:lnTo>
                  <a:pt x="201168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9276" y="5788152"/>
            <a:ext cx="201295" cy="186055"/>
          </a:xfrm>
          <a:custGeom>
            <a:avLst/>
            <a:gdLst/>
            <a:ahLst/>
            <a:cxnLst/>
            <a:rect l="l" t="t" r="r" b="b"/>
            <a:pathLst>
              <a:path w="201294" h="186054">
                <a:moveTo>
                  <a:pt x="0" y="185928"/>
                </a:moveTo>
                <a:lnTo>
                  <a:pt x="201168" y="185928"/>
                </a:lnTo>
                <a:lnTo>
                  <a:pt x="20116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9324" y="5986271"/>
            <a:ext cx="200025" cy="184785"/>
          </a:xfrm>
          <a:custGeom>
            <a:avLst/>
            <a:gdLst/>
            <a:ahLst/>
            <a:cxnLst/>
            <a:rect l="l" t="t" r="r" b="b"/>
            <a:pathLst>
              <a:path w="200025" h="184785">
                <a:moveTo>
                  <a:pt x="0" y="184403"/>
                </a:moveTo>
                <a:lnTo>
                  <a:pt x="199644" y="184403"/>
                </a:lnTo>
                <a:lnTo>
                  <a:pt x="199644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7939" y="5756147"/>
            <a:ext cx="200025" cy="186055"/>
          </a:xfrm>
          <a:custGeom>
            <a:avLst/>
            <a:gdLst/>
            <a:ahLst/>
            <a:cxnLst/>
            <a:rect l="l" t="t" r="r" b="b"/>
            <a:pathLst>
              <a:path w="200025" h="186054">
                <a:moveTo>
                  <a:pt x="0" y="185927"/>
                </a:moveTo>
                <a:lnTo>
                  <a:pt x="199644" y="185927"/>
                </a:lnTo>
                <a:lnTo>
                  <a:pt x="199644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3539" y="6138671"/>
            <a:ext cx="200025" cy="184785"/>
          </a:xfrm>
          <a:custGeom>
            <a:avLst/>
            <a:gdLst/>
            <a:ahLst/>
            <a:cxnLst/>
            <a:rect l="l" t="t" r="r" b="b"/>
            <a:pathLst>
              <a:path w="200025" h="184785">
                <a:moveTo>
                  <a:pt x="0" y="184403"/>
                </a:moveTo>
                <a:lnTo>
                  <a:pt x="199644" y="184403"/>
                </a:lnTo>
                <a:lnTo>
                  <a:pt x="199644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44367" y="5529071"/>
            <a:ext cx="201295" cy="186055"/>
          </a:xfrm>
          <a:custGeom>
            <a:avLst/>
            <a:gdLst/>
            <a:ahLst/>
            <a:cxnLst/>
            <a:rect l="l" t="t" r="r" b="b"/>
            <a:pathLst>
              <a:path w="201294" h="186054">
                <a:moveTo>
                  <a:pt x="0" y="185927"/>
                </a:moveTo>
                <a:lnTo>
                  <a:pt x="201168" y="185927"/>
                </a:lnTo>
                <a:lnTo>
                  <a:pt x="201168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/>
              <a:t>DISCOVER</a:t>
            </a:r>
            <a:r>
              <a:rPr sz="2400" spc="110" dirty="0"/>
              <a:t> </a:t>
            </a:r>
            <a:r>
              <a:rPr sz="2400" spc="50" dirty="0"/>
              <a:t>MORE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94080" y="1319225"/>
            <a:ext cx="3706495" cy="386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www.shell.us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290100"/>
              </a:lnSpc>
            </a:pP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youtube.com/shell 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flickr.com/photos/royaldutchshell 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shell.com/inside_energy 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facebook.com/shell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895" y="3954779"/>
            <a:ext cx="399288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895" y="3070860"/>
            <a:ext cx="399288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844" y="2144502"/>
            <a:ext cx="452346" cy="444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95" y="4806696"/>
            <a:ext cx="422147" cy="422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243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/>
              <a:t>CONTACT</a:t>
            </a:r>
            <a:r>
              <a:rPr sz="2400" spc="105" dirty="0"/>
              <a:t> </a:t>
            </a:r>
            <a:r>
              <a:rPr sz="2400" spc="-10" dirty="0"/>
              <a:t>DETAILS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04875" y="1471930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2340610"/>
            <a:ext cx="12649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7515" marR="666750">
              <a:lnSpc>
                <a:spcPct val="130000"/>
              </a:lnSpc>
              <a:spcBef>
                <a:spcPts val="100"/>
              </a:spcBef>
            </a:pPr>
            <a:r>
              <a:rPr spc="15" dirty="0"/>
              <a:t>Shell </a:t>
            </a:r>
            <a:r>
              <a:rPr spc="30" dirty="0"/>
              <a:t>Trading </a:t>
            </a:r>
            <a:r>
              <a:rPr spc="10" dirty="0"/>
              <a:t>Risk </a:t>
            </a:r>
            <a:r>
              <a:rPr spc="15" dirty="0"/>
              <a:t>Management </a:t>
            </a:r>
            <a:r>
              <a:rPr spc="-15" dirty="0"/>
              <a:t>offers </a:t>
            </a:r>
            <a:r>
              <a:rPr spc="155" dirty="0"/>
              <a:t>a </a:t>
            </a:r>
            <a:r>
              <a:rPr spc="25" dirty="0"/>
              <a:t>wide </a:t>
            </a:r>
            <a:r>
              <a:rPr spc="60" dirty="0"/>
              <a:t>range </a:t>
            </a:r>
            <a:r>
              <a:rPr spc="-20" dirty="0"/>
              <a:t>of </a:t>
            </a:r>
            <a:r>
              <a:rPr spc="10" dirty="0"/>
              <a:t>Risk  </a:t>
            </a:r>
            <a:r>
              <a:rPr spc="15" dirty="0"/>
              <a:t>Management</a:t>
            </a:r>
            <a:r>
              <a:rPr spc="110" dirty="0"/>
              <a:t> </a:t>
            </a:r>
            <a:r>
              <a:rPr spc="-20" dirty="0"/>
              <a:t>solutions</a:t>
            </a:r>
          </a:p>
          <a:p>
            <a:pPr marL="437515" marR="5080">
              <a:lnSpc>
                <a:spcPct val="130100"/>
              </a:lnSpc>
              <a:spcBef>
                <a:spcPts val="595"/>
              </a:spcBef>
            </a:pPr>
            <a:r>
              <a:rPr spc="105" dirty="0"/>
              <a:t>Our </a:t>
            </a:r>
            <a:r>
              <a:rPr spc="20" dirty="0"/>
              <a:t>experienced </a:t>
            </a:r>
            <a:r>
              <a:rPr spc="-35" dirty="0"/>
              <a:t>team </a:t>
            </a:r>
            <a:r>
              <a:rPr spc="-10" dirty="0"/>
              <a:t>welcomes </a:t>
            </a:r>
            <a:r>
              <a:rPr spc="-75" dirty="0"/>
              <a:t>the </a:t>
            </a:r>
            <a:r>
              <a:rPr spc="-10" dirty="0"/>
              <a:t>opportunity </a:t>
            </a:r>
            <a:r>
              <a:rPr spc="-85" dirty="0"/>
              <a:t>to </a:t>
            </a:r>
            <a:r>
              <a:rPr spc="40" dirty="0"/>
              <a:t>speak </a:t>
            </a:r>
            <a:r>
              <a:rPr spc="-85" dirty="0"/>
              <a:t>to </a:t>
            </a:r>
            <a:r>
              <a:rPr spc="20" dirty="0"/>
              <a:t>you  </a:t>
            </a:r>
            <a:r>
              <a:rPr spc="5" dirty="0"/>
              <a:t>about how </a:t>
            </a:r>
            <a:r>
              <a:rPr dirty="0"/>
              <a:t>our </a:t>
            </a:r>
            <a:r>
              <a:rPr spc="10" dirty="0"/>
              <a:t>services </a:t>
            </a:r>
            <a:r>
              <a:rPr spc="60" dirty="0"/>
              <a:t>can </a:t>
            </a:r>
            <a:r>
              <a:rPr dirty="0"/>
              <a:t>help </a:t>
            </a:r>
            <a:r>
              <a:rPr spc="20" dirty="0"/>
              <a:t>you </a:t>
            </a:r>
            <a:r>
              <a:rPr spc="25" dirty="0"/>
              <a:t>achieve </a:t>
            </a:r>
            <a:r>
              <a:rPr spc="15" dirty="0"/>
              <a:t>your </a:t>
            </a:r>
            <a:r>
              <a:rPr dirty="0"/>
              <a:t>business</a:t>
            </a:r>
            <a:r>
              <a:rPr spc="90" dirty="0"/>
              <a:t> </a:t>
            </a:r>
            <a:r>
              <a:rPr spc="65" dirty="0"/>
              <a:t>goals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251" y="3383318"/>
            <a:ext cx="122682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Contact </a:t>
            </a:r>
            <a:r>
              <a:rPr sz="2000" b="1" spc="5" dirty="0">
                <a:solidFill>
                  <a:srgbClr val="585858"/>
                </a:solidFill>
                <a:latin typeface="Calibri"/>
                <a:cs typeface="Calibri"/>
              </a:rPr>
              <a:t>us:  </a:t>
            </a:r>
            <a:r>
              <a:rPr sz="2000" b="1" spc="65" dirty="0">
                <a:solidFill>
                  <a:srgbClr val="585858"/>
                </a:solidFill>
                <a:latin typeface="Calibri"/>
                <a:cs typeface="Calibri"/>
              </a:rPr>
              <a:t>Name:  </a:t>
            </a:r>
            <a:r>
              <a:rPr sz="2000" b="1" spc="35" dirty="0">
                <a:solidFill>
                  <a:srgbClr val="585858"/>
                </a:solidFill>
                <a:latin typeface="Calibri"/>
                <a:cs typeface="Calibri"/>
              </a:rPr>
              <a:t>Number: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25" dirty="0">
                <a:solidFill>
                  <a:srgbClr val="585858"/>
                </a:solidFill>
                <a:latin typeface="Calibri"/>
                <a:cs typeface="Calibri"/>
              </a:rPr>
              <a:t>E-mail: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5200" y="3856710"/>
            <a:ext cx="2577465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1385">
              <a:lnSpc>
                <a:spcPct val="155000"/>
              </a:lnSpc>
              <a:spcBef>
                <a:spcPts val="100"/>
              </a:spcBef>
            </a:pPr>
            <a:r>
              <a:rPr sz="2000" spc="30" dirty="0">
                <a:solidFill>
                  <a:srgbClr val="585858"/>
                </a:solidFill>
                <a:latin typeface="Calibri"/>
                <a:cs typeface="Calibri"/>
              </a:rPr>
              <a:t>Kevin </a:t>
            </a:r>
            <a:r>
              <a:rPr sz="2000" spc="15" dirty="0">
                <a:solidFill>
                  <a:srgbClr val="585858"/>
                </a:solidFill>
                <a:latin typeface="Calibri"/>
                <a:cs typeface="Calibri"/>
              </a:rPr>
              <a:t>Hulsey  </a:t>
            </a:r>
            <a:r>
              <a:rPr sz="2000" spc="145" dirty="0">
                <a:solidFill>
                  <a:srgbClr val="585858"/>
                </a:solidFill>
                <a:latin typeface="Calibri"/>
                <a:cs typeface="Calibri"/>
              </a:rPr>
              <a:t>71</a:t>
            </a:r>
            <a:r>
              <a:rPr sz="2000" spc="13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000" spc="130" dirty="0">
                <a:solidFill>
                  <a:srgbClr val="585858"/>
                </a:solidFill>
                <a:latin typeface="Calibri"/>
                <a:cs typeface="Calibri"/>
              </a:rPr>
              <a:t>230</a:t>
            </a:r>
            <a:r>
              <a:rPr sz="2000" spc="4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000" spc="135" dirty="0">
                <a:solidFill>
                  <a:srgbClr val="585858"/>
                </a:solidFill>
                <a:latin typeface="Calibri"/>
                <a:cs typeface="Calibri"/>
              </a:rPr>
              <a:t>7327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spc="5" dirty="0">
                <a:solidFill>
                  <a:srgbClr val="585858"/>
                </a:solidFill>
                <a:latin typeface="Calibri"/>
                <a:cs typeface="Calibri"/>
                <a:hlinkClick r:id="rId3"/>
              </a:rPr>
              <a:t>Kevin.Hulsey@shell.com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251" y="5441391"/>
            <a:ext cx="3517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Hotline </a:t>
            </a:r>
            <a:r>
              <a:rPr sz="2000" b="1" spc="35" dirty="0">
                <a:solidFill>
                  <a:srgbClr val="585858"/>
                </a:solidFill>
                <a:latin typeface="Calibri"/>
                <a:cs typeface="Calibri"/>
              </a:rPr>
              <a:t>Number:</a:t>
            </a:r>
            <a:r>
              <a:rPr sz="2000" b="1" spc="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120" dirty="0">
                <a:solidFill>
                  <a:srgbClr val="585858"/>
                </a:solidFill>
                <a:latin typeface="Calibri"/>
                <a:cs typeface="Calibri"/>
              </a:rPr>
              <a:t>844.788.7876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8154" y="2324693"/>
            <a:ext cx="2262505" cy="2092960"/>
          </a:xfrm>
          <a:custGeom>
            <a:avLst/>
            <a:gdLst/>
            <a:ahLst/>
            <a:cxnLst/>
            <a:rect l="l" t="t" r="r" b="b"/>
            <a:pathLst>
              <a:path w="2262504" h="2092960">
                <a:moveTo>
                  <a:pt x="1263357" y="2036659"/>
                </a:moveTo>
                <a:lnTo>
                  <a:pt x="997630" y="2036659"/>
                </a:lnTo>
                <a:lnTo>
                  <a:pt x="1028312" y="2058011"/>
                </a:lnTo>
                <a:lnTo>
                  <a:pt x="1067050" y="2079366"/>
                </a:lnTo>
                <a:lnTo>
                  <a:pt x="1104455" y="2090042"/>
                </a:lnTo>
                <a:lnTo>
                  <a:pt x="1116460" y="2092712"/>
                </a:lnTo>
                <a:lnTo>
                  <a:pt x="1143193" y="2092712"/>
                </a:lnTo>
                <a:lnTo>
                  <a:pt x="1155199" y="2091377"/>
                </a:lnTo>
                <a:lnTo>
                  <a:pt x="1192603" y="2082035"/>
                </a:lnTo>
                <a:lnTo>
                  <a:pt x="1227340" y="2063351"/>
                </a:lnTo>
                <a:lnTo>
                  <a:pt x="1263357" y="2036659"/>
                </a:lnTo>
                <a:close/>
              </a:path>
              <a:path w="2262504" h="2092960">
                <a:moveTo>
                  <a:pt x="1131134" y="0"/>
                </a:moveTo>
                <a:lnTo>
                  <a:pt x="1072386" y="2667"/>
                </a:lnTo>
                <a:lnTo>
                  <a:pt x="1014972" y="6669"/>
                </a:lnTo>
                <a:lnTo>
                  <a:pt x="958892" y="13338"/>
                </a:lnTo>
                <a:lnTo>
                  <a:pt x="902812" y="24008"/>
                </a:lnTo>
                <a:lnTo>
                  <a:pt x="848013" y="36066"/>
                </a:lnTo>
                <a:lnTo>
                  <a:pt x="793267" y="52071"/>
                </a:lnTo>
                <a:lnTo>
                  <a:pt x="741189" y="69411"/>
                </a:lnTo>
                <a:lnTo>
                  <a:pt x="689111" y="89418"/>
                </a:lnTo>
                <a:lnTo>
                  <a:pt x="639700" y="112146"/>
                </a:lnTo>
                <a:lnTo>
                  <a:pt x="590290" y="137489"/>
                </a:lnTo>
                <a:lnTo>
                  <a:pt x="543548" y="164165"/>
                </a:lnTo>
                <a:lnTo>
                  <a:pt x="496806" y="194843"/>
                </a:lnTo>
                <a:lnTo>
                  <a:pt x="452731" y="225574"/>
                </a:lnTo>
                <a:lnTo>
                  <a:pt x="409997" y="258919"/>
                </a:lnTo>
                <a:lnTo>
                  <a:pt x="369929" y="294985"/>
                </a:lnTo>
                <a:lnTo>
                  <a:pt x="329862" y="332332"/>
                </a:lnTo>
                <a:lnTo>
                  <a:pt x="292474" y="372399"/>
                </a:lnTo>
                <a:lnTo>
                  <a:pt x="257748" y="413748"/>
                </a:lnTo>
                <a:lnTo>
                  <a:pt x="223028" y="456430"/>
                </a:lnTo>
                <a:lnTo>
                  <a:pt x="192309" y="500499"/>
                </a:lnTo>
                <a:lnTo>
                  <a:pt x="162930" y="547235"/>
                </a:lnTo>
                <a:lnTo>
                  <a:pt x="136218" y="595253"/>
                </a:lnTo>
                <a:lnTo>
                  <a:pt x="110846" y="644657"/>
                </a:lnTo>
                <a:lnTo>
                  <a:pt x="88142" y="694008"/>
                </a:lnTo>
                <a:lnTo>
                  <a:pt x="68111" y="746080"/>
                </a:lnTo>
                <a:lnTo>
                  <a:pt x="50748" y="799432"/>
                </a:lnTo>
                <a:lnTo>
                  <a:pt x="34719" y="852838"/>
                </a:lnTo>
                <a:lnTo>
                  <a:pt x="22703" y="908911"/>
                </a:lnTo>
                <a:lnTo>
                  <a:pt x="13354" y="964931"/>
                </a:lnTo>
                <a:lnTo>
                  <a:pt x="5341" y="1022339"/>
                </a:lnTo>
                <a:lnTo>
                  <a:pt x="1335" y="1079746"/>
                </a:lnTo>
                <a:lnTo>
                  <a:pt x="0" y="1138434"/>
                </a:lnTo>
                <a:lnTo>
                  <a:pt x="1335" y="1199842"/>
                </a:lnTo>
                <a:lnTo>
                  <a:pt x="1335" y="1225185"/>
                </a:lnTo>
                <a:lnTo>
                  <a:pt x="6677" y="1273255"/>
                </a:lnTo>
                <a:lnTo>
                  <a:pt x="10684" y="1298598"/>
                </a:lnTo>
                <a:lnTo>
                  <a:pt x="22703" y="1357339"/>
                </a:lnTo>
                <a:lnTo>
                  <a:pt x="368595" y="1612246"/>
                </a:lnTo>
                <a:lnTo>
                  <a:pt x="422013" y="2036659"/>
                </a:lnTo>
                <a:lnTo>
                  <a:pt x="1837656" y="2036659"/>
                </a:lnTo>
                <a:lnTo>
                  <a:pt x="1891068" y="1612246"/>
                </a:lnTo>
                <a:lnTo>
                  <a:pt x="2239607" y="1357339"/>
                </a:lnTo>
                <a:lnTo>
                  <a:pt x="2251613" y="1298598"/>
                </a:lnTo>
                <a:lnTo>
                  <a:pt x="2258336" y="1249247"/>
                </a:lnTo>
                <a:lnTo>
                  <a:pt x="2262338" y="1199842"/>
                </a:lnTo>
                <a:lnTo>
                  <a:pt x="2262338" y="1138434"/>
                </a:lnTo>
                <a:lnTo>
                  <a:pt x="2261004" y="1079746"/>
                </a:lnTo>
                <a:lnTo>
                  <a:pt x="2256949" y="1022339"/>
                </a:lnTo>
                <a:lnTo>
                  <a:pt x="2250279" y="964931"/>
                </a:lnTo>
                <a:lnTo>
                  <a:pt x="2239607" y="908911"/>
                </a:lnTo>
                <a:lnTo>
                  <a:pt x="2227602" y="852838"/>
                </a:lnTo>
                <a:lnTo>
                  <a:pt x="2212928" y="799432"/>
                </a:lnTo>
                <a:lnTo>
                  <a:pt x="2194199" y="746080"/>
                </a:lnTo>
                <a:lnTo>
                  <a:pt x="2174190" y="694008"/>
                </a:lnTo>
                <a:lnTo>
                  <a:pt x="2151459" y="644657"/>
                </a:lnTo>
                <a:lnTo>
                  <a:pt x="2127448" y="595253"/>
                </a:lnTo>
                <a:lnTo>
                  <a:pt x="2099381" y="547235"/>
                </a:lnTo>
                <a:lnTo>
                  <a:pt x="2069980" y="500499"/>
                </a:lnTo>
                <a:lnTo>
                  <a:pt x="2039299" y="456430"/>
                </a:lnTo>
                <a:lnTo>
                  <a:pt x="2005896" y="413748"/>
                </a:lnTo>
                <a:lnTo>
                  <a:pt x="1969826" y="372399"/>
                </a:lnTo>
                <a:lnTo>
                  <a:pt x="1932475" y="332332"/>
                </a:lnTo>
                <a:lnTo>
                  <a:pt x="1893736" y="294985"/>
                </a:lnTo>
                <a:lnTo>
                  <a:pt x="1852330" y="258919"/>
                </a:lnTo>
                <a:lnTo>
                  <a:pt x="1809590" y="225574"/>
                </a:lnTo>
                <a:lnTo>
                  <a:pt x="1765515" y="194843"/>
                </a:lnTo>
                <a:lnTo>
                  <a:pt x="1718773" y="164165"/>
                </a:lnTo>
                <a:lnTo>
                  <a:pt x="1672031" y="137489"/>
                </a:lnTo>
                <a:lnTo>
                  <a:pt x="1622621" y="112146"/>
                </a:lnTo>
                <a:lnTo>
                  <a:pt x="1573211" y="89418"/>
                </a:lnTo>
                <a:lnTo>
                  <a:pt x="1521133" y="69411"/>
                </a:lnTo>
                <a:lnTo>
                  <a:pt x="1469055" y="52071"/>
                </a:lnTo>
                <a:lnTo>
                  <a:pt x="1415643" y="36066"/>
                </a:lnTo>
                <a:lnTo>
                  <a:pt x="1360843" y="24008"/>
                </a:lnTo>
                <a:lnTo>
                  <a:pt x="1304763" y="13338"/>
                </a:lnTo>
                <a:lnTo>
                  <a:pt x="1247349" y="6669"/>
                </a:lnTo>
                <a:lnTo>
                  <a:pt x="1189935" y="2667"/>
                </a:lnTo>
                <a:lnTo>
                  <a:pt x="1131134" y="0"/>
                </a:lnTo>
                <a:close/>
              </a:path>
            </a:pathLst>
          </a:custGeom>
          <a:solidFill>
            <a:srgbClr val="F7D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8154" y="2324693"/>
            <a:ext cx="2262505" cy="2092960"/>
          </a:xfrm>
          <a:custGeom>
            <a:avLst/>
            <a:gdLst/>
            <a:ahLst/>
            <a:cxnLst/>
            <a:rect l="l" t="t" r="r" b="b"/>
            <a:pathLst>
              <a:path w="2262504" h="2092960">
                <a:moveTo>
                  <a:pt x="1263357" y="2036659"/>
                </a:moveTo>
                <a:lnTo>
                  <a:pt x="997630" y="2036659"/>
                </a:lnTo>
                <a:lnTo>
                  <a:pt x="1028312" y="2058011"/>
                </a:lnTo>
                <a:lnTo>
                  <a:pt x="1067050" y="2079366"/>
                </a:lnTo>
                <a:lnTo>
                  <a:pt x="1104455" y="2090042"/>
                </a:lnTo>
                <a:lnTo>
                  <a:pt x="1116460" y="2092712"/>
                </a:lnTo>
                <a:lnTo>
                  <a:pt x="1143193" y="2092712"/>
                </a:lnTo>
                <a:lnTo>
                  <a:pt x="1155199" y="2091377"/>
                </a:lnTo>
                <a:lnTo>
                  <a:pt x="1192603" y="2082035"/>
                </a:lnTo>
                <a:lnTo>
                  <a:pt x="1227340" y="2063351"/>
                </a:lnTo>
                <a:lnTo>
                  <a:pt x="1263357" y="2036659"/>
                </a:lnTo>
                <a:close/>
              </a:path>
              <a:path w="2262504" h="2092960">
                <a:moveTo>
                  <a:pt x="1131134" y="0"/>
                </a:moveTo>
                <a:lnTo>
                  <a:pt x="1072386" y="2667"/>
                </a:lnTo>
                <a:lnTo>
                  <a:pt x="1014972" y="6669"/>
                </a:lnTo>
                <a:lnTo>
                  <a:pt x="958892" y="13338"/>
                </a:lnTo>
                <a:lnTo>
                  <a:pt x="902812" y="24008"/>
                </a:lnTo>
                <a:lnTo>
                  <a:pt x="848013" y="36066"/>
                </a:lnTo>
                <a:lnTo>
                  <a:pt x="793267" y="52071"/>
                </a:lnTo>
                <a:lnTo>
                  <a:pt x="741189" y="69411"/>
                </a:lnTo>
                <a:lnTo>
                  <a:pt x="689111" y="89418"/>
                </a:lnTo>
                <a:lnTo>
                  <a:pt x="639700" y="112146"/>
                </a:lnTo>
                <a:lnTo>
                  <a:pt x="590290" y="137489"/>
                </a:lnTo>
                <a:lnTo>
                  <a:pt x="543548" y="164165"/>
                </a:lnTo>
                <a:lnTo>
                  <a:pt x="496806" y="194843"/>
                </a:lnTo>
                <a:lnTo>
                  <a:pt x="452731" y="225574"/>
                </a:lnTo>
                <a:lnTo>
                  <a:pt x="409997" y="258919"/>
                </a:lnTo>
                <a:lnTo>
                  <a:pt x="369929" y="294985"/>
                </a:lnTo>
                <a:lnTo>
                  <a:pt x="329862" y="332332"/>
                </a:lnTo>
                <a:lnTo>
                  <a:pt x="292474" y="372399"/>
                </a:lnTo>
                <a:lnTo>
                  <a:pt x="257748" y="413748"/>
                </a:lnTo>
                <a:lnTo>
                  <a:pt x="223028" y="456430"/>
                </a:lnTo>
                <a:lnTo>
                  <a:pt x="192309" y="500499"/>
                </a:lnTo>
                <a:lnTo>
                  <a:pt x="162930" y="547235"/>
                </a:lnTo>
                <a:lnTo>
                  <a:pt x="136218" y="595253"/>
                </a:lnTo>
                <a:lnTo>
                  <a:pt x="110846" y="644657"/>
                </a:lnTo>
                <a:lnTo>
                  <a:pt x="88142" y="694008"/>
                </a:lnTo>
                <a:lnTo>
                  <a:pt x="68111" y="746080"/>
                </a:lnTo>
                <a:lnTo>
                  <a:pt x="50748" y="799432"/>
                </a:lnTo>
                <a:lnTo>
                  <a:pt x="34719" y="852838"/>
                </a:lnTo>
                <a:lnTo>
                  <a:pt x="22703" y="908911"/>
                </a:lnTo>
                <a:lnTo>
                  <a:pt x="13354" y="964931"/>
                </a:lnTo>
                <a:lnTo>
                  <a:pt x="5341" y="1022339"/>
                </a:lnTo>
                <a:lnTo>
                  <a:pt x="1335" y="1079746"/>
                </a:lnTo>
                <a:lnTo>
                  <a:pt x="0" y="1138434"/>
                </a:lnTo>
                <a:lnTo>
                  <a:pt x="1335" y="1199842"/>
                </a:lnTo>
                <a:lnTo>
                  <a:pt x="1335" y="1225185"/>
                </a:lnTo>
                <a:lnTo>
                  <a:pt x="6677" y="1273255"/>
                </a:lnTo>
                <a:lnTo>
                  <a:pt x="10684" y="1298598"/>
                </a:lnTo>
                <a:lnTo>
                  <a:pt x="22703" y="1357339"/>
                </a:lnTo>
                <a:lnTo>
                  <a:pt x="368595" y="1612246"/>
                </a:lnTo>
                <a:lnTo>
                  <a:pt x="422013" y="2036659"/>
                </a:lnTo>
                <a:lnTo>
                  <a:pt x="1837656" y="2036659"/>
                </a:lnTo>
                <a:lnTo>
                  <a:pt x="1854789" y="1900525"/>
                </a:lnTo>
                <a:lnTo>
                  <a:pt x="1124464" y="1900525"/>
                </a:lnTo>
                <a:lnTo>
                  <a:pt x="1116460" y="1899191"/>
                </a:lnTo>
                <a:lnTo>
                  <a:pt x="1099119" y="1893851"/>
                </a:lnTo>
                <a:lnTo>
                  <a:pt x="1081724" y="1885842"/>
                </a:lnTo>
                <a:lnTo>
                  <a:pt x="1067050" y="1875167"/>
                </a:lnTo>
                <a:lnTo>
                  <a:pt x="1017640" y="1837799"/>
                </a:lnTo>
                <a:lnTo>
                  <a:pt x="595626" y="1837799"/>
                </a:lnTo>
                <a:lnTo>
                  <a:pt x="554220" y="1498776"/>
                </a:lnTo>
                <a:lnTo>
                  <a:pt x="212340" y="1249247"/>
                </a:lnTo>
                <a:lnTo>
                  <a:pt x="205665" y="1218516"/>
                </a:lnTo>
                <a:lnTo>
                  <a:pt x="200324" y="1189172"/>
                </a:lnTo>
                <a:lnTo>
                  <a:pt x="197650" y="1159828"/>
                </a:lnTo>
                <a:lnTo>
                  <a:pt x="196316" y="1130431"/>
                </a:lnTo>
                <a:lnTo>
                  <a:pt x="198990" y="1079746"/>
                </a:lnTo>
                <a:lnTo>
                  <a:pt x="206999" y="1029008"/>
                </a:lnTo>
                <a:lnTo>
                  <a:pt x="220354" y="980991"/>
                </a:lnTo>
                <a:lnTo>
                  <a:pt x="237717" y="938255"/>
                </a:lnTo>
                <a:lnTo>
                  <a:pt x="237717" y="935588"/>
                </a:lnTo>
                <a:lnTo>
                  <a:pt x="349637" y="935588"/>
                </a:lnTo>
                <a:lnTo>
                  <a:pt x="259082" y="823494"/>
                </a:lnTo>
                <a:lnTo>
                  <a:pt x="269770" y="786094"/>
                </a:lnTo>
                <a:lnTo>
                  <a:pt x="283126" y="750081"/>
                </a:lnTo>
                <a:lnTo>
                  <a:pt x="299149" y="714015"/>
                </a:lnTo>
                <a:lnTo>
                  <a:pt x="317846" y="680670"/>
                </a:lnTo>
                <a:lnTo>
                  <a:pt x="339211" y="648658"/>
                </a:lnTo>
                <a:lnTo>
                  <a:pt x="373937" y="605923"/>
                </a:lnTo>
                <a:lnTo>
                  <a:pt x="413998" y="568576"/>
                </a:lnTo>
                <a:lnTo>
                  <a:pt x="504520" y="568576"/>
                </a:lnTo>
                <a:lnTo>
                  <a:pt x="468755" y="492496"/>
                </a:lnTo>
                <a:lnTo>
                  <a:pt x="479438" y="479158"/>
                </a:lnTo>
                <a:lnTo>
                  <a:pt x="490125" y="464486"/>
                </a:lnTo>
                <a:lnTo>
                  <a:pt x="514147" y="439090"/>
                </a:lnTo>
                <a:lnTo>
                  <a:pt x="570227" y="391073"/>
                </a:lnTo>
                <a:lnTo>
                  <a:pt x="635698" y="352339"/>
                </a:lnTo>
                <a:lnTo>
                  <a:pt x="671769" y="334999"/>
                </a:lnTo>
                <a:lnTo>
                  <a:pt x="709120" y="321661"/>
                </a:lnTo>
                <a:lnTo>
                  <a:pt x="797080" y="321661"/>
                </a:lnTo>
                <a:lnTo>
                  <a:pt x="787931" y="277592"/>
                </a:lnTo>
                <a:lnTo>
                  <a:pt x="793267" y="274925"/>
                </a:lnTo>
                <a:lnTo>
                  <a:pt x="821333" y="260253"/>
                </a:lnTo>
                <a:lnTo>
                  <a:pt x="849347" y="248248"/>
                </a:lnTo>
                <a:lnTo>
                  <a:pt x="906814" y="228241"/>
                </a:lnTo>
                <a:lnTo>
                  <a:pt x="965562" y="217571"/>
                </a:lnTo>
                <a:lnTo>
                  <a:pt x="1024310" y="213569"/>
                </a:lnTo>
                <a:lnTo>
                  <a:pt x="1197939" y="213569"/>
                </a:lnTo>
                <a:lnTo>
                  <a:pt x="1225952" y="212235"/>
                </a:lnTo>
                <a:lnTo>
                  <a:pt x="1790460" y="212235"/>
                </a:lnTo>
                <a:lnTo>
                  <a:pt x="1765515" y="194843"/>
                </a:lnTo>
                <a:lnTo>
                  <a:pt x="1718773" y="164165"/>
                </a:lnTo>
                <a:lnTo>
                  <a:pt x="1672031" y="137489"/>
                </a:lnTo>
                <a:lnTo>
                  <a:pt x="1622621" y="112146"/>
                </a:lnTo>
                <a:lnTo>
                  <a:pt x="1573211" y="89418"/>
                </a:lnTo>
                <a:lnTo>
                  <a:pt x="1521133" y="69411"/>
                </a:lnTo>
                <a:lnTo>
                  <a:pt x="1469055" y="52071"/>
                </a:lnTo>
                <a:lnTo>
                  <a:pt x="1415643" y="36066"/>
                </a:lnTo>
                <a:lnTo>
                  <a:pt x="1360843" y="24008"/>
                </a:lnTo>
                <a:lnTo>
                  <a:pt x="1304763" y="13338"/>
                </a:lnTo>
                <a:lnTo>
                  <a:pt x="1247349" y="6669"/>
                </a:lnTo>
                <a:lnTo>
                  <a:pt x="1189935" y="2667"/>
                </a:lnTo>
                <a:lnTo>
                  <a:pt x="1131134" y="0"/>
                </a:lnTo>
                <a:close/>
              </a:path>
              <a:path w="2262504" h="2092960">
                <a:moveTo>
                  <a:pt x="2245197" y="938255"/>
                </a:moveTo>
                <a:lnTo>
                  <a:pt x="2020570" y="938255"/>
                </a:lnTo>
                <a:lnTo>
                  <a:pt x="2021904" y="940923"/>
                </a:lnTo>
                <a:lnTo>
                  <a:pt x="2029961" y="960930"/>
                </a:lnTo>
                <a:lnTo>
                  <a:pt x="2044635" y="1007667"/>
                </a:lnTo>
                <a:lnTo>
                  <a:pt x="2055307" y="1057018"/>
                </a:lnTo>
                <a:lnTo>
                  <a:pt x="2060642" y="1105088"/>
                </a:lnTo>
                <a:lnTo>
                  <a:pt x="2060642" y="1159828"/>
                </a:lnTo>
                <a:lnTo>
                  <a:pt x="2057974" y="1185170"/>
                </a:lnTo>
                <a:lnTo>
                  <a:pt x="2053973" y="1211847"/>
                </a:lnTo>
                <a:lnTo>
                  <a:pt x="2045969" y="1245245"/>
                </a:lnTo>
                <a:lnTo>
                  <a:pt x="1710769" y="1489439"/>
                </a:lnTo>
                <a:lnTo>
                  <a:pt x="1666695" y="1837799"/>
                </a:lnTo>
                <a:lnTo>
                  <a:pt x="1244681" y="1837799"/>
                </a:lnTo>
                <a:lnTo>
                  <a:pt x="1195271" y="1875167"/>
                </a:lnTo>
                <a:lnTo>
                  <a:pt x="1180597" y="1885842"/>
                </a:lnTo>
                <a:lnTo>
                  <a:pt x="1163203" y="1893851"/>
                </a:lnTo>
                <a:lnTo>
                  <a:pt x="1147195" y="1899191"/>
                </a:lnTo>
                <a:lnTo>
                  <a:pt x="1139191" y="1900525"/>
                </a:lnTo>
                <a:lnTo>
                  <a:pt x="1854789" y="1900525"/>
                </a:lnTo>
                <a:lnTo>
                  <a:pt x="1891068" y="1612246"/>
                </a:lnTo>
                <a:lnTo>
                  <a:pt x="2239607" y="1357339"/>
                </a:lnTo>
                <a:lnTo>
                  <a:pt x="2251613" y="1298598"/>
                </a:lnTo>
                <a:lnTo>
                  <a:pt x="2255615" y="1273255"/>
                </a:lnTo>
                <a:lnTo>
                  <a:pt x="2258336" y="1249247"/>
                </a:lnTo>
                <a:lnTo>
                  <a:pt x="2261004" y="1225185"/>
                </a:lnTo>
                <a:lnTo>
                  <a:pt x="2262338" y="1199842"/>
                </a:lnTo>
                <a:lnTo>
                  <a:pt x="2262338" y="1138434"/>
                </a:lnTo>
                <a:lnTo>
                  <a:pt x="2261004" y="1079746"/>
                </a:lnTo>
                <a:lnTo>
                  <a:pt x="2256949" y="1022339"/>
                </a:lnTo>
                <a:lnTo>
                  <a:pt x="2250279" y="964931"/>
                </a:lnTo>
                <a:lnTo>
                  <a:pt x="2245197" y="938255"/>
                </a:lnTo>
                <a:close/>
              </a:path>
              <a:path w="2262504" h="2092960">
                <a:moveTo>
                  <a:pt x="349637" y="935588"/>
                </a:moveTo>
                <a:lnTo>
                  <a:pt x="237717" y="935588"/>
                </a:lnTo>
                <a:lnTo>
                  <a:pt x="846679" y="1550848"/>
                </a:lnTo>
                <a:lnTo>
                  <a:pt x="349637" y="935588"/>
                </a:lnTo>
                <a:close/>
              </a:path>
              <a:path w="2262504" h="2092960">
                <a:moveTo>
                  <a:pt x="2117312" y="577913"/>
                </a:moveTo>
                <a:lnTo>
                  <a:pt x="1853664" y="577913"/>
                </a:lnTo>
                <a:lnTo>
                  <a:pt x="1857666" y="580581"/>
                </a:lnTo>
                <a:lnTo>
                  <a:pt x="1883065" y="605923"/>
                </a:lnTo>
                <a:lnTo>
                  <a:pt x="1927086" y="661996"/>
                </a:lnTo>
                <a:lnTo>
                  <a:pt x="1961822" y="723405"/>
                </a:lnTo>
                <a:lnTo>
                  <a:pt x="1988555" y="791429"/>
                </a:lnTo>
                <a:lnTo>
                  <a:pt x="1997893" y="828829"/>
                </a:lnTo>
                <a:lnTo>
                  <a:pt x="1414255" y="1549514"/>
                </a:lnTo>
                <a:lnTo>
                  <a:pt x="2020570" y="938255"/>
                </a:lnTo>
                <a:lnTo>
                  <a:pt x="2245197" y="938255"/>
                </a:lnTo>
                <a:lnTo>
                  <a:pt x="2239607" y="908911"/>
                </a:lnTo>
                <a:lnTo>
                  <a:pt x="2227602" y="852838"/>
                </a:lnTo>
                <a:lnTo>
                  <a:pt x="2212928" y="799432"/>
                </a:lnTo>
                <a:lnTo>
                  <a:pt x="2194199" y="746080"/>
                </a:lnTo>
                <a:lnTo>
                  <a:pt x="2174190" y="694008"/>
                </a:lnTo>
                <a:lnTo>
                  <a:pt x="2151459" y="644657"/>
                </a:lnTo>
                <a:lnTo>
                  <a:pt x="2127448" y="595253"/>
                </a:lnTo>
                <a:lnTo>
                  <a:pt x="2117312" y="577913"/>
                </a:lnTo>
                <a:close/>
              </a:path>
              <a:path w="2262504" h="2092960">
                <a:moveTo>
                  <a:pt x="1920023" y="320327"/>
                </a:moveTo>
                <a:lnTo>
                  <a:pt x="1551814" y="320327"/>
                </a:lnTo>
                <a:lnTo>
                  <a:pt x="1587884" y="333666"/>
                </a:lnTo>
                <a:lnTo>
                  <a:pt x="1622621" y="348337"/>
                </a:lnTo>
                <a:lnTo>
                  <a:pt x="1685371" y="387071"/>
                </a:lnTo>
                <a:lnTo>
                  <a:pt x="1740117" y="433755"/>
                </a:lnTo>
                <a:lnTo>
                  <a:pt x="1788193" y="489828"/>
                </a:lnTo>
                <a:lnTo>
                  <a:pt x="1790914" y="493830"/>
                </a:lnTo>
                <a:lnTo>
                  <a:pt x="1328828" y="1489439"/>
                </a:lnTo>
                <a:lnTo>
                  <a:pt x="1853664" y="577913"/>
                </a:lnTo>
                <a:lnTo>
                  <a:pt x="2117312" y="577913"/>
                </a:lnTo>
                <a:lnTo>
                  <a:pt x="2099381" y="547235"/>
                </a:lnTo>
                <a:lnTo>
                  <a:pt x="2069980" y="500499"/>
                </a:lnTo>
                <a:lnTo>
                  <a:pt x="2039299" y="456430"/>
                </a:lnTo>
                <a:lnTo>
                  <a:pt x="2005896" y="413748"/>
                </a:lnTo>
                <a:lnTo>
                  <a:pt x="1969826" y="372399"/>
                </a:lnTo>
                <a:lnTo>
                  <a:pt x="1932475" y="332332"/>
                </a:lnTo>
                <a:lnTo>
                  <a:pt x="1920023" y="320327"/>
                </a:lnTo>
                <a:close/>
              </a:path>
              <a:path w="2262504" h="2092960">
                <a:moveTo>
                  <a:pt x="504520" y="568576"/>
                </a:moveTo>
                <a:lnTo>
                  <a:pt x="413998" y="568576"/>
                </a:lnTo>
                <a:lnTo>
                  <a:pt x="936161" y="1486772"/>
                </a:lnTo>
                <a:lnTo>
                  <a:pt x="504520" y="568576"/>
                </a:lnTo>
                <a:close/>
              </a:path>
              <a:path w="2262504" h="2092960">
                <a:moveTo>
                  <a:pt x="797080" y="321661"/>
                </a:moveTo>
                <a:lnTo>
                  <a:pt x="709120" y="321661"/>
                </a:lnTo>
                <a:lnTo>
                  <a:pt x="1032314" y="1454760"/>
                </a:lnTo>
                <a:lnTo>
                  <a:pt x="797080" y="321661"/>
                </a:lnTo>
                <a:close/>
              </a:path>
              <a:path w="2262504" h="2092960">
                <a:moveTo>
                  <a:pt x="1790460" y="212235"/>
                </a:moveTo>
                <a:lnTo>
                  <a:pt x="1225952" y="212235"/>
                </a:lnTo>
                <a:lnTo>
                  <a:pt x="1256687" y="213569"/>
                </a:lnTo>
                <a:lnTo>
                  <a:pt x="1288756" y="216237"/>
                </a:lnTo>
                <a:lnTo>
                  <a:pt x="1348837" y="228241"/>
                </a:lnTo>
                <a:lnTo>
                  <a:pt x="1407585" y="246915"/>
                </a:lnTo>
                <a:lnTo>
                  <a:pt x="1462385" y="273591"/>
                </a:lnTo>
                <a:lnTo>
                  <a:pt x="1230008" y="1452092"/>
                </a:lnTo>
                <a:lnTo>
                  <a:pt x="1551814" y="320327"/>
                </a:lnTo>
                <a:lnTo>
                  <a:pt x="1920023" y="320327"/>
                </a:lnTo>
                <a:lnTo>
                  <a:pt x="1893736" y="294985"/>
                </a:lnTo>
                <a:lnTo>
                  <a:pt x="1852330" y="258919"/>
                </a:lnTo>
                <a:lnTo>
                  <a:pt x="1809590" y="225574"/>
                </a:lnTo>
                <a:lnTo>
                  <a:pt x="1790460" y="212235"/>
                </a:lnTo>
                <a:close/>
              </a:path>
              <a:path w="2262504" h="2092960">
                <a:moveTo>
                  <a:pt x="1197939" y="213569"/>
                </a:moveTo>
                <a:lnTo>
                  <a:pt x="1024310" y="213569"/>
                </a:lnTo>
                <a:lnTo>
                  <a:pt x="1073720" y="216237"/>
                </a:lnTo>
                <a:lnTo>
                  <a:pt x="1129800" y="1441422"/>
                </a:lnTo>
                <a:lnTo>
                  <a:pt x="1172540" y="216237"/>
                </a:lnTo>
                <a:lnTo>
                  <a:pt x="1197939" y="213569"/>
                </a:lnTo>
                <a:close/>
              </a:path>
            </a:pathLst>
          </a:custGeom>
          <a:solidFill>
            <a:srgbClr val="D3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2391917"/>
            <a:ext cx="1383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/>
              <a:t>A</a:t>
            </a:r>
            <a:r>
              <a:rPr sz="2400" spc="-10" dirty="0"/>
              <a:t>PP</a:t>
            </a:r>
            <a:r>
              <a:rPr sz="2400" dirty="0"/>
              <a:t>E</a:t>
            </a:r>
            <a:r>
              <a:rPr sz="2400" spc="240" dirty="0"/>
              <a:t>N</a:t>
            </a:r>
            <a:r>
              <a:rPr sz="2400" spc="30" dirty="0"/>
              <a:t>D</a:t>
            </a:r>
            <a:r>
              <a:rPr sz="2400" spc="-35" dirty="0"/>
              <a:t>I</a:t>
            </a:r>
            <a:r>
              <a:rPr sz="2400" spc="55" dirty="0"/>
              <a:t>X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87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/>
              <a:t>INDEXED </a:t>
            </a:r>
            <a:r>
              <a:rPr sz="2400" spc="35" dirty="0"/>
              <a:t>PRICE </a:t>
            </a:r>
            <a:r>
              <a:rPr sz="2400" dirty="0"/>
              <a:t>– </a:t>
            </a:r>
            <a:r>
              <a:rPr sz="2400" spc="-5" dirty="0"/>
              <a:t>HEAT </a:t>
            </a:r>
            <a:r>
              <a:rPr sz="2400" spc="-20" dirty="0"/>
              <a:t>RATE</a:t>
            </a:r>
            <a:r>
              <a:rPr sz="2400" spc="370" dirty="0"/>
              <a:t> </a:t>
            </a:r>
            <a:r>
              <a:rPr sz="2400" spc="70" dirty="0"/>
              <a:t>POWER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583304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allow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customers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convert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exposure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into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terms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purchasing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 of 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priced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on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</a:t>
            </a:r>
            <a:r>
              <a:rPr sz="11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index.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70658"/>
            <a:ext cx="35725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Heat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rate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offered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multiple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</a:t>
            </a:r>
            <a:r>
              <a:rPr sz="11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index.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305938"/>
            <a:ext cx="3522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Variation: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choice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preferred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index,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e.g.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Henry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Hub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Houston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Ship</a:t>
            </a:r>
            <a:r>
              <a:rPr sz="11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Channel.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4152455"/>
          <a:ext cx="3677285" cy="185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ERCOT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Houston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GDD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Heat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8.0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MMBtu/MWh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1295145"/>
            <a:ext cx="1702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Locked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</a:t>
            </a:r>
            <a:r>
              <a:rPr sz="11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heat-rate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9934" y="1630121"/>
            <a:ext cx="3301365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Protection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against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spikes in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heat rates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due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weather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events,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constraints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imbalances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934" y="2301367"/>
            <a:ext cx="3647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Simple,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transparent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pricing based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on published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</a:t>
            </a:r>
            <a:r>
              <a:rPr sz="11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9934" y="2636647"/>
            <a:ext cx="333756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Low credit costs,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compared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transacting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 power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596129" y="4184650"/>
          <a:ext cx="3676650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Fixed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Heat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568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Settle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Realized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8.0x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$48/MWh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8.0x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.0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$40/MWh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3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8.0x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/M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$32/MWh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636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COMMODITY </a:t>
            </a:r>
            <a:r>
              <a:rPr sz="2400" spc="30" dirty="0"/>
              <a:t>PRICED </a:t>
            </a:r>
            <a:r>
              <a:rPr sz="2400" spc="155" dirty="0"/>
              <a:t>AS </a:t>
            </a:r>
            <a:r>
              <a:rPr sz="2400" spc="229" dirty="0"/>
              <a:t>A </a:t>
            </a:r>
            <a:r>
              <a:rPr sz="2400" spc="40" dirty="0"/>
              <a:t>PERCENT </a:t>
            </a:r>
            <a:r>
              <a:rPr sz="2400" spc="140" dirty="0"/>
              <a:t>OF</a:t>
            </a:r>
            <a:r>
              <a:rPr sz="2400" spc="210" dirty="0"/>
              <a:t> </a:t>
            </a:r>
            <a:r>
              <a:rPr sz="2400" spc="70" dirty="0"/>
              <a:t>NYMEX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5966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pricing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preferred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point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(including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basis),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expressed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percent of  </a:t>
            </a:r>
            <a:r>
              <a:rPr sz="1100" spc="70" dirty="0">
                <a:solidFill>
                  <a:srgbClr val="585858"/>
                </a:solidFill>
                <a:latin typeface="Calibri"/>
                <a:cs typeface="Calibri"/>
              </a:rPr>
              <a:t>NYMEX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Henry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Hub. </a:t>
            </a:r>
            <a:r>
              <a:rPr sz="1100" spc="65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alternative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fixing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basis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differential,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allows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transparent,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market-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tracking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minimum</a:t>
            </a:r>
            <a:r>
              <a:rPr sz="1100" spc="-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complexity.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4152455"/>
          <a:ext cx="3677285" cy="1767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19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 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(NGPL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MidContinent Inside 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FERC)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96%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NYMEX </a:t>
                      </a:r>
                      <a:r>
                        <a:rPr sz="11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Henry</a:t>
                      </a:r>
                      <a:r>
                        <a:rPr sz="1100" spc="10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Hub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934" y="1295145"/>
            <a:ext cx="3649979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Provides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transparent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way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understand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explain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</a:t>
            </a:r>
            <a:r>
              <a:rPr sz="11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changes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1798447"/>
            <a:ext cx="3328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Delivered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(including basis)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moves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</a:t>
            </a:r>
            <a:r>
              <a:rPr sz="11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70" dirty="0">
                <a:solidFill>
                  <a:srgbClr val="585858"/>
                </a:solidFill>
                <a:latin typeface="Calibri"/>
                <a:cs typeface="Calibri"/>
              </a:rPr>
              <a:t>NYMEX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718050" y="4184650"/>
          <a:ext cx="3676650" cy="211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NYMEX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Settled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NGPL-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83210" marR="196215" indent="-7493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dcon  </a:t>
                      </a:r>
                      <a:r>
                        <a:rPr sz="11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Basis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83820" indent="1155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Contract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Billed Price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%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Nymex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58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2575" marR="256540" indent="-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.4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($0.135)/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96%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89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95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2575" marR="256540" indent="-127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.5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($0.140)/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96%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593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 marR="256540" indent="-1270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.6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($0.145)/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18135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96%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6908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5" dirty="0"/>
              <a:t>GAS </a:t>
            </a:r>
            <a:r>
              <a:rPr sz="2400" spc="35" dirty="0"/>
              <a:t>PRICE </a:t>
            </a:r>
            <a:r>
              <a:rPr sz="2400" spc="70" dirty="0"/>
              <a:t>BASED </a:t>
            </a:r>
            <a:r>
              <a:rPr sz="2400" spc="135" dirty="0"/>
              <a:t>UPON </a:t>
            </a:r>
            <a:r>
              <a:rPr sz="2400" spc="55" dirty="0"/>
              <a:t>CRUDE </a:t>
            </a:r>
            <a:r>
              <a:rPr sz="2400" spc="95" dirty="0"/>
              <a:t>OR </a:t>
            </a:r>
            <a:r>
              <a:rPr sz="2400" spc="70" dirty="0"/>
              <a:t>POWER</a:t>
            </a:r>
            <a:r>
              <a:rPr sz="2400" spc="140" dirty="0"/>
              <a:t> </a:t>
            </a:r>
            <a:r>
              <a:rPr sz="2400" spc="45" dirty="0"/>
              <a:t>PRICES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484879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producers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both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crude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production, who would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like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understand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their 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terms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single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r>
              <a:rPr sz="11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12700" marR="170180">
              <a:lnSpc>
                <a:spcPct val="100000"/>
              </a:lnSpc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Option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purchase or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sell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upon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percentage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crude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oil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marker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(NYMEX </a:t>
            </a:r>
            <a:r>
              <a:rPr sz="1100" spc="30" dirty="0">
                <a:solidFill>
                  <a:srgbClr val="585858"/>
                </a:solidFill>
                <a:latin typeface="Calibri"/>
                <a:cs typeface="Calibri"/>
              </a:rPr>
              <a:t>WTI,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Louisiana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Light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Sweet,</a:t>
            </a:r>
            <a:r>
              <a:rPr sz="11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etc).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473579"/>
            <a:ext cx="349059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Variation: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purchase or sale price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upon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power price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index,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basket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oil</a:t>
            </a:r>
            <a:r>
              <a:rPr sz="11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marker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4152455"/>
          <a:ext cx="3677285" cy="159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10,000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6.67%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NYMEX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1295145"/>
            <a:ext cx="36226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Simplify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economics: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understand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report 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changes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value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upon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single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1798447"/>
            <a:ext cx="360299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Price flexibility: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does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necessarily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need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based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upon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single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point, </a:t>
            </a:r>
            <a:r>
              <a:rPr sz="1100" spc="-30" dirty="0">
                <a:solidFill>
                  <a:srgbClr val="585858"/>
                </a:solidFill>
                <a:latin typeface="Calibri"/>
                <a:cs typeface="Calibri"/>
              </a:rPr>
              <a:t>but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could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weighted 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average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multiple</a:t>
            </a:r>
            <a:r>
              <a:rPr sz="11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3679317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5" y="3680841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402335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639690" y="4184650"/>
          <a:ext cx="3676650" cy="180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763">
                <a:tc>
                  <a:txBody>
                    <a:bodyPr/>
                    <a:lstStyle/>
                    <a:p>
                      <a:pPr marL="467359" marR="155575" indent="-3079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Crude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424815" marR="170180" indent="-2578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 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% 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Crude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461645" marR="207645" indent="-2501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Realized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$45.00/Bbl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5775" marR="165735" indent="-3232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6.67%</a:t>
                      </a:r>
                      <a:r>
                        <a:rPr sz="1100" spc="-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NYMEX 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$3.00/MMBtu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$48.50/Bbl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5775" marR="165735" indent="-3232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6.67%</a:t>
                      </a:r>
                      <a:r>
                        <a:rPr sz="1100" spc="-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NYMEX 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$3.25/MMBtu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$52.45/Bbl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 marR="165735" indent="-3232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6.67%</a:t>
                      </a:r>
                      <a:r>
                        <a:rPr sz="1100" spc="-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NYMEX 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WTI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$3.50/MMBtu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77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/>
              <a:t>STORAGE LOOKALIKE</a:t>
            </a:r>
            <a:r>
              <a:rPr sz="2400" spc="50" dirty="0"/>
              <a:t> COMMODITY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9202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99718"/>
            <a:ext cx="365061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designed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customers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interested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ability 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produce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one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period,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it to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 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marketed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period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location.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Buyer 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pays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premium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opportunity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fixed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volumes at later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dates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or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different</a:t>
            </a:r>
            <a:r>
              <a:rPr sz="1100" spc="1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locations.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305938"/>
            <a:ext cx="355536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Seller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purchase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one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period,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hold or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trade 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it,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later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an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equivalent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volume of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product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85" dirty="0">
                <a:solidFill>
                  <a:srgbClr val="585858"/>
                </a:solidFill>
                <a:latin typeface="Calibri"/>
                <a:cs typeface="Calibri"/>
              </a:rPr>
              <a:t>a 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time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period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1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customer.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976752"/>
            <a:ext cx="35921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Helpful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associated </a:t>
            </a:r>
            <a:r>
              <a:rPr sz="1100" spc="5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production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that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must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be</a:t>
            </a:r>
            <a:r>
              <a:rPr sz="1100" spc="-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marketed.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3921442"/>
          <a:ext cx="3820795" cy="2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6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1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Mgmt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1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7790" marR="1104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 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Received/ 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Rede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vered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75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Summer: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20,000/10,000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  Winter: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20,000/30,000</a:t>
                      </a:r>
                      <a:r>
                        <a:rPr sz="1100" spc="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MMBtu/d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23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Demand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fee: 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$0.12/MMBtu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  </a:t>
                      </a: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1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price: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$3.22/MMBtu*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(pre-agreed </a:t>
                      </a:r>
                      <a:r>
                        <a:rPr sz="1100" i="1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100" i="1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price)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months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(April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100" spc="-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March)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59934" y="889761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8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1295145"/>
            <a:ext cx="3642360" cy="1454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70485" indent="-230504">
              <a:lnSpc>
                <a:spcPct val="100000"/>
              </a:lnSpc>
              <a:spcBef>
                <a:spcPts val="105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advantages: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enables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buy-side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customers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secure  </a:t>
            </a:r>
            <a:r>
              <a:rPr sz="1100" spc="-35" dirty="0">
                <a:solidFill>
                  <a:srgbClr val="585858"/>
                </a:solidFill>
                <a:latin typeface="Calibri"/>
                <a:cs typeface="Calibri"/>
              </a:rPr>
              <a:t>better </a:t>
            </a:r>
            <a:r>
              <a:rPr sz="1100" spc="25" dirty="0">
                <a:solidFill>
                  <a:srgbClr val="585858"/>
                </a:solidFill>
                <a:latin typeface="Calibri"/>
                <a:cs typeface="Calibri"/>
              </a:rPr>
              <a:t>pricing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when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current monthly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price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expected 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move </a:t>
            </a:r>
            <a:r>
              <a:rPr sz="1100" spc="20" dirty="0">
                <a:solidFill>
                  <a:srgbClr val="585858"/>
                </a:solidFill>
                <a:latin typeface="Calibri"/>
                <a:cs typeface="Calibri"/>
              </a:rPr>
              <a:t>downward 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1100" spc="15" dirty="0">
                <a:solidFill>
                  <a:srgbClr val="585858"/>
                </a:solidFill>
                <a:latin typeface="Calibri"/>
                <a:cs typeface="Calibri"/>
              </a:rPr>
              <a:t>compared 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later</a:t>
            </a: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purchases</a:t>
            </a:r>
            <a:endParaRPr sz="1100">
              <a:latin typeface="Calibri"/>
              <a:cs typeface="Calibri"/>
            </a:endParaRPr>
          </a:p>
          <a:p>
            <a:pPr marL="242570" marR="5080" indent="-230504">
              <a:lnSpc>
                <a:spcPct val="100000"/>
              </a:lnSpc>
              <a:spcBef>
                <a:spcPts val="994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Market-time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flexibility: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customer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 later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dates </a:t>
            </a:r>
            <a:r>
              <a:rPr sz="1100" spc="50" dirty="0">
                <a:solidFill>
                  <a:srgbClr val="585858"/>
                </a:solidFill>
                <a:latin typeface="Calibri"/>
                <a:cs typeface="Calibri"/>
              </a:rPr>
              <a:t>and/or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at </a:t>
            </a:r>
            <a:r>
              <a:rPr sz="1100" spc="-2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1100" spc="5" dirty="0">
                <a:solidFill>
                  <a:srgbClr val="585858"/>
                </a:solidFill>
                <a:latin typeface="Calibri"/>
                <a:cs typeface="Calibri"/>
              </a:rPr>
              <a:t>delivery</a:t>
            </a:r>
            <a:r>
              <a:rPr sz="11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  <a:p>
            <a:pPr marL="242570" marR="16510" indent="-230504">
              <a:lnSpc>
                <a:spcPct val="100000"/>
              </a:lnSpc>
              <a:spcBef>
                <a:spcPts val="1010"/>
              </a:spcBef>
              <a:buClr>
                <a:srgbClr val="D32D12"/>
              </a:buClr>
              <a:buSzPct val="72727"/>
              <a:buFont typeface="Wingdings"/>
              <a:buChar char=""/>
              <a:tabLst>
                <a:tab pos="242570" algn="l"/>
                <a:tab pos="243204" algn="l"/>
              </a:tabLst>
            </a:pPr>
            <a:r>
              <a:rPr sz="1100" spc="40" dirty="0">
                <a:solidFill>
                  <a:srgbClr val="585858"/>
                </a:solidFill>
                <a:latin typeface="Calibri"/>
                <a:cs typeface="Calibri"/>
              </a:rPr>
              <a:t>Geographic </a:t>
            </a:r>
            <a:r>
              <a:rPr sz="1100" dirty="0">
                <a:solidFill>
                  <a:srgbClr val="585858"/>
                </a:solidFill>
                <a:latin typeface="Calibri"/>
                <a:cs typeface="Calibri"/>
              </a:rPr>
              <a:t>flexibility: </a:t>
            </a:r>
            <a:r>
              <a:rPr sz="1100" spc="35" dirty="0">
                <a:solidFill>
                  <a:srgbClr val="585858"/>
                </a:solidFill>
                <a:latin typeface="Calibri"/>
                <a:cs typeface="Calibri"/>
              </a:rPr>
              <a:t>can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provide </a:t>
            </a:r>
            <a:r>
              <a:rPr sz="1100" spc="-4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storage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equivalent 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for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commodity </a:t>
            </a:r>
            <a:r>
              <a:rPr sz="1100" spc="1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100" spc="-15" dirty="0">
                <a:solidFill>
                  <a:srgbClr val="585858"/>
                </a:solidFill>
                <a:latin typeface="Calibri"/>
                <a:cs typeface="Calibri"/>
              </a:rPr>
              <a:t>difficult</a:t>
            </a:r>
            <a:r>
              <a:rPr sz="1100" spc="2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Calibri"/>
                <a:cs typeface="Calibri"/>
              </a:rPr>
              <a:t>markets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128016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3448304"/>
            <a:ext cx="154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585858"/>
                </a:solidFill>
                <a:latin typeface="Calibri"/>
                <a:cs typeface="Calibri"/>
              </a:rPr>
              <a:t>Summary</a:t>
            </a:r>
            <a:r>
              <a:rPr sz="18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Terms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5" y="3449828"/>
            <a:ext cx="314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858"/>
                </a:solidFill>
                <a:latin typeface="Calibri"/>
                <a:cs typeface="Calibri"/>
              </a:rPr>
              <a:t>Example: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r>
              <a:rPr sz="18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Economics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3791711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3791711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52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622291" y="3892677"/>
          <a:ext cx="4057650" cy="243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811">
                <a:tc>
                  <a:txBody>
                    <a:bodyPr/>
                    <a:lstStyle/>
                    <a:p>
                      <a:pPr marL="473709" marR="231140" indent="-2000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 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87325" marR="13335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Summer</a:t>
                      </a:r>
                      <a:r>
                        <a:rPr sz="1100" spc="-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Volume/ 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Winter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Volume  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Seller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tc>
                  <a:txBody>
                    <a:bodyPr/>
                    <a:lstStyle/>
                    <a:p>
                      <a:pPr marL="163830" marR="142875" indent="16891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1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Premium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for  </a:t>
                      </a:r>
                      <a:r>
                        <a:rPr sz="11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Lookalike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20,000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10,000/30,000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970" marR="116839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$0.12/MMBtu</a:t>
                      </a:r>
                      <a:r>
                        <a:rPr sz="1100" spc="-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total 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20,000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15,000/25,000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140970" marR="11683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$0.08/MMBtu</a:t>
                      </a:r>
                      <a:r>
                        <a:rPr sz="1100" spc="-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total 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1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20,000</a:t>
                      </a:r>
                      <a:r>
                        <a:rPr sz="11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30,000/10,000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MMBtu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 marR="11683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$0.05/MMBtu</a:t>
                      </a:r>
                      <a:r>
                        <a:rPr sz="1100" spc="-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per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month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total  </a:t>
                      </a:r>
                      <a:r>
                        <a:rPr sz="11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Copyright </a:t>
            </a:r>
            <a:r>
              <a:rPr spc="-10" dirty="0"/>
              <a:t>of </a:t>
            </a:r>
            <a:r>
              <a:rPr spc="5" dirty="0"/>
              <a:t>Shell </a:t>
            </a:r>
            <a:r>
              <a:rPr spc="20" dirty="0"/>
              <a:t>Trading </a:t>
            </a:r>
            <a:r>
              <a:rPr spc="5" dirty="0"/>
              <a:t>Risk Management,</a:t>
            </a:r>
            <a:r>
              <a:rPr spc="-5" dirty="0"/>
              <a:t> </a:t>
            </a:r>
            <a:r>
              <a:rPr spc="15" dirty="0"/>
              <a:t>LLC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418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THE </a:t>
            </a:r>
            <a:r>
              <a:rPr sz="2400" spc="15" dirty="0"/>
              <a:t>SHELL </a:t>
            </a:r>
            <a:r>
              <a:rPr sz="2400" spc="85" dirty="0"/>
              <a:t>TRADING</a:t>
            </a:r>
            <a:r>
              <a:rPr sz="2400" spc="229" dirty="0"/>
              <a:t> </a:t>
            </a:r>
            <a:r>
              <a:rPr sz="2400" spc="90" dirty="0"/>
              <a:t>NETWORK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71271" y="714645"/>
            <a:ext cx="7803515" cy="6013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600" spc="-5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DOWNSTREAM</a:t>
            </a:r>
            <a:r>
              <a:rPr sz="1600" spc="3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&amp; 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SUPPLY </a:t>
            </a:r>
            <a:r>
              <a:rPr sz="1600" spc="-5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600" spc="180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600" spc="155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6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MARKETING 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&amp;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1600" spc="-5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D32D12"/>
                </a:solidFill>
                <a:latin typeface="Calibri"/>
                <a:cs typeface="Calibri"/>
              </a:rPr>
              <a:t>SHELL </a:t>
            </a:r>
            <a:r>
              <a:rPr sz="1600" spc="85" dirty="0">
                <a:solidFill>
                  <a:srgbClr val="D32D12"/>
                </a:solidFill>
                <a:latin typeface="Calibri"/>
                <a:cs typeface="Calibri"/>
              </a:rPr>
              <a:t>TRADING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0120" y="5180076"/>
            <a:ext cx="282194" cy="3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2464" y="3726179"/>
            <a:ext cx="68580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30907" y="4492561"/>
            <a:ext cx="66129" cy="65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142" y="1249741"/>
            <a:ext cx="8164044" cy="4508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2623" y="6031751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924" y="17003"/>
                </a:moveTo>
                <a:lnTo>
                  <a:pt x="0" y="9537"/>
                </a:lnTo>
                <a:lnTo>
                  <a:pt x="6385" y="2610"/>
                </a:lnTo>
                <a:lnTo>
                  <a:pt x="14390" y="0"/>
                </a:lnTo>
                <a:lnTo>
                  <a:pt x="18323" y="5485"/>
                </a:lnTo>
                <a:lnTo>
                  <a:pt x="17248" y="12144"/>
                </a:lnTo>
                <a:lnTo>
                  <a:pt x="11814" y="15564"/>
                </a:lnTo>
                <a:lnTo>
                  <a:pt x="5286" y="16823"/>
                </a:lnTo>
                <a:lnTo>
                  <a:pt x="924" y="17003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4608" y="6010809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12322" y="27278"/>
                </a:moveTo>
                <a:lnTo>
                  <a:pt x="4103" y="24960"/>
                </a:lnTo>
                <a:lnTo>
                  <a:pt x="3" y="19642"/>
                </a:lnTo>
                <a:lnTo>
                  <a:pt x="0" y="13776"/>
                </a:lnTo>
                <a:lnTo>
                  <a:pt x="4067" y="9815"/>
                </a:lnTo>
                <a:lnTo>
                  <a:pt x="11380" y="3998"/>
                </a:lnTo>
                <a:lnTo>
                  <a:pt x="19419" y="363"/>
                </a:lnTo>
                <a:lnTo>
                  <a:pt x="25909" y="0"/>
                </a:lnTo>
                <a:lnTo>
                  <a:pt x="28578" y="3998"/>
                </a:lnTo>
                <a:lnTo>
                  <a:pt x="26165" y="6589"/>
                </a:lnTo>
                <a:lnTo>
                  <a:pt x="21466" y="7272"/>
                </a:lnTo>
                <a:lnTo>
                  <a:pt x="18291" y="8503"/>
                </a:lnTo>
                <a:lnTo>
                  <a:pt x="20450" y="12736"/>
                </a:lnTo>
                <a:lnTo>
                  <a:pt x="27199" y="17462"/>
                </a:lnTo>
                <a:lnTo>
                  <a:pt x="27578" y="22188"/>
                </a:lnTo>
                <a:lnTo>
                  <a:pt x="22361" y="25823"/>
                </a:lnTo>
                <a:lnTo>
                  <a:pt x="12322" y="27278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8680" y="5984953"/>
            <a:ext cx="24765" cy="18415"/>
          </a:xfrm>
          <a:custGeom>
            <a:avLst/>
            <a:gdLst/>
            <a:ahLst/>
            <a:cxnLst/>
            <a:rect l="l" t="t" r="r" b="b"/>
            <a:pathLst>
              <a:path w="24764" h="18414">
                <a:moveTo>
                  <a:pt x="7746" y="18082"/>
                </a:moveTo>
                <a:lnTo>
                  <a:pt x="2063" y="10983"/>
                </a:lnTo>
                <a:lnTo>
                  <a:pt x="0" y="4152"/>
                </a:lnTo>
                <a:lnTo>
                  <a:pt x="4032" y="0"/>
                </a:lnTo>
                <a:lnTo>
                  <a:pt x="16637" y="937"/>
                </a:lnTo>
                <a:lnTo>
                  <a:pt x="24338" y="6027"/>
                </a:lnTo>
                <a:lnTo>
                  <a:pt x="21002" y="9510"/>
                </a:lnTo>
                <a:lnTo>
                  <a:pt x="13261" y="12992"/>
                </a:lnTo>
                <a:lnTo>
                  <a:pt x="7746" y="18082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6212" y="6019800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2260" y="18287"/>
                </a:moveTo>
                <a:lnTo>
                  <a:pt x="0" y="14573"/>
                </a:lnTo>
                <a:lnTo>
                  <a:pt x="3323" y="6857"/>
                </a:lnTo>
                <a:lnTo>
                  <a:pt x="8243" y="285"/>
                </a:lnTo>
                <a:lnTo>
                  <a:pt x="10769" y="0"/>
                </a:lnTo>
                <a:lnTo>
                  <a:pt x="13563" y="3047"/>
                </a:lnTo>
                <a:lnTo>
                  <a:pt x="13563" y="18287"/>
                </a:lnTo>
                <a:lnTo>
                  <a:pt x="2260" y="18287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9318" y="5961773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21097" y="9258"/>
                </a:moveTo>
                <a:lnTo>
                  <a:pt x="4506" y="8358"/>
                </a:lnTo>
                <a:lnTo>
                  <a:pt x="0" y="6172"/>
                </a:lnTo>
                <a:lnTo>
                  <a:pt x="4613" y="3471"/>
                </a:lnTo>
                <a:lnTo>
                  <a:pt x="15382" y="1028"/>
                </a:lnTo>
                <a:lnTo>
                  <a:pt x="24759" y="0"/>
                </a:lnTo>
                <a:lnTo>
                  <a:pt x="30099" y="3086"/>
                </a:lnTo>
                <a:lnTo>
                  <a:pt x="29509" y="7200"/>
                </a:lnTo>
                <a:lnTo>
                  <a:pt x="21097" y="9258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5327" y="5938837"/>
            <a:ext cx="26034" cy="15875"/>
          </a:xfrm>
          <a:custGeom>
            <a:avLst/>
            <a:gdLst/>
            <a:ahLst/>
            <a:cxnLst/>
            <a:rect l="l" t="t" r="r" b="b"/>
            <a:pathLst>
              <a:path w="26035" h="15875">
                <a:moveTo>
                  <a:pt x="13" y="15430"/>
                </a:moveTo>
                <a:lnTo>
                  <a:pt x="0" y="8762"/>
                </a:lnTo>
                <a:lnTo>
                  <a:pt x="8475" y="3238"/>
                </a:lnTo>
                <a:lnTo>
                  <a:pt x="19069" y="0"/>
                </a:lnTo>
                <a:lnTo>
                  <a:pt x="25413" y="190"/>
                </a:lnTo>
                <a:lnTo>
                  <a:pt x="24641" y="5572"/>
                </a:lnTo>
                <a:lnTo>
                  <a:pt x="16952" y="11239"/>
                </a:lnTo>
                <a:lnTo>
                  <a:pt x="7143" y="15192"/>
                </a:lnTo>
                <a:lnTo>
                  <a:pt x="13" y="1543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59" y="5708903"/>
            <a:ext cx="272796" cy="259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251" y="5425440"/>
            <a:ext cx="172212" cy="225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7991" y="5410200"/>
            <a:ext cx="203962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200" spc="35" dirty="0">
                <a:solidFill>
                  <a:srgbClr val="D32D12"/>
                </a:solidFill>
                <a:latin typeface="Calibri"/>
                <a:cs typeface="Calibri"/>
              </a:rPr>
              <a:t>Crude </a:t>
            </a:r>
            <a:r>
              <a:rPr sz="1200" spc="65" dirty="0">
                <a:solidFill>
                  <a:srgbClr val="D32D12"/>
                </a:solidFill>
                <a:latin typeface="Calibri"/>
                <a:cs typeface="Calibri"/>
              </a:rPr>
              <a:t>Oil</a:t>
            </a:r>
            <a:r>
              <a:rPr sz="1200" spc="114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D32D12"/>
                </a:solidFill>
                <a:latin typeface="Calibri"/>
                <a:cs typeface="Calibri"/>
              </a:rPr>
              <a:t>Trading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6427" y="5766003"/>
            <a:ext cx="134874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D32D12"/>
                </a:solidFill>
                <a:latin typeface="Calibri"/>
                <a:cs typeface="Calibri"/>
              </a:rPr>
              <a:t>Products</a:t>
            </a:r>
            <a:r>
              <a:rPr sz="1200" spc="6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D32D12"/>
                </a:solidFill>
                <a:latin typeface="Calibri"/>
                <a:cs typeface="Calibri"/>
              </a:rPr>
              <a:t>Trading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spc="30" dirty="0">
                <a:solidFill>
                  <a:srgbClr val="D32D12"/>
                </a:solidFill>
                <a:latin typeface="Calibri"/>
                <a:cs typeface="Calibri"/>
              </a:rPr>
              <a:t>Natural </a:t>
            </a:r>
            <a:r>
              <a:rPr sz="1200" spc="85" dirty="0">
                <a:solidFill>
                  <a:srgbClr val="D32D12"/>
                </a:solidFill>
                <a:latin typeface="Calibri"/>
                <a:cs typeface="Calibri"/>
              </a:rPr>
              <a:t>Gas</a:t>
            </a:r>
            <a:r>
              <a:rPr sz="1200" spc="3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200" spc="15" dirty="0">
                <a:solidFill>
                  <a:srgbClr val="D32D12"/>
                </a:solidFill>
                <a:latin typeface="Calibri"/>
                <a:cs typeface="Calibri"/>
              </a:rPr>
              <a:t>Trading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536" y="6070752"/>
            <a:ext cx="198424" cy="2298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85946" y="5435904"/>
            <a:ext cx="786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85858"/>
                </a:solidFill>
                <a:latin typeface="Calibri"/>
                <a:cs typeface="Calibri"/>
              </a:rPr>
              <a:t>LPG</a:t>
            </a:r>
            <a:r>
              <a:rPr sz="12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Trading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7496" y="5436768"/>
            <a:ext cx="198374" cy="2298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496" y="5762904"/>
            <a:ext cx="198374" cy="2298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4071" y="6097523"/>
            <a:ext cx="125095" cy="283845"/>
          </a:xfrm>
          <a:custGeom>
            <a:avLst/>
            <a:gdLst/>
            <a:ahLst/>
            <a:cxnLst/>
            <a:rect l="l" t="t" r="r" b="b"/>
            <a:pathLst>
              <a:path w="125095" h="283845">
                <a:moveTo>
                  <a:pt x="124967" y="0"/>
                </a:moveTo>
                <a:lnTo>
                  <a:pt x="43179" y="26098"/>
                </a:lnTo>
                <a:lnTo>
                  <a:pt x="0" y="97345"/>
                </a:lnTo>
                <a:lnTo>
                  <a:pt x="33908" y="102946"/>
                </a:lnTo>
                <a:lnTo>
                  <a:pt x="14350" y="174853"/>
                </a:lnTo>
                <a:lnTo>
                  <a:pt x="52958" y="185483"/>
                </a:lnTo>
                <a:lnTo>
                  <a:pt x="19557" y="283463"/>
                </a:lnTo>
                <a:lnTo>
                  <a:pt x="110489" y="149491"/>
                </a:lnTo>
                <a:lnTo>
                  <a:pt x="67310" y="143827"/>
                </a:lnTo>
                <a:lnTo>
                  <a:pt x="115188" y="66979"/>
                </a:lnTo>
                <a:lnTo>
                  <a:pt x="76580" y="66979"/>
                </a:lnTo>
                <a:lnTo>
                  <a:pt x="124967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85416" y="3290315"/>
            <a:ext cx="97535" cy="96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7504" y="3646932"/>
            <a:ext cx="96012" cy="97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200" y="3695700"/>
            <a:ext cx="97536" cy="96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5196" y="2587751"/>
            <a:ext cx="97536" cy="97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2544" y="2569464"/>
            <a:ext cx="193547" cy="201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3144" y="2290572"/>
            <a:ext cx="97535" cy="96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1723" y="3444240"/>
            <a:ext cx="97536" cy="960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85204" y="3974591"/>
            <a:ext cx="96012" cy="96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84947" y="2877311"/>
            <a:ext cx="97535" cy="97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85922" y="2344673"/>
            <a:ext cx="1167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STIL/SEEL</a:t>
            </a:r>
            <a:r>
              <a:rPr sz="12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London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55975" y="2711322"/>
            <a:ext cx="976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STR</a:t>
            </a:r>
            <a:r>
              <a:rPr sz="12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585858"/>
                </a:solidFill>
                <a:latin typeface="Calibri"/>
                <a:cs typeface="Calibri"/>
              </a:rPr>
              <a:t>Rotterdam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27060" y="2491232"/>
            <a:ext cx="655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solidFill>
                  <a:srgbClr val="585858"/>
                </a:solidFill>
                <a:latin typeface="Calibri"/>
                <a:cs typeface="Calibri"/>
              </a:rPr>
              <a:t>SJT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585858"/>
                </a:solidFill>
                <a:latin typeface="Calibri"/>
                <a:cs typeface="Calibri"/>
              </a:rPr>
              <a:t>Tokyo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61203" y="3319525"/>
            <a:ext cx="2924810" cy="48387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200" b="1" spc="30" dirty="0">
                <a:solidFill>
                  <a:srgbClr val="585858"/>
                </a:solidFill>
                <a:latin typeface="Calibri"/>
                <a:cs typeface="Calibri"/>
              </a:rPr>
              <a:t>SITME/SMLNG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30" dirty="0">
                <a:solidFill>
                  <a:srgbClr val="585858"/>
                </a:solidFill>
                <a:latin typeface="Calibri"/>
                <a:cs typeface="Calibri"/>
              </a:rPr>
              <a:t>Dubai</a:t>
            </a:r>
            <a:endParaRPr sz="1200">
              <a:latin typeface="Calibri"/>
              <a:cs typeface="Calibri"/>
            </a:endParaRPr>
          </a:p>
          <a:p>
            <a:pPr marL="1195070">
              <a:lnSpc>
                <a:spcPct val="100000"/>
              </a:lnSpc>
              <a:spcBef>
                <a:spcPts val="360"/>
              </a:spcBef>
            </a:pPr>
            <a:r>
              <a:rPr sz="1200" b="1" spc="50" dirty="0">
                <a:solidFill>
                  <a:srgbClr val="585858"/>
                </a:solidFill>
                <a:latin typeface="Calibri"/>
                <a:cs typeface="Calibri"/>
              </a:rPr>
              <a:t>SIETCO/SELNG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30" dirty="0">
                <a:solidFill>
                  <a:srgbClr val="585858"/>
                </a:solidFill>
                <a:latin typeface="Calibri"/>
                <a:cs typeface="Calibri"/>
              </a:rPr>
              <a:t>Singapore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19222" y="3638550"/>
            <a:ext cx="1075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585858"/>
                </a:solidFill>
                <a:latin typeface="Calibri"/>
                <a:cs typeface="Calibri"/>
              </a:rPr>
              <a:t>SWST</a:t>
            </a:r>
            <a:r>
              <a:rPr sz="12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30" dirty="0">
                <a:solidFill>
                  <a:srgbClr val="585858"/>
                </a:solidFill>
                <a:latin typeface="Calibri"/>
                <a:cs typeface="Calibri"/>
              </a:rPr>
              <a:t>Barbados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1019" y="3043173"/>
            <a:ext cx="146875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585858"/>
                </a:solidFill>
                <a:latin typeface="Calibri"/>
                <a:cs typeface="Calibri"/>
              </a:rPr>
              <a:t>STUSCO/SENA/STRM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85" dirty="0">
                <a:solidFill>
                  <a:srgbClr val="585858"/>
                </a:solidFill>
                <a:latin typeface="Calibri"/>
                <a:cs typeface="Calibri"/>
              </a:rPr>
              <a:t>SNALNG</a:t>
            </a:r>
            <a:r>
              <a:rPr sz="1200" b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Houston</a:t>
            </a:r>
            <a:endParaRPr sz="12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  <a:spcBef>
                <a:spcPts val="1260"/>
              </a:spcBef>
            </a:pP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STM</a:t>
            </a:r>
            <a:r>
              <a:rPr sz="12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Mexico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4352" y="2102369"/>
            <a:ext cx="1830070" cy="6064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908050">
              <a:lnSpc>
                <a:spcPct val="100000"/>
              </a:lnSpc>
              <a:spcBef>
                <a:spcPts val="940"/>
              </a:spcBef>
            </a:pP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STRU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 Moscow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spc="20" dirty="0">
                <a:solidFill>
                  <a:srgbClr val="585858"/>
                </a:solidFill>
                <a:latin typeface="Calibri"/>
                <a:cs typeface="Calibri"/>
              </a:rPr>
              <a:t>SILS </a:t>
            </a:r>
            <a:r>
              <a:rPr sz="1200" b="1" spc="-2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200" b="1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585858"/>
                </a:solidFill>
                <a:latin typeface="Calibri"/>
                <a:cs typeface="Calibri"/>
              </a:rPr>
              <a:t>Hague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26107" y="1859279"/>
            <a:ext cx="172212" cy="2255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4039" y="1853183"/>
            <a:ext cx="274319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9320" y="1859914"/>
            <a:ext cx="198500" cy="2298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0227" y="2496311"/>
            <a:ext cx="172212" cy="2255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8827" y="2491739"/>
            <a:ext cx="272796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3544" y="2498470"/>
            <a:ext cx="199948" cy="2298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95" y="2827020"/>
            <a:ext cx="125095" cy="283845"/>
          </a:xfrm>
          <a:custGeom>
            <a:avLst/>
            <a:gdLst/>
            <a:ahLst/>
            <a:cxnLst/>
            <a:rect l="l" t="t" r="r" b="b"/>
            <a:pathLst>
              <a:path w="125095" h="283844">
                <a:moveTo>
                  <a:pt x="124968" y="0"/>
                </a:moveTo>
                <a:lnTo>
                  <a:pt x="43192" y="26162"/>
                </a:lnTo>
                <a:lnTo>
                  <a:pt x="0" y="97281"/>
                </a:lnTo>
                <a:lnTo>
                  <a:pt x="33896" y="102996"/>
                </a:lnTo>
                <a:lnTo>
                  <a:pt x="14401" y="174878"/>
                </a:lnTo>
                <a:lnTo>
                  <a:pt x="52946" y="185546"/>
                </a:lnTo>
                <a:lnTo>
                  <a:pt x="19545" y="283463"/>
                </a:lnTo>
                <a:lnTo>
                  <a:pt x="110553" y="149478"/>
                </a:lnTo>
                <a:lnTo>
                  <a:pt x="67360" y="143890"/>
                </a:lnTo>
                <a:lnTo>
                  <a:pt x="115163" y="66928"/>
                </a:lnTo>
                <a:lnTo>
                  <a:pt x="76593" y="66928"/>
                </a:lnTo>
                <a:lnTo>
                  <a:pt x="12496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636" y="2785872"/>
            <a:ext cx="291084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1767" y="2498470"/>
            <a:ext cx="637032" cy="5129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7280" y="2859023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28651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2267" y="286054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86255" y="286054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1767" y="286054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97280" y="286054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4877" y="2921507"/>
            <a:ext cx="607060" cy="104139"/>
          </a:xfrm>
          <a:custGeom>
            <a:avLst/>
            <a:gdLst/>
            <a:ahLst/>
            <a:cxnLst/>
            <a:rect l="l" t="t" r="r" b="b"/>
            <a:pathLst>
              <a:path w="607060" h="104139">
                <a:moveTo>
                  <a:pt x="606742" y="0"/>
                </a:moveTo>
                <a:lnTo>
                  <a:pt x="518350" y="0"/>
                </a:lnTo>
                <a:lnTo>
                  <a:pt x="518350" y="17271"/>
                </a:lnTo>
                <a:lnTo>
                  <a:pt x="0" y="17271"/>
                </a:lnTo>
                <a:lnTo>
                  <a:pt x="2679" y="29717"/>
                </a:lnTo>
                <a:lnTo>
                  <a:pt x="10718" y="59436"/>
                </a:lnTo>
                <a:lnTo>
                  <a:pt x="21437" y="74167"/>
                </a:lnTo>
                <a:lnTo>
                  <a:pt x="24117" y="80390"/>
                </a:lnTo>
                <a:lnTo>
                  <a:pt x="30810" y="85343"/>
                </a:lnTo>
                <a:lnTo>
                  <a:pt x="34823" y="89026"/>
                </a:lnTo>
                <a:lnTo>
                  <a:pt x="38849" y="93979"/>
                </a:lnTo>
                <a:lnTo>
                  <a:pt x="41528" y="96519"/>
                </a:lnTo>
                <a:lnTo>
                  <a:pt x="46888" y="98932"/>
                </a:lnTo>
                <a:lnTo>
                  <a:pt x="50901" y="102742"/>
                </a:lnTo>
                <a:lnTo>
                  <a:pt x="53581" y="103886"/>
                </a:lnTo>
                <a:lnTo>
                  <a:pt x="605345" y="103886"/>
                </a:lnTo>
                <a:lnTo>
                  <a:pt x="605345" y="100202"/>
                </a:lnTo>
                <a:lnTo>
                  <a:pt x="604075" y="96519"/>
                </a:lnTo>
                <a:lnTo>
                  <a:pt x="602678" y="93979"/>
                </a:lnTo>
                <a:lnTo>
                  <a:pt x="600011" y="90296"/>
                </a:lnTo>
                <a:lnTo>
                  <a:pt x="598741" y="87883"/>
                </a:lnTo>
                <a:lnTo>
                  <a:pt x="596074" y="85343"/>
                </a:lnTo>
                <a:lnTo>
                  <a:pt x="593407" y="81661"/>
                </a:lnTo>
                <a:lnTo>
                  <a:pt x="587946" y="80390"/>
                </a:lnTo>
                <a:lnTo>
                  <a:pt x="585279" y="77977"/>
                </a:lnTo>
                <a:lnTo>
                  <a:pt x="582612" y="75437"/>
                </a:lnTo>
                <a:lnTo>
                  <a:pt x="581342" y="74167"/>
                </a:lnTo>
                <a:lnTo>
                  <a:pt x="578675" y="73025"/>
                </a:lnTo>
                <a:lnTo>
                  <a:pt x="574611" y="71754"/>
                </a:lnTo>
                <a:lnTo>
                  <a:pt x="574611" y="70484"/>
                </a:lnTo>
                <a:lnTo>
                  <a:pt x="571944" y="69341"/>
                </a:lnTo>
                <a:lnTo>
                  <a:pt x="574611" y="60578"/>
                </a:lnTo>
                <a:lnTo>
                  <a:pt x="578675" y="53212"/>
                </a:lnTo>
                <a:lnTo>
                  <a:pt x="579945" y="45719"/>
                </a:lnTo>
                <a:lnTo>
                  <a:pt x="582612" y="38353"/>
                </a:lnTo>
                <a:lnTo>
                  <a:pt x="584009" y="32130"/>
                </a:lnTo>
                <a:lnTo>
                  <a:pt x="587946" y="27177"/>
                </a:lnTo>
                <a:lnTo>
                  <a:pt x="589343" y="22225"/>
                </a:lnTo>
                <a:lnTo>
                  <a:pt x="594677" y="16128"/>
                </a:lnTo>
                <a:lnTo>
                  <a:pt x="597344" y="13588"/>
                </a:lnTo>
                <a:lnTo>
                  <a:pt x="598741" y="8636"/>
                </a:lnTo>
                <a:lnTo>
                  <a:pt x="601408" y="6222"/>
                </a:lnTo>
                <a:lnTo>
                  <a:pt x="602678" y="3682"/>
                </a:lnTo>
                <a:lnTo>
                  <a:pt x="60674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6213" y="2848355"/>
            <a:ext cx="91630" cy="947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45691" y="2878835"/>
            <a:ext cx="73152" cy="1219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49680" y="2878835"/>
            <a:ext cx="73151" cy="1219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56716" y="2878835"/>
            <a:ext cx="73152" cy="1219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0703" y="2878835"/>
            <a:ext cx="73152" cy="1219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8219" y="3546983"/>
            <a:ext cx="198450" cy="22987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8104" y="3372611"/>
            <a:ext cx="172212" cy="2255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14344" y="34259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00855" y="3429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03320" y="3429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10355" y="3429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14344" y="3429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528" y="3489959"/>
            <a:ext cx="607060" cy="104139"/>
          </a:xfrm>
          <a:custGeom>
            <a:avLst/>
            <a:gdLst/>
            <a:ahLst/>
            <a:cxnLst/>
            <a:rect l="l" t="t" r="r" b="b"/>
            <a:pathLst>
              <a:path w="607060" h="104139">
                <a:moveTo>
                  <a:pt x="606679" y="0"/>
                </a:moveTo>
                <a:lnTo>
                  <a:pt x="518287" y="0"/>
                </a:lnTo>
                <a:lnTo>
                  <a:pt x="518287" y="17272"/>
                </a:lnTo>
                <a:lnTo>
                  <a:pt x="0" y="17272"/>
                </a:lnTo>
                <a:lnTo>
                  <a:pt x="2667" y="29717"/>
                </a:lnTo>
                <a:lnTo>
                  <a:pt x="10668" y="59436"/>
                </a:lnTo>
                <a:lnTo>
                  <a:pt x="21336" y="74167"/>
                </a:lnTo>
                <a:lnTo>
                  <a:pt x="24003" y="80390"/>
                </a:lnTo>
                <a:lnTo>
                  <a:pt x="30734" y="85343"/>
                </a:lnTo>
                <a:lnTo>
                  <a:pt x="34798" y="89026"/>
                </a:lnTo>
                <a:lnTo>
                  <a:pt x="38735" y="93979"/>
                </a:lnTo>
                <a:lnTo>
                  <a:pt x="41401" y="96519"/>
                </a:lnTo>
                <a:lnTo>
                  <a:pt x="46862" y="98932"/>
                </a:lnTo>
                <a:lnTo>
                  <a:pt x="49530" y="101473"/>
                </a:lnTo>
                <a:lnTo>
                  <a:pt x="50800" y="102742"/>
                </a:lnTo>
                <a:lnTo>
                  <a:pt x="53467" y="103886"/>
                </a:lnTo>
                <a:lnTo>
                  <a:pt x="605282" y="103886"/>
                </a:lnTo>
                <a:lnTo>
                  <a:pt x="605282" y="100202"/>
                </a:lnTo>
                <a:lnTo>
                  <a:pt x="604012" y="96519"/>
                </a:lnTo>
                <a:lnTo>
                  <a:pt x="602615" y="93979"/>
                </a:lnTo>
                <a:lnTo>
                  <a:pt x="599948" y="90297"/>
                </a:lnTo>
                <a:lnTo>
                  <a:pt x="598678" y="87884"/>
                </a:lnTo>
                <a:lnTo>
                  <a:pt x="596011" y="85343"/>
                </a:lnTo>
                <a:lnTo>
                  <a:pt x="593344" y="81661"/>
                </a:lnTo>
                <a:lnTo>
                  <a:pt x="587883" y="80390"/>
                </a:lnTo>
                <a:lnTo>
                  <a:pt x="585216" y="77977"/>
                </a:lnTo>
                <a:lnTo>
                  <a:pt x="582549" y="75437"/>
                </a:lnTo>
                <a:lnTo>
                  <a:pt x="581279" y="74167"/>
                </a:lnTo>
                <a:lnTo>
                  <a:pt x="578612" y="73025"/>
                </a:lnTo>
                <a:lnTo>
                  <a:pt x="574548" y="71754"/>
                </a:lnTo>
                <a:lnTo>
                  <a:pt x="574548" y="70485"/>
                </a:lnTo>
                <a:lnTo>
                  <a:pt x="571881" y="69341"/>
                </a:lnTo>
                <a:lnTo>
                  <a:pt x="574548" y="60578"/>
                </a:lnTo>
                <a:lnTo>
                  <a:pt x="578612" y="53212"/>
                </a:lnTo>
                <a:lnTo>
                  <a:pt x="579882" y="45719"/>
                </a:lnTo>
                <a:lnTo>
                  <a:pt x="582549" y="38353"/>
                </a:lnTo>
                <a:lnTo>
                  <a:pt x="583946" y="32130"/>
                </a:lnTo>
                <a:lnTo>
                  <a:pt x="587883" y="27177"/>
                </a:lnTo>
                <a:lnTo>
                  <a:pt x="589280" y="22225"/>
                </a:lnTo>
                <a:lnTo>
                  <a:pt x="594613" y="16128"/>
                </a:lnTo>
                <a:lnTo>
                  <a:pt x="597281" y="13588"/>
                </a:lnTo>
                <a:lnTo>
                  <a:pt x="598678" y="8636"/>
                </a:lnTo>
                <a:lnTo>
                  <a:pt x="601345" y="6223"/>
                </a:lnTo>
                <a:lnTo>
                  <a:pt x="602615" y="3682"/>
                </a:lnTo>
                <a:lnTo>
                  <a:pt x="60667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63340" y="3416808"/>
            <a:ext cx="93091" cy="9474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62755" y="3447288"/>
            <a:ext cx="74676" cy="1219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73779" y="3447288"/>
            <a:ext cx="167640" cy="1219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77767" y="3447288"/>
            <a:ext cx="74676" cy="1219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91811" y="2746882"/>
            <a:ext cx="198500" cy="22987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6023" y="1949195"/>
            <a:ext cx="172212" cy="2240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45479" y="1943100"/>
            <a:ext cx="272796" cy="259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86328" y="2913888"/>
            <a:ext cx="272796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29101" y="3028188"/>
            <a:ext cx="607060" cy="104139"/>
          </a:xfrm>
          <a:custGeom>
            <a:avLst/>
            <a:gdLst/>
            <a:ahLst/>
            <a:cxnLst/>
            <a:rect l="l" t="t" r="r" b="b"/>
            <a:pathLst>
              <a:path w="607060" h="104139">
                <a:moveTo>
                  <a:pt x="606678" y="0"/>
                </a:moveTo>
                <a:lnTo>
                  <a:pt x="518287" y="0"/>
                </a:lnTo>
                <a:lnTo>
                  <a:pt x="518287" y="17272"/>
                </a:lnTo>
                <a:lnTo>
                  <a:pt x="0" y="17272"/>
                </a:lnTo>
                <a:lnTo>
                  <a:pt x="2666" y="29717"/>
                </a:lnTo>
                <a:lnTo>
                  <a:pt x="10668" y="59436"/>
                </a:lnTo>
                <a:lnTo>
                  <a:pt x="21336" y="74167"/>
                </a:lnTo>
                <a:lnTo>
                  <a:pt x="24002" y="80390"/>
                </a:lnTo>
                <a:lnTo>
                  <a:pt x="30734" y="85344"/>
                </a:lnTo>
                <a:lnTo>
                  <a:pt x="34798" y="89026"/>
                </a:lnTo>
                <a:lnTo>
                  <a:pt x="38735" y="93979"/>
                </a:lnTo>
                <a:lnTo>
                  <a:pt x="41401" y="96520"/>
                </a:lnTo>
                <a:lnTo>
                  <a:pt x="46862" y="98933"/>
                </a:lnTo>
                <a:lnTo>
                  <a:pt x="49529" y="101473"/>
                </a:lnTo>
                <a:lnTo>
                  <a:pt x="50800" y="102742"/>
                </a:lnTo>
                <a:lnTo>
                  <a:pt x="53466" y="103886"/>
                </a:lnTo>
                <a:lnTo>
                  <a:pt x="605282" y="103886"/>
                </a:lnTo>
                <a:lnTo>
                  <a:pt x="605282" y="100202"/>
                </a:lnTo>
                <a:lnTo>
                  <a:pt x="604012" y="96520"/>
                </a:lnTo>
                <a:lnTo>
                  <a:pt x="602614" y="93979"/>
                </a:lnTo>
                <a:lnTo>
                  <a:pt x="599948" y="90297"/>
                </a:lnTo>
                <a:lnTo>
                  <a:pt x="598677" y="87884"/>
                </a:lnTo>
                <a:lnTo>
                  <a:pt x="596011" y="85344"/>
                </a:lnTo>
                <a:lnTo>
                  <a:pt x="593344" y="81661"/>
                </a:lnTo>
                <a:lnTo>
                  <a:pt x="587883" y="80390"/>
                </a:lnTo>
                <a:lnTo>
                  <a:pt x="585215" y="77977"/>
                </a:lnTo>
                <a:lnTo>
                  <a:pt x="582549" y="75437"/>
                </a:lnTo>
                <a:lnTo>
                  <a:pt x="581278" y="74167"/>
                </a:lnTo>
                <a:lnTo>
                  <a:pt x="578612" y="73025"/>
                </a:lnTo>
                <a:lnTo>
                  <a:pt x="574548" y="71754"/>
                </a:lnTo>
                <a:lnTo>
                  <a:pt x="574548" y="70485"/>
                </a:lnTo>
                <a:lnTo>
                  <a:pt x="571881" y="69341"/>
                </a:lnTo>
                <a:lnTo>
                  <a:pt x="574548" y="60578"/>
                </a:lnTo>
                <a:lnTo>
                  <a:pt x="578612" y="53212"/>
                </a:lnTo>
                <a:lnTo>
                  <a:pt x="579882" y="45720"/>
                </a:lnTo>
                <a:lnTo>
                  <a:pt x="582549" y="38353"/>
                </a:lnTo>
                <a:lnTo>
                  <a:pt x="583946" y="32131"/>
                </a:lnTo>
                <a:lnTo>
                  <a:pt x="587883" y="27177"/>
                </a:lnTo>
                <a:lnTo>
                  <a:pt x="589279" y="22225"/>
                </a:lnTo>
                <a:lnTo>
                  <a:pt x="594613" y="16128"/>
                </a:lnTo>
                <a:lnTo>
                  <a:pt x="597281" y="13588"/>
                </a:lnTo>
                <a:lnTo>
                  <a:pt x="598677" y="8636"/>
                </a:lnTo>
                <a:lnTo>
                  <a:pt x="601345" y="6223"/>
                </a:lnTo>
                <a:lnTo>
                  <a:pt x="602614" y="3683"/>
                </a:lnTo>
                <a:lnTo>
                  <a:pt x="60667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48913" y="2955035"/>
            <a:ext cx="93090" cy="9474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90032" y="3106547"/>
            <a:ext cx="198373" cy="22987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41491" y="3089148"/>
            <a:ext cx="274320" cy="259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41364" y="31577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288036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27876" y="315925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30340" y="315925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37376" y="315925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41364" y="315925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70548" y="3221735"/>
            <a:ext cx="607060" cy="104139"/>
          </a:xfrm>
          <a:custGeom>
            <a:avLst/>
            <a:gdLst/>
            <a:ahLst/>
            <a:cxnLst/>
            <a:rect l="l" t="t" r="r" b="b"/>
            <a:pathLst>
              <a:path w="607059" h="104139">
                <a:moveTo>
                  <a:pt x="606678" y="0"/>
                </a:moveTo>
                <a:lnTo>
                  <a:pt x="518286" y="0"/>
                </a:lnTo>
                <a:lnTo>
                  <a:pt x="518286" y="17272"/>
                </a:lnTo>
                <a:lnTo>
                  <a:pt x="0" y="17272"/>
                </a:lnTo>
                <a:lnTo>
                  <a:pt x="2666" y="29717"/>
                </a:lnTo>
                <a:lnTo>
                  <a:pt x="10667" y="59436"/>
                </a:lnTo>
                <a:lnTo>
                  <a:pt x="21336" y="74167"/>
                </a:lnTo>
                <a:lnTo>
                  <a:pt x="24002" y="80390"/>
                </a:lnTo>
                <a:lnTo>
                  <a:pt x="30734" y="85343"/>
                </a:lnTo>
                <a:lnTo>
                  <a:pt x="34798" y="89026"/>
                </a:lnTo>
                <a:lnTo>
                  <a:pt x="38735" y="93979"/>
                </a:lnTo>
                <a:lnTo>
                  <a:pt x="41401" y="96519"/>
                </a:lnTo>
                <a:lnTo>
                  <a:pt x="46862" y="98933"/>
                </a:lnTo>
                <a:lnTo>
                  <a:pt x="49529" y="101473"/>
                </a:lnTo>
                <a:lnTo>
                  <a:pt x="50800" y="102742"/>
                </a:lnTo>
                <a:lnTo>
                  <a:pt x="53466" y="103886"/>
                </a:lnTo>
                <a:lnTo>
                  <a:pt x="605281" y="103886"/>
                </a:lnTo>
                <a:lnTo>
                  <a:pt x="605281" y="100202"/>
                </a:lnTo>
                <a:lnTo>
                  <a:pt x="604011" y="96519"/>
                </a:lnTo>
                <a:lnTo>
                  <a:pt x="602615" y="93979"/>
                </a:lnTo>
                <a:lnTo>
                  <a:pt x="599948" y="90297"/>
                </a:lnTo>
                <a:lnTo>
                  <a:pt x="598677" y="87884"/>
                </a:lnTo>
                <a:lnTo>
                  <a:pt x="596010" y="85343"/>
                </a:lnTo>
                <a:lnTo>
                  <a:pt x="593344" y="81661"/>
                </a:lnTo>
                <a:lnTo>
                  <a:pt x="587882" y="80390"/>
                </a:lnTo>
                <a:lnTo>
                  <a:pt x="585216" y="77977"/>
                </a:lnTo>
                <a:lnTo>
                  <a:pt x="582549" y="75437"/>
                </a:lnTo>
                <a:lnTo>
                  <a:pt x="581278" y="74167"/>
                </a:lnTo>
                <a:lnTo>
                  <a:pt x="578611" y="73025"/>
                </a:lnTo>
                <a:lnTo>
                  <a:pt x="574548" y="71754"/>
                </a:lnTo>
                <a:lnTo>
                  <a:pt x="574548" y="70485"/>
                </a:lnTo>
                <a:lnTo>
                  <a:pt x="571880" y="69341"/>
                </a:lnTo>
                <a:lnTo>
                  <a:pt x="574548" y="60578"/>
                </a:lnTo>
                <a:lnTo>
                  <a:pt x="578611" y="53212"/>
                </a:lnTo>
                <a:lnTo>
                  <a:pt x="579881" y="45719"/>
                </a:lnTo>
                <a:lnTo>
                  <a:pt x="582549" y="38353"/>
                </a:lnTo>
                <a:lnTo>
                  <a:pt x="583946" y="32130"/>
                </a:lnTo>
                <a:lnTo>
                  <a:pt x="587882" y="27177"/>
                </a:lnTo>
                <a:lnTo>
                  <a:pt x="589279" y="22225"/>
                </a:lnTo>
                <a:lnTo>
                  <a:pt x="594614" y="16128"/>
                </a:lnTo>
                <a:lnTo>
                  <a:pt x="597280" y="13588"/>
                </a:lnTo>
                <a:lnTo>
                  <a:pt x="598677" y="8636"/>
                </a:lnTo>
                <a:lnTo>
                  <a:pt x="601345" y="6223"/>
                </a:lnTo>
                <a:lnTo>
                  <a:pt x="602615" y="3683"/>
                </a:lnTo>
                <a:lnTo>
                  <a:pt x="60667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90360" y="3148583"/>
            <a:ext cx="93090" cy="947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89776" y="3179064"/>
            <a:ext cx="74675" cy="1219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02323" y="3179064"/>
            <a:ext cx="166116" cy="1219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311" y="3179064"/>
            <a:ext cx="73151" cy="1219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61988" y="4169664"/>
            <a:ext cx="172212" cy="2255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04304" y="4154423"/>
            <a:ext cx="272796" cy="259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45721" y="4169664"/>
            <a:ext cx="222462" cy="23621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25740" y="419709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12252" y="4198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14716" y="4198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21752" y="4198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25740" y="4198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54925" y="4259579"/>
            <a:ext cx="607060" cy="104139"/>
          </a:xfrm>
          <a:custGeom>
            <a:avLst/>
            <a:gdLst/>
            <a:ahLst/>
            <a:cxnLst/>
            <a:rect l="l" t="t" r="r" b="b"/>
            <a:pathLst>
              <a:path w="607059" h="104139">
                <a:moveTo>
                  <a:pt x="606678" y="0"/>
                </a:moveTo>
                <a:lnTo>
                  <a:pt x="518286" y="0"/>
                </a:lnTo>
                <a:lnTo>
                  <a:pt x="518286" y="17272"/>
                </a:lnTo>
                <a:lnTo>
                  <a:pt x="0" y="17272"/>
                </a:lnTo>
                <a:lnTo>
                  <a:pt x="2667" y="29718"/>
                </a:lnTo>
                <a:lnTo>
                  <a:pt x="10668" y="59436"/>
                </a:lnTo>
                <a:lnTo>
                  <a:pt x="21335" y="74168"/>
                </a:lnTo>
                <a:lnTo>
                  <a:pt x="24002" y="80391"/>
                </a:lnTo>
                <a:lnTo>
                  <a:pt x="30733" y="85344"/>
                </a:lnTo>
                <a:lnTo>
                  <a:pt x="34798" y="89027"/>
                </a:lnTo>
                <a:lnTo>
                  <a:pt x="38734" y="93980"/>
                </a:lnTo>
                <a:lnTo>
                  <a:pt x="41401" y="96520"/>
                </a:lnTo>
                <a:lnTo>
                  <a:pt x="46863" y="98933"/>
                </a:lnTo>
                <a:lnTo>
                  <a:pt x="49529" y="101473"/>
                </a:lnTo>
                <a:lnTo>
                  <a:pt x="50800" y="102743"/>
                </a:lnTo>
                <a:lnTo>
                  <a:pt x="53467" y="103886"/>
                </a:lnTo>
                <a:lnTo>
                  <a:pt x="605281" y="103886"/>
                </a:lnTo>
                <a:lnTo>
                  <a:pt x="605281" y="100203"/>
                </a:lnTo>
                <a:lnTo>
                  <a:pt x="604011" y="96520"/>
                </a:lnTo>
                <a:lnTo>
                  <a:pt x="602615" y="93980"/>
                </a:lnTo>
                <a:lnTo>
                  <a:pt x="599948" y="90297"/>
                </a:lnTo>
                <a:lnTo>
                  <a:pt x="598677" y="87884"/>
                </a:lnTo>
                <a:lnTo>
                  <a:pt x="596010" y="85344"/>
                </a:lnTo>
                <a:lnTo>
                  <a:pt x="593344" y="81661"/>
                </a:lnTo>
                <a:lnTo>
                  <a:pt x="587882" y="80391"/>
                </a:lnTo>
                <a:lnTo>
                  <a:pt x="585216" y="77978"/>
                </a:lnTo>
                <a:lnTo>
                  <a:pt x="582549" y="75438"/>
                </a:lnTo>
                <a:lnTo>
                  <a:pt x="581278" y="74168"/>
                </a:lnTo>
                <a:lnTo>
                  <a:pt x="578611" y="73025"/>
                </a:lnTo>
                <a:lnTo>
                  <a:pt x="574548" y="71755"/>
                </a:lnTo>
                <a:lnTo>
                  <a:pt x="574548" y="70485"/>
                </a:lnTo>
                <a:lnTo>
                  <a:pt x="571880" y="69342"/>
                </a:lnTo>
                <a:lnTo>
                  <a:pt x="574548" y="60579"/>
                </a:lnTo>
                <a:lnTo>
                  <a:pt x="578611" y="53213"/>
                </a:lnTo>
                <a:lnTo>
                  <a:pt x="579881" y="45720"/>
                </a:lnTo>
                <a:lnTo>
                  <a:pt x="582549" y="38354"/>
                </a:lnTo>
                <a:lnTo>
                  <a:pt x="583946" y="32131"/>
                </a:lnTo>
                <a:lnTo>
                  <a:pt x="587882" y="27178"/>
                </a:lnTo>
                <a:lnTo>
                  <a:pt x="589279" y="22225"/>
                </a:lnTo>
                <a:lnTo>
                  <a:pt x="594614" y="16129"/>
                </a:lnTo>
                <a:lnTo>
                  <a:pt x="597280" y="13589"/>
                </a:lnTo>
                <a:lnTo>
                  <a:pt x="598677" y="8636"/>
                </a:lnTo>
                <a:lnTo>
                  <a:pt x="601345" y="6223"/>
                </a:lnTo>
                <a:lnTo>
                  <a:pt x="602615" y="3683"/>
                </a:lnTo>
                <a:lnTo>
                  <a:pt x="60667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74736" y="4186428"/>
            <a:ext cx="93091" cy="9474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74152" y="4216908"/>
            <a:ext cx="74675" cy="12192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86700" y="4216908"/>
            <a:ext cx="166116" cy="12192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790688" y="4216908"/>
            <a:ext cx="73152" cy="1219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75704" y="4472051"/>
            <a:ext cx="428498" cy="22986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29728" y="3006851"/>
            <a:ext cx="272796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95827" y="2080260"/>
            <a:ext cx="172212" cy="2255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22903" y="2054351"/>
            <a:ext cx="272796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70376" y="2065654"/>
            <a:ext cx="868679" cy="2298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82111" y="1744091"/>
            <a:ext cx="198374" cy="22987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59479" y="1719072"/>
            <a:ext cx="125095" cy="283845"/>
          </a:xfrm>
          <a:custGeom>
            <a:avLst/>
            <a:gdLst/>
            <a:ahLst/>
            <a:cxnLst/>
            <a:rect l="l" t="t" r="r" b="b"/>
            <a:pathLst>
              <a:path w="125095" h="283844">
                <a:moveTo>
                  <a:pt x="124968" y="0"/>
                </a:moveTo>
                <a:lnTo>
                  <a:pt x="43180" y="26162"/>
                </a:lnTo>
                <a:lnTo>
                  <a:pt x="0" y="97281"/>
                </a:lnTo>
                <a:lnTo>
                  <a:pt x="33909" y="102997"/>
                </a:lnTo>
                <a:lnTo>
                  <a:pt x="14350" y="174878"/>
                </a:lnTo>
                <a:lnTo>
                  <a:pt x="52959" y="185547"/>
                </a:lnTo>
                <a:lnTo>
                  <a:pt x="19558" y="283463"/>
                </a:lnTo>
                <a:lnTo>
                  <a:pt x="110490" y="149478"/>
                </a:lnTo>
                <a:lnTo>
                  <a:pt x="67310" y="143890"/>
                </a:lnTo>
                <a:lnTo>
                  <a:pt x="115189" y="66928"/>
                </a:lnTo>
                <a:lnTo>
                  <a:pt x="76581" y="66928"/>
                </a:lnTo>
                <a:lnTo>
                  <a:pt x="12496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43884" y="1658111"/>
            <a:ext cx="291083" cy="3048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83763" y="1743455"/>
            <a:ext cx="220952" cy="23774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885946" y="5765088"/>
            <a:ext cx="197167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585858"/>
                </a:solidFill>
                <a:latin typeface="Calibri"/>
                <a:cs typeface="Calibri"/>
              </a:rPr>
              <a:t>LNG</a:t>
            </a:r>
            <a:r>
              <a:rPr sz="12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Trading</a:t>
            </a:r>
            <a:endParaRPr sz="12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1260"/>
              </a:spcBef>
            </a:pPr>
            <a:r>
              <a:rPr sz="1200" spc="-5" dirty="0">
                <a:solidFill>
                  <a:srgbClr val="D32D12"/>
                </a:solidFill>
                <a:latin typeface="Calibri"/>
                <a:cs typeface="Calibri"/>
              </a:rPr>
              <a:t>Power</a:t>
            </a:r>
            <a:r>
              <a:rPr sz="1200" spc="80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200" spc="15" dirty="0">
                <a:solidFill>
                  <a:srgbClr val="D32D12"/>
                </a:solidFill>
                <a:latin typeface="Calibri"/>
                <a:cs typeface="Calibri"/>
              </a:rPr>
              <a:t>Trading</a:t>
            </a:r>
            <a:endParaRPr sz="12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335"/>
              </a:spcBef>
            </a:pP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Environmental 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Products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Trading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359142" y="5851347"/>
            <a:ext cx="10775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Spot</a:t>
            </a:r>
            <a:r>
              <a:rPr sz="12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Chartering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spc="30" dirty="0">
                <a:solidFill>
                  <a:srgbClr val="585858"/>
                </a:solidFill>
                <a:latin typeface="Calibri"/>
                <a:cs typeface="Calibri"/>
              </a:rPr>
              <a:t>Barge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chartering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75522" y="6458711"/>
            <a:ext cx="222469" cy="23622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72769" y="6462776"/>
            <a:ext cx="584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200" spc="35" dirty="0">
                <a:solidFill>
                  <a:srgbClr val="585858"/>
                </a:solidFill>
                <a:latin typeface="Calibri"/>
                <a:cs typeface="Calibri"/>
              </a:rPr>
              <a:t>pp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200" spc="35" dirty="0">
                <a:solidFill>
                  <a:srgbClr val="585858"/>
                </a:solidFill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518915" y="6406896"/>
            <a:ext cx="291084" cy="3048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4952" y="58018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288036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39940" y="580339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43928" y="580339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49440" y="580339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54952" y="580339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82613" y="5864352"/>
            <a:ext cx="607060" cy="104139"/>
          </a:xfrm>
          <a:custGeom>
            <a:avLst/>
            <a:gdLst/>
            <a:ahLst/>
            <a:cxnLst/>
            <a:rect l="l" t="t" r="r" b="b"/>
            <a:pathLst>
              <a:path w="607059" h="104139">
                <a:moveTo>
                  <a:pt x="606678" y="0"/>
                </a:moveTo>
                <a:lnTo>
                  <a:pt x="518286" y="0"/>
                </a:lnTo>
                <a:lnTo>
                  <a:pt x="518286" y="17322"/>
                </a:lnTo>
                <a:lnTo>
                  <a:pt x="0" y="17322"/>
                </a:lnTo>
                <a:lnTo>
                  <a:pt x="2666" y="29692"/>
                </a:lnTo>
                <a:lnTo>
                  <a:pt x="10667" y="59385"/>
                </a:lnTo>
                <a:lnTo>
                  <a:pt x="21335" y="74231"/>
                </a:lnTo>
                <a:lnTo>
                  <a:pt x="24002" y="80416"/>
                </a:lnTo>
                <a:lnTo>
                  <a:pt x="30733" y="85356"/>
                </a:lnTo>
                <a:lnTo>
                  <a:pt x="34797" y="89077"/>
                </a:lnTo>
                <a:lnTo>
                  <a:pt x="38734" y="94018"/>
                </a:lnTo>
                <a:lnTo>
                  <a:pt x="41401" y="96494"/>
                </a:lnTo>
                <a:lnTo>
                  <a:pt x="46862" y="98971"/>
                </a:lnTo>
                <a:lnTo>
                  <a:pt x="49529" y="101447"/>
                </a:lnTo>
                <a:lnTo>
                  <a:pt x="50800" y="102679"/>
                </a:lnTo>
                <a:lnTo>
                  <a:pt x="53466" y="103924"/>
                </a:lnTo>
                <a:lnTo>
                  <a:pt x="605281" y="103924"/>
                </a:lnTo>
                <a:lnTo>
                  <a:pt x="605281" y="100203"/>
                </a:lnTo>
                <a:lnTo>
                  <a:pt x="604011" y="96494"/>
                </a:lnTo>
                <a:lnTo>
                  <a:pt x="602614" y="94018"/>
                </a:lnTo>
                <a:lnTo>
                  <a:pt x="599947" y="90309"/>
                </a:lnTo>
                <a:lnTo>
                  <a:pt x="598677" y="87833"/>
                </a:lnTo>
                <a:lnTo>
                  <a:pt x="596010" y="85356"/>
                </a:lnTo>
                <a:lnTo>
                  <a:pt x="593343" y="81648"/>
                </a:lnTo>
                <a:lnTo>
                  <a:pt x="587882" y="80416"/>
                </a:lnTo>
                <a:lnTo>
                  <a:pt x="582548" y="75463"/>
                </a:lnTo>
                <a:lnTo>
                  <a:pt x="581278" y="74231"/>
                </a:lnTo>
                <a:lnTo>
                  <a:pt x="578611" y="72986"/>
                </a:lnTo>
                <a:lnTo>
                  <a:pt x="574547" y="71755"/>
                </a:lnTo>
                <a:lnTo>
                  <a:pt x="574547" y="70510"/>
                </a:lnTo>
                <a:lnTo>
                  <a:pt x="571880" y="69278"/>
                </a:lnTo>
                <a:lnTo>
                  <a:pt x="574547" y="60617"/>
                </a:lnTo>
                <a:lnTo>
                  <a:pt x="578611" y="53200"/>
                </a:lnTo>
                <a:lnTo>
                  <a:pt x="579881" y="45770"/>
                </a:lnTo>
                <a:lnTo>
                  <a:pt x="582548" y="38354"/>
                </a:lnTo>
                <a:lnTo>
                  <a:pt x="583945" y="32169"/>
                </a:lnTo>
                <a:lnTo>
                  <a:pt x="587882" y="27216"/>
                </a:lnTo>
                <a:lnTo>
                  <a:pt x="589279" y="22263"/>
                </a:lnTo>
                <a:lnTo>
                  <a:pt x="594613" y="16078"/>
                </a:lnTo>
                <a:lnTo>
                  <a:pt x="597280" y="13614"/>
                </a:lnTo>
                <a:lnTo>
                  <a:pt x="598677" y="8661"/>
                </a:lnTo>
                <a:lnTo>
                  <a:pt x="601344" y="6184"/>
                </a:lnTo>
                <a:lnTo>
                  <a:pt x="602614" y="3708"/>
                </a:lnTo>
                <a:lnTo>
                  <a:pt x="605281" y="1231"/>
                </a:lnTo>
                <a:lnTo>
                  <a:pt x="60667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03821" y="5792723"/>
            <a:ext cx="91694" cy="932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03364" y="5821679"/>
            <a:ext cx="73152" cy="12191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14388" y="5821679"/>
            <a:ext cx="166116" cy="12191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18376" y="5821679"/>
            <a:ext cx="74675" cy="12191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85660" y="6239255"/>
            <a:ext cx="607060" cy="104139"/>
          </a:xfrm>
          <a:custGeom>
            <a:avLst/>
            <a:gdLst/>
            <a:ahLst/>
            <a:cxnLst/>
            <a:rect l="l" t="t" r="r" b="b"/>
            <a:pathLst>
              <a:path w="607059" h="104139">
                <a:moveTo>
                  <a:pt x="606679" y="0"/>
                </a:moveTo>
                <a:lnTo>
                  <a:pt x="518287" y="0"/>
                </a:lnTo>
                <a:lnTo>
                  <a:pt x="518287" y="17322"/>
                </a:lnTo>
                <a:lnTo>
                  <a:pt x="0" y="17322"/>
                </a:lnTo>
                <a:lnTo>
                  <a:pt x="2667" y="29692"/>
                </a:lnTo>
                <a:lnTo>
                  <a:pt x="10668" y="59385"/>
                </a:lnTo>
                <a:lnTo>
                  <a:pt x="21336" y="74231"/>
                </a:lnTo>
                <a:lnTo>
                  <a:pt x="24003" y="80416"/>
                </a:lnTo>
                <a:lnTo>
                  <a:pt x="30734" y="85356"/>
                </a:lnTo>
                <a:lnTo>
                  <a:pt x="34798" y="89077"/>
                </a:lnTo>
                <a:lnTo>
                  <a:pt x="38735" y="94018"/>
                </a:lnTo>
                <a:lnTo>
                  <a:pt x="41402" y="96494"/>
                </a:lnTo>
                <a:lnTo>
                  <a:pt x="46863" y="98971"/>
                </a:lnTo>
                <a:lnTo>
                  <a:pt x="49530" y="101447"/>
                </a:lnTo>
                <a:lnTo>
                  <a:pt x="50800" y="102679"/>
                </a:lnTo>
                <a:lnTo>
                  <a:pt x="53467" y="103924"/>
                </a:lnTo>
                <a:lnTo>
                  <a:pt x="605282" y="103924"/>
                </a:lnTo>
                <a:lnTo>
                  <a:pt x="605282" y="100203"/>
                </a:lnTo>
                <a:lnTo>
                  <a:pt x="604012" y="96494"/>
                </a:lnTo>
                <a:lnTo>
                  <a:pt x="602615" y="94018"/>
                </a:lnTo>
                <a:lnTo>
                  <a:pt x="599948" y="90309"/>
                </a:lnTo>
                <a:lnTo>
                  <a:pt x="598678" y="87833"/>
                </a:lnTo>
                <a:lnTo>
                  <a:pt x="596011" y="85356"/>
                </a:lnTo>
                <a:lnTo>
                  <a:pt x="593344" y="81648"/>
                </a:lnTo>
                <a:lnTo>
                  <a:pt x="587883" y="80416"/>
                </a:lnTo>
                <a:lnTo>
                  <a:pt x="582549" y="75463"/>
                </a:lnTo>
                <a:lnTo>
                  <a:pt x="581279" y="74231"/>
                </a:lnTo>
                <a:lnTo>
                  <a:pt x="578612" y="72986"/>
                </a:lnTo>
                <a:lnTo>
                  <a:pt x="574548" y="71755"/>
                </a:lnTo>
                <a:lnTo>
                  <a:pt x="574548" y="70510"/>
                </a:lnTo>
                <a:lnTo>
                  <a:pt x="571881" y="69278"/>
                </a:lnTo>
                <a:lnTo>
                  <a:pt x="574548" y="60617"/>
                </a:lnTo>
                <a:lnTo>
                  <a:pt x="578612" y="53200"/>
                </a:lnTo>
                <a:lnTo>
                  <a:pt x="579882" y="45770"/>
                </a:lnTo>
                <a:lnTo>
                  <a:pt x="582549" y="38354"/>
                </a:lnTo>
                <a:lnTo>
                  <a:pt x="583946" y="32169"/>
                </a:lnTo>
                <a:lnTo>
                  <a:pt x="587883" y="27216"/>
                </a:lnTo>
                <a:lnTo>
                  <a:pt x="589280" y="22263"/>
                </a:lnTo>
                <a:lnTo>
                  <a:pt x="594614" y="16078"/>
                </a:lnTo>
                <a:lnTo>
                  <a:pt x="597281" y="13614"/>
                </a:lnTo>
                <a:lnTo>
                  <a:pt x="598678" y="8661"/>
                </a:lnTo>
                <a:lnTo>
                  <a:pt x="601345" y="6184"/>
                </a:lnTo>
                <a:lnTo>
                  <a:pt x="602615" y="3708"/>
                </a:lnTo>
                <a:lnTo>
                  <a:pt x="605282" y="1231"/>
                </a:lnTo>
                <a:lnTo>
                  <a:pt x="60667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06869" y="6167628"/>
            <a:ext cx="91694" cy="932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872742" y="2043302"/>
            <a:ext cx="824230" cy="5295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45"/>
              </a:spcBef>
            </a:pPr>
            <a:r>
              <a:rPr sz="1200" b="1" spc="55" dirty="0">
                <a:solidFill>
                  <a:srgbClr val="585858"/>
                </a:solidFill>
                <a:latin typeface="Calibri"/>
                <a:cs typeface="Calibri"/>
              </a:rPr>
              <a:t>CALGARY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STC/SENAC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709927" y="2202179"/>
            <a:ext cx="134112" cy="990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5584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SHELL </a:t>
            </a:r>
            <a:r>
              <a:rPr sz="2400" spc="85" dirty="0"/>
              <a:t>TRADING </a:t>
            </a:r>
            <a:r>
              <a:rPr sz="2400" spc="50" dirty="0"/>
              <a:t>RISK </a:t>
            </a:r>
            <a:r>
              <a:rPr sz="2400" spc="75" dirty="0"/>
              <a:t>MANAGEMENT</a:t>
            </a:r>
            <a:r>
              <a:rPr sz="2400" spc="440" dirty="0"/>
              <a:t> </a:t>
            </a:r>
            <a:r>
              <a:rPr sz="2400" spc="-30" dirty="0"/>
              <a:t>LLC*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9391" y="1060703"/>
          <a:ext cx="3200398" cy="16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2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200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solidFill>
                      <a:srgbClr val="D32D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79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A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A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 gridSpan="4">
                  <a:txBody>
                    <a:bodyPr/>
                    <a:lstStyle/>
                    <a:p>
                      <a:pPr marL="334010" indent="-226060">
                        <a:lnSpc>
                          <a:spcPct val="100000"/>
                        </a:lnSpc>
                        <a:spcBef>
                          <a:spcPts val="27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34645" algn="l"/>
                        </a:tabLst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Markets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Shell’s </a:t>
                      </a:r>
                      <a:r>
                        <a:rPr sz="14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Energy</a:t>
                      </a:r>
                      <a:r>
                        <a:rPr sz="1400" spc="-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Management </a:t>
                      </a:r>
                      <a:r>
                        <a:rPr sz="14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1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7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 indent="-226060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34645" algn="l"/>
                        </a:tabLst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Registered </a:t>
                      </a:r>
                      <a:r>
                        <a:rPr sz="1400" spc="6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Swap</a:t>
                      </a:r>
                      <a:r>
                        <a:rPr sz="14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Dealer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0248" y="2854451"/>
          <a:ext cx="3201034" cy="3180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13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200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2D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79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6A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974">
                <a:tc gridSpan="4">
                  <a:txBody>
                    <a:bodyPr/>
                    <a:lstStyle/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124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Refineries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Electric</a:t>
                      </a:r>
                      <a:r>
                        <a:rPr sz="14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utilities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Municipalities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Rural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electric</a:t>
                      </a:r>
                      <a:r>
                        <a:rPr sz="14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cooperatives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Independent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 </a:t>
                      </a:r>
                      <a:r>
                        <a:rPr sz="14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8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aggregators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marR="60960" indent="-226060">
                        <a:lnSpc>
                          <a:spcPct val="113599"/>
                        </a:lnSpc>
                        <a:spcBef>
                          <a:spcPts val="8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Large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commercial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industrial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end- 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-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MLP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1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Pipelines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748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49978" y="1835886"/>
            <a:ext cx="4332605" cy="4164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43815" indent="-226060">
              <a:lnSpc>
                <a:spcPct val="112900"/>
              </a:lnSpc>
              <a:spcBef>
                <a:spcPts val="9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17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subsidiary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North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America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(US),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L.P., 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one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strongest 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balance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sheets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4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industry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600" spc="185" dirty="0">
                <a:solidFill>
                  <a:srgbClr val="D32D12"/>
                </a:solidFill>
                <a:latin typeface="Calibri"/>
                <a:cs typeface="Calibri"/>
              </a:rPr>
              <a:t>A/A3</a:t>
            </a:r>
            <a:endParaRPr sz="1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35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Broad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Commodity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Capability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10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Natural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Gas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30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Gas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Liquids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10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Crude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Oil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25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Refined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Products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10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Power</a:t>
            </a:r>
            <a:endParaRPr sz="1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32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Expansive 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Financial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Product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Offering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15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Swaps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25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Options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Costless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Collars,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3-ways,</a:t>
            </a:r>
            <a:r>
              <a:rPr sz="14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index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10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Basis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Swaps and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options</a:t>
            </a:r>
            <a:endParaRPr sz="1400">
              <a:latin typeface="Calibri"/>
              <a:cs typeface="Calibri"/>
            </a:endParaRPr>
          </a:p>
          <a:p>
            <a:pPr marL="1152525" lvl="2" indent="-22606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1152525" algn="l"/>
                <a:tab pos="1153160" algn="l"/>
              </a:tabLst>
            </a:pPr>
            <a:r>
              <a:rPr sz="1600" spc="110" dirty="0">
                <a:solidFill>
                  <a:srgbClr val="D32D12"/>
                </a:solidFill>
                <a:latin typeface="Calibri"/>
                <a:cs typeface="Calibri"/>
              </a:rPr>
              <a:t>27 </a:t>
            </a:r>
            <a:r>
              <a:rPr sz="1600" spc="35" dirty="0">
                <a:solidFill>
                  <a:srgbClr val="D32D12"/>
                </a:solidFill>
                <a:latin typeface="Calibri"/>
                <a:cs typeface="Calibri"/>
              </a:rPr>
              <a:t>basis </a:t>
            </a:r>
            <a:r>
              <a:rPr sz="1600" dirty="0">
                <a:solidFill>
                  <a:srgbClr val="D32D12"/>
                </a:solidFill>
                <a:latin typeface="Calibri"/>
                <a:cs typeface="Calibri"/>
              </a:rPr>
              <a:t>locations </a:t>
            </a:r>
            <a:r>
              <a:rPr sz="1600" spc="-10" dirty="0">
                <a:solidFill>
                  <a:srgbClr val="D32D12"/>
                </a:solidFill>
                <a:latin typeface="Calibri"/>
                <a:cs typeface="Calibri"/>
              </a:rPr>
              <a:t>for</a:t>
            </a:r>
            <a:r>
              <a:rPr sz="1600" spc="229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600" spc="225" dirty="0">
                <a:solidFill>
                  <a:srgbClr val="D32D12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1152525" lvl="2" indent="-226060">
              <a:lnSpc>
                <a:spcPct val="100000"/>
              </a:lnSpc>
              <a:spcBef>
                <a:spcPts val="345"/>
              </a:spcBef>
              <a:buFont typeface="Wingdings"/>
              <a:buChar char=""/>
              <a:tabLst>
                <a:tab pos="1152525" algn="l"/>
                <a:tab pos="1153160" algn="l"/>
              </a:tabLst>
            </a:pPr>
            <a:r>
              <a:rPr sz="1600" spc="50" dirty="0">
                <a:solidFill>
                  <a:srgbClr val="D32D12"/>
                </a:solidFill>
                <a:latin typeface="Calibri"/>
                <a:cs typeface="Calibri"/>
              </a:rPr>
              <a:t>All </a:t>
            </a:r>
            <a:r>
              <a:rPr sz="1600" spc="20" dirty="0">
                <a:solidFill>
                  <a:srgbClr val="D32D12"/>
                </a:solidFill>
                <a:latin typeface="Calibri"/>
                <a:cs typeface="Calibri"/>
              </a:rPr>
              <a:t>major </a:t>
            </a:r>
            <a:r>
              <a:rPr sz="1600" spc="40" dirty="0">
                <a:solidFill>
                  <a:srgbClr val="D32D12"/>
                </a:solidFill>
                <a:latin typeface="Calibri"/>
                <a:cs typeface="Calibri"/>
              </a:rPr>
              <a:t>Crude</a:t>
            </a:r>
            <a:r>
              <a:rPr sz="1600" spc="225" dirty="0">
                <a:solidFill>
                  <a:srgbClr val="D32D1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D32D12"/>
                </a:solidFill>
                <a:latin typeface="Calibri"/>
                <a:cs typeface="Calibri"/>
              </a:rPr>
              <a:t>grades</a:t>
            </a:r>
            <a:endParaRPr sz="16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45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Bespoke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structured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products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credit</a:t>
            </a:r>
            <a:r>
              <a:rPr sz="14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structures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3171" y="1371600"/>
            <a:ext cx="3767454" cy="338455"/>
          </a:xfrm>
          <a:prstGeom prst="rect">
            <a:avLst/>
          </a:prstGeom>
          <a:solidFill>
            <a:srgbClr val="D32D12"/>
          </a:solidFill>
        </p:spPr>
        <p:txBody>
          <a:bodyPr vert="horz" wrap="square" lIns="0" tIns="800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48471" y="1371600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20" h="338455">
                <a:moveTo>
                  <a:pt x="0" y="338327"/>
                </a:moveTo>
                <a:lnTo>
                  <a:pt x="274320" y="338327"/>
                </a:lnTo>
                <a:lnTo>
                  <a:pt x="27432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AD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4819" y="1371600"/>
            <a:ext cx="265430" cy="338455"/>
          </a:xfrm>
          <a:custGeom>
            <a:avLst/>
            <a:gdLst/>
            <a:ahLst/>
            <a:cxnLst/>
            <a:rect l="l" t="t" r="r" b="b"/>
            <a:pathLst>
              <a:path w="265429" h="338455">
                <a:moveTo>
                  <a:pt x="0" y="338327"/>
                </a:moveTo>
                <a:lnTo>
                  <a:pt x="265175" y="338327"/>
                </a:lnTo>
                <a:lnTo>
                  <a:pt x="265175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6A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0" y="1371600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20" h="338455">
                <a:moveTo>
                  <a:pt x="0" y="338327"/>
                </a:moveTo>
                <a:lnTo>
                  <a:pt x="274320" y="338327"/>
                </a:lnTo>
                <a:lnTo>
                  <a:pt x="27432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17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79" y="267461"/>
            <a:ext cx="549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SHELL </a:t>
            </a:r>
            <a:r>
              <a:rPr sz="2400" spc="100" dirty="0"/>
              <a:t>ENERGY </a:t>
            </a:r>
            <a:r>
              <a:rPr sz="2400" spc="85" dirty="0"/>
              <a:t>NORTH </a:t>
            </a:r>
            <a:r>
              <a:rPr sz="2400" spc="60" dirty="0"/>
              <a:t>AMERICA </a:t>
            </a:r>
            <a:r>
              <a:rPr sz="2400" spc="-5" dirty="0"/>
              <a:t>(US)</a:t>
            </a:r>
            <a:r>
              <a:rPr sz="2400" spc="340" dirty="0"/>
              <a:t> </a:t>
            </a:r>
            <a:r>
              <a:rPr sz="2400" spc="-70" dirty="0"/>
              <a:t>L.P.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9391" y="1243583"/>
          <a:ext cx="3200398" cy="16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2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200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solidFill>
                      <a:srgbClr val="D32D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79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A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A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 gridSpan="4">
                  <a:txBody>
                    <a:bodyPr/>
                    <a:lstStyle/>
                    <a:p>
                      <a:pPr marL="334010" indent="-226060">
                        <a:lnSpc>
                          <a:spcPct val="100000"/>
                        </a:lnSpc>
                        <a:spcBef>
                          <a:spcPts val="27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34645" algn="l"/>
                        </a:tabLst>
                      </a:pPr>
                      <a:r>
                        <a:rPr sz="14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Energy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marketing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1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trading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 indent="-226060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34645" algn="l"/>
                        </a:tabLst>
                      </a:pPr>
                      <a:r>
                        <a:rPr sz="1400" spc="1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asset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1400" spc="15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 indent="-22606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34645" algn="l"/>
                        </a:tabLst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Markets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Shell’s equity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production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U.S.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0248" y="3037332"/>
          <a:ext cx="3200398" cy="332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1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200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2D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79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6A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802">
                <a:tc gridSpan="4">
                  <a:txBody>
                    <a:bodyPr/>
                    <a:lstStyle/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124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Electric</a:t>
                      </a:r>
                      <a:r>
                        <a:rPr sz="1400" spc="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utilities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marR="692785" indent="-226060">
                        <a:lnSpc>
                          <a:spcPct val="112900"/>
                        </a:lnSpc>
                        <a:spcBef>
                          <a:spcPts val="9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Local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 </a:t>
                      </a:r>
                      <a:r>
                        <a:rPr sz="14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distribution 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companies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Municipalities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Rural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electric</a:t>
                      </a:r>
                      <a:r>
                        <a:rPr sz="1400" spc="9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cooperatives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Independent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16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marR="530860" indent="-226060">
                        <a:lnSpc>
                          <a:spcPct val="112900"/>
                        </a:lnSpc>
                        <a:spcBef>
                          <a:spcPts val="11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Natural </a:t>
                      </a:r>
                      <a:r>
                        <a:rPr sz="1400" spc="7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gas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power </a:t>
                      </a:r>
                      <a:r>
                        <a:rPr sz="14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energy 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retailers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spc="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Large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commercial </a:t>
                      </a:r>
                      <a:r>
                        <a:rPr sz="1400" spc="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industrial</a:t>
                      </a:r>
                      <a:r>
                        <a:rPr sz="1400" spc="8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end-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 indent="-226060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D32D12"/>
                        </a:buClr>
                        <a:buFont typeface="Wingdings"/>
                        <a:buChar char=""/>
                        <a:tabLst>
                          <a:tab pos="347345" algn="l"/>
                        </a:tabLst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Producers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49978" y="1565236"/>
            <a:ext cx="4577715" cy="454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30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Natural 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gas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marketer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sales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volumes</a:t>
            </a:r>
            <a:r>
              <a:rPr sz="1400" spc="2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220"/>
              </a:spcBef>
            </a:pPr>
            <a:r>
              <a:rPr sz="1600" spc="110" dirty="0">
                <a:solidFill>
                  <a:srgbClr val="D32D12"/>
                </a:solidFill>
                <a:latin typeface="Calibri"/>
                <a:cs typeface="Calibri"/>
              </a:rPr>
              <a:t>7 </a:t>
            </a:r>
            <a:r>
              <a:rPr sz="1600" spc="15" dirty="0">
                <a:solidFill>
                  <a:srgbClr val="D32D12"/>
                </a:solidFill>
                <a:latin typeface="Calibri"/>
                <a:cs typeface="Calibri"/>
              </a:rPr>
              <a:t>billion </a:t>
            </a:r>
            <a:r>
              <a:rPr sz="1600" spc="20" dirty="0">
                <a:solidFill>
                  <a:srgbClr val="D32D12"/>
                </a:solidFill>
                <a:latin typeface="Calibri"/>
                <a:cs typeface="Calibri"/>
              </a:rPr>
              <a:t>cubic </a:t>
            </a:r>
            <a:r>
              <a:rPr sz="1600" spc="-60" dirty="0">
                <a:solidFill>
                  <a:srgbClr val="D32D12"/>
                </a:solidFill>
                <a:latin typeface="Calibri"/>
                <a:cs typeface="Calibri"/>
              </a:rPr>
              <a:t>feet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(Bcf)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14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day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38125" marR="83820" indent="-226060">
              <a:lnSpc>
                <a:spcPct val="113100"/>
              </a:lnSpc>
              <a:spcBef>
                <a:spcPts val="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Wholesale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retail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power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marketer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sales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volumes 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topping </a:t>
            </a:r>
            <a:r>
              <a:rPr sz="1600" spc="30" dirty="0">
                <a:solidFill>
                  <a:srgbClr val="D32D12"/>
                </a:solidFill>
                <a:latin typeface="Calibri"/>
                <a:cs typeface="Calibri"/>
              </a:rPr>
              <a:t>270million </a:t>
            </a:r>
            <a:r>
              <a:rPr sz="1600" dirty="0">
                <a:solidFill>
                  <a:srgbClr val="D32D12"/>
                </a:solidFill>
                <a:latin typeface="Calibri"/>
                <a:cs typeface="Calibri"/>
              </a:rPr>
              <a:t>megawatt </a:t>
            </a:r>
            <a:r>
              <a:rPr sz="1600" spc="-5" dirty="0">
                <a:solidFill>
                  <a:srgbClr val="D32D12"/>
                </a:solidFill>
                <a:latin typeface="Calibri"/>
                <a:cs typeface="Calibri"/>
              </a:rPr>
              <a:t>hours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(MWh)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annually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32D12"/>
              </a:buClr>
              <a:buFont typeface="Wingdings"/>
              <a:buChar char=""/>
            </a:pPr>
            <a:endParaRPr sz="1650">
              <a:latin typeface="Times New Roman"/>
              <a:cs typeface="Times New Roman"/>
            </a:endParaRPr>
          </a:p>
          <a:p>
            <a:pPr marL="238125" marR="212725" indent="-226060">
              <a:lnSpc>
                <a:spcPct val="112999"/>
              </a:lnSpc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participates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nearly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all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organized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power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markets,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600" spc="100" dirty="0">
                <a:solidFill>
                  <a:srgbClr val="D32D12"/>
                </a:solidFill>
                <a:latin typeface="Calibri"/>
                <a:cs typeface="Calibri"/>
              </a:rPr>
              <a:t>10,000 </a:t>
            </a:r>
            <a:r>
              <a:rPr sz="1600" spc="-5" dirty="0">
                <a:solidFill>
                  <a:srgbClr val="D32D12"/>
                </a:solidFill>
                <a:latin typeface="Calibri"/>
                <a:cs typeface="Calibri"/>
              </a:rPr>
              <a:t>megawatts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generating 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capacity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across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4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U.S.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32D12"/>
              </a:buClr>
              <a:buFont typeface="Wingdings"/>
              <a:buChar char=""/>
            </a:pPr>
            <a:endParaRPr sz="160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113100"/>
              </a:lnSpc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Energy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consistently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ranks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within </a:t>
            </a:r>
            <a:r>
              <a:rPr sz="1600" spc="-30" dirty="0">
                <a:solidFill>
                  <a:srgbClr val="D32D12"/>
                </a:solidFill>
                <a:latin typeface="Calibri"/>
                <a:cs typeface="Calibri"/>
              </a:rPr>
              <a:t>top </a:t>
            </a:r>
            <a:r>
              <a:rPr sz="1600" spc="-40" dirty="0">
                <a:solidFill>
                  <a:srgbClr val="D32D12"/>
                </a:solidFill>
                <a:latin typeface="Calibri"/>
                <a:cs typeface="Calibri"/>
              </a:rPr>
              <a:t>three </a:t>
            </a:r>
            <a:r>
              <a:rPr sz="1600" spc="80" dirty="0">
                <a:solidFill>
                  <a:srgbClr val="D32D12"/>
                </a:solidFill>
                <a:latin typeface="Calibri"/>
                <a:cs typeface="Calibri"/>
              </a:rPr>
              <a:t>gas </a:t>
            </a:r>
            <a:r>
              <a:rPr sz="1600" spc="50" dirty="0">
                <a:solidFill>
                  <a:srgbClr val="D32D12"/>
                </a:solidFill>
                <a:latin typeface="Calibri"/>
                <a:cs typeface="Calibri"/>
              </a:rPr>
              <a:t>and  </a:t>
            </a:r>
            <a:r>
              <a:rPr sz="1600" spc="10" dirty="0">
                <a:solidFill>
                  <a:srgbClr val="D32D12"/>
                </a:solidFill>
                <a:latin typeface="Calibri"/>
                <a:cs typeface="Calibri"/>
              </a:rPr>
              <a:t>power </a:t>
            </a:r>
            <a:r>
              <a:rPr sz="1600" spc="-15" dirty="0">
                <a:solidFill>
                  <a:srgbClr val="D32D12"/>
                </a:solidFill>
                <a:latin typeface="Calibri"/>
                <a:cs typeface="Calibri"/>
              </a:rPr>
              <a:t>marketers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North 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America 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according 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4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i="1" spc="-45" dirty="0">
                <a:solidFill>
                  <a:srgbClr val="585858"/>
                </a:solidFill>
                <a:latin typeface="Calibri"/>
                <a:cs typeface="Calibri"/>
              </a:rPr>
              <a:t>Platts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32D12"/>
              </a:buClr>
              <a:buFont typeface="Wingdings"/>
              <a:buChar char=""/>
            </a:pPr>
            <a:endParaRPr sz="18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lr>
                <a:srgbClr val="D32D12"/>
              </a:buClr>
              <a:buFont typeface="Wingdings"/>
              <a:buChar char=""/>
              <a:tabLst>
                <a:tab pos="238760" algn="l"/>
              </a:tabLst>
            </a:pP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Expansive physical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commodity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offerings</a:t>
            </a:r>
            <a:endParaRPr sz="1400">
              <a:latin typeface="Calibri"/>
              <a:cs typeface="Calibri"/>
            </a:endParaRPr>
          </a:p>
          <a:p>
            <a:pPr marL="695325" marR="15875" lvl="1" indent="-226060">
              <a:lnSpc>
                <a:spcPct val="112900"/>
              </a:lnSpc>
              <a:spcBef>
                <a:spcPts val="10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Pricing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fixed, 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index, basis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options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well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as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other 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structured 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pricing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(cross-commodity,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collars, 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storage,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695325" lvl="1" indent="-226060">
              <a:lnSpc>
                <a:spcPct val="100000"/>
              </a:lnSpc>
              <a:spcBef>
                <a:spcPts val="310"/>
              </a:spcBef>
              <a:buClr>
                <a:srgbClr val="D32D12"/>
              </a:buClr>
              <a:buFont typeface="Wingdings"/>
              <a:buChar char=""/>
              <a:tabLst>
                <a:tab pos="695960" algn="l"/>
              </a:tabLst>
            </a:pP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Balancing,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transportation 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storage</a:t>
            </a:r>
            <a:r>
              <a:rPr sz="14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3171" y="1243583"/>
            <a:ext cx="3767454" cy="338455"/>
          </a:xfrm>
          <a:prstGeom prst="rect">
            <a:avLst/>
          </a:prstGeom>
          <a:solidFill>
            <a:srgbClr val="D32D12"/>
          </a:solidFill>
        </p:spPr>
        <p:txBody>
          <a:bodyPr vert="horz" wrap="square" lIns="0" tIns="755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9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48471" y="1243583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20" h="338455">
                <a:moveTo>
                  <a:pt x="0" y="338327"/>
                </a:moveTo>
                <a:lnTo>
                  <a:pt x="274320" y="338327"/>
                </a:lnTo>
                <a:lnTo>
                  <a:pt x="27432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AD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4819" y="1243583"/>
            <a:ext cx="265430" cy="338455"/>
          </a:xfrm>
          <a:custGeom>
            <a:avLst/>
            <a:gdLst/>
            <a:ahLst/>
            <a:cxnLst/>
            <a:rect l="l" t="t" r="r" b="b"/>
            <a:pathLst>
              <a:path w="265429" h="338455">
                <a:moveTo>
                  <a:pt x="0" y="338327"/>
                </a:moveTo>
                <a:lnTo>
                  <a:pt x="265175" y="338327"/>
                </a:lnTo>
                <a:lnTo>
                  <a:pt x="265175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6A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0" y="1243583"/>
            <a:ext cx="274320" cy="338455"/>
          </a:xfrm>
          <a:custGeom>
            <a:avLst/>
            <a:gdLst/>
            <a:ahLst/>
            <a:cxnLst/>
            <a:rect l="l" t="t" r="r" b="b"/>
            <a:pathLst>
              <a:path w="274320" h="338455">
                <a:moveTo>
                  <a:pt x="0" y="338327"/>
                </a:moveTo>
                <a:lnTo>
                  <a:pt x="274320" y="338327"/>
                </a:lnTo>
                <a:lnTo>
                  <a:pt x="27432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17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8583" y="903223"/>
            <a:ext cx="538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ROYAL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DUTCH 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1600" spc="-5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DOWNSTREAM </a:t>
            </a:r>
            <a:r>
              <a:rPr sz="1600" spc="-5" dirty="0">
                <a:solidFill>
                  <a:srgbClr val="CCCCCC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SHELL</a:t>
            </a:r>
            <a:r>
              <a:rPr sz="1600" spc="3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TRADING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864" y="6656834"/>
            <a:ext cx="213931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Copyright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Shell 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Trading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Risk Management,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LLC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9503</Words>
  <Application>Microsoft Office PowerPoint</Application>
  <PresentationFormat>On-screen Show (4:3)</PresentationFormat>
  <Paragraphs>1582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Century Gothic</vt:lpstr>
      <vt:lpstr>Times New Roman</vt:lpstr>
      <vt:lpstr>Wingdings</vt:lpstr>
      <vt:lpstr>Office Theme</vt:lpstr>
      <vt:lpstr>SHELL TRADING RISK MANAGEMENT</vt:lpstr>
      <vt:lpstr>Disclaimer</vt:lpstr>
      <vt:lpstr>DEFINITIONS &amp; CAUTIONARY NOTE</vt:lpstr>
      <vt:lpstr>CONTENTS</vt:lpstr>
      <vt:lpstr>COMPANY OVERVIEW</vt:lpstr>
      <vt:lpstr>DOWNSTREAM OPERATIONS</vt:lpstr>
      <vt:lpstr>THE SHELL TRADING NETWORK</vt:lpstr>
      <vt:lpstr>SHELL TRADING RISK MANAGEMENT LLC*</vt:lpstr>
      <vt:lpstr>SHELL ENERGY NORTH AMERICA (US) L.P.</vt:lpstr>
      <vt:lpstr>SHELL TRADING (US) COMPANY</vt:lpstr>
      <vt:lpstr>STRENGTH IN CREDIT</vt:lpstr>
      <vt:lpstr>PowerPoint Presentation</vt:lpstr>
      <vt:lpstr>RATIONALES FOR HEDGING</vt:lpstr>
      <vt:lpstr>DISADVANTAGES OF HEDGING</vt:lpstr>
      <vt:lpstr>PowerPoint Presentation</vt:lpstr>
      <vt:lpstr>STANDARD PRODUCTS</vt:lpstr>
      <vt:lpstr>FIXED PRICE SWAP EXAMPLE</vt:lpstr>
      <vt:lpstr>SHAPED VOLUME EXAMPLE</vt:lpstr>
      <vt:lpstr>ODD LOT COMMODITY EXAMPLE</vt:lpstr>
      <vt:lpstr>OPTIONS</vt:lpstr>
      <vt:lpstr>CALL OPTION</vt:lpstr>
      <vt:lpstr>PUT OPTION</vt:lpstr>
      <vt:lpstr>HEAT RATE CALL OPTIONS FOR POWER</vt:lpstr>
      <vt:lpstr>PRODUCER COSTLESS COLLAR</vt:lpstr>
      <vt:lpstr>PRODUCER LOW-COST COLLAR</vt:lpstr>
      <vt:lpstr>THREE WAY COLLAR</vt:lpstr>
      <vt:lpstr>PowerPoint Presentation</vt:lpstr>
      <vt:lpstr>CRUDE MARKET FUNDAMENTALS</vt:lpstr>
      <vt:lpstr>Macroeconomics</vt:lpstr>
      <vt:lpstr>WORLD ECONOMY EXPECTED TO GROW BY 3.3% IN 2017, UP FROM 3% IN 2016.</vt:lpstr>
      <vt:lpstr>AS US BOND YIELDS RISE FASTER THAN ELSEWHERE, SO WILL THE US$. BUT THAT</vt:lpstr>
      <vt:lpstr> GLOBALLY WE ARE SEEING A GROWING TREND TOWARDS LARGER SUVS WHILE  CAR PLANTS WHICH MAKE SMALL CARS ARE BEING IDLED DUE TO GROWING</vt:lpstr>
      <vt:lpstr> WHILE 2017 AVERAGE PRODUCTION IS EXPECTED TO BE FLAT Y-O-Y BUT  ENDING HIGHER IN 2H17 THAN 2016, CREATING A PLATFORM FOR STRONGER</vt:lpstr>
      <vt:lpstr> WELL BEP’S CLOSER TO WTI PRICE IS LIKELY TO DRIVE INCREASED DRILLING  ACTIVITY IN 2017. THOUGH COST IMPROVEMENTS HAVE PLATEAUED AND ARE</vt:lpstr>
      <vt:lpstr> THE MORE VISIBLE OECD STOCKS HAVE BEEN RELATIVELY FLAT WHEREAS MORE</vt:lpstr>
      <vt:lpstr> WITH AN ALREADY LOW BASELINE IN 2016, AGENCIES BROADLY SEE NON-  OPEC SUPPLY DECLINES ARRESTING IN 2017, RELIEVING THE CALL ON OPEC.</vt:lpstr>
      <vt:lpstr>NATURAL GAS MARKET FUNDAMENTALS</vt:lpstr>
      <vt:lpstr>U.S. EIA STEO SUMMARY – OCTOBER 2017</vt:lpstr>
      <vt:lpstr>HENRY HUB NATURAL GAS PRICE FORECAST</vt:lpstr>
      <vt:lpstr>U.S. NATURAL GAS PRICE COMPARISONS</vt:lpstr>
      <vt:lpstr>U.S. NATURAL GAS DRY PRODUCTION</vt:lpstr>
      <vt:lpstr>U.S. NATURAL GAS PIPELINE GROSS IMPORTS</vt:lpstr>
      <vt:lpstr>U.S. GAS DRY PRODUCTION + LNG &amp; PIPELINE GROSS IMPORTS</vt:lpstr>
      <vt:lpstr>U.S. NATURAL GAS DEMAND – RESIDENTAL &amp; COMMERCIAL</vt:lpstr>
      <vt:lpstr>U.S. NATURAL GAS DEMAND – INDUSTRIAL</vt:lpstr>
      <vt:lpstr>U.S. NATURAL GAS DEMAND – POWER GENERATION</vt:lpstr>
      <vt:lpstr>U.S. NATURAL GAS DEMAND BY SECTOR</vt:lpstr>
      <vt:lpstr>U.S. NATURAL GAS DEMAND VS. SUPPLY*</vt:lpstr>
      <vt:lpstr>PowerPoint Presentation</vt:lpstr>
      <vt:lpstr>ISDA WITH CSA</vt:lpstr>
      <vt:lpstr>UNSECURED NO-MARGIN PROGRAM</vt:lpstr>
      <vt:lpstr>UNSECURED NO-MARGIN DUE-DILIGENCE</vt:lpstr>
      <vt:lpstr>SECURED NO-MARGIN PROGRAM</vt:lpstr>
      <vt:lpstr>SECURED NO-MARGIN DUE-DILIGENCE</vt:lpstr>
      <vt:lpstr>PowerPoint Presentation</vt:lpstr>
      <vt:lpstr>CHOOSING A HEDGE COUNTERPARTY</vt:lpstr>
      <vt:lpstr>CHOOSING A HEDGE COUNTERPARTY CONTINUED</vt:lpstr>
      <vt:lpstr>OTHER USEFUL INFO</vt:lpstr>
      <vt:lpstr>SAMPLE LIST OF NATURAL GAS INDEX POINTS</vt:lpstr>
      <vt:lpstr>DISCOVER MORE</vt:lpstr>
      <vt:lpstr>CONTACT DETAILS</vt:lpstr>
      <vt:lpstr>PowerPoint Presentation</vt:lpstr>
      <vt:lpstr>APPENDIX</vt:lpstr>
      <vt:lpstr>INDEXED PRICE – HEAT RATE POWER</vt:lpstr>
      <vt:lpstr>COMMODITY PRICED AS A PERCENT OF NYMEX</vt:lpstr>
      <vt:lpstr>GAS PRICE BASED UPON CRUDE OR POWER PRICES</vt:lpstr>
      <vt:lpstr>STORAGE LOOKALIKE COMMODITY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Benjamin.Proler</dc:creator>
  <cp:lastModifiedBy>daplet chris</cp:lastModifiedBy>
  <cp:revision>1</cp:revision>
  <dcterms:created xsi:type="dcterms:W3CDTF">2020-04-21T07:19:33Z</dcterms:created>
  <dcterms:modified xsi:type="dcterms:W3CDTF">2020-04-21T07:21:48Z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2020-04-21T00:00:00Z</vt:filetime>
  </property>
</Properties>
</file>