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9" r:id="rId3"/>
    <p:sldId id="261" r:id="rId4"/>
    <p:sldId id="267" r:id="rId5"/>
    <p:sldId id="271" r:id="rId6"/>
    <p:sldId id="276" r:id="rId7"/>
    <p:sldId id="275" r:id="rId8"/>
    <p:sldId id="278" r:id="rId9"/>
    <p:sldId id="262" r:id="rId10"/>
    <p:sldId id="265" r:id="rId11"/>
    <p:sldId id="277"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6" userDrawn="1">
          <p15:clr>
            <a:srgbClr val="A4A3A4"/>
          </p15:clr>
        </p15:guide>
        <p15:guide id="2" pos="3840" userDrawn="1">
          <p15:clr>
            <a:srgbClr val="A4A3A4"/>
          </p15:clr>
        </p15:guide>
        <p15:guide id="3" pos="211" userDrawn="1">
          <p15:clr>
            <a:srgbClr val="A4A3A4"/>
          </p15:clr>
        </p15:guide>
        <p15:guide id="4" pos="7469" userDrawn="1">
          <p15:clr>
            <a:srgbClr val="A4A3A4"/>
          </p15:clr>
        </p15:guide>
        <p15:guide id="5" orient="horz" pos="3974" userDrawn="1">
          <p15:clr>
            <a:srgbClr val="A4A3A4"/>
          </p15:clr>
        </p15:guide>
        <p15:guide id="6" orient="horz" pos="2160" userDrawn="1">
          <p15:clr>
            <a:srgbClr val="A4A3A4"/>
          </p15:clr>
        </p15:guide>
        <p15:guide id="7" pos="3795" userDrawn="1">
          <p15:clr>
            <a:srgbClr val="A4A3A4"/>
          </p15:clr>
        </p15:guide>
        <p15:guide id="8" pos="3885" userDrawn="1">
          <p15:clr>
            <a:srgbClr val="A4A3A4"/>
          </p15:clr>
        </p15:guide>
        <p15:guide id="9" orient="horz" pos="2205" userDrawn="1">
          <p15:clr>
            <a:srgbClr val="A4A3A4"/>
          </p15:clr>
        </p15:guide>
        <p15:guide id="10" orient="horz" pos="211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jcak, Vladimir" initials="LV" lastIdx="3" clrIdx="0">
    <p:extLst>
      <p:ext uri="{19B8F6BF-5375-455C-9EA6-DF929625EA0E}">
        <p15:presenceInfo xmlns:p15="http://schemas.microsoft.com/office/powerpoint/2012/main" userId="Lajcak, Vladimi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guide orient="horz" pos="346"/>
        <p:guide pos="3840"/>
        <p:guide pos="211"/>
        <p:guide pos="7469"/>
        <p:guide orient="horz" pos="3974"/>
        <p:guide orient="horz" pos="2160"/>
        <p:guide pos="3795"/>
        <p:guide pos="3885"/>
        <p:guide orient="horz" pos="2205"/>
        <p:guide orient="horz" pos="211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D93C87-2B4C-4068-B10E-B2F18A102CB8}" type="datetimeFigureOut">
              <a:rPr lang="en-GB" smtClean="0"/>
              <a:t>11/07/2023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E589B2-C0C0-4ED0-964B-D2001F395DA3}" type="slidenum">
              <a:rPr lang="en-GB" smtClean="0"/>
              <a:t>‹#›</a:t>
            </a:fld>
            <a:endParaRPr lang="en-GB"/>
          </a:p>
        </p:txBody>
      </p:sp>
    </p:spTree>
    <p:extLst>
      <p:ext uri="{BB962C8B-B14F-4D97-AF65-F5344CB8AC3E}">
        <p14:creationId xmlns:p14="http://schemas.microsoft.com/office/powerpoint/2010/main" val="204218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6A8A-1CED-3F7F-A539-B4E2AEA38F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83F52D87-8297-8890-3397-500D5DFDC7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6A7D7B4A-FEE6-06E5-EB93-72ECCD5E6184}"/>
              </a:ext>
            </a:extLst>
          </p:cNvPr>
          <p:cNvSpPr>
            <a:spLocks noGrp="1"/>
          </p:cNvSpPr>
          <p:nvPr>
            <p:ph type="dt" sz="half" idx="10"/>
          </p:nvPr>
        </p:nvSpPr>
        <p:spPr/>
        <p:txBody>
          <a:bodyPr/>
          <a:lstStyle/>
          <a:p>
            <a:fld id="{E3232170-774E-4D2E-9F28-DCA1D76FD23C}" type="datetime1">
              <a:rPr lang="fr-FR" smtClean="0"/>
              <a:t>11/07/2023</a:t>
            </a:fld>
            <a:endParaRPr lang="fr-FR" dirty="0"/>
          </a:p>
        </p:txBody>
      </p:sp>
      <p:sp>
        <p:nvSpPr>
          <p:cNvPr id="5" name="Footer Placeholder 4">
            <a:extLst>
              <a:ext uri="{FF2B5EF4-FFF2-40B4-BE49-F238E27FC236}">
                <a16:creationId xmlns:a16="http://schemas.microsoft.com/office/drawing/2014/main" id="{7A46D47E-1631-55C9-1522-90C946055B11}"/>
              </a:ext>
            </a:extLst>
          </p:cNvPr>
          <p:cNvSpPr>
            <a:spLocks noGrp="1"/>
          </p:cNvSpPr>
          <p:nvPr>
            <p:ph type="ftr" sz="quarter" idx="11"/>
          </p:nvPr>
        </p:nvSpPr>
        <p:spPr/>
        <p:txBody>
          <a:bodyPr/>
          <a:lstStyle/>
          <a:p>
            <a:endParaRPr lang="fr-FR" dirty="0"/>
          </a:p>
        </p:txBody>
      </p:sp>
      <p:sp>
        <p:nvSpPr>
          <p:cNvPr id="6" name="Slide Number Placeholder 5">
            <a:extLst>
              <a:ext uri="{FF2B5EF4-FFF2-40B4-BE49-F238E27FC236}">
                <a16:creationId xmlns:a16="http://schemas.microsoft.com/office/drawing/2014/main" id="{FAD03932-1970-5CF6-9C97-BA3211D6B031}"/>
              </a:ext>
            </a:extLst>
          </p:cNvPr>
          <p:cNvSpPr>
            <a:spLocks noGrp="1"/>
          </p:cNvSpPr>
          <p:nvPr>
            <p:ph type="sldNum" sz="quarter" idx="12"/>
          </p:nvPr>
        </p:nvSpPr>
        <p:spPr/>
        <p:txBody>
          <a:bodyPr/>
          <a:lstStyle/>
          <a:p>
            <a:fld id="{10B88776-E8C1-4E3F-B5D0-8159CE2ADE82}" type="slidenum">
              <a:rPr lang="fr-FR" smtClean="0"/>
              <a:t>‹#›</a:t>
            </a:fld>
            <a:endParaRPr lang="fr-FR" dirty="0"/>
          </a:p>
        </p:txBody>
      </p:sp>
    </p:spTree>
    <p:extLst>
      <p:ext uri="{BB962C8B-B14F-4D97-AF65-F5344CB8AC3E}">
        <p14:creationId xmlns:p14="http://schemas.microsoft.com/office/powerpoint/2010/main" val="42155928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0CC59-5834-DCAF-2960-AC93F6DCA7A7}"/>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6AD24470-D0AF-E884-98B4-8E91EA0FE8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7F00740C-C7AC-ABDD-4FAB-47927F517EE1}"/>
              </a:ext>
            </a:extLst>
          </p:cNvPr>
          <p:cNvSpPr>
            <a:spLocks noGrp="1"/>
          </p:cNvSpPr>
          <p:nvPr>
            <p:ph type="dt" sz="half" idx="10"/>
          </p:nvPr>
        </p:nvSpPr>
        <p:spPr/>
        <p:txBody>
          <a:bodyPr/>
          <a:lstStyle/>
          <a:p>
            <a:fld id="{A120497B-4265-46C6-85BA-4719EA5CECD8}" type="datetime1">
              <a:rPr lang="fr-FR" smtClean="0"/>
              <a:t>11/07/2023</a:t>
            </a:fld>
            <a:endParaRPr lang="fr-FR" dirty="0"/>
          </a:p>
        </p:txBody>
      </p:sp>
      <p:sp>
        <p:nvSpPr>
          <p:cNvPr id="5" name="Footer Placeholder 4">
            <a:extLst>
              <a:ext uri="{FF2B5EF4-FFF2-40B4-BE49-F238E27FC236}">
                <a16:creationId xmlns:a16="http://schemas.microsoft.com/office/drawing/2014/main" id="{8E04BCA8-F7DE-58FF-44FC-DFF992C2E6DE}"/>
              </a:ext>
            </a:extLst>
          </p:cNvPr>
          <p:cNvSpPr>
            <a:spLocks noGrp="1"/>
          </p:cNvSpPr>
          <p:nvPr>
            <p:ph type="ftr" sz="quarter" idx="11"/>
          </p:nvPr>
        </p:nvSpPr>
        <p:spPr/>
        <p:txBody>
          <a:bodyPr/>
          <a:lstStyle/>
          <a:p>
            <a:endParaRPr lang="fr-FR" dirty="0"/>
          </a:p>
        </p:txBody>
      </p:sp>
      <p:sp>
        <p:nvSpPr>
          <p:cNvPr id="6" name="Slide Number Placeholder 5">
            <a:extLst>
              <a:ext uri="{FF2B5EF4-FFF2-40B4-BE49-F238E27FC236}">
                <a16:creationId xmlns:a16="http://schemas.microsoft.com/office/drawing/2014/main" id="{31A8BA9A-419F-3DF2-6E6F-E8675A4E9C26}"/>
              </a:ext>
            </a:extLst>
          </p:cNvPr>
          <p:cNvSpPr>
            <a:spLocks noGrp="1"/>
          </p:cNvSpPr>
          <p:nvPr>
            <p:ph type="sldNum" sz="quarter" idx="12"/>
          </p:nvPr>
        </p:nvSpPr>
        <p:spPr/>
        <p:txBody>
          <a:bodyPr/>
          <a:lstStyle/>
          <a:p>
            <a:fld id="{10B88776-E8C1-4E3F-B5D0-8159CE2ADE82}" type="slidenum">
              <a:rPr lang="fr-FR" smtClean="0"/>
              <a:t>‹#›</a:t>
            </a:fld>
            <a:endParaRPr lang="fr-FR" dirty="0"/>
          </a:p>
        </p:txBody>
      </p:sp>
    </p:spTree>
    <p:extLst>
      <p:ext uri="{BB962C8B-B14F-4D97-AF65-F5344CB8AC3E}">
        <p14:creationId xmlns:p14="http://schemas.microsoft.com/office/powerpoint/2010/main" val="2406278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EC0A36-ADDA-BB46-7BA9-B0AC980F5F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B6D613C2-A32F-DB83-83E1-458DAE6A0E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2C22D599-8F43-8A7D-A9AD-3412C33577FF}"/>
              </a:ext>
            </a:extLst>
          </p:cNvPr>
          <p:cNvSpPr>
            <a:spLocks noGrp="1"/>
          </p:cNvSpPr>
          <p:nvPr>
            <p:ph type="dt" sz="half" idx="10"/>
          </p:nvPr>
        </p:nvSpPr>
        <p:spPr/>
        <p:txBody>
          <a:bodyPr/>
          <a:lstStyle/>
          <a:p>
            <a:fld id="{268B5215-57EC-4C28-8390-189BF355E4E6}" type="datetime1">
              <a:rPr lang="fr-FR" smtClean="0"/>
              <a:t>11/07/2023</a:t>
            </a:fld>
            <a:endParaRPr lang="fr-FR" dirty="0"/>
          </a:p>
        </p:txBody>
      </p:sp>
      <p:sp>
        <p:nvSpPr>
          <p:cNvPr id="5" name="Footer Placeholder 4">
            <a:extLst>
              <a:ext uri="{FF2B5EF4-FFF2-40B4-BE49-F238E27FC236}">
                <a16:creationId xmlns:a16="http://schemas.microsoft.com/office/drawing/2014/main" id="{65840FEF-E4A7-FD45-E001-A97461875A62}"/>
              </a:ext>
            </a:extLst>
          </p:cNvPr>
          <p:cNvSpPr>
            <a:spLocks noGrp="1"/>
          </p:cNvSpPr>
          <p:nvPr>
            <p:ph type="ftr" sz="quarter" idx="11"/>
          </p:nvPr>
        </p:nvSpPr>
        <p:spPr/>
        <p:txBody>
          <a:bodyPr/>
          <a:lstStyle/>
          <a:p>
            <a:endParaRPr lang="fr-FR" dirty="0"/>
          </a:p>
        </p:txBody>
      </p:sp>
      <p:sp>
        <p:nvSpPr>
          <p:cNvPr id="6" name="Slide Number Placeholder 5">
            <a:extLst>
              <a:ext uri="{FF2B5EF4-FFF2-40B4-BE49-F238E27FC236}">
                <a16:creationId xmlns:a16="http://schemas.microsoft.com/office/drawing/2014/main" id="{ECBC32E3-9F0F-11E1-15C8-8A1C3A218D8E}"/>
              </a:ext>
            </a:extLst>
          </p:cNvPr>
          <p:cNvSpPr>
            <a:spLocks noGrp="1"/>
          </p:cNvSpPr>
          <p:nvPr>
            <p:ph type="sldNum" sz="quarter" idx="12"/>
          </p:nvPr>
        </p:nvSpPr>
        <p:spPr/>
        <p:txBody>
          <a:bodyPr/>
          <a:lstStyle/>
          <a:p>
            <a:fld id="{10B88776-E8C1-4E3F-B5D0-8159CE2ADE82}" type="slidenum">
              <a:rPr lang="fr-FR" smtClean="0"/>
              <a:t>‹#›</a:t>
            </a:fld>
            <a:endParaRPr lang="fr-FR" dirty="0"/>
          </a:p>
        </p:txBody>
      </p:sp>
    </p:spTree>
    <p:extLst>
      <p:ext uri="{BB962C8B-B14F-4D97-AF65-F5344CB8AC3E}">
        <p14:creationId xmlns:p14="http://schemas.microsoft.com/office/powerpoint/2010/main" val="270214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227EB9-3348-6D47-37D0-43D2176DF0A9}"/>
              </a:ext>
            </a:extLst>
          </p:cNvPr>
          <p:cNvSpPr>
            <a:spLocks noGrp="1"/>
          </p:cNvSpPr>
          <p:nvPr>
            <p:ph idx="1"/>
          </p:nvPr>
        </p:nvSpPr>
        <p:spPr>
          <a:xfrm>
            <a:off x="345442" y="1432874"/>
            <a:ext cx="11511596" cy="474408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8" name="Title 7"/>
          <p:cNvSpPr>
            <a:spLocks noGrp="1"/>
          </p:cNvSpPr>
          <p:nvPr>
            <p:ph type="title"/>
          </p:nvPr>
        </p:nvSpPr>
        <p:spPr/>
        <p:txBody>
          <a:bodyPr/>
          <a:lstStyle/>
          <a:p>
            <a:r>
              <a:rPr lang="en-US"/>
              <a:t>Click to edit Master title style</a:t>
            </a:r>
            <a:endParaRPr lang="en-GB"/>
          </a:p>
        </p:txBody>
      </p:sp>
      <p:sp>
        <p:nvSpPr>
          <p:cNvPr id="9" name="Date Placeholder 8"/>
          <p:cNvSpPr>
            <a:spLocks noGrp="1"/>
          </p:cNvSpPr>
          <p:nvPr>
            <p:ph type="dt" sz="half" idx="10"/>
          </p:nvPr>
        </p:nvSpPr>
        <p:spPr/>
        <p:txBody>
          <a:bodyPr/>
          <a:lstStyle/>
          <a:p>
            <a:fld id="{33DD4027-76AF-42A2-8DF8-E2BD808E5DBB}" type="datetime1">
              <a:rPr lang="fr-FR" smtClean="0"/>
              <a:t>11/07/2023</a:t>
            </a:fld>
            <a:endParaRPr lang="fr-FR" dirty="0"/>
          </a:p>
        </p:txBody>
      </p:sp>
      <p:sp>
        <p:nvSpPr>
          <p:cNvPr id="10" name="Footer Placeholder 9"/>
          <p:cNvSpPr>
            <a:spLocks noGrp="1"/>
          </p:cNvSpPr>
          <p:nvPr>
            <p:ph type="ftr" sz="quarter" idx="11"/>
          </p:nvPr>
        </p:nvSpPr>
        <p:spPr/>
        <p:txBody>
          <a:bodyPr/>
          <a:lstStyle/>
          <a:p>
            <a:endParaRPr lang="fr-FR" dirty="0"/>
          </a:p>
        </p:txBody>
      </p:sp>
      <p:sp>
        <p:nvSpPr>
          <p:cNvPr id="11" name="Slide Number Placeholder 10"/>
          <p:cNvSpPr>
            <a:spLocks noGrp="1"/>
          </p:cNvSpPr>
          <p:nvPr>
            <p:ph type="sldNum" sz="quarter" idx="12"/>
          </p:nvPr>
        </p:nvSpPr>
        <p:spPr/>
        <p:txBody>
          <a:bodyPr/>
          <a:lstStyle/>
          <a:p>
            <a:fld id="{10B88776-E8C1-4E3F-B5D0-8159CE2ADE82}" type="slidenum">
              <a:rPr lang="fr-FR" smtClean="0"/>
              <a:t>‹#›</a:t>
            </a:fld>
            <a:endParaRPr lang="fr-FR" dirty="0"/>
          </a:p>
        </p:txBody>
      </p:sp>
    </p:spTree>
    <p:extLst>
      <p:ext uri="{BB962C8B-B14F-4D97-AF65-F5344CB8AC3E}">
        <p14:creationId xmlns:p14="http://schemas.microsoft.com/office/powerpoint/2010/main" val="2994347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C951A-A831-BCD3-D5EE-865C7859F7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930A37AD-A82D-A6A2-6B9F-10BED52123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6A76DF-42AC-29C4-2155-E52FB5220A56}"/>
              </a:ext>
            </a:extLst>
          </p:cNvPr>
          <p:cNvSpPr>
            <a:spLocks noGrp="1"/>
          </p:cNvSpPr>
          <p:nvPr>
            <p:ph type="dt" sz="half" idx="10"/>
          </p:nvPr>
        </p:nvSpPr>
        <p:spPr/>
        <p:txBody>
          <a:bodyPr/>
          <a:lstStyle/>
          <a:p>
            <a:fld id="{29892D3B-6D21-41AD-82E3-0713E8D1216F}" type="datetime1">
              <a:rPr lang="fr-FR" smtClean="0"/>
              <a:t>11/07/2023</a:t>
            </a:fld>
            <a:endParaRPr lang="fr-FR" dirty="0"/>
          </a:p>
        </p:txBody>
      </p:sp>
      <p:sp>
        <p:nvSpPr>
          <p:cNvPr id="5" name="Footer Placeholder 4">
            <a:extLst>
              <a:ext uri="{FF2B5EF4-FFF2-40B4-BE49-F238E27FC236}">
                <a16:creationId xmlns:a16="http://schemas.microsoft.com/office/drawing/2014/main" id="{B03B34B7-3A67-09E1-0E48-894A4C7139B3}"/>
              </a:ext>
            </a:extLst>
          </p:cNvPr>
          <p:cNvSpPr>
            <a:spLocks noGrp="1"/>
          </p:cNvSpPr>
          <p:nvPr>
            <p:ph type="ftr" sz="quarter" idx="11"/>
          </p:nvPr>
        </p:nvSpPr>
        <p:spPr/>
        <p:txBody>
          <a:bodyPr/>
          <a:lstStyle/>
          <a:p>
            <a:endParaRPr lang="fr-FR" dirty="0"/>
          </a:p>
        </p:txBody>
      </p:sp>
      <p:sp>
        <p:nvSpPr>
          <p:cNvPr id="6" name="Slide Number Placeholder 5">
            <a:extLst>
              <a:ext uri="{FF2B5EF4-FFF2-40B4-BE49-F238E27FC236}">
                <a16:creationId xmlns:a16="http://schemas.microsoft.com/office/drawing/2014/main" id="{C0578731-F525-BAD3-FA6A-3BC9A3AC005E}"/>
              </a:ext>
            </a:extLst>
          </p:cNvPr>
          <p:cNvSpPr>
            <a:spLocks noGrp="1"/>
          </p:cNvSpPr>
          <p:nvPr>
            <p:ph type="sldNum" sz="quarter" idx="12"/>
          </p:nvPr>
        </p:nvSpPr>
        <p:spPr/>
        <p:txBody>
          <a:bodyPr/>
          <a:lstStyle/>
          <a:p>
            <a:fld id="{10B88776-E8C1-4E3F-B5D0-8159CE2ADE82}" type="slidenum">
              <a:rPr lang="fr-FR" smtClean="0"/>
              <a:t>‹#›</a:t>
            </a:fld>
            <a:endParaRPr lang="fr-FR" dirty="0"/>
          </a:p>
        </p:txBody>
      </p:sp>
    </p:spTree>
    <p:extLst>
      <p:ext uri="{BB962C8B-B14F-4D97-AF65-F5344CB8AC3E}">
        <p14:creationId xmlns:p14="http://schemas.microsoft.com/office/powerpoint/2010/main" val="73909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209F6-C8D1-0692-C36C-FE3D23B8EA4A}"/>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0450D136-51F9-BE20-648D-091276274247}"/>
              </a:ext>
            </a:extLst>
          </p:cNvPr>
          <p:cNvSpPr>
            <a:spLocks noGrp="1"/>
          </p:cNvSpPr>
          <p:nvPr>
            <p:ph sz="half" idx="1"/>
          </p:nvPr>
        </p:nvSpPr>
        <p:spPr>
          <a:xfrm>
            <a:off x="345442" y="1400886"/>
            <a:ext cx="5674358" cy="4776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5EBD0E51-9518-A826-90DA-20772E693D04}"/>
              </a:ext>
            </a:extLst>
          </p:cNvPr>
          <p:cNvSpPr>
            <a:spLocks noGrp="1"/>
          </p:cNvSpPr>
          <p:nvPr>
            <p:ph sz="half" idx="2"/>
          </p:nvPr>
        </p:nvSpPr>
        <p:spPr>
          <a:xfrm>
            <a:off x="6172200" y="1400886"/>
            <a:ext cx="5684838" cy="4776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A1D2636D-43B8-91F0-AA6C-C42D106FD0A6}"/>
              </a:ext>
            </a:extLst>
          </p:cNvPr>
          <p:cNvSpPr>
            <a:spLocks noGrp="1"/>
          </p:cNvSpPr>
          <p:nvPr>
            <p:ph type="dt" sz="half" idx="10"/>
          </p:nvPr>
        </p:nvSpPr>
        <p:spPr/>
        <p:txBody>
          <a:bodyPr/>
          <a:lstStyle/>
          <a:p>
            <a:fld id="{2D038444-CF4F-4391-9E7A-9D845A951057}" type="datetime1">
              <a:rPr lang="fr-FR" smtClean="0"/>
              <a:t>11/07/2023</a:t>
            </a:fld>
            <a:endParaRPr lang="fr-FR" dirty="0"/>
          </a:p>
        </p:txBody>
      </p:sp>
      <p:sp>
        <p:nvSpPr>
          <p:cNvPr id="6" name="Footer Placeholder 5">
            <a:extLst>
              <a:ext uri="{FF2B5EF4-FFF2-40B4-BE49-F238E27FC236}">
                <a16:creationId xmlns:a16="http://schemas.microsoft.com/office/drawing/2014/main" id="{50A2FA2F-5589-4F86-5481-3F3C41A93762}"/>
              </a:ext>
            </a:extLst>
          </p:cNvPr>
          <p:cNvSpPr>
            <a:spLocks noGrp="1"/>
          </p:cNvSpPr>
          <p:nvPr>
            <p:ph type="ftr" sz="quarter" idx="11"/>
          </p:nvPr>
        </p:nvSpPr>
        <p:spPr/>
        <p:txBody>
          <a:bodyPr/>
          <a:lstStyle/>
          <a:p>
            <a:endParaRPr lang="fr-FR" dirty="0"/>
          </a:p>
        </p:txBody>
      </p:sp>
      <p:sp>
        <p:nvSpPr>
          <p:cNvPr id="7" name="Slide Number Placeholder 6">
            <a:extLst>
              <a:ext uri="{FF2B5EF4-FFF2-40B4-BE49-F238E27FC236}">
                <a16:creationId xmlns:a16="http://schemas.microsoft.com/office/drawing/2014/main" id="{EE6BB268-26D4-C058-11BB-134025DE45E8}"/>
              </a:ext>
            </a:extLst>
          </p:cNvPr>
          <p:cNvSpPr>
            <a:spLocks noGrp="1"/>
          </p:cNvSpPr>
          <p:nvPr>
            <p:ph type="sldNum" sz="quarter" idx="12"/>
          </p:nvPr>
        </p:nvSpPr>
        <p:spPr/>
        <p:txBody>
          <a:bodyPr/>
          <a:lstStyle/>
          <a:p>
            <a:fld id="{10B88776-E8C1-4E3F-B5D0-8159CE2ADE82}" type="slidenum">
              <a:rPr lang="fr-FR" smtClean="0"/>
              <a:t>‹#›</a:t>
            </a:fld>
            <a:endParaRPr lang="fr-FR" dirty="0"/>
          </a:p>
        </p:txBody>
      </p:sp>
    </p:spTree>
    <p:extLst>
      <p:ext uri="{BB962C8B-B14F-4D97-AF65-F5344CB8AC3E}">
        <p14:creationId xmlns:p14="http://schemas.microsoft.com/office/powerpoint/2010/main" val="2334195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4134-2C19-840E-F940-C0D760898B27}"/>
              </a:ext>
            </a:extLst>
          </p:cNvPr>
          <p:cNvSpPr>
            <a:spLocks noGrp="1"/>
          </p:cNvSpPr>
          <p:nvPr>
            <p:ph type="title"/>
          </p:nvPr>
        </p:nvSpPr>
        <p:spPr>
          <a:xfrm>
            <a:off x="345442" y="549275"/>
            <a:ext cx="11511596" cy="114141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66B132B7-6B3D-0CFA-F8B0-89816E6C5A36}"/>
              </a:ext>
            </a:extLst>
          </p:cNvPr>
          <p:cNvSpPr>
            <a:spLocks noGrp="1"/>
          </p:cNvSpPr>
          <p:nvPr>
            <p:ph type="body" idx="1"/>
          </p:nvPr>
        </p:nvSpPr>
        <p:spPr>
          <a:xfrm>
            <a:off x="334964" y="1690687"/>
            <a:ext cx="5662611"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2A7FC9-A89E-8F2C-5B7E-03B3085D482A}"/>
              </a:ext>
            </a:extLst>
          </p:cNvPr>
          <p:cNvSpPr>
            <a:spLocks noGrp="1"/>
          </p:cNvSpPr>
          <p:nvPr>
            <p:ph sz="half" idx="2"/>
          </p:nvPr>
        </p:nvSpPr>
        <p:spPr>
          <a:xfrm>
            <a:off x="334964" y="2505075"/>
            <a:ext cx="566261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7D68C8D9-D4F3-721D-130E-2FF04D9334C7}"/>
              </a:ext>
            </a:extLst>
          </p:cNvPr>
          <p:cNvSpPr>
            <a:spLocks noGrp="1"/>
          </p:cNvSpPr>
          <p:nvPr>
            <p:ph type="body" sz="quarter" idx="3"/>
          </p:nvPr>
        </p:nvSpPr>
        <p:spPr>
          <a:xfrm>
            <a:off x="6172200" y="1681163"/>
            <a:ext cx="5695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F7EAD5-B3B1-C7C7-E641-D161EFC5AA6B}"/>
              </a:ext>
            </a:extLst>
          </p:cNvPr>
          <p:cNvSpPr>
            <a:spLocks noGrp="1"/>
          </p:cNvSpPr>
          <p:nvPr>
            <p:ph sz="quarter" idx="4"/>
          </p:nvPr>
        </p:nvSpPr>
        <p:spPr>
          <a:xfrm>
            <a:off x="6172200" y="2505075"/>
            <a:ext cx="568483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ED96BA92-B0A9-F3E8-43E5-8F6DB5A9FDF8}"/>
              </a:ext>
            </a:extLst>
          </p:cNvPr>
          <p:cNvSpPr>
            <a:spLocks noGrp="1"/>
          </p:cNvSpPr>
          <p:nvPr>
            <p:ph type="dt" sz="half" idx="10"/>
          </p:nvPr>
        </p:nvSpPr>
        <p:spPr/>
        <p:txBody>
          <a:bodyPr/>
          <a:lstStyle/>
          <a:p>
            <a:fld id="{889AB63D-5B5D-4678-9F37-4B436F7C7DFA}" type="datetime1">
              <a:rPr lang="fr-FR" smtClean="0"/>
              <a:t>11/07/2023</a:t>
            </a:fld>
            <a:endParaRPr lang="fr-FR" dirty="0"/>
          </a:p>
        </p:txBody>
      </p:sp>
      <p:sp>
        <p:nvSpPr>
          <p:cNvPr id="8" name="Footer Placeholder 7">
            <a:extLst>
              <a:ext uri="{FF2B5EF4-FFF2-40B4-BE49-F238E27FC236}">
                <a16:creationId xmlns:a16="http://schemas.microsoft.com/office/drawing/2014/main" id="{56516411-3D26-8A54-F14B-AAF06D23CF9C}"/>
              </a:ext>
            </a:extLst>
          </p:cNvPr>
          <p:cNvSpPr>
            <a:spLocks noGrp="1"/>
          </p:cNvSpPr>
          <p:nvPr>
            <p:ph type="ftr" sz="quarter" idx="11"/>
          </p:nvPr>
        </p:nvSpPr>
        <p:spPr/>
        <p:txBody>
          <a:bodyPr/>
          <a:lstStyle/>
          <a:p>
            <a:endParaRPr lang="fr-FR" dirty="0"/>
          </a:p>
        </p:txBody>
      </p:sp>
      <p:sp>
        <p:nvSpPr>
          <p:cNvPr id="9" name="Slide Number Placeholder 8">
            <a:extLst>
              <a:ext uri="{FF2B5EF4-FFF2-40B4-BE49-F238E27FC236}">
                <a16:creationId xmlns:a16="http://schemas.microsoft.com/office/drawing/2014/main" id="{415AA457-4C4C-174E-53BF-5E04A1A3EBD3}"/>
              </a:ext>
            </a:extLst>
          </p:cNvPr>
          <p:cNvSpPr>
            <a:spLocks noGrp="1"/>
          </p:cNvSpPr>
          <p:nvPr>
            <p:ph type="sldNum" sz="quarter" idx="12"/>
          </p:nvPr>
        </p:nvSpPr>
        <p:spPr/>
        <p:txBody>
          <a:bodyPr/>
          <a:lstStyle/>
          <a:p>
            <a:fld id="{10B88776-E8C1-4E3F-B5D0-8159CE2ADE82}" type="slidenum">
              <a:rPr lang="fr-FR" smtClean="0"/>
              <a:t>‹#›</a:t>
            </a:fld>
            <a:endParaRPr lang="fr-FR" dirty="0"/>
          </a:p>
        </p:txBody>
      </p:sp>
    </p:spTree>
    <p:extLst>
      <p:ext uri="{BB962C8B-B14F-4D97-AF65-F5344CB8AC3E}">
        <p14:creationId xmlns:p14="http://schemas.microsoft.com/office/powerpoint/2010/main" val="378863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4B95B-DB9D-84D4-28BD-BFB27BF31C6F}"/>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A50EE9CD-2E22-3A4B-E450-414239AFCAB1}"/>
              </a:ext>
            </a:extLst>
          </p:cNvPr>
          <p:cNvSpPr>
            <a:spLocks noGrp="1"/>
          </p:cNvSpPr>
          <p:nvPr>
            <p:ph type="dt" sz="half" idx="10"/>
          </p:nvPr>
        </p:nvSpPr>
        <p:spPr/>
        <p:txBody>
          <a:bodyPr/>
          <a:lstStyle/>
          <a:p>
            <a:fld id="{8E296AF3-69A4-45A9-AAEC-E7F762F48239}" type="datetime1">
              <a:rPr lang="fr-FR" smtClean="0"/>
              <a:t>11/07/2023</a:t>
            </a:fld>
            <a:endParaRPr lang="fr-FR" dirty="0"/>
          </a:p>
        </p:txBody>
      </p:sp>
      <p:sp>
        <p:nvSpPr>
          <p:cNvPr id="4" name="Footer Placeholder 3">
            <a:extLst>
              <a:ext uri="{FF2B5EF4-FFF2-40B4-BE49-F238E27FC236}">
                <a16:creationId xmlns:a16="http://schemas.microsoft.com/office/drawing/2014/main" id="{1330BCCF-BC18-F7D9-9221-2B446AE442BC}"/>
              </a:ext>
            </a:extLst>
          </p:cNvPr>
          <p:cNvSpPr>
            <a:spLocks noGrp="1"/>
          </p:cNvSpPr>
          <p:nvPr>
            <p:ph type="ftr" sz="quarter" idx="11"/>
          </p:nvPr>
        </p:nvSpPr>
        <p:spPr/>
        <p:txBody>
          <a:bodyPr/>
          <a:lstStyle/>
          <a:p>
            <a:endParaRPr lang="fr-FR" dirty="0"/>
          </a:p>
        </p:txBody>
      </p:sp>
      <p:sp>
        <p:nvSpPr>
          <p:cNvPr id="5" name="Slide Number Placeholder 4">
            <a:extLst>
              <a:ext uri="{FF2B5EF4-FFF2-40B4-BE49-F238E27FC236}">
                <a16:creationId xmlns:a16="http://schemas.microsoft.com/office/drawing/2014/main" id="{5A6E537E-6522-B6F9-6217-18EC5929105C}"/>
              </a:ext>
            </a:extLst>
          </p:cNvPr>
          <p:cNvSpPr>
            <a:spLocks noGrp="1"/>
          </p:cNvSpPr>
          <p:nvPr>
            <p:ph type="sldNum" sz="quarter" idx="12"/>
          </p:nvPr>
        </p:nvSpPr>
        <p:spPr/>
        <p:txBody>
          <a:bodyPr/>
          <a:lstStyle/>
          <a:p>
            <a:fld id="{10B88776-E8C1-4E3F-B5D0-8159CE2ADE82}" type="slidenum">
              <a:rPr lang="fr-FR" smtClean="0"/>
              <a:t>‹#›</a:t>
            </a:fld>
            <a:endParaRPr lang="fr-FR" dirty="0"/>
          </a:p>
        </p:txBody>
      </p:sp>
    </p:spTree>
    <p:extLst>
      <p:ext uri="{BB962C8B-B14F-4D97-AF65-F5344CB8AC3E}">
        <p14:creationId xmlns:p14="http://schemas.microsoft.com/office/powerpoint/2010/main" val="2898659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DF100E-962C-A503-BDB8-37E943461F43}"/>
              </a:ext>
            </a:extLst>
          </p:cNvPr>
          <p:cNvSpPr>
            <a:spLocks noGrp="1"/>
          </p:cNvSpPr>
          <p:nvPr>
            <p:ph type="dt" sz="half" idx="10"/>
          </p:nvPr>
        </p:nvSpPr>
        <p:spPr/>
        <p:txBody>
          <a:bodyPr/>
          <a:lstStyle/>
          <a:p>
            <a:fld id="{CFFA34B1-6493-44B8-B72F-D6D433F69AB7}" type="datetime1">
              <a:rPr lang="fr-FR" smtClean="0"/>
              <a:t>11/07/2023</a:t>
            </a:fld>
            <a:endParaRPr lang="fr-FR" dirty="0"/>
          </a:p>
        </p:txBody>
      </p:sp>
      <p:sp>
        <p:nvSpPr>
          <p:cNvPr id="3" name="Footer Placeholder 2">
            <a:extLst>
              <a:ext uri="{FF2B5EF4-FFF2-40B4-BE49-F238E27FC236}">
                <a16:creationId xmlns:a16="http://schemas.microsoft.com/office/drawing/2014/main" id="{1D936DAB-B21C-8184-6106-236D8799880A}"/>
              </a:ext>
            </a:extLst>
          </p:cNvPr>
          <p:cNvSpPr>
            <a:spLocks noGrp="1"/>
          </p:cNvSpPr>
          <p:nvPr>
            <p:ph type="ftr" sz="quarter" idx="11"/>
          </p:nvPr>
        </p:nvSpPr>
        <p:spPr/>
        <p:txBody>
          <a:bodyPr/>
          <a:lstStyle/>
          <a:p>
            <a:endParaRPr lang="fr-FR" dirty="0"/>
          </a:p>
        </p:txBody>
      </p:sp>
      <p:sp>
        <p:nvSpPr>
          <p:cNvPr id="4" name="Slide Number Placeholder 3">
            <a:extLst>
              <a:ext uri="{FF2B5EF4-FFF2-40B4-BE49-F238E27FC236}">
                <a16:creationId xmlns:a16="http://schemas.microsoft.com/office/drawing/2014/main" id="{60CC7E5F-0C64-F639-AB01-016C9DB1D5AB}"/>
              </a:ext>
            </a:extLst>
          </p:cNvPr>
          <p:cNvSpPr>
            <a:spLocks noGrp="1"/>
          </p:cNvSpPr>
          <p:nvPr>
            <p:ph type="sldNum" sz="quarter" idx="12"/>
          </p:nvPr>
        </p:nvSpPr>
        <p:spPr/>
        <p:txBody>
          <a:bodyPr/>
          <a:lstStyle/>
          <a:p>
            <a:fld id="{10B88776-E8C1-4E3F-B5D0-8159CE2ADE82}" type="slidenum">
              <a:rPr lang="fr-FR" smtClean="0"/>
              <a:t>‹#›</a:t>
            </a:fld>
            <a:endParaRPr lang="fr-FR" dirty="0"/>
          </a:p>
        </p:txBody>
      </p:sp>
    </p:spTree>
    <p:extLst>
      <p:ext uri="{BB962C8B-B14F-4D97-AF65-F5344CB8AC3E}">
        <p14:creationId xmlns:p14="http://schemas.microsoft.com/office/powerpoint/2010/main" val="3352118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3D67F-2A25-1705-E839-0E95B09E08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C2F6C9C2-8DA2-0B08-AD3A-ED3630071C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AB6B6A28-C504-2F92-B552-84CF8363C5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25C4C4-69D1-F298-2842-AE6DB698223A}"/>
              </a:ext>
            </a:extLst>
          </p:cNvPr>
          <p:cNvSpPr>
            <a:spLocks noGrp="1"/>
          </p:cNvSpPr>
          <p:nvPr>
            <p:ph type="dt" sz="half" idx="10"/>
          </p:nvPr>
        </p:nvSpPr>
        <p:spPr/>
        <p:txBody>
          <a:bodyPr/>
          <a:lstStyle/>
          <a:p>
            <a:fld id="{F24B94A5-57D8-4EEF-97BE-9B92D4935D9C}" type="datetime1">
              <a:rPr lang="fr-FR" smtClean="0"/>
              <a:t>11/07/2023</a:t>
            </a:fld>
            <a:endParaRPr lang="fr-FR" dirty="0"/>
          </a:p>
        </p:txBody>
      </p:sp>
      <p:sp>
        <p:nvSpPr>
          <p:cNvPr id="6" name="Footer Placeholder 5">
            <a:extLst>
              <a:ext uri="{FF2B5EF4-FFF2-40B4-BE49-F238E27FC236}">
                <a16:creationId xmlns:a16="http://schemas.microsoft.com/office/drawing/2014/main" id="{218C791E-28E0-8C0A-7CA9-CFB3BA0566A6}"/>
              </a:ext>
            </a:extLst>
          </p:cNvPr>
          <p:cNvSpPr>
            <a:spLocks noGrp="1"/>
          </p:cNvSpPr>
          <p:nvPr>
            <p:ph type="ftr" sz="quarter" idx="11"/>
          </p:nvPr>
        </p:nvSpPr>
        <p:spPr/>
        <p:txBody>
          <a:bodyPr/>
          <a:lstStyle/>
          <a:p>
            <a:endParaRPr lang="fr-FR" dirty="0"/>
          </a:p>
        </p:txBody>
      </p:sp>
      <p:sp>
        <p:nvSpPr>
          <p:cNvPr id="7" name="Slide Number Placeholder 6">
            <a:extLst>
              <a:ext uri="{FF2B5EF4-FFF2-40B4-BE49-F238E27FC236}">
                <a16:creationId xmlns:a16="http://schemas.microsoft.com/office/drawing/2014/main" id="{482DBBAB-157C-6B13-3F17-7DD36D85CE58}"/>
              </a:ext>
            </a:extLst>
          </p:cNvPr>
          <p:cNvSpPr>
            <a:spLocks noGrp="1"/>
          </p:cNvSpPr>
          <p:nvPr>
            <p:ph type="sldNum" sz="quarter" idx="12"/>
          </p:nvPr>
        </p:nvSpPr>
        <p:spPr/>
        <p:txBody>
          <a:bodyPr/>
          <a:lstStyle/>
          <a:p>
            <a:fld id="{10B88776-E8C1-4E3F-B5D0-8159CE2ADE82}" type="slidenum">
              <a:rPr lang="fr-FR" smtClean="0"/>
              <a:t>‹#›</a:t>
            </a:fld>
            <a:endParaRPr lang="fr-FR" dirty="0"/>
          </a:p>
        </p:txBody>
      </p:sp>
    </p:spTree>
    <p:extLst>
      <p:ext uri="{BB962C8B-B14F-4D97-AF65-F5344CB8AC3E}">
        <p14:creationId xmlns:p14="http://schemas.microsoft.com/office/powerpoint/2010/main" val="3981059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5132-E0EA-ED7B-57B1-B0FAA8A906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98402498-5491-8FC9-F44C-78DF002238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Text Placeholder 3">
            <a:extLst>
              <a:ext uri="{FF2B5EF4-FFF2-40B4-BE49-F238E27FC236}">
                <a16:creationId xmlns:a16="http://schemas.microsoft.com/office/drawing/2014/main" id="{9A4646A6-EB7A-8B2F-10E7-5F2CC137C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AF138-D0E9-7A5D-31C7-3C3F90FBB04D}"/>
              </a:ext>
            </a:extLst>
          </p:cNvPr>
          <p:cNvSpPr>
            <a:spLocks noGrp="1"/>
          </p:cNvSpPr>
          <p:nvPr>
            <p:ph type="dt" sz="half" idx="10"/>
          </p:nvPr>
        </p:nvSpPr>
        <p:spPr/>
        <p:txBody>
          <a:bodyPr/>
          <a:lstStyle/>
          <a:p>
            <a:fld id="{26C7E918-C002-4955-BC03-7ACECBC2DF29}" type="datetime1">
              <a:rPr lang="fr-FR" smtClean="0"/>
              <a:t>11/07/2023</a:t>
            </a:fld>
            <a:endParaRPr lang="fr-FR" dirty="0"/>
          </a:p>
        </p:txBody>
      </p:sp>
      <p:sp>
        <p:nvSpPr>
          <p:cNvPr id="6" name="Footer Placeholder 5">
            <a:extLst>
              <a:ext uri="{FF2B5EF4-FFF2-40B4-BE49-F238E27FC236}">
                <a16:creationId xmlns:a16="http://schemas.microsoft.com/office/drawing/2014/main" id="{D27BF272-23A6-C7D0-1E2A-A6CF248D356F}"/>
              </a:ext>
            </a:extLst>
          </p:cNvPr>
          <p:cNvSpPr>
            <a:spLocks noGrp="1"/>
          </p:cNvSpPr>
          <p:nvPr>
            <p:ph type="ftr" sz="quarter" idx="11"/>
          </p:nvPr>
        </p:nvSpPr>
        <p:spPr/>
        <p:txBody>
          <a:bodyPr/>
          <a:lstStyle/>
          <a:p>
            <a:endParaRPr lang="fr-FR" dirty="0"/>
          </a:p>
        </p:txBody>
      </p:sp>
      <p:sp>
        <p:nvSpPr>
          <p:cNvPr id="7" name="Slide Number Placeholder 6">
            <a:extLst>
              <a:ext uri="{FF2B5EF4-FFF2-40B4-BE49-F238E27FC236}">
                <a16:creationId xmlns:a16="http://schemas.microsoft.com/office/drawing/2014/main" id="{F052B906-DC82-E2E6-7782-4E08E70438C3}"/>
              </a:ext>
            </a:extLst>
          </p:cNvPr>
          <p:cNvSpPr>
            <a:spLocks noGrp="1"/>
          </p:cNvSpPr>
          <p:nvPr>
            <p:ph type="sldNum" sz="quarter" idx="12"/>
          </p:nvPr>
        </p:nvSpPr>
        <p:spPr/>
        <p:txBody>
          <a:bodyPr/>
          <a:lstStyle/>
          <a:p>
            <a:fld id="{10B88776-E8C1-4E3F-B5D0-8159CE2ADE82}" type="slidenum">
              <a:rPr lang="fr-FR" smtClean="0"/>
              <a:t>‹#›</a:t>
            </a:fld>
            <a:endParaRPr lang="fr-FR" dirty="0"/>
          </a:p>
        </p:txBody>
      </p:sp>
    </p:spTree>
    <p:extLst>
      <p:ext uri="{BB962C8B-B14F-4D97-AF65-F5344CB8AC3E}">
        <p14:creationId xmlns:p14="http://schemas.microsoft.com/office/powerpoint/2010/main" val="2561571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C31EC9-5B92-DA78-633B-7F5B067F819A}"/>
              </a:ext>
            </a:extLst>
          </p:cNvPr>
          <p:cNvSpPr>
            <a:spLocks noGrp="1"/>
          </p:cNvSpPr>
          <p:nvPr>
            <p:ph type="title"/>
          </p:nvPr>
        </p:nvSpPr>
        <p:spPr>
          <a:xfrm>
            <a:off x="345442" y="549275"/>
            <a:ext cx="11511596" cy="719849"/>
          </a:xfrm>
          <a:prstGeom prst="rect">
            <a:avLst/>
          </a:prstGeom>
        </p:spPr>
        <p:txBody>
          <a:bodyPr vert="horz" lIns="91440" tIns="45720" rIns="91440" bIns="45720" rtlCol="0" anchor="ctr">
            <a:normAutofit/>
          </a:bodyPr>
          <a:lstStyle/>
          <a:p>
            <a:r>
              <a:rPr lang="en-US" dirty="0"/>
              <a:t>Click to edit Master title style</a:t>
            </a:r>
            <a:endParaRPr lang="fr-FR" dirty="0"/>
          </a:p>
        </p:txBody>
      </p:sp>
      <p:sp>
        <p:nvSpPr>
          <p:cNvPr id="3" name="Text Placeholder 2">
            <a:extLst>
              <a:ext uri="{FF2B5EF4-FFF2-40B4-BE49-F238E27FC236}">
                <a16:creationId xmlns:a16="http://schemas.microsoft.com/office/drawing/2014/main" id="{F1E6C2C0-5357-2AB6-9230-788E639542B4}"/>
              </a:ext>
            </a:extLst>
          </p:cNvPr>
          <p:cNvSpPr>
            <a:spLocks noGrp="1"/>
          </p:cNvSpPr>
          <p:nvPr>
            <p:ph type="body" idx="1"/>
          </p:nvPr>
        </p:nvSpPr>
        <p:spPr>
          <a:xfrm>
            <a:off x="345442" y="1355834"/>
            <a:ext cx="11511596" cy="482112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8F442FFE-93E7-A63B-89F3-EDDFB7BB9B35}"/>
              </a:ext>
            </a:extLst>
          </p:cNvPr>
          <p:cNvSpPr>
            <a:spLocks noGrp="1"/>
          </p:cNvSpPr>
          <p:nvPr>
            <p:ph type="dt" sz="half" idx="2"/>
          </p:nvPr>
        </p:nvSpPr>
        <p:spPr>
          <a:xfrm>
            <a:off x="334963" y="648559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D4027-76AF-42A2-8DF8-E2BD808E5DBB}" type="datetime1">
              <a:rPr lang="fr-FR" smtClean="0"/>
              <a:t>11/07/2023</a:t>
            </a:fld>
            <a:endParaRPr lang="fr-FR" dirty="0"/>
          </a:p>
        </p:txBody>
      </p:sp>
      <p:sp>
        <p:nvSpPr>
          <p:cNvPr id="5" name="Footer Placeholder 4">
            <a:extLst>
              <a:ext uri="{FF2B5EF4-FFF2-40B4-BE49-F238E27FC236}">
                <a16:creationId xmlns:a16="http://schemas.microsoft.com/office/drawing/2014/main" id="{323A6038-AD57-CB2C-96B9-F70485C6EF9E}"/>
              </a:ext>
            </a:extLst>
          </p:cNvPr>
          <p:cNvSpPr>
            <a:spLocks noGrp="1"/>
          </p:cNvSpPr>
          <p:nvPr>
            <p:ph type="ftr" sz="quarter" idx="3"/>
          </p:nvPr>
        </p:nvSpPr>
        <p:spPr>
          <a:xfrm>
            <a:off x="4038600" y="648844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Strictly confidential</a:t>
            </a:r>
            <a:endParaRPr lang="fr-FR" dirty="0"/>
          </a:p>
        </p:txBody>
      </p:sp>
      <p:sp>
        <p:nvSpPr>
          <p:cNvPr id="6" name="Slide Number Placeholder 5">
            <a:extLst>
              <a:ext uri="{FF2B5EF4-FFF2-40B4-BE49-F238E27FC236}">
                <a16:creationId xmlns:a16="http://schemas.microsoft.com/office/drawing/2014/main" id="{15ACDFEF-993D-A49E-B0F2-6874DB2E1C2A}"/>
              </a:ext>
            </a:extLst>
          </p:cNvPr>
          <p:cNvSpPr>
            <a:spLocks noGrp="1"/>
          </p:cNvSpPr>
          <p:nvPr>
            <p:ph type="sldNum" sz="quarter" idx="4"/>
          </p:nvPr>
        </p:nvSpPr>
        <p:spPr>
          <a:xfrm>
            <a:off x="9103358" y="649128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B88776-E8C1-4E3F-B5D0-8159CE2ADE82}" type="slidenum">
              <a:rPr lang="fr-FR" smtClean="0"/>
              <a:t>‹#›</a:t>
            </a:fld>
            <a:endParaRPr lang="fr-FR" dirty="0"/>
          </a:p>
        </p:txBody>
      </p:sp>
      <p:pic>
        <p:nvPicPr>
          <p:cNvPr id="7" name="Picture 6">
            <a:extLst>
              <a:ext uri="{FF2B5EF4-FFF2-40B4-BE49-F238E27FC236}">
                <a16:creationId xmlns:a16="http://schemas.microsoft.com/office/drawing/2014/main" id="{6AEB0678-A038-489D-357F-E9EC6AAD5364}"/>
              </a:ext>
            </a:extLst>
          </p:cNvPr>
          <p:cNvPicPr>
            <a:picLocks noChangeAspect="1"/>
          </p:cNvPicPr>
          <p:nvPr userDrawn="1"/>
        </p:nvPicPr>
        <p:blipFill>
          <a:blip r:embed="rId13">
            <a:duotone>
              <a:prstClr val="black"/>
              <a:schemeClr val="accent1">
                <a:tint val="45000"/>
                <a:satMod val="400000"/>
              </a:schemeClr>
            </a:duotone>
          </a:blip>
          <a:stretch>
            <a:fillRect/>
          </a:stretch>
        </p:blipFill>
        <p:spPr>
          <a:xfrm>
            <a:off x="345442" y="353265"/>
            <a:ext cx="166062" cy="197666"/>
          </a:xfrm>
          <a:prstGeom prst="rect">
            <a:avLst/>
          </a:prstGeom>
        </p:spPr>
      </p:pic>
      <p:sp>
        <p:nvSpPr>
          <p:cNvPr id="8" name="TextBox 7">
            <a:extLst>
              <a:ext uri="{FF2B5EF4-FFF2-40B4-BE49-F238E27FC236}">
                <a16:creationId xmlns:a16="http://schemas.microsoft.com/office/drawing/2014/main" id="{DEA25E2B-EFBA-BF88-729A-5D0614CAC862}"/>
              </a:ext>
            </a:extLst>
          </p:cNvPr>
          <p:cNvSpPr txBox="1"/>
          <p:nvPr userDrawn="1"/>
        </p:nvSpPr>
        <p:spPr>
          <a:xfrm>
            <a:off x="511504" y="331108"/>
            <a:ext cx="1129902" cy="241980"/>
          </a:xfrm>
          <a:prstGeom prst="rect">
            <a:avLst/>
          </a:prstGeom>
          <a:noFill/>
          <a:ln>
            <a:solidFill>
              <a:schemeClr val="bg1"/>
            </a:solidFill>
          </a:ln>
        </p:spPr>
        <p:txBody>
          <a:bodyPr wrap="square" lIns="36000" tIns="36000" rIns="36000" bIns="36000" rtlCol="0">
            <a:spAutoFit/>
          </a:bodyPr>
          <a:lstStyle/>
          <a:p>
            <a:r>
              <a:rPr lang="en-GB" sz="1100" b="1" dirty="0">
                <a:solidFill>
                  <a:schemeClr val="tx1"/>
                </a:solidFill>
                <a:latin typeface="Calibri" panose="020F0502020204030204" pitchFamily="34" charset="0"/>
              </a:rPr>
              <a:t>I</a:t>
            </a:r>
            <a:r>
              <a:rPr lang="fr-FR" sz="1100" b="1" dirty="0">
                <a:solidFill>
                  <a:schemeClr val="tx1"/>
                </a:solidFill>
                <a:latin typeface="Calibri" panose="020F0502020204030204" pitchFamily="34" charset="0"/>
              </a:rPr>
              <a:t>nfraWind Capital</a:t>
            </a:r>
            <a:endParaRPr lang="fr-FR" sz="1100" b="1" i="0" u="none" strike="noStrike" baseline="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278084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11" userDrawn="1">
          <p15:clr>
            <a:srgbClr val="F26B43"/>
          </p15:clr>
        </p15:guide>
        <p15:guide id="4" pos="7469" userDrawn="1">
          <p15:clr>
            <a:srgbClr val="F26B43"/>
          </p15:clr>
        </p15:guide>
        <p15:guide id="5" pos="3885" userDrawn="1">
          <p15:clr>
            <a:srgbClr val="F26B43"/>
          </p15:clr>
        </p15:guide>
        <p15:guide id="6" pos="3795" userDrawn="1">
          <p15:clr>
            <a:srgbClr val="F26B43"/>
          </p15:clr>
        </p15:guide>
        <p15:guide id="7" orient="horz" pos="2205" userDrawn="1">
          <p15:clr>
            <a:srgbClr val="F26B43"/>
          </p15:clr>
        </p15:guide>
        <p15:guide id="8" orient="horz" pos="2115" userDrawn="1">
          <p15:clr>
            <a:srgbClr val="F26B43"/>
          </p15:clr>
        </p15:guide>
        <p15:guide id="9" orient="horz" pos="3974" userDrawn="1">
          <p15:clr>
            <a:srgbClr val="F26B43"/>
          </p15:clr>
        </p15:guide>
        <p15:guide id="10" orient="horz" pos="346" userDrawn="1">
          <p15:clr>
            <a:srgbClr val="F26B43"/>
          </p15:clr>
        </p15:guide>
        <p15:guide id="11" pos="2751" userDrawn="1">
          <p15:clr>
            <a:srgbClr val="F26B43"/>
          </p15:clr>
        </p15:guide>
        <p15:guide id="12" pos="4929" userDrawn="1">
          <p15:clr>
            <a:srgbClr val="F26B43"/>
          </p15:clr>
        </p15:guide>
        <p15:guide id="13" pos="4861" userDrawn="1">
          <p15:clr>
            <a:srgbClr val="F26B43"/>
          </p15:clr>
        </p15:guide>
        <p15:guide id="14" pos="281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F9ACF5D-C428-45E7-5DCE-93060D29715C}"/>
              </a:ext>
            </a:extLst>
          </p:cNvPr>
          <p:cNvPicPr>
            <a:picLocks noChangeAspect="1"/>
          </p:cNvPicPr>
          <p:nvPr/>
        </p:nvPicPr>
        <p:blipFill>
          <a:blip r:embed="rId2"/>
          <a:stretch>
            <a:fillRect/>
          </a:stretch>
        </p:blipFill>
        <p:spPr>
          <a:xfrm>
            <a:off x="10160" y="-20407"/>
            <a:ext cx="12192000" cy="6898813"/>
          </a:xfrm>
          <a:prstGeom prst="rect">
            <a:avLst/>
          </a:prstGeom>
        </p:spPr>
      </p:pic>
      <p:pic>
        <p:nvPicPr>
          <p:cNvPr id="3" name="Picture 2">
            <a:extLst>
              <a:ext uri="{FF2B5EF4-FFF2-40B4-BE49-F238E27FC236}">
                <a16:creationId xmlns:a16="http://schemas.microsoft.com/office/drawing/2014/main" id="{6FDE1BA2-1EBB-B6E3-2CD1-7755D9D4F9B4}"/>
              </a:ext>
            </a:extLst>
          </p:cNvPr>
          <p:cNvPicPr>
            <a:picLocks noChangeAspect="1"/>
          </p:cNvPicPr>
          <p:nvPr/>
        </p:nvPicPr>
        <p:blipFill>
          <a:blip r:embed="rId3"/>
          <a:stretch>
            <a:fillRect/>
          </a:stretch>
        </p:blipFill>
        <p:spPr>
          <a:xfrm>
            <a:off x="479408" y="330479"/>
            <a:ext cx="467707" cy="472162"/>
          </a:xfrm>
          <a:prstGeom prst="rect">
            <a:avLst/>
          </a:prstGeom>
        </p:spPr>
      </p:pic>
      <p:sp>
        <p:nvSpPr>
          <p:cNvPr id="5" name="TextBox 4">
            <a:extLst>
              <a:ext uri="{FF2B5EF4-FFF2-40B4-BE49-F238E27FC236}">
                <a16:creationId xmlns:a16="http://schemas.microsoft.com/office/drawing/2014/main" id="{988D6C06-FA44-154A-87F9-E74EC5A7DA48}"/>
              </a:ext>
            </a:extLst>
          </p:cNvPr>
          <p:cNvSpPr txBox="1"/>
          <p:nvPr/>
        </p:nvSpPr>
        <p:spPr>
          <a:xfrm>
            <a:off x="947115" y="289561"/>
            <a:ext cx="4401168" cy="553998"/>
          </a:xfrm>
          <a:prstGeom prst="rect">
            <a:avLst/>
          </a:prstGeom>
          <a:noFill/>
        </p:spPr>
        <p:txBody>
          <a:bodyPr wrap="square" rtlCol="0">
            <a:spAutoFit/>
          </a:bodyPr>
          <a:lstStyle/>
          <a:p>
            <a:r>
              <a:rPr lang="en-GB" sz="3000" b="1" dirty="0">
                <a:solidFill>
                  <a:schemeClr val="bg1"/>
                </a:solidFill>
                <a:latin typeface="Calibri" panose="020F0502020204030204" pitchFamily="34" charset="0"/>
              </a:rPr>
              <a:t>I</a:t>
            </a:r>
            <a:r>
              <a:rPr lang="fr-FR" sz="3000" b="1" dirty="0">
                <a:solidFill>
                  <a:schemeClr val="bg1"/>
                </a:solidFill>
                <a:latin typeface="Calibri" panose="020F0502020204030204" pitchFamily="34" charset="0"/>
              </a:rPr>
              <a:t>nfraWind Capital</a:t>
            </a:r>
            <a:endParaRPr lang="fr-FR" sz="3000" b="1" i="0" u="none" strike="noStrike" baseline="0" dirty="0">
              <a:solidFill>
                <a:schemeClr val="bg1"/>
              </a:solidFill>
              <a:latin typeface="Calibri" panose="020F0502020204030204" pitchFamily="34" charset="0"/>
            </a:endParaRPr>
          </a:p>
        </p:txBody>
      </p:sp>
      <p:sp>
        <p:nvSpPr>
          <p:cNvPr id="7" name="Rectangle 6">
            <a:extLst>
              <a:ext uri="{FF2B5EF4-FFF2-40B4-BE49-F238E27FC236}">
                <a16:creationId xmlns:a16="http://schemas.microsoft.com/office/drawing/2014/main" id="{4E30B41E-7BD8-902A-337D-197C6CE051C1}"/>
              </a:ext>
            </a:extLst>
          </p:cNvPr>
          <p:cNvSpPr/>
          <p:nvPr/>
        </p:nvSpPr>
        <p:spPr>
          <a:xfrm>
            <a:off x="6085840" y="-30480"/>
            <a:ext cx="6096000" cy="68784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extBox 3">
            <a:extLst>
              <a:ext uri="{FF2B5EF4-FFF2-40B4-BE49-F238E27FC236}">
                <a16:creationId xmlns:a16="http://schemas.microsoft.com/office/drawing/2014/main" id="{95EADA23-A427-7A71-B173-2ED7C8BFA8D1}"/>
              </a:ext>
            </a:extLst>
          </p:cNvPr>
          <p:cNvSpPr txBox="1"/>
          <p:nvPr/>
        </p:nvSpPr>
        <p:spPr>
          <a:xfrm>
            <a:off x="6373499" y="2997272"/>
            <a:ext cx="5212080" cy="1508105"/>
          </a:xfrm>
          <a:prstGeom prst="rect">
            <a:avLst/>
          </a:prstGeom>
          <a:noFill/>
        </p:spPr>
        <p:txBody>
          <a:bodyPr wrap="square" rtlCol="0">
            <a:spAutoFit/>
          </a:bodyPr>
          <a:lstStyle/>
          <a:p>
            <a:r>
              <a:rPr lang="fr-FR" sz="2400" b="1" i="0" u="none" strike="noStrike" baseline="0" dirty="0">
                <a:solidFill>
                  <a:srgbClr val="0070C0"/>
                </a:solidFill>
                <a:latin typeface="Calibri" panose="020F0502020204030204" pitchFamily="34" charset="0"/>
              </a:rPr>
              <a:t>Lender Request For Proposal:</a:t>
            </a:r>
          </a:p>
          <a:p>
            <a:r>
              <a:rPr lang="fr-FR" sz="2400" b="1" dirty="0">
                <a:solidFill>
                  <a:srgbClr val="0070C0"/>
                </a:solidFill>
                <a:latin typeface="Calibri" panose="020F0502020204030204" pitchFamily="34" charset="0"/>
              </a:rPr>
              <a:t>Project </a:t>
            </a:r>
            <a:r>
              <a:rPr lang="fr-FR" sz="2400" b="1" i="0" u="none" strike="noStrike" baseline="0" dirty="0">
                <a:solidFill>
                  <a:srgbClr val="0070C0"/>
                </a:solidFill>
                <a:latin typeface="Calibri" panose="020F0502020204030204" pitchFamily="34" charset="0"/>
              </a:rPr>
              <a:t>CPFA</a:t>
            </a:r>
            <a:r>
              <a:rPr lang="fr-FR" sz="2400" b="1" dirty="0">
                <a:solidFill>
                  <a:srgbClr val="0070C0"/>
                </a:solidFill>
                <a:latin typeface="Calibri" panose="020F0502020204030204" pitchFamily="34" charset="0"/>
              </a:rPr>
              <a:t> - 300 MW Wind Park</a:t>
            </a:r>
          </a:p>
          <a:p>
            <a:r>
              <a:rPr lang="fr-FR" sz="2400" b="1" dirty="0" err="1">
                <a:solidFill>
                  <a:srgbClr val="0070C0"/>
                </a:solidFill>
                <a:latin typeface="Calibri" panose="020F0502020204030204" pitchFamily="34" charset="0"/>
              </a:rPr>
              <a:t>Windistan</a:t>
            </a:r>
            <a:endParaRPr lang="fr-FR" sz="2400" b="1" dirty="0">
              <a:solidFill>
                <a:srgbClr val="0070C0"/>
              </a:solidFill>
              <a:latin typeface="Calibri" panose="020F0502020204030204" pitchFamily="34" charset="0"/>
            </a:endParaRPr>
          </a:p>
          <a:p>
            <a:r>
              <a:rPr lang="fr-FR" sz="2000" b="1" i="1" u="none" strike="noStrike" baseline="0" dirty="0" err="1">
                <a:solidFill>
                  <a:srgbClr val="0070C0"/>
                </a:solidFill>
                <a:latin typeface="Calibri" panose="020F0502020204030204" pitchFamily="34" charset="0"/>
              </a:rPr>
              <a:t>June</a:t>
            </a:r>
            <a:r>
              <a:rPr lang="fr-FR" sz="2000" b="1" i="1" u="none" strike="noStrike" baseline="0" dirty="0">
                <a:solidFill>
                  <a:srgbClr val="0070C0"/>
                </a:solidFill>
                <a:latin typeface="Calibri" panose="020F0502020204030204" pitchFamily="34" charset="0"/>
              </a:rPr>
              <a:t> 2023</a:t>
            </a:r>
          </a:p>
        </p:txBody>
      </p:sp>
      <p:sp>
        <p:nvSpPr>
          <p:cNvPr id="6" name="Slide Number Placeholder 5"/>
          <p:cNvSpPr>
            <a:spLocks noGrp="1"/>
          </p:cNvSpPr>
          <p:nvPr>
            <p:ph type="sldNum" sz="quarter" idx="12"/>
          </p:nvPr>
        </p:nvSpPr>
        <p:spPr/>
        <p:txBody>
          <a:bodyPr/>
          <a:lstStyle/>
          <a:p>
            <a:fld id="{10B88776-E8C1-4E3F-B5D0-8159CE2ADE82}" type="slidenum">
              <a:rPr lang="fr-FR" smtClean="0"/>
              <a:t>1</a:t>
            </a:fld>
            <a:endParaRPr lang="fr-FR" dirty="0"/>
          </a:p>
        </p:txBody>
      </p:sp>
    </p:spTree>
    <p:extLst>
      <p:ext uri="{BB962C8B-B14F-4D97-AF65-F5344CB8AC3E}">
        <p14:creationId xmlns:p14="http://schemas.microsoft.com/office/powerpoint/2010/main" val="178829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11EDE6-D386-508C-97BD-6853DEBA54C1}"/>
              </a:ext>
            </a:extLst>
          </p:cNvPr>
          <p:cNvSpPr txBox="1"/>
          <p:nvPr/>
        </p:nvSpPr>
        <p:spPr>
          <a:xfrm>
            <a:off x="334963" y="558702"/>
            <a:ext cx="10932160" cy="452432"/>
          </a:xfrm>
          <a:prstGeom prst="rect">
            <a:avLst/>
          </a:prstGeom>
        </p:spPr>
        <p:txBody>
          <a:bodyPr vert="horz" lIns="36000" tIns="36000" rIns="36000" bIns="36000" rtlCol="0" anchor="ctr">
            <a:normAutofit/>
          </a:bodyPr>
          <a:lstStyle>
            <a:defPPr>
              <a:defRPr lang="fr-FR"/>
            </a:defPPr>
            <a:lvl1pPr>
              <a:lnSpc>
                <a:spcPct val="90000"/>
              </a:lnSpc>
              <a:spcBef>
                <a:spcPct val="0"/>
              </a:spcBef>
              <a:buNone/>
              <a:defRPr sz="2600" b="1"/>
            </a:lvl1pPr>
          </a:lstStyle>
          <a:p>
            <a:r>
              <a:rPr lang="en-GB" dirty="0"/>
              <a:t> Appendix 1: SPV Key Risks and Mitigants</a:t>
            </a:r>
          </a:p>
        </p:txBody>
      </p:sp>
      <p:graphicFrame>
        <p:nvGraphicFramePr>
          <p:cNvPr id="3" name="Table 3">
            <a:extLst>
              <a:ext uri="{FF2B5EF4-FFF2-40B4-BE49-F238E27FC236}">
                <a16:creationId xmlns:a16="http://schemas.microsoft.com/office/drawing/2014/main" id="{ECCE2FE6-2300-0846-F743-1644C959BCB0}"/>
              </a:ext>
            </a:extLst>
          </p:cNvPr>
          <p:cNvGraphicFramePr>
            <a:graphicFrameLocks noGrp="1"/>
          </p:cNvGraphicFramePr>
          <p:nvPr>
            <p:extLst>
              <p:ext uri="{D42A27DB-BD31-4B8C-83A1-F6EECF244321}">
                <p14:modId xmlns:p14="http://schemas.microsoft.com/office/powerpoint/2010/main" val="1954138195"/>
              </p:ext>
            </p:extLst>
          </p:nvPr>
        </p:nvGraphicFramePr>
        <p:xfrm>
          <a:off x="355817" y="1011134"/>
          <a:ext cx="11337492" cy="5330270"/>
        </p:xfrm>
        <a:graphic>
          <a:graphicData uri="http://schemas.openxmlformats.org/drawingml/2006/table">
            <a:tbl>
              <a:tblPr firstRow="1" bandRow="1">
                <a:tableStyleId>{5FD0F851-EC5A-4D38-B0AD-8093EC10F338}</a:tableStyleId>
              </a:tblPr>
              <a:tblGrid>
                <a:gridCol w="2228043">
                  <a:extLst>
                    <a:ext uri="{9D8B030D-6E8A-4147-A177-3AD203B41FA5}">
                      <a16:colId xmlns:a16="http://schemas.microsoft.com/office/drawing/2014/main" val="485984982"/>
                    </a:ext>
                  </a:extLst>
                </a:gridCol>
                <a:gridCol w="1022883">
                  <a:extLst>
                    <a:ext uri="{9D8B030D-6E8A-4147-A177-3AD203B41FA5}">
                      <a16:colId xmlns:a16="http://schemas.microsoft.com/office/drawing/2014/main" val="366143221"/>
                    </a:ext>
                  </a:extLst>
                </a:gridCol>
                <a:gridCol w="2846702">
                  <a:extLst>
                    <a:ext uri="{9D8B030D-6E8A-4147-A177-3AD203B41FA5}">
                      <a16:colId xmlns:a16="http://schemas.microsoft.com/office/drawing/2014/main" val="712914324"/>
                    </a:ext>
                  </a:extLst>
                </a:gridCol>
                <a:gridCol w="5239864">
                  <a:extLst>
                    <a:ext uri="{9D8B030D-6E8A-4147-A177-3AD203B41FA5}">
                      <a16:colId xmlns:a16="http://schemas.microsoft.com/office/drawing/2014/main" val="1541647652"/>
                    </a:ext>
                  </a:extLst>
                </a:gridCol>
              </a:tblGrid>
              <a:tr h="319667">
                <a:tc>
                  <a:txBody>
                    <a:bodyPr/>
                    <a:lstStyle/>
                    <a:p>
                      <a:r>
                        <a:rPr lang="en-GB" sz="1000" dirty="0"/>
                        <a:t>Key Risks</a:t>
                      </a:r>
                      <a:endParaRPr lang="fr-FR" sz="1000" dirty="0"/>
                    </a:p>
                  </a:txBody>
                  <a:tcPr/>
                </a:tc>
                <a:tc>
                  <a:txBody>
                    <a:bodyPr/>
                    <a:lstStyle/>
                    <a:p>
                      <a:pPr algn="ctr"/>
                      <a:r>
                        <a:rPr lang="en-GB" sz="1000" dirty="0"/>
                        <a:t>Risk Level</a:t>
                      </a:r>
                      <a:endParaRPr lang="fr-FR" sz="1000" dirty="0"/>
                    </a:p>
                  </a:txBody>
                  <a:tcPr/>
                </a:tc>
                <a:tc>
                  <a:txBody>
                    <a:bodyPr/>
                    <a:lstStyle/>
                    <a:p>
                      <a:pPr algn="ctr"/>
                      <a:r>
                        <a:rPr lang="en-GB" sz="1000" dirty="0"/>
                        <a:t>Risk Counterparty</a:t>
                      </a:r>
                      <a:endParaRPr lang="fr-FR" sz="1000" dirty="0"/>
                    </a:p>
                  </a:txBody>
                  <a:tcPr/>
                </a:tc>
                <a:tc>
                  <a:txBody>
                    <a:bodyPr/>
                    <a:lstStyle/>
                    <a:p>
                      <a:pPr algn="ctr"/>
                      <a:r>
                        <a:rPr lang="en-GB" sz="1000" dirty="0"/>
                        <a:t>Mitigant/Strategy</a:t>
                      </a:r>
                      <a:endParaRPr lang="fr-FR" sz="1000" dirty="0"/>
                    </a:p>
                  </a:txBody>
                  <a:tcPr/>
                </a:tc>
                <a:extLst>
                  <a:ext uri="{0D108BD9-81ED-4DB2-BD59-A6C34878D82A}">
                    <a16:rowId xmlns:a16="http://schemas.microsoft.com/office/drawing/2014/main" val="1122629380"/>
                  </a:ext>
                </a:extLst>
              </a:tr>
              <a:tr h="377180">
                <a:tc>
                  <a:txBody>
                    <a:bodyPr/>
                    <a:lstStyle/>
                    <a:p>
                      <a:r>
                        <a:rPr lang="en-GB" sz="1000" b="1" dirty="0"/>
                        <a:t>Equity risk</a:t>
                      </a:r>
                      <a:endParaRPr lang="fr-FR" sz="1000" b="1" dirty="0"/>
                    </a:p>
                  </a:txBody>
                  <a:tcPr/>
                </a:tc>
                <a:tc>
                  <a:txBody>
                    <a:bodyPr/>
                    <a:lstStyle/>
                    <a:p>
                      <a:pPr algn="ctr"/>
                      <a:r>
                        <a:rPr kumimoji="0" lang="en-GB" sz="1000" b="0" u="none" strike="noStrike" kern="1200" cap="none" spc="0" normalizeH="0" baseline="0" noProof="0">
                          <a:ln>
                            <a:noFill/>
                          </a:ln>
                          <a:solidFill>
                            <a:prstClr val="black"/>
                          </a:solidFill>
                          <a:effectLst/>
                          <a:uLnTx/>
                          <a:uFillTx/>
                        </a:rPr>
                        <a:t>Low</a:t>
                      </a:r>
                      <a:endParaRPr lang="fr-FR" sz="1000" dirty="0"/>
                    </a:p>
                  </a:txBody>
                  <a:tcPr/>
                </a:tc>
                <a:tc>
                  <a:txBody>
                    <a:bodyPr/>
                    <a:lstStyle/>
                    <a:p>
                      <a:pPr algn="ctr"/>
                      <a:r>
                        <a:rPr lang="fr-FR" sz="1000" dirty="0" err="1"/>
                        <a:t>InfraWind</a:t>
                      </a:r>
                      <a:r>
                        <a:rPr lang="fr-FR" sz="1000" dirty="0"/>
                        <a:t> Capital L.P/Beta</a:t>
                      </a:r>
                    </a:p>
                    <a:p>
                      <a:pPr algn="ctr"/>
                      <a:endParaRPr lang="fr-FR" sz="1000" dirty="0"/>
                    </a:p>
                  </a:txBody>
                  <a:tcPr/>
                </a:tc>
                <a:tc>
                  <a:txBody>
                    <a:bodyPr/>
                    <a:lstStyle/>
                    <a:p>
                      <a:r>
                        <a:rPr lang="en-GB" sz="1000" dirty="0"/>
                        <a:t>Equity will be provided via EBL backed by credit guarantee from the sponsors and  repaid through shareholder loans</a:t>
                      </a:r>
                      <a:endParaRPr lang="fr-FR" sz="1000" dirty="0"/>
                    </a:p>
                  </a:txBody>
                  <a:tcPr/>
                </a:tc>
                <a:extLst>
                  <a:ext uri="{0D108BD9-81ED-4DB2-BD59-A6C34878D82A}">
                    <a16:rowId xmlns:a16="http://schemas.microsoft.com/office/drawing/2014/main" val="1425083806"/>
                  </a:ext>
                </a:extLst>
              </a:tr>
              <a:tr h="319667">
                <a:tc>
                  <a:txBody>
                    <a:bodyPr/>
                    <a:lstStyle/>
                    <a:p>
                      <a:r>
                        <a:rPr lang="en-GB" sz="1000" b="1" dirty="0"/>
                        <a:t>Construction risk</a:t>
                      </a:r>
                      <a:endParaRPr lang="fr-FR" sz="1000" b="1" dirty="0"/>
                    </a:p>
                  </a:txBody>
                  <a:tcPr/>
                </a:tc>
                <a:tc>
                  <a:txBody>
                    <a:bodyPr/>
                    <a:lstStyle/>
                    <a:p>
                      <a:pPr algn="ctr"/>
                      <a:r>
                        <a:rPr kumimoji="0" lang="en-GB" sz="1000" b="0" u="none" strike="noStrike" kern="1200" cap="none" spc="0" normalizeH="0" baseline="0" noProof="0">
                          <a:ln>
                            <a:noFill/>
                          </a:ln>
                          <a:solidFill>
                            <a:prstClr val="black"/>
                          </a:solidFill>
                          <a:effectLst/>
                          <a:uLnTx/>
                          <a:uFillTx/>
                        </a:rPr>
                        <a:t>Low</a:t>
                      </a:r>
                      <a:endParaRPr lang="fr-FR" sz="1000" dirty="0"/>
                    </a:p>
                  </a:txBody>
                  <a:tcPr/>
                </a:tc>
                <a:tc>
                  <a:txBody>
                    <a:bodyPr/>
                    <a:lstStyle/>
                    <a:p>
                      <a:pPr algn="ctr"/>
                      <a:r>
                        <a:rPr lang="en-GB" sz="1000" dirty="0"/>
                        <a:t>EPC Contractor</a:t>
                      </a:r>
                      <a:endParaRPr lang="fr-FR" sz="1000" dirty="0"/>
                    </a:p>
                  </a:txBody>
                  <a:tcPr/>
                </a:tc>
                <a:tc>
                  <a:txBody>
                    <a:bodyPr/>
                    <a:lstStyle/>
                    <a:p>
                      <a:r>
                        <a:rPr lang="en-GB" sz="1000" dirty="0"/>
                        <a:t>Top ranked EPC contractor appointed on a full fixed price turnkey contract</a:t>
                      </a:r>
                      <a:endParaRPr lang="fr-FR" sz="1000" dirty="0"/>
                    </a:p>
                  </a:txBody>
                  <a:tcPr/>
                </a:tc>
                <a:extLst>
                  <a:ext uri="{0D108BD9-81ED-4DB2-BD59-A6C34878D82A}">
                    <a16:rowId xmlns:a16="http://schemas.microsoft.com/office/drawing/2014/main" val="2640704890"/>
                  </a:ext>
                </a:extLst>
              </a:tr>
              <a:tr h="319667">
                <a:tc>
                  <a:txBody>
                    <a:bodyPr/>
                    <a:lstStyle/>
                    <a:p>
                      <a:r>
                        <a:rPr lang="en-GB" sz="1000" b="1" dirty="0"/>
                        <a:t>Operational risk</a:t>
                      </a:r>
                      <a:endParaRPr lang="fr-FR" sz="1000" b="1" dirty="0"/>
                    </a:p>
                  </a:txBody>
                  <a:tcPr/>
                </a:tc>
                <a:tc>
                  <a:txBody>
                    <a:bodyPr/>
                    <a:lstStyle/>
                    <a:p>
                      <a:pPr algn="ctr"/>
                      <a:r>
                        <a:rPr kumimoji="0" lang="en-GB" sz="1000" b="0" u="none" strike="noStrike" kern="1200" cap="none" spc="0" normalizeH="0" baseline="0" noProof="0">
                          <a:ln>
                            <a:noFill/>
                          </a:ln>
                          <a:solidFill>
                            <a:prstClr val="black"/>
                          </a:solidFill>
                          <a:effectLst/>
                          <a:uLnTx/>
                          <a:uFillTx/>
                        </a:rPr>
                        <a:t>Low</a:t>
                      </a:r>
                      <a:endParaRPr lang="fr-FR" sz="1000" dirty="0"/>
                    </a:p>
                  </a:txBody>
                  <a:tcPr/>
                </a:tc>
                <a:tc>
                  <a:txBody>
                    <a:bodyPr/>
                    <a:lstStyle/>
                    <a:p>
                      <a:pPr algn="ctr"/>
                      <a:r>
                        <a:rPr lang="en-GB" sz="1000" dirty="0"/>
                        <a:t>O&amp;M Contractor</a:t>
                      </a:r>
                      <a:endParaRPr lang="fr-FR" sz="1000" dirty="0"/>
                    </a:p>
                  </a:txBody>
                  <a:tcPr/>
                </a:tc>
                <a:tc>
                  <a:txBody>
                    <a:bodyPr/>
                    <a:lstStyle/>
                    <a:p>
                      <a:r>
                        <a:rPr lang="en-GB" sz="1000" dirty="0"/>
                        <a:t>Robust O&amp;M plan with experience 3</a:t>
                      </a:r>
                      <a:r>
                        <a:rPr lang="en-GB" sz="1000" baseline="30000" dirty="0"/>
                        <a:t>rd</a:t>
                      </a:r>
                      <a:r>
                        <a:rPr lang="en-GB" sz="1000" dirty="0"/>
                        <a:t> party O&amp;M provider</a:t>
                      </a:r>
                      <a:endParaRPr lang="fr-FR" sz="1000" dirty="0"/>
                    </a:p>
                  </a:txBody>
                  <a:tcPr/>
                </a:tc>
                <a:extLst>
                  <a:ext uri="{0D108BD9-81ED-4DB2-BD59-A6C34878D82A}">
                    <a16:rowId xmlns:a16="http://schemas.microsoft.com/office/drawing/2014/main" val="115497149"/>
                  </a:ext>
                </a:extLst>
              </a:tr>
              <a:tr h="319667">
                <a:tc>
                  <a:txBody>
                    <a:bodyPr/>
                    <a:lstStyle/>
                    <a:p>
                      <a:r>
                        <a:rPr lang="en-GB" sz="1000" b="1" dirty="0"/>
                        <a:t>Price risk</a:t>
                      </a:r>
                      <a:endParaRPr lang="fr-FR" sz="1000" b="1" dirty="0"/>
                    </a:p>
                  </a:txBody>
                  <a:tcPr/>
                </a:tc>
                <a:tc>
                  <a:txBody>
                    <a:bodyPr/>
                    <a:lstStyle/>
                    <a:p>
                      <a:pPr algn="ctr"/>
                      <a:r>
                        <a:rPr kumimoji="0" lang="en-GB" sz="1000" b="0" u="none" strike="noStrike" kern="1200" cap="none" spc="0" normalizeH="0" baseline="0" noProof="0">
                          <a:ln>
                            <a:noFill/>
                          </a:ln>
                          <a:solidFill>
                            <a:prstClr val="black"/>
                          </a:solidFill>
                          <a:effectLst/>
                          <a:uLnTx/>
                          <a:uFillTx/>
                        </a:rPr>
                        <a:t>Low</a:t>
                      </a:r>
                      <a:endParaRPr lang="fr-FR" sz="1000"/>
                    </a:p>
                  </a:txBody>
                  <a:tcPr/>
                </a:tc>
                <a:tc>
                  <a:txBody>
                    <a:bodyPr/>
                    <a:lstStyle/>
                    <a:p>
                      <a:pPr algn="ctr"/>
                      <a:r>
                        <a:rPr lang="en-GB" sz="1000" dirty="0"/>
                        <a:t>Off-taker</a:t>
                      </a:r>
                      <a:endParaRPr lang="fr-FR" sz="1000" dirty="0"/>
                    </a:p>
                  </a:txBody>
                  <a:tcPr/>
                </a:tc>
                <a:tc>
                  <a:txBody>
                    <a:bodyPr/>
                    <a:lstStyle/>
                    <a:p>
                      <a:r>
                        <a:rPr lang="en-GB" sz="1000" dirty="0"/>
                        <a:t>PPA: contract pegged to USD (partially indexed with CPI)</a:t>
                      </a:r>
                      <a:endParaRPr lang="fr-FR" sz="1000" dirty="0"/>
                    </a:p>
                  </a:txBody>
                  <a:tcPr/>
                </a:tc>
                <a:extLst>
                  <a:ext uri="{0D108BD9-81ED-4DB2-BD59-A6C34878D82A}">
                    <a16:rowId xmlns:a16="http://schemas.microsoft.com/office/drawing/2014/main" val="2001897211"/>
                  </a:ext>
                </a:extLst>
              </a:tr>
              <a:tr h="319667">
                <a:tc>
                  <a:txBody>
                    <a:bodyPr/>
                    <a:lstStyle/>
                    <a:p>
                      <a:r>
                        <a:rPr lang="en-GB" sz="1000" b="1" dirty="0"/>
                        <a:t>Volume risk</a:t>
                      </a:r>
                      <a:endParaRPr lang="fr-FR" sz="1000" b="1" dirty="0"/>
                    </a:p>
                  </a:txBody>
                  <a:tcPr/>
                </a:tc>
                <a:tc>
                  <a:txBody>
                    <a:bodyPr/>
                    <a:lstStyle/>
                    <a:p>
                      <a:pPr algn="ctr"/>
                      <a:r>
                        <a:rPr kumimoji="0" lang="en-GB" sz="1000" b="0" u="none" strike="noStrike" kern="1200" cap="none" spc="0" normalizeH="0" baseline="0" noProof="0">
                          <a:ln>
                            <a:noFill/>
                          </a:ln>
                          <a:solidFill>
                            <a:prstClr val="black"/>
                          </a:solidFill>
                          <a:effectLst/>
                          <a:uLnTx/>
                          <a:uFillTx/>
                        </a:rPr>
                        <a:t>Low</a:t>
                      </a:r>
                      <a:endParaRPr lang="fr-FR" sz="1000"/>
                    </a:p>
                  </a:txBody>
                  <a:tcPr/>
                </a:tc>
                <a:tc>
                  <a:txBody>
                    <a:bodyPr/>
                    <a:lstStyle/>
                    <a:p>
                      <a:pPr algn="ctr"/>
                      <a:r>
                        <a:rPr lang="en-GB" sz="1000" dirty="0"/>
                        <a:t>Off-taker</a:t>
                      </a:r>
                      <a:endParaRPr lang="fr-FR" sz="1000" dirty="0"/>
                    </a:p>
                  </a:txBody>
                  <a:tcPr/>
                </a:tc>
                <a:tc>
                  <a:txBody>
                    <a:bodyPr/>
                    <a:lstStyle/>
                    <a:p>
                      <a:r>
                        <a:rPr lang="en-GB" sz="1000" dirty="0"/>
                        <a:t>PPA: take or pay, including deemed electricity dispatch</a:t>
                      </a:r>
                      <a:endParaRPr lang="fr-FR" sz="1000" dirty="0"/>
                    </a:p>
                  </a:txBody>
                  <a:tcPr/>
                </a:tc>
                <a:extLst>
                  <a:ext uri="{0D108BD9-81ED-4DB2-BD59-A6C34878D82A}">
                    <a16:rowId xmlns:a16="http://schemas.microsoft.com/office/drawing/2014/main" val="3588029404"/>
                  </a:ext>
                </a:extLst>
              </a:tr>
              <a:tr h="319667">
                <a:tc>
                  <a:txBody>
                    <a:bodyPr/>
                    <a:lstStyle/>
                    <a:p>
                      <a:r>
                        <a:rPr lang="en-GB" sz="1000" b="1" dirty="0"/>
                        <a:t>Resource risk</a:t>
                      </a:r>
                      <a:endParaRPr lang="fr-FR" sz="1000" b="1" dirty="0"/>
                    </a:p>
                  </a:txBody>
                  <a:tcPr/>
                </a:tc>
                <a:tc>
                  <a:txBody>
                    <a:bodyPr/>
                    <a:lstStyle/>
                    <a:p>
                      <a:pPr algn="ctr"/>
                      <a:r>
                        <a:rPr kumimoji="0" lang="en-GB" sz="1000" b="0" u="none" strike="noStrike" kern="1200" cap="none" spc="0" normalizeH="0" baseline="0" noProof="0" dirty="0">
                          <a:ln>
                            <a:noFill/>
                          </a:ln>
                          <a:solidFill>
                            <a:prstClr val="black"/>
                          </a:solidFill>
                          <a:effectLst/>
                          <a:uLnTx/>
                          <a:uFillTx/>
                        </a:rPr>
                        <a:t>Low</a:t>
                      </a:r>
                      <a:endParaRPr lang="fr-FR" sz="1000" dirty="0"/>
                    </a:p>
                  </a:txBody>
                  <a:tcPr/>
                </a:tc>
                <a:tc>
                  <a:txBody>
                    <a:bodyPr/>
                    <a:lstStyle/>
                    <a:p>
                      <a:pPr algn="ctr"/>
                      <a:r>
                        <a:rPr lang="en-GB" sz="1000" dirty="0"/>
                        <a:t>Retained by the Project Company</a:t>
                      </a:r>
                      <a:endParaRPr lang="fr-FR" sz="1000" dirty="0"/>
                    </a:p>
                  </a:txBody>
                  <a:tcPr/>
                </a:tc>
                <a:tc>
                  <a:txBody>
                    <a:bodyPr/>
                    <a:lstStyle/>
                    <a:p>
                      <a:r>
                        <a:rPr lang="en-GB" sz="1000" dirty="0"/>
                        <a:t>Robust and independent energy yield assessment</a:t>
                      </a:r>
                      <a:endParaRPr lang="fr-FR" sz="1000" dirty="0"/>
                    </a:p>
                  </a:txBody>
                  <a:tcPr/>
                </a:tc>
                <a:extLst>
                  <a:ext uri="{0D108BD9-81ED-4DB2-BD59-A6C34878D82A}">
                    <a16:rowId xmlns:a16="http://schemas.microsoft.com/office/drawing/2014/main" val="3665135358"/>
                  </a:ext>
                </a:extLst>
              </a:tr>
              <a:tr h="522249">
                <a:tc>
                  <a:txBody>
                    <a:bodyPr/>
                    <a:lstStyle/>
                    <a:p>
                      <a:r>
                        <a:rPr lang="en-GB" sz="1000" b="1" dirty="0"/>
                        <a:t>Off-taker credit risk</a:t>
                      </a:r>
                      <a:endParaRPr lang="fr-FR" sz="1000" b="1" dirty="0"/>
                    </a:p>
                  </a:txBody>
                  <a:tcPr/>
                </a:tc>
                <a:tc>
                  <a:txBody>
                    <a:bodyPr/>
                    <a:lstStyle/>
                    <a:p>
                      <a:pPr algn="ctr"/>
                      <a:r>
                        <a:rPr kumimoji="0" lang="en-GB" sz="1000" b="0" u="none" strike="noStrike" kern="1200" cap="none" spc="0" normalizeH="0" baseline="0" noProof="0">
                          <a:ln>
                            <a:noFill/>
                          </a:ln>
                          <a:solidFill>
                            <a:prstClr val="black"/>
                          </a:solidFill>
                          <a:effectLst/>
                          <a:uLnTx/>
                          <a:uFillTx/>
                        </a:rPr>
                        <a:t>Low</a:t>
                      </a:r>
                      <a:endParaRPr lang="fr-FR" sz="1000"/>
                    </a:p>
                  </a:txBody>
                  <a:tcPr/>
                </a:tc>
                <a:tc>
                  <a:txBody>
                    <a:bodyPr/>
                    <a:lstStyle/>
                    <a:p>
                      <a:pPr algn="ctr"/>
                      <a:r>
                        <a:rPr lang="en-GB" sz="1000" dirty="0"/>
                        <a:t>Government of RW</a:t>
                      </a:r>
                    </a:p>
                    <a:p>
                      <a:pPr algn="ctr"/>
                      <a:r>
                        <a:rPr lang="en-GB" sz="1000" dirty="0"/>
                        <a:t>Export Credit Agency</a:t>
                      </a:r>
                      <a:endParaRPr lang="fr-FR" sz="1000" dirty="0"/>
                    </a:p>
                  </a:txBody>
                  <a:tcPr/>
                </a:tc>
                <a:tc>
                  <a:txBody>
                    <a:bodyPr/>
                    <a:lstStyle/>
                    <a:p>
                      <a:r>
                        <a:rPr lang="en-GB" sz="1000" dirty="0"/>
                        <a:t>CSA: Bank Guarantee posted triggered by non-payment from off-taker 60 days after delivery;</a:t>
                      </a:r>
                    </a:p>
                    <a:p>
                      <a:r>
                        <a:rPr lang="en-GB" sz="1000" dirty="0"/>
                        <a:t>ECA cover through a local commercial bank will be provided for ~[50%] of the Senior Debt</a:t>
                      </a:r>
                    </a:p>
                    <a:p>
                      <a:r>
                        <a:rPr lang="en-GB" sz="1000" dirty="0"/>
                        <a:t>DFI Tranche will be provided for ~[50]% of the Senior Debt</a:t>
                      </a:r>
                      <a:endParaRPr lang="fr-FR" sz="1000" dirty="0"/>
                    </a:p>
                  </a:txBody>
                  <a:tcPr/>
                </a:tc>
                <a:extLst>
                  <a:ext uri="{0D108BD9-81ED-4DB2-BD59-A6C34878D82A}">
                    <a16:rowId xmlns:a16="http://schemas.microsoft.com/office/drawing/2014/main" val="240075364"/>
                  </a:ext>
                </a:extLst>
              </a:tr>
              <a:tr h="319667">
                <a:tc>
                  <a:txBody>
                    <a:bodyPr/>
                    <a:lstStyle/>
                    <a:p>
                      <a:r>
                        <a:rPr lang="en-GB" sz="1000" b="1" dirty="0"/>
                        <a:t>Supply risk</a:t>
                      </a:r>
                      <a:endParaRPr lang="fr-FR" sz="1000" b="1" dirty="0"/>
                    </a:p>
                  </a:txBody>
                  <a:tcPr/>
                </a:tc>
                <a:tc>
                  <a:txBody>
                    <a:bodyPr/>
                    <a:lstStyle/>
                    <a:p>
                      <a:pPr algn="ctr"/>
                      <a:r>
                        <a:rPr kumimoji="0" lang="en-GB" sz="1000" b="0" u="none" strike="noStrike" kern="1200" cap="none" spc="0" normalizeH="0" baseline="0" noProof="0">
                          <a:ln>
                            <a:noFill/>
                          </a:ln>
                          <a:solidFill>
                            <a:prstClr val="black"/>
                          </a:solidFill>
                          <a:effectLst/>
                          <a:uLnTx/>
                          <a:uFillTx/>
                        </a:rPr>
                        <a:t>Low</a:t>
                      </a:r>
                      <a:endParaRPr lang="fr-FR" sz="1000"/>
                    </a:p>
                  </a:txBody>
                  <a:tcPr/>
                </a:tc>
                <a:tc>
                  <a:txBody>
                    <a:bodyPr/>
                    <a:lstStyle/>
                    <a:p>
                      <a:pPr algn="ctr"/>
                      <a:r>
                        <a:rPr lang="en-GB" sz="1000" dirty="0"/>
                        <a:t>Off-taker</a:t>
                      </a:r>
                      <a:endParaRPr lang="fr-FR" sz="1000" dirty="0"/>
                    </a:p>
                  </a:txBody>
                  <a:tcPr/>
                </a:tc>
                <a:tc>
                  <a:txBody>
                    <a:bodyPr/>
                    <a:lstStyle/>
                    <a:p>
                      <a:r>
                        <a:rPr lang="en-GB" sz="1000" dirty="0"/>
                        <a:t>EIA: Substation and transmission for grid interconnection is the responsibility of the Off-taker</a:t>
                      </a:r>
                      <a:endParaRPr lang="fr-FR" sz="1000" dirty="0"/>
                    </a:p>
                  </a:txBody>
                  <a:tcPr/>
                </a:tc>
                <a:extLst>
                  <a:ext uri="{0D108BD9-81ED-4DB2-BD59-A6C34878D82A}">
                    <a16:rowId xmlns:a16="http://schemas.microsoft.com/office/drawing/2014/main" val="4286202748"/>
                  </a:ext>
                </a:extLst>
              </a:tr>
              <a:tr h="377180">
                <a:tc>
                  <a:txBody>
                    <a:bodyPr/>
                    <a:lstStyle/>
                    <a:p>
                      <a:r>
                        <a:rPr lang="en-GB" sz="1000" b="1" dirty="0"/>
                        <a:t>Currency risk</a:t>
                      </a:r>
                      <a:endParaRPr lang="fr-FR" sz="1000" b="1" dirty="0"/>
                    </a:p>
                  </a:txBody>
                  <a:tcPr/>
                </a:tc>
                <a:tc>
                  <a:txBody>
                    <a:bodyPr/>
                    <a:lstStyle/>
                    <a:p>
                      <a:pPr algn="ctr"/>
                      <a:r>
                        <a:rPr kumimoji="0" lang="en-GB" sz="1000" b="0" u="none" strike="noStrike" kern="1200" cap="none" spc="0" normalizeH="0" baseline="0" noProof="0">
                          <a:ln>
                            <a:noFill/>
                          </a:ln>
                          <a:solidFill>
                            <a:prstClr val="black"/>
                          </a:solidFill>
                          <a:effectLst/>
                          <a:uLnTx/>
                          <a:uFillTx/>
                        </a:rPr>
                        <a:t>Low</a:t>
                      </a:r>
                      <a:endParaRPr lang="fr-FR" sz="1000"/>
                    </a:p>
                  </a:txBody>
                  <a:tcPr/>
                </a:tc>
                <a:tc>
                  <a:txBody>
                    <a:bodyPr/>
                    <a:lstStyle/>
                    <a:p>
                      <a:pPr algn="ctr"/>
                      <a:r>
                        <a:rPr lang="en-GB" sz="1000" dirty="0"/>
                        <a:t>Off-taker</a:t>
                      </a:r>
                      <a:endParaRPr lang="fr-FR" sz="1000" dirty="0"/>
                    </a:p>
                  </a:txBody>
                  <a:tcPr/>
                </a:tc>
                <a:tc>
                  <a:txBody>
                    <a:bodyPr/>
                    <a:lstStyle/>
                    <a:p>
                      <a:r>
                        <a:rPr lang="en-GB" sz="1000" dirty="0"/>
                        <a:t>WID is pegged to USD</a:t>
                      </a:r>
                    </a:p>
                    <a:p>
                      <a:r>
                        <a:rPr lang="en-GB" sz="1000" dirty="0"/>
                        <a:t>PPA Provision: change in FX e.g. to change in law provision</a:t>
                      </a:r>
                      <a:endParaRPr lang="fr-FR" sz="1000" dirty="0"/>
                    </a:p>
                  </a:txBody>
                  <a:tcPr/>
                </a:tc>
                <a:extLst>
                  <a:ext uri="{0D108BD9-81ED-4DB2-BD59-A6C34878D82A}">
                    <a16:rowId xmlns:a16="http://schemas.microsoft.com/office/drawing/2014/main" val="1489085874"/>
                  </a:ext>
                </a:extLst>
              </a:tr>
              <a:tr h="319667">
                <a:tc>
                  <a:txBody>
                    <a:bodyPr/>
                    <a:lstStyle/>
                    <a:p>
                      <a:r>
                        <a:rPr lang="en-GB" sz="1000" b="1" dirty="0"/>
                        <a:t>Inflation risk </a:t>
                      </a:r>
                      <a:endParaRPr lang="fr-FR" sz="1000" b="1" dirty="0"/>
                    </a:p>
                  </a:txBody>
                  <a:tcPr/>
                </a:tc>
                <a:tc>
                  <a:txBody>
                    <a:bodyPr/>
                    <a:lstStyle/>
                    <a:p>
                      <a:pPr algn="ctr"/>
                      <a:r>
                        <a:rPr kumimoji="0" lang="en-GB" sz="1000" b="0" u="none" strike="noStrike" kern="1200" cap="none" spc="0" normalizeH="0" baseline="0" noProof="0">
                          <a:ln>
                            <a:noFill/>
                          </a:ln>
                          <a:solidFill>
                            <a:prstClr val="black"/>
                          </a:solidFill>
                          <a:effectLst/>
                          <a:uLnTx/>
                          <a:uFillTx/>
                        </a:rPr>
                        <a:t>Low</a:t>
                      </a:r>
                      <a:endParaRPr lang="fr-FR" sz="1000"/>
                    </a:p>
                  </a:txBody>
                  <a:tcPr/>
                </a:tc>
                <a:tc>
                  <a:txBody>
                    <a:bodyPr/>
                    <a:lstStyle/>
                    <a:p>
                      <a:pPr algn="ctr"/>
                      <a:r>
                        <a:rPr lang="en-GB" sz="1000" dirty="0"/>
                        <a:t>Off-taker</a:t>
                      </a:r>
                      <a:endParaRPr lang="fr-FR" sz="1000" dirty="0"/>
                    </a:p>
                  </a:txBody>
                  <a:tcPr/>
                </a:tc>
                <a:tc>
                  <a:txBody>
                    <a:bodyPr/>
                    <a:lstStyle/>
                    <a:p>
                      <a:r>
                        <a:rPr lang="en-GB" sz="1000" dirty="0"/>
                        <a:t>Tariff partially indexed to CPI</a:t>
                      </a:r>
                      <a:endParaRPr lang="fr-FR" sz="1000" dirty="0"/>
                    </a:p>
                  </a:txBody>
                  <a:tcPr/>
                </a:tc>
                <a:extLst>
                  <a:ext uri="{0D108BD9-81ED-4DB2-BD59-A6C34878D82A}">
                    <a16:rowId xmlns:a16="http://schemas.microsoft.com/office/drawing/2014/main" val="3987214118"/>
                  </a:ext>
                </a:extLst>
              </a:tr>
              <a:tr h="319667">
                <a:tc>
                  <a:txBody>
                    <a:bodyPr/>
                    <a:lstStyle/>
                    <a:p>
                      <a:r>
                        <a:rPr lang="en-GB" sz="1000" b="1" dirty="0"/>
                        <a:t>Force Majeur risk</a:t>
                      </a:r>
                      <a:endParaRPr lang="fr-FR" sz="1000" b="1" dirty="0"/>
                    </a:p>
                  </a:txBody>
                  <a:tcPr/>
                </a:tc>
                <a:tc>
                  <a:txBody>
                    <a:bodyPr/>
                    <a:lstStyle/>
                    <a:p>
                      <a:pPr algn="ctr"/>
                      <a:r>
                        <a:rPr kumimoji="0" lang="en-GB" sz="1000" b="0" u="none" strike="noStrike" kern="1200" cap="none" spc="0" normalizeH="0" baseline="0" noProof="0">
                          <a:ln>
                            <a:noFill/>
                          </a:ln>
                          <a:solidFill>
                            <a:prstClr val="black"/>
                          </a:solidFill>
                          <a:effectLst/>
                          <a:uLnTx/>
                          <a:uFillTx/>
                        </a:rPr>
                        <a:t>Low</a:t>
                      </a:r>
                      <a:endParaRPr lang="fr-FR" sz="1000"/>
                    </a:p>
                  </a:txBody>
                  <a:tcPr/>
                </a:tc>
                <a:tc>
                  <a:txBody>
                    <a:bodyPr/>
                    <a:lstStyle/>
                    <a:p>
                      <a:pPr algn="ctr"/>
                      <a:r>
                        <a:rPr lang="en-GB" sz="1000" dirty="0"/>
                        <a:t>Off-taker/Insurance provider</a:t>
                      </a:r>
                      <a:endParaRPr lang="fr-FR" sz="1000" dirty="0"/>
                    </a:p>
                  </a:txBody>
                  <a:tcPr/>
                </a:tc>
                <a:tc>
                  <a:txBody>
                    <a:bodyPr/>
                    <a:lstStyle/>
                    <a:p>
                      <a:r>
                        <a:rPr lang="en-GB" sz="1000" dirty="0"/>
                        <a:t>PPA: natural and political force majeure, change in law, grid connection failure</a:t>
                      </a:r>
                      <a:endParaRPr lang="fr-FR" sz="1000" dirty="0"/>
                    </a:p>
                  </a:txBody>
                  <a:tcPr/>
                </a:tc>
                <a:extLst>
                  <a:ext uri="{0D108BD9-81ED-4DB2-BD59-A6C34878D82A}">
                    <a16:rowId xmlns:a16="http://schemas.microsoft.com/office/drawing/2014/main" val="1940921969"/>
                  </a:ext>
                </a:extLst>
              </a:tr>
              <a:tr h="377180">
                <a:tc>
                  <a:txBody>
                    <a:bodyPr/>
                    <a:lstStyle/>
                    <a:p>
                      <a:r>
                        <a:rPr lang="en-GB" sz="1000" b="1" dirty="0"/>
                        <a:t>Regulatory risk</a:t>
                      </a:r>
                      <a:endParaRPr lang="fr-FR" sz="1000" b="1" dirty="0"/>
                    </a:p>
                  </a:txBody>
                  <a:tcPr/>
                </a:tc>
                <a:tc>
                  <a:txBody>
                    <a:bodyPr/>
                    <a:lstStyle/>
                    <a:p>
                      <a:pPr algn="ctr"/>
                      <a:r>
                        <a:rPr kumimoji="0" lang="en-GB" sz="1000" b="0" u="none" strike="noStrike" kern="1200" cap="none" spc="0" normalizeH="0" baseline="0" noProof="0">
                          <a:ln>
                            <a:noFill/>
                          </a:ln>
                          <a:solidFill>
                            <a:prstClr val="black"/>
                          </a:solidFill>
                          <a:effectLst/>
                          <a:uLnTx/>
                          <a:uFillTx/>
                        </a:rPr>
                        <a:t>Low</a:t>
                      </a:r>
                      <a:endParaRPr lang="fr-FR" sz="10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dirty="0"/>
                        <a:t>Off-taker/Government of RW</a:t>
                      </a:r>
                    </a:p>
                    <a:p>
                      <a:pPr algn="ctr"/>
                      <a:endParaRPr lang="fr-FR" sz="1000" dirty="0"/>
                    </a:p>
                  </a:txBody>
                  <a:tcPr/>
                </a:tc>
                <a:tc>
                  <a:txBody>
                    <a:bodyPr/>
                    <a:lstStyle/>
                    <a:p>
                      <a:r>
                        <a:rPr lang="en-GB" sz="1000" dirty="0"/>
                        <a:t>Direct agreement under the law of England and Wales</a:t>
                      </a:r>
                      <a:endParaRPr lang="fr-FR" sz="1000" dirty="0"/>
                    </a:p>
                  </a:txBody>
                  <a:tcPr/>
                </a:tc>
                <a:extLst>
                  <a:ext uri="{0D108BD9-81ED-4DB2-BD59-A6C34878D82A}">
                    <a16:rowId xmlns:a16="http://schemas.microsoft.com/office/drawing/2014/main" val="2432625784"/>
                  </a:ext>
                </a:extLst>
              </a:tr>
              <a:tr h="319667">
                <a:tc>
                  <a:txBody>
                    <a:bodyPr/>
                    <a:lstStyle/>
                    <a:p>
                      <a:r>
                        <a:rPr lang="en-GB" sz="1000" b="1" dirty="0"/>
                        <a:t>Land acquisition risk</a:t>
                      </a:r>
                      <a:endParaRPr lang="fr-FR" sz="1000" b="1" dirty="0"/>
                    </a:p>
                  </a:txBody>
                  <a:tcPr/>
                </a:tc>
                <a:tc>
                  <a:txBody>
                    <a:bodyPr/>
                    <a:lstStyle/>
                    <a:p>
                      <a:pPr algn="ctr"/>
                      <a:r>
                        <a:rPr kumimoji="0" lang="en-GB" sz="1000" b="0" u="none" strike="noStrike" kern="1200" cap="none" spc="0" normalizeH="0" baseline="0" noProof="0">
                          <a:ln>
                            <a:noFill/>
                          </a:ln>
                          <a:solidFill>
                            <a:prstClr val="black"/>
                          </a:solidFill>
                          <a:effectLst/>
                          <a:uLnTx/>
                          <a:uFillTx/>
                        </a:rPr>
                        <a:t>Low</a:t>
                      </a:r>
                      <a:endParaRPr lang="fr-FR" sz="1000"/>
                    </a:p>
                  </a:txBody>
                  <a:tcPr/>
                </a:tc>
                <a:tc>
                  <a:txBody>
                    <a:bodyPr/>
                    <a:lstStyle/>
                    <a:p>
                      <a:pPr algn="ctr"/>
                      <a:r>
                        <a:rPr lang="en-GB" sz="1000" dirty="0"/>
                        <a:t>Ministry of Renewable Energy</a:t>
                      </a:r>
                      <a:endParaRPr lang="fr-FR" sz="1000" dirty="0"/>
                    </a:p>
                  </a:txBody>
                  <a:tcPr/>
                </a:tc>
                <a:tc>
                  <a:txBody>
                    <a:bodyPr/>
                    <a:lstStyle/>
                    <a:p>
                      <a:r>
                        <a:rPr lang="en-GB" sz="1000" dirty="0"/>
                        <a:t>LLA in place</a:t>
                      </a:r>
                      <a:endParaRPr lang="fr-FR" sz="1000" dirty="0"/>
                    </a:p>
                  </a:txBody>
                  <a:tcPr/>
                </a:tc>
                <a:extLst>
                  <a:ext uri="{0D108BD9-81ED-4DB2-BD59-A6C34878D82A}">
                    <a16:rowId xmlns:a16="http://schemas.microsoft.com/office/drawing/2014/main" val="3956806942"/>
                  </a:ext>
                </a:extLst>
              </a:tr>
              <a:tr h="377180">
                <a:tc>
                  <a:txBody>
                    <a:bodyPr/>
                    <a:lstStyle/>
                    <a:p>
                      <a:r>
                        <a:rPr lang="en-GB" sz="1000" b="1" dirty="0"/>
                        <a:t>Environmental assessment</a:t>
                      </a:r>
                      <a:endParaRPr lang="fr-FR" sz="1000" b="1" dirty="0"/>
                    </a:p>
                  </a:txBody>
                  <a:tcPr/>
                </a:tc>
                <a:tc>
                  <a:txBody>
                    <a:bodyPr/>
                    <a:lstStyle/>
                    <a:p>
                      <a:pPr algn="ctr"/>
                      <a:r>
                        <a:rPr kumimoji="0" lang="en-GB" sz="1000" b="0" u="none" strike="noStrike" kern="1200" cap="none" spc="0" normalizeH="0" baseline="0" noProof="0" dirty="0">
                          <a:ln>
                            <a:noFill/>
                          </a:ln>
                          <a:solidFill>
                            <a:prstClr val="black"/>
                          </a:solidFill>
                          <a:effectLst/>
                          <a:uLnTx/>
                          <a:uFillTx/>
                        </a:rPr>
                        <a:t>Low</a:t>
                      </a:r>
                      <a:endParaRPr lang="fr-FR" sz="1000" dirty="0"/>
                    </a:p>
                  </a:txBody>
                  <a:tcPr/>
                </a:tc>
                <a:tc>
                  <a:txBody>
                    <a:bodyPr/>
                    <a:lstStyle/>
                    <a:p>
                      <a:pPr algn="ctr"/>
                      <a:r>
                        <a:rPr lang="en-GB" sz="1000" dirty="0"/>
                        <a:t>Government of RW</a:t>
                      </a:r>
                      <a:endParaRPr lang="fr-FR" sz="1000" dirty="0"/>
                    </a:p>
                  </a:txBody>
                  <a:tcPr/>
                </a:tc>
                <a:tc>
                  <a:txBody>
                    <a:bodyPr/>
                    <a:lstStyle/>
                    <a:p>
                      <a:r>
                        <a:rPr lang="en-GB" sz="1000" dirty="0"/>
                        <a:t>Preliminary Environmental approval in place </a:t>
                      </a:r>
                    </a:p>
                    <a:p>
                      <a:r>
                        <a:rPr lang="en-GB" sz="1000" dirty="0"/>
                        <a:t>Project will be compliant with Equator Principles</a:t>
                      </a:r>
                      <a:endParaRPr lang="fr-FR" sz="1000" dirty="0"/>
                    </a:p>
                  </a:txBody>
                  <a:tcPr/>
                </a:tc>
                <a:extLst>
                  <a:ext uri="{0D108BD9-81ED-4DB2-BD59-A6C34878D82A}">
                    <a16:rowId xmlns:a16="http://schemas.microsoft.com/office/drawing/2014/main" val="3709448256"/>
                  </a:ext>
                </a:extLst>
              </a:tr>
            </a:tbl>
          </a:graphicData>
        </a:graphic>
      </p:graphicFrame>
      <p:sp>
        <p:nvSpPr>
          <p:cNvPr id="5" name="Slide Number Placeholder 4"/>
          <p:cNvSpPr>
            <a:spLocks noGrp="1"/>
          </p:cNvSpPr>
          <p:nvPr>
            <p:ph type="sldNum" sz="quarter" idx="12"/>
          </p:nvPr>
        </p:nvSpPr>
        <p:spPr/>
        <p:txBody>
          <a:bodyPr/>
          <a:lstStyle/>
          <a:p>
            <a:fld id="{10B88776-E8C1-4E3F-B5D0-8159CE2ADE82}" type="slidenum">
              <a:rPr lang="fr-FR" smtClean="0"/>
              <a:t>10</a:t>
            </a:fld>
            <a:endParaRPr lang="fr-FR" dirty="0"/>
          </a:p>
        </p:txBody>
      </p:sp>
    </p:spTree>
    <p:extLst>
      <p:ext uri="{BB962C8B-B14F-4D97-AF65-F5344CB8AC3E}">
        <p14:creationId xmlns:p14="http://schemas.microsoft.com/office/powerpoint/2010/main" val="2249220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11EDE6-D386-508C-97BD-6853DEBA54C1}"/>
              </a:ext>
            </a:extLst>
          </p:cNvPr>
          <p:cNvSpPr txBox="1"/>
          <p:nvPr/>
        </p:nvSpPr>
        <p:spPr>
          <a:xfrm>
            <a:off x="348375" y="549275"/>
            <a:ext cx="10932160" cy="452432"/>
          </a:xfrm>
          <a:prstGeom prst="rect">
            <a:avLst/>
          </a:prstGeom>
        </p:spPr>
        <p:txBody>
          <a:bodyPr vert="horz" lIns="36000" tIns="36000" rIns="36000" bIns="36000" rtlCol="0" anchor="ctr">
            <a:normAutofit/>
          </a:bodyPr>
          <a:lstStyle>
            <a:defPPr>
              <a:defRPr lang="fr-FR"/>
            </a:defPPr>
            <a:lvl1pPr>
              <a:lnSpc>
                <a:spcPct val="90000"/>
              </a:lnSpc>
              <a:spcBef>
                <a:spcPct val="0"/>
              </a:spcBef>
              <a:buNone/>
              <a:defRPr sz="2600" b="1"/>
            </a:lvl1pPr>
          </a:lstStyle>
          <a:p>
            <a:r>
              <a:rPr lang="en-GB" dirty="0"/>
              <a:t> Appendix 2: Full Term Sheet </a:t>
            </a:r>
          </a:p>
        </p:txBody>
      </p:sp>
      <p:sp>
        <p:nvSpPr>
          <p:cNvPr id="5" name="Slide Number Placeholder 4"/>
          <p:cNvSpPr>
            <a:spLocks noGrp="1"/>
          </p:cNvSpPr>
          <p:nvPr>
            <p:ph type="sldNum" sz="quarter" idx="12"/>
          </p:nvPr>
        </p:nvSpPr>
        <p:spPr/>
        <p:txBody>
          <a:bodyPr/>
          <a:lstStyle/>
          <a:p>
            <a:fld id="{10B88776-E8C1-4E3F-B5D0-8159CE2ADE82}" type="slidenum">
              <a:rPr lang="fr-FR" smtClean="0"/>
              <a:t>11</a:t>
            </a:fld>
            <a:endParaRPr lang="fr-FR" dirty="0"/>
          </a:p>
        </p:txBody>
      </p:sp>
      <p:sp>
        <p:nvSpPr>
          <p:cNvPr id="6" name="TextBox 5">
            <a:extLst>
              <a:ext uri="{FF2B5EF4-FFF2-40B4-BE49-F238E27FC236}">
                <a16:creationId xmlns:a16="http://schemas.microsoft.com/office/drawing/2014/main" id="{61FFB2BB-10F8-A357-ED9C-EACE9D30CC45}"/>
              </a:ext>
            </a:extLst>
          </p:cNvPr>
          <p:cNvSpPr txBox="1"/>
          <p:nvPr/>
        </p:nvSpPr>
        <p:spPr>
          <a:xfrm>
            <a:off x="334963" y="1144647"/>
            <a:ext cx="5689600" cy="234286"/>
          </a:xfrm>
          <a:prstGeom prst="rect">
            <a:avLst/>
          </a:prstGeom>
          <a:noFill/>
        </p:spPr>
        <p:txBody>
          <a:bodyPr wrap="square" lIns="36000" tIns="36000" rIns="36000" bIns="36000" rtlCol="0">
            <a:spAutoFit/>
          </a:bodyPr>
          <a:lstStyle/>
          <a:p>
            <a:pPr marL="285750" indent="-285750">
              <a:buFont typeface="Wingdings" panose="05000000000000000000" pitchFamily="2" charset="2"/>
              <a:buChar char="§"/>
            </a:pPr>
            <a:r>
              <a:rPr lang="en-GB" sz="1050" dirty="0"/>
              <a:t>Please see file [x] for the full term sheet</a:t>
            </a:r>
          </a:p>
        </p:txBody>
      </p:sp>
    </p:spTree>
    <p:extLst>
      <p:ext uri="{BB962C8B-B14F-4D97-AF65-F5344CB8AC3E}">
        <p14:creationId xmlns:p14="http://schemas.microsoft.com/office/powerpoint/2010/main" val="3910823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580A2F-69BC-82A9-147B-63BE928C7FF3}"/>
              </a:ext>
            </a:extLst>
          </p:cNvPr>
          <p:cNvSpPr txBox="1"/>
          <p:nvPr/>
        </p:nvSpPr>
        <p:spPr>
          <a:xfrm>
            <a:off x="334962" y="560507"/>
            <a:ext cx="11522075" cy="472813"/>
          </a:xfrm>
          <a:prstGeom prst="rect">
            <a:avLst/>
          </a:prstGeom>
          <a:noFill/>
        </p:spPr>
        <p:txBody>
          <a:bodyPr wrap="square" lIns="36000" tIns="36000" rIns="36000" bIns="36000" rtlCol="0">
            <a:spAutoFit/>
          </a:bodyPr>
          <a:lstStyle/>
          <a:p>
            <a:r>
              <a:rPr lang="en-GB" sz="2600" b="1" dirty="0"/>
              <a:t>Executive Summary</a:t>
            </a:r>
            <a:endParaRPr lang="fr-FR" sz="2600" b="1" dirty="0"/>
          </a:p>
        </p:txBody>
      </p:sp>
      <p:cxnSp>
        <p:nvCxnSpPr>
          <p:cNvPr id="3" name="Straight Connector 2">
            <a:extLst>
              <a:ext uri="{FF2B5EF4-FFF2-40B4-BE49-F238E27FC236}">
                <a16:creationId xmlns:a16="http://schemas.microsoft.com/office/drawing/2014/main" id="{360B1065-F6B0-F2B5-AB56-E0FB43FCF2FF}"/>
              </a:ext>
            </a:extLst>
          </p:cNvPr>
          <p:cNvCxnSpPr/>
          <p:nvPr/>
        </p:nvCxnSpPr>
        <p:spPr>
          <a:xfrm>
            <a:off x="334963" y="1411050"/>
            <a:ext cx="5689600" cy="11668"/>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7F0469A4-CCA4-D63B-3F55-B88E9FB298E2}"/>
              </a:ext>
            </a:extLst>
          </p:cNvPr>
          <p:cNvSpPr txBox="1"/>
          <p:nvPr/>
        </p:nvSpPr>
        <p:spPr>
          <a:xfrm>
            <a:off x="334963" y="1041718"/>
            <a:ext cx="2540000" cy="359517"/>
          </a:xfrm>
          <a:prstGeom prst="rect">
            <a:avLst/>
          </a:prstGeom>
          <a:noFill/>
        </p:spPr>
        <p:txBody>
          <a:bodyPr wrap="square" lIns="36000" tIns="36000" rIns="36000" bIns="36000" rtlCol="0">
            <a:spAutoFit/>
          </a:bodyPr>
          <a:lstStyle/>
          <a:p>
            <a:r>
              <a:rPr lang="en-GB" b="1" dirty="0">
                <a:solidFill>
                  <a:schemeClr val="accent1">
                    <a:lumMod val="75000"/>
                  </a:schemeClr>
                </a:solidFill>
              </a:rPr>
              <a:t>Project Description</a:t>
            </a:r>
            <a:endParaRPr lang="fr-FR" b="1" dirty="0">
              <a:solidFill>
                <a:schemeClr val="accent1">
                  <a:lumMod val="75000"/>
                </a:schemeClr>
              </a:solidFill>
            </a:endParaRPr>
          </a:p>
        </p:txBody>
      </p:sp>
      <p:cxnSp>
        <p:nvCxnSpPr>
          <p:cNvPr id="7" name="Straight Connector 6">
            <a:extLst>
              <a:ext uri="{FF2B5EF4-FFF2-40B4-BE49-F238E27FC236}">
                <a16:creationId xmlns:a16="http://schemas.microsoft.com/office/drawing/2014/main" id="{F8A3EA2D-35C5-B8CB-9DBD-E39B4DA97347}"/>
              </a:ext>
            </a:extLst>
          </p:cNvPr>
          <p:cNvCxnSpPr/>
          <p:nvPr/>
        </p:nvCxnSpPr>
        <p:spPr>
          <a:xfrm flipV="1">
            <a:off x="6167438" y="1411050"/>
            <a:ext cx="5689599" cy="11668"/>
          </a:xfrm>
          <a:prstGeom prst="line">
            <a:avLst/>
          </a:prstGeom>
          <a:ln w="28575"/>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72ECF014-AED4-AC4E-0492-9998B34A46E9}"/>
              </a:ext>
            </a:extLst>
          </p:cNvPr>
          <p:cNvSpPr txBox="1"/>
          <p:nvPr/>
        </p:nvSpPr>
        <p:spPr>
          <a:xfrm>
            <a:off x="6167438" y="1007028"/>
            <a:ext cx="3586480" cy="349702"/>
          </a:xfrm>
          <a:prstGeom prst="rect">
            <a:avLst/>
          </a:prstGeom>
          <a:noFill/>
        </p:spPr>
        <p:txBody>
          <a:bodyPr wrap="square" lIns="36000" tIns="36000" rIns="36000" bIns="36000" rtlCol="0">
            <a:spAutoFit/>
          </a:bodyPr>
          <a:lstStyle/>
          <a:p>
            <a:r>
              <a:rPr lang="en-GB" b="1" dirty="0">
                <a:solidFill>
                  <a:schemeClr val="accent1">
                    <a:lumMod val="75000"/>
                  </a:schemeClr>
                </a:solidFill>
              </a:rPr>
              <a:t>Project Overview </a:t>
            </a:r>
            <a:endParaRPr lang="fr-FR" b="1" dirty="0">
              <a:solidFill>
                <a:schemeClr val="accent1">
                  <a:lumMod val="75000"/>
                </a:schemeClr>
              </a:solidFill>
            </a:endParaRPr>
          </a:p>
        </p:txBody>
      </p:sp>
      <p:graphicFrame>
        <p:nvGraphicFramePr>
          <p:cNvPr id="10" name="Table 10">
            <a:extLst>
              <a:ext uri="{FF2B5EF4-FFF2-40B4-BE49-F238E27FC236}">
                <a16:creationId xmlns:a16="http://schemas.microsoft.com/office/drawing/2014/main" id="{6F9EE66D-9551-6B40-77D5-3DD82FECCB08}"/>
              </a:ext>
            </a:extLst>
          </p:cNvPr>
          <p:cNvGraphicFramePr>
            <a:graphicFrameLocks noGrp="1"/>
          </p:cNvGraphicFramePr>
          <p:nvPr>
            <p:extLst>
              <p:ext uri="{D42A27DB-BD31-4B8C-83A1-F6EECF244321}">
                <p14:modId xmlns:p14="http://schemas.microsoft.com/office/powerpoint/2010/main" val="901364929"/>
              </p:ext>
            </p:extLst>
          </p:nvPr>
        </p:nvGraphicFramePr>
        <p:xfrm>
          <a:off x="6167438" y="1457408"/>
          <a:ext cx="5689599" cy="2692800"/>
        </p:xfrm>
        <a:graphic>
          <a:graphicData uri="http://schemas.openxmlformats.org/drawingml/2006/table">
            <a:tbl>
              <a:tblPr firstRow="1" bandRow="1">
                <a:tableStyleId>{2D5ABB26-0587-4C30-8999-92F81FD0307C}</a:tableStyleId>
              </a:tblPr>
              <a:tblGrid>
                <a:gridCol w="1979398">
                  <a:extLst>
                    <a:ext uri="{9D8B030D-6E8A-4147-A177-3AD203B41FA5}">
                      <a16:colId xmlns:a16="http://schemas.microsoft.com/office/drawing/2014/main" val="3095210087"/>
                    </a:ext>
                  </a:extLst>
                </a:gridCol>
                <a:gridCol w="3710201">
                  <a:extLst>
                    <a:ext uri="{9D8B030D-6E8A-4147-A177-3AD203B41FA5}">
                      <a16:colId xmlns:a16="http://schemas.microsoft.com/office/drawing/2014/main" val="513475205"/>
                    </a:ext>
                  </a:extLst>
                </a:gridCol>
              </a:tblGrid>
              <a:tr h="1597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solidFill>
                            <a:schemeClr val="bg1"/>
                          </a:solidFill>
                        </a:rPr>
                        <a:t>Capacity</a:t>
                      </a:r>
                      <a:endParaRPr lang="fr-FR" sz="1000" b="1"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F5597"/>
                    </a:solidFill>
                  </a:tcPr>
                </a:tc>
                <a:tc>
                  <a:txBody>
                    <a:bodyPr/>
                    <a:lstStyle/>
                    <a:p>
                      <a:r>
                        <a:rPr lang="en-GB" sz="1000" dirty="0"/>
                        <a:t>300 MW</a:t>
                      </a:r>
                      <a:endParaRPr lang="fr-FR" sz="10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30593426"/>
                  </a:ext>
                </a:extLst>
              </a:tr>
              <a:tr h="159782">
                <a:tc>
                  <a:txBody>
                    <a:bodyPr/>
                    <a:lstStyle/>
                    <a:p>
                      <a:r>
                        <a:rPr lang="en-GB" sz="1000" dirty="0">
                          <a:solidFill>
                            <a:schemeClr val="bg1"/>
                          </a:solidFill>
                        </a:rPr>
                        <a:t>P50 Annual Generation</a:t>
                      </a:r>
                      <a:endParaRPr lang="fr-FR" sz="1000" b="1"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F5597"/>
                    </a:solidFill>
                  </a:tcPr>
                </a:tc>
                <a:tc>
                  <a:txBody>
                    <a:bodyPr/>
                    <a:lstStyle/>
                    <a:p>
                      <a:r>
                        <a:rPr lang="en-GB" sz="1000" dirty="0"/>
                        <a:t>810 GWh p.a.</a:t>
                      </a:r>
                      <a:endParaRPr lang="fr-FR" sz="10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88562189"/>
                  </a:ext>
                </a:extLst>
              </a:tr>
              <a:tr h="159782">
                <a:tc>
                  <a:txBody>
                    <a:bodyPr/>
                    <a:lstStyle/>
                    <a:p>
                      <a:r>
                        <a:rPr lang="fr-FR" sz="1000" b="0" dirty="0">
                          <a:solidFill>
                            <a:schemeClr val="bg1"/>
                          </a:solidFill>
                        </a:rPr>
                        <a:t>Wind Turbine</a:t>
                      </a:r>
                      <a:r>
                        <a:rPr lang="fr-FR" sz="1000" b="0" baseline="0" dirty="0">
                          <a:solidFill>
                            <a:schemeClr val="bg1"/>
                          </a:solidFill>
                        </a:rPr>
                        <a:t> </a:t>
                      </a:r>
                      <a:r>
                        <a:rPr lang="fr-FR" sz="1000" b="0" baseline="0" dirty="0" err="1">
                          <a:solidFill>
                            <a:schemeClr val="bg1"/>
                          </a:solidFill>
                        </a:rPr>
                        <a:t>Generator</a:t>
                      </a:r>
                      <a:endParaRPr lang="fr-FR" sz="1000" b="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F5597"/>
                    </a:solidFill>
                  </a:tcPr>
                </a:tc>
                <a:tc>
                  <a:txBody>
                    <a:bodyPr/>
                    <a:lstStyle/>
                    <a:p>
                      <a:r>
                        <a:rPr lang="fr-FR" sz="1000" b="0" dirty="0"/>
                        <a:t>[TBC] </a:t>
                      </a:r>
                      <a:r>
                        <a:rPr lang="fr-FR" sz="1000" b="0" dirty="0" err="1"/>
                        <a:t>Tier</a:t>
                      </a:r>
                      <a:r>
                        <a:rPr lang="fr-FR" sz="1000" b="0" dirty="0"/>
                        <a:t> 1</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11898816"/>
                  </a:ext>
                </a:extLst>
              </a:tr>
              <a:tr h="159782">
                <a:tc>
                  <a:txBody>
                    <a:bodyPr/>
                    <a:lstStyle/>
                    <a:p>
                      <a:r>
                        <a:rPr lang="en-GB" sz="1000" b="0" dirty="0">
                          <a:solidFill>
                            <a:schemeClr val="bg1"/>
                          </a:solidFill>
                        </a:rPr>
                        <a:t>Tariff</a:t>
                      </a:r>
                      <a:endParaRPr lang="fr-FR" sz="1000" b="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F5597"/>
                    </a:solidFill>
                  </a:tcPr>
                </a:tc>
                <a:tc>
                  <a:txBody>
                    <a:bodyPr/>
                    <a:lstStyle/>
                    <a:p>
                      <a:r>
                        <a:rPr lang="en-GB" sz="1000" dirty="0"/>
                        <a:t>Fixed tariff over 20years with</a:t>
                      </a:r>
                      <a:r>
                        <a:rPr lang="en-GB" sz="1000" baseline="0" dirty="0"/>
                        <a:t> [25]% subject to </a:t>
                      </a:r>
                      <a:r>
                        <a:rPr lang="en-GB" sz="1000" baseline="0" dirty="0" err="1"/>
                        <a:t>Windistan</a:t>
                      </a:r>
                      <a:r>
                        <a:rPr lang="en-GB" sz="1000" baseline="0" dirty="0"/>
                        <a:t> CPI</a:t>
                      </a:r>
                      <a:endParaRPr lang="fr-FR" sz="1000" b="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41066189"/>
                  </a:ext>
                </a:extLst>
              </a:tr>
              <a:tr h="159782">
                <a:tc>
                  <a:txBody>
                    <a:bodyPr/>
                    <a:lstStyle/>
                    <a:p>
                      <a:r>
                        <a:rPr lang="fr-FR" sz="1000" b="0" dirty="0">
                          <a:solidFill>
                            <a:schemeClr val="bg1"/>
                          </a:solidFill>
                        </a:rPr>
                        <a:t>The</a:t>
                      </a:r>
                      <a:r>
                        <a:rPr lang="fr-FR" sz="1000" b="0" baseline="0" dirty="0">
                          <a:solidFill>
                            <a:schemeClr val="bg1"/>
                          </a:solidFill>
                        </a:rPr>
                        <a:t> </a:t>
                      </a:r>
                      <a:r>
                        <a:rPr lang="fr-FR" sz="1000" b="0" baseline="0" dirty="0" err="1">
                          <a:solidFill>
                            <a:schemeClr val="bg1"/>
                          </a:solidFill>
                        </a:rPr>
                        <a:t>Republic</a:t>
                      </a:r>
                      <a:r>
                        <a:rPr lang="fr-FR" sz="1000" b="0" baseline="0" dirty="0">
                          <a:solidFill>
                            <a:schemeClr val="bg1"/>
                          </a:solidFill>
                        </a:rPr>
                        <a:t> of </a:t>
                      </a:r>
                      <a:r>
                        <a:rPr lang="fr-FR" sz="1000" b="0" baseline="0" dirty="0" err="1">
                          <a:solidFill>
                            <a:schemeClr val="bg1"/>
                          </a:solidFill>
                        </a:rPr>
                        <a:t>Windistan</a:t>
                      </a:r>
                      <a:endParaRPr lang="fr-FR" sz="1000" b="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F5597"/>
                    </a:solidFill>
                  </a:tcPr>
                </a:tc>
                <a:tc>
                  <a:txBody>
                    <a:bodyPr/>
                    <a:lstStyle/>
                    <a:p>
                      <a:r>
                        <a:rPr lang="fr-FR" sz="1000" dirty="0"/>
                        <a:t>BB+ S&amp;P </a:t>
                      </a:r>
                      <a:r>
                        <a:rPr lang="fr-FR" sz="1000" baseline="0" dirty="0"/>
                        <a:t>and Ba1 Moody’s rating</a:t>
                      </a:r>
                      <a:endParaRPr lang="fr-FR" sz="10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73609343"/>
                  </a:ext>
                </a:extLst>
              </a:tr>
              <a:tr h="159782">
                <a:tc>
                  <a:txBody>
                    <a:bodyPr/>
                    <a:lstStyle/>
                    <a:p>
                      <a:r>
                        <a:rPr lang="en-GB" sz="1000" b="0" dirty="0">
                          <a:solidFill>
                            <a:schemeClr val="bg1"/>
                          </a:solidFill>
                        </a:rPr>
                        <a:t>Project Life</a:t>
                      </a:r>
                      <a:endParaRPr lang="fr-FR" sz="1000" b="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F5597"/>
                    </a:solidFill>
                  </a:tcPr>
                </a:tc>
                <a:tc>
                  <a:txBody>
                    <a:bodyPr/>
                    <a:lstStyle/>
                    <a:p>
                      <a:r>
                        <a:rPr lang="en-GB" sz="1000" dirty="0"/>
                        <a:t>20 years</a:t>
                      </a:r>
                      <a:endParaRPr lang="fr-FR" sz="10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71900983"/>
                  </a:ext>
                </a:extLst>
              </a:tr>
              <a:tr h="159782">
                <a:tc>
                  <a:txBody>
                    <a:bodyPr/>
                    <a:lstStyle/>
                    <a:p>
                      <a:r>
                        <a:rPr lang="en-GB" sz="1000" b="0" dirty="0">
                          <a:solidFill>
                            <a:schemeClr val="bg1"/>
                          </a:solidFill>
                        </a:rPr>
                        <a:t>Interconnection</a:t>
                      </a:r>
                      <a:endParaRPr lang="fr-FR" sz="1000" b="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F5597"/>
                    </a:solidFill>
                  </a:tcPr>
                </a:tc>
                <a:tc>
                  <a:txBody>
                    <a:bodyPr/>
                    <a:lstStyle/>
                    <a:p>
                      <a:r>
                        <a:rPr lang="en-GB" sz="1000" dirty="0"/>
                        <a:t>380kV HV Grid Substation and Transmission by WEC</a:t>
                      </a:r>
                      <a:endParaRPr lang="fr-FR" sz="10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83751671"/>
                  </a:ext>
                </a:extLst>
              </a:tr>
              <a:tr h="159782">
                <a:tc>
                  <a:txBody>
                    <a:bodyPr/>
                    <a:lstStyle/>
                    <a:p>
                      <a:r>
                        <a:rPr lang="en-GB" sz="1000" b="0" dirty="0">
                          <a:solidFill>
                            <a:schemeClr val="bg1"/>
                          </a:solidFill>
                        </a:rPr>
                        <a:t>Project Delivery Scope</a:t>
                      </a:r>
                      <a:endParaRPr lang="fr-FR" sz="1000" b="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F5597"/>
                    </a:solidFill>
                  </a:tcPr>
                </a:tc>
                <a:tc>
                  <a:txBody>
                    <a:bodyPr/>
                    <a:lstStyle/>
                    <a:p>
                      <a:r>
                        <a:rPr lang="en-GB" sz="1000" dirty="0"/>
                        <a:t>Build-Own-Operate</a:t>
                      </a:r>
                      <a:endParaRPr lang="fr-FR" sz="10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92749773"/>
                  </a:ext>
                </a:extLst>
              </a:tr>
              <a:tr h="159782">
                <a:tc>
                  <a:txBody>
                    <a:bodyPr/>
                    <a:lstStyle/>
                    <a:p>
                      <a:r>
                        <a:rPr lang="en-GB" sz="1000" b="0" dirty="0">
                          <a:solidFill>
                            <a:schemeClr val="bg1"/>
                          </a:solidFill>
                        </a:rPr>
                        <a:t>Land Agreement</a:t>
                      </a:r>
                      <a:endParaRPr lang="fr-FR" sz="1000" b="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F5597"/>
                    </a:solidFill>
                  </a:tcPr>
                </a:tc>
                <a:tc>
                  <a:txBody>
                    <a:bodyPr/>
                    <a:lstStyle/>
                    <a:p>
                      <a:r>
                        <a:rPr lang="en-GB" sz="1000" dirty="0"/>
                        <a:t>Lease […] WID/year (Effective during project life)</a:t>
                      </a:r>
                      <a:endParaRPr lang="fr-FR" sz="10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88635596"/>
                  </a:ext>
                </a:extLst>
              </a:tr>
              <a:tr h="159782">
                <a:tc>
                  <a:txBody>
                    <a:bodyPr/>
                    <a:lstStyle/>
                    <a:p>
                      <a:r>
                        <a:rPr lang="en-GB" sz="1000" b="0" dirty="0">
                          <a:solidFill>
                            <a:schemeClr val="bg1"/>
                          </a:solidFill>
                        </a:rPr>
                        <a:t>Construction Period</a:t>
                      </a:r>
                      <a:endParaRPr lang="fr-FR" sz="1000" b="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F5597"/>
                    </a:solidFill>
                  </a:tcPr>
                </a:tc>
                <a:tc>
                  <a:txBody>
                    <a:bodyPr/>
                    <a:lstStyle/>
                    <a:p>
                      <a:r>
                        <a:rPr lang="en-GB" sz="1000" dirty="0"/>
                        <a:t>26 months (Incl. 6 months of Early Generation Revenue)</a:t>
                      </a:r>
                      <a:endParaRPr lang="fr-FR" sz="10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92595473"/>
                  </a:ext>
                </a:extLst>
              </a:tr>
              <a:tr h="159782">
                <a:tc>
                  <a:txBody>
                    <a:bodyPr/>
                    <a:lstStyle/>
                    <a:p>
                      <a:r>
                        <a:rPr lang="en-GB" sz="1000" b="0" dirty="0">
                          <a:solidFill>
                            <a:schemeClr val="bg1"/>
                          </a:solidFill>
                        </a:rPr>
                        <a:t>EPC and O&amp;M</a:t>
                      </a:r>
                      <a:endParaRPr lang="fr-FR" sz="1000" b="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F5597"/>
                    </a:solidFill>
                  </a:tcPr>
                </a:tc>
                <a:tc>
                  <a:txBody>
                    <a:bodyPr/>
                    <a:lstStyle/>
                    <a:p>
                      <a:r>
                        <a:rPr lang="en-GB" sz="1000" dirty="0"/>
                        <a:t>A Tier 1 EPC (BBB rated), with 3</a:t>
                      </a:r>
                      <a:r>
                        <a:rPr lang="en-GB" sz="1000" baseline="30000" dirty="0"/>
                        <a:t>rd</a:t>
                      </a:r>
                      <a:r>
                        <a:rPr lang="en-GB" sz="1000" baseline="0" dirty="0"/>
                        <a:t> party O&amp;M [TBC]</a:t>
                      </a:r>
                      <a:endParaRPr lang="fr-FR" sz="10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35735777"/>
                  </a:ext>
                </a:extLst>
              </a:tr>
              <a:tr h="159782">
                <a:tc>
                  <a:txBody>
                    <a:bodyPr/>
                    <a:lstStyle/>
                    <a:p>
                      <a:r>
                        <a:rPr lang="en-GB" sz="1000" b="0" dirty="0">
                          <a:solidFill>
                            <a:schemeClr val="bg1"/>
                          </a:solidFill>
                        </a:rPr>
                        <a:t>Long-Stop Date</a:t>
                      </a:r>
                      <a:endParaRPr lang="fr-FR" sz="1000" b="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F5597"/>
                    </a:solidFill>
                  </a:tcPr>
                </a:tc>
                <a:tc>
                  <a:txBody>
                    <a:bodyPr/>
                    <a:lstStyle/>
                    <a:p>
                      <a:r>
                        <a:rPr lang="en-GB" sz="1000" dirty="0"/>
                        <a:t>180 days from Scheduled Project Commercial Operation Date</a:t>
                      </a:r>
                      <a:endParaRPr lang="fr-FR" sz="10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550785"/>
                  </a:ext>
                </a:extLst>
              </a:tr>
            </a:tbl>
          </a:graphicData>
        </a:graphic>
      </p:graphicFrame>
      <p:sp>
        <p:nvSpPr>
          <p:cNvPr id="11" name="TextBox 10">
            <a:extLst>
              <a:ext uri="{FF2B5EF4-FFF2-40B4-BE49-F238E27FC236}">
                <a16:creationId xmlns:a16="http://schemas.microsoft.com/office/drawing/2014/main" id="{61FFB2BB-10F8-A357-ED9C-EACE9D30CC45}"/>
              </a:ext>
            </a:extLst>
          </p:cNvPr>
          <p:cNvSpPr txBox="1"/>
          <p:nvPr/>
        </p:nvSpPr>
        <p:spPr>
          <a:xfrm>
            <a:off x="334963" y="1465158"/>
            <a:ext cx="5689600" cy="3304357"/>
          </a:xfrm>
          <a:prstGeom prst="rect">
            <a:avLst/>
          </a:prstGeom>
          <a:noFill/>
        </p:spPr>
        <p:txBody>
          <a:bodyPr wrap="square" lIns="36000" tIns="36000" rIns="36000" bIns="36000" rtlCol="0">
            <a:spAutoFit/>
          </a:bodyPr>
          <a:lstStyle/>
          <a:p>
            <a:pPr marL="285750" indent="-285750">
              <a:buFont typeface="Wingdings" panose="05000000000000000000" pitchFamily="2" charset="2"/>
              <a:buChar char="§"/>
            </a:pPr>
            <a:r>
              <a:rPr lang="en-GB" sz="1050" dirty="0" err="1"/>
              <a:t>Windistan’s</a:t>
            </a:r>
            <a:r>
              <a:rPr lang="en-GB" sz="1050" dirty="0"/>
              <a:t> Ministry of Renewable Energy (“MRE”), acting through Renewable Energy Office (“REO”), has invited pre-qualified  sponsors to submit proposals for, inter alia, the development, ownership, procurement, financing, construction, and operation of a greenfield 300MW wind power plant in the northern region of the Republic of </a:t>
            </a:r>
            <a:r>
              <a:rPr lang="en-GB" sz="1050" dirty="0" err="1"/>
              <a:t>Windistan</a:t>
            </a:r>
            <a:r>
              <a:rPr lang="en-GB" sz="1050" dirty="0"/>
              <a:t> (the </a:t>
            </a:r>
            <a:r>
              <a:rPr lang="en-GB" sz="1050" b="1" dirty="0"/>
              <a:t>“Project</a:t>
            </a:r>
            <a:r>
              <a:rPr lang="en-GB" sz="1050" dirty="0"/>
              <a:t>”).</a:t>
            </a:r>
          </a:p>
          <a:p>
            <a:pPr marL="285750" indent="-285750">
              <a:buFont typeface="Wingdings" panose="05000000000000000000" pitchFamily="2" charset="2"/>
              <a:buChar char="§"/>
            </a:pPr>
            <a:r>
              <a:rPr lang="en-GB" sz="1050" dirty="0" err="1"/>
              <a:t>InfraWind</a:t>
            </a:r>
            <a:r>
              <a:rPr lang="en-GB" sz="1050" dirty="0"/>
              <a:t> Capital L.P (the “</a:t>
            </a:r>
            <a:r>
              <a:rPr lang="en-GB" sz="1050" b="1" dirty="0"/>
              <a:t>Sponsor”</a:t>
            </a:r>
            <a:r>
              <a:rPr lang="en-GB" sz="1050" dirty="0"/>
              <a:t>) intend to intend to submit a bid on or before </a:t>
            </a:r>
            <a:r>
              <a:rPr lang="en-GB" sz="1050" b="1" dirty="0"/>
              <a:t>23 July 2023 </a:t>
            </a:r>
            <a:r>
              <a:rPr lang="en-GB" sz="1050" dirty="0"/>
              <a:t>in response to this a request for proposal </a:t>
            </a:r>
            <a:r>
              <a:rPr lang="en-GB" sz="1050" b="1" dirty="0"/>
              <a:t>(“</a:t>
            </a:r>
            <a:r>
              <a:rPr lang="en-GB" sz="1050" b="1" dirty="0" err="1"/>
              <a:t>RfP</a:t>
            </a:r>
            <a:r>
              <a:rPr lang="en-GB" sz="1050" b="1" dirty="0"/>
              <a:t>”).</a:t>
            </a:r>
          </a:p>
          <a:p>
            <a:pPr marL="285750" indent="-285750">
              <a:buFont typeface="Wingdings" panose="05000000000000000000" pitchFamily="2" charset="2"/>
              <a:buChar char="§"/>
            </a:pPr>
            <a:r>
              <a:rPr lang="en-GB" sz="1050" dirty="0"/>
              <a:t>The Project will be developed on a Build, Own and Operate (“BOO”) basis by a special purpose vehicle (</a:t>
            </a:r>
            <a:r>
              <a:rPr lang="en-GB" sz="1050" b="1" dirty="0"/>
              <a:t>“SPV”</a:t>
            </a:r>
            <a:r>
              <a:rPr lang="en-GB" sz="1050" dirty="0"/>
              <a:t>) to be </a:t>
            </a:r>
            <a:r>
              <a:rPr lang="en-GB" sz="1050" b="1" dirty="0"/>
              <a:t>[87.5%] </a:t>
            </a:r>
            <a:r>
              <a:rPr lang="en-GB" sz="1050" dirty="0"/>
              <a:t>owned by the Sponsor and </a:t>
            </a:r>
            <a:r>
              <a:rPr lang="en-GB" sz="1050" b="1" dirty="0"/>
              <a:t>[12.5%]</a:t>
            </a:r>
            <a:r>
              <a:rPr lang="en-GB" sz="1050" dirty="0"/>
              <a:t> by the EPC contractor.</a:t>
            </a:r>
          </a:p>
          <a:p>
            <a:pPr marL="285750" indent="-285750">
              <a:buFont typeface="Wingdings" panose="05000000000000000000" pitchFamily="2" charset="2"/>
              <a:buChar char="§"/>
            </a:pPr>
            <a:r>
              <a:rPr lang="en-GB" sz="1050" dirty="0"/>
              <a:t>Sponsor is an investment and asset development company focused on generating and managing essential renewable energy assets on behalf of its clients.</a:t>
            </a:r>
          </a:p>
          <a:p>
            <a:pPr marL="285750" indent="-285750">
              <a:buFont typeface="Wingdings" panose="05000000000000000000" pitchFamily="2" charset="2"/>
              <a:buChar char="§"/>
            </a:pPr>
            <a:r>
              <a:rPr lang="en-GB" sz="1050" dirty="0"/>
              <a:t>The Sponsor is seeking expression of interest from potential Lenders in supporting the financing of the Project.</a:t>
            </a:r>
            <a:endParaRPr lang="fr-FR" sz="1050" dirty="0"/>
          </a:p>
          <a:p>
            <a:pPr marL="285750" indent="-285750">
              <a:buFont typeface="Wingdings" panose="05000000000000000000" pitchFamily="2" charset="2"/>
              <a:buChar char="§"/>
            </a:pPr>
            <a:r>
              <a:rPr lang="en-GB" sz="1050" dirty="0"/>
              <a:t>The SPV will enter into 20 year Power Purchase Agreement (</a:t>
            </a:r>
            <a:r>
              <a:rPr lang="en-GB" sz="1050" b="1" dirty="0"/>
              <a:t>“PPA”</a:t>
            </a:r>
            <a:r>
              <a:rPr lang="en-GB" sz="1050" dirty="0"/>
              <a:t>) with The Windy Electric Company (the </a:t>
            </a:r>
            <a:r>
              <a:rPr lang="en-GB" sz="1050" b="1" dirty="0"/>
              <a:t>“Off-taker”, </a:t>
            </a:r>
            <a:r>
              <a:rPr lang="en-GB" sz="1050" dirty="0"/>
              <a:t>or</a:t>
            </a:r>
            <a:r>
              <a:rPr lang="en-GB" sz="1050" b="1" dirty="0"/>
              <a:t> “WEC”</a:t>
            </a:r>
            <a:r>
              <a:rPr lang="en-GB" sz="1050" dirty="0"/>
              <a:t>) providing a stable and predictable revenue stream and eliminating imbalance risk, in line with industry standards. </a:t>
            </a:r>
          </a:p>
          <a:p>
            <a:pPr marL="285750" indent="-285750">
              <a:buFont typeface="Wingdings" panose="05000000000000000000" pitchFamily="2" charset="2"/>
              <a:buChar char="§"/>
            </a:pPr>
            <a:r>
              <a:rPr lang="en-GB" sz="1050" dirty="0"/>
              <a:t>The obligation of the Off-taker under the PPA will be guaranteed under a Credit Support Agreement (“</a:t>
            </a:r>
            <a:r>
              <a:rPr lang="en-GB" sz="1050" b="1" dirty="0"/>
              <a:t>CSA</a:t>
            </a:r>
            <a:r>
              <a:rPr lang="en-GB" sz="1050" dirty="0"/>
              <a:t>”). </a:t>
            </a:r>
          </a:p>
          <a:p>
            <a:pPr marL="285750" indent="-285750">
              <a:buFont typeface="Wingdings" panose="05000000000000000000" pitchFamily="2" charset="2"/>
              <a:buChar char="§"/>
            </a:pPr>
            <a:r>
              <a:rPr lang="en-GB" sz="1050" dirty="0"/>
              <a:t>SPV’s intention is to raise non-recourse project finance debt to fund a significant portion of the total capital requirements of the Project. The Sponsor is seeking to obtain full credit approval of debt financing terms by selected lenders.</a:t>
            </a:r>
          </a:p>
        </p:txBody>
      </p:sp>
      <p:sp>
        <p:nvSpPr>
          <p:cNvPr id="5" name="Slide Number Placeholder 4"/>
          <p:cNvSpPr>
            <a:spLocks noGrp="1"/>
          </p:cNvSpPr>
          <p:nvPr>
            <p:ph type="sldNum" sz="quarter" idx="12"/>
          </p:nvPr>
        </p:nvSpPr>
        <p:spPr/>
        <p:txBody>
          <a:bodyPr/>
          <a:lstStyle/>
          <a:p>
            <a:fld id="{10B88776-E8C1-4E3F-B5D0-8159CE2ADE82}" type="slidenum">
              <a:rPr lang="fr-FR" smtClean="0"/>
              <a:pPr/>
              <a:t>2</a:t>
            </a:fld>
            <a:endParaRPr lang="fr-FR" dirty="0"/>
          </a:p>
        </p:txBody>
      </p:sp>
      <p:sp>
        <p:nvSpPr>
          <p:cNvPr id="16" name="Right Arrow 15"/>
          <p:cNvSpPr/>
          <p:nvPr/>
        </p:nvSpPr>
        <p:spPr>
          <a:xfrm>
            <a:off x="748906" y="5586924"/>
            <a:ext cx="9490842" cy="479322"/>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24" name="5-Point Star 23"/>
          <p:cNvSpPr/>
          <p:nvPr/>
        </p:nvSpPr>
        <p:spPr>
          <a:xfrm>
            <a:off x="6626337" y="5704448"/>
            <a:ext cx="242171" cy="229402"/>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32" name="5-Point Star 31"/>
          <p:cNvSpPr/>
          <p:nvPr/>
        </p:nvSpPr>
        <p:spPr>
          <a:xfrm>
            <a:off x="9437280" y="5693767"/>
            <a:ext cx="238565" cy="235876"/>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33" name="TextBox 32"/>
          <p:cNvSpPr txBox="1"/>
          <p:nvPr/>
        </p:nvSpPr>
        <p:spPr>
          <a:xfrm>
            <a:off x="490014" y="5081435"/>
            <a:ext cx="1324304" cy="369332"/>
          </a:xfrm>
          <a:prstGeom prst="rect">
            <a:avLst/>
          </a:prstGeom>
          <a:noFill/>
        </p:spPr>
        <p:txBody>
          <a:bodyPr wrap="square" lIns="36000" tIns="0" rIns="36000" bIns="0" rtlCol="0">
            <a:spAutoFit/>
          </a:bodyPr>
          <a:lstStyle/>
          <a:p>
            <a:pPr algn="ctr"/>
            <a:r>
              <a:rPr lang="en-GB" sz="800" dirty="0"/>
              <a:t>Select EPC and mature O&amp;M Strategies</a:t>
            </a:r>
          </a:p>
          <a:p>
            <a:pPr algn="ctr"/>
            <a:r>
              <a:rPr lang="en-GB" sz="800" b="1" dirty="0"/>
              <a:t>23 June 2023</a:t>
            </a:r>
          </a:p>
        </p:txBody>
      </p:sp>
      <p:sp>
        <p:nvSpPr>
          <p:cNvPr id="36" name="TextBox 35"/>
          <p:cNvSpPr txBox="1"/>
          <p:nvPr/>
        </p:nvSpPr>
        <p:spPr>
          <a:xfrm>
            <a:off x="1770193" y="6102147"/>
            <a:ext cx="1324304" cy="369332"/>
          </a:xfrm>
          <a:prstGeom prst="rect">
            <a:avLst/>
          </a:prstGeom>
          <a:noFill/>
        </p:spPr>
        <p:txBody>
          <a:bodyPr wrap="square" lIns="36000" tIns="0" rIns="36000" bIns="0" rtlCol="0">
            <a:noAutofit/>
          </a:bodyPr>
          <a:lstStyle/>
          <a:p>
            <a:pPr algn="ctr"/>
            <a:r>
              <a:rPr lang="en-GB" sz="800" dirty="0"/>
              <a:t>Issue Term Sheet and RFP to Lenders</a:t>
            </a:r>
          </a:p>
          <a:p>
            <a:pPr algn="ctr"/>
            <a:r>
              <a:rPr lang="en-GB" sz="800" b="1" dirty="0"/>
              <a:t>28 June 2023</a:t>
            </a:r>
          </a:p>
        </p:txBody>
      </p:sp>
      <p:sp>
        <p:nvSpPr>
          <p:cNvPr id="37" name="TextBox 36"/>
          <p:cNvSpPr txBox="1"/>
          <p:nvPr/>
        </p:nvSpPr>
        <p:spPr>
          <a:xfrm>
            <a:off x="2103796" y="5180034"/>
            <a:ext cx="1324304" cy="268327"/>
          </a:xfrm>
          <a:prstGeom prst="rect">
            <a:avLst/>
          </a:prstGeom>
          <a:noFill/>
        </p:spPr>
        <p:txBody>
          <a:bodyPr wrap="square" lIns="36000" tIns="0" rIns="36000" bIns="0" rtlCol="0">
            <a:noAutofit/>
          </a:bodyPr>
          <a:lstStyle/>
          <a:p>
            <a:pPr algn="ctr"/>
            <a:r>
              <a:rPr lang="en-GB" sz="800" dirty="0"/>
              <a:t>Lender negotiations</a:t>
            </a:r>
          </a:p>
          <a:p>
            <a:pPr algn="ctr"/>
            <a:r>
              <a:rPr lang="en-GB" sz="800" b="1" dirty="0"/>
              <a:t>29 June – 7 July 2023</a:t>
            </a:r>
          </a:p>
        </p:txBody>
      </p:sp>
      <p:cxnSp>
        <p:nvCxnSpPr>
          <p:cNvPr id="48" name="Straight Connector 47"/>
          <p:cNvCxnSpPr/>
          <p:nvPr/>
        </p:nvCxnSpPr>
        <p:spPr>
          <a:xfrm>
            <a:off x="1152166" y="5451040"/>
            <a:ext cx="0" cy="261117"/>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36" idx="0"/>
          </p:cNvCxnSpPr>
          <p:nvPr/>
        </p:nvCxnSpPr>
        <p:spPr>
          <a:xfrm>
            <a:off x="2432345" y="5930823"/>
            <a:ext cx="0" cy="171324"/>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976649" y="6102147"/>
            <a:ext cx="1324304" cy="246221"/>
          </a:xfrm>
          <a:prstGeom prst="rect">
            <a:avLst/>
          </a:prstGeom>
          <a:noFill/>
        </p:spPr>
        <p:txBody>
          <a:bodyPr wrap="square" lIns="36000" tIns="0" rIns="36000" bIns="0" rtlCol="0">
            <a:spAutoFit/>
          </a:bodyPr>
          <a:lstStyle/>
          <a:p>
            <a:pPr algn="ctr"/>
            <a:r>
              <a:rPr lang="en-GB" sz="800" dirty="0"/>
              <a:t>Credit approval</a:t>
            </a:r>
          </a:p>
          <a:p>
            <a:pPr algn="ctr"/>
            <a:r>
              <a:rPr lang="en-GB" sz="800" b="1" dirty="0"/>
              <a:t>7 July 2023</a:t>
            </a:r>
          </a:p>
        </p:txBody>
      </p:sp>
      <p:cxnSp>
        <p:nvCxnSpPr>
          <p:cNvPr id="56" name="Straight Connector 55"/>
          <p:cNvCxnSpPr>
            <a:endCxn id="55" idx="0"/>
          </p:cNvCxnSpPr>
          <p:nvPr/>
        </p:nvCxnSpPr>
        <p:spPr>
          <a:xfrm>
            <a:off x="3638801" y="5930823"/>
            <a:ext cx="0" cy="171324"/>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849387" y="5114850"/>
            <a:ext cx="1324304" cy="246221"/>
          </a:xfrm>
          <a:prstGeom prst="rect">
            <a:avLst/>
          </a:prstGeom>
          <a:noFill/>
        </p:spPr>
        <p:txBody>
          <a:bodyPr wrap="square" lIns="36000" tIns="0" rIns="36000" bIns="0" rtlCol="0">
            <a:spAutoFit/>
          </a:bodyPr>
          <a:lstStyle/>
          <a:p>
            <a:pPr algn="ctr"/>
            <a:r>
              <a:rPr lang="en-GB" sz="800" dirty="0"/>
              <a:t>Bid submission</a:t>
            </a:r>
          </a:p>
          <a:p>
            <a:pPr algn="ctr"/>
            <a:r>
              <a:rPr lang="en-GB" sz="800" b="1" dirty="0"/>
              <a:t>23 July 2023</a:t>
            </a:r>
          </a:p>
        </p:txBody>
      </p:sp>
      <p:sp>
        <p:nvSpPr>
          <p:cNvPr id="63" name="TextBox 62"/>
          <p:cNvSpPr txBox="1"/>
          <p:nvPr/>
        </p:nvSpPr>
        <p:spPr>
          <a:xfrm>
            <a:off x="5240653" y="6105597"/>
            <a:ext cx="1324304" cy="246221"/>
          </a:xfrm>
          <a:prstGeom prst="rect">
            <a:avLst/>
          </a:prstGeom>
          <a:noFill/>
        </p:spPr>
        <p:txBody>
          <a:bodyPr wrap="square" lIns="36000" tIns="0" rIns="36000" bIns="0" rtlCol="0">
            <a:spAutoFit/>
          </a:bodyPr>
          <a:lstStyle/>
          <a:p>
            <a:pPr algn="ctr"/>
            <a:r>
              <a:rPr lang="en-GB" sz="800" dirty="0"/>
              <a:t>Tariff award</a:t>
            </a:r>
          </a:p>
          <a:p>
            <a:pPr algn="ctr"/>
            <a:r>
              <a:rPr lang="en-GB" sz="800" b="1" dirty="0"/>
              <a:t>TBC</a:t>
            </a:r>
          </a:p>
        </p:txBody>
      </p:sp>
      <p:cxnSp>
        <p:nvCxnSpPr>
          <p:cNvPr id="64" name="Straight Connector 63"/>
          <p:cNvCxnSpPr>
            <a:endCxn id="63" idx="0"/>
          </p:cNvCxnSpPr>
          <p:nvPr/>
        </p:nvCxnSpPr>
        <p:spPr>
          <a:xfrm>
            <a:off x="5902805" y="5934273"/>
            <a:ext cx="0" cy="171324"/>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167438" y="5176613"/>
            <a:ext cx="1324304" cy="246221"/>
          </a:xfrm>
          <a:prstGeom prst="rect">
            <a:avLst/>
          </a:prstGeom>
          <a:noFill/>
        </p:spPr>
        <p:txBody>
          <a:bodyPr wrap="square" lIns="36000" tIns="0" rIns="36000" bIns="0" rtlCol="0">
            <a:noAutofit/>
          </a:bodyPr>
          <a:lstStyle/>
          <a:p>
            <a:pPr algn="ctr"/>
            <a:r>
              <a:rPr lang="en-GB" sz="800" dirty="0"/>
              <a:t>Financial close</a:t>
            </a:r>
          </a:p>
          <a:p>
            <a:pPr algn="ctr"/>
            <a:r>
              <a:rPr lang="en-GB" sz="800" b="1" dirty="0"/>
              <a:t>31 October 2024</a:t>
            </a:r>
          </a:p>
        </p:txBody>
      </p:sp>
      <p:sp>
        <p:nvSpPr>
          <p:cNvPr id="67" name="TextBox 66"/>
          <p:cNvSpPr txBox="1"/>
          <p:nvPr/>
        </p:nvSpPr>
        <p:spPr>
          <a:xfrm>
            <a:off x="8032653" y="6100968"/>
            <a:ext cx="1324304" cy="246221"/>
          </a:xfrm>
          <a:prstGeom prst="rect">
            <a:avLst/>
          </a:prstGeom>
          <a:noFill/>
        </p:spPr>
        <p:txBody>
          <a:bodyPr wrap="square" lIns="36000" tIns="0" rIns="36000" bIns="0" rtlCol="0">
            <a:spAutoFit/>
          </a:bodyPr>
          <a:lstStyle/>
          <a:p>
            <a:pPr algn="ctr"/>
            <a:r>
              <a:rPr lang="en-GB" sz="800" dirty="0"/>
              <a:t>First power</a:t>
            </a:r>
          </a:p>
          <a:p>
            <a:pPr algn="ctr"/>
            <a:r>
              <a:rPr lang="en-GB" sz="800" b="1" dirty="0"/>
              <a:t>1 July 2026</a:t>
            </a:r>
          </a:p>
        </p:txBody>
      </p:sp>
      <p:cxnSp>
        <p:nvCxnSpPr>
          <p:cNvPr id="68" name="Straight Connector 67"/>
          <p:cNvCxnSpPr>
            <a:endCxn id="67" idx="0"/>
          </p:cNvCxnSpPr>
          <p:nvPr/>
        </p:nvCxnSpPr>
        <p:spPr>
          <a:xfrm>
            <a:off x="8694805" y="5929644"/>
            <a:ext cx="0" cy="171324"/>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9044846" y="5113730"/>
            <a:ext cx="1061896" cy="340988"/>
          </a:xfrm>
          <a:prstGeom prst="rect">
            <a:avLst/>
          </a:prstGeom>
          <a:noFill/>
        </p:spPr>
        <p:txBody>
          <a:bodyPr wrap="square" lIns="36000" tIns="0" rIns="36000" bIns="0" rtlCol="0">
            <a:noAutofit/>
          </a:bodyPr>
          <a:lstStyle/>
          <a:p>
            <a:pPr algn="ctr"/>
            <a:r>
              <a:rPr lang="en-GB" sz="800" dirty="0"/>
              <a:t>Target COD 31 </a:t>
            </a:r>
            <a:r>
              <a:rPr lang="en-GB" sz="800" b="1" dirty="0"/>
              <a:t>December 2026</a:t>
            </a:r>
          </a:p>
        </p:txBody>
      </p:sp>
      <p:cxnSp>
        <p:nvCxnSpPr>
          <p:cNvPr id="72" name="Straight Connector 71"/>
          <p:cNvCxnSpPr/>
          <p:nvPr/>
        </p:nvCxnSpPr>
        <p:spPr>
          <a:xfrm>
            <a:off x="1814318" y="5122103"/>
            <a:ext cx="0" cy="1460032"/>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106603" y="5122103"/>
            <a:ext cx="0" cy="1460032"/>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091867" y="6588193"/>
            <a:ext cx="1324304" cy="138499"/>
          </a:xfrm>
          <a:prstGeom prst="rect">
            <a:avLst/>
          </a:prstGeom>
          <a:noFill/>
        </p:spPr>
        <p:txBody>
          <a:bodyPr wrap="square" lIns="36000" tIns="0" rIns="36000" bIns="0" rtlCol="0">
            <a:spAutoFit/>
          </a:bodyPr>
          <a:lstStyle/>
          <a:p>
            <a:pPr algn="ctr"/>
            <a:r>
              <a:rPr lang="en-GB" sz="900" b="1" i="1" dirty="0"/>
              <a:t>Currently ongoing</a:t>
            </a:r>
          </a:p>
        </p:txBody>
      </p:sp>
      <p:cxnSp>
        <p:nvCxnSpPr>
          <p:cNvPr id="76" name="Elbow Connector 75"/>
          <p:cNvCxnSpPr>
            <a:stCxn id="63" idx="2"/>
          </p:cNvCxnSpPr>
          <p:nvPr/>
        </p:nvCxnSpPr>
        <p:spPr>
          <a:xfrm rot="16200000" flipH="1">
            <a:off x="7766776" y="4487847"/>
            <a:ext cx="374874" cy="4102816"/>
          </a:xfrm>
          <a:prstGeom prst="bentConnector2">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039241" y="6537997"/>
            <a:ext cx="3497840" cy="138499"/>
          </a:xfrm>
          <a:prstGeom prst="rect">
            <a:avLst/>
          </a:prstGeom>
          <a:noFill/>
        </p:spPr>
        <p:txBody>
          <a:bodyPr wrap="square" lIns="36000" tIns="0" rIns="36000" bIns="0" rtlCol="0">
            <a:spAutoFit/>
          </a:bodyPr>
          <a:lstStyle/>
          <a:p>
            <a:pPr algn="ctr"/>
            <a:r>
              <a:rPr lang="en-GB" sz="900" b="1" i="1" dirty="0"/>
              <a:t>Recruitment &amp; Ramp-up of key personnel &amp; equipment</a:t>
            </a:r>
          </a:p>
        </p:txBody>
      </p:sp>
      <p:sp>
        <p:nvSpPr>
          <p:cNvPr id="78" name="TextBox 77"/>
          <p:cNvSpPr txBox="1"/>
          <p:nvPr/>
        </p:nvSpPr>
        <p:spPr>
          <a:xfrm>
            <a:off x="10320070" y="5744686"/>
            <a:ext cx="1324304" cy="138499"/>
          </a:xfrm>
          <a:prstGeom prst="rect">
            <a:avLst/>
          </a:prstGeom>
          <a:noFill/>
        </p:spPr>
        <p:txBody>
          <a:bodyPr wrap="square" lIns="36000" tIns="0" rIns="36000" bIns="0" rtlCol="0">
            <a:spAutoFit/>
          </a:bodyPr>
          <a:lstStyle/>
          <a:p>
            <a:pPr algn="ctr"/>
            <a:r>
              <a:rPr lang="en-GB" sz="900" b="1" i="1" dirty="0"/>
              <a:t>Operations +20y</a:t>
            </a:r>
          </a:p>
        </p:txBody>
      </p:sp>
      <p:sp>
        <p:nvSpPr>
          <p:cNvPr id="38" name="TextBox 37">
            <a:extLst>
              <a:ext uri="{FF2B5EF4-FFF2-40B4-BE49-F238E27FC236}">
                <a16:creationId xmlns:a16="http://schemas.microsoft.com/office/drawing/2014/main" id="{61FFB2BB-10F8-A357-ED9C-EACE9D30CC45}"/>
              </a:ext>
            </a:extLst>
          </p:cNvPr>
          <p:cNvSpPr txBox="1"/>
          <p:nvPr/>
        </p:nvSpPr>
        <p:spPr>
          <a:xfrm>
            <a:off x="6167438" y="4195882"/>
            <a:ext cx="5689600" cy="395869"/>
          </a:xfrm>
          <a:prstGeom prst="rect">
            <a:avLst/>
          </a:prstGeom>
          <a:noFill/>
        </p:spPr>
        <p:txBody>
          <a:bodyPr wrap="square" lIns="36000" tIns="36000" rIns="36000" bIns="36000" rtlCol="0">
            <a:spAutoFit/>
          </a:bodyPr>
          <a:lstStyle/>
          <a:p>
            <a:pPr marL="285750" indent="-285750">
              <a:buFont typeface="Wingdings" panose="05000000000000000000" pitchFamily="2" charset="2"/>
              <a:buChar char="§"/>
            </a:pPr>
            <a:r>
              <a:rPr lang="en-GB" sz="1050" dirty="0"/>
              <a:t>This document provides an overview of the proposed transaction and the financing terms and on which your response is requested by no later than close of business on 30 June 2023.</a:t>
            </a:r>
          </a:p>
        </p:txBody>
      </p:sp>
      <p:cxnSp>
        <p:nvCxnSpPr>
          <p:cNvPr id="53" name="Straight Connector 52"/>
          <p:cNvCxnSpPr/>
          <p:nvPr/>
        </p:nvCxnSpPr>
        <p:spPr>
          <a:xfrm>
            <a:off x="2750811" y="5451040"/>
            <a:ext cx="0" cy="261117"/>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461423" y="5451040"/>
            <a:ext cx="0" cy="261117"/>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747423" y="5451040"/>
            <a:ext cx="0" cy="261117"/>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9575794" y="5451040"/>
            <a:ext cx="0" cy="261117"/>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4814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Straight Connector 63">
            <a:extLst>
              <a:ext uri="{FF2B5EF4-FFF2-40B4-BE49-F238E27FC236}">
                <a16:creationId xmlns:a16="http://schemas.microsoft.com/office/drawing/2014/main" id="{66FAE1DD-DE13-243E-3EBD-23EA008732E0}"/>
              </a:ext>
            </a:extLst>
          </p:cNvPr>
          <p:cNvCxnSpPr/>
          <p:nvPr/>
        </p:nvCxnSpPr>
        <p:spPr>
          <a:xfrm>
            <a:off x="334963" y="1430782"/>
            <a:ext cx="56896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667BD19F-8578-9C15-4D8E-81B8E68A924F}"/>
              </a:ext>
            </a:extLst>
          </p:cNvPr>
          <p:cNvCxnSpPr/>
          <p:nvPr/>
        </p:nvCxnSpPr>
        <p:spPr>
          <a:xfrm flipV="1">
            <a:off x="6167438" y="1401236"/>
            <a:ext cx="5679120" cy="29546"/>
          </a:xfrm>
          <a:prstGeom prst="line">
            <a:avLst/>
          </a:prstGeom>
          <a:ln w="28575"/>
        </p:spPr>
        <p:style>
          <a:lnRef idx="1">
            <a:schemeClr val="dk1"/>
          </a:lnRef>
          <a:fillRef idx="0">
            <a:schemeClr val="dk1"/>
          </a:fillRef>
          <a:effectRef idx="0">
            <a:schemeClr val="dk1"/>
          </a:effectRef>
          <a:fontRef idx="minor">
            <a:schemeClr val="tx1"/>
          </a:fontRef>
        </p:style>
      </p:cxnSp>
      <p:sp>
        <p:nvSpPr>
          <p:cNvPr id="90" name="TextBox 89">
            <a:extLst>
              <a:ext uri="{FF2B5EF4-FFF2-40B4-BE49-F238E27FC236}">
                <a16:creationId xmlns:a16="http://schemas.microsoft.com/office/drawing/2014/main" id="{3C4B5587-E75E-077A-909B-F2241249BBAF}"/>
              </a:ext>
            </a:extLst>
          </p:cNvPr>
          <p:cNvSpPr txBox="1"/>
          <p:nvPr/>
        </p:nvSpPr>
        <p:spPr>
          <a:xfrm>
            <a:off x="6167439" y="1463821"/>
            <a:ext cx="5679120" cy="4844903"/>
          </a:xfrm>
          <a:prstGeom prst="rect">
            <a:avLst/>
          </a:prstGeom>
          <a:noFill/>
        </p:spPr>
        <p:txBody>
          <a:bodyPr wrap="square" rtlCol="0">
            <a:noAutofit/>
          </a:bodyPr>
          <a:lstStyle/>
          <a:p>
            <a:pPr marL="285750" indent="-285750">
              <a:buFont typeface="Wingdings" panose="05000000000000000000" pitchFamily="2" charset="2"/>
              <a:buChar char="§"/>
            </a:pPr>
            <a:r>
              <a:rPr lang="en-GB" sz="1050" dirty="0"/>
              <a:t>The Project is owned by experienced shareholders with a strong track record in the development of wind projects. The EPC Contractor was offered a minority stake of [12.5%] in return for improved terms.</a:t>
            </a:r>
          </a:p>
          <a:p>
            <a:pPr marL="285750" indent="-285750">
              <a:buFont typeface="Wingdings" panose="05000000000000000000" pitchFamily="2" charset="2"/>
              <a:buChar char="§"/>
            </a:pPr>
            <a:r>
              <a:rPr lang="en-GB" sz="1050" dirty="0"/>
              <a:t>The sponsor has successfully negotiated a single-entry point turnkey contract with a well-known </a:t>
            </a:r>
            <a:r>
              <a:rPr lang="en-GB" sz="1050" b="1" dirty="0"/>
              <a:t>Tier 1 EPC Contractor </a:t>
            </a:r>
            <a:r>
              <a:rPr lang="en-GB" sz="1050" dirty="0"/>
              <a:t>and specialist in utility scale wind projects in similar countries with alike climatic conditions.</a:t>
            </a:r>
          </a:p>
          <a:p>
            <a:pPr marL="285750" indent="-285750">
              <a:buFont typeface="Wingdings" panose="05000000000000000000" pitchFamily="2" charset="2"/>
              <a:buChar char="§"/>
            </a:pPr>
            <a:r>
              <a:rPr lang="en-GB" sz="1050" dirty="0"/>
              <a:t>Negotiations have also been successful with a 3rd party Operations and Maintenance  (the </a:t>
            </a:r>
            <a:r>
              <a:rPr lang="en-GB" sz="1050" b="1" dirty="0"/>
              <a:t>“O&amp;M”) </a:t>
            </a:r>
            <a:r>
              <a:rPr lang="en-GB" sz="1050" dirty="0"/>
              <a:t>provider.</a:t>
            </a:r>
            <a:endParaRPr lang="fr-FR" sz="1050" dirty="0"/>
          </a:p>
          <a:p>
            <a:pPr marL="285750" indent="-285750">
              <a:buFont typeface="Wingdings" panose="05000000000000000000" pitchFamily="2" charset="2"/>
              <a:buChar char="§"/>
            </a:pPr>
            <a:r>
              <a:rPr lang="en-GB" sz="1050" dirty="0"/>
              <a:t>This approach is set following good industry practice, thus providing more comfort to the lenders</a:t>
            </a:r>
          </a:p>
          <a:p>
            <a:pPr marL="285750" indent="-285750">
              <a:buFont typeface="Wingdings" panose="05000000000000000000" pitchFamily="2" charset="2"/>
              <a:buChar char="§"/>
            </a:pPr>
            <a:r>
              <a:rPr lang="en-GB" sz="1050" dirty="0"/>
              <a:t>Contracts provide a full scope covering design, supply, transport, harbour logistics, installation and commissioning</a:t>
            </a:r>
          </a:p>
          <a:p>
            <a:pPr marL="285750" indent="-285750">
              <a:buFont typeface="Wingdings" panose="05000000000000000000" pitchFamily="2" charset="2"/>
              <a:buChar char="§"/>
            </a:pPr>
            <a:r>
              <a:rPr lang="en-GB" sz="1050" dirty="0"/>
              <a:t>As typical for asset financing, the Project will be the main counterparty or beneficiary under the contracts with third party suppliers, contractors, grid operator, and transmission asset owner.</a:t>
            </a:r>
          </a:p>
          <a:p>
            <a:pPr marL="285750" indent="-285750">
              <a:buFont typeface="Wingdings" panose="05000000000000000000" pitchFamily="2" charset="2"/>
              <a:buChar char="§"/>
            </a:pPr>
            <a:r>
              <a:rPr lang="en-GB" sz="1050" dirty="0"/>
              <a:t>The expected debt facilities of the financing will be used for the construction and the operation of the Project.</a:t>
            </a:r>
          </a:p>
          <a:p>
            <a:pPr marL="285750" indent="-285750">
              <a:buFont typeface="Wingdings" panose="05000000000000000000" pitchFamily="2" charset="2"/>
              <a:buChar char="§"/>
            </a:pPr>
            <a:r>
              <a:rPr lang="en-GB" sz="1050" dirty="0"/>
              <a:t>The senior debt financing is expected to be provided by commercial lenders alongside potential involvement also of an ECA.</a:t>
            </a:r>
          </a:p>
          <a:p>
            <a:pPr marL="285750" indent="-285750">
              <a:buFont typeface="Wingdings" panose="05000000000000000000" pitchFamily="2" charset="2"/>
              <a:buChar char="§"/>
            </a:pPr>
            <a:r>
              <a:rPr lang="en-GB" sz="1050" dirty="0"/>
              <a:t>The senior lenders will benefit from a standard security package, in line with Asset Based Financing offshore wind precedent transactions in the UK, including inter alia: (</a:t>
            </a:r>
            <a:r>
              <a:rPr lang="en-GB" sz="1050" dirty="0" err="1"/>
              <a:t>i</a:t>
            </a:r>
            <a:r>
              <a:rPr lang="en-GB" sz="1050" dirty="0"/>
              <a:t>) Fixed and floating charges; (ii) Security over the shares of the Borrower; (iii) subordinated shareholder loans by Holdco in the Borrower; and (iv) Standard suite of Direct Agreements (e.g. Construction contracts, PPA(s), O&amp;M contracts).</a:t>
            </a:r>
          </a:p>
          <a:p>
            <a:pPr marL="285750" indent="-285750">
              <a:buFont typeface="Wingdings" panose="05000000000000000000" pitchFamily="2" charset="2"/>
              <a:buChar char="§"/>
            </a:pPr>
            <a:r>
              <a:rPr lang="en-GB" sz="1050" dirty="0"/>
              <a:t>The Off-taker which is expected to be investment grade-rated entities will offtake 100% of the Project power output and benefits and also provide other administrative trading services and bear imbalance risk in line with industry standards.</a:t>
            </a:r>
          </a:p>
          <a:p>
            <a:pPr marL="285750" indent="-285750">
              <a:buFont typeface="Wingdings" panose="05000000000000000000" pitchFamily="2" charset="2"/>
              <a:buChar char="§"/>
            </a:pPr>
            <a:r>
              <a:rPr lang="en-GB" sz="1050" dirty="0"/>
              <a:t>LLA will be secured once the preferred bidder is awarded.</a:t>
            </a:r>
          </a:p>
          <a:p>
            <a:pPr marL="285750" indent="-285750">
              <a:buFont typeface="Wingdings" panose="05000000000000000000" pitchFamily="2" charset="2"/>
              <a:buChar char="§"/>
            </a:pPr>
            <a:r>
              <a:rPr lang="en-GB" sz="1050" dirty="0"/>
              <a:t>Government of Windistan will provide full credit support under the CSA if Off-taker does not maintain BBB rating by S&amp;P Rating Agency.</a:t>
            </a:r>
          </a:p>
          <a:p>
            <a:pPr marL="285750" indent="-285750">
              <a:buFont typeface="Wingdings" panose="05000000000000000000" pitchFamily="2" charset="2"/>
              <a:buChar char="§"/>
            </a:pPr>
            <a:endParaRPr lang="en-GB" sz="1050" dirty="0"/>
          </a:p>
          <a:p>
            <a:pPr marL="285750" indent="-285750">
              <a:buFont typeface="Wingdings" panose="05000000000000000000" pitchFamily="2" charset="2"/>
              <a:buChar char="§"/>
            </a:pPr>
            <a:endParaRPr lang="en-GB" sz="1050" dirty="0"/>
          </a:p>
          <a:p>
            <a:pPr marL="285750" indent="-285750">
              <a:buFont typeface="Wingdings" panose="05000000000000000000" pitchFamily="2" charset="2"/>
              <a:buChar char="§"/>
            </a:pPr>
            <a:endParaRPr lang="fr-FR" sz="1050" dirty="0"/>
          </a:p>
        </p:txBody>
      </p:sp>
      <p:sp>
        <p:nvSpPr>
          <p:cNvPr id="123" name="TextBox 122">
            <a:extLst>
              <a:ext uri="{FF2B5EF4-FFF2-40B4-BE49-F238E27FC236}">
                <a16:creationId xmlns:a16="http://schemas.microsoft.com/office/drawing/2014/main" id="{8AD2E7A4-4DBC-D47A-070C-DD7BFAAB0E7B}"/>
              </a:ext>
            </a:extLst>
          </p:cNvPr>
          <p:cNvSpPr txBox="1"/>
          <p:nvPr/>
        </p:nvSpPr>
        <p:spPr>
          <a:xfrm>
            <a:off x="1205985" y="2282525"/>
            <a:ext cx="702949" cy="338554"/>
          </a:xfrm>
          <a:prstGeom prst="rect">
            <a:avLst/>
          </a:prstGeom>
          <a:noFill/>
        </p:spPr>
        <p:txBody>
          <a:bodyPr wrap="square" rtlCol="0">
            <a:spAutoFit/>
          </a:bodyPr>
          <a:lstStyle/>
          <a:p>
            <a:pPr algn="ctr"/>
            <a:r>
              <a:rPr lang="en-GB" sz="800" dirty="0"/>
              <a:t>Credit</a:t>
            </a:r>
          </a:p>
          <a:p>
            <a:pPr algn="ctr"/>
            <a:r>
              <a:rPr lang="en-GB" sz="800" dirty="0"/>
              <a:t>Guarantee</a:t>
            </a:r>
            <a:endParaRPr lang="fr-FR" sz="800" dirty="0"/>
          </a:p>
        </p:txBody>
      </p:sp>
      <p:sp>
        <p:nvSpPr>
          <p:cNvPr id="129" name="TextBox 128">
            <a:extLst>
              <a:ext uri="{FF2B5EF4-FFF2-40B4-BE49-F238E27FC236}">
                <a16:creationId xmlns:a16="http://schemas.microsoft.com/office/drawing/2014/main" id="{A61B242C-B11B-86F9-404C-898592658856}"/>
              </a:ext>
            </a:extLst>
          </p:cNvPr>
          <p:cNvSpPr txBox="1"/>
          <p:nvPr/>
        </p:nvSpPr>
        <p:spPr>
          <a:xfrm>
            <a:off x="4123238" y="4202726"/>
            <a:ext cx="872889" cy="461665"/>
          </a:xfrm>
          <a:prstGeom prst="rect">
            <a:avLst/>
          </a:prstGeom>
          <a:noFill/>
        </p:spPr>
        <p:txBody>
          <a:bodyPr wrap="square" rtlCol="0">
            <a:spAutoFit/>
          </a:bodyPr>
          <a:lstStyle/>
          <a:p>
            <a:pPr algn="ctr"/>
            <a:r>
              <a:rPr lang="en-GB" sz="800" dirty="0"/>
              <a:t>Credit Support</a:t>
            </a:r>
          </a:p>
          <a:p>
            <a:pPr algn="ctr"/>
            <a:r>
              <a:rPr lang="en-GB" sz="800" dirty="0"/>
              <a:t>Agreement (CSA)</a:t>
            </a:r>
            <a:endParaRPr lang="fr-FR" sz="800" dirty="0"/>
          </a:p>
        </p:txBody>
      </p:sp>
      <p:sp>
        <p:nvSpPr>
          <p:cNvPr id="68" name="TextBox 67">
            <a:extLst>
              <a:ext uri="{FF2B5EF4-FFF2-40B4-BE49-F238E27FC236}">
                <a16:creationId xmlns:a16="http://schemas.microsoft.com/office/drawing/2014/main" id="{D4FF86B2-5D0F-1821-4C6E-CB8E65A84E03}"/>
              </a:ext>
            </a:extLst>
          </p:cNvPr>
          <p:cNvSpPr txBox="1"/>
          <p:nvPr/>
        </p:nvSpPr>
        <p:spPr>
          <a:xfrm>
            <a:off x="334071" y="1616325"/>
            <a:ext cx="990660" cy="720000"/>
          </a:xfrm>
          <a:prstGeom prst="rect">
            <a:avLst/>
          </a:prstGeom>
          <a:solidFill>
            <a:srgbClr val="4472C4"/>
          </a:solidFill>
        </p:spPr>
        <p:txBody>
          <a:bodyPr wrap="square" lIns="36000" tIns="36000" rIns="36000" bIns="36000" rtlCol="0" anchor="ctr">
            <a:noAutofit/>
          </a:bodyPr>
          <a:lstStyle/>
          <a:p>
            <a:pPr algn="ctr"/>
            <a:r>
              <a:rPr lang="en-GB" sz="1050" dirty="0">
                <a:solidFill>
                  <a:schemeClr val="bg1"/>
                </a:solidFill>
              </a:rPr>
              <a:t>EBL Lender</a:t>
            </a:r>
            <a:endParaRPr lang="fr-FR" sz="1050" dirty="0">
              <a:solidFill>
                <a:schemeClr val="bg1"/>
              </a:solidFill>
            </a:endParaRPr>
          </a:p>
        </p:txBody>
      </p:sp>
      <p:sp>
        <p:nvSpPr>
          <p:cNvPr id="69" name="TextBox 68">
            <a:extLst>
              <a:ext uri="{FF2B5EF4-FFF2-40B4-BE49-F238E27FC236}">
                <a16:creationId xmlns:a16="http://schemas.microsoft.com/office/drawing/2014/main" id="{DA7B9E48-BD03-F77C-090E-6F1BA6DB1FED}"/>
              </a:ext>
            </a:extLst>
          </p:cNvPr>
          <p:cNvSpPr txBox="1"/>
          <p:nvPr/>
        </p:nvSpPr>
        <p:spPr>
          <a:xfrm>
            <a:off x="1727256" y="1616324"/>
            <a:ext cx="990660" cy="720000"/>
          </a:xfrm>
          <a:prstGeom prst="rect">
            <a:avLst/>
          </a:prstGeom>
          <a:solidFill>
            <a:srgbClr val="4472C4"/>
          </a:solidFill>
        </p:spPr>
        <p:txBody>
          <a:bodyPr wrap="square" lIns="36000" tIns="36000" rIns="36000" bIns="36000" rtlCol="0" anchor="ctr">
            <a:noAutofit/>
          </a:bodyPr>
          <a:lstStyle/>
          <a:p>
            <a:pPr algn="ctr"/>
            <a:r>
              <a:rPr lang="en-GB" sz="1050" dirty="0">
                <a:solidFill>
                  <a:schemeClr val="bg1"/>
                </a:solidFill>
              </a:rPr>
              <a:t>InfraWind Capital L.P</a:t>
            </a:r>
          </a:p>
          <a:p>
            <a:pPr algn="ctr"/>
            <a:r>
              <a:rPr lang="en-GB" sz="1050" dirty="0">
                <a:solidFill>
                  <a:schemeClr val="bg1"/>
                </a:solidFill>
              </a:rPr>
              <a:t>(Sponsor)</a:t>
            </a:r>
            <a:endParaRPr lang="fr-FR" sz="1050" dirty="0">
              <a:solidFill>
                <a:schemeClr val="bg1"/>
              </a:solidFill>
            </a:endParaRPr>
          </a:p>
        </p:txBody>
      </p:sp>
      <p:sp>
        <p:nvSpPr>
          <p:cNvPr id="70" name="TextBox 69">
            <a:extLst>
              <a:ext uri="{FF2B5EF4-FFF2-40B4-BE49-F238E27FC236}">
                <a16:creationId xmlns:a16="http://schemas.microsoft.com/office/drawing/2014/main" id="{1DB20DB0-347D-10EA-AAB8-01C070A84CEB}"/>
              </a:ext>
            </a:extLst>
          </p:cNvPr>
          <p:cNvSpPr txBox="1"/>
          <p:nvPr/>
        </p:nvSpPr>
        <p:spPr>
          <a:xfrm>
            <a:off x="2743856" y="1612868"/>
            <a:ext cx="990660" cy="720000"/>
          </a:xfrm>
          <a:prstGeom prst="rect">
            <a:avLst/>
          </a:prstGeom>
          <a:solidFill>
            <a:srgbClr val="4472C4"/>
          </a:solidFill>
        </p:spPr>
        <p:txBody>
          <a:bodyPr wrap="square" lIns="36000" tIns="36000" rIns="36000" bIns="36000" rtlCol="0" anchor="ctr">
            <a:noAutofit/>
          </a:bodyPr>
          <a:lstStyle/>
          <a:p>
            <a:pPr algn="ctr"/>
            <a:r>
              <a:rPr lang="en-GB" sz="1050" dirty="0">
                <a:solidFill>
                  <a:schemeClr val="bg1"/>
                </a:solidFill>
              </a:rPr>
              <a:t>EPC </a:t>
            </a:r>
          </a:p>
          <a:p>
            <a:pPr algn="ctr"/>
            <a:r>
              <a:rPr lang="en-GB" sz="1050" dirty="0">
                <a:solidFill>
                  <a:schemeClr val="bg1"/>
                </a:solidFill>
              </a:rPr>
              <a:t>Contractor</a:t>
            </a:r>
            <a:endParaRPr lang="fr-FR" sz="1050" dirty="0">
              <a:solidFill>
                <a:schemeClr val="bg1"/>
              </a:solidFill>
            </a:endParaRPr>
          </a:p>
        </p:txBody>
      </p:sp>
      <p:sp>
        <p:nvSpPr>
          <p:cNvPr id="71" name="TextBox 70">
            <a:extLst>
              <a:ext uri="{FF2B5EF4-FFF2-40B4-BE49-F238E27FC236}">
                <a16:creationId xmlns:a16="http://schemas.microsoft.com/office/drawing/2014/main" id="{C55625FF-208D-C357-6714-9D65CC6B6EBF}"/>
              </a:ext>
            </a:extLst>
          </p:cNvPr>
          <p:cNvSpPr txBox="1"/>
          <p:nvPr/>
        </p:nvSpPr>
        <p:spPr>
          <a:xfrm>
            <a:off x="4230866" y="1612868"/>
            <a:ext cx="868248" cy="718482"/>
          </a:xfrm>
          <a:prstGeom prst="rect">
            <a:avLst/>
          </a:prstGeom>
          <a:solidFill>
            <a:srgbClr val="4472C4"/>
          </a:solidFill>
        </p:spPr>
        <p:txBody>
          <a:bodyPr wrap="square" lIns="36000" tIns="36000" rIns="36000" bIns="36000" rtlCol="0" anchor="ctr">
            <a:noAutofit/>
          </a:bodyPr>
          <a:lstStyle/>
          <a:p>
            <a:pPr algn="ctr"/>
            <a:r>
              <a:rPr lang="en-GB" sz="1050" dirty="0">
                <a:solidFill>
                  <a:schemeClr val="bg1"/>
                </a:solidFill>
              </a:rPr>
              <a:t>DFI</a:t>
            </a:r>
          </a:p>
          <a:p>
            <a:pPr algn="ctr"/>
            <a:r>
              <a:rPr lang="en-GB" sz="1050" dirty="0">
                <a:solidFill>
                  <a:schemeClr val="bg1"/>
                </a:solidFill>
              </a:rPr>
              <a:t>(30%)</a:t>
            </a:r>
            <a:endParaRPr lang="fr-FR" sz="1050" dirty="0">
              <a:solidFill>
                <a:schemeClr val="bg1"/>
              </a:solidFill>
            </a:endParaRPr>
          </a:p>
        </p:txBody>
      </p:sp>
      <p:sp>
        <p:nvSpPr>
          <p:cNvPr id="72" name="TextBox 71">
            <a:extLst>
              <a:ext uri="{FF2B5EF4-FFF2-40B4-BE49-F238E27FC236}">
                <a16:creationId xmlns:a16="http://schemas.microsoft.com/office/drawing/2014/main" id="{2087A54F-0DB7-3403-BB9E-DC8DC27BC941}"/>
              </a:ext>
            </a:extLst>
          </p:cNvPr>
          <p:cNvSpPr txBox="1"/>
          <p:nvPr/>
        </p:nvSpPr>
        <p:spPr>
          <a:xfrm>
            <a:off x="5109152" y="1612868"/>
            <a:ext cx="907442" cy="720000"/>
          </a:xfrm>
          <a:prstGeom prst="rect">
            <a:avLst/>
          </a:prstGeom>
          <a:solidFill>
            <a:srgbClr val="4472C4"/>
          </a:solidFill>
        </p:spPr>
        <p:txBody>
          <a:bodyPr wrap="square" lIns="36000" tIns="36000" rIns="36000" bIns="36000" rtlCol="0" anchor="ctr">
            <a:noAutofit/>
          </a:bodyPr>
          <a:lstStyle/>
          <a:p>
            <a:pPr algn="ctr"/>
            <a:r>
              <a:rPr lang="en-GB" sz="1050" dirty="0">
                <a:solidFill>
                  <a:schemeClr val="bg1"/>
                </a:solidFill>
              </a:rPr>
              <a:t>CB| ECA</a:t>
            </a:r>
          </a:p>
          <a:p>
            <a:pPr algn="ctr"/>
            <a:r>
              <a:rPr lang="en-GB" sz="1050" dirty="0">
                <a:solidFill>
                  <a:schemeClr val="bg1"/>
                </a:solidFill>
              </a:rPr>
              <a:t>(70%)</a:t>
            </a:r>
            <a:endParaRPr lang="fr-FR" sz="1050" dirty="0">
              <a:solidFill>
                <a:schemeClr val="bg1"/>
              </a:solidFill>
            </a:endParaRPr>
          </a:p>
        </p:txBody>
      </p:sp>
      <p:sp>
        <p:nvSpPr>
          <p:cNvPr id="73" name="TextBox 72">
            <a:extLst>
              <a:ext uri="{FF2B5EF4-FFF2-40B4-BE49-F238E27FC236}">
                <a16:creationId xmlns:a16="http://schemas.microsoft.com/office/drawing/2014/main" id="{2605A4D9-4416-B2D9-3ED0-42AFD376AC17}"/>
              </a:ext>
            </a:extLst>
          </p:cNvPr>
          <p:cNvSpPr txBox="1"/>
          <p:nvPr/>
        </p:nvSpPr>
        <p:spPr>
          <a:xfrm>
            <a:off x="2230402" y="3729899"/>
            <a:ext cx="975028" cy="743921"/>
          </a:xfrm>
          <a:prstGeom prst="rect">
            <a:avLst/>
          </a:prstGeom>
          <a:solidFill>
            <a:srgbClr val="4472C4"/>
          </a:solidFill>
        </p:spPr>
        <p:txBody>
          <a:bodyPr wrap="square" lIns="36000" tIns="36000" rIns="36000" bIns="36000" rtlCol="0" anchor="ctr">
            <a:noAutofit/>
          </a:bodyPr>
          <a:lstStyle/>
          <a:p>
            <a:pPr algn="ctr"/>
            <a:r>
              <a:rPr lang="en-GB" sz="1050" dirty="0">
                <a:solidFill>
                  <a:schemeClr val="bg1"/>
                </a:solidFill>
              </a:rPr>
              <a:t>SPV</a:t>
            </a:r>
            <a:endParaRPr lang="fr-FR" sz="1050" dirty="0">
              <a:solidFill>
                <a:schemeClr val="bg1"/>
              </a:solidFill>
            </a:endParaRPr>
          </a:p>
        </p:txBody>
      </p:sp>
      <p:sp>
        <p:nvSpPr>
          <p:cNvPr id="74" name="TextBox 73">
            <a:extLst>
              <a:ext uri="{FF2B5EF4-FFF2-40B4-BE49-F238E27FC236}">
                <a16:creationId xmlns:a16="http://schemas.microsoft.com/office/drawing/2014/main" id="{C97DFC26-F30A-AE38-4FF9-23BCA0057756}"/>
              </a:ext>
            </a:extLst>
          </p:cNvPr>
          <p:cNvSpPr txBox="1"/>
          <p:nvPr/>
        </p:nvSpPr>
        <p:spPr>
          <a:xfrm>
            <a:off x="339261" y="5588724"/>
            <a:ext cx="990660" cy="720000"/>
          </a:xfrm>
          <a:prstGeom prst="rect">
            <a:avLst/>
          </a:prstGeom>
          <a:solidFill>
            <a:srgbClr val="4472C4"/>
          </a:solidFill>
        </p:spPr>
        <p:txBody>
          <a:bodyPr wrap="square" lIns="36000" tIns="36000" rIns="36000" bIns="36000" rtlCol="0" anchor="ctr">
            <a:noAutofit/>
          </a:bodyPr>
          <a:lstStyle/>
          <a:p>
            <a:pPr algn="ctr"/>
            <a:r>
              <a:rPr lang="en-GB" sz="1050" dirty="0">
                <a:solidFill>
                  <a:schemeClr val="bg1"/>
                </a:solidFill>
              </a:rPr>
              <a:t>EPC</a:t>
            </a:r>
          </a:p>
          <a:p>
            <a:pPr algn="ctr"/>
            <a:r>
              <a:rPr lang="en-GB" sz="1050" dirty="0">
                <a:solidFill>
                  <a:schemeClr val="bg1"/>
                </a:solidFill>
              </a:rPr>
              <a:t>Contractor</a:t>
            </a:r>
            <a:endParaRPr lang="fr-FR" sz="1050" dirty="0">
              <a:solidFill>
                <a:schemeClr val="bg1"/>
              </a:solidFill>
            </a:endParaRPr>
          </a:p>
        </p:txBody>
      </p:sp>
      <p:sp>
        <p:nvSpPr>
          <p:cNvPr id="75" name="TextBox 74">
            <a:extLst>
              <a:ext uri="{FF2B5EF4-FFF2-40B4-BE49-F238E27FC236}">
                <a16:creationId xmlns:a16="http://schemas.microsoft.com/office/drawing/2014/main" id="{DC73EF5B-88DB-5703-6582-33CCD680AE81}"/>
              </a:ext>
            </a:extLst>
          </p:cNvPr>
          <p:cNvSpPr txBox="1"/>
          <p:nvPr/>
        </p:nvSpPr>
        <p:spPr>
          <a:xfrm>
            <a:off x="5032685" y="2870584"/>
            <a:ext cx="990660" cy="720000"/>
          </a:xfrm>
          <a:prstGeom prst="rect">
            <a:avLst/>
          </a:prstGeom>
          <a:solidFill>
            <a:srgbClr val="4472C4"/>
          </a:solidFill>
        </p:spPr>
        <p:txBody>
          <a:bodyPr wrap="square" lIns="36000" tIns="36000" rIns="36000" bIns="36000" rtlCol="0" anchor="ctr">
            <a:noAutofit/>
          </a:bodyPr>
          <a:lstStyle/>
          <a:p>
            <a:pPr algn="ctr"/>
            <a:r>
              <a:rPr lang="en-GB" sz="1050" dirty="0">
                <a:solidFill>
                  <a:schemeClr val="bg1"/>
                </a:solidFill>
              </a:rPr>
              <a:t>Windy Electric</a:t>
            </a:r>
          </a:p>
          <a:p>
            <a:pPr algn="ctr"/>
            <a:r>
              <a:rPr lang="en-GB" sz="1050" dirty="0">
                <a:solidFill>
                  <a:schemeClr val="bg1"/>
                </a:solidFill>
              </a:rPr>
              <a:t>Company</a:t>
            </a:r>
            <a:endParaRPr lang="fr-FR" sz="1050" dirty="0">
              <a:solidFill>
                <a:schemeClr val="bg1"/>
              </a:solidFill>
            </a:endParaRPr>
          </a:p>
        </p:txBody>
      </p:sp>
      <p:sp>
        <p:nvSpPr>
          <p:cNvPr id="76" name="TextBox 75">
            <a:extLst>
              <a:ext uri="{FF2B5EF4-FFF2-40B4-BE49-F238E27FC236}">
                <a16:creationId xmlns:a16="http://schemas.microsoft.com/office/drawing/2014/main" id="{19B5F37D-1AB3-9D96-E795-8A25E63FA353}"/>
              </a:ext>
            </a:extLst>
          </p:cNvPr>
          <p:cNvSpPr txBox="1"/>
          <p:nvPr/>
        </p:nvSpPr>
        <p:spPr>
          <a:xfrm>
            <a:off x="3342994" y="5585250"/>
            <a:ext cx="990660" cy="720000"/>
          </a:xfrm>
          <a:prstGeom prst="rect">
            <a:avLst/>
          </a:prstGeom>
          <a:solidFill>
            <a:srgbClr val="4472C4"/>
          </a:solidFill>
        </p:spPr>
        <p:txBody>
          <a:bodyPr wrap="square" lIns="36000" tIns="36000" rIns="36000" bIns="36000" rtlCol="0" anchor="ctr">
            <a:noAutofit/>
          </a:bodyPr>
          <a:lstStyle/>
          <a:p>
            <a:pPr algn="ctr"/>
            <a:r>
              <a:rPr lang="en-GB" sz="1050" dirty="0">
                <a:solidFill>
                  <a:schemeClr val="bg1"/>
                </a:solidFill>
              </a:rPr>
              <a:t>O&amp;M Contractor</a:t>
            </a:r>
            <a:endParaRPr lang="fr-FR" sz="1050" dirty="0">
              <a:solidFill>
                <a:schemeClr val="bg1"/>
              </a:solidFill>
            </a:endParaRPr>
          </a:p>
        </p:txBody>
      </p:sp>
      <p:sp>
        <p:nvSpPr>
          <p:cNvPr id="77" name="TextBox 76">
            <a:extLst>
              <a:ext uri="{FF2B5EF4-FFF2-40B4-BE49-F238E27FC236}">
                <a16:creationId xmlns:a16="http://schemas.microsoft.com/office/drawing/2014/main" id="{2FD16EA9-5BC2-6B2D-A1E6-8472984F9279}"/>
              </a:ext>
            </a:extLst>
          </p:cNvPr>
          <p:cNvSpPr txBox="1"/>
          <p:nvPr/>
        </p:nvSpPr>
        <p:spPr>
          <a:xfrm>
            <a:off x="5032685" y="3732434"/>
            <a:ext cx="990660" cy="720000"/>
          </a:xfrm>
          <a:prstGeom prst="rect">
            <a:avLst/>
          </a:prstGeom>
          <a:solidFill>
            <a:srgbClr val="4472C4"/>
          </a:solidFill>
        </p:spPr>
        <p:txBody>
          <a:bodyPr wrap="square" lIns="36000" tIns="36000" rIns="36000" bIns="36000" rtlCol="0" anchor="ctr">
            <a:noAutofit/>
          </a:bodyPr>
          <a:lstStyle/>
          <a:p>
            <a:pPr algn="ctr"/>
            <a:r>
              <a:rPr lang="en-GB" sz="1050" dirty="0">
                <a:solidFill>
                  <a:schemeClr val="bg1"/>
                </a:solidFill>
              </a:rPr>
              <a:t>Government of Windistan</a:t>
            </a:r>
            <a:endParaRPr lang="fr-FR" sz="1050" dirty="0">
              <a:solidFill>
                <a:schemeClr val="bg1"/>
              </a:solidFill>
            </a:endParaRPr>
          </a:p>
        </p:txBody>
      </p:sp>
      <p:sp>
        <p:nvSpPr>
          <p:cNvPr id="78" name="TextBox 77">
            <a:extLst>
              <a:ext uri="{FF2B5EF4-FFF2-40B4-BE49-F238E27FC236}">
                <a16:creationId xmlns:a16="http://schemas.microsoft.com/office/drawing/2014/main" id="{A9D51B4B-1166-4BFC-5A30-81EED31548D7}"/>
              </a:ext>
            </a:extLst>
          </p:cNvPr>
          <p:cNvSpPr txBox="1"/>
          <p:nvPr/>
        </p:nvSpPr>
        <p:spPr>
          <a:xfrm>
            <a:off x="5032685" y="4669231"/>
            <a:ext cx="990660" cy="720000"/>
          </a:xfrm>
          <a:prstGeom prst="rect">
            <a:avLst/>
          </a:prstGeom>
          <a:solidFill>
            <a:srgbClr val="4472C4"/>
          </a:solidFill>
        </p:spPr>
        <p:txBody>
          <a:bodyPr wrap="square" lIns="36000" tIns="36000" rIns="36000" bIns="36000" rtlCol="0" anchor="ctr">
            <a:noAutofit/>
          </a:bodyPr>
          <a:lstStyle/>
          <a:p>
            <a:pPr algn="ctr"/>
            <a:r>
              <a:rPr lang="en-GB" sz="1050" dirty="0">
                <a:solidFill>
                  <a:schemeClr val="bg1"/>
                </a:solidFill>
              </a:rPr>
              <a:t>Ministry of Renewable Energy</a:t>
            </a:r>
            <a:endParaRPr lang="fr-FR" sz="1050" dirty="0">
              <a:solidFill>
                <a:schemeClr val="bg1"/>
              </a:solidFill>
            </a:endParaRPr>
          </a:p>
        </p:txBody>
      </p:sp>
      <p:cxnSp>
        <p:nvCxnSpPr>
          <p:cNvPr id="92" name="Connector: Elbow 91">
            <a:extLst>
              <a:ext uri="{FF2B5EF4-FFF2-40B4-BE49-F238E27FC236}">
                <a16:creationId xmlns:a16="http://schemas.microsoft.com/office/drawing/2014/main" id="{0C5E0A70-873D-072C-A69E-20337EBFBDF0}"/>
              </a:ext>
            </a:extLst>
          </p:cNvPr>
          <p:cNvCxnSpPr>
            <a:cxnSpLocks/>
            <a:stCxn id="68" idx="2"/>
            <a:endCxn id="73" idx="1"/>
          </p:cNvCxnSpPr>
          <p:nvPr/>
        </p:nvCxnSpPr>
        <p:spPr>
          <a:xfrm rot="16200000" flipH="1">
            <a:off x="647134" y="2518591"/>
            <a:ext cx="1765535" cy="1401001"/>
          </a:xfrm>
          <a:prstGeom prst="bentConnector2">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3" name="Rectangle 92">
            <a:extLst>
              <a:ext uri="{FF2B5EF4-FFF2-40B4-BE49-F238E27FC236}">
                <a16:creationId xmlns:a16="http://schemas.microsoft.com/office/drawing/2014/main" id="{C34115BE-D6B8-0A7C-8193-5192B7A75ABD}"/>
              </a:ext>
            </a:extLst>
          </p:cNvPr>
          <p:cNvSpPr/>
          <p:nvPr/>
        </p:nvSpPr>
        <p:spPr>
          <a:xfrm>
            <a:off x="1701316" y="1579817"/>
            <a:ext cx="2056338" cy="767160"/>
          </a:xfrm>
          <a:prstGeom prst="rect">
            <a:avLst/>
          </a:prstGeom>
          <a:noFill/>
          <a:ln w="190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Rectangle 93">
            <a:extLst>
              <a:ext uri="{FF2B5EF4-FFF2-40B4-BE49-F238E27FC236}">
                <a16:creationId xmlns:a16="http://schemas.microsoft.com/office/drawing/2014/main" id="{A96FA10F-DE73-FEE0-7B2A-8ADBE670FBA2}"/>
              </a:ext>
            </a:extLst>
          </p:cNvPr>
          <p:cNvSpPr/>
          <p:nvPr/>
        </p:nvSpPr>
        <p:spPr>
          <a:xfrm>
            <a:off x="4194957" y="1579817"/>
            <a:ext cx="1828388" cy="834487"/>
          </a:xfrm>
          <a:prstGeom prst="rect">
            <a:avLst/>
          </a:prstGeom>
          <a:noFill/>
          <a:ln w="190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6" name="Straight Arrow Connector 95">
            <a:extLst>
              <a:ext uri="{FF2B5EF4-FFF2-40B4-BE49-F238E27FC236}">
                <a16:creationId xmlns:a16="http://schemas.microsoft.com/office/drawing/2014/main" id="{F3BA383D-202A-19D7-206D-94FB48E1CE9B}"/>
              </a:ext>
            </a:extLst>
          </p:cNvPr>
          <p:cNvCxnSpPr>
            <a:cxnSpLocks/>
            <a:stCxn id="93" idx="2"/>
            <a:endCxn id="73" idx="0"/>
          </p:cNvCxnSpPr>
          <p:nvPr/>
        </p:nvCxnSpPr>
        <p:spPr>
          <a:xfrm flipH="1">
            <a:off x="2717916" y="2346977"/>
            <a:ext cx="11569" cy="13829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C8F91340-C537-A19A-0F54-AAB1AE9F6B17}"/>
              </a:ext>
            </a:extLst>
          </p:cNvPr>
          <p:cNvCxnSpPr>
            <a:cxnSpLocks/>
            <a:stCxn id="94" idx="2"/>
            <a:endCxn id="73" idx="0"/>
          </p:cNvCxnSpPr>
          <p:nvPr/>
        </p:nvCxnSpPr>
        <p:spPr>
          <a:xfrm rot="5400000">
            <a:off x="3255737" y="1876484"/>
            <a:ext cx="1315595" cy="2391235"/>
          </a:xfrm>
          <a:prstGeom prst="bentConnector3">
            <a:avLst>
              <a:gd name="adj1" fmla="val 29149"/>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01" name="Connector: Elbow 100">
            <a:extLst>
              <a:ext uri="{FF2B5EF4-FFF2-40B4-BE49-F238E27FC236}">
                <a16:creationId xmlns:a16="http://schemas.microsoft.com/office/drawing/2014/main" id="{BC7BC8E1-E050-1B2D-6059-5EACC80E4EC9}"/>
              </a:ext>
            </a:extLst>
          </p:cNvPr>
          <p:cNvCxnSpPr>
            <a:cxnSpLocks/>
            <a:stCxn id="73" idx="2"/>
            <a:endCxn id="74" idx="0"/>
          </p:cNvCxnSpPr>
          <p:nvPr/>
        </p:nvCxnSpPr>
        <p:spPr>
          <a:xfrm rot="5400000">
            <a:off x="1218802" y="4089610"/>
            <a:ext cx="1114904" cy="1883325"/>
          </a:xfrm>
          <a:prstGeom prst="bentConnector3">
            <a:avLst>
              <a:gd name="adj1" fmla="val 50000"/>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3" name="Connector: Elbow 102">
            <a:extLst>
              <a:ext uri="{FF2B5EF4-FFF2-40B4-BE49-F238E27FC236}">
                <a16:creationId xmlns:a16="http://schemas.microsoft.com/office/drawing/2014/main" id="{0CAE2743-CF03-23DE-2D4D-0C39FFA700B7}"/>
              </a:ext>
            </a:extLst>
          </p:cNvPr>
          <p:cNvCxnSpPr>
            <a:cxnSpLocks/>
            <a:stCxn id="73" idx="2"/>
            <a:endCxn id="76" idx="0"/>
          </p:cNvCxnSpPr>
          <p:nvPr/>
        </p:nvCxnSpPr>
        <p:spPr>
          <a:xfrm rot="16200000" flipH="1">
            <a:off x="2722405" y="4469331"/>
            <a:ext cx="1111430" cy="1120408"/>
          </a:xfrm>
          <a:prstGeom prst="bentConnector3">
            <a:avLst>
              <a:gd name="adj1" fmla="val 50000"/>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8" name="Connector: Elbow 107">
            <a:extLst>
              <a:ext uri="{FF2B5EF4-FFF2-40B4-BE49-F238E27FC236}">
                <a16:creationId xmlns:a16="http://schemas.microsoft.com/office/drawing/2014/main" id="{942539AB-73DA-0976-1796-5A1C36478452}"/>
              </a:ext>
            </a:extLst>
          </p:cNvPr>
          <p:cNvCxnSpPr>
            <a:stCxn id="73" idx="3"/>
            <a:endCxn id="75" idx="1"/>
          </p:cNvCxnSpPr>
          <p:nvPr/>
        </p:nvCxnSpPr>
        <p:spPr>
          <a:xfrm flipV="1">
            <a:off x="3205430" y="3230584"/>
            <a:ext cx="1827255" cy="871276"/>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09" name="Connector: Elbow 108">
            <a:extLst>
              <a:ext uri="{FF2B5EF4-FFF2-40B4-BE49-F238E27FC236}">
                <a16:creationId xmlns:a16="http://schemas.microsoft.com/office/drawing/2014/main" id="{F3ADDD5A-D32B-9503-AB7A-DF6FD423DEFA}"/>
              </a:ext>
            </a:extLst>
          </p:cNvPr>
          <p:cNvCxnSpPr>
            <a:cxnSpLocks/>
            <a:stCxn id="73" idx="3"/>
            <a:endCxn id="78" idx="1"/>
          </p:cNvCxnSpPr>
          <p:nvPr/>
        </p:nvCxnSpPr>
        <p:spPr>
          <a:xfrm>
            <a:off x="3205430" y="4101860"/>
            <a:ext cx="1827255" cy="92737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16" name="Straight Arrow Connector 115">
            <a:extLst>
              <a:ext uri="{FF2B5EF4-FFF2-40B4-BE49-F238E27FC236}">
                <a16:creationId xmlns:a16="http://schemas.microsoft.com/office/drawing/2014/main" id="{6EBADA24-4DAF-B328-B538-7445CED53E47}"/>
              </a:ext>
            </a:extLst>
          </p:cNvPr>
          <p:cNvCxnSpPr>
            <a:cxnSpLocks/>
            <a:stCxn id="73" idx="3"/>
            <a:endCxn id="77" idx="1"/>
          </p:cNvCxnSpPr>
          <p:nvPr/>
        </p:nvCxnSpPr>
        <p:spPr>
          <a:xfrm flipV="1">
            <a:off x="3205430" y="4092434"/>
            <a:ext cx="1827255" cy="942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C7098E6A-2738-5CA7-BB44-B438F9A1CAB4}"/>
              </a:ext>
            </a:extLst>
          </p:cNvPr>
          <p:cNvCxnSpPr>
            <a:cxnSpLocks/>
            <a:stCxn id="93" idx="1"/>
            <a:endCxn id="68" idx="3"/>
          </p:cNvCxnSpPr>
          <p:nvPr/>
        </p:nvCxnSpPr>
        <p:spPr>
          <a:xfrm flipH="1">
            <a:off x="1324731" y="1963397"/>
            <a:ext cx="376585" cy="12928"/>
          </a:xfrm>
          <a:prstGeom prst="straightConnector1">
            <a:avLst/>
          </a:prstGeom>
          <a:ln w="28575">
            <a:prstDash val="sysDot"/>
            <a:tailEnd type="triangle"/>
          </a:ln>
        </p:spPr>
        <p:style>
          <a:lnRef idx="1">
            <a:schemeClr val="dk1"/>
          </a:lnRef>
          <a:fillRef idx="0">
            <a:schemeClr val="dk1"/>
          </a:fillRef>
          <a:effectRef idx="0">
            <a:schemeClr val="dk1"/>
          </a:effectRef>
          <a:fontRef idx="minor">
            <a:schemeClr val="tx1"/>
          </a:fontRef>
        </p:style>
      </p:cxnSp>
      <p:sp>
        <p:nvSpPr>
          <p:cNvPr id="124" name="TextBox 123">
            <a:extLst>
              <a:ext uri="{FF2B5EF4-FFF2-40B4-BE49-F238E27FC236}">
                <a16:creationId xmlns:a16="http://schemas.microsoft.com/office/drawing/2014/main" id="{1CF15951-E05C-A916-C562-B34A999D5CAB}"/>
              </a:ext>
            </a:extLst>
          </p:cNvPr>
          <p:cNvSpPr txBox="1"/>
          <p:nvPr/>
        </p:nvSpPr>
        <p:spPr>
          <a:xfrm>
            <a:off x="3239159" y="2473199"/>
            <a:ext cx="1451239" cy="338554"/>
          </a:xfrm>
          <a:prstGeom prst="rect">
            <a:avLst/>
          </a:prstGeom>
          <a:noFill/>
        </p:spPr>
        <p:txBody>
          <a:bodyPr wrap="square" rtlCol="0">
            <a:spAutoFit/>
          </a:bodyPr>
          <a:lstStyle/>
          <a:p>
            <a:pPr algn="ctr"/>
            <a:r>
              <a:rPr lang="en-GB" sz="800" dirty="0"/>
              <a:t>Senior Credit Facilities  [80%-90%] pari passu</a:t>
            </a:r>
            <a:endParaRPr lang="fr-FR" sz="800" dirty="0"/>
          </a:p>
        </p:txBody>
      </p:sp>
      <p:sp>
        <p:nvSpPr>
          <p:cNvPr id="125" name="TextBox 124">
            <a:extLst>
              <a:ext uri="{FF2B5EF4-FFF2-40B4-BE49-F238E27FC236}">
                <a16:creationId xmlns:a16="http://schemas.microsoft.com/office/drawing/2014/main" id="{1E3FE4BB-82F2-1F70-EE19-6FD0421192AC}"/>
              </a:ext>
            </a:extLst>
          </p:cNvPr>
          <p:cNvSpPr txBox="1"/>
          <p:nvPr/>
        </p:nvSpPr>
        <p:spPr>
          <a:xfrm>
            <a:off x="1938369" y="2851533"/>
            <a:ext cx="821559" cy="215444"/>
          </a:xfrm>
          <a:prstGeom prst="rect">
            <a:avLst/>
          </a:prstGeom>
          <a:noFill/>
        </p:spPr>
        <p:txBody>
          <a:bodyPr wrap="square" rtlCol="0">
            <a:spAutoFit/>
          </a:bodyPr>
          <a:lstStyle/>
          <a:p>
            <a:pPr algn="ctr"/>
            <a:r>
              <a:rPr lang="en-GB" sz="800" dirty="0"/>
              <a:t>Equity Funding [y%]</a:t>
            </a:r>
            <a:endParaRPr lang="fr-FR" sz="800" dirty="0"/>
          </a:p>
        </p:txBody>
      </p:sp>
      <p:sp>
        <p:nvSpPr>
          <p:cNvPr id="126" name="TextBox 125">
            <a:extLst>
              <a:ext uri="{FF2B5EF4-FFF2-40B4-BE49-F238E27FC236}">
                <a16:creationId xmlns:a16="http://schemas.microsoft.com/office/drawing/2014/main" id="{8BF82397-8D13-EA10-63EE-35AB321B10F3}"/>
              </a:ext>
            </a:extLst>
          </p:cNvPr>
          <p:cNvSpPr txBox="1"/>
          <p:nvPr/>
        </p:nvSpPr>
        <p:spPr>
          <a:xfrm>
            <a:off x="745720" y="2891050"/>
            <a:ext cx="821559" cy="215444"/>
          </a:xfrm>
          <a:prstGeom prst="rect">
            <a:avLst/>
          </a:prstGeom>
          <a:noFill/>
        </p:spPr>
        <p:txBody>
          <a:bodyPr wrap="square" rtlCol="0">
            <a:spAutoFit/>
          </a:bodyPr>
          <a:lstStyle/>
          <a:p>
            <a:pPr algn="ctr"/>
            <a:r>
              <a:rPr lang="en-GB" sz="800" dirty="0"/>
              <a:t>EBL Funding [x%]</a:t>
            </a:r>
            <a:endParaRPr lang="fr-FR" sz="800" dirty="0"/>
          </a:p>
        </p:txBody>
      </p:sp>
      <p:sp>
        <p:nvSpPr>
          <p:cNvPr id="127" name="TextBox 126">
            <a:extLst>
              <a:ext uri="{FF2B5EF4-FFF2-40B4-BE49-F238E27FC236}">
                <a16:creationId xmlns:a16="http://schemas.microsoft.com/office/drawing/2014/main" id="{0F335B7D-6689-9DF7-08D2-3614131930C7}"/>
              </a:ext>
            </a:extLst>
          </p:cNvPr>
          <p:cNvSpPr txBox="1"/>
          <p:nvPr/>
        </p:nvSpPr>
        <p:spPr>
          <a:xfrm>
            <a:off x="3132315" y="3581620"/>
            <a:ext cx="915391" cy="338554"/>
          </a:xfrm>
          <a:prstGeom prst="rect">
            <a:avLst/>
          </a:prstGeom>
          <a:noFill/>
        </p:spPr>
        <p:txBody>
          <a:bodyPr wrap="square" rtlCol="0">
            <a:spAutoFit/>
          </a:bodyPr>
          <a:lstStyle/>
          <a:p>
            <a:pPr algn="ctr"/>
            <a:r>
              <a:rPr lang="en-GB" sz="800" dirty="0"/>
              <a:t>Power Purchase</a:t>
            </a:r>
          </a:p>
          <a:p>
            <a:pPr algn="ctr"/>
            <a:r>
              <a:rPr lang="en-GB" sz="800" dirty="0"/>
              <a:t>Agreement (PPA)</a:t>
            </a:r>
            <a:endParaRPr lang="fr-FR" sz="800" dirty="0"/>
          </a:p>
        </p:txBody>
      </p:sp>
      <p:sp>
        <p:nvSpPr>
          <p:cNvPr id="128" name="TextBox 127">
            <a:extLst>
              <a:ext uri="{FF2B5EF4-FFF2-40B4-BE49-F238E27FC236}">
                <a16:creationId xmlns:a16="http://schemas.microsoft.com/office/drawing/2014/main" id="{5F9F196B-8683-2943-A5D6-E94BC989E611}"/>
              </a:ext>
            </a:extLst>
          </p:cNvPr>
          <p:cNvSpPr txBox="1"/>
          <p:nvPr/>
        </p:nvSpPr>
        <p:spPr>
          <a:xfrm>
            <a:off x="4085066" y="3266056"/>
            <a:ext cx="961966" cy="461665"/>
          </a:xfrm>
          <a:prstGeom prst="rect">
            <a:avLst/>
          </a:prstGeom>
          <a:noFill/>
        </p:spPr>
        <p:txBody>
          <a:bodyPr wrap="square" rtlCol="0">
            <a:spAutoFit/>
          </a:bodyPr>
          <a:lstStyle/>
          <a:p>
            <a:pPr algn="ctr"/>
            <a:r>
              <a:rPr lang="en-GB" sz="800" dirty="0"/>
              <a:t>Electricity Interconnection </a:t>
            </a:r>
          </a:p>
          <a:p>
            <a:pPr algn="ctr"/>
            <a:r>
              <a:rPr lang="en-GB" sz="800" dirty="0"/>
              <a:t>Agreement (EIA)</a:t>
            </a:r>
            <a:endParaRPr lang="fr-FR" sz="800" dirty="0"/>
          </a:p>
        </p:txBody>
      </p:sp>
      <p:sp>
        <p:nvSpPr>
          <p:cNvPr id="130" name="TextBox 129">
            <a:extLst>
              <a:ext uri="{FF2B5EF4-FFF2-40B4-BE49-F238E27FC236}">
                <a16:creationId xmlns:a16="http://schemas.microsoft.com/office/drawing/2014/main" id="{FC9DB585-2875-5C44-6DCC-4651463AA600}"/>
              </a:ext>
            </a:extLst>
          </p:cNvPr>
          <p:cNvSpPr txBox="1"/>
          <p:nvPr/>
        </p:nvSpPr>
        <p:spPr>
          <a:xfrm>
            <a:off x="4131333" y="5107827"/>
            <a:ext cx="821559" cy="338554"/>
          </a:xfrm>
          <a:prstGeom prst="rect">
            <a:avLst/>
          </a:prstGeom>
          <a:noFill/>
        </p:spPr>
        <p:txBody>
          <a:bodyPr wrap="square" rtlCol="0">
            <a:spAutoFit/>
          </a:bodyPr>
          <a:lstStyle/>
          <a:p>
            <a:pPr algn="ctr"/>
            <a:r>
              <a:rPr lang="en-GB" sz="800" dirty="0"/>
              <a:t>Land Lease</a:t>
            </a:r>
          </a:p>
          <a:p>
            <a:pPr algn="ctr"/>
            <a:r>
              <a:rPr lang="en-GB" sz="800" dirty="0"/>
              <a:t>Agreement (LLA)</a:t>
            </a:r>
            <a:endParaRPr lang="fr-FR" sz="800" dirty="0"/>
          </a:p>
        </p:txBody>
      </p:sp>
      <p:sp>
        <p:nvSpPr>
          <p:cNvPr id="131" name="TextBox 130">
            <a:extLst>
              <a:ext uri="{FF2B5EF4-FFF2-40B4-BE49-F238E27FC236}">
                <a16:creationId xmlns:a16="http://schemas.microsoft.com/office/drawing/2014/main" id="{08FB0B66-0CFD-9B57-FEA9-86103C3D1242}"/>
              </a:ext>
            </a:extLst>
          </p:cNvPr>
          <p:cNvSpPr txBox="1"/>
          <p:nvPr/>
        </p:nvSpPr>
        <p:spPr>
          <a:xfrm>
            <a:off x="1270520" y="4735560"/>
            <a:ext cx="821559" cy="215444"/>
          </a:xfrm>
          <a:prstGeom prst="rect">
            <a:avLst/>
          </a:prstGeom>
          <a:noFill/>
        </p:spPr>
        <p:txBody>
          <a:bodyPr wrap="square" rtlCol="0">
            <a:spAutoFit/>
          </a:bodyPr>
          <a:lstStyle/>
          <a:p>
            <a:pPr algn="ctr"/>
            <a:r>
              <a:rPr lang="en-GB" sz="800" dirty="0"/>
              <a:t>EPC Contract</a:t>
            </a:r>
            <a:endParaRPr lang="fr-FR" sz="800" dirty="0"/>
          </a:p>
        </p:txBody>
      </p:sp>
      <p:sp>
        <p:nvSpPr>
          <p:cNvPr id="132" name="TextBox 131">
            <a:extLst>
              <a:ext uri="{FF2B5EF4-FFF2-40B4-BE49-F238E27FC236}">
                <a16:creationId xmlns:a16="http://schemas.microsoft.com/office/drawing/2014/main" id="{608BDC1A-B301-2F0D-17DC-B30963339B1A}"/>
              </a:ext>
            </a:extLst>
          </p:cNvPr>
          <p:cNvSpPr txBox="1"/>
          <p:nvPr/>
        </p:nvSpPr>
        <p:spPr>
          <a:xfrm>
            <a:off x="2712439" y="4758192"/>
            <a:ext cx="821559" cy="215444"/>
          </a:xfrm>
          <a:prstGeom prst="rect">
            <a:avLst/>
          </a:prstGeom>
          <a:noFill/>
        </p:spPr>
        <p:txBody>
          <a:bodyPr wrap="square" rtlCol="0">
            <a:spAutoFit/>
          </a:bodyPr>
          <a:lstStyle/>
          <a:p>
            <a:pPr algn="ctr"/>
            <a:r>
              <a:rPr lang="en-GB" sz="800" dirty="0"/>
              <a:t>O&amp;M Contract</a:t>
            </a:r>
            <a:endParaRPr lang="fr-FR" sz="800" dirty="0"/>
          </a:p>
        </p:txBody>
      </p:sp>
      <p:sp>
        <p:nvSpPr>
          <p:cNvPr id="4" name="Slide Number Placeholder 3"/>
          <p:cNvSpPr>
            <a:spLocks noGrp="1"/>
          </p:cNvSpPr>
          <p:nvPr>
            <p:ph type="sldNum" sz="quarter" idx="12"/>
          </p:nvPr>
        </p:nvSpPr>
        <p:spPr/>
        <p:txBody>
          <a:bodyPr/>
          <a:lstStyle/>
          <a:p>
            <a:fld id="{10B88776-E8C1-4E3F-B5D0-8159CE2ADE82}" type="slidenum">
              <a:rPr lang="fr-FR" smtClean="0"/>
              <a:t>3</a:t>
            </a:fld>
            <a:endParaRPr lang="fr-FR" dirty="0"/>
          </a:p>
        </p:txBody>
      </p:sp>
      <p:sp>
        <p:nvSpPr>
          <p:cNvPr id="52" name="TextBox 51">
            <a:extLst>
              <a:ext uri="{FF2B5EF4-FFF2-40B4-BE49-F238E27FC236}">
                <a16:creationId xmlns:a16="http://schemas.microsoft.com/office/drawing/2014/main" id="{12580A2F-69BC-82A9-147B-63BE928C7FF3}"/>
              </a:ext>
            </a:extLst>
          </p:cNvPr>
          <p:cNvSpPr txBox="1"/>
          <p:nvPr/>
        </p:nvSpPr>
        <p:spPr>
          <a:xfrm>
            <a:off x="349666" y="553117"/>
            <a:ext cx="11522075" cy="472813"/>
          </a:xfrm>
          <a:prstGeom prst="rect">
            <a:avLst/>
          </a:prstGeom>
          <a:noFill/>
        </p:spPr>
        <p:txBody>
          <a:bodyPr wrap="square" lIns="36000" tIns="36000" rIns="36000" bIns="36000" rtlCol="0">
            <a:spAutoFit/>
          </a:bodyPr>
          <a:lstStyle/>
          <a:p>
            <a:r>
              <a:rPr lang="en-GB" sz="2600" b="1" dirty="0"/>
              <a:t>Robust Project Structure</a:t>
            </a:r>
            <a:endParaRPr lang="fr-FR" sz="2600" b="1" dirty="0"/>
          </a:p>
        </p:txBody>
      </p:sp>
      <p:sp>
        <p:nvSpPr>
          <p:cNvPr id="53" name="TextBox 52">
            <a:extLst>
              <a:ext uri="{FF2B5EF4-FFF2-40B4-BE49-F238E27FC236}">
                <a16:creationId xmlns:a16="http://schemas.microsoft.com/office/drawing/2014/main" id="{7F0469A4-CCA4-D63B-3F55-B88E9FB298E2}"/>
              </a:ext>
            </a:extLst>
          </p:cNvPr>
          <p:cNvSpPr txBox="1"/>
          <p:nvPr/>
        </p:nvSpPr>
        <p:spPr>
          <a:xfrm>
            <a:off x="334963" y="1041718"/>
            <a:ext cx="2540000" cy="359517"/>
          </a:xfrm>
          <a:prstGeom prst="rect">
            <a:avLst/>
          </a:prstGeom>
          <a:noFill/>
        </p:spPr>
        <p:txBody>
          <a:bodyPr wrap="square" lIns="36000" tIns="36000" rIns="36000" bIns="36000" rtlCol="0">
            <a:spAutoFit/>
          </a:bodyPr>
          <a:lstStyle/>
          <a:p>
            <a:r>
              <a:rPr lang="en-GB" b="1" dirty="0">
                <a:solidFill>
                  <a:schemeClr val="accent1">
                    <a:lumMod val="75000"/>
                  </a:schemeClr>
                </a:solidFill>
              </a:rPr>
              <a:t>Contractual Framework</a:t>
            </a:r>
            <a:endParaRPr lang="fr-FR" b="1" dirty="0">
              <a:solidFill>
                <a:schemeClr val="accent1">
                  <a:lumMod val="75000"/>
                </a:schemeClr>
              </a:solidFill>
            </a:endParaRPr>
          </a:p>
        </p:txBody>
      </p:sp>
      <p:sp>
        <p:nvSpPr>
          <p:cNvPr id="54" name="TextBox 53">
            <a:extLst>
              <a:ext uri="{FF2B5EF4-FFF2-40B4-BE49-F238E27FC236}">
                <a16:creationId xmlns:a16="http://schemas.microsoft.com/office/drawing/2014/main" id="{7F0469A4-CCA4-D63B-3F55-B88E9FB298E2}"/>
              </a:ext>
            </a:extLst>
          </p:cNvPr>
          <p:cNvSpPr txBox="1"/>
          <p:nvPr/>
        </p:nvSpPr>
        <p:spPr>
          <a:xfrm>
            <a:off x="6167438" y="1071265"/>
            <a:ext cx="2540000" cy="359517"/>
          </a:xfrm>
          <a:prstGeom prst="rect">
            <a:avLst/>
          </a:prstGeom>
          <a:noFill/>
        </p:spPr>
        <p:txBody>
          <a:bodyPr wrap="square" lIns="36000" tIns="36000" rIns="36000" bIns="36000" rtlCol="0">
            <a:spAutoFit/>
          </a:bodyPr>
          <a:lstStyle/>
          <a:p>
            <a:r>
              <a:rPr lang="en-GB" b="1" dirty="0">
                <a:solidFill>
                  <a:schemeClr val="accent1">
                    <a:lumMod val="75000"/>
                  </a:schemeClr>
                </a:solidFill>
              </a:rPr>
              <a:t>Transaction Structure</a:t>
            </a:r>
            <a:endParaRPr lang="fr-FR" b="1" dirty="0">
              <a:solidFill>
                <a:schemeClr val="accent1">
                  <a:lumMod val="75000"/>
                </a:schemeClr>
              </a:solidFill>
            </a:endParaRPr>
          </a:p>
        </p:txBody>
      </p:sp>
      <p:sp>
        <p:nvSpPr>
          <p:cNvPr id="46" name="TextBox 45"/>
          <p:cNvSpPr txBox="1"/>
          <p:nvPr/>
        </p:nvSpPr>
        <p:spPr>
          <a:xfrm>
            <a:off x="2609438" y="2400862"/>
            <a:ext cx="249237" cy="277576"/>
          </a:xfrm>
          <a:prstGeom prst="ellipse">
            <a:avLst/>
          </a:prstGeom>
          <a:solidFill>
            <a:srgbClr val="2F5597"/>
          </a:solidFill>
        </p:spPr>
        <p:txBody>
          <a:bodyPr wrap="square" lIns="0" tIns="0" rIns="0" bIns="0" rtlCol="0" anchor="ctr">
            <a:noAutofit/>
          </a:bodyPr>
          <a:lstStyle/>
          <a:p>
            <a:pPr algn="ctr"/>
            <a:r>
              <a:rPr lang="en-GB" sz="1000" dirty="0">
                <a:solidFill>
                  <a:schemeClr val="bg1"/>
                </a:solidFill>
              </a:rPr>
              <a:t>1</a:t>
            </a:r>
          </a:p>
        </p:txBody>
      </p:sp>
      <p:sp>
        <p:nvSpPr>
          <p:cNvPr id="100" name="TextBox 99"/>
          <p:cNvSpPr txBox="1"/>
          <p:nvPr/>
        </p:nvSpPr>
        <p:spPr>
          <a:xfrm>
            <a:off x="6168522" y="1479624"/>
            <a:ext cx="249237" cy="277576"/>
          </a:xfrm>
          <a:prstGeom prst="ellipse">
            <a:avLst/>
          </a:prstGeom>
          <a:solidFill>
            <a:srgbClr val="2F5597"/>
          </a:solidFill>
        </p:spPr>
        <p:txBody>
          <a:bodyPr wrap="square" lIns="0" tIns="0" rIns="0" bIns="0" rtlCol="0" anchor="ctr">
            <a:noAutofit/>
          </a:bodyPr>
          <a:lstStyle/>
          <a:p>
            <a:pPr algn="ctr"/>
            <a:r>
              <a:rPr lang="en-GB" sz="1000" dirty="0">
                <a:solidFill>
                  <a:schemeClr val="bg1"/>
                </a:solidFill>
              </a:rPr>
              <a:t>1</a:t>
            </a:r>
          </a:p>
        </p:txBody>
      </p:sp>
      <p:sp>
        <p:nvSpPr>
          <p:cNvPr id="102" name="TextBox 101"/>
          <p:cNvSpPr txBox="1"/>
          <p:nvPr/>
        </p:nvSpPr>
        <p:spPr>
          <a:xfrm>
            <a:off x="2591726" y="4530443"/>
            <a:ext cx="249237" cy="277576"/>
          </a:xfrm>
          <a:prstGeom prst="ellipse">
            <a:avLst/>
          </a:prstGeom>
          <a:solidFill>
            <a:srgbClr val="2F5597"/>
          </a:solidFill>
        </p:spPr>
        <p:txBody>
          <a:bodyPr wrap="square" lIns="0" tIns="0" rIns="0" bIns="0" rtlCol="0" anchor="ctr">
            <a:noAutofit/>
          </a:bodyPr>
          <a:lstStyle/>
          <a:p>
            <a:pPr algn="ctr"/>
            <a:r>
              <a:rPr lang="en-GB" sz="1000" dirty="0">
                <a:solidFill>
                  <a:schemeClr val="bg1"/>
                </a:solidFill>
              </a:rPr>
              <a:t>2</a:t>
            </a:r>
          </a:p>
        </p:txBody>
      </p:sp>
      <p:sp>
        <p:nvSpPr>
          <p:cNvPr id="104" name="TextBox 103"/>
          <p:cNvSpPr txBox="1"/>
          <p:nvPr/>
        </p:nvSpPr>
        <p:spPr>
          <a:xfrm>
            <a:off x="6168522" y="1930531"/>
            <a:ext cx="249237" cy="277576"/>
          </a:xfrm>
          <a:prstGeom prst="ellipse">
            <a:avLst/>
          </a:prstGeom>
          <a:solidFill>
            <a:srgbClr val="2F5597"/>
          </a:solidFill>
        </p:spPr>
        <p:txBody>
          <a:bodyPr wrap="square" lIns="0" tIns="0" rIns="0" bIns="0" rtlCol="0" anchor="ctr">
            <a:noAutofit/>
          </a:bodyPr>
          <a:lstStyle/>
          <a:p>
            <a:pPr algn="ctr"/>
            <a:r>
              <a:rPr lang="en-GB" sz="1000" dirty="0">
                <a:solidFill>
                  <a:schemeClr val="bg1"/>
                </a:solidFill>
              </a:rPr>
              <a:t>2</a:t>
            </a:r>
          </a:p>
        </p:txBody>
      </p:sp>
      <p:sp>
        <p:nvSpPr>
          <p:cNvPr id="105" name="TextBox 104"/>
          <p:cNvSpPr txBox="1"/>
          <p:nvPr/>
        </p:nvSpPr>
        <p:spPr>
          <a:xfrm>
            <a:off x="4974495" y="2431216"/>
            <a:ext cx="249237" cy="277576"/>
          </a:xfrm>
          <a:prstGeom prst="ellipse">
            <a:avLst/>
          </a:prstGeom>
          <a:solidFill>
            <a:srgbClr val="2F5597"/>
          </a:solidFill>
        </p:spPr>
        <p:txBody>
          <a:bodyPr wrap="square" lIns="0" tIns="0" rIns="0" bIns="0" rtlCol="0" anchor="ctr">
            <a:noAutofit/>
          </a:bodyPr>
          <a:lstStyle/>
          <a:p>
            <a:pPr algn="ctr"/>
            <a:r>
              <a:rPr lang="en-GB" sz="1000" dirty="0">
                <a:solidFill>
                  <a:schemeClr val="bg1"/>
                </a:solidFill>
              </a:rPr>
              <a:t>3</a:t>
            </a:r>
          </a:p>
        </p:txBody>
      </p:sp>
      <p:sp>
        <p:nvSpPr>
          <p:cNvPr id="106" name="TextBox 105"/>
          <p:cNvSpPr txBox="1"/>
          <p:nvPr/>
        </p:nvSpPr>
        <p:spPr>
          <a:xfrm>
            <a:off x="691762" y="2400862"/>
            <a:ext cx="249237" cy="277576"/>
          </a:xfrm>
          <a:prstGeom prst="ellipse">
            <a:avLst/>
          </a:prstGeom>
          <a:solidFill>
            <a:srgbClr val="2F5597"/>
          </a:solidFill>
        </p:spPr>
        <p:txBody>
          <a:bodyPr wrap="square" lIns="0" tIns="0" rIns="0" bIns="0" rtlCol="0" anchor="ctr">
            <a:noAutofit/>
          </a:bodyPr>
          <a:lstStyle/>
          <a:p>
            <a:pPr algn="ctr"/>
            <a:r>
              <a:rPr lang="en-GB" sz="1000" dirty="0">
                <a:solidFill>
                  <a:schemeClr val="bg1"/>
                </a:solidFill>
              </a:rPr>
              <a:t>3</a:t>
            </a:r>
          </a:p>
        </p:txBody>
      </p:sp>
      <p:sp>
        <p:nvSpPr>
          <p:cNvPr id="107" name="TextBox 106"/>
          <p:cNvSpPr txBox="1"/>
          <p:nvPr/>
        </p:nvSpPr>
        <p:spPr>
          <a:xfrm>
            <a:off x="6168522" y="3342244"/>
            <a:ext cx="249237" cy="277576"/>
          </a:xfrm>
          <a:prstGeom prst="ellipse">
            <a:avLst/>
          </a:prstGeom>
          <a:solidFill>
            <a:srgbClr val="2F5597"/>
          </a:solidFill>
        </p:spPr>
        <p:txBody>
          <a:bodyPr wrap="square" lIns="0" tIns="0" rIns="0" bIns="0" rtlCol="0" anchor="ctr">
            <a:noAutofit/>
          </a:bodyPr>
          <a:lstStyle/>
          <a:p>
            <a:pPr algn="ctr"/>
            <a:r>
              <a:rPr lang="en-GB" sz="1000" dirty="0">
                <a:solidFill>
                  <a:schemeClr val="bg1"/>
                </a:solidFill>
              </a:rPr>
              <a:t>3</a:t>
            </a:r>
          </a:p>
        </p:txBody>
      </p:sp>
      <p:sp>
        <p:nvSpPr>
          <p:cNvPr id="110" name="TextBox 109"/>
          <p:cNvSpPr txBox="1"/>
          <p:nvPr/>
        </p:nvSpPr>
        <p:spPr>
          <a:xfrm>
            <a:off x="4686176" y="3050539"/>
            <a:ext cx="249237" cy="277576"/>
          </a:xfrm>
          <a:prstGeom prst="ellipse">
            <a:avLst/>
          </a:prstGeom>
          <a:solidFill>
            <a:srgbClr val="2F5597"/>
          </a:solidFill>
        </p:spPr>
        <p:txBody>
          <a:bodyPr wrap="square" lIns="0" tIns="0" rIns="0" bIns="0" rtlCol="0" anchor="ctr">
            <a:noAutofit/>
          </a:bodyPr>
          <a:lstStyle/>
          <a:p>
            <a:pPr algn="ctr"/>
            <a:r>
              <a:rPr lang="en-GB" sz="1000" dirty="0">
                <a:solidFill>
                  <a:schemeClr val="bg1"/>
                </a:solidFill>
              </a:rPr>
              <a:t>4</a:t>
            </a:r>
          </a:p>
        </p:txBody>
      </p:sp>
      <p:sp>
        <p:nvSpPr>
          <p:cNvPr id="111" name="TextBox 110"/>
          <p:cNvSpPr txBox="1"/>
          <p:nvPr/>
        </p:nvSpPr>
        <p:spPr>
          <a:xfrm>
            <a:off x="6168522" y="5154457"/>
            <a:ext cx="249237" cy="277576"/>
          </a:xfrm>
          <a:prstGeom prst="ellipse">
            <a:avLst/>
          </a:prstGeom>
          <a:solidFill>
            <a:srgbClr val="2F5597"/>
          </a:solidFill>
        </p:spPr>
        <p:txBody>
          <a:bodyPr wrap="square" lIns="0" tIns="0" rIns="0" bIns="0" rtlCol="0" anchor="ctr">
            <a:noAutofit/>
          </a:bodyPr>
          <a:lstStyle/>
          <a:p>
            <a:pPr algn="ctr"/>
            <a:r>
              <a:rPr lang="en-GB" sz="1000" dirty="0">
                <a:solidFill>
                  <a:schemeClr val="bg1"/>
                </a:solidFill>
              </a:rPr>
              <a:t>4</a:t>
            </a:r>
          </a:p>
        </p:txBody>
      </p:sp>
      <p:sp>
        <p:nvSpPr>
          <p:cNvPr id="112" name="TextBox 111"/>
          <p:cNvSpPr txBox="1"/>
          <p:nvPr/>
        </p:nvSpPr>
        <p:spPr>
          <a:xfrm>
            <a:off x="4674646" y="4890443"/>
            <a:ext cx="249237" cy="277576"/>
          </a:xfrm>
          <a:prstGeom prst="ellipse">
            <a:avLst/>
          </a:prstGeom>
          <a:solidFill>
            <a:srgbClr val="2F5597"/>
          </a:solidFill>
        </p:spPr>
        <p:txBody>
          <a:bodyPr wrap="square" lIns="0" tIns="0" rIns="0" bIns="0" rtlCol="0" anchor="ctr">
            <a:noAutofit/>
          </a:bodyPr>
          <a:lstStyle/>
          <a:p>
            <a:pPr algn="ctr"/>
            <a:r>
              <a:rPr lang="en-GB" sz="1000" dirty="0">
                <a:solidFill>
                  <a:schemeClr val="bg1"/>
                </a:solidFill>
              </a:rPr>
              <a:t>5</a:t>
            </a:r>
          </a:p>
        </p:txBody>
      </p:sp>
      <p:sp>
        <p:nvSpPr>
          <p:cNvPr id="113" name="TextBox 112"/>
          <p:cNvSpPr txBox="1"/>
          <p:nvPr/>
        </p:nvSpPr>
        <p:spPr>
          <a:xfrm>
            <a:off x="6168522" y="5559634"/>
            <a:ext cx="249237" cy="277576"/>
          </a:xfrm>
          <a:prstGeom prst="ellipse">
            <a:avLst/>
          </a:prstGeom>
          <a:solidFill>
            <a:srgbClr val="2F5597"/>
          </a:solidFill>
        </p:spPr>
        <p:txBody>
          <a:bodyPr wrap="square" lIns="0" tIns="0" rIns="0" bIns="0" rtlCol="0" anchor="ctr">
            <a:noAutofit/>
          </a:bodyPr>
          <a:lstStyle/>
          <a:p>
            <a:pPr algn="ctr"/>
            <a:r>
              <a:rPr lang="en-GB" sz="1000" dirty="0">
                <a:solidFill>
                  <a:schemeClr val="bg1"/>
                </a:solidFill>
              </a:rPr>
              <a:t>5</a:t>
            </a:r>
          </a:p>
        </p:txBody>
      </p:sp>
      <p:sp>
        <p:nvSpPr>
          <p:cNvPr id="114" name="TextBox 113"/>
          <p:cNvSpPr txBox="1"/>
          <p:nvPr/>
        </p:nvSpPr>
        <p:spPr>
          <a:xfrm>
            <a:off x="4680616" y="3958359"/>
            <a:ext cx="249237" cy="277576"/>
          </a:xfrm>
          <a:prstGeom prst="ellipse">
            <a:avLst/>
          </a:prstGeom>
          <a:solidFill>
            <a:srgbClr val="2F5597"/>
          </a:solidFill>
        </p:spPr>
        <p:txBody>
          <a:bodyPr wrap="square" lIns="0" tIns="0" rIns="0" bIns="0" rtlCol="0" anchor="ctr">
            <a:noAutofit/>
          </a:bodyPr>
          <a:lstStyle/>
          <a:p>
            <a:pPr algn="ctr"/>
            <a:r>
              <a:rPr lang="en-GB" sz="1000" dirty="0">
                <a:solidFill>
                  <a:schemeClr val="bg1"/>
                </a:solidFill>
              </a:rPr>
              <a:t>6</a:t>
            </a:r>
          </a:p>
        </p:txBody>
      </p:sp>
      <p:sp>
        <p:nvSpPr>
          <p:cNvPr id="115" name="TextBox 114"/>
          <p:cNvSpPr txBox="1"/>
          <p:nvPr/>
        </p:nvSpPr>
        <p:spPr>
          <a:xfrm>
            <a:off x="6168522" y="5837210"/>
            <a:ext cx="249237" cy="277576"/>
          </a:xfrm>
          <a:prstGeom prst="ellipse">
            <a:avLst/>
          </a:prstGeom>
          <a:solidFill>
            <a:srgbClr val="2F5597"/>
          </a:solidFill>
        </p:spPr>
        <p:txBody>
          <a:bodyPr wrap="square" lIns="0" tIns="0" rIns="0" bIns="0" rtlCol="0" anchor="ctr">
            <a:noAutofit/>
          </a:bodyPr>
          <a:lstStyle/>
          <a:p>
            <a:pPr algn="ctr"/>
            <a:r>
              <a:rPr lang="en-GB" sz="1000" dirty="0">
                <a:solidFill>
                  <a:schemeClr val="bg1"/>
                </a:solidFill>
              </a:rPr>
              <a:t>6</a:t>
            </a:r>
          </a:p>
        </p:txBody>
      </p:sp>
    </p:spTree>
    <p:extLst>
      <p:ext uri="{BB962C8B-B14F-4D97-AF65-F5344CB8AC3E}">
        <p14:creationId xmlns:p14="http://schemas.microsoft.com/office/powerpoint/2010/main" val="1809843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552861-97DA-6EBF-4A24-D6AF2F5F9201}"/>
              </a:ext>
            </a:extLst>
          </p:cNvPr>
          <p:cNvSpPr txBox="1"/>
          <p:nvPr/>
        </p:nvSpPr>
        <p:spPr>
          <a:xfrm>
            <a:off x="319998" y="559014"/>
            <a:ext cx="11537040" cy="472813"/>
          </a:xfrm>
          <a:prstGeom prst="rect">
            <a:avLst/>
          </a:prstGeom>
          <a:noFill/>
        </p:spPr>
        <p:txBody>
          <a:bodyPr wrap="square" lIns="36000" tIns="36000" rIns="36000" bIns="36000" rtlCol="0">
            <a:spAutoFit/>
          </a:bodyPr>
          <a:lstStyle/>
          <a:p>
            <a:r>
              <a:rPr lang="en-GB" sz="2600" b="1" dirty="0"/>
              <a:t>Construction Risks and Mitigation Strategy</a:t>
            </a:r>
          </a:p>
        </p:txBody>
      </p:sp>
      <p:cxnSp>
        <p:nvCxnSpPr>
          <p:cNvPr id="3" name="Straight Connector 2">
            <a:extLst>
              <a:ext uri="{FF2B5EF4-FFF2-40B4-BE49-F238E27FC236}">
                <a16:creationId xmlns:a16="http://schemas.microsoft.com/office/drawing/2014/main" id="{650047AD-9E21-5228-61D7-17DC00494061}"/>
              </a:ext>
            </a:extLst>
          </p:cNvPr>
          <p:cNvCxnSpPr/>
          <p:nvPr/>
        </p:nvCxnSpPr>
        <p:spPr>
          <a:xfrm>
            <a:off x="334963" y="1343039"/>
            <a:ext cx="5689600" cy="3810"/>
          </a:xfrm>
          <a:prstGeom prst="line">
            <a:avLst/>
          </a:prstGeom>
          <a:ln w="28575"/>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EEAB6381-D984-D99E-149C-3F59E8A091B9}"/>
              </a:ext>
            </a:extLst>
          </p:cNvPr>
          <p:cNvSpPr txBox="1"/>
          <p:nvPr/>
        </p:nvSpPr>
        <p:spPr>
          <a:xfrm>
            <a:off x="319998" y="987332"/>
            <a:ext cx="5399999" cy="359517"/>
          </a:xfrm>
          <a:prstGeom prst="rect">
            <a:avLst/>
          </a:prstGeom>
          <a:noFill/>
        </p:spPr>
        <p:txBody>
          <a:bodyPr wrap="square" lIns="36000" tIns="36000" rIns="36000" bIns="36000" rtlCol="0">
            <a:spAutoFit/>
          </a:bodyPr>
          <a:lstStyle/>
          <a:p>
            <a:r>
              <a:rPr lang="en-GB" b="1" dirty="0">
                <a:solidFill>
                  <a:schemeClr val="accent1">
                    <a:lumMod val="75000"/>
                  </a:schemeClr>
                </a:solidFill>
              </a:rPr>
              <a:t>EPC and Contractual Agreements</a:t>
            </a:r>
            <a:endParaRPr lang="fr-FR" b="1" dirty="0">
              <a:solidFill>
                <a:schemeClr val="accent1">
                  <a:lumMod val="75000"/>
                </a:schemeClr>
              </a:solidFill>
            </a:endParaRPr>
          </a:p>
        </p:txBody>
      </p:sp>
      <p:cxnSp>
        <p:nvCxnSpPr>
          <p:cNvPr id="5" name="Straight Connector 4">
            <a:extLst>
              <a:ext uri="{FF2B5EF4-FFF2-40B4-BE49-F238E27FC236}">
                <a16:creationId xmlns:a16="http://schemas.microsoft.com/office/drawing/2014/main" id="{32B591EF-F2F9-A963-AAD5-62C34DDC721A}"/>
              </a:ext>
            </a:extLst>
          </p:cNvPr>
          <p:cNvCxnSpPr/>
          <p:nvPr/>
        </p:nvCxnSpPr>
        <p:spPr>
          <a:xfrm>
            <a:off x="6167438" y="1343039"/>
            <a:ext cx="5679120" cy="0"/>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F9CABEEF-3D63-2C37-3DAE-0DC3C65AFAE1}"/>
              </a:ext>
            </a:extLst>
          </p:cNvPr>
          <p:cNvSpPr txBox="1"/>
          <p:nvPr/>
        </p:nvSpPr>
        <p:spPr>
          <a:xfrm>
            <a:off x="6167438" y="1031827"/>
            <a:ext cx="3271520" cy="359517"/>
          </a:xfrm>
          <a:prstGeom prst="rect">
            <a:avLst/>
          </a:prstGeom>
          <a:noFill/>
        </p:spPr>
        <p:txBody>
          <a:bodyPr wrap="square" lIns="36000" tIns="36000" rIns="36000" bIns="36000" rtlCol="0">
            <a:spAutoFit/>
          </a:bodyPr>
          <a:lstStyle/>
          <a:p>
            <a:r>
              <a:rPr lang="en-GB" b="1" dirty="0">
                <a:solidFill>
                  <a:schemeClr val="accent1">
                    <a:lumMod val="75000"/>
                  </a:schemeClr>
                </a:solidFill>
              </a:rPr>
              <a:t>Technical Parameters</a:t>
            </a:r>
            <a:endParaRPr lang="fr-FR" b="1" dirty="0">
              <a:solidFill>
                <a:schemeClr val="accent1">
                  <a:lumMod val="75000"/>
                </a:schemeClr>
              </a:solidFill>
            </a:endParaRPr>
          </a:p>
        </p:txBody>
      </p:sp>
      <p:sp>
        <p:nvSpPr>
          <p:cNvPr id="8" name="TextBox 7">
            <a:extLst>
              <a:ext uri="{FF2B5EF4-FFF2-40B4-BE49-F238E27FC236}">
                <a16:creationId xmlns:a16="http://schemas.microsoft.com/office/drawing/2014/main" id="{00EC7182-DD04-C846-5013-34CF3F4FDDC9}"/>
              </a:ext>
            </a:extLst>
          </p:cNvPr>
          <p:cNvSpPr txBox="1"/>
          <p:nvPr/>
        </p:nvSpPr>
        <p:spPr>
          <a:xfrm>
            <a:off x="334962" y="1471808"/>
            <a:ext cx="1361441" cy="699892"/>
          </a:xfrm>
          <a:prstGeom prst="rect">
            <a:avLst/>
          </a:prstGeom>
          <a:solidFill>
            <a:srgbClr val="4472C4"/>
          </a:solidFill>
          <a:ln>
            <a:solidFill>
              <a:srgbClr val="4472C4"/>
            </a:solidFill>
          </a:ln>
        </p:spPr>
        <p:txBody>
          <a:bodyPr wrap="square" rtlCol="0" anchor="ctr">
            <a:noAutofit/>
          </a:bodyPr>
          <a:lstStyle/>
          <a:p>
            <a:pPr algn="ctr"/>
            <a:r>
              <a:rPr lang="en-GB" sz="1050" dirty="0">
                <a:solidFill>
                  <a:schemeClr val="bg1"/>
                </a:solidFill>
              </a:rPr>
              <a:t>BETA</a:t>
            </a:r>
          </a:p>
          <a:p>
            <a:pPr algn="ctr"/>
            <a:r>
              <a:rPr lang="en-GB" sz="1050" dirty="0">
                <a:solidFill>
                  <a:schemeClr val="bg1"/>
                </a:solidFill>
              </a:rPr>
              <a:t>(EPC Contractor)</a:t>
            </a:r>
            <a:endParaRPr lang="fr-FR" sz="1050" dirty="0">
              <a:solidFill>
                <a:schemeClr val="bg1"/>
              </a:solidFill>
            </a:endParaRPr>
          </a:p>
        </p:txBody>
      </p:sp>
      <p:sp>
        <p:nvSpPr>
          <p:cNvPr id="10" name="TextBox 9">
            <a:extLst>
              <a:ext uri="{FF2B5EF4-FFF2-40B4-BE49-F238E27FC236}">
                <a16:creationId xmlns:a16="http://schemas.microsoft.com/office/drawing/2014/main" id="{433C04B2-5F75-5E78-52C1-7AA0FFA271DA}"/>
              </a:ext>
            </a:extLst>
          </p:cNvPr>
          <p:cNvSpPr txBox="1"/>
          <p:nvPr/>
        </p:nvSpPr>
        <p:spPr>
          <a:xfrm>
            <a:off x="334963" y="2256728"/>
            <a:ext cx="1361441" cy="692497"/>
          </a:xfrm>
          <a:prstGeom prst="rect">
            <a:avLst/>
          </a:prstGeom>
          <a:solidFill>
            <a:srgbClr val="4472C4"/>
          </a:solidFill>
        </p:spPr>
        <p:txBody>
          <a:bodyPr wrap="square" rtlCol="0" anchor="ctr">
            <a:noAutofit/>
          </a:bodyPr>
          <a:lstStyle/>
          <a:p>
            <a:pPr algn="ctr"/>
            <a:r>
              <a:rPr lang="en-GB" sz="1050" dirty="0">
                <a:solidFill>
                  <a:schemeClr val="bg1"/>
                </a:solidFill>
              </a:rPr>
              <a:t>ORIGINAL EQUIPMENT SUPPLIER (OEMs)</a:t>
            </a:r>
            <a:endParaRPr lang="fr-FR" sz="1050" dirty="0">
              <a:solidFill>
                <a:schemeClr val="bg1"/>
              </a:solidFill>
            </a:endParaRPr>
          </a:p>
        </p:txBody>
      </p:sp>
      <p:sp>
        <p:nvSpPr>
          <p:cNvPr id="11" name="TextBox 10">
            <a:extLst>
              <a:ext uri="{FF2B5EF4-FFF2-40B4-BE49-F238E27FC236}">
                <a16:creationId xmlns:a16="http://schemas.microsoft.com/office/drawing/2014/main" id="{D73987A5-F9DA-FB4C-5E45-94C39AD02195}"/>
              </a:ext>
            </a:extLst>
          </p:cNvPr>
          <p:cNvSpPr txBox="1"/>
          <p:nvPr/>
        </p:nvSpPr>
        <p:spPr>
          <a:xfrm>
            <a:off x="1696404" y="1521468"/>
            <a:ext cx="4328159" cy="650232"/>
          </a:xfrm>
          <a:prstGeom prst="rect">
            <a:avLst/>
          </a:prstGeom>
          <a:noFill/>
        </p:spPr>
        <p:txBody>
          <a:bodyPr wrap="square" lIns="36000" tIns="36000" rIns="36000" bIns="36000" rtlCol="0">
            <a:noAutofit/>
          </a:bodyPr>
          <a:lstStyle/>
          <a:p>
            <a:pPr marL="285750" indent="-285750">
              <a:buFont typeface="Wingdings" panose="05000000000000000000" pitchFamily="2" charset="2"/>
              <a:buChar char="§"/>
            </a:pPr>
            <a:r>
              <a:rPr lang="en-GB" sz="1050" dirty="0"/>
              <a:t>Credit rating: </a:t>
            </a:r>
            <a:r>
              <a:rPr lang="en-GB" sz="1050" b="1" dirty="0"/>
              <a:t>BBB</a:t>
            </a:r>
          </a:p>
          <a:p>
            <a:pPr marL="285750" indent="-285750">
              <a:buFont typeface="Wingdings" panose="05000000000000000000" pitchFamily="2" charset="2"/>
              <a:buChar char="§"/>
            </a:pPr>
            <a:r>
              <a:rPr lang="en-GB" sz="1050" dirty="0"/>
              <a:t>Wind Turbine Installation over 150</a:t>
            </a:r>
          </a:p>
          <a:p>
            <a:pPr marL="285750" indent="-285750">
              <a:buFont typeface="Wingdings" panose="05000000000000000000" pitchFamily="2" charset="2"/>
              <a:buChar char="§"/>
            </a:pPr>
            <a:r>
              <a:rPr lang="en-GB" sz="1050" dirty="0"/>
              <a:t>SPV Minority equity stake of [12.5]%</a:t>
            </a:r>
          </a:p>
        </p:txBody>
      </p:sp>
      <p:graphicFrame>
        <p:nvGraphicFramePr>
          <p:cNvPr id="12" name="Table 10">
            <a:extLst>
              <a:ext uri="{FF2B5EF4-FFF2-40B4-BE49-F238E27FC236}">
                <a16:creationId xmlns:a16="http://schemas.microsoft.com/office/drawing/2014/main" id="{743F59EE-51C2-8F33-DBE9-D774FF0339E8}"/>
              </a:ext>
            </a:extLst>
          </p:cNvPr>
          <p:cNvGraphicFramePr>
            <a:graphicFrameLocks noGrp="1"/>
          </p:cNvGraphicFramePr>
          <p:nvPr>
            <p:extLst>
              <p:ext uri="{D42A27DB-BD31-4B8C-83A1-F6EECF244321}">
                <p14:modId xmlns:p14="http://schemas.microsoft.com/office/powerpoint/2010/main" val="2502106500"/>
              </p:ext>
            </p:extLst>
          </p:nvPr>
        </p:nvGraphicFramePr>
        <p:xfrm>
          <a:off x="6167438" y="1471808"/>
          <a:ext cx="5679120" cy="2379133"/>
        </p:xfrm>
        <a:graphic>
          <a:graphicData uri="http://schemas.openxmlformats.org/drawingml/2006/table">
            <a:tbl>
              <a:tblPr firstRow="1" bandRow="1">
                <a:tableStyleId>{7E9639D4-E3E2-4D34-9284-5A2195B3D0D7}</a:tableStyleId>
              </a:tblPr>
              <a:tblGrid>
                <a:gridCol w="1650682">
                  <a:extLst>
                    <a:ext uri="{9D8B030D-6E8A-4147-A177-3AD203B41FA5}">
                      <a16:colId xmlns:a16="http://schemas.microsoft.com/office/drawing/2014/main" val="3095210087"/>
                    </a:ext>
                  </a:extLst>
                </a:gridCol>
                <a:gridCol w="4028438">
                  <a:extLst>
                    <a:ext uri="{9D8B030D-6E8A-4147-A177-3AD203B41FA5}">
                      <a16:colId xmlns:a16="http://schemas.microsoft.com/office/drawing/2014/main" val="513475205"/>
                    </a:ext>
                  </a:extLst>
                </a:gridCol>
              </a:tblGrid>
              <a:tr h="242692">
                <a:tc>
                  <a:txBody>
                    <a:bodyPr/>
                    <a:lstStyle/>
                    <a:p>
                      <a:pPr algn="l"/>
                      <a:r>
                        <a:rPr lang="en-GB" sz="1000" dirty="0"/>
                        <a:t>Topic</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F5597"/>
                    </a:solidFill>
                  </a:tcPr>
                </a:tc>
                <a:tc>
                  <a:txBody>
                    <a:bodyPr/>
                    <a:lstStyle/>
                    <a:p>
                      <a:pPr algn="l"/>
                      <a:r>
                        <a:rPr lang="en-GB" sz="1000" dirty="0"/>
                        <a:t>Nature of Agreement</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F5597"/>
                    </a:solidFill>
                  </a:tcPr>
                </a:tc>
                <a:extLst>
                  <a:ext uri="{0D108BD9-81ED-4DB2-BD59-A6C34878D82A}">
                    <a16:rowId xmlns:a16="http://schemas.microsoft.com/office/drawing/2014/main" val="2045871405"/>
                  </a:ext>
                </a:extLst>
              </a:tr>
              <a:tr h="262466">
                <a:tc>
                  <a:txBody>
                    <a:bodyPr/>
                    <a:lstStyle/>
                    <a:p>
                      <a:pPr algn="l"/>
                      <a:r>
                        <a:rPr lang="en-GB" sz="1000" b="1" dirty="0">
                          <a:solidFill>
                            <a:schemeClr val="bg1"/>
                          </a:solidFill>
                        </a:rPr>
                        <a:t>Technical signed off</a:t>
                      </a:r>
                      <a:endParaRPr lang="fr-FR" sz="10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l"/>
                      <a:r>
                        <a:rPr lang="en-GB" sz="1000" dirty="0"/>
                        <a:t>Yes</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3059342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dirty="0">
                          <a:solidFill>
                            <a:schemeClr val="bg1"/>
                          </a:solidFill>
                        </a:rPr>
                        <a:t>P50 Est. production</a:t>
                      </a:r>
                      <a:endParaRPr lang="fr-FR" sz="10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l"/>
                      <a:r>
                        <a:rPr lang="en-GB" sz="1000" dirty="0"/>
                        <a:t>Average in the market</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20239828"/>
                  </a:ext>
                </a:extLst>
              </a:tr>
              <a:tr h="287867">
                <a:tc>
                  <a:txBody>
                    <a:bodyPr/>
                    <a:lstStyle/>
                    <a:p>
                      <a:pPr algn="l"/>
                      <a:r>
                        <a:rPr lang="en-GB" sz="1000" b="1" dirty="0">
                          <a:solidFill>
                            <a:schemeClr val="bg1"/>
                          </a:solidFill>
                        </a:rPr>
                        <a:t>Performance risk</a:t>
                      </a:r>
                      <a:endParaRPr lang="fr-FR" sz="10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l"/>
                      <a:r>
                        <a:rPr lang="en-GB" sz="1000" dirty="0"/>
                        <a:t>Lowest risk in the market</a:t>
                      </a:r>
                      <a:endParaRPr lang="fr-FR" sz="1000" b="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41066189"/>
                  </a:ext>
                </a:extLst>
              </a:tr>
              <a:tr h="204893">
                <a:tc>
                  <a:txBody>
                    <a:bodyPr/>
                    <a:lstStyle/>
                    <a:p>
                      <a:pPr algn="l"/>
                      <a:r>
                        <a:rPr lang="en-GB" sz="1000" b="1" dirty="0">
                          <a:solidFill>
                            <a:schemeClr val="bg1"/>
                          </a:solidFill>
                        </a:rPr>
                        <a:t>Probability of delay</a:t>
                      </a:r>
                      <a:endParaRPr lang="fr-FR" sz="10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l"/>
                      <a:r>
                        <a:rPr lang="en-GB" sz="1000" dirty="0"/>
                        <a:t>Lowest risk on the market</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92749773"/>
                  </a:ext>
                </a:extLst>
              </a:tr>
              <a:tr h="231987">
                <a:tc>
                  <a:txBody>
                    <a:bodyPr/>
                    <a:lstStyle/>
                    <a:p>
                      <a:pPr algn="l"/>
                      <a:r>
                        <a:rPr lang="en-GB" sz="1000" b="1" dirty="0">
                          <a:solidFill>
                            <a:schemeClr val="bg1"/>
                          </a:solidFill>
                        </a:rPr>
                        <a:t>Legal sign off</a:t>
                      </a:r>
                      <a:endParaRPr lang="fr-FR" sz="10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l"/>
                      <a:r>
                        <a:rPr lang="en-GB" sz="1000" dirty="0"/>
                        <a:t>Yes</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32132"/>
                  </a:ext>
                </a:extLst>
              </a:tr>
              <a:tr h="313267">
                <a:tc>
                  <a:txBody>
                    <a:bodyPr/>
                    <a:lstStyle/>
                    <a:p>
                      <a:pPr algn="l"/>
                      <a:r>
                        <a:rPr lang="en-GB" sz="1000" b="1" dirty="0">
                          <a:solidFill>
                            <a:schemeClr val="bg1"/>
                          </a:solidFill>
                        </a:rPr>
                        <a:t>Key back-to-back provision with PPA</a:t>
                      </a:r>
                      <a:endParaRPr lang="fr-FR" sz="10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marL="171450" indent="-171450" algn="l">
                        <a:buFont typeface="Arial" panose="020B0604020202020204" pitchFamily="34" charset="0"/>
                        <a:buChar char="•"/>
                      </a:pPr>
                      <a:r>
                        <a:rPr lang="en-GB" sz="1000" dirty="0"/>
                        <a:t>Scope of responsibility, implementation schedule, test procedure</a:t>
                      </a:r>
                    </a:p>
                    <a:p>
                      <a:pPr marL="171450" indent="-171450" algn="l">
                        <a:buFont typeface="Arial" panose="020B0604020202020204" pitchFamily="34" charset="0"/>
                        <a:buChar char="•"/>
                      </a:pPr>
                      <a:r>
                        <a:rPr lang="en-GB" sz="1000" dirty="0"/>
                        <a:t>Bonding requirement, LDs for delays and performance</a:t>
                      </a:r>
                    </a:p>
                    <a:p>
                      <a:pPr marL="171450" indent="-171450" algn="l">
                        <a:buFont typeface="Arial" panose="020B0604020202020204" pitchFamily="34" charset="0"/>
                        <a:buChar char="•"/>
                      </a:pPr>
                      <a:r>
                        <a:rPr lang="en-GB" sz="1000" dirty="0"/>
                        <a:t>Force Majeure, change in law,  early/termination, indemnities and remedies, equivalent project relief</a:t>
                      </a:r>
                    </a:p>
                    <a:p>
                      <a:pPr marL="171450" indent="-171450" algn="l">
                        <a:buFont typeface="Arial" panose="020B0604020202020204" pitchFamily="34" charset="0"/>
                        <a:buChar char="•"/>
                      </a:pPr>
                      <a:r>
                        <a:rPr lang="en-GB" sz="1000" dirty="0"/>
                        <a:t>Insurance, increased cost and saving</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15071504"/>
                  </a:ext>
                </a:extLst>
              </a:tr>
            </a:tbl>
          </a:graphicData>
        </a:graphic>
      </p:graphicFrame>
      <p:graphicFrame>
        <p:nvGraphicFramePr>
          <p:cNvPr id="13" name="Table 10">
            <a:extLst>
              <a:ext uri="{FF2B5EF4-FFF2-40B4-BE49-F238E27FC236}">
                <a16:creationId xmlns:a16="http://schemas.microsoft.com/office/drawing/2014/main" id="{504A8334-A227-9FC6-91F0-9E8496F3BFE6}"/>
              </a:ext>
            </a:extLst>
          </p:cNvPr>
          <p:cNvGraphicFramePr>
            <a:graphicFrameLocks noGrp="1"/>
          </p:cNvGraphicFramePr>
          <p:nvPr>
            <p:extLst>
              <p:ext uri="{D42A27DB-BD31-4B8C-83A1-F6EECF244321}">
                <p14:modId xmlns:p14="http://schemas.microsoft.com/office/powerpoint/2010/main" val="3919022179"/>
              </p:ext>
            </p:extLst>
          </p:nvPr>
        </p:nvGraphicFramePr>
        <p:xfrm>
          <a:off x="334963" y="3081579"/>
          <a:ext cx="5689600" cy="2141890"/>
        </p:xfrm>
        <a:graphic>
          <a:graphicData uri="http://schemas.openxmlformats.org/drawingml/2006/table">
            <a:tbl>
              <a:tblPr firstRow="1" bandRow="1">
                <a:tableStyleId>{7E9639D4-E3E2-4D34-9284-5A2195B3D0D7}</a:tableStyleId>
              </a:tblPr>
              <a:tblGrid>
                <a:gridCol w="2844800">
                  <a:extLst>
                    <a:ext uri="{9D8B030D-6E8A-4147-A177-3AD203B41FA5}">
                      <a16:colId xmlns:a16="http://schemas.microsoft.com/office/drawing/2014/main" val="3095210087"/>
                    </a:ext>
                  </a:extLst>
                </a:gridCol>
                <a:gridCol w="2844800">
                  <a:extLst>
                    <a:ext uri="{9D8B030D-6E8A-4147-A177-3AD203B41FA5}">
                      <a16:colId xmlns:a16="http://schemas.microsoft.com/office/drawing/2014/main" val="513475205"/>
                    </a:ext>
                  </a:extLst>
                </a:gridCol>
              </a:tblGrid>
              <a:tr h="154409">
                <a:tc>
                  <a:txBody>
                    <a:bodyPr/>
                    <a:lstStyle/>
                    <a:p>
                      <a:pPr algn="l"/>
                      <a:r>
                        <a:rPr lang="en-GB" sz="1000" dirty="0"/>
                        <a:t>Topic</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l"/>
                      <a:r>
                        <a:rPr lang="en-GB" sz="1000" dirty="0"/>
                        <a:t>Nature of Agreement</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045871405"/>
                  </a:ext>
                </a:extLst>
              </a:tr>
              <a:tr h="189296">
                <a:tc>
                  <a:txBody>
                    <a:bodyPr/>
                    <a:lstStyle/>
                    <a:p>
                      <a:pPr algn="l"/>
                      <a:r>
                        <a:rPr lang="en-GB" sz="1000" b="1" dirty="0">
                          <a:solidFill>
                            <a:schemeClr val="bg1"/>
                          </a:solidFill>
                        </a:rPr>
                        <a:t>Contract Price</a:t>
                      </a:r>
                      <a:endParaRPr lang="fr-FR" sz="10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l"/>
                      <a:r>
                        <a:rPr lang="en-GB" sz="1000" dirty="0"/>
                        <a:t>Fixed lump sum in USD</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30593426"/>
                  </a:ext>
                </a:extLst>
              </a:tr>
              <a:tr h="2104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dirty="0">
                          <a:solidFill>
                            <a:schemeClr val="bg1"/>
                          </a:solidFill>
                        </a:rPr>
                        <a:t>Governing Law</a:t>
                      </a:r>
                      <a:endParaRPr lang="fr-FR" sz="10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l"/>
                      <a:r>
                        <a:rPr lang="en-GB" sz="1000" dirty="0"/>
                        <a:t>Law of England and Wales</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20239828"/>
                  </a:ext>
                </a:extLst>
              </a:tr>
              <a:tr h="178712">
                <a:tc>
                  <a:txBody>
                    <a:bodyPr/>
                    <a:lstStyle/>
                    <a:p>
                      <a:pPr algn="l"/>
                      <a:r>
                        <a:rPr lang="en-GB" sz="1000" b="1" dirty="0">
                          <a:solidFill>
                            <a:schemeClr val="bg1"/>
                          </a:solidFill>
                        </a:rPr>
                        <a:t>Single point of responsibility</a:t>
                      </a:r>
                      <a:endParaRPr lang="fr-FR" sz="10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l"/>
                      <a:r>
                        <a:rPr lang="en-GB" sz="1000" dirty="0"/>
                        <a:t>Beta (Design to commissioning)</a:t>
                      </a:r>
                      <a:endParaRPr lang="fr-FR" sz="1000" b="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41066189"/>
                  </a:ext>
                </a:extLst>
              </a:tr>
              <a:tr h="193144">
                <a:tc>
                  <a:txBody>
                    <a:bodyPr/>
                    <a:lstStyle/>
                    <a:p>
                      <a:pPr algn="l"/>
                      <a:r>
                        <a:rPr lang="en-GB" sz="1000" b="1" dirty="0">
                          <a:solidFill>
                            <a:schemeClr val="bg1"/>
                          </a:solidFill>
                        </a:rPr>
                        <a:t>Performance guarantee</a:t>
                      </a:r>
                      <a:endParaRPr lang="fr-FR" sz="10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l"/>
                      <a:r>
                        <a:rPr lang="en-GB" sz="1000" dirty="0"/>
                        <a:t>Full EPC wrap guarantee by Beta</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92749773"/>
                  </a:ext>
                </a:extLst>
              </a:tr>
              <a:tr h="203728">
                <a:tc>
                  <a:txBody>
                    <a:bodyPr/>
                    <a:lstStyle/>
                    <a:p>
                      <a:pPr algn="l"/>
                      <a:r>
                        <a:rPr lang="en-GB" sz="1000" b="1" dirty="0">
                          <a:solidFill>
                            <a:schemeClr val="bg1"/>
                          </a:solidFill>
                        </a:rPr>
                        <a:t>Interface management</a:t>
                      </a:r>
                      <a:endParaRPr lang="fr-FR" sz="10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l"/>
                      <a:r>
                        <a:rPr lang="en-GB" sz="1000" dirty="0"/>
                        <a:t>EPC / SPV dedicated personnel</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32132"/>
                  </a:ext>
                </a:extLst>
              </a:tr>
              <a:tr h="270662">
                <a:tc>
                  <a:txBody>
                    <a:bodyPr/>
                    <a:lstStyle/>
                    <a:p>
                      <a:pPr algn="l"/>
                      <a:r>
                        <a:rPr lang="en-GB" sz="1000" b="1" dirty="0">
                          <a:solidFill>
                            <a:schemeClr val="bg1"/>
                          </a:solidFill>
                        </a:rPr>
                        <a:t>Security Packages</a:t>
                      </a:r>
                      <a:endParaRPr lang="fr-FR" sz="10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l"/>
                      <a:r>
                        <a:rPr lang="en-GB" sz="1000" dirty="0"/>
                        <a:t>24 months warranties, 5 years latent defects, 10 years civil works, performance guarantee, LDs</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15071504"/>
                  </a:ext>
                </a:extLst>
              </a:tr>
              <a:tr h="282610">
                <a:tc>
                  <a:txBody>
                    <a:bodyPr/>
                    <a:lstStyle/>
                    <a:p>
                      <a:pPr algn="l"/>
                      <a:r>
                        <a:rPr lang="en-GB" sz="1000" b="1" dirty="0">
                          <a:solidFill>
                            <a:schemeClr val="bg1"/>
                          </a:solidFill>
                        </a:rPr>
                        <a:t>EPC contract with SPV</a:t>
                      </a:r>
                      <a:endParaRPr lang="fr-FR" sz="10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l"/>
                      <a:r>
                        <a:rPr lang="en-GB" sz="1000" dirty="0"/>
                        <a:t>Final Draft</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00558717"/>
                  </a:ext>
                </a:extLst>
              </a:tr>
            </a:tbl>
          </a:graphicData>
        </a:graphic>
      </p:graphicFrame>
      <p:sp>
        <p:nvSpPr>
          <p:cNvPr id="15" name="Slide Number Placeholder 14"/>
          <p:cNvSpPr>
            <a:spLocks noGrp="1"/>
          </p:cNvSpPr>
          <p:nvPr>
            <p:ph type="sldNum" sz="quarter" idx="12"/>
          </p:nvPr>
        </p:nvSpPr>
        <p:spPr/>
        <p:txBody>
          <a:bodyPr/>
          <a:lstStyle/>
          <a:p>
            <a:fld id="{10B88776-E8C1-4E3F-B5D0-8159CE2ADE82}" type="slidenum">
              <a:rPr lang="fr-FR" smtClean="0"/>
              <a:t>4</a:t>
            </a:fld>
            <a:endParaRPr lang="fr-FR" dirty="0"/>
          </a:p>
        </p:txBody>
      </p:sp>
      <p:sp>
        <p:nvSpPr>
          <p:cNvPr id="17" name="TextBox 16"/>
          <p:cNvSpPr txBox="1"/>
          <p:nvPr/>
        </p:nvSpPr>
        <p:spPr>
          <a:xfrm>
            <a:off x="1696403" y="2249481"/>
            <a:ext cx="4328160" cy="252561"/>
          </a:xfrm>
          <a:prstGeom prst="rect">
            <a:avLst/>
          </a:prstGeom>
          <a:noFill/>
        </p:spPr>
        <p:txBody>
          <a:bodyPr wrap="square" rtlCol="0">
            <a:spAutoFit/>
          </a:bodyPr>
          <a:lstStyle/>
          <a:p>
            <a:pPr marL="285750" lvl="0" indent="-285750">
              <a:buFont typeface="Wingdings" panose="05000000000000000000" pitchFamily="2" charset="2"/>
              <a:buChar char="§"/>
            </a:pPr>
            <a:r>
              <a:rPr lang="en-GB" sz="1050" dirty="0">
                <a:solidFill>
                  <a:prstClr val="black"/>
                </a:solidFill>
              </a:rPr>
              <a:t>Credit rating: </a:t>
            </a:r>
            <a:r>
              <a:rPr lang="en-GB" sz="1050" b="1" dirty="0">
                <a:solidFill>
                  <a:prstClr val="black"/>
                </a:solidFill>
              </a:rPr>
              <a:t>Tier 1</a:t>
            </a:r>
          </a:p>
        </p:txBody>
      </p:sp>
    </p:spTree>
    <p:extLst>
      <p:ext uri="{BB962C8B-B14F-4D97-AF65-F5344CB8AC3E}">
        <p14:creationId xmlns:p14="http://schemas.microsoft.com/office/powerpoint/2010/main" val="30962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552861-97DA-6EBF-4A24-D6AF2F5F9201}"/>
              </a:ext>
            </a:extLst>
          </p:cNvPr>
          <p:cNvSpPr txBox="1"/>
          <p:nvPr/>
        </p:nvSpPr>
        <p:spPr>
          <a:xfrm>
            <a:off x="342858" y="554803"/>
            <a:ext cx="11514180" cy="472813"/>
          </a:xfrm>
          <a:prstGeom prst="rect">
            <a:avLst/>
          </a:prstGeom>
          <a:noFill/>
        </p:spPr>
        <p:txBody>
          <a:bodyPr wrap="square" lIns="36000" tIns="36000" rIns="36000" bIns="36000" rtlCol="0">
            <a:spAutoFit/>
          </a:bodyPr>
          <a:lstStyle/>
          <a:p>
            <a:r>
              <a:rPr lang="en-GB" sz="2600" b="1" dirty="0"/>
              <a:t>O&amp;M Risks and Mitigation Strategy</a:t>
            </a:r>
          </a:p>
        </p:txBody>
      </p:sp>
      <p:cxnSp>
        <p:nvCxnSpPr>
          <p:cNvPr id="3" name="Straight Connector 2">
            <a:extLst>
              <a:ext uri="{FF2B5EF4-FFF2-40B4-BE49-F238E27FC236}">
                <a16:creationId xmlns:a16="http://schemas.microsoft.com/office/drawing/2014/main" id="{650047AD-9E21-5228-61D7-17DC00494061}"/>
              </a:ext>
            </a:extLst>
          </p:cNvPr>
          <p:cNvCxnSpPr/>
          <p:nvPr/>
        </p:nvCxnSpPr>
        <p:spPr>
          <a:xfrm>
            <a:off x="334963" y="1309550"/>
            <a:ext cx="5689600" cy="0"/>
          </a:xfrm>
          <a:prstGeom prst="line">
            <a:avLst/>
          </a:prstGeom>
          <a:ln w="28575"/>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EEAB6381-D984-D99E-149C-3F59E8A091B9}"/>
              </a:ext>
            </a:extLst>
          </p:cNvPr>
          <p:cNvSpPr txBox="1"/>
          <p:nvPr/>
        </p:nvSpPr>
        <p:spPr>
          <a:xfrm>
            <a:off x="334963" y="982708"/>
            <a:ext cx="5689600" cy="349702"/>
          </a:xfrm>
          <a:prstGeom prst="rect">
            <a:avLst/>
          </a:prstGeom>
          <a:noFill/>
        </p:spPr>
        <p:txBody>
          <a:bodyPr wrap="square" lIns="36000" tIns="36000" rIns="36000" bIns="36000" rtlCol="0">
            <a:spAutoFit/>
          </a:bodyPr>
          <a:lstStyle/>
          <a:p>
            <a:r>
              <a:rPr lang="en-GB" b="1" dirty="0">
                <a:solidFill>
                  <a:schemeClr val="accent1">
                    <a:lumMod val="75000"/>
                  </a:schemeClr>
                </a:solidFill>
              </a:rPr>
              <a:t>O&amp;M and Contractual Arrangement</a:t>
            </a:r>
            <a:endParaRPr lang="fr-FR" b="1" dirty="0">
              <a:solidFill>
                <a:schemeClr val="accent1">
                  <a:lumMod val="75000"/>
                </a:schemeClr>
              </a:solidFill>
            </a:endParaRPr>
          </a:p>
        </p:txBody>
      </p:sp>
      <p:cxnSp>
        <p:nvCxnSpPr>
          <p:cNvPr id="5" name="Straight Connector 4">
            <a:extLst>
              <a:ext uri="{FF2B5EF4-FFF2-40B4-BE49-F238E27FC236}">
                <a16:creationId xmlns:a16="http://schemas.microsoft.com/office/drawing/2014/main" id="{32B591EF-F2F9-A963-AAD5-62C34DDC721A}"/>
              </a:ext>
            </a:extLst>
          </p:cNvPr>
          <p:cNvCxnSpPr/>
          <p:nvPr/>
        </p:nvCxnSpPr>
        <p:spPr>
          <a:xfrm>
            <a:off x="6189027" y="1309550"/>
            <a:ext cx="5668011" cy="0"/>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F9CABEEF-3D63-2C37-3DAE-0DC3C65AFAE1}"/>
              </a:ext>
            </a:extLst>
          </p:cNvPr>
          <p:cNvSpPr txBox="1"/>
          <p:nvPr/>
        </p:nvSpPr>
        <p:spPr>
          <a:xfrm>
            <a:off x="6189027" y="982708"/>
            <a:ext cx="5675905" cy="359517"/>
          </a:xfrm>
          <a:prstGeom prst="rect">
            <a:avLst/>
          </a:prstGeom>
          <a:noFill/>
        </p:spPr>
        <p:txBody>
          <a:bodyPr wrap="square" lIns="36000" tIns="36000" rIns="36000" bIns="36000" rtlCol="0">
            <a:spAutoFit/>
          </a:bodyPr>
          <a:lstStyle/>
          <a:p>
            <a:r>
              <a:rPr lang="en-GB" b="1" dirty="0">
                <a:solidFill>
                  <a:schemeClr val="accent1">
                    <a:lumMod val="75000"/>
                  </a:schemeClr>
                </a:solidFill>
              </a:rPr>
              <a:t>Operational Parameters</a:t>
            </a:r>
            <a:endParaRPr lang="fr-FR" b="1" dirty="0">
              <a:solidFill>
                <a:schemeClr val="accent1">
                  <a:lumMod val="75000"/>
                </a:schemeClr>
              </a:solidFill>
            </a:endParaRPr>
          </a:p>
        </p:txBody>
      </p:sp>
      <p:sp>
        <p:nvSpPr>
          <p:cNvPr id="8" name="TextBox 7">
            <a:extLst>
              <a:ext uri="{FF2B5EF4-FFF2-40B4-BE49-F238E27FC236}">
                <a16:creationId xmlns:a16="http://schemas.microsoft.com/office/drawing/2014/main" id="{00EC7182-DD04-C846-5013-34CF3F4FDDC9}"/>
              </a:ext>
            </a:extLst>
          </p:cNvPr>
          <p:cNvSpPr txBox="1"/>
          <p:nvPr/>
        </p:nvSpPr>
        <p:spPr>
          <a:xfrm>
            <a:off x="334963" y="1455521"/>
            <a:ext cx="1264920" cy="692497"/>
          </a:xfrm>
          <a:prstGeom prst="rect">
            <a:avLst/>
          </a:prstGeom>
          <a:solidFill>
            <a:srgbClr val="4472C4"/>
          </a:solidFill>
          <a:ln>
            <a:solidFill>
              <a:srgbClr val="4472C4"/>
            </a:solidFill>
          </a:ln>
        </p:spPr>
        <p:txBody>
          <a:bodyPr wrap="square" rtlCol="0" anchor="ctr">
            <a:noAutofit/>
          </a:bodyPr>
          <a:lstStyle>
            <a:defPPr>
              <a:defRPr lang="fr-FR"/>
            </a:defPPr>
            <a:lvl1pPr algn="ctr">
              <a:defRPr sz="1300">
                <a:solidFill>
                  <a:schemeClr val="bg1"/>
                </a:solidFill>
              </a:defRPr>
            </a:lvl1pPr>
          </a:lstStyle>
          <a:p>
            <a:r>
              <a:rPr lang="en-GB" sz="1050" dirty="0"/>
              <a:t>BETA</a:t>
            </a:r>
          </a:p>
          <a:p>
            <a:r>
              <a:rPr lang="en-GB" sz="1050" dirty="0"/>
              <a:t>(O&amp;M Contractor)</a:t>
            </a:r>
            <a:endParaRPr lang="fr-FR" sz="1050" dirty="0"/>
          </a:p>
        </p:txBody>
      </p:sp>
      <p:sp>
        <p:nvSpPr>
          <p:cNvPr id="11" name="TextBox 10">
            <a:extLst>
              <a:ext uri="{FF2B5EF4-FFF2-40B4-BE49-F238E27FC236}">
                <a16:creationId xmlns:a16="http://schemas.microsoft.com/office/drawing/2014/main" id="{D73987A5-F9DA-FB4C-5E45-94C39AD02195}"/>
              </a:ext>
            </a:extLst>
          </p:cNvPr>
          <p:cNvSpPr txBox="1"/>
          <p:nvPr/>
        </p:nvSpPr>
        <p:spPr>
          <a:xfrm>
            <a:off x="1657351" y="1432537"/>
            <a:ext cx="4367212" cy="900246"/>
          </a:xfrm>
          <a:prstGeom prst="rect">
            <a:avLst/>
          </a:prstGeom>
          <a:noFill/>
        </p:spPr>
        <p:txBody>
          <a:bodyPr wrap="square" rtlCol="0">
            <a:spAutoFit/>
          </a:bodyPr>
          <a:lstStyle/>
          <a:p>
            <a:pPr marL="285750" indent="-285750">
              <a:buFont typeface="Wingdings" panose="05000000000000000000" pitchFamily="2" charset="2"/>
              <a:buChar char="§"/>
            </a:pPr>
            <a:r>
              <a:rPr lang="en-GB" sz="1050" dirty="0"/>
              <a:t>Wind Turbine O&amp;M experience over 150 sites</a:t>
            </a:r>
          </a:p>
          <a:p>
            <a:pPr marL="285750" indent="-285750">
              <a:buFont typeface="Wingdings" panose="05000000000000000000" pitchFamily="2" charset="2"/>
              <a:buChar char="§"/>
            </a:pPr>
            <a:r>
              <a:rPr lang="en-GB" sz="1050" dirty="0"/>
              <a:t>Strong Balance Sheet</a:t>
            </a:r>
          </a:p>
          <a:p>
            <a:pPr marL="285750" indent="-285750">
              <a:buFont typeface="Wingdings" panose="05000000000000000000" pitchFamily="2" charset="2"/>
              <a:buChar char="§"/>
            </a:pPr>
            <a:r>
              <a:rPr lang="en-GB" sz="1050" dirty="0"/>
              <a:t>Excellent Track records</a:t>
            </a:r>
          </a:p>
          <a:p>
            <a:endParaRPr lang="en-GB" sz="1050" dirty="0"/>
          </a:p>
          <a:p>
            <a:pPr marL="285750" indent="-285750">
              <a:buFont typeface="Wingdings" panose="05000000000000000000" pitchFamily="2" charset="2"/>
              <a:buChar char="§"/>
            </a:pPr>
            <a:endParaRPr lang="fr-FR" sz="1050" dirty="0"/>
          </a:p>
        </p:txBody>
      </p:sp>
      <p:graphicFrame>
        <p:nvGraphicFramePr>
          <p:cNvPr id="12" name="Table 10">
            <a:extLst>
              <a:ext uri="{FF2B5EF4-FFF2-40B4-BE49-F238E27FC236}">
                <a16:creationId xmlns:a16="http://schemas.microsoft.com/office/drawing/2014/main" id="{743F59EE-51C2-8F33-DBE9-D774FF0339E8}"/>
              </a:ext>
            </a:extLst>
          </p:cNvPr>
          <p:cNvGraphicFramePr>
            <a:graphicFrameLocks noGrp="1"/>
          </p:cNvGraphicFramePr>
          <p:nvPr>
            <p:extLst>
              <p:ext uri="{D42A27DB-BD31-4B8C-83A1-F6EECF244321}">
                <p14:modId xmlns:p14="http://schemas.microsoft.com/office/powerpoint/2010/main" val="3413717030"/>
              </p:ext>
            </p:extLst>
          </p:nvPr>
        </p:nvGraphicFramePr>
        <p:xfrm>
          <a:off x="6189027" y="1455521"/>
          <a:ext cx="5675904" cy="2428246"/>
        </p:xfrm>
        <a:graphic>
          <a:graphicData uri="http://schemas.openxmlformats.org/drawingml/2006/table">
            <a:tbl>
              <a:tblPr firstRow="1" bandRow="1">
                <a:tableStyleId>{7E9639D4-E3E2-4D34-9284-5A2195B3D0D7}</a:tableStyleId>
              </a:tblPr>
              <a:tblGrid>
                <a:gridCol w="2837952">
                  <a:extLst>
                    <a:ext uri="{9D8B030D-6E8A-4147-A177-3AD203B41FA5}">
                      <a16:colId xmlns:a16="http://schemas.microsoft.com/office/drawing/2014/main" val="3095210087"/>
                    </a:ext>
                  </a:extLst>
                </a:gridCol>
                <a:gridCol w="2837952">
                  <a:extLst>
                    <a:ext uri="{9D8B030D-6E8A-4147-A177-3AD203B41FA5}">
                      <a16:colId xmlns:a16="http://schemas.microsoft.com/office/drawing/2014/main" val="513475205"/>
                    </a:ext>
                  </a:extLst>
                </a:gridCol>
              </a:tblGrid>
              <a:tr h="386086">
                <a:tc>
                  <a:txBody>
                    <a:bodyPr/>
                    <a:lstStyle/>
                    <a:p>
                      <a:pPr algn="l"/>
                      <a:r>
                        <a:rPr lang="en-GB" sz="1000" dirty="0"/>
                        <a:t>Topic</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F5597"/>
                    </a:solidFill>
                  </a:tcPr>
                </a:tc>
                <a:tc>
                  <a:txBody>
                    <a:bodyPr/>
                    <a:lstStyle/>
                    <a:p>
                      <a:pPr algn="l"/>
                      <a:r>
                        <a:rPr lang="en-GB" sz="1000" dirty="0"/>
                        <a:t>Nature of Agreement</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F5597"/>
                    </a:solidFill>
                  </a:tcPr>
                </a:tc>
                <a:extLst>
                  <a:ext uri="{0D108BD9-81ED-4DB2-BD59-A6C34878D82A}">
                    <a16:rowId xmlns:a16="http://schemas.microsoft.com/office/drawing/2014/main" val="2045871405"/>
                  </a:ext>
                </a:extLst>
              </a:tr>
              <a:tr h="262466">
                <a:tc>
                  <a:txBody>
                    <a:bodyPr/>
                    <a:lstStyle/>
                    <a:p>
                      <a:pPr algn="l"/>
                      <a:r>
                        <a:rPr lang="en-GB" sz="1000" b="1" dirty="0">
                          <a:solidFill>
                            <a:schemeClr val="bg1"/>
                          </a:solidFill>
                        </a:rPr>
                        <a:t>Key O&amp;M strategies</a:t>
                      </a:r>
                      <a:endParaRPr lang="fr-FR" sz="10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marL="171450" indent="-171450" algn="l">
                        <a:buFont typeface="Arial" panose="020B0604020202020204" pitchFamily="34" charset="0"/>
                        <a:buChar char="•"/>
                      </a:pPr>
                      <a:r>
                        <a:rPr lang="en-GB" sz="1000" dirty="0"/>
                        <a:t>Base case: 3</a:t>
                      </a:r>
                      <a:r>
                        <a:rPr lang="en-GB" sz="1000" baseline="30000" dirty="0"/>
                        <a:t>rd</a:t>
                      </a:r>
                      <a:r>
                        <a:rPr lang="en-GB" sz="1000" dirty="0"/>
                        <a:t> party, single point of responsibility</a:t>
                      </a:r>
                    </a:p>
                    <a:p>
                      <a:pPr marL="171450" indent="-171450" algn="l">
                        <a:buFont typeface="Arial" panose="020B0604020202020204" pitchFamily="34" charset="0"/>
                        <a:buChar char="•"/>
                      </a:pPr>
                      <a:r>
                        <a:rPr lang="en-GB" sz="1000" dirty="0"/>
                        <a:t>The Long Term Service Maintenance Agreement (LTSA) from key EOMs supplier  is also wrapped in the O&amp;M contract</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3059342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dirty="0">
                          <a:solidFill>
                            <a:schemeClr val="bg1"/>
                          </a:solidFill>
                        </a:rPr>
                        <a:t>Availability</a:t>
                      </a:r>
                      <a:endParaRPr lang="fr-FR" sz="10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l"/>
                      <a:r>
                        <a:rPr lang="en-GB" sz="1000" dirty="0"/>
                        <a:t>97.5%</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20239828"/>
                  </a:ext>
                </a:extLst>
              </a:tr>
              <a:tr h="231987">
                <a:tc>
                  <a:txBody>
                    <a:bodyPr/>
                    <a:lstStyle/>
                    <a:p>
                      <a:pPr algn="l"/>
                      <a:r>
                        <a:rPr lang="en-GB" sz="1000" b="1" dirty="0">
                          <a:solidFill>
                            <a:schemeClr val="bg1"/>
                          </a:solidFill>
                        </a:rPr>
                        <a:t>Due diligence sign off</a:t>
                      </a:r>
                      <a:endParaRPr lang="fr-FR" sz="10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l"/>
                      <a:r>
                        <a:rPr lang="en-GB" sz="1000" dirty="0"/>
                        <a:t>Yes</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32132"/>
                  </a:ext>
                </a:extLst>
              </a:tr>
              <a:tr h="313267">
                <a:tc>
                  <a:txBody>
                    <a:bodyPr/>
                    <a:lstStyle/>
                    <a:p>
                      <a:pPr algn="l"/>
                      <a:r>
                        <a:rPr lang="en-GB" sz="1000" b="1" dirty="0">
                          <a:solidFill>
                            <a:schemeClr val="bg1"/>
                          </a:solidFill>
                        </a:rPr>
                        <a:t>Key back-to-back provision with PPA</a:t>
                      </a:r>
                      <a:endParaRPr lang="fr-FR" sz="10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marL="0" indent="0" algn="l">
                        <a:buFont typeface="Arial" panose="020B0604020202020204" pitchFamily="34" charset="0"/>
                        <a:buNone/>
                      </a:pPr>
                      <a:r>
                        <a:rPr lang="en-GB" sz="1000" dirty="0"/>
                        <a:t>Availability guarantee, force majeure, early/termination, performance LD, change in law, material adverse change, incentives and penalties, reporting, maintenance schedule, insurance</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15071504"/>
                  </a:ext>
                </a:extLst>
              </a:tr>
            </a:tbl>
          </a:graphicData>
        </a:graphic>
      </p:graphicFrame>
      <p:graphicFrame>
        <p:nvGraphicFramePr>
          <p:cNvPr id="13" name="Table 10">
            <a:extLst>
              <a:ext uri="{FF2B5EF4-FFF2-40B4-BE49-F238E27FC236}">
                <a16:creationId xmlns:a16="http://schemas.microsoft.com/office/drawing/2014/main" id="{504A8334-A227-9FC6-91F0-9E8496F3BFE6}"/>
              </a:ext>
            </a:extLst>
          </p:cNvPr>
          <p:cNvGraphicFramePr>
            <a:graphicFrameLocks noGrp="1"/>
          </p:cNvGraphicFramePr>
          <p:nvPr>
            <p:extLst>
              <p:ext uri="{D42A27DB-BD31-4B8C-83A1-F6EECF244321}">
                <p14:modId xmlns:p14="http://schemas.microsoft.com/office/powerpoint/2010/main" val="2720432065"/>
              </p:ext>
            </p:extLst>
          </p:nvPr>
        </p:nvGraphicFramePr>
        <p:xfrm>
          <a:off x="342858" y="2293862"/>
          <a:ext cx="5689600" cy="2169155"/>
        </p:xfrm>
        <a:graphic>
          <a:graphicData uri="http://schemas.openxmlformats.org/drawingml/2006/table">
            <a:tbl>
              <a:tblPr firstRow="1" bandRow="1">
                <a:tableStyleId>{7E9639D4-E3E2-4D34-9284-5A2195B3D0D7}</a:tableStyleId>
              </a:tblPr>
              <a:tblGrid>
                <a:gridCol w="1987044">
                  <a:extLst>
                    <a:ext uri="{9D8B030D-6E8A-4147-A177-3AD203B41FA5}">
                      <a16:colId xmlns:a16="http://schemas.microsoft.com/office/drawing/2014/main" val="3095210087"/>
                    </a:ext>
                  </a:extLst>
                </a:gridCol>
                <a:gridCol w="3702556">
                  <a:extLst>
                    <a:ext uri="{9D8B030D-6E8A-4147-A177-3AD203B41FA5}">
                      <a16:colId xmlns:a16="http://schemas.microsoft.com/office/drawing/2014/main" val="513475205"/>
                    </a:ext>
                  </a:extLst>
                </a:gridCol>
              </a:tblGrid>
              <a:tr h="334048">
                <a:tc>
                  <a:txBody>
                    <a:bodyPr/>
                    <a:lstStyle/>
                    <a:p>
                      <a:pPr algn="l"/>
                      <a:r>
                        <a:rPr lang="en-GB" sz="1000" dirty="0"/>
                        <a:t>Topic</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F5597"/>
                    </a:solidFill>
                  </a:tcPr>
                </a:tc>
                <a:tc>
                  <a:txBody>
                    <a:bodyPr/>
                    <a:lstStyle/>
                    <a:p>
                      <a:pPr algn="l"/>
                      <a:r>
                        <a:rPr lang="en-GB" sz="1000" dirty="0"/>
                        <a:t>Nature of Agreement</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F5597"/>
                    </a:solidFill>
                  </a:tcPr>
                </a:tc>
                <a:extLst>
                  <a:ext uri="{0D108BD9-81ED-4DB2-BD59-A6C34878D82A}">
                    <a16:rowId xmlns:a16="http://schemas.microsoft.com/office/drawing/2014/main" val="2045871405"/>
                  </a:ext>
                </a:extLst>
              </a:tr>
              <a:tr h="392304">
                <a:tc>
                  <a:txBody>
                    <a:bodyPr/>
                    <a:lstStyle/>
                    <a:p>
                      <a:pPr algn="l"/>
                      <a:r>
                        <a:rPr lang="en-GB" sz="1000" b="1" dirty="0">
                          <a:solidFill>
                            <a:schemeClr val="bg1"/>
                          </a:solidFill>
                        </a:rPr>
                        <a:t>Contract Price</a:t>
                      </a:r>
                      <a:endParaRPr lang="fr-FR" sz="10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l"/>
                      <a:r>
                        <a:rPr lang="en-GB" sz="1000" dirty="0"/>
                        <a:t>Annual USD Fixed Charge (subject to inflation adjustment)</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30593426"/>
                  </a:ext>
                </a:extLst>
              </a:tr>
              <a:tr h="3667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dirty="0">
                          <a:solidFill>
                            <a:schemeClr val="bg1"/>
                          </a:solidFill>
                        </a:rPr>
                        <a:t>Governing Law</a:t>
                      </a:r>
                      <a:endParaRPr lang="fr-FR" sz="10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l"/>
                      <a:r>
                        <a:rPr lang="en-GB" sz="1000" dirty="0"/>
                        <a:t>Law of England and Wales</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20239828"/>
                  </a:ext>
                </a:extLst>
              </a:tr>
              <a:tr h="336555">
                <a:tc>
                  <a:txBody>
                    <a:bodyPr/>
                    <a:lstStyle/>
                    <a:p>
                      <a:pPr algn="l"/>
                      <a:r>
                        <a:rPr lang="en-GB" sz="1000" b="1" dirty="0">
                          <a:solidFill>
                            <a:schemeClr val="bg1"/>
                          </a:solidFill>
                        </a:rPr>
                        <a:t>Performance guarantee</a:t>
                      </a:r>
                      <a:endParaRPr lang="fr-FR" sz="10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l"/>
                      <a:r>
                        <a:rPr lang="en-GB" sz="1000" dirty="0"/>
                        <a:t>Full O&amp;M wrap guarantee by Beta</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92749773"/>
                  </a:ext>
                </a:extLst>
              </a:tr>
              <a:tr h="247064">
                <a:tc>
                  <a:txBody>
                    <a:bodyPr/>
                    <a:lstStyle/>
                    <a:p>
                      <a:pPr algn="l"/>
                      <a:r>
                        <a:rPr lang="en-GB" sz="1000" b="1" dirty="0">
                          <a:solidFill>
                            <a:schemeClr val="bg1"/>
                          </a:solidFill>
                        </a:rPr>
                        <a:t>Security Packages</a:t>
                      </a:r>
                      <a:endParaRPr lang="fr-FR" sz="10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l"/>
                      <a:r>
                        <a:rPr lang="en-GB" sz="1000" dirty="0"/>
                        <a:t>Parent Company Guarantee (PCG)</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15071504"/>
                  </a:ext>
                </a:extLst>
              </a:tr>
              <a:tr h="492451">
                <a:tc>
                  <a:txBody>
                    <a:bodyPr/>
                    <a:lstStyle/>
                    <a:p>
                      <a:pPr algn="l"/>
                      <a:r>
                        <a:rPr lang="en-GB" sz="1000" b="1" dirty="0">
                          <a:solidFill>
                            <a:schemeClr val="bg1"/>
                          </a:solidFill>
                        </a:rPr>
                        <a:t>O&amp;M contract with SPV</a:t>
                      </a:r>
                      <a:endParaRPr lang="fr-FR" sz="10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l"/>
                      <a:r>
                        <a:rPr lang="en-GB" sz="1000" dirty="0"/>
                        <a:t>Final Draft</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00558717"/>
                  </a:ext>
                </a:extLst>
              </a:tr>
            </a:tbl>
          </a:graphicData>
        </a:graphic>
      </p:graphicFrame>
      <p:sp>
        <p:nvSpPr>
          <p:cNvPr id="10" name="Slide Number Placeholder 9"/>
          <p:cNvSpPr>
            <a:spLocks noGrp="1"/>
          </p:cNvSpPr>
          <p:nvPr>
            <p:ph type="sldNum" sz="quarter" idx="12"/>
          </p:nvPr>
        </p:nvSpPr>
        <p:spPr/>
        <p:txBody>
          <a:bodyPr/>
          <a:lstStyle/>
          <a:p>
            <a:fld id="{10B88776-E8C1-4E3F-B5D0-8159CE2ADE82}" type="slidenum">
              <a:rPr lang="fr-FR" smtClean="0"/>
              <a:t>5</a:t>
            </a:fld>
            <a:endParaRPr lang="fr-FR" dirty="0"/>
          </a:p>
        </p:txBody>
      </p:sp>
    </p:spTree>
    <p:extLst>
      <p:ext uri="{BB962C8B-B14F-4D97-AF65-F5344CB8AC3E}">
        <p14:creationId xmlns:p14="http://schemas.microsoft.com/office/powerpoint/2010/main" val="3229802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F52BCD8D-8982-3107-EA04-343AF6DA7C6E}"/>
              </a:ext>
            </a:extLst>
          </p:cNvPr>
          <p:cNvGraphicFramePr>
            <a:graphicFrameLocks noGrp="1"/>
          </p:cNvGraphicFramePr>
          <p:nvPr>
            <p:ph idx="1"/>
            <p:extLst>
              <p:ext uri="{D42A27DB-BD31-4B8C-83A1-F6EECF244321}">
                <p14:modId xmlns:p14="http://schemas.microsoft.com/office/powerpoint/2010/main" val="4202683990"/>
              </p:ext>
            </p:extLst>
          </p:nvPr>
        </p:nvGraphicFramePr>
        <p:xfrm>
          <a:off x="418011" y="1101407"/>
          <a:ext cx="11007185" cy="5389880"/>
        </p:xfrm>
        <a:graphic>
          <a:graphicData uri="http://schemas.openxmlformats.org/drawingml/2006/table">
            <a:tbl>
              <a:tblPr firstRow="1" bandRow="1">
                <a:tableStyleId>{5C22544A-7EE6-4342-B048-85BDC9FD1C3A}</a:tableStyleId>
              </a:tblPr>
              <a:tblGrid>
                <a:gridCol w="2008670">
                  <a:extLst>
                    <a:ext uri="{9D8B030D-6E8A-4147-A177-3AD203B41FA5}">
                      <a16:colId xmlns:a16="http://schemas.microsoft.com/office/drawing/2014/main" val="904508341"/>
                    </a:ext>
                  </a:extLst>
                </a:gridCol>
                <a:gridCol w="2053438">
                  <a:extLst>
                    <a:ext uri="{9D8B030D-6E8A-4147-A177-3AD203B41FA5}">
                      <a16:colId xmlns:a16="http://schemas.microsoft.com/office/drawing/2014/main" val="3104046123"/>
                    </a:ext>
                  </a:extLst>
                </a:gridCol>
                <a:gridCol w="2223230">
                  <a:extLst>
                    <a:ext uri="{9D8B030D-6E8A-4147-A177-3AD203B41FA5}">
                      <a16:colId xmlns:a16="http://schemas.microsoft.com/office/drawing/2014/main" val="1970690981"/>
                    </a:ext>
                  </a:extLst>
                </a:gridCol>
                <a:gridCol w="2582701">
                  <a:extLst>
                    <a:ext uri="{9D8B030D-6E8A-4147-A177-3AD203B41FA5}">
                      <a16:colId xmlns:a16="http://schemas.microsoft.com/office/drawing/2014/main" val="1146438222"/>
                    </a:ext>
                  </a:extLst>
                </a:gridCol>
                <a:gridCol w="2139146">
                  <a:extLst>
                    <a:ext uri="{9D8B030D-6E8A-4147-A177-3AD203B41FA5}">
                      <a16:colId xmlns:a16="http://schemas.microsoft.com/office/drawing/2014/main" val="3063731186"/>
                    </a:ext>
                  </a:extLst>
                </a:gridCol>
              </a:tblGrid>
              <a:tr h="370840">
                <a:tc>
                  <a:txBody>
                    <a:bodyPr/>
                    <a:lstStyle/>
                    <a:p>
                      <a:endParaRPr lang="en-GB" dirty="0"/>
                    </a:p>
                  </a:txBody>
                  <a:tcPr>
                    <a:solidFill>
                      <a:schemeClr val="bg1"/>
                    </a:solidFill>
                  </a:tcPr>
                </a:tc>
                <a:tc>
                  <a:txBody>
                    <a:bodyPr/>
                    <a:lstStyle/>
                    <a:p>
                      <a:r>
                        <a:rPr lang="de-AT" sz="1200" dirty="0"/>
                        <a:t>Equity Bridge </a:t>
                      </a:r>
                      <a:r>
                        <a:rPr lang="de-AT" sz="1200" dirty="0" err="1"/>
                        <a:t>Loan</a:t>
                      </a:r>
                      <a:r>
                        <a:rPr lang="de-AT" sz="1200" dirty="0"/>
                        <a:t> </a:t>
                      </a:r>
                    </a:p>
                    <a:p>
                      <a:r>
                        <a:rPr lang="de-AT" sz="1200" b="0" i="1" dirty="0"/>
                        <a:t>(Facility A)</a:t>
                      </a:r>
                      <a:endParaRPr lang="en-GB" sz="1200" b="0" i="1" dirty="0"/>
                    </a:p>
                  </a:txBody>
                  <a:tcPr anchor="ctr">
                    <a:solidFill>
                      <a:srgbClr val="2F5597"/>
                    </a:solidFill>
                  </a:tcPr>
                </a:tc>
                <a:tc>
                  <a:txBody>
                    <a:bodyPr/>
                    <a:lstStyle/>
                    <a:p>
                      <a:r>
                        <a:rPr lang="de-AT" sz="1200" dirty="0"/>
                        <a:t>Commercial </a:t>
                      </a:r>
                      <a:r>
                        <a:rPr lang="de-AT" sz="1200" dirty="0" err="1"/>
                        <a:t>Loan</a:t>
                      </a:r>
                      <a:endParaRPr lang="de-AT" sz="1200" dirty="0"/>
                    </a:p>
                    <a:p>
                      <a:pPr marL="0" algn="l" defTabSz="914400" rtl="0" eaLnBrk="1" latinLnBrk="0" hangingPunct="1"/>
                      <a:r>
                        <a:rPr lang="de-AT" sz="1200" b="0" i="1" kern="1200" dirty="0">
                          <a:solidFill>
                            <a:schemeClr val="lt1"/>
                          </a:solidFill>
                          <a:latin typeface="+mn-lt"/>
                          <a:ea typeface="+mn-ea"/>
                          <a:cs typeface="+mn-cs"/>
                        </a:rPr>
                        <a:t>(Facility B Tranche 1)</a:t>
                      </a:r>
                      <a:endParaRPr lang="en-GB" sz="1200" b="0" i="1" kern="1200" dirty="0">
                        <a:solidFill>
                          <a:schemeClr val="lt1"/>
                        </a:solidFill>
                        <a:latin typeface="+mn-lt"/>
                        <a:ea typeface="+mn-ea"/>
                        <a:cs typeface="+mn-cs"/>
                      </a:endParaRPr>
                    </a:p>
                  </a:txBody>
                  <a:tcPr anchor="ctr">
                    <a:solidFill>
                      <a:srgbClr val="2F5597"/>
                    </a:solidFill>
                  </a:tcPr>
                </a:tc>
                <a:tc>
                  <a:txBody>
                    <a:bodyPr/>
                    <a:lstStyle/>
                    <a:p>
                      <a:r>
                        <a:rPr lang="de-AT" sz="1200" dirty="0"/>
                        <a:t>DFI </a:t>
                      </a:r>
                      <a:r>
                        <a:rPr lang="de-AT" sz="1200" dirty="0" err="1"/>
                        <a:t>Loan</a:t>
                      </a:r>
                      <a:endParaRPr lang="de-AT" sz="1200" dirty="0"/>
                    </a:p>
                    <a:p>
                      <a:pPr marL="0" algn="l" defTabSz="914400" rtl="0" eaLnBrk="1" latinLnBrk="0" hangingPunct="1"/>
                      <a:r>
                        <a:rPr lang="de-AT" sz="1200" b="0" i="1" kern="1200" dirty="0">
                          <a:solidFill>
                            <a:schemeClr val="lt1"/>
                          </a:solidFill>
                          <a:latin typeface="+mn-lt"/>
                          <a:ea typeface="+mn-ea"/>
                          <a:cs typeface="+mn-cs"/>
                        </a:rPr>
                        <a:t>(Facility B Tranche 2)</a:t>
                      </a:r>
                      <a:endParaRPr lang="en-GB" sz="1200" b="0" i="1" kern="1200" dirty="0">
                        <a:solidFill>
                          <a:schemeClr val="lt1"/>
                        </a:solidFill>
                        <a:latin typeface="+mn-lt"/>
                        <a:ea typeface="+mn-ea"/>
                        <a:cs typeface="+mn-cs"/>
                      </a:endParaRPr>
                    </a:p>
                  </a:txBody>
                  <a:tcPr anchor="ctr">
                    <a:solidFill>
                      <a:srgbClr val="2F5597"/>
                    </a:solidFill>
                  </a:tcPr>
                </a:tc>
                <a:tc>
                  <a:txBody>
                    <a:bodyPr/>
                    <a:lstStyle/>
                    <a:p>
                      <a:r>
                        <a:rPr lang="de-AT" sz="1200" dirty="0"/>
                        <a:t>RCF</a:t>
                      </a:r>
                    </a:p>
                    <a:p>
                      <a:pPr marL="0" algn="l" defTabSz="914400" rtl="0" eaLnBrk="1" latinLnBrk="0" hangingPunct="1"/>
                      <a:r>
                        <a:rPr lang="de-AT" sz="1200" b="0" i="1" kern="1200" dirty="0">
                          <a:solidFill>
                            <a:schemeClr val="lt1"/>
                          </a:solidFill>
                          <a:latin typeface="+mn-lt"/>
                          <a:ea typeface="+mn-ea"/>
                          <a:cs typeface="+mn-cs"/>
                        </a:rPr>
                        <a:t>(Facility C)</a:t>
                      </a:r>
                      <a:endParaRPr lang="en-GB" sz="1200" b="0" i="1" kern="1200" dirty="0">
                        <a:solidFill>
                          <a:schemeClr val="lt1"/>
                        </a:solidFill>
                        <a:latin typeface="+mn-lt"/>
                        <a:ea typeface="+mn-ea"/>
                        <a:cs typeface="+mn-cs"/>
                      </a:endParaRPr>
                    </a:p>
                  </a:txBody>
                  <a:tcPr anchor="ctr">
                    <a:solidFill>
                      <a:srgbClr val="2F5597"/>
                    </a:solidFill>
                  </a:tcPr>
                </a:tc>
                <a:extLst>
                  <a:ext uri="{0D108BD9-81ED-4DB2-BD59-A6C34878D82A}">
                    <a16:rowId xmlns:a16="http://schemas.microsoft.com/office/drawing/2014/main" val="1656971162"/>
                  </a:ext>
                </a:extLst>
              </a:tr>
              <a:tr h="370840">
                <a:tc>
                  <a:txBody>
                    <a:bodyPr/>
                    <a:lstStyle/>
                    <a:p>
                      <a:pPr algn="l"/>
                      <a:r>
                        <a:rPr lang="de-AT" sz="1050" b="1" dirty="0">
                          <a:solidFill>
                            <a:schemeClr val="bg1"/>
                          </a:solidFill>
                        </a:rPr>
                        <a:t>Purpose</a:t>
                      </a:r>
                      <a:endParaRPr lang="en-GB" sz="1050" b="1" dirty="0">
                        <a:solidFill>
                          <a:schemeClr val="bg1"/>
                        </a:solidFill>
                      </a:endParaRPr>
                    </a:p>
                  </a:txBody>
                  <a:tcPr anchor="ctr">
                    <a:solidFill>
                      <a:srgbClr val="2F5597"/>
                    </a:solidFill>
                  </a:tcPr>
                </a:tc>
                <a:tc>
                  <a:txBody>
                    <a:bodyPr/>
                    <a:lstStyle/>
                    <a:p>
                      <a:r>
                        <a:rPr lang="de-AT" sz="1000" dirty="0" err="1"/>
                        <a:t>To</a:t>
                      </a:r>
                      <a:r>
                        <a:rPr lang="de-AT" sz="1000" dirty="0"/>
                        <a:t> </a:t>
                      </a:r>
                      <a:r>
                        <a:rPr lang="de-AT" sz="1000" dirty="0" err="1"/>
                        <a:t>bridge</a:t>
                      </a:r>
                      <a:r>
                        <a:rPr lang="de-AT" sz="1000" dirty="0"/>
                        <a:t> </a:t>
                      </a:r>
                      <a:r>
                        <a:rPr lang="de-AT" sz="1000" dirty="0" err="1"/>
                        <a:t>equity</a:t>
                      </a:r>
                      <a:r>
                        <a:rPr lang="de-AT" sz="1000" dirty="0"/>
                        <a:t> </a:t>
                      </a:r>
                      <a:r>
                        <a:rPr lang="de-AT" sz="1000" dirty="0" err="1"/>
                        <a:t>injection</a:t>
                      </a:r>
                      <a:r>
                        <a:rPr lang="de-AT" sz="1000" dirty="0"/>
                        <a:t> </a:t>
                      </a:r>
                      <a:r>
                        <a:rPr lang="de-AT" sz="1000" dirty="0" err="1"/>
                        <a:t>during</a:t>
                      </a:r>
                      <a:r>
                        <a:rPr lang="de-AT" sz="1000" dirty="0"/>
                        <a:t> </a:t>
                      </a:r>
                      <a:r>
                        <a:rPr lang="de-AT" sz="1000" dirty="0" err="1"/>
                        <a:t>construction</a:t>
                      </a:r>
                      <a:endParaRPr lang="en-GB" sz="1000" dirty="0"/>
                    </a:p>
                  </a:txBody>
                  <a:tcPr/>
                </a:tc>
                <a:tc>
                  <a:txBody>
                    <a:bodyPr/>
                    <a:lstStyle/>
                    <a:p>
                      <a:r>
                        <a:rPr lang="de-AT" sz="1000" dirty="0" err="1"/>
                        <a:t>To</a:t>
                      </a:r>
                      <a:r>
                        <a:rPr lang="de-AT" sz="1000" dirty="0"/>
                        <a:t> </a:t>
                      </a:r>
                      <a:r>
                        <a:rPr lang="de-AT" sz="1000" dirty="0" err="1"/>
                        <a:t>fund</a:t>
                      </a:r>
                      <a:r>
                        <a:rPr lang="de-AT" sz="1000" dirty="0"/>
                        <a:t> </a:t>
                      </a:r>
                      <a:r>
                        <a:rPr lang="de-AT" sz="1000" dirty="0" err="1"/>
                        <a:t>construction</a:t>
                      </a:r>
                      <a:r>
                        <a:rPr lang="de-AT" sz="1000" dirty="0"/>
                        <a:t> </a:t>
                      </a:r>
                      <a:r>
                        <a:rPr lang="de-AT" sz="1000" dirty="0" err="1"/>
                        <a:t>of</a:t>
                      </a:r>
                      <a:r>
                        <a:rPr lang="de-AT" sz="1000" dirty="0"/>
                        <a:t> </a:t>
                      </a:r>
                      <a:r>
                        <a:rPr lang="de-AT" sz="1000" dirty="0" err="1"/>
                        <a:t>the</a:t>
                      </a:r>
                      <a:r>
                        <a:rPr lang="de-AT" sz="1000" dirty="0"/>
                        <a:t> </a:t>
                      </a:r>
                      <a:r>
                        <a:rPr lang="de-AT" sz="1000" dirty="0" err="1"/>
                        <a:t>asset</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000" dirty="0" err="1"/>
                        <a:t>To</a:t>
                      </a:r>
                      <a:r>
                        <a:rPr lang="de-AT" sz="1000" dirty="0"/>
                        <a:t> </a:t>
                      </a:r>
                      <a:r>
                        <a:rPr lang="de-AT" sz="1000" dirty="0" err="1"/>
                        <a:t>fund</a:t>
                      </a:r>
                      <a:r>
                        <a:rPr lang="de-AT" sz="1000" dirty="0"/>
                        <a:t> </a:t>
                      </a:r>
                      <a:r>
                        <a:rPr lang="de-AT" sz="1000" dirty="0" err="1"/>
                        <a:t>construction</a:t>
                      </a:r>
                      <a:r>
                        <a:rPr lang="de-AT" sz="1000" dirty="0"/>
                        <a:t> </a:t>
                      </a:r>
                      <a:r>
                        <a:rPr lang="de-AT" sz="1000" dirty="0" err="1"/>
                        <a:t>of</a:t>
                      </a:r>
                      <a:r>
                        <a:rPr lang="de-AT" sz="1000" dirty="0"/>
                        <a:t> </a:t>
                      </a:r>
                      <a:r>
                        <a:rPr lang="de-AT" sz="1000" dirty="0" err="1"/>
                        <a:t>the</a:t>
                      </a:r>
                      <a:r>
                        <a:rPr lang="de-AT" sz="1000" dirty="0"/>
                        <a:t> </a:t>
                      </a:r>
                      <a:r>
                        <a:rPr lang="de-AT" sz="1000" dirty="0" err="1"/>
                        <a:t>asset</a:t>
                      </a:r>
                      <a:endParaRPr lang="en-GB" sz="1000" dirty="0"/>
                    </a:p>
                  </a:txBody>
                  <a:tcPr/>
                </a:tc>
                <a:tc>
                  <a:txBody>
                    <a:bodyPr/>
                    <a:lstStyle/>
                    <a:p>
                      <a:r>
                        <a:rPr lang="de-AT" sz="1000" dirty="0" err="1"/>
                        <a:t>To</a:t>
                      </a:r>
                      <a:r>
                        <a:rPr lang="de-AT" sz="1000" dirty="0"/>
                        <a:t> </a:t>
                      </a:r>
                      <a:r>
                        <a:rPr lang="de-AT" sz="1000" dirty="0" err="1"/>
                        <a:t>fund</a:t>
                      </a:r>
                      <a:r>
                        <a:rPr lang="de-AT" sz="1000" dirty="0"/>
                        <a:t> </a:t>
                      </a:r>
                      <a:r>
                        <a:rPr lang="de-AT" sz="1000" dirty="0" err="1"/>
                        <a:t>working</a:t>
                      </a:r>
                      <a:r>
                        <a:rPr lang="de-AT" sz="1000" dirty="0"/>
                        <a:t> </a:t>
                      </a:r>
                      <a:r>
                        <a:rPr lang="de-AT" sz="1000" dirty="0" err="1"/>
                        <a:t>capital</a:t>
                      </a:r>
                      <a:r>
                        <a:rPr lang="de-AT" sz="1000" dirty="0"/>
                        <a:t> </a:t>
                      </a:r>
                      <a:r>
                        <a:rPr lang="de-AT" sz="1000" dirty="0" err="1"/>
                        <a:t>requirements</a:t>
                      </a:r>
                      <a:endParaRPr lang="en-GB" sz="1000" dirty="0"/>
                    </a:p>
                  </a:txBody>
                  <a:tcPr/>
                </a:tc>
                <a:extLst>
                  <a:ext uri="{0D108BD9-81ED-4DB2-BD59-A6C34878D82A}">
                    <a16:rowId xmlns:a16="http://schemas.microsoft.com/office/drawing/2014/main" val="2870013745"/>
                  </a:ext>
                </a:extLst>
              </a:tr>
              <a:tr h="370840">
                <a:tc>
                  <a:txBody>
                    <a:bodyPr/>
                    <a:lstStyle/>
                    <a:p>
                      <a:pPr algn="l"/>
                      <a:r>
                        <a:rPr lang="de-AT" sz="1050" b="1" dirty="0" err="1">
                          <a:solidFill>
                            <a:schemeClr val="bg1"/>
                          </a:solidFill>
                        </a:rPr>
                        <a:t>Debt</a:t>
                      </a:r>
                      <a:r>
                        <a:rPr lang="de-AT" sz="1050" b="1" dirty="0">
                          <a:solidFill>
                            <a:schemeClr val="bg1"/>
                          </a:solidFill>
                        </a:rPr>
                        <a:t> </a:t>
                      </a:r>
                      <a:r>
                        <a:rPr lang="de-AT" sz="1050" b="1" dirty="0" err="1">
                          <a:solidFill>
                            <a:schemeClr val="bg1"/>
                          </a:solidFill>
                        </a:rPr>
                        <a:t>Sizing</a:t>
                      </a:r>
                      <a:endParaRPr lang="de-AT" sz="1050" b="1" dirty="0">
                        <a:solidFill>
                          <a:schemeClr val="bg1"/>
                        </a:solidFill>
                      </a:endParaRPr>
                    </a:p>
                  </a:txBody>
                  <a:tcPr anchor="ctr">
                    <a:solidFill>
                      <a:srgbClr val="2F5597"/>
                    </a:solidFill>
                  </a:tcPr>
                </a:tc>
                <a:tc>
                  <a:txBody>
                    <a:bodyPr/>
                    <a:lstStyle/>
                    <a:p>
                      <a:r>
                        <a:rPr lang="de-AT" sz="1000" dirty="0"/>
                        <a:t>Min. </a:t>
                      </a:r>
                      <a:r>
                        <a:rPr lang="de-AT" sz="1000" dirty="0" err="1"/>
                        <a:t>equity</a:t>
                      </a:r>
                      <a:r>
                        <a:rPr lang="de-AT" sz="1000" dirty="0"/>
                        <a:t> </a:t>
                      </a:r>
                      <a:r>
                        <a:rPr lang="de-AT" sz="1000" dirty="0" err="1"/>
                        <a:t>requirement</a:t>
                      </a:r>
                      <a:r>
                        <a:rPr lang="de-AT" sz="1000" dirty="0"/>
                        <a:t> </a:t>
                      </a:r>
                      <a:r>
                        <a:rPr lang="de-AT" sz="1000" dirty="0" err="1"/>
                        <a:t>of</a:t>
                      </a:r>
                      <a:r>
                        <a:rPr lang="de-AT" sz="1000" dirty="0"/>
                        <a:t> [10-15%] </a:t>
                      </a:r>
                      <a:r>
                        <a:rPr lang="de-AT" sz="1000" dirty="0" err="1"/>
                        <a:t>of</a:t>
                      </a:r>
                      <a:r>
                        <a:rPr lang="de-AT" sz="1000" dirty="0"/>
                        <a:t> total </a:t>
                      </a:r>
                      <a:r>
                        <a:rPr lang="de-AT" sz="1000" dirty="0" err="1"/>
                        <a:t>project</a:t>
                      </a:r>
                      <a:r>
                        <a:rPr lang="de-AT" sz="1000" dirty="0"/>
                        <a:t> </a:t>
                      </a:r>
                      <a:r>
                        <a:rPr lang="de-AT" sz="1000" dirty="0" err="1"/>
                        <a:t>costs</a:t>
                      </a:r>
                      <a:endParaRPr lang="en-GB" sz="1000" dirty="0"/>
                    </a:p>
                  </a:txBody>
                  <a:tcPr/>
                </a:tc>
                <a:tc>
                  <a:txBody>
                    <a:bodyPr/>
                    <a:lstStyle/>
                    <a:p>
                      <a:pPr marL="171450" indent="-171450">
                        <a:buFont typeface="Arial" panose="020B0604020202020204" pitchFamily="34" charset="0"/>
                        <a:buChar char="•"/>
                      </a:pPr>
                      <a:r>
                        <a:rPr lang="de-AT" sz="1000" dirty="0"/>
                        <a:t>P50 </a:t>
                      </a:r>
                      <a:r>
                        <a:rPr lang="de-AT" sz="1000" dirty="0" err="1"/>
                        <a:t>production</a:t>
                      </a:r>
                      <a:endParaRPr lang="de-AT" sz="1000" dirty="0"/>
                    </a:p>
                    <a:p>
                      <a:pPr marL="171450" indent="-171450">
                        <a:buFont typeface="Arial" panose="020B0604020202020204" pitchFamily="34" charset="0"/>
                        <a:buChar char="•"/>
                      </a:pPr>
                      <a:r>
                        <a:rPr lang="de-AT" sz="1000" dirty="0"/>
                        <a:t>20yrs PPA</a:t>
                      </a:r>
                    </a:p>
                    <a:p>
                      <a:pPr marL="171450" indent="-171450">
                        <a:buFont typeface="Arial" panose="020B0604020202020204" pitchFamily="34" charset="0"/>
                        <a:buChar char="•"/>
                      </a:pPr>
                      <a:r>
                        <a:rPr lang="de-AT" sz="1000" dirty="0"/>
                        <a:t>[1.20]x DSCR</a:t>
                      </a:r>
                    </a:p>
                    <a:p>
                      <a:pPr marL="171450" indent="-171450">
                        <a:buFont typeface="Arial" panose="020B0604020202020204" pitchFamily="34" charset="0"/>
                        <a:buChar char="•"/>
                      </a:pPr>
                      <a:r>
                        <a:rPr lang="de-AT" sz="1000" dirty="0" err="1"/>
                        <a:t>Sizing</a:t>
                      </a:r>
                      <a:r>
                        <a:rPr lang="de-AT" sz="1000" dirty="0"/>
                        <a:t> Tenor: [18]</a:t>
                      </a:r>
                      <a:r>
                        <a:rPr lang="de-AT" sz="1000" dirty="0" err="1"/>
                        <a:t>yrs</a:t>
                      </a:r>
                      <a:r>
                        <a:rPr lang="de-AT" sz="1000" dirty="0"/>
                        <a:t> </a:t>
                      </a:r>
                      <a:r>
                        <a:rPr lang="de-AT" sz="1000" dirty="0" err="1"/>
                        <a:t>post</a:t>
                      </a:r>
                      <a:r>
                        <a:rPr lang="de-AT" sz="1000" dirty="0"/>
                        <a:t> COD</a:t>
                      </a:r>
                    </a:p>
                    <a:p>
                      <a:pPr marL="171450" indent="-171450">
                        <a:buFont typeface="Arial" panose="020B0604020202020204" pitchFamily="34" charset="0"/>
                        <a:buChar char="•"/>
                      </a:pPr>
                      <a:r>
                        <a:rPr lang="de-AT" sz="1000" dirty="0"/>
                        <a:t>70% </a:t>
                      </a:r>
                      <a:r>
                        <a:rPr lang="de-AT" sz="1000" dirty="0" err="1"/>
                        <a:t>swaped</a:t>
                      </a:r>
                      <a:r>
                        <a:rPr lang="de-AT" sz="1000" dirty="0"/>
                        <a:t> + 180bps </a:t>
                      </a:r>
                      <a:r>
                        <a:rPr lang="de-AT" sz="1000" dirty="0" err="1"/>
                        <a:t>margin</a:t>
                      </a:r>
                      <a:endParaRPr lang="en-GB" sz="1000" dirty="0"/>
                    </a:p>
                  </a:txBody>
                  <a:tcPr/>
                </a:tc>
                <a:tc>
                  <a:txBody>
                    <a:bodyPr/>
                    <a:lstStyle/>
                    <a:p>
                      <a:pPr marL="171450" indent="-171450">
                        <a:buFont typeface="Arial" panose="020B0604020202020204" pitchFamily="34" charset="0"/>
                        <a:buChar char="•"/>
                      </a:pPr>
                      <a:r>
                        <a:rPr lang="de-AT" sz="1000" dirty="0"/>
                        <a:t>P50 </a:t>
                      </a:r>
                      <a:r>
                        <a:rPr lang="de-AT" sz="1000" dirty="0" err="1"/>
                        <a:t>production</a:t>
                      </a:r>
                      <a:endParaRPr lang="de-AT" sz="1000" dirty="0"/>
                    </a:p>
                    <a:p>
                      <a:pPr marL="171450" indent="-171450">
                        <a:buFont typeface="Arial" panose="020B0604020202020204" pitchFamily="34" charset="0"/>
                        <a:buChar char="•"/>
                      </a:pPr>
                      <a:r>
                        <a:rPr lang="de-AT" sz="1000" dirty="0"/>
                        <a:t>20yrs PPA</a:t>
                      </a:r>
                    </a:p>
                    <a:p>
                      <a:pPr marL="171450" indent="-171450">
                        <a:buFont typeface="Arial" panose="020B0604020202020204" pitchFamily="34" charset="0"/>
                        <a:buChar char="•"/>
                      </a:pPr>
                      <a:r>
                        <a:rPr lang="de-AT" sz="1000" dirty="0"/>
                        <a:t>[1.20]x DSCR</a:t>
                      </a:r>
                    </a:p>
                    <a:p>
                      <a:pPr marL="171450" indent="-171450">
                        <a:buFont typeface="Arial" panose="020B0604020202020204" pitchFamily="34" charset="0"/>
                        <a:buChar char="•"/>
                      </a:pPr>
                      <a:r>
                        <a:rPr lang="de-AT" sz="1000" dirty="0" err="1"/>
                        <a:t>Sizing</a:t>
                      </a:r>
                      <a:r>
                        <a:rPr lang="de-AT" sz="1000" dirty="0"/>
                        <a:t> Tenor: [19]</a:t>
                      </a:r>
                      <a:r>
                        <a:rPr lang="de-AT" sz="1000" dirty="0" err="1"/>
                        <a:t>yrs</a:t>
                      </a:r>
                      <a:r>
                        <a:rPr lang="de-AT" sz="1000" dirty="0"/>
                        <a:t> </a:t>
                      </a:r>
                      <a:r>
                        <a:rPr lang="de-AT" sz="1000" dirty="0" err="1"/>
                        <a:t>post</a:t>
                      </a:r>
                      <a:r>
                        <a:rPr lang="de-AT" sz="1000" dirty="0"/>
                        <a:t> COD</a:t>
                      </a:r>
                    </a:p>
                    <a:p>
                      <a:pPr marL="171450" indent="-171450">
                        <a:buFont typeface="Arial" panose="020B0604020202020204" pitchFamily="34" charset="0"/>
                        <a:buChar char="•"/>
                      </a:pPr>
                      <a:r>
                        <a:rPr lang="de-AT" sz="1000" dirty="0"/>
                        <a:t>70% </a:t>
                      </a:r>
                      <a:r>
                        <a:rPr lang="de-AT" sz="1000" dirty="0" err="1"/>
                        <a:t>swaped</a:t>
                      </a:r>
                      <a:r>
                        <a:rPr lang="de-AT" sz="1000" dirty="0"/>
                        <a:t> </a:t>
                      </a:r>
                      <a:r>
                        <a:rPr lang="de-AT" sz="1000" kern="1200" dirty="0">
                          <a:solidFill>
                            <a:schemeClr val="dk1"/>
                          </a:solidFill>
                          <a:latin typeface="+mn-lt"/>
                          <a:ea typeface="+mn-ea"/>
                          <a:cs typeface="+mn-cs"/>
                        </a:rPr>
                        <a:t>+ 180bps </a:t>
                      </a:r>
                      <a:r>
                        <a:rPr lang="de-AT" sz="1000" kern="1200" dirty="0" err="1">
                          <a:solidFill>
                            <a:schemeClr val="dk1"/>
                          </a:solidFill>
                          <a:latin typeface="+mn-lt"/>
                          <a:ea typeface="+mn-ea"/>
                          <a:cs typeface="+mn-cs"/>
                        </a:rPr>
                        <a:t>margin</a:t>
                      </a:r>
                      <a:endParaRPr lang="en-GB" sz="1000" kern="1200" dirty="0">
                        <a:solidFill>
                          <a:schemeClr val="dk1"/>
                        </a:solidFill>
                        <a:latin typeface="+mn-lt"/>
                        <a:ea typeface="+mn-ea"/>
                        <a:cs typeface="+mn-cs"/>
                      </a:endParaRPr>
                    </a:p>
                  </a:txBody>
                  <a:tcPr/>
                </a:tc>
                <a:tc>
                  <a:txBody>
                    <a:bodyPr/>
                    <a:lstStyle/>
                    <a:p>
                      <a:r>
                        <a:rPr lang="en-GB" sz="1000" kern="1200" dirty="0">
                          <a:solidFill>
                            <a:schemeClr val="dk1"/>
                          </a:solidFill>
                          <a:latin typeface="+mn-lt"/>
                          <a:ea typeface="+mn-ea"/>
                          <a:cs typeface="+mn-cs"/>
                        </a:rPr>
                        <a:t>Expected peak of working capital requirements</a:t>
                      </a:r>
                    </a:p>
                  </a:txBody>
                  <a:tcPr/>
                </a:tc>
                <a:extLst>
                  <a:ext uri="{0D108BD9-81ED-4DB2-BD59-A6C34878D82A}">
                    <a16:rowId xmlns:a16="http://schemas.microsoft.com/office/drawing/2014/main" val="4224207447"/>
                  </a:ext>
                </a:extLst>
              </a:tr>
              <a:tr h="370840">
                <a:tc>
                  <a:txBody>
                    <a:bodyPr/>
                    <a:lstStyle/>
                    <a:p>
                      <a:pPr algn="l"/>
                      <a:r>
                        <a:rPr lang="de-AT" sz="1050" b="1" dirty="0" err="1">
                          <a:solidFill>
                            <a:schemeClr val="bg1"/>
                          </a:solidFill>
                        </a:rPr>
                        <a:t>Indicative</a:t>
                      </a:r>
                      <a:r>
                        <a:rPr lang="de-AT" sz="1050" b="1" dirty="0">
                          <a:solidFill>
                            <a:schemeClr val="bg1"/>
                          </a:solidFill>
                        </a:rPr>
                        <a:t> </a:t>
                      </a:r>
                      <a:r>
                        <a:rPr lang="de-AT" sz="1050" b="1" dirty="0" err="1">
                          <a:solidFill>
                            <a:schemeClr val="bg1"/>
                          </a:solidFill>
                        </a:rPr>
                        <a:t>Amount</a:t>
                      </a:r>
                      <a:endParaRPr lang="en-GB" sz="1050" b="1" dirty="0">
                        <a:solidFill>
                          <a:schemeClr val="bg1"/>
                        </a:solidFill>
                      </a:endParaRPr>
                    </a:p>
                  </a:txBody>
                  <a:tcPr anchor="ctr">
                    <a:solidFill>
                      <a:srgbClr val="2F5597"/>
                    </a:solidFill>
                  </a:tcPr>
                </a:tc>
                <a:tc>
                  <a:txBody>
                    <a:bodyPr/>
                    <a:lstStyle/>
                    <a:p>
                      <a:r>
                        <a:rPr lang="de-AT" sz="1000" dirty="0"/>
                        <a:t>USD [35]m</a:t>
                      </a:r>
                      <a:endParaRPr lang="en-GB" sz="1000" dirty="0"/>
                    </a:p>
                  </a:txBody>
                  <a:tcPr/>
                </a:tc>
                <a:tc>
                  <a:txBody>
                    <a:bodyPr/>
                    <a:lstStyle/>
                    <a:p>
                      <a:r>
                        <a:rPr lang="de-AT" sz="1000" dirty="0"/>
                        <a:t>USD [150]m</a:t>
                      </a:r>
                      <a:endParaRPr lang="en-GB" sz="1000" dirty="0"/>
                    </a:p>
                  </a:txBody>
                  <a:tcPr/>
                </a:tc>
                <a:tc>
                  <a:txBody>
                    <a:bodyPr/>
                    <a:lstStyle/>
                    <a:p>
                      <a:r>
                        <a:rPr lang="de-AT" sz="1000" dirty="0"/>
                        <a:t>USD [70]m</a:t>
                      </a:r>
                      <a:endParaRPr lang="en-GB" sz="1000" dirty="0"/>
                    </a:p>
                  </a:txBody>
                  <a:tcPr/>
                </a:tc>
                <a:tc>
                  <a:txBody>
                    <a:bodyPr/>
                    <a:lstStyle/>
                    <a:p>
                      <a:r>
                        <a:rPr lang="de-AT" sz="1000" dirty="0"/>
                        <a:t>USD [2]m</a:t>
                      </a:r>
                      <a:endParaRPr lang="en-GB" sz="1000" dirty="0"/>
                    </a:p>
                  </a:txBody>
                  <a:tcPr/>
                </a:tc>
                <a:extLst>
                  <a:ext uri="{0D108BD9-81ED-4DB2-BD59-A6C34878D82A}">
                    <a16:rowId xmlns:a16="http://schemas.microsoft.com/office/drawing/2014/main" val="2015451062"/>
                  </a:ext>
                </a:extLst>
              </a:tr>
              <a:tr h="370840">
                <a:tc>
                  <a:txBody>
                    <a:bodyPr/>
                    <a:lstStyle/>
                    <a:p>
                      <a:pPr algn="l"/>
                      <a:r>
                        <a:rPr lang="de-AT" sz="1050" b="1" dirty="0">
                          <a:solidFill>
                            <a:schemeClr val="bg1"/>
                          </a:solidFill>
                        </a:rPr>
                        <a:t>Tenor</a:t>
                      </a:r>
                      <a:endParaRPr lang="en-GB" sz="1050" b="1" dirty="0">
                        <a:solidFill>
                          <a:schemeClr val="bg1"/>
                        </a:solidFill>
                      </a:endParaRPr>
                    </a:p>
                  </a:txBody>
                  <a:tcPr anchor="ctr">
                    <a:solidFill>
                      <a:srgbClr val="2F5597"/>
                    </a:solidFill>
                  </a:tcPr>
                </a:tc>
                <a:tc>
                  <a:txBody>
                    <a:bodyPr/>
                    <a:lstStyle/>
                    <a:p>
                      <a:r>
                        <a:rPr lang="de-AT" sz="1000" kern="1200" dirty="0">
                          <a:solidFill>
                            <a:schemeClr val="dk1"/>
                          </a:solidFill>
                          <a:latin typeface="+mn-lt"/>
                          <a:ea typeface="+mn-ea"/>
                          <a:cs typeface="+mn-cs"/>
                        </a:rPr>
                        <a:t>26 </a:t>
                      </a:r>
                      <a:r>
                        <a:rPr lang="de-AT" sz="1000" kern="1200" dirty="0" err="1">
                          <a:solidFill>
                            <a:schemeClr val="dk1"/>
                          </a:solidFill>
                          <a:latin typeface="+mn-lt"/>
                          <a:ea typeface="+mn-ea"/>
                          <a:cs typeface="+mn-cs"/>
                        </a:rPr>
                        <a:t>months</a:t>
                      </a:r>
                      <a:r>
                        <a:rPr lang="de-AT" sz="1000" kern="1200" dirty="0">
                          <a:solidFill>
                            <a:schemeClr val="dk1"/>
                          </a:solidFill>
                          <a:latin typeface="+mn-lt"/>
                          <a:ea typeface="+mn-ea"/>
                          <a:cs typeface="+mn-cs"/>
                        </a:rPr>
                        <a:t> </a:t>
                      </a:r>
                      <a:r>
                        <a:rPr lang="de-AT" sz="1000" kern="1200" dirty="0" err="1">
                          <a:solidFill>
                            <a:schemeClr val="dk1"/>
                          </a:solidFill>
                          <a:latin typeface="+mn-lt"/>
                          <a:ea typeface="+mn-ea"/>
                          <a:cs typeface="+mn-cs"/>
                        </a:rPr>
                        <a:t>post</a:t>
                      </a:r>
                      <a:r>
                        <a:rPr lang="de-AT" sz="1000" kern="1200" dirty="0">
                          <a:solidFill>
                            <a:schemeClr val="dk1"/>
                          </a:solidFill>
                          <a:latin typeface="+mn-lt"/>
                          <a:ea typeface="+mn-ea"/>
                          <a:cs typeface="+mn-cs"/>
                        </a:rPr>
                        <a:t> </a:t>
                      </a:r>
                      <a:r>
                        <a:rPr lang="de-AT" sz="1000" kern="1200" dirty="0" err="1">
                          <a:solidFill>
                            <a:schemeClr val="dk1"/>
                          </a:solidFill>
                          <a:latin typeface="+mn-lt"/>
                          <a:ea typeface="+mn-ea"/>
                          <a:cs typeface="+mn-cs"/>
                        </a:rPr>
                        <a:t>closing</a:t>
                      </a:r>
                      <a:r>
                        <a:rPr lang="de-AT" sz="1000" kern="1200" dirty="0">
                          <a:solidFill>
                            <a:schemeClr val="dk1"/>
                          </a:solidFill>
                          <a:latin typeface="+mn-lt"/>
                          <a:ea typeface="+mn-ea"/>
                          <a:cs typeface="+mn-cs"/>
                        </a:rPr>
                        <a:t> date (6+6 </a:t>
                      </a:r>
                      <a:r>
                        <a:rPr lang="de-AT" sz="1000" kern="1200" dirty="0" err="1">
                          <a:solidFill>
                            <a:schemeClr val="dk1"/>
                          </a:solidFill>
                          <a:latin typeface="+mn-lt"/>
                          <a:ea typeface="+mn-ea"/>
                          <a:cs typeface="+mn-cs"/>
                        </a:rPr>
                        <a:t>months</a:t>
                      </a:r>
                      <a:r>
                        <a:rPr lang="de-AT" sz="1000" kern="1200" dirty="0">
                          <a:solidFill>
                            <a:schemeClr val="dk1"/>
                          </a:solidFill>
                          <a:latin typeface="+mn-lt"/>
                          <a:ea typeface="+mn-ea"/>
                          <a:cs typeface="+mn-cs"/>
                        </a:rPr>
                        <a:t> </a:t>
                      </a:r>
                      <a:r>
                        <a:rPr lang="de-AT" sz="1000" kern="1200" dirty="0" err="1">
                          <a:solidFill>
                            <a:schemeClr val="dk1"/>
                          </a:solidFill>
                          <a:latin typeface="+mn-lt"/>
                          <a:ea typeface="+mn-ea"/>
                          <a:cs typeface="+mn-cs"/>
                        </a:rPr>
                        <a:t>extension</a:t>
                      </a:r>
                      <a:r>
                        <a:rPr lang="de-AT" sz="1000" kern="1200" dirty="0">
                          <a:solidFill>
                            <a:schemeClr val="dk1"/>
                          </a:solidFill>
                          <a:latin typeface="+mn-lt"/>
                          <a:ea typeface="+mn-ea"/>
                          <a:cs typeface="+mn-cs"/>
                        </a:rPr>
                        <a:t> </a:t>
                      </a:r>
                      <a:r>
                        <a:rPr lang="de-AT" sz="1000" kern="1200" dirty="0" err="1">
                          <a:solidFill>
                            <a:schemeClr val="dk1"/>
                          </a:solidFill>
                          <a:latin typeface="+mn-lt"/>
                          <a:ea typeface="+mn-ea"/>
                          <a:cs typeface="+mn-cs"/>
                        </a:rPr>
                        <a:t>post</a:t>
                      </a:r>
                      <a:r>
                        <a:rPr lang="de-AT" sz="1000" kern="1200" dirty="0">
                          <a:solidFill>
                            <a:schemeClr val="dk1"/>
                          </a:solidFill>
                          <a:latin typeface="+mn-lt"/>
                          <a:ea typeface="+mn-ea"/>
                          <a:cs typeface="+mn-cs"/>
                        </a:rPr>
                        <a:t> COD)</a:t>
                      </a:r>
                      <a:endParaRPr lang="en-GB" sz="1000" kern="1200" dirty="0">
                        <a:solidFill>
                          <a:schemeClr val="dk1"/>
                        </a:solidFill>
                        <a:latin typeface="+mn-lt"/>
                        <a:ea typeface="+mn-ea"/>
                        <a:cs typeface="+mn-cs"/>
                      </a:endParaRPr>
                    </a:p>
                  </a:txBody>
                  <a:tcPr/>
                </a:tc>
                <a:tc>
                  <a:txBody>
                    <a:bodyPr/>
                    <a:lstStyle/>
                    <a:p>
                      <a:r>
                        <a:rPr lang="de-AT" sz="1000" kern="1200" dirty="0">
                          <a:solidFill>
                            <a:schemeClr val="dk1"/>
                          </a:solidFill>
                          <a:latin typeface="+mn-lt"/>
                          <a:ea typeface="+mn-ea"/>
                          <a:cs typeface="+mn-cs"/>
                        </a:rPr>
                        <a:t>216 </a:t>
                      </a:r>
                      <a:r>
                        <a:rPr lang="de-AT" sz="1000" kern="1200" dirty="0" err="1">
                          <a:solidFill>
                            <a:schemeClr val="dk1"/>
                          </a:solidFill>
                          <a:latin typeface="+mn-lt"/>
                          <a:ea typeface="+mn-ea"/>
                          <a:cs typeface="+mn-cs"/>
                        </a:rPr>
                        <a:t>months</a:t>
                      </a:r>
                      <a:r>
                        <a:rPr lang="de-AT" sz="1000" kern="1200" dirty="0">
                          <a:solidFill>
                            <a:schemeClr val="dk1"/>
                          </a:solidFill>
                          <a:latin typeface="+mn-lt"/>
                          <a:ea typeface="+mn-ea"/>
                          <a:cs typeface="+mn-cs"/>
                        </a:rPr>
                        <a:t> (18 </a:t>
                      </a:r>
                      <a:r>
                        <a:rPr lang="de-AT" sz="1000" kern="1200" dirty="0" err="1">
                          <a:solidFill>
                            <a:schemeClr val="dk1"/>
                          </a:solidFill>
                          <a:latin typeface="+mn-lt"/>
                          <a:ea typeface="+mn-ea"/>
                          <a:cs typeface="+mn-cs"/>
                        </a:rPr>
                        <a:t>yrs</a:t>
                      </a:r>
                      <a:r>
                        <a:rPr lang="de-AT" sz="1000" kern="1200" dirty="0">
                          <a:solidFill>
                            <a:schemeClr val="dk1"/>
                          </a:solidFill>
                          <a:latin typeface="+mn-lt"/>
                          <a:ea typeface="+mn-ea"/>
                          <a:cs typeface="+mn-cs"/>
                        </a:rPr>
                        <a:t>) </a:t>
                      </a:r>
                      <a:r>
                        <a:rPr lang="de-AT" sz="1000" kern="1200" dirty="0" err="1">
                          <a:solidFill>
                            <a:schemeClr val="dk1"/>
                          </a:solidFill>
                          <a:latin typeface="+mn-lt"/>
                          <a:ea typeface="+mn-ea"/>
                          <a:cs typeface="+mn-cs"/>
                        </a:rPr>
                        <a:t>post</a:t>
                      </a:r>
                      <a:r>
                        <a:rPr lang="de-AT" sz="1000" kern="1200" dirty="0">
                          <a:solidFill>
                            <a:schemeClr val="dk1"/>
                          </a:solidFill>
                          <a:latin typeface="+mn-lt"/>
                          <a:ea typeface="+mn-ea"/>
                          <a:cs typeface="+mn-cs"/>
                        </a:rPr>
                        <a:t> COD</a:t>
                      </a:r>
                      <a:endParaRPr lang="en-GB" sz="1000" kern="1200" dirty="0">
                        <a:solidFill>
                          <a:schemeClr val="dk1"/>
                        </a:solidFill>
                        <a:latin typeface="+mn-lt"/>
                        <a:ea typeface="+mn-ea"/>
                        <a:cs typeface="+mn-cs"/>
                      </a:endParaRPr>
                    </a:p>
                  </a:txBody>
                  <a:tcPr/>
                </a:tc>
                <a:tc>
                  <a:txBody>
                    <a:bodyPr/>
                    <a:lstStyle/>
                    <a:p>
                      <a:r>
                        <a:rPr lang="de-AT" sz="1000" kern="1200" dirty="0">
                          <a:solidFill>
                            <a:schemeClr val="dk1"/>
                          </a:solidFill>
                          <a:latin typeface="+mn-lt"/>
                          <a:ea typeface="+mn-ea"/>
                          <a:cs typeface="+mn-cs"/>
                        </a:rPr>
                        <a:t>228 </a:t>
                      </a:r>
                      <a:r>
                        <a:rPr lang="de-AT" sz="1000" kern="1200" dirty="0" err="1">
                          <a:solidFill>
                            <a:schemeClr val="dk1"/>
                          </a:solidFill>
                          <a:latin typeface="+mn-lt"/>
                          <a:ea typeface="+mn-ea"/>
                          <a:cs typeface="+mn-cs"/>
                        </a:rPr>
                        <a:t>months</a:t>
                      </a:r>
                      <a:r>
                        <a:rPr lang="de-AT" sz="1000" kern="1200" dirty="0">
                          <a:solidFill>
                            <a:schemeClr val="dk1"/>
                          </a:solidFill>
                          <a:latin typeface="+mn-lt"/>
                          <a:ea typeface="+mn-ea"/>
                          <a:cs typeface="+mn-cs"/>
                        </a:rPr>
                        <a:t> (19 </a:t>
                      </a:r>
                      <a:r>
                        <a:rPr lang="de-AT" sz="1000" kern="1200" dirty="0" err="1">
                          <a:solidFill>
                            <a:schemeClr val="dk1"/>
                          </a:solidFill>
                          <a:latin typeface="+mn-lt"/>
                          <a:ea typeface="+mn-ea"/>
                          <a:cs typeface="+mn-cs"/>
                        </a:rPr>
                        <a:t>yrs</a:t>
                      </a:r>
                      <a:r>
                        <a:rPr lang="de-AT" sz="1000" kern="1200" dirty="0">
                          <a:solidFill>
                            <a:schemeClr val="dk1"/>
                          </a:solidFill>
                          <a:latin typeface="+mn-lt"/>
                          <a:ea typeface="+mn-ea"/>
                          <a:cs typeface="+mn-cs"/>
                        </a:rPr>
                        <a:t>) </a:t>
                      </a:r>
                      <a:r>
                        <a:rPr lang="de-AT" sz="1000" kern="1200" dirty="0" err="1">
                          <a:solidFill>
                            <a:schemeClr val="dk1"/>
                          </a:solidFill>
                          <a:latin typeface="+mn-lt"/>
                          <a:ea typeface="+mn-ea"/>
                          <a:cs typeface="+mn-cs"/>
                        </a:rPr>
                        <a:t>post</a:t>
                      </a:r>
                      <a:r>
                        <a:rPr lang="de-AT" sz="1000" kern="1200" dirty="0">
                          <a:solidFill>
                            <a:schemeClr val="dk1"/>
                          </a:solidFill>
                          <a:latin typeface="+mn-lt"/>
                          <a:ea typeface="+mn-ea"/>
                          <a:cs typeface="+mn-cs"/>
                        </a:rPr>
                        <a:t> COD</a:t>
                      </a:r>
                      <a:endParaRPr lang="en-GB" sz="10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000" kern="1200" dirty="0">
                          <a:solidFill>
                            <a:schemeClr val="dk1"/>
                          </a:solidFill>
                          <a:latin typeface="+mn-lt"/>
                          <a:ea typeface="+mn-ea"/>
                          <a:cs typeface="+mn-cs"/>
                        </a:rPr>
                        <a:t>216 </a:t>
                      </a:r>
                      <a:r>
                        <a:rPr lang="de-AT" sz="1000" kern="1200" dirty="0" err="1">
                          <a:solidFill>
                            <a:schemeClr val="dk1"/>
                          </a:solidFill>
                          <a:latin typeface="+mn-lt"/>
                          <a:ea typeface="+mn-ea"/>
                          <a:cs typeface="+mn-cs"/>
                        </a:rPr>
                        <a:t>months</a:t>
                      </a:r>
                      <a:r>
                        <a:rPr lang="de-AT" sz="1000" kern="1200" dirty="0">
                          <a:solidFill>
                            <a:schemeClr val="dk1"/>
                          </a:solidFill>
                          <a:latin typeface="+mn-lt"/>
                          <a:ea typeface="+mn-ea"/>
                          <a:cs typeface="+mn-cs"/>
                        </a:rPr>
                        <a:t> </a:t>
                      </a:r>
                      <a:r>
                        <a:rPr lang="de-AT" sz="1000" dirty="0"/>
                        <a:t>(18 </a:t>
                      </a:r>
                      <a:r>
                        <a:rPr lang="de-AT" sz="1000" dirty="0" err="1"/>
                        <a:t>yrs</a:t>
                      </a:r>
                      <a:r>
                        <a:rPr lang="de-AT" sz="1000" dirty="0"/>
                        <a:t>) </a:t>
                      </a:r>
                      <a:r>
                        <a:rPr lang="de-AT" sz="1000" dirty="0" err="1"/>
                        <a:t>post</a:t>
                      </a:r>
                      <a:r>
                        <a:rPr lang="de-AT" sz="1000" dirty="0"/>
                        <a:t> COD</a:t>
                      </a:r>
                      <a:endParaRPr lang="en-GB" sz="1000" dirty="0"/>
                    </a:p>
                    <a:p>
                      <a:endParaRPr lang="en-GB" sz="1000" dirty="0"/>
                    </a:p>
                  </a:txBody>
                  <a:tcPr/>
                </a:tc>
                <a:extLst>
                  <a:ext uri="{0D108BD9-81ED-4DB2-BD59-A6C34878D82A}">
                    <a16:rowId xmlns:a16="http://schemas.microsoft.com/office/drawing/2014/main" val="3101686195"/>
                  </a:ext>
                </a:extLst>
              </a:tr>
              <a:tr h="370840">
                <a:tc>
                  <a:txBody>
                    <a:bodyPr/>
                    <a:lstStyle/>
                    <a:p>
                      <a:pPr algn="l"/>
                      <a:r>
                        <a:rPr lang="de-AT" sz="1050" b="1" dirty="0" err="1">
                          <a:solidFill>
                            <a:schemeClr val="bg1"/>
                          </a:solidFill>
                        </a:rPr>
                        <a:t>Indicative</a:t>
                      </a:r>
                      <a:r>
                        <a:rPr lang="de-AT" sz="1050" b="1" dirty="0">
                          <a:solidFill>
                            <a:schemeClr val="bg1"/>
                          </a:solidFill>
                        </a:rPr>
                        <a:t> Pricing</a:t>
                      </a:r>
                      <a:endParaRPr lang="en-GB" sz="1050" b="1" dirty="0">
                        <a:solidFill>
                          <a:schemeClr val="bg1"/>
                        </a:solidFill>
                      </a:endParaRPr>
                    </a:p>
                  </a:txBody>
                  <a:tcPr anchor="ctr">
                    <a:solidFill>
                      <a:srgbClr val="2F5597"/>
                    </a:solidFill>
                  </a:tcPr>
                </a:tc>
                <a:tc>
                  <a:txBody>
                    <a:bodyPr/>
                    <a:lstStyle/>
                    <a:p>
                      <a:r>
                        <a:rPr lang="en-GB" sz="1000" dirty="0"/>
                        <a:t>[200] bps p.a. (during construction) </a:t>
                      </a:r>
                    </a:p>
                    <a:p>
                      <a:r>
                        <a:rPr lang="en-GB" sz="1000" dirty="0"/>
                        <a:t>[170] bps p.a. from COD (during operation until end of extension)</a:t>
                      </a:r>
                    </a:p>
                  </a:txBody>
                  <a:tcPr/>
                </a:tc>
                <a:tc>
                  <a:txBody>
                    <a:bodyPr/>
                    <a:lstStyle/>
                    <a:p>
                      <a:r>
                        <a:rPr lang="en-GB" sz="1000" dirty="0"/>
                        <a:t>[230] bps p.a. (during construction) </a:t>
                      </a:r>
                    </a:p>
                    <a:p>
                      <a:r>
                        <a:rPr lang="en-GB" sz="1000" dirty="0"/>
                        <a:t>[180] bps p.a. from COD (during operation until end of extension)</a:t>
                      </a:r>
                    </a:p>
                  </a:txBody>
                  <a:tcPr/>
                </a:tc>
                <a:tc>
                  <a:txBody>
                    <a:bodyPr/>
                    <a:lstStyle/>
                    <a:p>
                      <a:r>
                        <a:rPr lang="en-GB" sz="1000" kern="1200" dirty="0">
                          <a:solidFill>
                            <a:schemeClr val="dk1"/>
                          </a:solidFill>
                          <a:latin typeface="+mn-lt"/>
                          <a:ea typeface="+mn-ea"/>
                          <a:cs typeface="+mn-cs"/>
                        </a:rPr>
                        <a:t>[230] bps p.a. (during construction) </a:t>
                      </a:r>
                    </a:p>
                    <a:p>
                      <a:r>
                        <a:rPr lang="en-GB" sz="1000" kern="1200" dirty="0">
                          <a:solidFill>
                            <a:schemeClr val="dk1"/>
                          </a:solidFill>
                          <a:latin typeface="+mn-lt"/>
                          <a:ea typeface="+mn-ea"/>
                          <a:cs typeface="+mn-cs"/>
                        </a:rPr>
                        <a:t>[180] bps </a:t>
                      </a:r>
                      <a:r>
                        <a:rPr lang="en-GB" sz="1000" dirty="0"/>
                        <a:t>p.a. from COD (during operation until end of extension)</a:t>
                      </a:r>
                    </a:p>
                  </a:txBody>
                  <a:tcPr/>
                </a:tc>
                <a:tc>
                  <a:txBody>
                    <a:bodyPr/>
                    <a:lstStyle/>
                    <a:p>
                      <a:r>
                        <a:rPr lang="de-AT" sz="1000" dirty="0"/>
                        <a:t>[180] bps p.a.</a:t>
                      </a:r>
                      <a:endParaRPr lang="en-GB" sz="1000" dirty="0"/>
                    </a:p>
                  </a:txBody>
                  <a:tcPr/>
                </a:tc>
                <a:extLst>
                  <a:ext uri="{0D108BD9-81ED-4DB2-BD59-A6C34878D82A}">
                    <a16:rowId xmlns:a16="http://schemas.microsoft.com/office/drawing/2014/main" val="267476304"/>
                  </a:ext>
                </a:extLst>
              </a:tr>
              <a:tr h="370840">
                <a:tc>
                  <a:txBody>
                    <a:bodyPr/>
                    <a:lstStyle/>
                    <a:p>
                      <a:pPr algn="l"/>
                      <a:r>
                        <a:rPr lang="de-AT" sz="1050" b="1" dirty="0" err="1">
                          <a:solidFill>
                            <a:schemeClr val="bg1"/>
                          </a:solidFill>
                        </a:rPr>
                        <a:t>Repayment</a:t>
                      </a:r>
                      <a:endParaRPr lang="en-GB" sz="1050" b="1" dirty="0">
                        <a:solidFill>
                          <a:schemeClr val="bg1"/>
                        </a:solidFill>
                      </a:endParaRPr>
                    </a:p>
                  </a:txBody>
                  <a:tcPr anchor="ctr">
                    <a:solidFill>
                      <a:srgbClr val="2F5597"/>
                    </a:solidFill>
                  </a:tcPr>
                </a:tc>
                <a:tc>
                  <a:txBody>
                    <a:bodyPr/>
                    <a:lstStyle/>
                    <a:p>
                      <a:r>
                        <a:rPr lang="de-AT" sz="1000" dirty="0"/>
                        <a:t>Bullet</a:t>
                      </a:r>
                      <a:endParaRPr lang="en-GB" sz="1000" dirty="0"/>
                    </a:p>
                  </a:txBody>
                  <a:tcPr/>
                </a:tc>
                <a:tc>
                  <a:txBody>
                    <a:bodyPr/>
                    <a:lstStyle/>
                    <a:p>
                      <a:r>
                        <a:rPr lang="de-AT" sz="1000" dirty="0"/>
                        <a:t>Semi-annual </a:t>
                      </a:r>
                      <a:r>
                        <a:rPr lang="de-AT" sz="1000" dirty="0" err="1"/>
                        <a:t>sculpting</a:t>
                      </a:r>
                      <a:endParaRPr lang="en-GB"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000" dirty="0"/>
                        <a:t>Semi-annual </a:t>
                      </a:r>
                      <a:r>
                        <a:rPr lang="de-AT" sz="1000" dirty="0" err="1"/>
                        <a:t>sculpting</a:t>
                      </a:r>
                      <a:endParaRPr lang="en-GB" sz="1000" dirty="0"/>
                    </a:p>
                  </a:txBody>
                  <a:tcPr/>
                </a:tc>
                <a:tc>
                  <a:txBody>
                    <a:bodyPr/>
                    <a:lstStyle/>
                    <a:p>
                      <a:r>
                        <a:rPr lang="en-GB" sz="1000" dirty="0"/>
                        <a:t>Repaid via cyclical positive change in working capital</a:t>
                      </a:r>
                    </a:p>
                  </a:txBody>
                  <a:tcPr/>
                </a:tc>
                <a:extLst>
                  <a:ext uri="{0D108BD9-81ED-4DB2-BD59-A6C34878D82A}">
                    <a16:rowId xmlns:a16="http://schemas.microsoft.com/office/drawing/2014/main" val="818065401"/>
                  </a:ext>
                </a:extLst>
              </a:tr>
              <a:tr h="370840">
                <a:tc>
                  <a:txBody>
                    <a:bodyPr/>
                    <a:lstStyle/>
                    <a:p>
                      <a:pPr algn="l"/>
                      <a:r>
                        <a:rPr lang="de-AT" sz="1050" b="1" dirty="0">
                          <a:solidFill>
                            <a:schemeClr val="bg1"/>
                          </a:solidFill>
                        </a:rPr>
                        <a:t>Financial Covenants</a:t>
                      </a:r>
                      <a:endParaRPr lang="en-GB" sz="1050" b="1" dirty="0">
                        <a:solidFill>
                          <a:schemeClr val="bg1"/>
                        </a:solidFill>
                      </a:endParaRPr>
                    </a:p>
                  </a:txBody>
                  <a:tcPr anchor="ctr">
                    <a:solidFill>
                      <a:srgbClr val="2F5597"/>
                    </a:solidFill>
                  </a:tcPr>
                </a:tc>
                <a:tc gridSpan="4">
                  <a:txBody>
                    <a:bodyPr/>
                    <a:lstStyle/>
                    <a:p>
                      <a:pPr algn="l"/>
                      <a:r>
                        <a:rPr lang="de-AT" sz="1000" b="1" dirty="0"/>
                        <a:t>Lock-</a:t>
                      </a:r>
                      <a:r>
                        <a:rPr lang="de-AT" sz="1000" b="1" dirty="0" err="1"/>
                        <a:t>up</a:t>
                      </a:r>
                      <a:r>
                        <a:rPr lang="de-AT" sz="1000" b="1" dirty="0"/>
                        <a:t>:  </a:t>
                      </a:r>
                      <a:r>
                        <a:rPr lang="en-GB" sz="1000" dirty="0"/>
                        <a:t>Min. ADSCR (backward and forward-looking): 1.10x; Min. LLCR: 1.15x</a:t>
                      </a:r>
                    </a:p>
                    <a:p>
                      <a:pPr marL="0" indent="0" algn="l">
                        <a:buFont typeface="Arial" panose="020B0604020202020204" pitchFamily="34" charset="0"/>
                        <a:buNone/>
                      </a:pPr>
                      <a:r>
                        <a:rPr lang="en-GB" sz="1000" b="1" dirty="0"/>
                        <a:t>Default</a:t>
                      </a:r>
                      <a:r>
                        <a:rPr lang="en-GB" sz="1000" dirty="0"/>
                        <a:t>: Min. ADSCR (backward looking): 1.05x; Min. LLCR: 1.10x</a:t>
                      </a:r>
                    </a:p>
                  </a:txBody>
                  <a:tcPr/>
                </a:tc>
                <a:tc hMerge="1">
                  <a:txBody>
                    <a:bodyPr/>
                    <a:lstStyle/>
                    <a:p>
                      <a:endParaRPr lang="en-GB" sz="1000" dirty="0"/>
                    </a:p>
                  </a:txBody>
                  <a:tcPr/>
                </a:tc>
                <a:tc hMerge="1">
                  <a:txBody>
                    <a:bodyPr/>
                    <a:lstStyle/>
                    <a:p>
                      <a:endParaRPr lang="en-GB" sz="1000" dirty="0"/>
                    </a:p>
                  </a:txBody>
                  <a:tcPr/>
                </a:tc>
                <a:tc hMerge="1">
                  <a:txBody>
                    <a:bodyPr/>
                    <a:lstStyle/>
                    <a:p>
                      <a:endParaRPr lang="en-GB" sz="1000" dirty="0"/>
                    </a:p>
                  </a:txBody>
                  <a:tcPr/>
                </a:tc>
                <a:extLst>
                  <a:ext uri="{0D108BD9-81ED-4DB2-BD59-A6C34878D82A}">
                    <a16:rowId xmlns:a16="http://schemas.microsoft.com/office/drawing/2014/main" val="2170339178"/>
                  </a:ext>
                </a:extLst>
              </a:tr>
              <a:tr h="370840">
                <a:tc>
                  <a:txBody>
                    <a:bodyPr/>
                    <a:lstStyle/>
                    <a:p>
                      <a:pPr algn="l"/>
                      <a:r>
                        <a:rPr lang="de-AT" sz="1050" b="1" dirty="0">
                          <a:solidFill>
                            <a:schemeClr val="bg1"/>
                          </a:solidFill>
                        </a:rPr>
                        <a:t>Equity Cure</a:t>
                      </a:r>
                      <a:endParaRPr lang="en-GB" sz="1050" b="1" dirty="0">
                        <a:solidFill>
                          <a:schemeClr val="bg1"/>
                        </a:solidFill>
                      </a:endParaRPr>
                    </a:p>
                  </a:txBody>
                  <a:tcPr anchor="ctr">
                    <a:solidFill>
                      <a:srgbClr val="2F5597"/>
                    </a:solidFill>
                  </a:tcPr>
                </a:tc>
                <a:tc gridSpan="4">
                  <a:txBody>
                    <a:bodyPr/>
                    <a:lstStyle/>
                    <a:p>
                      <a:r>
                        <a:rPr lang="en-GB" sz="1000" dirty="0"/>
                        <a:t>Equity Cure Amount to apply as gross revenues to cure a DCSCR Default</a:t>
                      </a:r>
                    </a:p>
                    <a:p>
                      <a:r>
                        <a:rPr lang="en-GB" sz="1000" dirty="0"/>
                        <a:t>Maximum of 5 cures by way of new equity and/or new subordinated debt over the life of the senior facilities and not in respect of consecutive periods</a:t>
                      </a:r>
                    </a:p>
                  </a:txBody>
                  <a:tcPr/>
                </a:tc>
                <a:tc hMerge="1">
                  <a:txBody>
                    <a:bodyPr/>
                    <a:lstStyle/>
                    <a:p>
                      <a:endParaRPr lang="en-GB" sz="1000" dirty="0"/>
                    </a:p>
                  </a:txBody>
                  <a:tcPr/>
                </a:tc>
                <a:tc hMerge="1">
                  <a:txBody>
                    <a:bodyPr/>
                    <a:lstStyle/>
                    <a:p>
                      <a:endParaRPr lang="en-GB" sz="1000" dirty="0"/>
                    </a:p>
                  </a:txBody>
                  <a:tcPr/>
                </a:tc>
                <a:tc hMerge="1">
                  <a:txBody>
                    <a:bodyPr/>
                    <a:lstStyle/>
                    <a:p>
                      <a:endParaRPr lang="en-GB" sz="1000" dirty="0"/>
                    </a:p>
                  </a:txBody>
                  <a:tcPr/>
                </a:tc>
                <a:extLst>
                  <a:ext uri="{0D108BD9-81ED-4DB2-BD59-A6C34878D82A}">
                    <a16:rowId xmlns:a16="http://schemas.microsoft.com/office/drawing/2014/main" val="675526179"/>
                  </a:ext>
                </a:extLst>
              </a:tr>
              <a:tr h="370840">
                <a:tc>
                  <a:txBody>
                    <a:bodyPr/>
                    <a:lstStyle/>
                    <a:p>
                      <a:pPr algn="l"/>
                      <a:r>
                        <a:rPr lang="de-AT" sz="1050" b="1" dirty="0">
                          <a:solidFill>
                            <a:schemeClr val="bg1"/>
                          </a:solidFill>
                        </a:rPr>
                        <a:t>Hedging</a:t>
                      </a:r>
                      <a:endParaRPr lang="en-GB" sz="1050" b="1" dirty="0">
                        <a:solidFill>
                          <a:schemeClr val="bg1"/>
                        </a:solidFill>
                      </a:endParaRPr>
                    </a:p>
                  </a:txBody>
                  <a:tcPr anchor="ctr">
                    <a:solidFill>
                      <a:srgbClr val="2F5597"/>
                    </a:solidFill>
                  </a:tcPr>
                </a:tc>
                <a:tc gridSpan="3">
                  <a:txBody>
                    <a:bodyPr/>
                    <a:lstStyle/>
                    <a:p>
                      <a:r>
                        <a:rPr lang="en-GB" sz="1000" dirty="0"/>
                        <a:t>Interest rate hedging of [70] % of notional profile to be entered on the Closing Date </a:t>
                      </a:r>
                    </a:p>
                  </a:txBody>
                  <a:tcPr/>
                </a:tc>
                <a:tc hMerge="1">
                  <a:txBody>
                    <a:bodyPr/>
                    <a:lstStyle/>
                    <a:p>
                      <a:endParaRPr lang="en-GB" sz="1000" dirty="0"/>
                    </a:p>
                  </a:txBody>
                  <a:tcPr/>
                </a:tc>
                <a:tc hMerge="1">
                  <a:txBody>
                    <a:bodyPr/>
                    <a:lstStyle/>
                    <a:p>
                      <a:endParaRPr lang="en-GB" sz="1000" dirty="0"/>
                    </a:p>
                  </a:txBody>
                  <a:tcPr/>
                </a:tc>
                <a:tc>
                  <a:txBody>
                    <a:bodyPr/>
                    <a:lstStyle/>
                    <a:p>
                      <a:r>
                        <a:rPr lang="de-AT" sz="1000" dirty="0"/>
                        <a:t>Not </a:t>
                      </a:r>
                      <a:r>
                        <a:rPr lang="de-AT" sz="1000" dirty="0" err="1"/>
                        <a:t>required</a:t>
                      </a:r>
                      <a:endParaRPr lang="en-GB" sz="1000" dirty="0"/>
                    </a:p>
                  </a:txBody>
                  <a:tcPr/>
                </a:tc>
                <a:extLst>
                  <a:ext uri="{0D108BD9-81ED-4DB2-BD59-A6C34878D82A}">
                    <a16:rowId xmlns:a16="http://schemas.microsoft.com/office/drawing/2014/main" val="513023136"/>
                  </a:ext>
                </a:extLst>
              </a:tr>
              <a:tr h="370840">
                <a:tc>
                  <a:txBody>
                    <a:bodyPr/>
                    <a:lstStyle/>
                    <a:p>
                      <a:pPr algn="l"/>
                      <a:r>
                        <a:rPr lang="de-AT" sz="1050" b="1" dirty="0">
                          <a:solidFill>
                            <a:schemeClr val="bg1"/>
                          </a:solidFill>
                        </a:rPr>
                        <a:t>Security Package</a:t>
                      </a:r>
                      <a:endParaRPr lang="en-GB" sz="1050" b="1" dirty="0">
                        <a:solidFill>
                          <a:schemeClr val="bg1"/>
                        </a:solidFill>
                      </a:endParaRPr>
                    </a:p>
                  </a:txBody>
                  <a:tcPr anchor="ctr">
                    <a:solidFill>
                      <a:srgbClr val="2F5597"/>
                    </a:solidFill>
                  </a:tcPr>
                </a:tc>
                <a:tc gridSpan="4">
                  <a:txBody>
                    <a:bodyPr/>
                    <a:lstStyle/>
                    <a:p>
                      <a:r>
                        <a:rPr lang="en-GB" sz="1000" dirty="0"/>
                        <a:t>First ranking pledges or assignments over:  the shares in the Borrower, the Borrower’s assets, including the Plant, receivables under shareholder loans, the credit rights and receivables under the project contracts, the Borrower’s accounts, the receivables under any letters of credit</a:t>
                      </a:r>
                    </a:p>
                  </a:txBody>
                  <a:tcPr/>
                </a:tc>
                <a:tc hMerge="1">
                  <a:txBody>
                    <a:bodyPr/>
                    <a:lstStyle/>
                    <a:p>
                      <a:endParaRPr lang="en-GB" sz="1000" dirty="0"/>
                    </a:p>
                  </a:txBody>
                  <a:tcPr/>
                </a:tc>
                <a:tc hMerge="1">
                  <a:txBody>
                    <a:bodyPr/>
                    <a:lstStyle/>
                    <a:p>
                      <a:endParaRPr lang="en-GB" sz="1000" dirty="0"/>
                    </a:p>
                  </a:txBody>
                  <a:tcPr/>
                </a:tc>
                <a:tc hMerge="1">
                  <a:txBody>
                    <a:bodyPr/>
                    <a:lstStyle/>
                    <a:p>
                      <a:endParaRPr lang="en-GB" sz="1000" dirty="0"/>
                    </a:p>
                  </a:txBody>
                  <a:tcPr/>
                </a:tc>
                <a:extLst>
                  <a:ext uri="{0D108BD9-81ED-4DB2-BD59-A6C34878D82A}">
                    <a16:rowId xmlns:a16="http://schemas.microsoft.com/office/drawing/2014/main" val="1759632908"/>
                  </a:ext>
                </a:extLst>
              </a:tr>
              <a:tr h="370840">
                <a:tc>
                  <a:txBody>
                    <a:bodyPr/>
                    <a:lstStyle/>
                    <a:p>
                      <a:pPr algn="l"/>
                      <a:r>
                        <a:rPr lang="en-GB" sz="1050" b="1" dirty="0">
                          <a:solidFill>
                            <a:schemeClr val="bg1"/>
                          </a:solidFill>
                        </a:rPr>
                        <a:t>Covenants, Representations and Warranties, Events of Default</a:t>
                      </a:r>
                    </a:p>
                  </a:txBody>
                  <a:tcPr anchor="ctr">
                    <a:solidFill>
                      <a:srgbClr val="2F5597"/>
                    </a:solidFill>
                  </a:tcPr>
                </a:tc>
                <a:tc gridSpan="4">
                  <a:txBody>
                    <a:bodyPr/>
                    <a:lstStyle/>
                    <a:p>
                      <a:r>
                        <a:rPr lang="en-GB" sz="1000" dirty="0"/>
                        <a:t>As customary for such financings </a:t>
                      </a:r>
                    </a:p>
                  </a:txBody>
                  <a:tcPr/>
                </a:tc>
                <a:tc hMerge="1">
                  <a:txBody>
                    <a:bodyPr/>
                    <a:lstStyle/>
                    <a:p>
                      <a:endParaRPr lang="en-GB" sz="1000" dirty="0"/>
                    </a:p>
                  </a:txBody>
                  <a:tcPr/>
                </a:tc>
                <a:tc hMerge="1">
                  <a:txBody>
                    <a:bodyPr/>
                    <a:lstStyle/>
                    <a:p>
                      <a:endParaRPr lang="en-GB" sz="1000" dirty="0"/>
                    </a:p>
                  </a:txBody>
                  <a:tcPr/>
                </a:tc>
                <a:tc hMerge="1">
                  <a:txBody>
                    <a:bodyPr/>
                    <a:lstStyle/>
                    <a:p>
                      <a:endParaRPr lang="en-GB" sz="1000" dirty="0"/>
                    </a:p>
                  </a:txBody>
                  <a:tcPr/>
                </a:tc>
                <a:extLst>
                  <a:ext uri="{0D108BD9-81ED-4DB2-BD59-A6C34878D82A}">
                    <a16:rowId xmlns:a16="http://schemas.microsoft.com/office/drawing/2014/main" val="3684271076"/>
                  </a:ext>
                </a:extLst>
              </a:tr>
            </a:tbl>
          </a:graphicData>
        </a:graphic>
      </p:graphicFrame>
      <p:sp>
        <p:nvSpPr>
          <p:cNvPr id="3" name="Title 2">
            <a:extLst>
              <a:ext uri="{FF2B5EF4-FFF2-40B4-BE49-F238E27FC236}">
                <a16:creationId xmlns:a16="http://schemas.microsoft.com/office/drawing/2014/main" id="{6D127009-8799-4813-38C4-FF8909EE6FB4}"/>
              </a:ext>
            </a:extLst>
          </p:cNvPr>
          <p:cNvSpPr>
            <a:spLocks noGrp="1"/>
          </p:cNvSpPr>
          <p:nvPr>
            <p:ph type="title"/>
          </p:nvPr>
        </p:nvSpPr>
        <p:spPr>
          <a:xfrm>
            <a:off x="345442" y="549275"/>
            <a:ext cx="11511596" cy="467601"/>
          </a:xfrm>
        </p:spPr>
        <p:txBody>
          <a:bodyPr lIns="36000" tIns="36000" rIns="36000" bIns="36000"/>
          <a:lstStyle/>
          <a:p>
            <a:r>
              <a:rPr lang="de-AT" sz="2600" b="1" dirty="0">
                <a:latin typeface="+mn-lt"/>
                <a:ea typeface="+mn-ea"/>
                <a:cs typeface="+mn-cs"/>
              </a:rPr>
              <a:t>Financing Facilities and Proposed Key Terms</a:t>
            </a:r>
            <a:endParaRPr lang="en-GB" sz="2600" b="1" dirty="0">
              <a:latin typeface="+mn-lt"/>
              <a:ea typeface="+mn-ea"/>
              <a:cs typeface="+mn-cs"/>
            </a:endParaRPr>
          </a:p>
        </p:txBody>
      </p:sp>
      <p:sp>
        <p:nvSpPr>
          <p:cNvPr id="4" name="Slide Number Placeholder 3">
            <a:extLst>
              <a:ext uri="{FF2B5EF4-FFF2-40B4-BE49-F238E27FC236}">
                <a16:creationId xmlns:a16="http://schemas.microsoft.com/office/drawing/2014/main" id="{3DFF0BCE-60A8-E4E7-E7B8-B118345F1053}"/>
              </a:ext>
            </a:extLst>
          </p:cNvPr>
          <p:cNvSpPr>
            <a:spLocks noGrp="1"/>
          </p:cNvSpPr>
          <p:nvPr>
            <p:ph type="sldNum" sz="quarter" idx="12"/>
          </p:nvPr>
        </p:nvSpPr>
        <p:spPr/>
        <p:txBody>
          <a:bodyPr/>
          <a:lstStyle/>
          <a:p>
            <a:fld id="{10B88776-E8C1-4E3F-B5D0-8159CE2ADE82}" type="slidenum">
              <a:rPr lang="fr-FR" smtClean="0"/>
              <a:t>6</a:t>
            </a:fld>
            <a:endParaRPr lang="fr-FR" dirty="0"/>
          </a:p>
        </p:txBody>
      </p:sp>
    </p:spTree>
    <p:extLst>
      <p:ext uri="{BB962C8B-B14F-4D97-AF65-F5344CB8AC3E}">
        <p14:creationId xmlns:p14="http://schemas.microsoft.com/office/powerpoint/2010/main" val="3554134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0B88776-E8C1-4E3F-B5D0-8159CE2ADE82}" type="slidenum">
              <a:rPr lang="fr-FR" smtClean="0"/>
              <a:t>7</a:t>
            </a:fld>
            <a:endParaRPr lang="fr-FR" dirty="0"/>
          </a:p>
        </p:txBody>
      </p:sp>
      <p:graphicFrame>
        <p:nvGraphicFramePr>
          <p:cNvPr id="5" name="Table 10">
            <a:extLst>
              <a:ext uri="{FF2B5EF4-FFF2-40B4-BE49-F238E27FC236}">
                <a16:creationId xmlns:a16="http://schemas.microsoft.com/office/drawing/2014/main" id="{504A8334-A227-9FC6-91F0-9E8496F3BFE6}"/>
              </a:ext>
            </a:extLst>
          </p:cNvPr>
          <p:cNvGraphicFramePr>
            <a:graphicFrameLocks noGrp="1"/>
          </p:cNvGraphicFramePr>
          <p:nvPr>
            <p:extLst>
              <p:ext uri="{D42A27DB-BD31-4B8C-83A1-F6EECF244321}">
                <p14:modId xmlns:p14="http://schemas.microsoft.com/office/powerpoint/2010/main" val="2704444246"/>
              </p:ext>
            </p:extLst>
          </p:nvPr>
        </p:nvGraphicFramePr>
        <p:xfrm>
          <a:off x="6167438" y="1455521"/>
          <a:ext cx="5689600" cy="2273112"/>
        </p:xfrm>
        <a:graphic>
          <a:graphicData uri="http://schemas.openxmlformats.org/drawingml/2006/table">
            <a:tbl>
              <a:tblPr firstRow="1" bandRow="1">
                <a:tableStyleId>{7E9639D4-E3E2-4D34-9284-5A2195B3D0D7}</a:tableStyleId>
              </a:tblPr>
              <a:tblGrid>
                <a:gridCol w="1609675">
                  <a:extLst>
                    <a:ext uri="{9D8B030D-6E8A-4147-A177-3AD203B41FA5}">
                      <a16:colId xmlns:a16="http://schemas.microsoft.com/office/drawing/2014/main" val="3095210087"/>
                    </a:ext>
                  </a:extLst>
                </a:gridCol>
                <a:gridCol w="1235125">
                  <a:extLst>
                    <a:ext uri="{9D8B030D-6E8A-4147-A177-3AD203B41FA5}">
                      <a16:colId xmlns:a16="http://schemas.microsoft.com/office/drawing/2014/main" val="513475205"/>
                    </a:ext>
                  </a:extLst>
                </a:gridCol>
                <a:gridCol w="1422400">
                  <a:extLst>
                    <a:ext uri="{9D8B030D-6E8A-4147-A177-3AD203B41FA5}">
                      <a16:colId xmlns:a16="http://schemas.microsoft.com/office/drawing/2014/main" val="3227780564"/>
                    </a:ext>
                  </a:extLst>
                </a:gridCol>
                <a:gridCol w="1422400">
                  <a:extLst>
                    <a:ext uri="{9D8B030D-6E8A-4147-A177-3AD203B41FA5}">
                      <a16:colId xmlns:a16="http://schemas.microsoft.com/office/drawing/2014/main" val="723672577"/>
                    </a:ext>
                  </a:extLst>
                </a:gridCol>
              </a:tblGrid>
              <a:tr h="154409">
                <a:tc>
                  <a:txBody>
                    <a:bodyPr/>
                    <a:lstStyle/>
                    <a:p>
                      <a:pPr algn="l"/>
                      <a:r>
                        <a:rPr lang="en-GB" sz="1000" dirty="0"/>
                        <a:t>Key sensitivities</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r"/>
                      <a:r>
                        <a:rPr lang="en-GB" sz="1000" dirty="0"/>
                        <a:t>Min</a:t>
                      </a:r>
                      <a:r>
                        <a:rPr lang="en-GB" sz="1000" baseline="0" dirty="0"/>
                        <a:t> ADSCR</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r"/>
                      <a:r>
                        <a:rPr lang="fr-FR" sz="1000" dirty="0" err="1"/>
                        <a:t>Avg</a:t>
                      </a:r>
                      <a:r>
                        <a:rPr lang="fr-FR" sz="1000" dirty="0"/>
                        <a:t> ADSCR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r"/>
                      <a:r>
                        <a:rPr lang="fr-FR" sz="1000" dirty="0" err="1"/>
                        <a:t>Breakeven</a:t>
                      </a:r>
                      <a:r>
                        <a:rPr lang="fr-FR" sz="1000" baseline="0" dirty="0"/>
                        <a:t> (</a:t>
                      </a:r>
                      <a:r>
                        <a:rPr lang="fr-FR" sz="1000" baseline="0" dirty="0" err="1"/>
                        <a:t>annual</a:t>
                      </a:r>
                      <a:r>
                        <a:rPr lang="fr-FR" sz="1000" baseline="0" dirty="0"/>
                        <a:t>)</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045871405"/>
                  </a:ext>
                </a:extLst>
              </a:tr>
              <a:tr h="189296">
                <a:tc>
                  <a:txBody>
                    <a:bodyPr/>
                    <a:lstStyle/>
                    <a:p>
                      <a:pPr algn="l" fontAlgn="ctr"/>
                      <a:r>
                        <a:rPr lang="en-GB" sz="1000" b="0" i="0" u="none" strike="noStrike" dirty="0">
                          <a:solidFill>
                            <a:schemeClr val="bg1"/>
                          </a:solidFill>
                          <a:effectLst/>
                          <a:latin typeface="+mn-lt"/>
                        </a:rPr>
                        <a:t> Sizing Case </a:t>
                      </a:r>
                    </a:p>
                  </a:txBody>
                  <a:tcPr marL="90000" marR="900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r" fontAlgn="ctr"/>
                      <a:r>
                        <a:rPr lang="en-GB" sz="1000" b="0" i="0" u="none" strike="noStrike">
                          <a:solidFill>
                            <a:srgbClr val="000000"/>
                          </a:solidFill>
                          <a:effectLst/>
                          <a:latin typeface="+mn-lt"/>
                        </a:rPr>
                        <a:t>1.25x </a:t>
                      </a:r>
                    </a:p>
                  </a:txBody>
                  <a:tcPr marL="90000" marR="900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000" b="0" i="0" u="none" strike="noStrike">
                          <a:solidFill>
                            <a:srgbClr val="000000"/>
                          </a:solidFill>
                          <a:effectLst/>
                          <a:latin typeface="+mn-lt"/>
                        </a:rPr>
                        <a:t>1.25x </a:t>
                      </a:r>
                    </a:p>
                  </a:txBody>
                  <a:tcPr marL="90000" marR="900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endParaRPr lang="en-GB" sz="1000" b="0" i="0" u="none" strike="noStrike">
                        <a:solidFill>
                          <a:srgbClr val="000000"/>
                        </a:solidFill>
                        <a:effectLst/>
                        <a:latin typeface="+mn-lt"/>
                      </a:endParaRPr>
                    </a:p>
                  </a:txBody>
                  <a:tcPr marL="90000" marR="900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30593426"/>
                  </a:ext>
                </a:extLst>
              </a:tr>
              <a:tr h="189296">
                <a:tc>
                  <a:txBody>
                    <a:bodyPr/>
                    <a:lstStyle/>
                    <a:p>
                      <a:pPr algn="l" fontAlgn="ctr"/>
                      <a:r>
                        <a:rPr lang="en-GB" sz="1000" b="0" i="0" u="none" strike="noStrike" dirty="0">
                          <a:solidFill>
                            <a:schemeClr val="bg1"/>
                          </a:solidFill>
                          <a:effectLst/>
                          <a:latin typeface="+mn-lt"/>
                        </a:rPr>
                        <a:t> EPC cost overruns + 5% </a:t>
                      </a:r>
                    </a:p>
                  </a:txBody>
                  <a:tcPr marL="90000" marR="900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r" fontAlgn="ctr"/>
                      <a:r>
                        <a:rPr lang="en-GB" sz="1000" b="0" i="0" u="none" strike="noStrike">
                          <a:solidFill>
                            <a:srgbClr val="000000"/>
                          </a:solidFill>
                          <a:effectLst/>
                          <a:latin typeface="+mn-lt"/>
                        </a:rPr>
                        <a:t>1.21x </a:t>
                      </a:r>
                    </a:p>
                  </a:txBody>
                  <a:tcPr marL="90000" marR="900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000" b="0" i="0" u="none" strike="noStrike">
                          <a:solidFill>
                            <a:srgbClr val="000000"/>
                          </a:solidFill>
                          <a:effectLst/>
                          <a:latin typeface="+mn-lt"/>
                        </a:rPr>
                        <a:t>1.21x </a:t>
                      </a:r>
                    </a:p>
                  </a:txBody>
                  <a:tcPr marL="90000" marR="900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endParaRPr lang="en-GB" sz="1000" b="0" i="0" u="none" strike="noStrike">
                        <a:solidFill>
                          <a:srgbClr val="000000"/>
                        </a:solidFill>
                        <a:effectLst/>
                        <a:latin typeface="+mn-lt"/>
                      </a:endParaRPr>
                    </a:p>
                  </a:txBody>
                  <a:tcPr marL="90000" marR="900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51310768"/>
                  </a:ext>
                </a:extLst>
              </a:tr>
              <a:tr h="210462">
                <a:tc>
                  <a:txBody>
                    <a:bodyPr/>
                    <a:lstStyle/>
                    <a:p>
                      <a:pPr algn="l" fontAlgn="ctr"/>
                      <a:r>
                        <a:rPr lang="en-GB" sz="1000" b="0" i="0" u="none" strike="noStrike" dirty="0">
                          <a:solidFill>
                            <a:schemeClr val="bg1"/>
                          </a:solidFill>
                          <a:effectLst/>
                          <a:latin typeface="+mn-lt"/>
                        </a:rPr>
                        <a:t> O&amp;M cost overruns + 10% </a:t>
                      </a:r>
                    </a:p>
                  </a:txBody>
                  <a:tcPr marL="90000" marR="900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r" fontAlgn="ctr"/>
                      <a:r>
                        <a:rPr lang="en-GB" sz="1000" b="0" i="0" u="none" strike="noStrike">
                          <a:solidFill>
                            <a:srgbClr val="000000"/>
                          </a:solidFill>
                          <a:effectLst/>
                          <a:latin typeface="+mn-lt"/>
                        </a:rPr>
                        <a:t>1.20x </a:t>
                      </a:r>
                    </a:p>
                  </a:txBody>
                  <a:tcPr marL="90000" marR="900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000" b="0" i="0" u="none" strike="noStrike">
                          <a:solidFill>
                            <a:srgbClr val="000000"/>
                          </a:solidFill>
                          <a:effectLst/>
                          <a:latin typeface="+mn-lt"/>
                        </a:rPr>
                        <a:t>1.21x </a:t>
                      </a:r>
                    </a:p>
                  </a:txBody>
                  <a:tcPr marL="90000" marR="900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endParaRPr lang="en-GB" sz="1000" b="0" i="0" u="none" strike="noStrike">
                        <a:solidFill>
                          <a:srgbClr val="000000"/>
                        </a:solidFill>
                        <a:effectLst/>
                        <a:latin typeface="+mn-lt"/>
                      </a:endParaRPr>
                    </a:p>
                  </a:txBody>
                  <a:tcPr marL="90000" marR="900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20239828"/>
                  </a:ext>
                </a:extLst>
              </a:tr>
              <a:tr h="178712">
                <a:tc>
                  <a:txBody>
                    <a:bodyPr/>
                    <a:lstStyle/>
                    <a:p>
                      <a:pPr algn="l" fontAlgn="ctr"/>
                      <a:r>
                        <a:rPr lang="en-GB" sz="1000" b="0" i="0" u="none" strike="noStrike">
                          <a:solidFill>
                            <a:schemeClr val="bg1"/>
                          </a:solidFill>
                          <a:effectLst/>
                          <a:latin typeface="+mn-lt"/>
                        </a:rPr>
                        <a:t> Change in availability - 5% </a:t>
                      </a:r>
                    </a:p>
                  </a:txBody>
                  <a:tcPr marL="90000" marR="900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r" fontAlgn="ctr"/>
                      <a:r>
                        <a:rPr lang="en-GB" sz="1000" b="0" i="0" u="none" strike="noStrike">
                          <a:solidFill>
                            <a:srgbClr val="000000"/>
                          </a:solidFill>
                          <a:effectLst/>
                          <a:latin typeface="+mn-lt"/>
                        </a:rPr>
                        <a:t>1.15x </a:t>
                      </a:r>
                    </a:p>
                  </a:txBody>
                  <a:tcPr marL="90000" marR="900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000" b="0" i="0" u="none" strike="noStrike">
                          <a:solidFill>
                            <a:srgbClr val="000000"/>
                          </a:solidFill>
                          <a:effectLst/>
                          <a:latin typeface="+mn-lt"/>
                        </a:rPr>
                        <a:t>1.16x </a:t>
                      </a:r>
                    </a:p>
                  </a:txBody>
                  <a:tcPr marL="90000" marR="900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endParaRPr lang="en-GB" sz="1000" b="0" i="0" u="none" strike="noStrike" dirty="0">
                        <a:solidFill>
                          <a:srgbClr val="000000"/>
                        </a:solidFill>
                        <a:effectLst/>
                        <a:latin typeface="+mn-lt"/>
                      </a:endParaRPr>
                    </a:p>
                  </a:txBody>
                  <a:tcPr marL="90000" marR="900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41066189"/>
                  </a:ext>
                </a:extLst>
              </a:tr>
              <a:tr h="193144">
                <a:tc>
                  <a:txBody>
                    <a:bodyPr/>
                    <a:lstStyle/>
                    <a:p>
                      <a:pPr algn="l" fontAlgn="ctr"/>
                      <a:r>
                        <a:rPr lang="en-GB" sz="1000" b="0" i="0" u="none" strike="noStrike">
                          <a:solidFill>
                            <a:schemeClr val="bg1"/>
                          </a:solidFill>
                          <a:effectLst/>
                          <a:latin typeface="+mn-lt"/>
                        </a:rPr>
                        <a:t> Inflation + 100bps </a:t>
                      </a:r>
                    </a:p>
                  </a:txBody>
                  <a:tcPr marL="90000" marR="900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r" fontAlgn="ctr"/>
                      <a:r>
                        <a:rPr lang="en-GB" sz="1000" b="0" i="0" u="none" strike="noStrike">
                          <a:solidFill>
                            <a:srgbClr val="000000"/>
                          </a:solidFill>
                          <a:effectLst/>
                          <a:latin typeface="+mn-lt"/>
                        </a:rPr>
                        <a:t>1.25x </a:t>
                      </a:r>
                    </a:p>
                  </a:txBody>
                  <a:tcPr marL="90000" marR="900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000" b="0" i="0" u="none" strike="noStrike">
                          <a:solidFill>
                            <a:srgbClr val="000000"/>
                          </a:solidFill>
                          <a:effectLst/>
                          <a:latin typeface="+mn-lt"/>
                        </a:rPr>
                        <a:t>1.25x </a:t>
                      </a:r>
                    </a:p>
                  </a:txBody>
                  <a:tcPr marL="90000" marR="900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endParaRPr lang="en-GB" sz="1000" b="0" i="0" u="none" strike="noStrike" dirty="0">
                        <a:solidFill>
                          <a:srgbClr val="000000"/>
                        </a:solidFill>
                        <a:effectLst/>
                        <a:latin typeface="+mn-lt"/>
                      </a:endParaRPr>
                    </a:p>
                  </a:txBody>
                  <a:tcPr marL="90000" marR="900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92749773"/>
                  </a:ext>
                </a:extLst>
              </a:tr>
              <a:tr h="203728">
                <a:tc>
                  <a:txBody>
                    <a:bodyPr/>
                    <a:lstStyle/>
                    <a:p>
                      <a:pPr algn="l" fontAlgn="ctr"/>
                      <a:r>
                        <a:rPr lang="en-GB" sz="1000" b="0" i="0" u="none" strike="noStrike">
                          <a:solidFill>
                            <a:schemeClr val="bg1"/>
                          </a:solidFill>
                          <a:effectLst/>
                          <a:latin typeface="+mn-lt"/>
                        </a:rPr>
                        <a:t> Inflation - 100bps </a:t>
                      </a:r>
                    </a:p>
                  </a:txBody>
                  <a:tcPr marL="90000" marR="900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r" fontAlgn="ctr"/>
                      <a:r>
                        <a:rPr lang="en-GB" sz="1000" b="0" i="0" u="none" strike="noStrike">
                          <a:solidFill>
                            <a:srgbClr val="000000"/>
                          </a:solidFill>
                          <a:effectLst/>
                          <a:latin typeface="+mn-lt"/>
                        </a:rPr>
                        <a:t>1.24x </a:t>
                      </a:r>
                    </a:p>
                  </a:txBody>
                  <a:tcPr marL="90000" marR="900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000" b="0" i="0" u="none" strike="noStrike">
                          <a:solidFill>
                            <a:srgbClr val="000000"/>
                          </a:solidFill>
                          <a:effectLst/>
                          <a:latin typeface="+mn-lt"/>
                        </a:rPr>
                        <a:t>1.25x </a:t>
                      </a:r>
                    </a:p>
                  </a:txBody>
                  <a:tcPr marL="90000" marR="900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endParaRPr lang="en-GB" sz="1000" b="0" i="0" u="none" strike="noStrike" dirty="0">
                        <a:solidFill>
                          <a:srgbClr val="000000"/>
                        </a:solidFill>
                        <a:effectLst/>
                        <a:latin typeface="+mn-lt"/>
                      </a:endParaRPr>
                    </a:p>
                  </a:txBody>
                  <a:tcPr marL="90000" marR="900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32132"/>
                  </a:ext>
                </a:extLst>
              </a:tr>
              <a:tr h="270662">
                <a:tc>
                  <a:txBody>
                    <a:bodyPr/>
                    <a:lstStyle/>
                    <a:p>
                      <a:pPr algn="l" fontAlgn="ctr"/>
                      <a:r>
                        <a:rPr lang="en-GB" sz="1000" b="0" i="0" u="none" strike="noStrike">
                          <a:solidFill>
                            <a:schemeClr val="bg1"/>
                          </a:solidFill>
                          <a:effectLst/>
                          <a:latin typeface="+mn-lt"/>
                        </a:rPr>
                        <a:t> Production - 5% </a:t>
                      </a:r>
                    </a:p>
                  </a:txBody>
                  <a:tcPr marL="90000" marR="900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r" fontAlgn="ctr"/>
                      <a:r>
                        <a:rPr lang="en-GB" sz="1000" b="0" i="0" u="none" strike="noStrike">
                          <a:solidFill>
                            <a:srgbClr val="000000"/>
                          </a:solidFill>
                          <a:effectLst/>
                          <a:latin typeface="+mn-lt"/>
                        </a:rPr>
                        <a:t>1.16x </a:t>
                      </a:r>
                    </a:p>
                  </a:txBody>
                  <a:tcPr marL="90000" marR="900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000" b="0" i="0" u="none" strike="noStrike">
                          <a:solidFill>
                            <a:srgbClr val="000000"/>
                          </a:solidFill>
                          <a:effectLst/>
                          <a:latin typeface="+mn-lt"/>
                        </a:rPr>
                        <a:t>1.17x </a:t>
                      </a:r>
                    </a:p>
                  </a:txBody>
                  <a:tcPr marL="90000" marR="900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endParaRPr lang="en-GB" sz="1000" b="0" i="0" u="none" strike="noStrike" dirty="0">
                        <a:solidFill>
                          <a:srgbClr val="000000"/>
                        </a:solidFill>
                        <a:effectLst/>
                        <a:latin typeface="+mn-lt"/>
                      </a:endParaRPr>
                    </a:p>
                  </a:txBody>
                  <a:tcPr marL="90000" marR="900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15071504"/>
                  </a:ext>
                </a:extLst>
              </a:tr>
              <a:tr h="282610">
                <a:tc>
                  <a:txBody>
                    <a:bodyPr/>
                    <a:lstStyle/>
                    <a:p>
                      <a:pPr algn="l" fontAlgn="ctr"/>
                      <a:r>
                        <a:rPr lang="en-GB" sz="1000" b="0" i="0" u="none" strike="noStrike" dirty="0">
                          <a:solidFill>
                            <a:schemeClr val="bg1"/>
                          </a:solidFill>
                          <a:effectLst/>
                          <a:latin typeface="+mn-lt"/>
                        </a:rPr>
                        <a:t> Breakeven production </a:t>
                      </a:r>
                    </a:p>
                  </a:txBody>
                  <a:tcPr marL="90000" marR="900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r" fontAlgn="ctr"/>
                      <a:r>
                        <a:rPr lang="en-GB" sz="1000" b="0" i="0" u="none" strike="noStrike">
                          <a:solidFill>
                            <a:srgbClr val="000000"/>
                          </a:solidFill>
                          <a:effectLst/>
                          <a:latin typeface="+mn-lt"/>
                        </a:rPr>
                        <a:t>1.00x </a:t>
                      </a:r>
                    </a:p>
                  </a:txBody>
                  <a:tcPr marL="90000" marR="900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000" b="0" i="0" u="none" strike="noStrike" dirty="0">
                          <a:solidFill>
                            <a:srgbClr val="000000"/>
                          </a:solidFill>
                          <a:effectLst/>
                          <a:latin typeface="+mn-lt"/>
                        </a:rPr>
                        <a:t>1.01x </a:t>
                      </a:r>
                    </a:p>
                  </a:txBody>
                  <a:tcPr marL="90000" marR="900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000" b="0" i="0" u="none" strike="noStrike" dirty="0">
                          <a:solidFill>
                            <a:srgbClr val="000000"/>
                          </a:solidFill>
                          <a:effectLst/>
                          <a:latin typeface="+mn-lt"/>
                        </a:rPr>
                        <a:t>-14.1%</a:t>
                      </a:r>
                    </a:p>
                  </a:txBody>
                  <a:tcPr marL="90000" marR="90000" marT="46800" marB="468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00558717"/>
                  </a:ext>
                </a:extLst>
              </a:tr>
            </a:tbl>
          </a:graphicData>
        </a:graphic>
      </p:graphicFrame>
      <p:sp>
        <p:nvSpPr>
          <p:cNvPr id="6" name="TextBox 5">
            <a:extLst>
              <a:ext uri="{FF2B5EF4-FFF2-40B4-BE49-F238E27FC236}">
                <a16:creationId xmlns:a16="http://schemas.microsoft.com/office/drawing/2014/main" id="{96552861-97DA-6EBF-4A24-D6AF2F5F9201}"/>
              </a:ext>
            </a:extLst>
          </p:cNvPr>
          <p:cNvSpPr txBox="1"/>
          <p:nvPr/>
        </p:nvSpPr>
        <p:spPr>
          <a:xfrm>
            <a:off x="319998" y="559014"/>
            <a:ext cx="11537040" cy="472813"/>
          </a:xfrm>
          <a:prstGeom prst="rect">
            <a:avLst/>
          </a:prstGeom>
          <a:noFill/>
        </p:spPr>
        <p:txBody>
          <a:bodyPr wrap="square" lIns="36000" tIns="36000" rIns="36000" bIns="36000" rtlCol="0">
            <a:spAutoFit/>
          </a:bodyPr>
          <a:lstStyle/>
          <a:p>
            <a:r>
              <a:rPr lang="en-GB" sz="2600" b="1" dirty="0"/>
              <a:t>Financing Structure</a:t>
            </a:r>
          </a:p>
        </p:txBody>
      </p:sp>
      <p:graphicFrame>
        <p:nvGraphicFramePr>
          <p:cNvPr id="7" name="Table 6"/>
          <p:cNvGraphicFramePr>
            <a:graphicFrameLocks noGrp="1"/>
          </p:cNvGraphicFramePr>
          <p:nvPr>
            <p:extLst>
              <p:ext uri="{D42A27DB-BD31-4B8C-83A1-F6EECF244321}">
                <p14:modId xmlns:p14="http://schemas.microsoft.com/office/powerpoint/2010/main" val="48496085"/>
              </p:ext>
            </p:extLst>
          </p:nvPr>
        </p:nvGraphicFramePr>
        <p:xfrm>
          <a:off x="334963" y="1455521"/>
          <a:ext cx="5689600" cy="3812400"/>
        </p:xfrm>
        <a:graphic>
          <a:graphicData uri="http://schemas.openxmlformats.org/drawingml/2006/table">
            <a:tbl>
              <a:tblPr/>
              <a:tblGrid>
                <a:gridCol w="1243997">
                  <a:extLst>
                    <a:ext uri="{9D8B030D-6E8A-4147-A177-3AD203B41FA5}">
                      <a16:colId xmlns:a16="http://schemas.microsoft.com/office/drawing/2014/main" val="1032992066"/>
                    </a:ext>
                  </a:extLst>
                </a:gridCol>
                <a:gridCol w="640321">
                  <a:extLst>
                    <a:ext uri="{9D8B030D-6E8A-4147-A177-3AD203B41FA5}">
                      <a16:colId xmlns:a16="http://schemas.microsoft.com/office/drawing/2014/main" val="2086852548"/>
                    </a:ext>
                  </a:extLst>
                </a:gridCol>
                <a:gridCol w="640321">
                  <a:extLst>
                    <a:ext uri="{9D8B030D-6E8A-4147-A177-3AD203B41FA5}">
                      <a16:colId xmlns:a16="http://schemas.microsoft.com/office/drawing/2014/main" val="405568007"/>
                    </a:ext>
                  </a:extLst>
                </a:gridCol>
                <a:gridCol w="131151">
                  <a:extLst>
                    <a:ext uri="{9D8B030D-6E8A-4147-A177-3AD203B41FA5}">
                      <a16:colId xmlns:a16="http://schemas.microsoft.com/office/drawing/2014/main" val="109110596"/>
                    </a:ext>
                  </a:extLst>
                </a:gridCol>
                <a:gridCol w="1753168">
                  <a:extLst>
                    <a:ext uri="{9D8B030D-6E8A-4147-A177-3AD203B41FA5}">
                      <a16:colId xmlns:a16="http://schemas.microsoft.com/office/drawing/2014/main" val="4178338809"/>
                    </a:ext>
                  </a:extLst>
                </a:gridCol>
                <a:gridCol w="640321">
                  <a:extLst>
                    <a:ext uri="{9D8B030D-6E8A-4147-A177-3AD203B41FA5}">
                      <a16:colId xmlns:a16="http://schemas.microsoft.com/office/drawing/2014/main" val="1055809395"/>
                    </a:ext>
                  </a:extLst>
                </a:gridCol>
                <a:gridCol w="640321">
                  <a:extLst>
                    <a:ext uri="{9D8B030D-6E8A-4147-A177-3AD203B41FA5}">
                      <a16:colId xmlns:a16="http://schemas.microsoft.com/office/drawing/2014/main" val="361714151"/>
                    </a:ext>
                  </a:extLst>
                </a:gridCol>
              </a:tblGrid>
              <a:tr h="114807">
                <a:tc>
                  <a:txBody>
                    <a:bodyPr/>
                    <a:lstStyle/>
                    <a:p>
                      <a:pPr algn="l" fontAlgn="ctr"/>
                      <a:r>
                        <a:rPr lang="en-GB" sz="1000" b="1" i="0" u="none" strike="noStrike" dirty="0">
                          <a:solidFill>
                            <a:schemeClr val="bg1"/>
                          </a:solidFill>
                          <a:effectLst/>
                          <a:latin typeface="+mn-lt"/>
                        </a:rPr>
                        <a:t> Sources of funds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F5597"/>
                    </a:solidFill>
                  </a:tcPr>
                </a:tc>
                <a:tc>
                  <a:txBody>
                    <a:bodyPr/>
                    <a:lstStyle/>
                    <a:p>
                      <a:pPr algn="r" fontAlgn="ctr"/>
                      <a:r>
                        <a:rPr lang="en-GB" sz="1000" b="1" i="0" u="none" strike="noStrike" dirty="0">
                          <a:solidFill>
                            <a:schemeClr val="bg1"/>
                          </a:solidFill>
                          <a:effectLst/>
                          <a:latin typeface="+mn-lt"/>
                        </a:rPr>
                        <a:t> USD k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F5597"/>
                    </a:solidFill>
                  </a:tcPr>
                </a:tc>
                <a:tc>
                  <a:txBody>
                    <a:bodyPr/>
                    <a:lstStyle/>
                    <a:p>
                      <a:pPr algn="r" fontAlgn="ctr"/>
                      <a:r>
                        <a:rPr lang="en-GB" sz="1000" b="1" i="0" u="none" strike="noStrike" dirty="0">
                          <a:solidFill>
                            <a:schemeClr val="bg1"/>
                          </a:solidFill>
                          <a:effectLst/>
                          <a:latin typeface="+mn-lt"/>
                        </a:rPr>
                        <a:t> %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F5597"/>
                    </a:solidFill>
                  </a:tcPr>
                </a:tc>
                <a:tc>
                  <a:txBody>
                    <a:bodyPr/>
                    <a:lstStyle/>
                    <a:p>
                      <a:pPr algn="l" fontAlgn="ctr"/>
                      <a:endParaRPr lang="en-GB" sz="1000" b="0" i="0" u="none" strike="noStrike">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l" fontAlgn="ctr"/>
                      <a:r>
                        <a:rPr lang="en-GB" sz="1000" b="1" i="0" u="none" strike="noStrike" dirty="0">
                          <a:solidFill>
                            <a:schemeClr val="bg1"/>
                          </a:solidFill>
                          <a:effectLst/>
                          <a:latin typeface="+mn-lt"/>
                        </a:rPr>
                        <a:t> Uses of funds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F5597"/>
                    </a:solidFill>
                  </a:tcPr>
                </a:tc>
                <a:tc>
                  <a:txBody>
                    <a:bodyPr/>
                    <a:lstStyle/>
                    <a:p>
                      <a:pPr algn="r" fontAlgn="ctr"/>
                      <a:r>
                        <a:rPr lang="en-GB" sz="1000" b="1" i="0" u="none" strike="noStrike" dirty="0">
                          <a:solidFill>
                            <a:schemeClr val="bg1"/>
                          </a:solidFill>
                          <a:effectLst/>
                          <a:latin typeface="+mn-lt"/>
                        </a:rPr>
                        <a:t> USD k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F5597"/>
                    </a:solidFill>
                  </a:tcPr>
                </a:tc>
                <a:tc>
                  <a:txBody>
                    <a:bodyPr/>
                    <a:lstStyle/>
                    <a:p>
                      <a:pPr algn="r" fontAlgn="ctr"/>
                      <a:r>
                        <a:rPr lang="en-GB" sz="1000" b="1" i="0" u="none" strike="noStrike" dirty="0">
                          <a:solidFill>
                            <a:schemeClr val="bg1"/>
                          </a:solidFill>
                          <a:effectLst/>
                          <a:latin typeface="+mn-lt"/>
                        </a:rPr>
                        <a:t> %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F5597"/>
                    </a:solidFill>
                  </a:tcPr>
                </a:tc>
                <a:extLst>
                  <a:ext uri="{0D108BD9-81ED-4DB2-BD59-A6C34878D82A}">
                    <a16:rowId xmlns:a16="http://schemas.microsoft.com/office/drawing/2014/main" val="2228986721"/>
                  </a:ext>
                </a:extLst>
              </a:tr>
              <a:tr h="114807">
                <a:tc>
                  <a:txBody>
                    <a:bodyPr/>
                    <a:lstStyle/>
                    <a:p>
                      <a:pPr algn="l" fontAlgn="ctr"/>
                      <a:r>
                        <a:rPr lang="en-GB" sz="1000" b="0" i="0" u="none" strike="noStrike" dirty="0">
                          <a:solidFill>
                            <a:srgbClr val="000000"/>
                          </a:solidFill>
                          <a:effectLst/>
                          <a:latin typeface="+mn-lt"/>
                        </a:rPr>
                        <a:t> Share capital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t"/>
                      <a:r>
                        <a:rPr lang="en-GB" sz="1000" b="0" i="0" u="none" strike="noStrike" dirty="0">
                          <a:solidFill>
                            <a:srgbClr val="000000"/>
                          </a:solidFill>
                          <a:effectLst/>
                          <a:latin typeface="+mn-lt"/>
                        </a:rPr>
                        <a:t>100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000" b="0" i="0" u="none" strike="noStrike">
                          <a:solidFill>
                            <a:srgbClr val="000000"/>
                          </a:solidFill>
                          <a:effectLst/>
                          <a:latin typeface="+mn-lt"/>
                        </a:rPr>
                        <a:t>0.04%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endParaRPr lang="en-GB" sz="1000" b="0" i="0" u="none" strike="noStrike">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l" fontAlgn="ctr"/>
                      <a:r>
                        <a:rPr lang="en-GB" sz="1000" b="0" i="0" u="none" strike="noStrike" dirty="0">
                          <a:solidFill>
                            <a:srgbClr val="000000"/>
                          </a:solidFill>
                          <a:effectLst/>
                          <a:latin typeface="+mn-lt"/>
                        </a:rPr>
                        <a:t> Total EPC cost</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t"/>
                      <a:r>
                        <a:rPr lang="en-GB" sz="1000" b="0" i="0" u="none" strike="noStrike" dirty="0">
                          <a:solidFill>
                            <a:srgbClr val="000000"/>
                          </a:solidFill>
                          <a:effectLst/>
                          <a:latin typeface="+mn-lt"/>
                        </a:rPr>
                        <a:t>206,850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000" b="0" i="0" u="none" strike="noStrike">
                          <a:solidFill>
                            <a:srgbClr val="000000"/>
                          </a:solidFill>
                          <a:effectLst/>
                          <a:latin typeface="+mn-lt"/>
                        </a:rPr>
                        <a:t>82.47%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41539244"/>
                  </a:ext>
                </a:extLst>
              </a:tr>
              <a:tr h="114807">
                <a:tc>
                  <a:txBody>
                    <a:bodyPr/>
                    <a:lstStyle/>
                    <a:p>
                      <a:pPr algn="l" fontAlgn="ctr"/>
                      <a:r>
                        <a:rPr lang="en-GB" sz="1000" b="0" i="0" u="none" strike="noStrike" dirty="0">
                          <a:solidFill>
                            <a:srgbClr val="000000"/>
                          </a:solidFill>
                          <a:effectLst/>
                          <a:latin typeface="+mn-lt"/>
                        </a:rPr>
                        <a:t> Standby equity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t"/>
                      <a:r>
                        <a:rPr lang="en-GB" sz="1000" b="0" i="0" u="none" strike="noStrike" dirty="0">
                          <a:solidFill>
                            <a:srgbClr val="000000"/>
                          </a:solidFill>
                          <a:effectLst/>
                          <a:latin typeface="+mn-lt"/>
                        </a:rPr>
                        <a:t>-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000" b="0" i="0" u="none" strike="noStrike">
                          <a:solidFill>
                            <a:srgbClr val="000000"/>
                          </a:solidFill>
                          <a:effectLst/>
                          <a:latin typeface="+mn-lt"/>
                        </a:rPr>
                        <a:t>-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endParaRPr lang="en-GB" sz="1000" b="0" i="0" u="none" strike="noStrike">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l" fontAlgn="ctr"/>
                      <a:r>
                        <a:rPr lang="en-GB" sz="1000" b="0" i="0" u="none" strike="noStrike" dirty="0">
                          <a:solidFill>
                            <a:srgbClr val="000000"/>
                          </a:solidFill>
                          <a:effectLst/>
                          <a:latin typeface="+mn-lt"/>
                        </a:rPr>
                        <a:t> Customs duties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t"/>
                      <a:r>
                        <a:rPr lang="en-GB" sz="1000" b="0" i="0" u="none" strike="noStrike" dirty="0">
                          <a:solidFill>
                            <a:srgbClr val="000000"/>
                          </a:solidFill>
                          <a:effectLst/>
                          <a:latin typeface="+mn-lt"/>
                        </a:rPr>
                        <a:t>3,154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000" b="0" i="0" u="none" strike="noStrike">
                          <a:solidFill>
                            <a:srgbClr val="000000"/>
                          </a:solidFill>
                          <a:effectLst/>
                          <a:latin typeface="+mn-lt"/>
                        </a:rPr>
                        <a:t>1.26%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82979392"/>
                  </a:ext>
                </a:extLst>
              </a:tr>
              <a:tr h="114807">
                <a:tc>
                  <a:txBody>
                    <a:bodyPr/>
                    <a:lstStyle/>
                    <a:p>
                      <a:pPr algn="l" fontAlgn="ctr"/>
                      <a:r>
                        <a:rPr lang="en-GB" sz="1000" b="0" i="0" u="none" strike="noStrike" dirty="0">
                          <a:solidFill>
                            <a:srgbClr val="000000"/>
                          </a:solidFill>
                          <a:effectLst/>
                          <a:latin typeface="+mn-lt"/>
                        </a:rPr>
                        <a:t> Shareholder loan</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t"/>
                      <a:r>
                        <a:rPr lang="en-GB" sz="1000" b="0" i="0" u="none" strike="noStrike" dirty="0">
                          <a:solidFill>
                            <a:srgbClr val="000000"/>
                          </a:solidFill>
                          <a:effectLst/>
                          <a:latin typeface="+mn-lt"/>
                        </a:rPr>
                        <a:t>-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000" b="0" i="0" u="none" strike="noStrike" dirty="0">
                          <a:solidFill>
                            <a:srgbClr val="000000"/>
                          </a:solidFill>
                          <a:effectLst/>
                          <a:latin typeface="+mn-lt"/>
                        </a:rPr>
                        <a:t>-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endParaRPr lang="en-GB" sz="1000" b="0" i="0" u="none" strike="noStrike" dirty="0">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l" fontAlgn="ctr"/>
                      <a:r>
                        <a:rPr lang="en-GB" sz="1000" b="0" i="0" u="none" strike="noStrike" dirty="0">
                          <a:solidFill>
                            <a:srgbClr val="000000"/>
                          </a:solidFill>
                          <a:effectLst/>
                          <a:latin typeface="+mn-lt"/>
                        </a:rPr>
                        <a:t> Total Development cost</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t"/>
                      <a:r>
                        <a:rPr lang="en-GB" sz="1000" b="0" i="0" u="none" strike="noStrike" dirty="0">
                          <a:solidFill>
                            <a:srgbClr val="000000"/>
                          </a:solidFill>
                          <a:effectLst/>
                          <a:latin typeface="+mn-lt"/>
                        </a:rPr>
                        <a:t>7,000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000" b="0" i="0" u="none" strike="noStrike">
                          <a:solidFill>
                            <a:srgbClr val="000000"/>
                          </a:solidFill>
                          <a:effectLst/>
                          <a:latin typeface="+mn-lt"/>
                        </a:rPr>
                        <a:t>2.79%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69974497"/>
                  </a:ext>
                </a:extLst>
              </a:tr>
              <a:tr h="114807">
                <a:tc>
                  <a:txBody>
                    <a:bodyPr/>
                    <a:lstStyle/>
                    <a:p>
                      <a:pPr algn="l" fontAlgn="ctr"/>
                      <a:r>
                        <a:rPr lang="en-GB" sz="1000" b="0" i="0" u="none" strike="noStrike" dirty="0">
                          <a:solidFill>
                            <a:srgbClr val="000000"/>
                          </a:solidFill>
                          <a:effectLst/>
                          <a:latin typeface="+mn-lt"/>
                        </a:rPr>
                        <a:t> Equity bridge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t"/>
                      <a:r>
                        <a:rPr lang="en-GB" sz="1000" b="0" i="0" u="none" strike="noStrike" dirty="0">
                          <a:solidFill>
                            <a:srgbClr val="000000"/>
                          </a:solidFill>
                          <a:effectLst/>
                          <a:latin typeface="+mn-lt"/>
                        </a:rPr>
                        <a:t>31,992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000" b="0" i="0" u="none" strike="noStrike" dirty="0">
                          <a:solidFill>
                            <a:srgbClr val="000000"/>
                          </a:solidFill>
                          <a:effectLst/>
                          <a:latin typeface="+mn-lt"/>
                        </a:rPr>
                        <a:t>12.75%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endParaRPr lang="en-GB" sz="1000" b="0" i="0" u="none" strike="noStrike">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l" fontAlgn="ctr"/>
                      <a:r>
                        <a:rPr lang="en-GB" sz="1000" b="0" i="0" u="none" strike="noStrike" dirty="0">
                          <a:solidFill>
                            <a:srgbClr val="000000"/>
                          </a:solidFill>
                          <a:effectLst/>
                          <a:latin typeface="+mn-lt"/>
                        </a:rPr>
                        <a:t> Total Pre operating cost</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t"/>
                      <a:r>
                        <a:rPr lang="en-GB" sz="1000" b="0" i="0" u="none" strike="noStrike" dirty="0">
                          <a:solidFill>
                            <a:srgbClr val="000000"/>
                          </a:solidFill>
                          <a:effectLst/>
                          <a:latin typeface="+mn-lt"/>
                        </a:rPr>
                        <a:t>2,800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000" b="0" i="0" u="none" strike="noStrike">
                          <a:solidFill>
                            <a:srgbClr val="000000"/>
                          </a:solidFill>
                          <a:effectLst/>
                          <a:latin typeface="+mn-lt"/>
                        </a:rPr>
                        <a:t>1.12%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04235607"/>
                  </a:ext>
                </a:extLst>
              </a:tr>
              <a:tr h="114807">
                <a:tc>
                  <a:txBody>
                    <a:bodyPr/>
                    <a:lstStyle/>
                    <a:p>
                      <a:pPr algn="l" fontAlgn="ctr"/>
                      <a:r>
                        <a:rPr lang="en-GB" sz="1000" b="1" i="0" u="none" strike="noStrike" dirty="0">
                          <a:effectLst/>
                          <a:latin typeface="+mn-lt"/>
                        </a:rPr>
                        <a:t> Total equity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t"/>
                      <a:r>
                        <a:rPr lang="en-GB" sz="1000" b="1" i="0" u="none" strike="noStrike" dirty="0">
                          <a:solidFill>
                            <a:srgbClr val="000000"/>
                          </a:solidFill>
                          <a:effectLst/>
                          <a:latin typeface="+mn-lt"/>
                        </a:rPr>
                        <a:t>32,092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000" b="1" i="0" u="none" strike="noStrike" dirty="0">
                          <a:solidFill>
                            <a:srgbClr val="000000"/>
                          </a:solidFill>
                          <a:effectLst/>
                          <a:latin typeface="+mn-lt"/>
                        </a:rPr>
                        <a:t>12.79%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endParaRPr lang="en-GB" sz="1000" b="0" i="0" u="none" strike="noStrike" dirty="0">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l" fontAlgn="ctr"/>
                      <a:r>
                        <a:rPr lang="en-GB" sz="1000" b="0" i="0" u="none" strike="noStrike" dirty="0">
                          <a:solidFill>
                            <a:srgbClr val="000000"/>
                          </a:solidFill>
                          <a:effectLst/>
                          <a:latin typeface="+mn-lt"/>
                        </a:rPr>
                        <a:t> Development security LC fee</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t"/>
                      <a:r>
                        <a:rPr lang="en-GB" sz="1000" b="0" i="0" u="none" strike="noStrike" dirty="0">
                          <a:solidFill>
                            <a:srgbClr val="000000"/>
                          </a:solidFill>
                          <a:effectLst/>
                          <a:latin typeface="+mn-lt"/>
                        </a:rPr>
                        <a:t>211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000" b="0" i="0" u="none" strike="noStrike">
                          <a:solidFill>
                            <a:srgbClr val="000000"/>
                          </a:solidFill>
                          <a:effectLst/>
                          <a:latin typeface="+mn-lt"/>
                        </a:rPr>
                        <a:t>0.08%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541019"/>
                  </a:ext>
                </a:extLst>
              </a:tr>
              <a:tr h="114807">
                <a:tc>
                  <a:txBody>
                    <a:bodyPr/>
                    <a:lstStyle/>
                    <a:p>
                      <a:pPr algn="l" fontAlgn="ctr"/>
                      <a:endParaRPr lang="en-GB" sz="1000" b="0" i="0" u="none" strike="noStrike" dirty="0">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t"/>
                      <a:endParaRPr lang="en-GB" sz="1000" b="0" i="0" u="none" strike="noStrike" dirty="0">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endParaRPr lang="en-GB" sz="1000" b="0" i="0" u="none" strike="noStrike">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endParaRPr lang="en-GB" sz="1000" b="0" i="0" u="none" strike="noStrike" dirty="0">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l" fontAlgn="ctr"/>
                      <a:endParaRPr lang="en-GB" sz="1000" b="0" i="0" u="none" strike="noStrike" dirty="0">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t"/>
                      <a:endParaRPr lang="en-GB" sz="1000" b="0" i="0" u="none" strike="noStrike" dirty="0">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endParaRPr lang="en-GB" sz="1000" b="0" i="0" u="none" strike="noStrike">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5123480"/>
                  </a:ext>
                </a:extLst>
              </a:tr>
              <a:tr h="114807">
                <a:tc>
                  <a:txBody>
                    <a:bodyPr/>
                    <a:lstStyle/>
                    <a:p>
                      <a:pPr algn="l" fontAlgn="ctr"/>
                      <a:r>
                        <a:rPr lang="en-GB" sz="1000" b="0" i="0" u="none" strike="noStrike" dirty="0">
                          <a:solidFill>
                            <a:srgbClr val="000000"/>
                          </a:solidFill>
                          <a:effectLst/>
                          <a:latin typeface="+mn-lt"/>
                        </a:rPr>
                        <a:t> Construction debt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t"/>
                      <a:r>
                        <a:rPr lang="en-GB" sz="1000" b="0" i="0" u="none" strike="noStrike" dirty="0">
                          <a:solidFill>
                            <a:srgbClr val="000000"/>
                          </a:solidFill>
                          <a:effectLst/>
                          <a:latin typeface="+mn-lt"/>
                        </a:rPr>
                        <a:t>217,336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000" b="0" i="0" u="none" strike="noStrike">
                          <a:solidFill>
                            <a:srgbClr val="000000"/>
                          </a:solidFill>
                          <a:effectLst/>
                          <a:latin typeface="+mn-lt"/>
                        </a:rPr>
                        <a:t>86.65%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endParaRPr lang="en-GB" sz="1000" b="0" i="0" u="none" strike="noStrike">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l" fontAlgn="ctr"/>
                      <a:r>
                        <a:rPr lang="en-GB" sz="1000" b="0" i="0" u="none" strike="noStrike" dirty="0">
                          <a:solidFill>
                            <a:srgbClr val="000000"/>
                          </a:solidFill>
                          <a:effectLst/>
                          <a:latin typeface="+mn-lt"/>
                        </a:rPr>
                        <a:t> Equity bridge interest &amp; Fees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t"/>
                      <a:r>
                        <a:rPr lang="en-GB" sz="1000" b="0" i="0" u="none" strike="noStrike" dirty="0">
                          <a:solidFill>
                            <a:srgbClr val="000000"/>
                          </a:solidFill>
                          <a:effectLst/>
                          <a:latin typeface="+mn-lt"/>
                        </a:rPr>
                        <a:t>-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000" b="0" i="0" u="none" strike="noStrike">
                          <a:solidFill>
                            <a:srgbClr val="000000"/>
                          </a:solidFill>
                          <a:effectLst/>
                          <a:latin typeface="+mn-lt"/>
                        </a:rPr>
                        <a:t>-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04012271"/>
                  </a:ext>
                </a:extLst>
              </a:tr>
              <a:tr h="186988">
                <a:tc>
                  <a:txBody>
                    <a:bodyPr/>
                    <a:lstStyle/>
                    <a:p>
                      <a:pPr algn="l" fontAlgn="ctr"/>
                      <a:r>
                        <a:rPr lang="en-GB" sz="1000" b="0" i="0" u="none" strike="noStrike" dirty="0">
                          <a:solidFill>
                            <a:srgbClr val="000000"/>
                          </a:solidFill>
                          <a:effectLst/>
                          <a:latin typeface="+mn-lt"/>
                        </a:rPr>
                        <a:t> Standby debt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t"/>
                      <a:r>
                        <a:rPr lang="en-GB" sz="1000" b="0" i="0" u="none" strike="noStrike" dirty="0">
                          <a:solidFill>
                            <a:srgbClr val="000000"/>
                          </a:solidFill>
                          <a:effectLst/>
                          <a:latin typeface="+mn-lt"/>
                        </a:rPr>
                        <a:t>-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000" b="0" i="0" u="none" strike="noStrike">
                          <a:solidFill>
                            <a:srgbClr val="000000"/>
                          </a:solidFill>
                          <a:effectLst/>
                          <a:latin typeface="+mn-lt"/>
                        </a:rPr>
                        <a:t>-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endParaRPr lang="en-GB" sz="1000" b="0" i="0" u="none" strike="noStrike">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l" fontAlgn="ctr"/>
                      <a:r>
                        <a:rPr lang="en-GB" sz="1000" b="0" i="0" u="none" strike="noStrike" dirty="0">
                          <a:solidFill>
                            <a:srgbClr val="000000"/>
                          </a:solidFill>
                          <a:effectLst/>
                          <a:latin typeface="+mn-lt"/>
                        </a:rPr>
                        <a:t> Construction debt interest &amp; Fees</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t"/>
                      <a:r>
                        <a:rPr lang="en-GB" sz="1000" b="0" i="0" u="none" strike="noStrike" dirty="0">
                          <a:solidFill>
                            <a:srgbClr val="000000"/>
                          </a:solidFill>
                          <a:effectLst/>
                          <a:latin typeface="+mn-lt"/>
                        </a:rPr>
                        <a:t>30,510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000" b="0" i="0" u="none" strike="noStrike">
                          <a:solidFill>
                            <a:srgbClr val="000000"/>
                          </a:solidFill>
                          <a:effectLst/>
                          <a:latin typeface="+mn-lt"/>
                        </a:rPr>
                        <a:t>12.16%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50466434"/>
                  </a:ext>
                </a:extLst>
              </a:tr>
              <a:tr h="114807">
                <a:tc>
                  <a:txBody>
                    <a:bodyPr/>
                    <a:lstStyle/>
                    <a:p>
                      <a:pPr algn="l" fontAlgn="ctr"/>
                      <a:r>
                        <a:rPr lang="en-GB" sz="1000" b="1" i="0" u="none" strike="noStrike" dirty="0">
                          <a:effectLst/>
                          <a:latin typeface="+mn-lt"/>
                        </a:rPr>
                        <a:t> Total debt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t"/>
                      <a:r>
                        <a:rPr lang="en-GB" sz="1000" b="1" i="0" u="none" strike="noStrike" dirty="0">
                          <a:solidFill>
                            <a:srgbClr val="000000"/>
                          </a:solidFill>
                          <a:effectLst/>
                          <a:latin typeface="+mn-lt"/>
                        </a:rPr>
                        <a:t>217,336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000" b="1" i="0" u="none" strike="noStrike" dirty="0">
                          <a:solidFill>
                            <a:srgbClr val="000000"/>
                          </a:solidFill>
                          <a:effectLst/>
                          <a:latin typeface="+mn-lt"/>
                        </a:rPr>
                        <a:t>86.65%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endParaRPr lang="en-GB" sz="1000" b="0" i="0" u="none" strike="noStrike">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l" fontAlgn="ctr"/>
                      <a:r>
                        <a:rPr lang="en-GB" sz="1000" b="0" i="0" u="none" strike="noStrike" dirty="0">
                          <a:solidFill>
                            <a:srgbClr val="000000"/>
                          </a:solidFill>
                          <a:effectLst/>
                          <a:latin typeface="+mn-lt"/>
                        </a:rPr>
                        <a:t> Standby debt interest &amp; Fees</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t"/>
                      <a:r>
                        <a:rPr lang="en-GB" sz="1000" b="0" i="0" u="none" strike="noStrike" dirty="0">
                          <a:solidFill>
                            <a:srgbClr val="000000"/>
                          </a:solidFill>
                          <a:effectLst/>
                          <a:latin typeface="+mn-lt"/>
                        </a:rPr>
                        <a:t>293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000" b="0" i="0" u="none" strike="noStrike">
                          <a:solidFill>
                            <a:srgbClr val="000000"/>
                          </a:solidFill>
                          <a:effectLst/>
                          <a:latin typeface="+mn-lt"/>
                        </a:rPr>
                        <a:t>0.12%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77652573"/>
                  </a:ext>
                </a:extLst>
              </a:tr>
              <a:tr h="114807">
                <a:tc>
                  <a:txBody>
                    <a:bodyPr/>
                    <a:lstStyle/>
                    <a:p>
                      <a:pPr algn="l" fontAlgn="ctr"/>
                      <a:endParaRPr lang="en-GB" sz="1000" b="0" i="0" u="none" strike="noStrike" dirty="0">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t"/>
                      <a:endParaRPr lang="en-GB" sz="1000" b="0" i="0" u="none" strike="noStrike" dirty="0">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endParaRPr lang="en-GB" sz="1000" b="0" i="0" u="none" strike="noStrike">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endParaRPr lang="en-GB" sz="1000" b="0" i="0" u="none" strike="noStrike">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l" fontAlgn="ctr"/>
                      <a:r>
                        <a:rPr lang="en-GB" sz="1000" b="0" i="0" u="none" strike="noStrike" dirty="0">
                          <a:solidFill>
                            <a:srgbClr val="000000"/>
                          </a:solidFill>
                          <a:effectLst/>
                          <a:latin typeface="+mn-lt"/>
                        </a:rPr>
                        <a:t> Working capital pre-funding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t"/>
                      <a:r>
                        <a:rPr lang="en-GB" sz="1000" b="0" i="0" u="none" strike="noStrike" dirty="0">
                          <a:solidFill>
                            <a:srgbClr val="000000"/>
                          </a:solidFill>
                          <a:effectLst/>
                          <a:latin typeface="+mn-lt"/>
                        </a:rPr>
                        <a:t>-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000" b="0" i="0" u="none" strike="noStrike">
                          <a:solidFill>
                            <a:srgbClr val="000000"/>
                          </a:solidFill>
                          <a:effectLst/>
                          <a:latin typeface="+mn-lt"/>
                        </a:rPr>
                        <a:t>-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63803906"/>
                  </a:ext>
                </a:extLst>
              </a:tr>
              <a:tr h="114807">
                <a:tc>
                  <a:txBody>
                    <a:bodyPr/>
                    <a:lstStyle/>
                    <a:p>
                      <a:pPr algn="l" fontAlgn="ctr"/>
                      <a:r>
                        <a:rPr lang="en-GB" sz="1000" b="0" i="0" u="none" strike="noStrike" dirty="0">
                          <a:solidFill>
                            <a:srgbClr val="000000"/>
                          </a:solidFill>
                          <a:effectLst/>
                          <a:latin typeface="+mn-lt"/>
                        </a:rPr>
                        <a:t> Net cash during EGR period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t"/>
                      <a:r>
                        <a:rPr lang="en-GB" sz="1000" b="0" i="0" u="none" strike="noStrike" dirty="0">
                          <a:solidFill>
                            <a:srgbClr val="000000"/>
                          </a:solidFill>
                          <a:effectLst/>
                          <a:latin typeface="+mn-lt"/>
                        </a:rPr>
                        <a:t>1,404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000" b="0" i="0" u="none" strike="noStrike">
                          <a:solidFill>
                            <a:srgbClr val="000000"/>
                          </a:solidFill>
                          <a:effectLst/>
                          <a:latin typeface="+mn-lt"/>
                        </a:rPr>
                        <a:t>0.56%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endParaRPr lang="en-GB" sz="1000" b="0" i="0" u="none" strike="noStrike">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l" fontAlgn="ctr"/>
                      <a:r>
                        <a:rPr lang="en-GB" sz="1000" b="0" i="0" u="none" strike="noStrike" dirty="0">
                          <a:solidFill>
                            <a:srgbClr val="000000"/>
                          </a:solidFill>
                          <a:effectLst/>
                          <a:latin typeface="+mn-lt"/>
                        </a:rPr>
                        <a:t> DSRA pre-funding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t"/>
                      <a:r>
                        <a:rPr lang="en-GB" sz="1000" b="0" i="0" u="none" strike="noStrike" dirty="0">
                          <a:solidFill>
                            <a:srgbClr val="000000"/>
                          </a:solidFill>
                          <a:effectLst/>
                          <a:latin typeface="+mn-lt"/>
                        </a:rPr>
                        <a:t>-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000" b="0" i="0" u="none" strike="noStrike" dirty="0">
                          <a:solidFill>
                            <a:srgbClr val="000000"/>
                          </a:solidFill>
                          <a:effectLst/>
                          <a:latin typeface="+mn-lt"/>
                        </a:rPr>
                        <a:t>-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92206532"/>
                  </a:ext>
                </a:extLst>
              </a:tr>
              <a:tr h="114807">
                <a:tc>
                  <a:txBody>
                    <a:bodyPr/>
                    <a:lstStyle/>
                    <a:p>
                      <a:pPr algn="l" fontAlgn="ctr"/>
                      <a:endParaRPr lang="en-GB" sz="1000" b="0" i="0" u="none" strike="noStrike" dirty="0">
                        <a:solidFill>
                          <a:srgbClr val="000000"/>
                        </a:solidFill>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t"/>
                      <a:endParaRPr lang="en-GB" sz="1000" b="0" i="0" u="none" strike="noStrike" dirty="0">
                        <a:solidFill>
                          <a:srgbClr val="000000"/>
                        </a:solidFill>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endParaRPr lang="en-GB" sz="1000" b="0" i="0" u="none" strike="noStrike">
                        <a:solidFill>
                          <a:srgbClr val="000000"/>
                        </a:solidFill>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endParaRPr lang="en-GB" sz="1000" b="0" i="0" u="none" strike="noStrike">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l" fontAlgn="ctr"/>
                      <a:r>
                        <a:rPr lang="en-GB" sz="1000" b="0" i="0" u="none" strike="noStrike" dirty="0">
                          <a:solidFill>
                            <a:srgbClr val="000000"/>
                          </a:solidFill>
                          <a:effectLst/>
                          <a:latin typeface="+mn-lt"/>
                        </a:rPr>
                        <a:t> Standby equity LC fee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t"/>
                      <a:r>
                        <a:rPr lang="en-GB" sz="1000" b="0" i="0" u="none" strike="noStrike" dirty="0">
                          <a:solidFill>
                            <a:srgbClr val="000000"/>
                          </a:solidFill>
                          <a:effectLst/>
                          <a:latin typeface="+mn-lt"/>
                        </a:rPr>
                        <a:t>14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000" b="0" i="0" u="none" strike="noStrike" dirty="0">
                          <a:solidFill>
                            <a:srgbClr val="000000"/>
                          </a:solidFill>
                          <a:effectLst/>
                          <a:latin typeface="+mn-lt"/>
                        </a:rPr>
                        <a:t>0.01%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24409406"/>
                  </a:ext>
                </a:extLst>
              </a:tr>
              <a:tr h="186988">
                <a:tc>
                  <a:txBody>
                    <a:bodyPr/>
                    <a:lstStyle/>
                    <a:p>
                      <a:pPr algn="l" fontAlgn="ctr"/>
                      <a:endParaRPr lang="en-GB" sz="1000" b="0" i="0" u="none" strike="noStrike" dirty="0">
                        <a:solidFill>
                          <a:srgbClr val="000000"/>
                        </a:solidFill>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t"/>
                      <a:endParaRPr lang="en-GB" sz="1000" b="0" i="0" u="none" strike="noStrike" dirty="0">
                        <a:solidFill>
                          <a:srgbClr val="000000"/>
                        </a:solidFill>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endParaRPr lang="en-GB" sz="1000" b="0" i="0" u="none" strike="noStrike" dirty="0">
                        <a:solidFill>
                          <a:srgbClr val="000000"/>
                        </a:solidFill>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endParaRPr lang="en-GB" sz="1000" b="0" i="0" u="none" strike="noStrike">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l" fontAlgn="ctr"/>
                      <a:r>
                        <a:rPr lang="en-GB" sz="1000" b="0" i="0" u="none" strike="noStrike" dirty="0">
                          <a:solidFill>
                            <a:srgbClr val="000000"/>
                          </a:solidFill>
                          <a:effectLst/>
                          <a:latin typeface="+mn-lt"/>
                        </a:rPr>
                        <a:t> Early generation O&amp;M costs funded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t"/>
                      <a:r>
                        <a:rPr lang="en-GB" sz="1000" b="0" i="0" u="none" strike="noStrike" dirty="0">
                          <a:solidFill>
                            <a:srgbClr val="000000"/>
                          </a:solidFill>
                          <a:effectLst/>
                          <a:latin typeface="+mn-lt"/>
                        </a:rPr>
                        <a:t>-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000" b="0" i="0" u="none" strike="noStrike" dirty="0">
                          <a:solidFill>
                            <a:srgbClr val="000000"/>
                          </a:solidFill>
                          <a:effectLst/>
                          <a:latin typeface="+mn-lt"/>
                        </a:rPr>
                        <a:t>-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96638153"/>
                  </a:ext>
                </a:extLst>
              </a:tr>
              <a:tr h="114807">
                <a:tc>
                  <a:txBody>
                    <a:bodyPr/>
                    <a:lstStyle/>
                    <a:p>
                      <a:pPr algn="l" fontAlgn="ctr"/>
                      <a:endParaRPr lang="en-GB" sz="1000" b="0" i="0" u="none" strike="noStrike" dirty="0">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endParaRPr lang="en-GB" sz="1000" b="0" i="0" u="none" strike="noStrike" dirty="0">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endParaRPr lang="en-GB" sz="1000" b="0" i="0" u="none" strike="noStrike" dirty="0">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endParaRPr lang="en-GB" sz="1000" b="0" i="0" u="none" strike="noStrike">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l" fontAlgn="ctr"/>
                      <a:r>
                        <a:rPr lang="en-GB" sz="1000" b="0" i="0" u="none" strike="noStrike" dirty="0">
                          <a:solidFill>
                            <a:srgbClr val="000000"/>
                          </a:solidFill>
                          <a:effectLst/>
                          <a:latin typeface="+mn-lt"/>
                        </a:rPr>
                        <a:t> EBL repayment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t"/>
                      <a:r>
                        <a:rPr lang="en-GB" sz="1000" b="0" i="0" u="none" strike="noStrike" dirty="0">
                          <a:solidFill>
                            <a:srgbClr val="000000"/>
                          </a:solidFill>
                          <a:effectLst/>
                          <a:latin typeface="+mn-lt"/>
                        </a:rPr>
                        <a:t>-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000" b="0" i="0" u="none" strike="noStrike" dirty="0">
                          <a:solidFill>
                            <a:srgbClr val="000000"/>
                          </a:solidFill>
                          <a:effectLst/>
                          <a:latin typeface="+mn-lt"/>
                        </a:rPr>
                        <a:t>-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52204855"/>
                  </a:ext>
                </a:extLst>
              </a:tr>
              <a:tr h="114807">
                <a:tc>
                  <a:txBody>
                    <a:bodyPr/>
                    <a:lstStyle/>
                    <a:p>
                      <a:pPr algn="l" fontAlgn="ctr"/>
                      <a:endParaRPr lang="en-GB" sz="1000" b="0" i="0" u="none" strike="noStrike" dirty="0">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endParaRPr lang="en-GB" sz="1000" b="0" i="0" u="none" strike="noStrike">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endParaRPr lang="en-GB" sz="1000" b="0" i="0" u="none" strike="noStrike" dirty="0">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endParaRPr lang="en-GB" sz="1000" b="0" i="0" u="none" strike="noStrike">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l" fontAlgn="ctr"/>
                      <a:r>
                        <a:rPr lang="en-GB" sz="1000" b="0" i="0" u="none" strike="noStrike" dirty="0">
                          <a:solidFill>
                            <a:srgbClr val="000000"/>
                          </a:solidFill>
                          <a:effectLst/>
                          <a:latin typeface="+mn-lt"/>
                        </a:rPr>
                        <a:t> Cash transferred to cash balance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t"/>
                      <a:r>
                        <a:rPr lang="en-GB" sz="1000" b="0" i="0" u="none" strike="noStrike" dirty="0">
                          <a:solidFill>
                            <a:srgbClr val="000000"/>
                          </a:solidFill>
                          <a:effectLst/>
                          <a:latin typeface="+mn-lt"/>
                        </a:rPr>
                        <a:t>-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000" b="0" i="0" u="none" strike="noStrike" dirty="0">
                          <a:solidFill>
                            <a:srgbClr val="000000"/>
                          </a:solidFill>
                          <a:effectLst/>
                          <a:latin typeface="+mn-lt"/>
                        </a:rPr>
                        <a:t>-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40056902"/>
                  </a:ext>
                </a:extLst>
              </a:tr>
              <a:tr h="114807">
                <a:tc>
                  <a:txBody>
                    <a:bodyPr/>
                    <a:lstStyle/>
                    <a:p>
                      <a:pPr algn="l" fontAlgn="ctr"/>
                      <a:r>
                        <a:rPr lang="en-GB" sz="1000" b="1" i="0" u="none" strike="noStrike" dirty="0">
                          <a:solidFill>
                            <a:schemeClr val="bg1"/>
                          </a:solidFill>
                          <a:effectLst/>
                          <a:latin typeface="+mn-lt"/>
                        </a:rPr>
                        <a:t> Sources of funds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r" fontAlgn="t"/>
                      <a:r>
                        <a:rPr lang="en-GB" sz="1000" b="1" i="0" u="none" strike="noStrike" dirty="0">
                          <a:solidFill>
                            <a:schemeClr val="bg1"/>
                          </a:solidFill>
                          <a:effectLst/>
                          <a:latin typeface="+mn-lt"/>
                        </a:rPr>
                        <a:t>250,832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r" fontAlgn="ctr"/>
                      <a:r>
                        <a:rPr lang="en-GB" sz="1000" b="1" i="0" u="none" strike="noStrike" dirty="0">
                          <a:solidFill>
                            <a:schemeClr val="bg1"/>
                          </a:solidFill>
                          <a:effectLst/>
                          <a:latin typeface="+mn-lt"/>
                        </a:rPr>
                        <a:t>100.00%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l" fontAlgn="ctr"/>
                      <a:endParaRPr lang="en-GB" sz="1000" b="0" i="0" u="none" strike="noStrike" dirty="0">
                        <a:effectLst/>
                        <a:latin typeface="+mn-lt"/>
                      </a:endParaRP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l" fontAlgn="ctr"/>
                      <a:r>
                        <a:rPr lang="en-GB" sz="1000" b="1" i="0" u="none" strike="noStrike" dirty="0">
                          <a:solidFill>
                            <a:schemeClr val="bg1"/>
                          </a:solidFill>
                          <a:effectLst/>
                          <a:latin typeface="+mn-lt"/>
                        </a:rPr>
                        <a:t> Uses of funds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r" fontAlgn="t"/>
                      <a:r>
                        <a:rPr lang="en-GB" sz="1000" b="1" i="0" u="none" strike="noStrike" dirty="0">
                          <a:solidFill>
                            <a:schemeClr val="bg1"/>
                          </a:solidFill>
                          <a:effectLst/>
                          <a:latin typeface="+mn-lt"/>
                        </a:rPr>
                        <a:t>250,832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r" fontAlgn="ctr"/>
                      <a:r>
                        <a:rPr lang="en-GB" sz="1000" b="1" i="0" u="none" strike="noStrike" dirty="0">
                          <a:solidFill>
                            <a:schemeClr val="bg1"/>
                          </a:solidFill>
                          <a:effectLst/>
                          <a:latin typeface="+mn-lt"/>
                        </a:rPr>
                        <a:t>100.00% </a:t>
                      </a:r>
                    </a:p>
                  </a:txBody>
                  <a:tcPr marL="18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987640051"/>
                  </a:ext>
                </a:extLst>
              </a:tr>
            </a:tbl>
          </a:graphicData>
        </a:graphic>
      </p:graphicFrame>
      <p:cxnSp>
        <p:nvCxnSpPr>
          <p:cNvPr id="8" name="Straight Connector 7">
            <a:extLst>
              <a:ext uri="{FF2B5EF4-FFF2-40B4-BE49-F238E27FC236}">
                <a16:creationId xmlns:a16="http://schemas.microsoft.com/office/drawing/2014/main" id="{650047AD-9E21-5228-61D7-17DC00494061}"/>
              </a:ext>
            </a:extLst>
          </p:cNvPr>
          <p:cNvCxnSpPr/>
          <p:nvPr/>
        </p:nvCxnSpPr>
        <p:spPr>
          <a:xfrm>
            <a:off x="334963" y="1309550"/>
            <a:ext cx="5689600" cy="0"/>
          </a:xfrm>
          <a:prstGeom prst="line">
            <a:avLst/>
          </a:prstGeom>
          <a:ln w="28575"/>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EEAB6381-D984-D99E-149C-3F59E8A091B9}"/>
              </a:ext>
            </a:extLst>
          </p:cNvPr>
          <p:cNvSpPr txBox="1"/>
          <p:nvPr/>
        </p:nvSpPr>
        <p:spPr>
          <a:xfrm>
            <a:off x="334963" y="982708"/>
            <a:ext cx="5689600" cy="349702"/>
          </a:xfrm>
          <a:prstGeom prst="rect">
            <a:avLst/>
          </a:prstGeom>
          <a:noFill/>
        </p:spPr>
        <p:txBody>
          <a:bodyPr wrap="square" lIns="36000" tIns="36000" rIns="36000" bIns="36000" rtlCol="0">
            <a:spAutoFit/>
          </a:bodyPr>
          <a:lstStyle/>
          <a:p>
            <a:r>
              <a:rPr lang="en-GB" b="1" dirty="0">
                <a:solidFill>
                  <a:schemeClr val="accent1">
                    <a:lumMod val="75000"/>
                  </a:schemeClr>
                </a:solidFill>
              </a:rPr>
              <a:t>Sources and Uses of Funds</a:t>
            </a:r>
            <a:endParaRPr lang="fr-FR" b="1" dirty="0">
              <a:solidFill>
                <a:schemeClr val="accent1">
                  <a:lumMod val="75000"/>
                </a:schemeClr>
              </a:solidFill>
            </a:endParaRPr>
          </a:p>
        </p:txBody>
      </p:sp>
      <p:cxnSp>
        <p:nvCxnSpPr>
          <p:cNvPr id="10" name="Straight Connector 9">
            <a:extLst>
              <a:ext uri="{FF2B5EF4-FFF2-40B4-BE49-F238E27FC236}">
                <a16:creationId xmlns:a16="http://schemas.microsoft.com/office/drawing/2014/main" id="{650047AD-9E21-5228-61D7-17DC00494061}"/>
              </a:ext>
            </a:extLst>
          </p:cNvPr>
          <p:cNvCxnSpPr/>
          <p:nvPr/>
        </p:nvCxnSpPr>
        <p:spPr>
          <a:xfrm>
            <a:off x="6182403" y="1310412"/>
            <a:ext cx="5689600" cy="0"/>
          </a:xfrm>
          <a:prstGeom prst="line">
            <a:avLst/>
          </a:prstGeom>
          <a:ln w="28575"/>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EEAB6381-D984-D99E-149C-3F59E8A091B9}"/>
              </a:ext>
            </a:extLst>
          </p:cNvPr>
          <p:cNvSpPr txBox="1"/>
          <p:nvPr/>
        </p:nvSpPr>
        <p:spPr>
          <a:xfrm>
            <a:off x="6182403" y="983570"/>
            <a:ext cx="5689600" cy="349702"/>
          </a:xfrm>
          <a:prstGeom prst="rect">
            <a:avLst/>
          </a:prstGeom>
          <a:noFill/>
        </p:spPr>
        <p:txBody>
          <a:bodyPr wrap="square" lIns="36000" tIns="36000" rIns="36000" bIns="36000" rtlCol="0">
            <a:spAutoFit/>
          </a:bodyPr>
          <a:lstStyle/>
          <a:p>
            <a:r>
              <a:rPr lang="en-GB" b="1" dirty="0">
                <a:solidFill>
                  <a:schemeClr val="accent1">
                    <a:lumMod val="75000"/>
                  </a:schemeClr>
                </a:solidFill>
              </a:rPr>
              <a:t>Base Case and Sensitivities</a:t>
            </a:r>
            <a:endParaRPr lang="fr-FR" b="1" dirty="0">
              <a:solidFill>
                <a:schemeClr val="accent1">
                  <a:lumMod val="75000"/>
                </a:schemeClr>
              </a:solidFill>
            </a:endParaRPr>
          </a:p>
        </p:txBody>
      </p:sp>
      <p:sp>
        <p:nvSpPr>
          <p:cNvPr id="12" name="TextBox 11">
            <a:extLst>
              <a:ext uri="{FF2B5EF4-FFF2-40B4-BE49-F238E27FC236}">
                <a16:creationId xmlns:a16="http://schemas.microsoft.com/office/drawing/2014/main" id="{61FFB2BB-10F8-A357-ED9C-EACE9D30CC45}"/>
              </a:ext>
            </a:extLst>
          </p:cNvPr>
          <p:cNvSpPr txBox="1"/>
          <p:nvPr/>
        </p:nvSpPr>
        <p:spPr>
          <a:xfrm>
            <a:off x="6156958" y="3728492"/>
            <a:ext cx="5689600" cy="719034"/>
          </a:xfrm>
          <a:prstGeom prst="rect">
            <a:avLst/>
          </a:prstGeom>
          <a:noFill/>
        </p:spPr>
        <p:txBody>
          <a:bodyPr wrap="square" lIns="36000" tIns="36000" rIns="36000" bIns="36000" rtlCol="0">
            <a:spAutoFit/>
          </a:bodyPr>
          <a:lstStyle/>
          <a:p>
            <a:pPr marL="285750" indent="-285750">
              <a:buFont typeface="Wingdings" panose="05000000000000000000" pitchFamily="2" charset="2"/>
              <a:buChar char="§"/>
            </a:pPr>
            <a:r>
              <a:rPr lang="en-GB" sz="1050" dirty="0"/>
              <a:t>The illustrative sensitivity results table above demonstrates resilience of the Project and financing to a wide range of downside scenarios</a:t>
            </a:r>
          </a:p>
          <a:p>
            <a:pPr marL="285750" indent="-285750">
              <a:buFont typeface="Wingdings" panose="05000000000000000000" pitchFamily="2" charset="2"/>
              <a:buChar char="§"/>
            </a:pPr>
            <a:r>
              <a:rPr lang="en-GB" sz="1050" dirty="0"/>
              <a:t>Please note that all numbers in this document are preliminary, subject to change and should be treated as indicative</a:t>
            </a:r>
          </a:p>
        </p:txBody>
      </p:sp>
      <p:sp>
        <p:nvSpPr>
          <p:cNvPr id="13" name="TextBox 12">
            <a:extLst>
              <a:ext uri="{FF2B5EF4-FFF2-40B4-BE49-F238E27FC236}">
                <a16:creationId xmlns:a16="http://schemas.microsoft.com/office/drawing/2014/main" id="{61FFB2BB-10F8-A357-ED9C-EACE9D30CC45}"/>
              </a:ext>
            </a:extLst>
          </p:cNvPr>
          <p:cNvSpPr txBox="1"/>
          <p:nvPr/>
        </p:nvSpPr>
        <p:spPr>
          <a:xfrm>
            <a:off x="319998" y="5267921"/>
            <a:ext cx="5689600" cy="234286"/>
          </a:xfrm>
          <a:prstGeom prst="rect">
            <a:avLst/>
          </a:prstGeom>
          <a:noFill/>
        </p:spPr>
        <p:txBody>
          <a:bodyPr wrap="square" lIns="36000" tIns="36000" rIns="36000" bIns="36000" rtlCol="0">
            <a:spAutoFit/>
          </a:bodyPr>
          <a:lstStyle/>
          <a:p>
            <a:r>
              <a:rPr lang="en-GB" sz="1050" i="1" dirty="0"/>
              <a:t>* The Sizing Case assumes repayment of EBL one year post COD. Interest and fees to be rolled-up.</a:t>
            </a:r>
          </a:p>
        </p:txBody>
      </p:sp>
    </p:spTree>
    <p:extLst>
      <p:ext uri="{BB962C8B-B14F-4D97-AF65-F5344CB8AC3E}">
        <p14:creationId xmlns:p14="http://schemas.microsoft.com/office/powerpoint/2010/main" val="2016205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EAB6381-D984-D99E-149C-3F59E8A091B9}"/>
              </a:ext>
            </a:extLst>
          </p:cNvPr>
          <p:cNvSpPr txBox="1"/>
          <p:nvPr/>
        </p:nvSpPr>
        <p:spPr>
          <a:xfrm>
            <a:off x="334963" y="982708"/>
            <a:ext cx="3600000" cy="349702"/>
          </a:xfrm>
          <a:prstGeom prst="rect">
            <a:avLst/>
          </a:prstGeom>
          <a:noFill/>
        </p:spPr>
        <p:txBody>
          <a:bodyPr wrap="square" lIns="36000" tIns="36000" rIns="36000" bIns="36000" rtlCol="0">
            <a:spAutoFit/>
          </a:bodyPr>
          <a:lstStyle/>
          <a:p>
            <a:r>
              <a:rPr lang="en-GB" b="1" dirty="0">
                <a:solidFill>
                  <a:schemeClr val="accent1">
                    <a:lumMod val="75000"/>
                  </a:schemeClr>
                </a:solidFill>
              </a:rPr>
              <a:t>Bidding Strategy</a:t>
            </a:r>
          </a:p>
        </p:txBody>
      </p:sp>
      <p:sp>
        <p:nvSpPr>
          <p:cNvPr id="3" name="Slide Number Placeholder 2"/>
          <p:cNvSpPr>
            <a:spLocks noGrp="1"/>
          </p:cNvSpPr>
          <p:nvPr>
            <p:ph type="sldNum" sz="quarter" idx="12"/>
          </p:nvPr>
        </p:nvSpPr>
        <p:spPr/>
        <p:txBody>
          <a:bodyPr/>
          <a:lstStyle/>
          <a:p>
            <a:fld id="{10B88776-E8C1-4E3F-B5D0-8159CE2ADE82}" type="slidenum">
              <a:rPr lang="fr-FR" smtClean="0"/>
              <a:t>8</a:t>
            </a:fld>
            <a:endParaRPr lang="fr-FR" dirty="0"/>
          </a:p>
        </p:txBody>
      </p:sp>
      <p:sp>
        <p:nvSpPr>
          <p:cNvPr id="6" name="TextBox 5">
            <a:extLst>
              <a:ext uri="{FF2B5EF4-FFF2-40B4-BE49-F238E27FC236}">
                <a16:creationId xmlns:a16="http://schemas.microsoft.com/office/drawing/2014/main" id="{96552861-97DA-6EBF-4A24-D6AF2F5F9201}"/>
              </a:ext>
            </a:extLst>
          </p:cNvPr>
          <p:cNvSpPr txBox="1"/>
          <p:nvPr/>
        </p:nvSpPr>
        <p:spPr>
          <a:xfrm>
            <a:off x="319998" y="559014"/>
            <a:ext cx="11537040" cy="472813"/>
          </a:xfrm>
          <a:prstGeom prst="rect">
            <a:avLst/>
          </a:prstGeom>
          <a:noFill/>
        </p:spPr>
        <p:txBody>
          <a:bodyPr wrap="square" lIns="36000" tIns="36000" rIns="36000" bIns="36000" rtlCol="0">
            <a:spAutoFit/>
          </a:bodyPr>
          <a:lstStyle/>
          <a:p>
            <a:r>
              <a:rPr lang="en-GB" sz="2600" b="1" dirty="0"/>
              <a:t>Strategies</a:t>
            </a:r>
          </a:p>
        </p:txBody>
      </p:sp>
      <p:cxnSp>
        <p:nvCxnSpPr>
          <p:cNvPr id="8" name="Straight Connector 7">
            <a:extLst>
              <a:ext uri="{FF2B5EF4-FFF2-40B4-BE49-F238E27FC236}">
                <a16:creationId xmlns:a16="http://schemas.microsoft.com/office/drawing/2014/main" id="{650047AD-9E21-5228-61D7-17DC00494061}"/>
              </a:ext>
            </a:extLst>
          </p:cNvPr>
          <p:cNvCxnSpPr/>
          <p:nvPr/>
        </p:nvCxnSpPr>
        <p:spPr>
          <a:xfrm>
            <a:off x="334963" y="1309550"/>
            <a:ext cx="7290000" cy="0"/>
          </a:xfrm>
          <a:prstGeom prst="line">
            <a:avLst/>
          </a:prstGeom>
          <a:ln w="28575"/>
        </p:spPr>
        <p:style>
          <a:lnRef idx="1">
            <a:schemeClr val="dk1"/>
          </a:lnRef>
          <a:fillRef idx="0">
            <a:schemeClr val="dk1"/>
          </a:fillRef>
          <a:effectRef idx="0">
            <a:schemeClr val="dk1"/>
          </a:effectRef>
          <a:fontRef idx="minor">
            <a:schemeClr val="tx1"/>
          </a:fontRef>
        </p:style>
      </p:cxnSp>
      <p:graphicFrame>
        <p:nvGraphicFramePr>
          <p:cNvPr id="2" name="Table 10">
            <a:extLst>
              <a:ext uri="{FF2B5EF4-FFF2-40B4-BE49-F238E27FC236}">
                <a16:creationId xmlns:a16="http://schemas.microsoft.com/office/drawing/2014/main" id="{734CD906-BFA4-9D73-906B-23916679AB61}"/>
              </a:ext>
            </a:extLst>
          </p:cNvPr>
          <p:cNvGraphicFramePr>
            <a:graphicFrameLocks noGrp="1"/>
          </p:cNvGraphicFramePr>
          <p:nvPr>
            <p:extLst>
              <p:ext uri="{D42A27DB-BD31-4B8C-83A1-F6EECF244321}">
                <p14:modId xmlns:p14="http://schemas.microsoft.com/office/powerpoint/2010/main" val="3811302852"/>
              </p:ext>
            </p:extLst>
          </p:nvPr>
        </p:nvGraphicFramePr>
        <p:xfrm>
          <a:off x="294958" y="1471808"/>
          <a:ext cx="7350442" cy="4998720"/>
        </p:xfrm>
        <a:graphic>
          <a:graphicData uri="http://schemas.openxmlformats.org/drawingml/2006/table">
            <a:tbl>
              <a:tblPr firstRow="1" bandRow="1">
                <a:tableStyleId>{7E9639D4-E3E2-4D34-9284-5A2195B3D0D7}</a:tableStyleId>
              </a:tblPr>
              <a:tblGrid>
                <a:gridCol w="771842">
                  <a:extLst>
                    <a:ext uri="{9D8B030D-6E8A-4147-A177-3AD203B41FA5}">
                      <a16:colId xmlns:a16="http://schemas.microsoft.com/office/drawing/2014/main" val="3095210087"/>
                    </a:ext>
                  </a:extLst>
                </a:gridCol>
                <a:gridCol w="6578600">
                  <a:extLst>
                    <a:ext uri="{9D8B030D-6E8A-4147-A177-3AD203B41FA5}">
                      <a16:colId xmlns:a16="http://schemas.microsoft.com/office/drawing/2014/main" val="513475205"/>
                    </a:ext>
                  </a:extLst>
                </a:gridCol>
              </a:tblGrid>
              <a:tr h="242692">
                <a:tc>
                  <a:txBody>
                    <a:bodyPr/>
                    <a:lstStyle/>
                    <a:p>
                      <a:pPr algn="l"/>
                      <a:r>
                        <a:rPr lang="en-GB" sz="1000" dirty="0"/>
                        <a:t>Item</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F5597"/>
                    </a:solidFill>
                  </a:tcPr>
                </a:tc>
                <a:tc>
                  <a:txBody>
                    <a:bodyPr/>
                    <a:lstStyle/>
                    <a:p>
                      <a:pPr algn="l"/>
                      <a:r>
                        <a:rPr lang="en-GB" sz="1000" dirty="0"/>
                        <a:t>Description</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F5597"/>
                    </a:solidFill>
                  </a:tcPr>
                </a:tc>
                <a:extLst>
                  <a:ext uri="{0D108BD9-81ED-4DB2-BD59-A6C34878D82A}">
                    <a16:rowId xmlns:a16="http://schemas.microsoft.com/office/drawing/2014/main" val="2045871405"/>
                  </a:ext>
                </a:extLst>
              </a:tr>
              <a:tr h="262466">
                <a:tc>
                  <a:txBody>
                    <a:bodyPr/>
                    <a:lstStyle/>
                    <a:p>
                      <a:pPr algn="l"/>
                      <a:r>
                        <a:rPr lang="en-GB" sz="1000" b="1" dirty="0">
                          <a:solidFill>
                            <a:schemeClr val="bg1"/>
                          </a:solidFill>
                        </a:rPr>
                        <a:t>Design</a:t>
                      </a:r>
                      <a:endParaRPr lang="fr-FR" sz="10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l"/>
                      <a:r>
                        <a:rPr lang="en-GB" sz="1000" dirty="0"/>
                        <a:t>Technical Requirements and Minimum Functional Specifications of the Project have been done enabling us to also submit as part of the </a:t>
                      </a:r>
                      <a:r>
                        <a:rPr lang="en-GB" sz="1000" dirty="0" err="1"/>
                        <a:t>RfP</a:t>
                      </a:r>
                      <a:r>
                        <a:rPr lang="en-GB" sz="1000" dirty="0"/>
                        <a:t> (Volume 2) a preliminary wind farm design including layout and planning pre-approved by the EPC ("Beta")</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3059342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dirty="0">
                          <a:solidFill>
                            <a:schemeClr val="bg1"/>
                          </a:solidFill>
                        </a:rPr>
                        <a:t>Price</a:t>
                      </a:r>
                      <a:endParaRPr lang="fr-FR" sz="10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marL="171450" indent="-171450" algn="l">
                        <a:buFont typeface="Wingdings" panose="05000000000000000000" pitchFamily="2" charset="2"/>
                        <a:buChar char="§"/>
                      </a:pPr>
                      <a:r>
                        <a:rPr lang="en-GB" sz="1000" dirty="0"/>
                        <a:t>Lowest PPA tariff under the PPP tender providing value for money (</a:t>
                      </a:r>
                      <a:r>
                        <a:rPr lang="en-GB" sz="1000" dirty="0" err="1"/>
                        <a:t>VfM</a:t>
                      </a:r>
                      <a:r>
                        <a:rPr lang="en-GB" sz="1000" dirty="0"/>
                        <a:t>) including cost saving cross checked with the public sector comparator (PSC) and adjusted shadow bid (ASB) estimate</a:t>
                      </a:r>
                    </a:p>
                    <a:p>
                      <a:pPr algn="l"/>
                      <a:endParaRPr lang="en-GB" sz="1000" dirty="0"/>
                    </a:p>
                    <a:p>
                      <a:pPr marL="171450" indent="-171450" algn="l">
                        <a:buFont typeface="Wingdings" panose="05000000000000000000" pitchFamily="2" charset="2"/>
                        <a:buChar char="§"/>
                      </a:pPr>
                      <a:r>
                        <a:rPr lang="en-GB" sz="1000" dirty="0"/>
                        <a:t>Provide to the authority ("</a:t>
                      </a:r>
                      <a:r>
                        <a:rPr lang="en-GB" sz="1000" dirty="0" err="1"/>
                        <a:t>Offtaker</a:t>
                      </a:r>
                      <a:r>
                        <a:rPr lang="en-GB" sz="1000" dirty="0"/>
                        <a:t>") up to 50% of the refinancing gains or upside under a decrease in the service payments ("tariff") cash settled by cross-margining offset </a:t>
                      </a:r>
                    </a:p>
                    <a:p>
                      <a:pPr algn="l"/>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20239828"/>
                  </a:ext>
                </a:extLst>
              </a:tr>
              <a:tr h="287867">
                <a:tc>
                  <a:txBody>
                    <a:bodyPr/>
                    <a:lstStyle/>
                    <a:p>
                      <a:pPr algn="l"/>
                      <a:r>
                        <a:rPr lang="en-GB" sz="1000" b="1" kern="1200" dirty="0">
                          <a:solidFill>
                            <a:schemeClr val="bg1"/>
                          </a:solidFill>
                          <a:latin typeface="+mn-lt"/>
                          <a:ea typeface="+mn-ea"/>
                          <a:cs typeface="+mn-cs"/>
                        </a:rPr>
                        <a:t>Innovation</a:t>
                      </a:r>
                      <a:endParaRPr lang="fr-FR" sz="1000" b="1"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l"/>
                      <a:r>
                        <a:rPr lang="en-GB" sz="1000" dirty="0"/>
                        <a:t>Provide some degree of ancillary services to help the grid operator maintain a reliable electric system ("Frequency Control") in the limit of P50 Generation volume and related constraints (i.e., Wind resources, plant outage, Take-Or-Pay, etc.)</a:t>
                      </a:r>
                      <a:endParaRPr lang="fr-FR" sz="1000" b="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41066189"/>
                  </a:ext>
                </a:extLst>
              </a:tr>
              <a:tr h="204893">
                <a:tc>
                  <a:txBody>
                    <a:bodyPr/>
                    <a:lstStyle/>
                    <a:p>
                      <a:pPr algn="l"/>
                      <a:r>
                        <a:rPr lang="en-GB" sz="1000" b="1" kern="1200" dirty="0">
                          <a:solidFill>
                            <a:schemeClr val="bg1"/>
                          </a:solidFill>
                          <a:latin typeface="+mn-lt"/>
                          <a:ea typeface="+mn-ea"/>
                          <a:cs typeface="+mn-cs"/>
                        </a:rPr>
                        <a:t>Financial Strength</a:t>
                      </a:r>
                      <a:endParaRPr lang="fr-FR" sz="1000" b="1"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l"/>
                      <a:r>
                        <a:rPr lang="en-GB" sz="1000" dirty="0"/>
                        <a:t>The EPC/O&amp;M has an investment grade rating proving his creditworthiness and posting a BG (or PCG) to cover cap liability during construction and operation, while the main sponsor has currently five hundred million USD of asset under management committed by institutional limited partners and for which this project represents only 16% of the fund capital. The lenders DFI and Commercial bank with an ECA cover have also given their support after review and full credit approval with few condition precedents to finance if the IPP project is awarded.</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92749773"/>
                  </a:ext>
                </a:extLst>
              </a:tr>
              <a:tr h="231987">
                <a:tc>
                  <a:txBody>
                    <a:bodyPr/>
                    <a:lstStyle/>
                    <a:p>
                      <a:pPr algn="l"/>
                      <a:r>
                        <a:rPr lang="en-GB" sz="1000" b="1" kern="1200" dirty="0">
                          <a:solidFill>
                            <a:schemeClr val="bg1"/>
                          </a:solidFill>
                          <a:latin typeface="+mn-lt"/>
                          <a:ea typeface="+mn-ea"/>
                          <a:cs typeface="+mn-cs"/>
                        </a:rPr>
                        <a:t>Track Record</a:t>
                      </a:r>
                      <a:endParaRPr lang="fr-FR" sz="1000" b="1"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l"/>
                      <a:r>
                        <a:rPr lang="en-GB" sz="1000" dirty="0"/>
                        <a:t>The main sponsor (</a:t>
                      </a:r>
                      <a:r>
                        <a:rPr lang="en-GB" sz="1000" dirty="0" err="1"/>
                        <a:t>InfraWind</a:t>
                      </a:r>
                      <a:r>
                        <a:rPr lang="en-GB" sz="1000" dirty="0"/>
                        <a:t> Capital) and EPC/O&amp;M (Beta) have created a consortium for bidding, developing, constructing and operating the Wind farm based on their expertise of previous similar IPP projects jointly and independently implemented totalising over 150 assets under PPP across the world</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32132"/>
                  </a:ext>
                </a:extLst>
              </a:tr>
              <a:tr h="0">
                <a:tc>
                  <a:txBody>
                    <a:bodyPr/>
                    <a:lstStyle/>
                    <a:p>
                      <a:pPr algn="l"/>
                      <a:r>
                        <a:rPr lang="fr-FR" sz="1000" b="1" kern="1200" dirty="0">
                          <a:solidFill>
                            <a:schemeClr val="bg1"/>
                          </a:solidFill>
                          <a:latin typeface="+mn-lt"/>
                          <a:ea typeface="+mn-ea"/>
                          <a:cs typeface="+mn-cs"/>
                        </a:rPr>
                        <a:t>ESG</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marL="171450" indent="-171450" algn="l">
                        <a:buFont typeface="Wingdings" panose="05000000000000000000" pitchFamily="2" charset="2"/>
                        <a:buChar char="§"/>
                      </a:pPr>
                      <a:r>
                        <a:rPr lang="en-GB" sz="1000" dirty="0"/>
                        <a:t>Community fund pledged (i.e., USD 250k </a:t>
                      </a:r>
                      <a:r>
                        <a:rPr lang="en-GB" sz="1000" dirty="0" err="1"/>
                        <a:t>p.a</a:t>
                      </a:r>
                      <a:r>
                        <a:rPr lang="en-GB" sz="1000" dirty="0"/>
                        <a:t> for 10 years) from a portion of any additional revenue obtain from carbon credits (CDM-CER) sales through an Emission Reduction Purchase Agreement (ERPA) contingent to issuance approval and register into the project account</a:t>
                      </a:r>
                    </a:p>
                    <a:p>
                      <a:pPr marL="0" indent="0" algn="l">
                        <a:buFont typeface="Arial" panose="020B0604020202020204" pitchFamily="34" charset="0"/>
                        <a:buNone/>
                      </a:pPr>
                      <a:endParaRPr lang="en-GB" sz="1000" dirty="0"/>
                    </a:p>
                    <a:p>
                      <a:pPr marL="171450" indent="-171450" algn="l">
                        <a:buFont typeface="Wingdings" panose="05000000000000000000" pitchFamily="2" charset="2"/>
                        <a:buChar char="§"/>
                      </a:pPr>
                      <a:r>
                        <a:rPr lang="en-GB" sz="1000" dirty="0"/>
                        <a:t>More than 80% of O&amp;M headcount to be recruited in the locality or region of site project implementation</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15071504"/>
                  </a:ext>
                </a:extLst>
              </a:tr>
              <a:tr h="0">
                <a:tc>
                  <a:txBody>
                    <a:bodyPr/>
                    <a:lstStyle/>
                    <a:p>
                      <a:pPr algn="l"/>
                      <a:r>
                        <a:rPr lang="fr-FR" sz="1000" b="1" kern="1200" dirty="0" err="1">
                          <a:solidFill>
                            <a:schemeClr val="bg1"/>
                          </a:solidFill>
                          <a:latin typeface="+mn-lt"/>
                          <a:ea typeface="+mn-ea"/>
                          <a:cs typeface="+mn-cs"/>
                        </a:rPr>
                        <a:t>Bid</a:t>
                      </a:r>
                      <a:r>
                        <a:rPr lang="fr-FR" sz="1000" b="1" kern="1200" dirty="0">
                          <a:solidFill>
                            <a:schemeClr val="bg1"/>
                          </a:solidFill>
                          <a:latin typeface="+mn-lt"/>
                          <a:ea typeface="+mn-ea"/>
                          <a:cs typeface="+mn-cs"/>
                        </a:rPr>
                        <a:t> </a:t>
                      </a:r>
                      <a:r>
                        <a:rPr lang="fr-FR" sz="1000" b="1" kern="1200" dirty="0" err="1">
                          <a:solidFill>
                            <a:schemeClr val="bg1"/>
                          </a:solidFill>
                          <a:latin typeface="+mn-lt"/>
                          <a:ea typeface="+mn-ea"/>
                          <a:cs typeface="+mn-cs"/>
                        </a:rPr>
                        <a:t>Cost</a:t>
                      </a:r>
                      <a:r>
                        <a:rPr lang="fr-FR" sz="1000" b="1" kern="1200" dirty="0">
                          <a:solidFill>
                            <a:schemeClr val="bg1"/>
                          </a:solidFill>
                          <a:latin typeface="+mn-lt"/>
                          <a:ea typeface="+mn-ea"/>
                          <a:cs typeface="+mn-cs"/>
                        </a:rPr>
                        <a:t> </a:t>
                      </a:r>
                      <a:r>
                        <a:rPr lang="fr-FR" sz="1000" b="1" kern="1200" dirty="0" err="1">
                          <a:solidFill>
                            <a:schemeClr val="bg1"/>
                          </a:solidFill>
                          <a:latin typeface="+mn-lt"/>
                          <a:ea typeface="+mn-ea"/>
                          <a:cs typeface="+mn-cs"/>
                        </a:rPr>
                        <a:t>Estimate</a:t>
                      </a:r>
                      <a:endParaRPr lang="fr-FR" sz="1000" b="1"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marL="0" indent="0" algn="l">
                        <a:buFont typeface="Arial" panose="020B0604020202020204" pitchFamily="34" charset="0"/>
                        <a:buNone/>
                      </a:pPr>
                      <a:r>
                        <a:rPr lang="en-GB" sz="1000" dirty="0"/>
                        <a:t>The costs for preparing and participating to the bid for this IPP PPP project will be about 0.5% of overall project cost estimated to c. USD 1.3m allocated between the Project Identification,  Feasibility study, Project Preparation,  Tender and Bid Preparation including bid bond (irrevocable and unconditional guarantee) posted pre-bid or 2.5% (c. USD 6.3m) post-bid if the project is awarded.</a:t>
                      </a:r>
                      <a:endParaRPr lang="fr-FR" sz="1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12001468"/>
                  </a:ext>
                </a:extLst>
              </a:tr>
            </a:tbl>
          </a:graphicData>
        </a:graphic>
      </p:graphicFrame>
      <p:cxnSp>
        <p:nvCxnSpPr>
          <p:cNvPr id="4" name="Straight Connector 3">
            <a:extLst>
              <a:ext uri="{FF2B5EF4-FFF2-40B4-BE49-F238E27FC236}">
                <a16:creationId xmlns:a16="http://schemas.microsoft.com/office/drawing/2014/main" id="{4AF55C80-3645-A647-8BC5-BCC2BD639211}"/>
              </a:ext>
            </a:extLst>
          </p:cNvPr>
          <p:cNvCxnSpPr/>
          <p:nvPr/>
        </p:nvCxnSpPr>
        <p:spPr>
          <a:xfrm>
            <a:off x="7833403" y="1310412"/>
            <a:ext cx="3960000" cy="0"/>
          </a:xfrm>
          <a:prstGeom prst="line">
            <a:avLst/>
          </a:prstGeom>
          <a:ln w="28575"/>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A9B04F0F-2DEB-DFA2-DDFC-06CA8D9FE033}"/>
              </a:ext>
            </a:extLst>
          </p:cNvPr>
          <p:cNvSpPr txBox="1"/>
          <p:nvPr/>
        </p:nvSpPr>
        <p:spPr>
          <a:xfrm>
            <a:off x="7751763" y="970008"/>
            <a:ext cx="3600000" cy="349702"/>
          </a:xfrm>
          <a:prstGeom prst="rect">
            <a:avLst/>
          </a:prstGeom>
          <a:noFill/>
        </p:spPr>
        <p:txBody>
          <a:bodyPr wrap="square" lIns="36000" tIns="36000" rIns="36000" bIns="36000" rtlCol="0">
            <a:spAutoFit/>
          </a:bodyPr>
          <a:lstStyle/>
          <a:p>
            <a:r>
              <a:rPr lang="en-GB" b="1" dirty="0">
                <a:solidFill>
                  <a:schemeClr val="accent1">
                    <a:lumMod val="75000"/>
                  </a:schemeClr>
                </a:solidFill>
              </a:rPr>
              <a:t>Competitor and Exit Strategy</a:t>
            </a:r>
          </a:p>
        </p:txBody>
      </p:sp>
      <p:sp>
        <p:nvSpPr>
          <p:cNvPr id="16" name="TextBox 15">
            <a:extLst>
              <a:ext uri="{FF2B5EF4-FFF2-40B4-BE49-F238E27FC236}">
                <a16:creationId xmlns:a16="http://schemas.microsoft.com/office/drawing/2014/main" id="{E59F1948-9C99-77CB-2C9D-D425126FB4E4}"/>
              </a:ext>
            </a:extLst>
          </p:cNvPr>
          <p:cNvSpPr txBox="1"/>
          <p:nvPr/>
        </p:nvSpPr>
        <p:spPr>
          <a:xfrm>
            <a:off x="7844918" y="1471808"/>
            <a:ext cx="1361441" cy="699892"/>
          </a:xfrm>
          <a:prstGeom prst="rect">
            <a:avLst/>
          </a:prstGeom>
          <a:solidFill>
            <a:srgbClr val="4472C4"/>
          </a:solidFill>
          <a:ln>
            <a:solidFill>
              <a:srgbClr val="4472C4"/>
            </a:solidFill>
          </a:ln>
        </p:spPr>
        <p:txBody>
          <a:bodyPr wrap="square" rtlCol="0" anchor="ctr">
            <a:noAutofit/>
          </a:bodyPr>
          <a:lstStyle/>
          <a:p>
            <a:pPr algn="ctr"/>
            <a:r>
              <a:rPr lang="en-GB" sz="1050" dirty="0">
                <a:solidFill>
                  <a:schemeClr val="bg1"/>
                </a:solidFill>
              </a:rPr>
              <a:t>Wind Guru</a:t>
            </a:r>
          </a:p>
        </p:txBody>
      </p:sp>
      <p:sp>
        <p:nvSpPr>
          <p:cNvPr id="17" name="TextBox 16">
            <a:extLst>
              <a:ext uri="{FF2B5EF4-FFF2-40B4-BE49-F238E27FC236}">
                <a16:creationId xmlns:a16="http://schemas.microsoft.com/office/drawing/2014/main" id="{4EE190D6-12FA-E1B1-48E2-27B9A1BB5500}"/>
              </a:ext>
            </a:extLst>
          </p:cNvPr>
          <p:cNvSpPr txBox="1"/>
          <p:nvPr/>
        </p:nvSpPr>
        <p:spPr>
          <a:xfrm>
            <a:off x="10418793" y="1471808"/>
            <a:ext cx="1361441" cy="699892"/>
          </a:xfrm>
          <a:prstGeom prst="rect">
            <a:avLst/>
          </a:prstGeom>
          <a:solidFill>
            <a:srgbClr val="4472C4"/>
          </a:solidFill>
          <a:ln>
            <a:solidFill>
              <a:srgbClr val="4472C4"/>
            </a:solidFill>
          </a:ln>
        </p:spPr>
        <p:txBody>
          <a:bodyPr wrap="square" rtlCol="0" anchor="ctr">
            <a:noAutofit/>
          </a:bodyPr>
          <a:lstStyle/>
          <a:p>
            <a:pPr algn="ctr"/>
            <a:r>
              <a:rPr lang="en-GB" sz="1050" dirty="0">
                <a:solidFill>
                  <a:schemeClr val="bg1"/>
                </a:solidFill>
              </a:rPr>
              <a:t>Wind of Change</a:t>
            </a:r>
          </a:p>
        </p:txBody>
      </p:sp>
      <p:sp>
        <p:nvSpPr>
          <p:cNvPr id="18" name="TextBox 17">
            <a:extLst>
              <a:ext uri="{FF2B5EF4-FFF2-40B4-BE49-F238E27FC236}">
                <a16:creationId xmlns:a16="http://schemas.microsoft.com/office/drawing/2014/main" id="{0577B40B-B392-C97D-A111-22071369A3CA}"/>
              </a:ext>
            </a:extLst>
          </p:cNvPr>
          <p:cNvSpPr txBox="1"/>
          <p:nvPr/>
        </p:nvSpPr>
        <p:spPr>
          <a:xfrm>
            <a:off x="9148785" y="2564006"/>
            <a:ext cx="1361441" cy="699892"/>
          </a:xfrm>
          <a:prstGeom prst="rect">
            <a:avLst/>
          </a:prstGeom>
          <a:solidFill>
            <a:srgbClr val="4472C4"/>
          </a:solidFill>
          <a:ln>
            <a:solidFill>
              <a:srgbClr val="4472C4"/>
            </a:solidFill>
          </a:ln>
        </p:spPr>
        <p:txBody>
          <a:bodyPr wrap="square" rtlCol="0" anchor="ctr">
            <a:noAutofit/>
          </a:bodyPr>
          <a:lstStyle/>
          <a:p>
            <a:pPr algn="ctr"/>
            <a:r>
              <a:rPr lang="en-GB" sz="1050" dirty="0">
                <a:solidFill>
                  <a:schemeClr val="bg1"/>
                </a:solidFill>
              </a:rPr>
              <a:t>Atlantic Wind</a:t>
            </a:r>
          </a:p>
        </p:txBody>
      </p:sp>
      <p:sp>
        <p:nvSpPr>
          <p:cNvPr id="21" name="TextBox 20">
            <a:extLst>
              <a:ext uri="{FF2B5EF4-FFF2-40B4-BE49-F238E27FC236}">
                <a16:creationId xmlns:a16="http://schemas.microsoft.com/office/drawing/2014/main" id="{F89FCB71-8036-D797-DED1-95754984BCCA}"/>
              </a:ext>
            </a:extLst>
          </p:cNvPr>
          <p:cNvSpPr txBox="1"/>
          <p:nvPr/>
        </p:nvSpPr>
        <p:spPr>
          <a:xfrm>
            <a:off x="7818003" y="4139874"/>
            <a:ext cx="4155271" cy="1203782"/>
          </a:xfrm>
          <a:prstGeom prst="rect">
            <a:avLst/>
          </a:prstGeom>
          <a:noFill/>
        </p:spPr>
        <p:txBody>
          <a:bodyPr wrap="square" lIns="36000" tIns="36000" rIns="36000" bIns="36000" rtlCol="0">
            <a:spAutoFit/>
          </a:bodyPr>
          <a:lstStyle/>
          <a:p>
            <a:pPr marL="285750" indent="-285750">
              <a:buFont typeface="Wingdings" panose="05000000000000000000" pitchFamily="2" charset="2"/>
              <a:buChar char="§"/>
            </a:pPr>
            <a:r>
              <a:rPr lang="en-GB" sz="1050" dirty="0"/>
              <a:t>Sale of minority stake to a strategic buyer of institutional of up to 36.5% of the current capital </a:t>
            </a:r>
          </a:p>
          <a:p>
            <a:pPr marL="285750" indent="-285750">
              <a:buFont typeface="Wingdings" panose="05000000000000000000" pitchFamily="2" charset="2"/>
              <a:buChar char="§"/>
            </a:pPr>
            <a:r>
              <a:rPr lang="en-GB" sz="1050" dirty="0"/>
              <a:t>Floating on the stock exchange of the minority stake</a:t>
            </a:r>
          </a:p>
          <a:p>
            <a:pPr marL="285750" indent="-285750">
              <a:buFont typeface="Wingdings" panose="05000000000000000000" pitchFamily="2" charset="2"/>
              <a:buChar char="§"/>
            </a:pPr>
            <a:r>
              <a:rPr lang="en-GB" sz="1050" dirty="0"/>
              <a:t>Extension of the BOT concession with repowering implementing a new Wind Farm and </a:t>
            </a:r>
            <a:r>
              <a:rPr lang="en-GB" sz="1050"/>
              <a:t>divestment selling down </a:t>
            </a:r>
            <a:r>
              <a:rPr lang="en-GB" sz="1050" dirty="0"/>
              <a:t>the full equity with pre-approval from the government after COD transferred to another limited partner of </a:t>
            </a:r>
            <a:r>
              <a:rPr lang="en-GB" sz="1050" dirty="0" err="1"/>
              <a:t>InfraWind</a:t>
            </a:r>
            <a:r>
              <a:rPr lang="en-GB" sz="1050" dirty="0"/>
              <a:t> Capital group (“continuity fund”)</a:t>
            </a:r>
          </a:p>
        </p:txBody>
      </p:sp>
    </p:spTree>
    <p:extLst>
      <p:ext uri="{BB962C8B-B14F-4D97-AF65-F5344CB8AC3E}">
        <p14:creationId xmlns:p14="http://schemas.microsoft.com/office/powerpoint/2010/main" val="3020286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A0AC02-217F-CAC5-5FF5-617A164CFD3F}"/>
              </a:ext>
            </a:extLst>
          </p:cNvPr>
          <p:cNvSpPr txBox="1"/>
          <p:nvPr/>
        </p:nvSpPr>
        <p:spPr>
          <a:xfrm>
            <a:off x="367226" y="561943"/>
            <a:ext cx="10932160" cy="452432"/>
          </a:xfrm>
          <a:prstGeom prst="rect">
            <a:avLst/>
          </a:prstGeom>
        </p:spPr>
        <p:txBody>
          <a:bodyPr vert="horz" lIns="36000" tIns="36000" rIns="36000" bIns="36000" rtlCol="0" anchor="ctr">
            <a:normAutofit/>
          </a:bodyPr>
          <a:lstStyle>
            <a:lvl1pPr>
              <a:lnSpc>
                <a:spcPct val="90000"/>
              </a:lnSpc>
              <a:spcBef>
                <a:spcPct val="0"/>
              </a:spcBef>
              <a:buNone/>
              <a:defRPr sz="2600" b="1"/>
            </a:lvl1pPr>
          </a:lstStyle>
          <a:p>
            <a:r>
              <a:rPr lang="en-GB" dirty="0"/>
              <a:t>Financing Approach</a:t>
            </a:r>
            <a:endParaRPr lang="fr-FR" dirty="0"/>
          </a:p>
        </p:txBody>
      </p:sp>
      <p:sp>
        <p:nvSpPr>
          <p:cNvPr id="4" name="Slide Number Placeholder 3"/>
          <p:cNvSpPr>
            <a:spLocks noGrp="1"/>
          </p:cNvSpPr>
          <p:nvPr>
            <p:ph type="sldNum" sz="quarter" idx="12"/>
          </p:nvPr>
        </p:nvSpPr>
        <p:spPr/>
        <p:txBody>
          <a:bodyPr/>
          <a:lstStyle/>
          <a:p>
            <a:fld id="{10B88776-E8C1-4E3F-B5D0-8159CE2ADE82}" type="slidenum">
              <a:rPr lang="fr-FR" smtClean="0"/>
              <a:t>9</a:t>
            </a:fld>
            <a:endParaRPr lang="fr-FR" dirty="0"/>
          </a:p>
        </p:txBody>
      </p:sp>
      <p:cxnSp>
        <p:nvCxnSpPr>
          <p:cNvPr id="6" name="Straight Connector 5">
            <a:extLst>
              <a:ext uri="{FF2B5EF4-FFF2-40B4-BE49-F238E27FC236}">
                <a16:creationId xmlns:a16="http://schemas.microsoft.com/office/drawing/2014/main" id="{360B1065-F6B0-F2B5-AB56-E0FB43FCF2FF}"/>
              </a:ext>
            </a:extLst>
          </p:cNvPr>
          <p:cNvCxnSpPr/>
          <p:nvPr/>
        </p:nvCxnSpPr>
        <p:spPr>
          <a:xfrm>
            <a:off x="334963" y="1411050"/>
            <a:ext cx="5689600" cy="11668"/>
          </a:xfrm>
          <a:prstGeom prst="line">
            <a:avLst/>
          </a:prstGeom>
          <a:ln w="28575"/>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7F0469A4-CCA4-D63B-3F55-B88E9FB298E2}"/>
              </a:ext>
            </a:extLst>
          </p:cNvPr>
          <p:cNvSpPr txBox="1"/>
          <p:nvPr/>
        </p:nvSpPr>
        <p:spPr>
          <a:xfrm>
            <a:off x="334963" y="1041718"/>
            <a:ext cx="5689600" cy="349702"/>
          </a:xfrm>
          <a:prstGeom prst="rect">
            <a:avLst/>
          </a:prstGeom>
          <a:noFill/>
        </p:spPr>
        <p:txBody>
          <a:bodyPr wrap="square" lIns="36000" tIns="36000" rIns="36000" bIns="36000" rtlCol="0">
            <a:spAutoFit/>
          </a:bodyPr>
          <a:lstStyle/>
          <a:p>
            <a:r>
              <a:rPr lang="en-GB" b="1" dirty="0">
                <a:solidFill>
                  <a:schemeClr val="accent1">
                    <a:lumMod val="75000"/>
                  </a:schemeClr>
                </a:solidFill>
              </a:rPr>
              <a:t>Approach to Financing and Lender Selection</a:t>
            </a:r>
            <a:endParaRPr lang="fr-FR" b="1" dirty="0">
              <a:solidFill>
                <a:schemeClr val="accent1">
                  <a:lumMod val="75000"/>
                </a:schemeClr>
              </a:solidFill>
            </a:endParaRPr>
          </a:p>
        </p:txBody>
      </p:sp>
      <p:sp>
        <p:nvSpPr>
          <p:cNvPr id="8" name="TextBox 7">
            <a:extLst>
              <a:ext uri="{FF2B5EF4-FFF2-40B4-BE49-F238E27FC236}">
                <a16:creationId xmlns:a16="http://schemas.microsoft.com/office/drawing/2014/main" id="{61FFB2BB-10F8-A357-ED9C-EACE9D30CC45}"/>
              </a:ext>
            </a:extLst>
          </p:cNvPr>
          <p:cNvSpPr txBox="1"/>
          <p:nvPr/>
        </p:nvSpPr>
        <p:spPr>
          <a:xfrm>
            <a:off x="334963" y="1465158"/>
            <a:ext cx="5689600" cy="2011695"/>
          </a:xfrm>
          <a:prstGeom prst="rect">
            <a:avLst/>
          </a:prstGeom>
          <a:noFill/>
        </p:spPr>
        <p:txBody>
          <a:bodyPr wrap="square" lIns="36000" tIns="36000" rIns="36000" bIns="36000" rtlCol="0">
            <a:spAutoFit/>
          </a:bodyPr>
          <a:lstStyle/>
          <a:p>
            <a:pPr marL="285750" indent="-285750">
              <a:buFont typeface="Wingdings" panose="05000000000000000000" pitchFamily="2" charset="2"/>
              <a:buChar char="§"/>
            </a:pPr>
            <a:r>
              <a:rPr lang="en-GB" sz="1050" dirty="0"/>
              <a:t>Please refer to the full term sheet (.pdf file) for further details on the specific points on which responses are requested</a:t>
            </a:r>
          </a:p>
          <a:p>
            <a:pPr marL="285750" indent="-285750">
              <a:buFont typeface="Wingdings" panose="05000000000000000000" pitchFamily="2" charset="2"/>
              <a:buChar char="§"/>
            </a:pPr>
            <a:r>
              <a:rPr lang="en-GB" sz="1050" dirty="0"/>
              <a:t>Please provide your completed feedback form by no later than close of business on 30 June 2023 to the following email address: prima_wind@InfraWindCapital.com </a:t>
            </a:r>
          </a:p>
          <a:p>
            <a:pPr marL="285750" indent="-285750">
              <a:buFont typeface="Wingdings" panose="05000000000000000000" pitchFamily="2" charset="2"/>
              <a:buChar char="§"/>
            </a:pPr>
            <a:r>
              <a:rPr lang="en-GB" sz="1050" dirty="0"/>
              <a:t>Please note that potential lenders will be shortlisted for the next stage on the basis of factors including:</a:t>
            </a:r>
          </a:p>
          <a:p>
            <a:pPr marL="742950" lvl="1" indent="-285750">
              <a:buFont typeface="Wingdings" panose="05000000000000000000" pitchFamily="2" charset="2"/>
              <a:buChar char="§"/>
            </a:pPr>
            <a:r>
              <a:rPr lang="en-GB" sz="1050" dirty="0"/>
              <a:t>Acceptance of proposed contractual structure </a:t>
            </a:r>
          </a:p>
          <a:p>
            <a:pPr marL="742950" lvl="1" indent="-285750">
              <a:buFont typeface="Wingdings" panose="05000000000000000000" pitchFamily="2" charset="2"/>
              <a:buChar char="§"/>
            </a:pPr>
            <a:r>
              <a:rPr lang="en-GB" sz="1050" dirty="0"/>
              <a:t>Acceptance of proposed debt sizing parameters</a:t>
            </a:r>
          </a:p>
          <a:p>
            <a:pPr marL="742950" lvl="1" indent="-285750">
              <a:buFont typeface="Wingdings" panose="05000000000000000000" pitchFamily="2" charset="2"/>
              <a:buChar char="§"/>
            </a:pPr>
            <a:r>
              <a:rPr lang="en-GB" sz="1050" dirty="0"/>
              <a:t>Size of proposed ticket and final hold levels </a:t>
            </a:r>
          </a:p>
          <a:p>
            <a:pPr marL="742950" lvl="1" indent="-285750">
              <a:buFont typeface="Wingdings" panose="05000000000000000000" pitchFamily="2" charset="2"/>
              <a:buChar char="§"/>
            </a:pPr>
            <a:r>
              <a:rPr lang="en-GB" sz="1050" dirty="0"/>
              <a:t>Competitiveness of pricing</a:t>
            </a:r>
          </a:p>
          <a:p>
            <a:pPr marL="742950" lvl="1" indent="-285750">
              <a:buFont typeface="Wingdings" panose="05000000000000000000" pitchFamily="2" charset="2"/>
              <a:buChar char="§"/>
            </a:pPr>
            <a:r>
              <a:rPr lang="en-GB" sz="1050" dirty="0"/>
              <a:t>Ability to meet overall timetable</a:t>
            </a:r>
          </a:p>
          <a:p>
            <a:pPr marL="742950" lvl="1" indent="-285750">
              <a:buFont typeface="Wingdings" panose="05000000000000000000" pitchFamily="2" charset="2"/>
              <a:buChar char="§"/>
            </a:pPr>
            <a:r>
              <a:rPr lang="en-GB" sz="1050" dirty="0"/>
              <a:t>Flexibility in approval process</a:t>
            </a:r>
          </a:p>
        </p:txBody>
      </p:sp>
    </p:spTree>
    <p:extLst>
      <p:ext uri="{BB962C8B-B14F-4D97-AF65-F5344CB8AC3E}">
        <p14:creationId xmlns:p14="http://schemas.microsoft.com/office/powerpoint/2010/main" val="1712674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3146</Words>
  <Application>Microsoft Office PowerPoint</Application>
  <PresentationFormat>Widescreen</PresentationFormat>
  <Paragraphs>494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Financing Facilities and Proposed Key Terms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Daplet</dc:creator>
  <cp:lastModifiedBy>Chris Daplet</cp:lastModifiedBy>
  <cp:revision>111</cp:revision>
  <dcterms:created xsi:type="dcterms:W3CDTF">2023-04-16T22:02:05Z</dcterms:created>
  <dcterms:modified xsi:type="dcterms:W3CDTF">2023-07-11T23:14:45Z</dcterms:modified>
</cp:coreProperties>
</file>