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408DDDC-68AD-4B6A-909B-B46534B0E232}">
          <p14:sldIdLst/>
        </p14:section>
        <p14:section name="Untitled Section" id="{0EF3049A-C709-425B-AA72-9197A910679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96715-5A94-D229-1FAC-1A5DF0C02618}" v="4" dt="2022-12-13T00:52:5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fopaa\Downloads\project%202%20Task%202%20raw%20material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Sheet5!$D$2:$D$1047056</cx:f>
        <cx:lvl ptCount="48" formatCode="0.00">
          <cx:pt idx="0">18380000000</cx:pt>
          <cx:pt idx="1">87959167000</cx:pt>
          <cx:pt idx="2">19050000000</cx:pt>
          <cx:pt idx="3">1551346000</cx:pt>
          <cx:pt idx="4">18676000000</cx:pt>
          <cx:pt idx="5">61497200000</cx:pt>
          <cx:pt idx="6">13936000000</cx:pt>
          <cx:pt idx="7">3049500000</cx:pt>
          <cx:pt idx="8">8054000000</cx:pt>
          <cx:pt idx="9">6932200000</cx:pt>
          <cx:pt idx="10">17621000000</cx:pt>
          <cx:pt idx="11">7249000000</cx:pt>
          <cx:pt idx="12">101093000000</cx:pt>
          <cx:pt idx="13">6493900000</cx:pt>
          <cx:pt idx="14">2910748000</cx:pt>
          <cx:pt idx="15">29119000000</cx:pt>
          <cx:pt idx="16">8110000000</cx:pt>
          <cx:pt idx="17">1587725000</cx:pt>
          <cx:pt idx="18">7383000000</cx:pt>
          <cx:pt idx="19">8186280000</cx:pt>
          <cx:pt idx="20">1899600000</cx:pt>
          <cx:pt idx="21">9702000000</cx:pt>
          <cx:pt idx="22">33013000000</cx:pt>
          <cx:pt idx="23">2492300000</cx:pt>
          <cx:pt idx="24">8939967000</cx:pt>
          <cx:pt idx="25">41313000000</cx:pt>
          <cx:pt idx="26">1293338000</cx:pt>
          <cx:pt idx="27">1421178000</cx:pt>
          <cx:pt idx="28">2265100000</cx:pt>
          <cx:pt idx="29">5671400000</cx:pt>
          <cx:pt idx="30">22603400000</cx:pt>
          <cx:pt idx="31">122196000000</cx:pt>
          <cx:pt idx="32">47267000000</cx:pt>
          <cx:pt idx="33">2378972000</cx:pt>
          <cx:pt idx="34">7719600000</cx:pt>
          <cx:pt idx="35">3637212000</cx:pt>
          <cx:pt idx="36">54657000000</cx:pt>
          <cx:pt idx="37">2105188000</cx:pt>
          <cx:pt idx="38">2104745000</cx:pt>
          <cx:pt idx="39">9021000000</cx:pt>
          <cx:pt idx="40">12509900000</cx:pt>
          <cx:pt idx="41">122489000000</cx:pt>
          <cx:pt idx="42">2942897000</cx:pt>
          <cx:pt idx="43">1527042000</cx:pt>
          <cx:pt idx="44">1843641000</cx:pt>
          <cx:pt idx="45">2928429000</cx:pt>
          <cx:pt idx="46">4471700000</cx:pt>
          <cx:pt idx="47">4561000000</cx:pt>
        </cx:lvl>
      </cx:numDim>
    </cx:data>
  </cx:chartData>
  <cx:chart>
    <cx:title pos="t" align="ctr" overlay="0">
      <cx:tx>
        <cx:txData>
          <cx:v>Total Revenue in Healthcare for 1 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Revenue in Healthcare for 1 year</a:t>
          </a:r>
        </a:p>
      </cx:txPr>
    </cx:title>
    <cx:plotArea>
      <cx:plotAreaRegion>
        <cx:series layoutId="clusteredColumn" uniqueId="{4A427DAC-C276-4799-BD4E-38592FDE978A}">
          <cx:tx>
            <cx:txData>
              <cx:f>Sheet5!$D$1</cx:f>
              <cx:v> Total Revenue 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Total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FDD6-C45A-42B5-B935-F1CDA5CB954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DC5E2-BD06-4F1B-9B71-1753B821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DC5E2-BD06-4F1B-9B71-1753B82108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7A8A4-469C-1E57-E1FA-3E8351D7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30" y="198439"/>
            <a:ext cx="8279643" cy="115841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How similar is the total revenue in healthcare and Real Estate in  year 1?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67959B0-BA28-5878-C3A8-96D371F71C4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92187275"/>
                  </p:ext>
                </p:extLst>
              </p:nvPr>
            </p:nvGraphicFramePr>
            <p:xfrm>
              <a:off x="353961" y="1524000"/>
              <a:ext cx="4102525" cy="47194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67959B0-BA28-5878-C3A8-96D371F71C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961" y="1524000"/>
                <a:ext cx="4102525" cy="4719483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70CDF1EF-F0AA-BE26-836B-03192918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112" y="3116826"/>
            <a:ext cx="4409760" cy="3470785"/>
          </a:xfrm>
          <a:prstGeom prst="rect">
            <a:avLst/>
          </a:prstGeom>
        </p:spPr>
      </p:pic>
      <p:sp>
        <p:nvSpPr>
          <p:cNvPr id="33" name="Content Placeholder 31">
            <a:extLst>
              <a:ext uri="{FF2B5EF4-FFF2-40B4-BE49-F238E27FC236}">
                <a16:creationId xmlns:a16="http://schemas.microsoft.com/office/drawing/2014/main" id="{AD89CCFD-5C6E-4DE5-C634-E35B6BED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3999" y="403123"/>
            <a:ext cx="3163499" cy="630247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histogram of the Total Revenue in Healthcare and Real Estate in the first year.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notice that both histograms are Right skewed which implies that the mean is overestimates the most common values.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Real Estate is about $2.3 billion in the first year while in Healthcare, the mean is $23 billion which is ten times more than the average total revenue in Real Estate. One can conclude from the above information that the healthcare has a higher Total Revenue than in Real Estate in their first year.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for the Real Estate is about $1.8 billion which is lower than the Standard deviation in Healthcare which about $37 billion in the first year.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means that Healthcare has higher variability than   Real Estate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in Healthcare is about $14 billion and about $10 billion in Real Estate,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means that Healthcare has higher variability than Real Estate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22C54-65B5-09E0-D809-B97FA1FF57ED}"/>
              </a:ext>
            </a:extLst>
          </p:cNvPr>
          <p:cNvSpPr txBox="1"/>
          <p:nvPr/>
        </p:nvSpPr>
        <p:spPr>
          <a:xfrm>
            <a:off x="10854813" y="6488668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Ange </a:t>
            </a:r>
            <a:r>
              <a:rPr lang="en-US" b="1" u="sng" dirty="0" err="1"/>
              <a:t>Fopa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201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How similar is the total revenue in healthcare and Real Estate in  year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djune</dc:creator>
  <cp:lastModifiedBy>cherie djune</cp:lastModifiedBy>
  <cp:revision>11</cp:revision>
  <dcterms:created xsi:type="dcterms:W3CDTF">2022-12-10T21:29:30Z</dcterms:created>
  <dcterms:modified xsi:type="dcterms:W3CDTF">2023-02-22T00:12:55Z</dcterms:modified>
</cp:coreProperties>
</file>