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4" r:id="rId6"/>
    <p:sldId id="262" r:id="rId7"/>
    <p:sldId id="263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Data 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Carlos Diaz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Data Analyst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4D3F06-F532-4896-B9FD-DC98C3D1D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0000" y="13253"/>
            <a:ext cx="2251980" cy="767797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7604A0EF-D8AC-4152-96AA-0A8DA8C4C0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41657" y="1184850"/>
            <a:ext cx="4998128" cy="501491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latin typeface="Georgia" panose="02040502050405020303" pitchFamily="18" charset="0"/>
              </a:rPr>
              <a:t>Currently holding 4 degrees (2 associates, 2 Bachelors). Pursuing M.B.A in Business intelligence. (Capstone project). </a:t>
            </a:r>
          </a:p>
          <a:p>
            <a:pPr marL="0" indent="0" algn="just">
              <a:buNone/>
            </a:pPr>
            <a:r>
              <a:rPr lang="en-US" dirty="0">
                <a:latin typeface="Georgia" panose="02040502050405020303" pitchFamily="18" charset="0"/>
              </a:rPr>
              <a:t>Speak 4 languages. </a:t>
            </a:r>
          </a:p>
          <a:p>
            <a:pPr marL="0" indent="0" algn="just">
              <a:buNone/>
            </a:pPr>
            <a:r>
              <a:rPr lang="en-US" dirty="0">
                <a:latin typeface="Georgia" panose="02040502050405020303" pitchFamily="18" charset="0"/>
              </a:rPr>
              <a:t>Started in Data analytics back in 2015 as a career change from Professional Sales with Ingersoll Rand – Trane. </a:t>
            </a:r>
          </a:p>
          <a:p>
            <a:pPr marL="0" indent="0" algn="just">
              <a:buNone/>
            </a:pPr>
            <a:r>
              <a:rPr lang="en-US" dirty="0">
                <a:latin typeface="Georgia" panose="02040502050405020303" pitchFamily="18" charset="0"/>
              </a:rPr>
              <a:t>Last position with Publix Credit Union was a 6 months contract.  </a:t>
            </a:r>
          </a:p>
          <a:p>
            <a:pPr marL="0" indent="0" algn="just">
              <a:buNone/>
            </a:pPr>
            <a:r>
              <a:rPr lang="en-US" dirty="0">
                <a:latin typeface="Georgia" panose="02040502050405020303" pitchFamily="18" charset="0"/>
              </a:rPr>
              <a:t>My next project is to pursue a PHD in A.I in 2022. </a:t>
            </a:r>
          </a:p>
          <a:p>
            <a:pPr marL="0" indent="0" algn="just">
              <a:buNone/>
            </a:pPr>
            <a:r>
              <a:rPr lang="en-US" dirty="0">
                <a:latin typeface="Georgia" panose="02040502050405020303" pitchFamily="18" charset="0"/>
              </a:rPr>
              <a:t>My hobbies: Read, coding, play acoustic guitar (Jazz).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B50E2D-F6AF-4E29-831E-3E6D4D479687}"/>
              </a:ext>
            </a:extLst>
          </p:cNvPr>
          <p:cNvSpPr/>
          <p:nvPr/>
        </p:nvSpPr>
        <p:spPr>
          <a:xfrm>
            <a:off x="6815554" y="391310"/>
            <a:ext cx="4998128" cy="608569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erson in a suit and tie&#10;&#10;Description automatically generated with medium confidence">
            <a:extLst>
              <a:ext uri="{FF2B5EF4-FFF2-40B4-BE49-F238E27FC236}">
                <a16:creationId xmlns:a16="http://schemas.microsoft.com/office/drawing/2014/main" id="{2EA432CF-2211-411A-A1CB-D3896271D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658" y="752475"/>
            <a:ext cx="5196841" cy="53939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162C9F-85FB-4BB6-84A6-DA3D59E8A981}"/>
              </a:ext>
            </a:extLst>
          </p:cNvPr>
          <p:cNvSpPr txBox="1"/>
          <p:nvPr/>
        </p:nvSpPr>
        <p:spPr>
          <a:xfrm>
            <a:off x="628650" y="600075"/>
            <a:ext cx="5321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</a:rPr>
              <a:t>Introducing myself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DEDC058-8249-4C7D-A530-7AC9826FEE5E}"/>
              </a:ext>
            </a:extLst>
          </p:cNvPr>
          <p:cNvSpPr/>
          <p:nvPr/>
        </p:nvSpPr>
        <p:spPr>
          <a:xfrm>
            <a:off x="741609" y="2836575"/>
            <a:ext cx="476250" cy="36195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1DFE1C8-9A06-4663-B479-E2FBAF7F58E7}"/>
              </a:ext>
            </a:extLst>
          </p:cNvPr>
          <p:cNvSpPr/>
          <p:nvPr/>
        </p:nvSpPr>
        <p:spPr>
          <a:xfrm>
            <a:off x="771525" y="2244150"/>
            <a:ext cx="476250" cy="36195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824C934-61E6-42B6-AF37-870CE58FD0C1}"/>
              </a:ext>
            </a:extLst>
          </p:cNvPr>
          <p:cNvSpPr/>
          <p:nvPr/>
        </p:nvSpPr>
        <p:spPr>
          <a:xfrm>
            <a:off x="729371" y="1513077"/>
            <a:ext cx="476250" cy="36195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E159920-4B71-487E-A11F-000EC6465BD2}"/>
              </a:ext>
            </a:extLst>
          </p:cNvPr>
          <p:cNvSpPr/>
          <p:nvPr/>
        </p:nvSpPr>
        <p:spPr>
          <a:xfrm>
            <a:off x="781050" y="3734405"/>
            <a:ext cx="476250" cy="36195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293E68B-0AA3-44B3-A2A1-DE21F0442DB3}"/>
              </a:ext>
            </a:extLst>
          </p:cNvPr>
          <p:cNvSpPr/>
          <p:nvPr/>
        </p:nvSpPr>
        <p:spPr>
          <a:xfrm>
            <a:off x="771525" y="4429729"/>
            <a:ext cx="476250" cy="36195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847EA1E-D6E7-489F-8D5A-165C96B464E5}"/>
              </a:ext>
            </a:extLst>
          </p:cNvPr>
          <p:cNvSpPr/>
          <p:nvPr/>
        </p:nvSpPr>
        <p:spPr>
          <a:xfrm>
            <a:off x="783786" y="5155655"/>
            <a:ext cx="476250" cy="36195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0D92DB-7050-43CE-98CE-CB376F9256EC}"/>
              </a:ext>
            </a:extLst>
          </p:cNvPr>
          <p:cNvSpPr txBox="1"/>
          <p:nvPr/>
        </p:nvSpPr>
        <p:spPr>
          <a:xfrm>
            <a:off x="783786" y="1343025"/>
            <a:ext cx="235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5989DA-9F76-4DCB-838F-DC4823A78BE1}"/>
              </a:ext>
            </a:extLst>
          </p:cNvPr>
          <p:cNvSpPr txBox="1"/>
          <p:nvPr/>
        </p:nvSpPr>
        <p:spPr>
          <a:xfrm>
            <a:off x="783786" y="2008230"/>
            <a:ext cx="2353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910469-C244-4C62-9FCF-2D8D6B307CE3}"/>
              </a:ext>
            </a:extLst>
          </p:cNvPr>
          <p:cNvSpPr txBox="1"/>
          <p:nvPr/>
        </p:nvSpPr>
        <p:spPr>
          <a:xfrm>
            <a:off x="774261" y="2656826"/>
            <a:ext cx="235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  <a:endParaRPr lang="en-US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2E5F5E-1678-471E-AC11-28C70D2D2D11}"/>
              </a:ext>
            </a:extLst>
          </p:cNvPr>
          <p:cNvSpPr txBox="1"/>
          <p:nvPr/>
        </p:nvSpPr>
        <p:spPr>
          <a:xfrm>
            <a:off x="815740" y="3531899"/>
            <a:ext cx="235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  <a:endParaRPr 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6B9314-1558-4262-8A84-6FC08B6CA881}"/>
              </a:ext>
            </a:extLst>
          </p:cNvPr>
          <p:cNvSpPr txBox="1"/>
          <p:nvPr/>
        </p:nvSpPr>
        <p:spPr>
          <a:xfrm>
            <a:off x="787808" y="4237437"/>
            <a:ext cx="235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  <a:endParaRPr 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7CFBC9-CB25-437F-ADDC-036AE2AE5995}"/>
              </a:ext>
            </a:extLst>
          </p:cNvPr>
          <p:cNvSpPr txBox="1"/>
          <p:nvPr/>
        </p:nvSpPr>
        <p:spPr>
          <a:xfrm>
            <a:off x="808967" y="4971164"/>
            <a:ext cx="235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  <a:endParaRPr 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18C7B1-2AFE-45E6-B23F-0B84C2F93AD3}"/>
              </a:ext>
            </a:extLst>
          </p:cNvPr>
          <p:cNvSpPr txBox="1"/>
          <p:nvPr/>
        </p:nvSpPr>
        <p:spPr>
          <a:xfrm>
            <a:off x="7496175" y="5125052"/>
            <a:ext cx="3790950" cy="830997"/>
          </a:xfrm>
          <a:prstGeom prst="rect">
            <a:avLst/>
          </a:prstGeom>
          <a:solidFill>
            <a:srgbClr val="00B0F0">
              <a:alpha val="43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Georgia" panose="02040502050405020303" pitchFamily="18" charset="0"/>
              </a:rPr>
              <a:t>Carlos Diaz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Georgia" panose="02040502050405020303" pitchFamily="18" charset="0"/>
              </a:rPr>
              <a:t>Data Analyst</a:t>
            </a:r>
          </a:p>
        </p:txBody>
      </p:sp>
      <p:pic>
        <p:nvPicPr>
          <p:cNvPr id="24" name="Picture 4" descr="Flag of the United States - Wikipedia">
            <a:extLst>
              <a:ext uri="{FF2B5EF4-FFF2-40B4-BE49-F238E27FC236}">
                <a16:creationId xmlns:a16="http://schemas.microsoft.com/office/drawing/2014/main" id="{44D8542E-207B-4BDC-A445-6CA3BB3B0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620" y="2244150"/>
            <a:ext cx="576788" cy="303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7317DB7-DAAB-4D6F-9CF9-5DADBE9644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0309" y="2244150"/>
            <a:ext cx="570016" cy="30327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D23E9BD-F1E5-451E-B158-39694F6C4D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0121" y="2239214"/>
            <a:ext cx="506062" cy="29115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5A4B995-633A-4751-8479-B26A76EE02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5484402" y="2227277"/>
            <a:ext cx="513481" cy="32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575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7604A0EF-D8AC-4152-96AA-0A8DA8C4C0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77169" y="1175529"/>
            <a:ext cx="5196841" cy="5572125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 Retail sales Agents seem to be the largest position hires. Will need to investigate further regarding turn over.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 Positive  growth since 1998 by year and job titles. Showing a 373 hires in 2021 Vs 2 hires in 1998.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 June, July and August show larges hires overall. Possibly due to seasonal vacations.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  Last table is to showcase the information by badge, job title, cost center, description and date of hire.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842E95-487E-4A40-94DA-2D7B19DD5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564357"/>
            <a:ext cx="5928358" cy="572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636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FDCF8-043B-4607-A484-228BAAD5A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7932" y="1413731"/>
            <a:ext cx="4190167" cy="3514817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/>
              <a:t> Retail sales Agents seem to be the largest position hires, followed by car support staff. Will need to investigate further regarding turn over.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/>
              <a:t> Positive  growth YOY since 2019 (31.7%) Vs 2021(45.86%).  Hires increased 14% from 2019 Vs 2021.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/>
              <a:t>Last table is to showcase the job titles percentage by business area. 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F38B39-495E-4629-A75E-9FADB526D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389536"/>
            <a:ext cx="6324600" cy="556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198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FDCF8-043B-4607-A484-228BAAD5A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3158" y="878890"/>
            <a:ext cx="4275892" cy="5362112"/>
          </a:xfrm>
        </p:spPr>
        <p:txBody>
          <a:bodyPr>
            <a:normAutofit fontScale="85000"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1600" dirty="0"/>
              <a:t> Retail sales Agents seem to be the largest position hires. Will need to investigate further regarding turn over. There seem to be a discrepancy between car support agent and car support staff (Maybe the same?)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600" dirty="0"/>
              <a:t> Largest salary in 2018 observed with $31M. Not specified Ethnicity has the largest salary with $40M compared with Hispanics $27M and Whites with $26M.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600" dirty="0"/>
              <a:t>Not </a:t>
            </a:r>
            <a:r>
              <a:rPr lang="en-US" sz="1800" dirty="0"/>
              <a:t>specified</a:t>
            </a:r>
            <a:r>
              <a:rPr lang="en-US" sz="1600" dirty="0"/>
              <a:t> seems to be the largest Ethnicity group with 48.4%. Will need to investigate why. Followed by African(17.4%) and Hispanics (15.69%).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600" dirty="0"/>
              <a:t>  Average per hour salary seems to be higher among men($14.06) Vs women ($11.89).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600" dirty="0"/>
              <a:t>Seems to a be a substantial quantity of terminated employees, compared to active. Will need to observe the dates of termination. Is there a turnover issue? Could there be seasonal employment? Turnover issue? Will need further investigation.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3253E4-26CC-43AF-B002-2E498032A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410759"/>
            <a:ext cx="6600825" cy="597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838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FDCF8-043B-4607-A484-228BAAD5A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3158" y="2281561"/>
            <a:ext cx="4563122" cy="2338064"/>
          </a:xfrm>
        </p:spPr>
        <p:txBody>
          <a:bodyPr>
            <a:normAutofit fontScale="925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600" dirty="0"/>
              <a:t> </a:t>
            </a:r>
            <a:r>
              <a:rPr lang="en-US" sz="1900" dirty="0"/>
              <a:t>This is a dynamic dashboard demonstration where the stakeholder can filter depending on the criteria needed.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900" dirty="0"/>
              <a:t>The example shown are “terminate” employees with a salary of “$33,280”.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EBD799-0A07-45D9-81DF-A548B1508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21" y="457199"/>
            <a:ext cx="6717438" cy="60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41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9AD07AA-50B7-416F-82DD-0E30B368D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25" y="773273"/>
            <a:ext cx="9324976" cy="516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1327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{E9D20386-C270-45B0-9DD4-B74A06CF4AAC}tf78438558_win32</Template>
  <TotalTime>740</TotalTime>
  <Words>448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Century Gothic</vt:lpstr>
      <vt:lpstr>Garamond</vt:lpstr>
      <vt:lpstr>Georgia</vt:lpstr>
      <vt:lpstr>Wingdings</vt:lpstr>
      <vt:lpstr>SavonVTI</vt:lpstr>
      <vt:lpstr>Data insights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insights</dc:title>
  <dc:creator>Carlos Diaz</dc:creator>
  <cp:lastModifiedBy>Carlos Diaz</cp:lastModifiedBy>
  <cp:revision>19</cp:revision>
  <dcterms:created xsi:type="dcterms:W3CDTF">2021-11-10T18:39:13Z</dcterms:created>
  <dcterms:modified xsi:type="dcterms:W3CDTF">2021-11-17T02:49:05Z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