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409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24FDF-5523-4CB7-AD57-C1A306DED2D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9D7CC4E-6848-43CB-BCEF-54F77F5AB70D}">
      <dgm:prSet phldrT="[Text]"/>
      <dgm:spPr/>
      <dgm:t>
        <a:bodyPr/>
        <a:lstStyle/>
        <a:p>
          <a:r>
            <a:rPr lang="en-US" dirty="0"/>
            <a:t>Machine </a:t>
          </a:r>
        </a:p>
        <a:p>
          <a:r>
            <a:rPr lang="en-US" dirty="0"/>
            <a:t>Learning</a:t>
          </a:r>
        </a:p>
      </dgm:t>
    </dgm:pt>
    <dgm:pt modelId="{D4B3EF32-EB5E-4F77-B00A-1CB5D5AB1E5A}" type="parTrans" cxnId="{EBB6A923-4534-47BB-9FC1-26140F4603E2}">
      <dgm:prSet/>
      <dgm:spPr/>
      <dgm:t>
        <a:bodyPr/>
        <a:lstStyle/>
        <a:p>
          <a:endParaRPr lang="en-US"/>
        </a:p>
      </dgm:t>
    </dgm:pt>
    <dgm:pt modelId="{E79972C4-8DCE-4F47-BEED-67615BD005AF}" type="sibTrans" cxnId="{EBB6A923-4534-47BB-9FC1-26140F4603E2}">
      <dgm:prSet/>
      <dgm:spPr/>
      <dgm:t>
        <a:bodyPr/>
        <a:lstStyle/>
        <a:p>
          <a:endParaRPr lang="en-US"/>
        </a:p>
      </dgm:t>
    </dgm:pt>
    <dgm:pt modelId="{E250FDA0-717E-4814-AF63-3D2916F01CBC}">
      <dgm:prSet phldrT="[Text]"/>
      <dgm:spPr/>
      <dgm:t>
        <a:bodyPr/>
        <a:lstStyle/>
        <a:p>
          <a:r>
            <a:rPr lang="en-US" dirty="0"/>
            <a:t>Personalized recommendations and improves cross-selling and up-selling opportunities</a:t>
          </a:r>
        </a:p>
      </dgm:t>
    </dgm:pt>
    <dgm:pt modelId="{88A13F84-F927-4241-9924-C82BD1CC57B9}" type="parTrans" cxnId="{4CB5FA30-9F80-43AF-9B76-C61F9802B390}">
      <dgm:prSet/>
      <dgm:spPr/>
      <dgm:t>
        <a:bodyPr/>
        <a:lstStyle/>
        <a:p>
          <a:endParaRPr lang="en-US"/>
        </a:p>
      </dgm:t>
    </dgm:pt>
    <dgm:pt modelId="{F6DD8340-3E01-456D-A925-CAA0EF411879}" type="sibTrans" cxnId="{4CB5FA30-9F80-43AF-9B76-C61F9802B390}">
      <dgm:prSet/>
      <dgm:spPr/>
      <dgm:t>
        <a:bodyPr/>
        <a:lstStyle/>
        <a:p>
          <a:endParaRPr lang="en-US"/>
        </a:p>
      </dgm:t>
    </dgm:pt>
    <dgm:pt modelId="{E15F76C5-32FA-4EC7-896A-CCCB930CBD62}">
      <dgm:prSet phldrT="[Text]"/>
      <dgm:spPr/>
      <dgm:t>
        <a:bodyPr/>
        <a:lstStyle/>
        <a:p>
          <a:r>
            <a:rPr lang="en-US" dirty="0"/>
            <a:t>Sharpens sales prediction.</a:t>
          </a:r>
        </a:p>
      </dgm:t>
    </dgm:pt>
    <dgm:pt modelId="{DA8CA740-CD54-4427-9F68-5C814A258E75}" type="parTrans" cxnId="{98883B2F-92B7-40A1-93C6-1F94E955C7FF}">
      <dgm:prSet/>
      <dgm:spPr/>
      <dgm:t>
        <a:bodyPr/>
        <a:lstStyle/>
        <a:p>
          <a:endParaRPr lang="en-US"/>
        </a:p>
      </dgm:t>
    </dgm:pt>
    <dgm:pt modelId="{DE88CB8E-1D28-4EB9-973D-4DA6B75C7948}" type="sibTrans" cxnId="{98883B2F-92B7-40A1-93C6-1F94E955C7FF}">
      <dgm:prSet/>
      <dgm:spPr/>
      <dgm:t>
        <a:bodyPr/>
        <a:lstStyle/>
        <a:p>
          <a:endParaRPr lang="en-US"/>
        </a:p>
      </dgm:t>
    </dgm:pt>
    <dgm:pt modelId="{1C5BF0B6-3D47-49F0-A776-2DF65E31555A}">
      <dgm:prSet phldrT="[Text]"/>
      <dgm:spPr/>
      <dgm:t>
        <a:bodyPr/>
        <a:lstStyle/>
        <a:p>
          <a:r>
            <a:rPr lang="en-US" dirty="0"/>
            <a:t>Efficient than automated A/B testing</a:t>
          </a:r>
        </a:p>
      </dgm:t>
    </dgm:pt>
    <dgm:pt modelId="{042E9035-C8BB-4E35-BB80-ACA1670975E8}" type="parTrans" cxnId="{DDFAC16F-6377-4166-8235-6AA4064F4127}">
      <dgm:prSet/>
      <dgm:spPr/>
      <dgm:t>
        <a:bodyPr/>
        <a:lstStyle/>
        <a:p>
          <a:endParaRPr lang="en-US"/>
        </a:p>
      </dgm:t>
    </dgm:pt>
    <dgm:pt modelId="{990AB2DF-1C0A-42AC-A007-4AC5DD5DF7FE}" type="sibTrans" cxnId="{DDFAC16F-6377-4166-8235-6AA4064F4127}">
      <dgm:prSet/>
      <dgm:spPr/>
      <dgm:t>
        <a:bodyPr/>
        <a:lstStyle/>
        <a:p>
          <a:endParaRPr lang="en-US"/>
        </a:p>
      </dgm:t>
    </dgm:pt>
    <dgm:pt modelId="{21A0BAF3-CD94-4110-AAB9-5A28CE778FDB}">
      <dgm:prSet phldrT="[Text]"/>
      <dgm:spPr/>
      <dgm:t>
        <a:bodyPr/>
        <a:lstStyle/>
        <a:p>
          <a:r>
            <a:rPr lang="en-US" dirty="0"/>
            <a:t>Churn analysis and prediction</a:t>
          </a:r>
        </a:p>
      </dgm:t>
    </dgm:pt>
    <dgm:pt modelId="{38C8DF5B-929E-4AF1-81E6-450C8AEF89F6}" type="parTrans" cxnId="{35F491CB-6128-4BAD-85C7-EEF875EECD81}">
      <dgm:prSet/>
      <dgm:spPr/>
      <dgm:t>
        <a:bodyPr/>
        <a:lstStyle/>
        <a:p>
          <a:endParaRPr lang="en-US"/>
        </a:p>
      </dgm:t>
    </dgm:pt>
    <dgm:pt modelId="{2390197E-7B20-48D3-A480-244D46EE984B}" type="sibTrans" cxnId="{35F491CB-6128-4BAD-85C7-EEF875EECD81}">
      <dgm:prSet/>
      <dgm:spPr/>
      <dgm:t>
        <a:bodyPr/>
        <a:lstStyle/>
        <a:p>
          <a:endParaRPr lang="en-US"/>
        </a:p>
      </dgm:t>
    </dgm:pt>
    <dgm:pt modelId="{CB829FE9-395C-486F-A006-32BC342F08F0}">
      <dgm:prSet/>
      <dgm:spPr/>
      <dgm:t>
        <a:bodyPr/>
        <a:lstStyle/>
        <a:p>
          <a:r>
            <a:rPr lang="en-US" dirty="0"/>
            <a:t>Makes dynamic pricing possible</a:t>
          </a:r>
        </a:p>
      </dgm:t>
    </dgm:pt>
    <dgm:pt modelId="{78CC92AC-6433-495A-8DAB-7931144709EB}" type="parTrans" cxnId="{18915B89-9973-4C92-ACDF-5C7451CAB668}">
      <dgm:prSet/>
      <dgm:spPr/>
      <dgm:t>
        <a:bodyPr/>
        <a:lstStyle/>
        <a:p>
          <a:endParaRPr lang="en-US"/>
        </a:p>
      </dgm:t>
    </dgm:pt>
    <dgm:pt modelId="{480E2691-10D9-4C2E-871B-33726237F6A7}" type="sibTrans" cxnId="{18915B89-9973-4C92-ACDF-5C7451CAB668}">
      <dgm:prSet/>
      <dgm:spPr/>
      <dgm:t>
        <a:bodyPr/>
        <a:lstStyle/>
        <a:p>
          <a:endParaRPr lang="en-US"/>
        </a:p>
      </dgm:t>
    </dgm:pt>
    <dgm:pt modelId="{A9D25ED3-8233-4F90-8C12-4DE7A8C6FDED}" type="pres">
      <dgm:prSet presAssocID="{11F24FDF-5523-4CB7-AD57-C1A306DED2DB}" presName="diagram" presStyleCnt="0">
        <dgm:presLayoutVars>
          <dgm:chPref val="1"/>
          <dgm:dir/>
          <dgm:animOne val="branch"/>
          <dgm:animLvl val="lvl"/>
          <dgm:resizeHandles val="exact"/>
        </dgm:presLayoutVars>
      </dgm:prSet>
      <dgm:spPr/>
    </dgm:pt>
    <dgm:pt modelId="{79EAFD74-018A-4F53-A6C9-C5C62941F480}" type="pres">
      <dgm:prSet presAssocID="{99D7CC4E-6848-43CB-BCEF-54F77F5AB70D}" presName="root1" presStyleCnt="0"/>
      <dgm:spPr/>
    </dgm:pt>
    <dgm:pt modelId="{64ABDA99-DBBD-4353-A9D4-2C022E0DA1D3}" type="pres">
      <dgm:prSet presAssocID="{99D7CC4E-6848-43CB-BCEF-54F77F5AB70D}" presName="LevelOneTextNode" presStyleLbl="node0" presStyleIdx="0" presStyleCnt="1">
        <dgm:presLayoutVars>
          <dgm:chPref val="3"/>
        </dgm:presLayoutVars>
      </dgm:prSet>
      <dgm:spPr/>
    </dgm:pt>
    <dgm:pt modelId="{49D09437-507D-4C1E-A060-27070DA24252}" type="pres">
      <dgm:prSet presAssocID="{99D7CC4E-6848-43CB-BCEF-54F77F5AB70D}" presName="level2hierChild" presStyleCnt="0"/>
      <dgm:spPr/>
    </dgm:pt>
    <dgm:pt modelId="{A947E7C2-1941-4A0C-99A3-0521A49EDAF5}" type="pres">
      <dgm:prSet presAssocID="{88A13F84-F927-4241-9924-C82BD1CC57B9}" presName="conn2-1" presStyleLbl="parChTrans1D2" presStyleIdx="0" presStyleCnt="5"/>
      <dgm:spPr/>
    </dgm:pt>
    <dgm:pt modelId="{7CA5F167-9ED3-4C94-9496-C7C1848B300A}" type="pres">
      <dgm:prSet presAssocID="{88A13F84-F927-4241-9924-C82BD1CC57B9}" presName="connTx" presStyleLbl="parChTrans1D2" presStyleIdx="0" presStyleCnt="5"/>
      <dgm:spPr/>
    </dgm:pt>
    <dgm:pt modelId="{2002BF52-55E3-460E-81F5-B751C8378C06}" type="pres">
      <dgm:prSet presAssocID="{E250FDA0-717E-4814-AF63-3D2916F01CBC}" presName="root2" presStyleCnt="0"/>
      <dgm:spPr/>
    </dgm:pt>
    <dgm:pt modelId="{0027F86B-57A5-4336-A9F5-E2168A64816A}" type="pres">
      <dgm:prSet presAssocID="{E250FDA0-717E-4814-AF63-3D2916F01CBC}" presName="LevelTwoTextNode" presStyleLbl="node2" presStyleIdx="0" presStyleCnt="5">
        <dgm:presLayoutVars>
          <dgm:chPref val="3"/>
        </dgm:presLayoutVars>
      </dgm:prSet>
      <dgm:spPr/>
    </dgm:pt>
    <dgm:pt modelId="{450AE379-D4A5-4941-A4A3-C0A8A8AD9EA0}" type="pres">
      <dgm:prSet presAssocID="{E250FDA0-717E-4814-AF63-3D2916F01CBC}" presName="level3hierChild" presStyleCnt="0"/>
      <dgm:spPr/>
    </dgm:pt>
    <dgm:pt modelId="{451AC125-C2BA-4ED6-A961-39DFE53BC8A8}" type="pres">
      <dgm:prSet presAssocID="{DA8CA740-CD54-4427-9F68-5C814A258E75}" presName="conn2-1" presStyleLbl="parChTrans1D2" presStyleIdx="1" presStyleCnt="5"/>
      <dgm:spPr/>
    </dgm:pt>
    <dgm:pt modelId="{A532DB31-4C66-408D-89F1-1E1C22EFBC09}" type="pres">
      <dgm:prSet presAssocID="{DA8CA740-CD54-4427-9F68-5C814A258E75}" presName="connTx" presStyleLbl="parChTrans1D2" presStyleIdx="1" presStyleCnt="5"/>
      <dgm:spPr/>
    </dgm:pt>
    <dgm:pt modelId="{AA2AC0AD-3862-40FA-9219-0E6669C6E2C4}" type="pres">
      <dgm:prSet presAssocID="{E15F76C5-32FA-4EC7-896A-CCCB930CBD62}" presName="root2" presStyleCnt="0"/>
      <dgm:spPr/>
    </dgm:pt>
    <dgm:pt modelId="{6DDE9AA0-0A0F-4C58-869E-8B34189C8EFB}" type="pres">
      <dgm:prSet presAssocID="{E15F76C5-32FA-4EC7-896A-CCCB930CBD62}" presName="LevelTwoTextNode" presStyleLbl="node2" presStyleIdx="1" presStyleCnt="5">
        <dgm:presLayoutVars>
          <dgm:chPref val="3"/>
        </dgm:presLayoutVars>
      </dgm:prSet>
      <dgm:spPr/>
    </dgm:pt>
    <dgm:pt modelId="{67CFFC08-4982-4B76-8516-1CF18866AFFB}" type="pres">
      <dgm:prSet presAssocID="{E15F76C5-32FA-4EC7-896A-CCCB930CBD62}" presName="level3hierChild" presStyleCnt="0"/>
      <dgm:spPr/>
    </dgm:pt>
    <dgm:pt modelId="{EF926564-B5ED-4D1C-92B6-07870AD10A17}" type="pres">
      <dgm:prSet presAssocID="{78CC92AC-6433-495A-8DAB-7931144709EB}" presName="conn2-1" presStyleLbl="parChTrans1D2" presStyleIdx="2" presStyleCnt="5"/>
      <dgm:spPr/>
    </dgm:pt>
    <dgm:pt modelId="{393F84A3-DC8D-42A9-BC24-30C768425F34}" type="pres">
      <dgm:prSet presAssocID="{78CC92AC-6433-495A-8DAB-7931144709EB}" presName="connTx" presStyleLbl="parChTrans1D2" presStyleIdx="2" presStyleCnt="5"/>
      <dgm:spPr/>
    </dgm:pt>
    <dgm:pt modelId="{535FB2E8-DCC8-43FB-881B-C7E0A5AE2E99}" type="pres">
      <dgm:prSet presAssocID="{CB829FE9-395C-486F-A006-32BC342F08F0}" presName="root2" presStyleCnt="0"/>
      <dgm:spPr/>
    </dgm:pt>
    <dgm:pt modelId="{DDC463E1-8631-4210-91B7-A8D887827077}" type="pres">
      <dgm:prSet presAssocID="{CB829FE9-395C-486F-A006-32BC342F08F0}" presName="LevelTwoTextNode" presStyleLbl="node2" presStyleIdx="2" presStyleCnt="5">
        <dgm:presLayoutVars>
          <dgm:chPref val="3"/>
        </dgm:presLayoutVars>
      </dgm:prSet>
      <dgm:spPr/>
    </dgm:pt>
    <dgm:pt modelId="{10181148-FE61-4DF1-9C9C-7501C69D7B8A}" type="pres">
      <dgm:prSet presAssocID="{CB829FE9-395C-486F-A006-32BC342F08F0}" presName="level3hierChild" presStyleCnt="0"/>
      <dgm:spPr/>
    </dgm:pt>
    <dgm:pt modelId="{5680400C-30E4-47D2-88AD-5F57B6FE3786}" type="pres">
      <dgm:prSet presAssocID="{042E9035-C8BB-4E35-BB80-ACA1670975E8}" presName="conn2-1" presStyleLbl="parChTrans1D2" presStyleIdx="3" presStyleCnt="5"/>
      <dgm:spPr/>
    </dgm:pt>
    <dgm:pt modelId="{4BFCAFC0-89D2-4DB3-AF52-8D7C5960BE7B}" type="pres">
      <dgm:prSet presAssocID="{042E9035-C8BB-4E35-BB80-ACA1670975E8}" presName="connTx" presStyleLbl="parChTrans1D2" presStyleIdx="3" presStyleCnt="5"/>
      <dgm:spPr/>
    </dgm:pt>
    <dgm:pt modelId="{1CBD16D7-CA53-44A4-8B5D-C7CE6622069C}" type="pres">
      <dgm:prSet presAssocID="{1C5BF0B6-3D47-49F0-A776-2DF65E31555A}" presName="root2" presStyleCnt="0"/>
      <dgm:spPr/>
    </dgm:pt>
    <dgm:pt modelId="{66619C9C-F2D7-4C90-81C1-BA67C620A824}" type="pres">
      <dgm:prSet presAssocID="{1C5BF0B6-3D47-49F0-A776-2DF65E31555A}" presName="LevelTwoTextNode" presStyleLbl="node2" presStyleIdx="3" presStyleCnt="5">
        <dgm:presLayoutVars>
          <dgm:chPref val="3"/>
        </dgm:presLayoutVars>
      </dgm:prSet>
      <dgm:spPr/>
    </dgm:pt>
    <dgm:pt modelId="{42D8801D-58A3-4238-96C7-C3365157D7FA}" type="pres">
      <dgm:prSet presAssocID="{1C5BF0B6-3D47-49F0-A776-2DF65E31555A}" presName="level3hierChild" presStyleCnt="0"/>
      <dgm:spPr/>
    </dgm:pt>
    <dgm:pt modelId="{58B50F77-2DF5-45E6-B579-55E67F4DCB1A}" type="pres">
      <dgm:prSet presAssocID="{38C8DF5B-929E-4AF1-81E6-450C8AEF89F6}" presName="conn2-1" presStyleLbl="parChTrans1D2" presStyleIdx="4" presStyleCnt="5"/>
      <dgm:spPr/>
    </dgm:pt>
    <dgm:pt modelId="{DC6D4030-2066-44C2-BFF9-1029E015817A}" type="pres">
      <dgm:prSet presAssocID="{38C8DF5B-929E-4AF1-81E6-450C8AEF89F6}" presName="connTx" presStyleLbl="parChTrans1D2" presStyleIdx="4" presStyleCnt="5"/>
      <dgm:spPr/>
    </dgm:pt>
    <dgm:pt modelId="{41ABDB84-352D-4FEA-BC0D-2F6E15804190}" type="pres">
      <dgm:prSet presAssocID="{21A0BAF3-CD94-4110-AAB9-5A28CE778FDB}" presName="root2" presStyleCnt="0"/>
      <dgm:spPr/>
    </dgm:pt>
    <dgm:pt modelId="{E5F362C7-D7EE-4880-AAF3-8BD92B5CB832}" type="pres">
      <dgm:prSet presAssocID="{21A0BAF3-CD94-4110-AAB9-5A28CE778FDB}" presName="LevelTwoTextNode" presStyleLbl="node2" presStyleIdx="4" presStyleCnt="5">
        <dgm:presLayoutVars>
          <dgm:chPref val="3"/>
        </dgm:presLayoutVars>
      </dgm:prSet>
      <dgm:spPr/>
    </dgm:pt>
    <dgm:pt modelId="{06BCAC98-94E8-414F-BB4D-6A1E594A8DE1}" type="pres">
      <dgm:prSet presAssocID="{21A0BAF3-CD94-4110-AAB9-5A28CE778FDB}" presName="level3hierChild" presStyleCnt="0"/>
      <dgm:spPr/>
    </dgm:pt>
  </dgm:ptLst>
  <dgm:cxnLst>
    <dgm:cxn modelId="{41BF4C23-48F2-43F3-A84E-48C3F3758A46}" type="presOf" srcId="{78CC92AC-6433-495A-8DAB-7931144709EB}" destId="{EF926564-B5ED-4D1C-92B6-07870AD10A17}" srcOrd="0" destOrd="0" presId="urn:microsoft.com/office/officeart/2005/8/layout/hierarchy2"/>
    <dgm:cxn modelId="{EBB6A923-4534-47BB-9FC1-26140F4603E2}" srcId="{11F24FDF-5523-4CB7-AD57-C1A306DED2DB}" destId="{99D7CC4E-6848-43CB-BCEF-54F77F5AB70D}" srcOrd="0" destOrd="0" parTransId="{D4B3EF32-EB5E-4F77-B00A-1CB5D5AB1E5A}" sibTransId="{E79972C4-8DCE-4F47-BEED-67615BD005AF}"/>
    <dgm:cxn modelId="{98883B2F-92B7-40A1-93C6-1F94E955C7FF}" srcId="{99D7CC4E-6848-43CB-BCEF-54F77F5AB70D}" destId="{E15F76C5-32FA-4EC7-896A-CCCB930CBD62}" srcOrd="1" destOrd="0" parTransId="{DA8CA740-CD54-4427-9F68-5C814A258E75}" sibTransId="{DE88CB8E-1D28-4EB9-973D-4DA6B75C7948}"/>
    <dgm:cxn modelId="{4CB5FA30-9F80-43AF-9B76-C61F9802B390}" srcId="{99D7CC4E-6848-43CB-BCEF-54F77F5AB70D}" destId="{E250FDA0-717E-4814-AF63-3D2916F01CBC}" srcOrd="0" destOrd="0" parTransId="{88A13F84-F927-4241-9924-C82BD1CC57B9}" sibTransId="{F6DD8340-3E01-456D-A925-CAA0EF411879}"/>
    <dgm:cxn modelId="{1AD1D83C-86FA-4108-80B4-FA215255AF2D}" type="presOf" srcId="{DA8CA740-CD54-4427-9F68-5C814A258E75}" destId="{451AC125-C2BA-4ED6-A961-39DFE53BC8A8}" srcOrd="0" destOrd="0" presId="urn:microsoft.com/office/officeart/2005/8/layout/hierarchy2"/>
    <dgm:cxn modelId="{B6BE2F5D-AD04-472A-9C2D-816BFA8BE7A8}" type="presOf" srcId="{042E9035-C8BB-4E35-BB80-ACA1670975E8}" destId="{4BFCAFC0-89D2-4DB3-AF52-8D7C5960BE7B}" srcOrd="1" destOrd="0" presId="urn:microsoft.com/office/officeart/2005/8/layout/hierarchy2"/>
    <dgm:cxn modelId="{3847E965-3914-4251-B552-7C0F4C554097}" type="presOf" srcId="{1C5BF0B6-3D47-49F0-A776-2DF65E31555A}" destId="{66619C9C-F2D7-4C90-81C1-BA67C620A824}" srcOrd="0" destOrd="0" presId="urn:microsoft.com/office/officeart/2005/8/layout/hierarchy2"/>
    <dgm:cxn modelId="{DDFAC16F-6377-4166-8235-6AA4064F4127}" srcId="{99D7CC4E-6848-43CB-BCEF-54F77F5AB70D}" destId="{1C5BF0B6-3D47-49F0-A776-2DF65E31555A}" srcOrd="3" destOrd="0" parTransId="{042E9035-C8BB-4E35-BB80-ACA1670975E8}" sibTransId="{990AB2DF-1C0A-42AC-A007-4AC5DD5DF7FE}"/>
    <dgm:cxn modelId="{A23ADA74-4F08-4C67-9610-CBD5ED5B0929}" type="presOf" srcId="{CB829FE9-395C-486F-A006-32BC342F08F0}" destId="{DDC463E1-8631-4210-91B7-A8D887827077}" srcOrd="0" destOrd="0" presId="urn:microsoft.com/office/officeart/2005/8/layout/hierarchy2"/>
    <dgm:cxn modelId="{5F71F554-4739-48C3-8BD1-424A2792F894}" type="presOf" srcId="{38C8DF5B-929E-4AF1-81E6-450C8AEF89F6}" destId="{58B50F77-2DF5-45E6-B579-55E67F4DCB1A}" srcOrd="0" destOrd="0" presId="urn:microsoft.com/office/officeart/2005/8/layout/hierarchy2"/>
    <dgm:cxn modelId="{0BEA5D56-6ABA-451D-84A3-DF43F7810115}" type="presOf" srcId="{11F24FDF-5523-4CB7-AD57-C1A306DED2DB}" destId="{A9D25ED3-8233-4F90-8C12-4DE7A8C6FDED}" srcOrd="0" destOrd="0" presId="urn:microsoft.com/office/officeart/2005/8/layout/hierarchy2"/>
    <dgm:cxn modelId="{18915B89-9973-4C92-ACDF-5C7451CAB668}" srcId="{99D7CC4E-6848-43CB-BCEF-54F77F5AB70D}" destId="{CB829FE9-395C-486F-A006-32BC342F08F0}" srcOrd="2" destOrd="0" parTransId="{78CC92AC-6433-495A-8DAB-7931144709EB}" sibTransId="{480E2691-10D9-4C2E-871B-33726237F6A7}"/>
    <dgm:cxn modelId="{1B7CCB95-5D6F-4B0B-B660-E699FCD2FAE8}" type="presOf" srcId="{042E9035-C8BB-4E35-BB80-ACA1670975E8}" destId="{5680400C-30E4-47D2-88AD-5F57B6FE3786}" srcOrd="0" destOrd="0" presId="urn:microsoft.com/office/officeart/2005/8/layout/hierarchy2"/>
    <dgm:cxn modelId="{E26A76A4-EB29-45ED-A00D-7689C1C51F82}" type="presOf" srcId="{DA8CA740-CD54-4427-9F68-5C814A258E75}" destId="{A532DB31-4C66-408D-89F1-1E1C22EFBC09}" srcOrd="1" destOrd="0" presId="urn:microsoft.com/office/officeart/2005/8/layout/hierarchy2"/>
    <dgm:cxn modelId="{41BC92B1-35C7-45CB-87E6-4C26E2393EB7}" type="presOf" srcId="{E250FDA0-717E-4814-AF63-3D2916F01CBC}" destId="{0027F86B-57A5-4336-A9F5-E2168A64816A}" srcOrd="0" destOrd="0" presId="urn:microsoft.com/office/officeart/2005/8/layout/hierarchy2"/>
    <dgm:cxn modelId="{0DF700B7-F4A2-4A4A-BB51-ACA5502C9411}" type="presOf" srcId="{78CC92AC-6433-495A-8DAB-7931144709EB}" destId="{393F84A3-DC8D-42A9-BC24-30C768425F34}" srcOrd="1" destOrd="0" presId="urn:microsoft.com/office/officeart/2005/8/layout/hierarchy2"/>
    <dgm:cxn modelId="{B643FAB8-55E8-4E6A-B890-3EC6903B5266}" type="presOf" srcId="{88A13F84-F927-4241-9924-C82BD1CC57B9}" destId="{A947E7C2-1941-4A0C-99A3-0521A49EDAF5}" srcOrd="0" destOrd="0" presId="urn:microsoft.com/office/officeart/2005/8/layout/hierarchy2"/>
    <dgm:cxn modelId="{067D4EC4-F8E9-42B1-9E69-6511BC1FA4B7}" type="presOf" srcId="{38C8DF5B-929E-4AF1-81E6-450C8AEF89F6}" destId="{DC6D4030-2066-44C2-BFF9-1029E015817A}" srcOrd="1" destOrd="0" presId="urn:microsoft.com/office/officeart/2005/8/layout/hierarchy2"/>
    <dgm:cxn modelId="{35F491CB-6128-4BAD-85C7-EEF875EECD81}" srcId="{99D7CC4E-6848-43CB-BCEF-54F77F5AB70D}" destId="{21A0BAF3-CD94-4110-AAB9-5A28CE778FDB}" srcOrd="4" destOrd="0" parTransId="{38C8DF5B-929E-4AF1-81E6-450C8AEF89F6}" sibTransId="{2390197E-7B20-48D3-A480-244D46EE984B}"/>
    <dgm:cxn modelId="{661FEED9-8920-4DD2-91B4-AB0EFB665E5A}" type="presOf" srcId="{99D7CC4E-6848-43CB-BCEF-54F77F5AB70D}" destId="{64ABDA99-DBBD-4353-A9D4-2C022E0DA1D3}" srcOrd="0" destOrd="0" presId="urn:microsoft.com/office/officeart/2005/8/layout/hierarchy2"/>
    <dgm:cxn modelId="{30778EEB-C0B1-4944-87A2-99867FD05577}" type="presOf" srcId="{21A0BAF3-CD94-4110-AAB9-5A28CE778FDB}" destId="{E5F362C7-D7EE-4880-AAF3-8BD92B5CB832}" srcOrd="0" destOrd="0" presId="urn:microsoft.com/office/officeart/2005/8/layout/hierarchy2"/>
    <dgm:cxn modelId="{FEA345F8-8835-4D2A-84E9-187105FFF6BB}" type="presOf" srcId="{E15F76C5-32FA-4EC7-896A-CCCB930CBD62}" destId="{6DDE9AA0-0A0F-4C58-869E-8B34189C8EFB}" srcOrd="0" destOrd="0" presId="urn:microsoft.com/office/officeart/2005/8/layout/hierarchy2"/>
    <dgm:cxn modelId="{CDE35BFE-398D-4CC7-950B-2299A55DBEF7}" type="presOf" srcId="{88A13F84-F927-4241-9924-C82BD1CC57B9}" destId="{7CA5F167-9ED3-4C94-9496-C7C1848B300A}" srcOrd="1" destOrd="0" presId="urn:microsoft.com/office/officeart/2005/8/layout/hierarchy2"/>
    <dgm:cxn modelId="{1B317FD9-4E8A-4E2E-A4E0-02241CB176A2}" type="presParOf" srcId="{A9D25ED3-8233-4F90-8C12-4DE7A8C6FDED}" destId="{79EAFD74-018A-4F53-A6C9-C5C62941F480}" srcOrd="0" destOrd="0" presId="urn:microsoft.com/office/officeart/2005/8/layout/hierarchy2"/>
    <dgm:cxn modelId="{C4A27089-D2CD-49C8-B2A7-526FD48AF9B3}" type="presParOf" srcId="{79EAFD74-018A-4F53-A6C9-C5C62941F480}" destId="{64ABDA99-DBBD-4353-A9D4-2C022E0DA1D3}" srcOrd="0" destOrd="0" presId="urn:microsoft.com/office/officeart/2005/8/layout/hierarchy2"/>
    <dgm:cxn modelId="{1C9382D7-497F-4FE8-AD7E-456846E0DCD9}" type="presParOf" srcId="{79EAFD74-018A-4F53-A6C9-C5C62941F480}" destId="{49D09437-507D-4C1E-A060-27070DA24252}" srcOrd="1" destOrd="0" presId="urn:microsoft.com/office/officeart/2005/8/layout/hierarchy2"/>
    <dgm:cxn modelId="{C96C396A-5C9D-4329-AEBA-7C0EA2C63F29}" type="presParOf" srcId="{49D09437-507D-4C1E-A060-27070DA24252}" destId="{A947E7C2-1941-4A0C-99A3-0521A49EDAF5}" srcOrd="0" destOrd="0" presId="urn:microsoft.com/office/officeart/2005/8/layout/hierarchy2"/>
    <dgm:cxn modelId="{53EFC028-1237-41E4-B01E-00128FDE3308}" type="presParOf" srcId="{A947E7C2-1941-4A0C-99A3-0521A49EDAF5}" destId="{7CA5F167-9ED3-4C94-9496-C7C1848B300A}" srcOrd="0" destOrd="0" presId="urn:microsoft.com/office/officeart/2005/8/layout/hierarchy2"/>
    <dgm:cxn modelId="{E368140F-C053-4079-ACC5-1BD6CDAD0F45}" type="presParOf" srcId="{49D09437-507D-4C1E-A060-27070DA24252}" destId="{2002BF52-55E3-460E-81F5-B751C8378C06}" srcOrd="1" destOrd="0" presId="urn:microsoft.com/office/officeart/2005/8/layout/hierarchy2"/>
    <dgm:cxn modelId="{99FEA4F5-1EB6-4B2D-B1BC-1A9FD06E2B84}" type="presParOf" srcId="{2002BF52-55E3-460E-81F5-B751C8378C06}" destId="{0027F86B-57A5-4336-A9F5-E2168A64816A}" srcOrd="0" destOrd="0" presId="urn:microsoft.com/office/officeart/2005/8/layout/hierarchy2"/>
    <dgm:cxn modelId="{5437C42A-54AA-407F-819F-679A1D27BA58}" type="presParOf" srcId="{2002BF52-55E3-460E-81F5-B751C8378C06}" destId="{450AE379-D4A5-4941-A4A3-C0A8A8AD9EA0}" srcOrd="1" destOrd="0" presId="urn:microsoft.com/office/officeart/2005/8/layout/hierarchy2"/>
    <dgm:cxn modelId="{EF7D58F3-ECBB-4697-86F9-EC54626781F1}" type="presParOf" srcId="{49D09437-507D-4C1E-A060-27070DA24252}" destId="{451AC125-C2BA-4ED6-A961-39DFE53BC8A8}" srcOrd="2" destOrd="0" presId="urn:microsoft.com/office/officeart/2005/8/layout/hierarchy2"/>
    <dgm:cxn modelId="{423F2C79-9D75-4AEA-AD86-A58AF00DD491}" type="presParOf" srcId="{451AC125-C2BA-4ED6-A961-39DFE53BC8A8}" destId="{A532DB31-4C66-408D-89F1-1E1C22EFBC09}" srcOrd="0" destOrd="0" presId="urn:microsoft.com/office/officeart/2005/8/layout/hierarchy2"/>
    <dgm:cxn modelId="{61535F21-D113-4FA6-AEDC-CD49FF65511F}" type="presParOf" srcId="{49D09437-507D-4C1E-A060-27070DA24252}" destId="{AA2AC0AD-3862-40FA-9219-0E6669C6E2C4}" srcOrd="3" destOrd="0" presId="urn:microsoft.com/office/officeart/2005/8/layout/hierarchy2"/>
    <dgm:cxn modelId="{E202E129-E6D9-4976-ABC8-D7508811CA44}" type="presParOf" srcId="{AA2AC0AD-3862-40FA-9219-0E6669C6E2C4}" destId="{6DDE9AA0-0A0F-4C58-869E-8B34189C8EFB}" srcOrd="0" destOrd="0" presId="urn:microsoft.com/office/officeart/2005/8/layout/hierarchy2"/>
    <dgm:cxn modelId="{0C4FE72B-B8C7-47D4-A143-C5DFEABEB617}" type="presParOf" srcId="{AA2AC0AD-3862-40FA-9219-0E6669C6E2C4}" destId="{67CFFC08-4982-4B76-8516-1CF18866AFFB}" srcOrd="1" destOrd="0" presId="urn:microsoft.com/office/officeart/2005/8/layout/hierarchy2"/>
    <dgm:cxn modelId="{81605932-CE01-4C6F-80CA-CA70A7F91D72}" type="presParOf" srcId="{49D09437-507D-4C1E-A060-27070DA24252}" destId="{EF926564-B5ED-4D1C-92B6-07870AD10A17}" srcOrd="4" destOrd="0" presId="urn:microsoft.com/office/officeart/2005/8/layout/hierarchy2"/>
    <dgm:cxn modelId="{116F7C69-C120-411A-A8BB-2AC528B2A839}" type="presParOf" srcId="{EF926564-B5ED-4D1C-92B6-07870AD10A17}" destId="{393F84A3-DC8D-42A9-BC24-30C768425F34}" srcOrd="0" destOrd="0" presId="urn:microsoft.com/office/officeart/2005/8/layout/hierarchy2"/>
    <dgm:cxn modelId="{18BB471E-DA5C-4A03-A423-E9544285EF51}" type="presParOf" srcId="{49D09437-507D-4C1E-A060-27070DA24252}" destId="{535FB2E8-DCC8-43FB-881B-C7E0A5AE2E99}" srcOrd="5" destOrd="0" presId="urn:microsoft.com/office/officeart/2005/8/layout/hierarchy2"/>
    <dgm:cxn modelId="{0D572696-5833-42A9-99CF-E0F79FE95DD0}" type="presParOf" srcId="{535FB2E8-DCC8-43FB-881B-C7E0A5AE2E99}" destId="{DDC463E1-8631-4210-91B7-A8D887827077}" srcOrd="0" destOrd="0" presId="urn:microsoft.com/office/officeart/2005/8/layout/hierarchy2"/>
    <dgm:cxn modelId="{D78A6485-B57C-4433-B26D-9F5C393CB482}" type="presParOf" srcId="{535FB2E8-DCC8-43FB-881B-C7E0A5AE2E99}" destId="{10181148-FE61-4DF1-9C9C-7501C69D7B8A}" srcOrd="1" destOrd="0" presId="urn:microsoft.com/office/officeart/2005/8/layout/hierarchy2"/>
    <dgm:cxn modelId="{AA3C2587-9AC4-4B9F-B516-C0B126D176C6}" type="presParOf" srcId="{49D09437-507D-4C1E-A060-27070DA24252}" destId="{5680400C-30E4-47D2-88AD-5F57B6FE3786}" srcOrd="6" destOrd="0" presId="urn:microsoft.com/office/officeart/2005/8/layout/hierarchy2"/>
    <dgm:cxn modelId="{CB174042-561D-40E1-9A64-8A065456E007}" type="presParOf" srcId="{5680400C-30E4-47D2-88AD-5F57B6FE3786}" destId="{4BFCAFC0-89D2-4DB3-AF52-8D7C5960BE7B}" srcOrd="0" destOrd="0" presId="urn:microsoft.com/office/officeart/2005/8/layout/hierarchy2"/>
    <dgm:cxn modelId="{163BFCC0-E706-4022-B116-552494401A2F}" type="presParOf" srcId="{49D09437-507D-4C1E-A060-27070DA24252}" destId="{1CBD16D7-CA53-44A4-8B5D-C7CE6622069C}" srcOrd="7" destOrd="0" presId="urn:microsoft.com/office/officeart/2005/8/layout/hierarchy2"/>
    <dgm:cxn modelId="{53F81229-A2F2-455D-BD99-F23AFFC89C38}" type="presParOf" srcId="{1CBD16D7-CA53-44A4-8B5D-C7CE6622069C}" destId="{66619C9C-F2D7-4C90-81C1-BA67C620A824}" srcOrd="0" destOrd="0" presId="urn:microsoft.com/office/officeart/2005/8/layout/hierarchy2"/>
    <dgm:cxn modelId="{343B16B2-D16F-4BF3-BEA7-03FEBDDD8515}" type="presParOf" srcId="{1CBD16D7-CA53-44A4-8B5D-C7CE6622069C}" destId="{42D8801D-58A3-4238-96C7-C3365157D7FA}" srcOrd="1" destOrd="0" presId="urn:microsoft.com/office/officeart/2005/8/layout/hierarchy2"/>
    <dgm:cxn modelId="{F069339A-FBC4-4B54-955E-6B3201CA4300}" type="presParOf" srcId="{49D09437-507D-4C1E-A060-27070DA24252}" destId="{58B50F77-2DF5-45E6-B579-55E67F4DCB1A}" srcOrd="8" destOrd="0" presId="urn:microsoft.com/office/officeart/2005/8/layout/hierarchy2"/>
    <dgm:cxn modelId="{9F37802C-E854-41C8-99B4-147A9D7E53F9}" type="presParOf" srcId="{58B50F77-2DF5-45E6-B579-55E67F4DCB1A}" destId="{DC6D4030-2066-44C2-BFF9-1029E015817A}" srcOrd="0" destOrd="0" presId="urn:microsoft.com/office/officeart/2005/8/layout/hierarchy2"/>
    <dgm:cxn modelId="{7A8A4F18-31EB-45DA-A67D-FFF587970A84}" type="presParOf" srcId="{49D09437-507D-4C1E-A060-27070DA24252}" destId="{41ABDB84-352D-4FEA-BC0D-2F6E15804190}" srcOrd="9" destOrd="0" presId="urn:microsoft.com/office/officeart/2005/8/layout/hierarchy2"/>
    <dgm:cxn modelId="{CB820B80-22E1-41A5-A10D-C91766CFDA16}" type="presParOf" srcId="{41ABDB84-352D-4FEA-BC0D-2F6E15804190}" destId="{E5F362C7-D7EE-4880-AAF3-8BD92B5CB832}" srcOrd="0" destOrd="0" presId="urn:microsoft.com/office/officeart/2005/8/layout/hierarchy2"/>
    <dgm:cxn modelId="{0ECF6BE2-8156-4043-B172-936A057E5BA3}" type="presParOf" srcId="{41ABDB84-352D-4FEA-BC0D-2F6E15804190}" destId="{06BCAC98-94E8-414F-BB4D-6A1E594A8D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BDA99-DBBD-4353-A9D4-2C022E0DA1D3}">
      <dsp:nvSpPr>
        <dsp:cNvPr id="0" name=""/>
        <dsp:cNvSpPr/>
      </dsp:nvSpPr>
      <dsp:spPr>
        <a:xfrm>
          <a:off x="813215" y="2223581"/>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Machine </a:t>
          </a:r>
        </a:p>
        <a:p>
          <a:pPr marL="0" lvl="0" indent="0" algn="ctr" defTabSz="577850">
            <a:lnSpc>
              <a:spcPct val="90000"/>
            </a:lnSpc>
            <a:spcBef>
              <a:spcPct val="0"/>
            </a:spcBef>
            <a:spcAft>
              <a:spcPct val="35000"/>
            </a:spcAft>
            <a:buNone/>
          </a:pPr>
          <a:r>
            <a:rPr lang="en-US" sz="1300" kern="1200" dirty="0"/>
            <a:t>Learning</a:t>
          </a:r>
        </a:p>
      </dsp:txBody>
      <dsp:txXfrm>
        <a:off x="841511" y="2251877"/>
        <a:ext cx="1875578" cy="909493"/>
      </dsp:txXfrm>
    </dsp:sp>
    <dsp:sp modelId="{A947E7C2-1941-4A0C-99A3-0521A49EDAF5}">
      <dsp:nvSpPr>
        <dsp:cNvPr id="0" name=""/>
        <dsp:cNvSpPr/>
      </dsp:nvSpPr>
      <dsp:spPr>
        <a:xfrm rot="17350740">
          <a:off x="1955534" y="1579564"/>
          <a:ext cx="2352570" cy="32124"/>
        </a:xfrm>
        <a:custGeom>
          <a:avLst/>
          <a:gdLst/>
          <a:ahLst/>
          <a:cxnLst/>
          <a:rect l="0" t="0" r="0" b="0"/>
          <a:pathLst>
            <a:path>
              <a:moveTo>
                <a:pt x="0" y="16062"/>
              </a:moveTo>
              <a:lnTo>
                <a:pt x="2352570"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73005" y="1536811"/>
        <a:ext cx="117628" cy="117628"/>
      </dsp:txXfrm>
    </dsp:sp>
    <dsp:sp modelId="{0027F86B-57A5-4336-A9F5-E2168A64816A}">
      <dsp:nvSpPr>
        <dsp:cNvPr id="0" name=""/>
        <dsp:cNvSpPr/>
      </dsp:nvSpPr>
      <dsp:spPr>
        <a:xfrm>
          <a:off x="3518254" y="1585"/>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Personalized recommendations and improves cross-selling and up-selling opportunities</a:t>
          </a:r>
        </a:p>
      </dsp:txBody>
      <dsp:txXfrm>
        <a:off x="3546550" y="29881"/>
        <a:ext cx="1875578" cy="909493"/>
      </dsp:txXfrm>
    </dsp:sp>
    <dsp:sp modelId="{451AC125-C2BA-4ED6-A961-39DFE53BC8A8}">
      <dsp:nvSpPr>
        <dsp:cNvPr id="0" name=""/>
        <dsp:cNvSpPr/>
      </dsp:nvSpPr>
      <dsp:spPr>
        <a:xfrm rot="18289469">
          <a:off x="2455129" y="2135063"/>
          <a:ext cx="1353381" cy="32124"/>
        </a:xfrm>
        <a:custGeom>
          <a:avLst/>
          <a:gdLst/>
          <a:ahLst/>
          <a:cxnLst/>
          <a:rect l="0" t="0" r="0" b="0"/>
          <a:pathLst>
            <a:path>
              <a:moveTo>
                <a:pt x="0" y="16062"/>
              </a:moveTo>
              <a:lnTo>
                <a:pt x="135338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985" y="2117290"/>
        <a:ext cx="67669" cy="67669"/>
      </dsp:txXfrm>
    </dsp:sp>
    <dsp:sp modelId="{6DDE9AA0-0A0F-4C58-869E-8B34189C8EFB}">
      <dsp:nvSpPr>
        <dsp:cNvPr id="0" name=""/>
        <dsp:cNvSpPr/>
      </dsp:nvSpPr>
      <dsp:spPr>
        <a:xfrm>
          <a:off x="3518254" y="1112583"/>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Sharpens sales prediction.</a:t>
          </a:r>
        </a:p>
      </dsp:txBody>
      <dsp:txXfrm>
        <a:off x="3546550" y="1140879"/>
        <a:ext cx="1875578" cy="909493"/>
      </dsp:txXfrm>
    </dsp:sp>
    <dsp:sp modelId="{EF926564-B5ED-4D1C-92B6-07870AD10A17}">
      <dsp:nvSpPr>
        <dsp:cNvPr id="0" name=""/>
        <dsp:cNvSpPr/>
      </dsp:nvSpPr>
      <dsp:spPr>
        <a:xfrm>
          <a:off x="2745385" y="2690561"/>
          <a:ext cx="772868" cy="32124"/>
        </a:xfrm>
        <a:custGeom>
          <a:avLst/>
          <a:gdLst/>
          <a:ahLst/>
          <a:cxnLst/>
          <a:rect l="0" t="0" r="0" b="0"/>
          <a:pathLst>
            <a:path>
              <a:moveTo>
                <a:pt x="0" y="16062"/>
              </a:moveTo>
              <a:lnTo>
                <a:pt x="772868"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2498" y="2687302"/>
        <a:ext cx="38643" cy="38643"/>
      </dsp:txXfrm>
    </dsp:sp>
    <dsp:sp modelId="{DDC463E1-8631-4210-91B7-A8D887827077}">
      <dsp:nvSpPr>
        <dsp:cNvPr id="0" name=""/>
        <dsp:cNvSpPr/>
      </dsp:nvSpPr>
      <dsp:spPr>
        <a:xfrm>
          <a:off x="3518254" y="2223581"/>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Makes dynamic pricing possible</a:t>
          </a:r>
        </a:p>
      </dsp:txBody>
      <dsp:txXfrm>
        <a:off x="3546550" y="2251877"/>
        <a:ext cx="1875578" cy="909493"/>
      </dsp:txXfrm>
    </dsp:sp>
    <dsp:sp modelId="{5680400C-30E4-47D2-88AD-5F57B6FE3786}">
      <dsp:nvSpPr>
        <dsp:cNvPr id="0" name=""/>
        <dsp:cNvSpPr/>
      </dsp:nvSpPr>
      <dsp:spPr>
        <a:xfrm rot="3310531">
          <a:off x="2455129" y="3246060"/>
          <a:ext cx="1353381" cy="32124"/>
        </a:xfrm>
        <a:custGeom>
          <a:avLst/>
          <a:gdLst/>
          <a:ahLst/>
          <a:cxnLst/>
          <a:rect l="0" t="0" r="0" b="0"/>
          <a:pathLst>
            <a:path>
              <a:moveTo>
                <a:pt x="0" y="16062"/>
              </a:moveTo>
              <a:lnTo>
                <a:pt x="135338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985" y="3228288"/>
        <a:ext cx="67669" cy="67669"/>
      </dsp:txXfrm>
    </dsp:sp>
    <dsp:sp modelId="{66619C9C-F2D7-4C90-81C1-BA67C620A824}">
      <dsp:nvSpPr>
        <dsp:cNvPr id="0" name=""/>
        <dsp:cNvSpPr/>
      </dsp:nvSpPr>
      <dsp:spPr>
        <a:xfrm>
          <a:off x="3518254" y="3334579"/>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Efficient than automated A/B testing</a:t>
          </a:r>
        </a:p>
      </dsp:txBody>
      <dsp:txXfrm>
        <a:off x="3546550" y="3362875"/>
        <a:ext cx="1875578" cy="909493"/>
      </dsp:txXfrm>
    </dsp:sp>
    <dsp:sp modelId="{58B50F77-2DF5-45E6-B579-55E67F4DCB1A}">
      <dsp:nvSpPr>
        <dsp:cNvPr id="0" name=""/>
        <dsp:cNvSpPr/>
      </dsp:nvSpPr>
      <dsp:spPr>
        <a:xfrm rot="4249260">
          <a:off x="1955534" y="3801559"/>
          <a:ext cx="2352570" cy="32124"/>
        </a:xfrm>
        <a:custGeom>
          <a:avLst/>
          <a:gdLst/>
          <a:ahLst/>
          <a:cxnLst/>
          <a:rect l="0" t="0" r="0" b="0"/>
          <a:pathLst>
            <a:path>
              <a:moveTo>
                <a:pt x="0" y="16062"/>
              </a:moveTo>
              <a:lnTo>
                <a:pt x="2352570"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73005" y="3758807"/>
        <a:ext cx="117628" cy="117628"/>
      </dsp:txXfrm>
    </dsp:sp>
    <dsp:sp modelId="{E5F362C7-D7EE-4880-AAF3-8BD92B5CB832}">
      <dsp:nvSpPr>
        <dsp:cNvPr id="0" name=""/>
        <dsp:cNvSpPr/>
      </dsp:nvSpPr>
      <dsp:spPr>
        <a:xfrm>
          <a:off x="3518254" y="4445577"/>
          <a:ext cx="1932170" cy="966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Churn analysis and prediction</a:t>
          </a:r>
        </a:p>
      </dsp:txBody>
      <dsp:txXfrm>
        <a:off x="3546550" y="4473873"/>
        <a:ext cx="1875578" cy="9094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9C79-DB48-4099-8C37-B40D4BE3A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0FC33D-B110-4F50-9923-5E06BF4F7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BD0042-AA0A-4563-8675-C480A988F4F1}"/>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989BAB00-6CA2-4780-8A3B-00A0BE321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03E1A-0741-41A4-AEB9-C7FD4AB6EC39}"/>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218674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0AF9-FB78-43ED-8FF3-E517E97DB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E2A723-E0FC-4C2C-BD74-AE64D08A8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1C5C7-2B12-4CE0-872E-67443A33135D}"/>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CCEE66D2-ADBC-481A-8F17-EA6E6F98A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233A9-ADDF-4C30-80A9-1B170C297A13}"/>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372609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9E8CE-2844-4C3D-87D6-D19CDDB97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272C95-C135-4952-B5C7-856021625B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75870-B3FA-4678-987D-6DCEB7EE564F}"/>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D3871E5C-D364-46AE-8911-89E4899FE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28C0F-C89E-4CA8-B1B4-8931F99AA1E2}"/>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611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9DC9-F48A-488C-B449-81A75A804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C43A9-F36F-433E-8692-86F0AF960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687C8-5FD7-472D-8202-DD0A3EEA3CD5}"/>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B6DFE87E-DB92-42CE-9366-20B34F2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D0265-D80B-479F-9DB0-BD9ABC336AA8}"/>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232014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E241-5D70-471A-BC38-C5236E1C0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FE8F9B-CF5D-4E48-B28A-CFA3EA267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A1DA3-86B5-46C3-9890-4B9F3010E051}"/>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69263C6D-225B-459C-94C4-2A233CF3B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FADAF-95F1-4A03-BC76-DF23F024B1D4}"/>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329277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1CF2-D655-4F9D-B2BB-DE638E1D5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322D5-889F-4C29-9524-F71ABE3CB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9279F-41C1-4C80-895D-5C93C31C8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0315E4-2300-4036-B881-D95B655B78E5}"/>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6" name="Footer Placeholder 5">
            <a:extLst>
              <a:ext uri="{FF2B5EF4-FFF2-40B4-BE49-F238E27FC236}">
                <a16:creationId xmlns:a16="http://schemas.microsoft.com/office/drawing/2014/main" id="{A14E0369-45DD-4B83-B3EC-3A4E6B1B8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1647C-A053-475F-9683-F598BE18CA2B}"/>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132227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634C-8216-4526-92B8-EBB2A9C222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6D6DC6-9E0E-4076-A7AB-11A2365CF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43308-08FB-4F2A-90BA-0E66A45649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AE10E-CCC5-4F44-BC9F-7074EEE22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48F2B-7981-4C8C-8904-82FEBB295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DFB1D-A0D9-4B7B-B980-96589C8425AB}"/>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8" name="Footer Placeholder 7">
            <a:extLst>
              <a:ext uri="{FF2B5EF4-FFF2-40B4-BE49-F238E27FC236}">
                <a16:creationId xmlns:a16="http://schemas.microsoft.com/office/drawing/2014/main" id="{F66B41AF-84FA-483B-BD47-318235ED7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AA628-F432-4614-AF30-BABF5A380E04}"/>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256667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C39C-70CF-4114-8DC8-AF66DA08CC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3E8E54-EB2B-4137-8015-1ECB1D163D56}"/>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4" name="Footer Placeholder 3">
            <a:extLst>
              <a:ext uri="{FF2B5EF4-FFF2-40B4-BE49-F238E27FC236}">
                <a16:creationId xmlns:a16="http://schemas.microsoft.com/office/drawing/2014/main" id="{AF3DF2A9-FB0A-46C1-8EA0-0AF66E3437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F0D37-6852-4A8D-B533-B5806BACEA18}"/>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99971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2DA9D-4BBF-4724-8233-2F7C63A4914F}"/>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3" name="Footer Placeholder 2">
            <a:extLst>
              <a:ext uri="{FF2B5EF4-FFF2-40B4-BE49-F238E27FC236}">
                <a16:creationId xmlns:a16="http://schemas.microsoft.com/office/drawing/2014/main" id="{40D4C09C-9DCA-430F-8C7C-84DE1B1009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796120-8624-4389-9567-9C4A93A3F4DE}"/>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161991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2697-C294-48A2-B1DF-159DCEFD5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962B95-9752-4FF1-BBF8-9E025C672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C7C6E-4D64-4D6F-8F1D-55443CF93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3EE50-D2D6-49BC-8265-F81FAD9C4161}"/>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6" name="Footer Placeholder 5">
            <a:extLst>
              <a:ext uri="{FF2B5EF4-FFF2-40B4-BE49-F238E27FC236}">
                <a16:creationId xmlns:a16="http://schemas.microsoft.com/office/drawing/2014/main" id="{3D1FF09E-6835-44CB-AF23-C9147C426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6A5A8-7F36-47CD-88BA-E5A9FBF56376}"/>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10747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F5CA-D122-4C64-8032-A735B1B49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E6E0D-F74F-4C66-A8C5-46E001DF2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3FCA6-8976-47E9-95BD-EDFD495C0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F30A1-764D-472F-88A6-EC424910B2DB}"/>
              </a:ext>
            </a:extLst>
          </p:cNvPr>
          <p:cNvSpPr>
            <a:spLocks noGrp="1"/>
          </p:cNvSpPr>
          <p:nvPr>
            <p:ph type="dt" sz="half" idx="10"/>
          </p:nvPr>
        </p:nvSpPr>
        <p:spPr/>
        <p:txBody>
          <a:bodyPr/>
          <a:lstStyle/>
          <a:p>
            <a:fld id="{243F7F5A-F769-4AAF-9987-41F6EEF5F3C9}" type="datetimeFigureOut">
              <a:rPr lang="en-US" smtClean="0"/>
              <a:t>10/20/2021</a:t>
            </a:fld>
            <a:endParaRPr lang="en-US"/>
          </a:p>
        </p:txBody>
      </p:sp>
      <p:sp>
        <p:nvSpPr>
          <p:cNvPr id="6" name="Footer Placeholder 5">
            <a:extLst>
              <a:ext uri="{FF2B5EF4-FFF2-40B4-BE49-F238E27FC236}">
                <a16:creationId xmlns:a16="http://schemas.microsoft.com/office/drawing/2014/main" id="{4407B619-454D-41BF-B83F-00F07DE42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2C8E8-7D10-4718-BD2B-5B9F4B07A527}"/>
              </a:ext>
            </a:extLst>
          </p:cNvPr>
          <p:cNvSpPr>
            <a:spLocks noGrp="1"/>
          </p:cNvSpPr>
          <p:nvPr>
            <p:ph type="sldNum" sz="quarter" idx="12"/>
          </p:nvPr>
        </p:nvSpPr>
        <p:spPr/>
        <p:txBody>
          <a:bodyPr/>
          <a:lstStyle/>
          <a:p>
            <a:fld id="{BF5AB803-408D-4CD5-8549-B89BDE387BAC}" type="slidenum">
              <a:rPr lang="en-US" smtClean="0"/>
              <a:t>‹#›</a:t>
            </a:fld>
            <a:endParaRPr lang="en-US"/>
          </a:p>
        </p:txBody>
      </p:sp>
    </p:spTree>
    <p:extLst>
      <p:ext uri="{BB962C8B-B14F-4D97-AF65-F5344CB8AC3E}">
        <p14:creationId xmlns:p14="http://schemas.microsoft.com/office/powerpoint/2010/main" val="323171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1420B-C5A1-429A-8C09-6D04C5CDB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C967B6-76F2-48A9-AAFA-E93BD41A6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75449-380E-4D0B-87DF-E126316A7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F7F5A-F769-4AAF-9987-41F6EEF5F3C9}" type="datetimeFigureOut">
              <a:rPr lang="en-US" smtClean="0"/>
              <a:t>10/20/2021</a:t>
            </a:fld>
            <a:endParaRPr lang="en-US"/>
          </a:p>
        </p:txBody>
      </p:sp>
      <p:sp>
        <p:nvSpPr>
          <p:cNvPr id="5" name="Footer Placeholder 4">
            <a:extLst>
              <a:ext uri="{FF2B5EF4-FFF2-40B4-BE49-F238E27FC236}">
                <a16:creationId xmlns:a16="http://schemas.microsoft.com/office/drawing/2014/main" id="{08249B5B-B97D-4EE1-802F-7E253840E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45AE9-8C6B-4BA1-ABE7-92DA0EB58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AB803-408D-4CD5-8549-B89BDE387BAC}" type="slidenum">
              <a:rPr lang="en-US" smtClean="0"/>
              <a:t>‹#›</a:t>
            </a:fld>
            <a:endParaRPr lang="en-US"/>
          </a:p>
        </p:txBody>
      </p:sp>
    </p:spTree>
    <p:extLst>
      <p:ext uri="{BB962C8B-B14F-4D97-AF65-F5344CB8AC3E}">
        <p14:creationId xmlns:p14="http://schemas.microsoft.com/office/powerpoint/2010/main" val="178111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A41891F-5158-4BAB-8695-9EC506B3759F}"/>
              </a:ext>
            </a:extLst>
          </p:cNvPr>
          <p:cNvSpPr>
            <a:spLocks noGrp="1"/>
          </p:cNvSpPr>
          <p:nvPr>
            <p:ph type="ctrTitle"/>
          </p:nvPr>
        </p:nvSpPr>
        <p:spPr>
          <a:xfrm>
            <a:off x="8153403" y="1941061"/>
            <a:ext cx="3322317" cy="2975876"/>
          </a:xfrm>
        </p:spPr>
        <p:txBody>
          <a:bodyPr anchor="b">
            <a:normAutofit/>
          </a:bodyPr>
          <a:lstStyle/>
          <a:p>
            <a:pPr algn="l"/>
            <a:r>
              <a:rPr lang="en-US" sz="3400" dirty="0"/>
              <a:t>Predictive and Prescriptive Data Analytics for Credit Unions </a:t>
            </a:r>
            <a:br>
              <a:rPr lang="en-US" sz="3400" dirty="0"/>
            </a:br>
            <a:r>
              <a:rPr lang="en-US" sz="3400" dirty="0"/>
              <a:t>Keys to the Future Growth</a:t>
            </a:r>
          </a:p>
        </p:txBody>
      </p:sp>
      <p:sp>
        <p:nvSpPr>
          <p:cNvPr id="3" name="Subtitle 2">
            <a:extLst>
              <a:ext uri="{FF2B5EF4-FFF2-40B4-BE49-F238E27FC236}">
                <a16:creationId xmlns:a16="http://schemas.microsoft.com/office/drawing/2014/main" id="{83BE1020-08CF-47EF-BE2F-D25A3CD0E3BD}"/>
              </a:ext>
            </a:extLst>
          </p:cNvPr>
          <p:cNvSpPr>
            <a:spLocks noGrp="1"/>
          </p:cNvSpPr>
          <p:nvPr>
            <p:ph type="subTitle" idx="1"/>
          </p:nvPr>
        </p:nvSpPr>
        <p:spPr>
          <a:xfrm>
            <a:off x="8082895" y="5146644"/>
            <a:ext cx="3322316" cy="1112114"/>
          </a:xfrm>
        </p:spPr>
        <p:txBody>
          <a:bodyPr anchor="t">
            <a:normAutofit/>
          </a:bodyPr>
          <a:lstStyle/>
          <a:p>
            <a:pPr algn="l"/>
            <a:r>
              <a:rPr lang="en-US" sz="2000" dirty="0"/>
              <a:t>Carlos Diaz</a:t>
            </a:r>
          </a:p>
          <a:p>
            <a:pPr algn="l"/>
            <a:r>
              <a:rPr lang="en-US" sz="2000" dirty="0"/>
              <a:t>Data Analyst</a:t>
            </a:r>
          </a:p>
        </p:txBody>
      </p:sp>
      <p:pic>
        <p:nvPicPr>
          <p:cNvPr id="2050" name="Picture 2" descr="Publix Employees Federal Credit Union logo">
            <a:extLst>
              <a:ext uri="{FF2B5EF4-FFF2-40B4-BE49-F238E27FC236}">
                <a16:creationId xmlns:a16="http://schemas.microsoft.com/office/drawing/2014/main" id="{6F48A74C-971E-464E-8F4A-E9293A5F95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7919" y="2580876"/>
            <a:ext cx="5267269" cy="1329984"/>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180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5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E79866-276B-4B4B-81F0-18489EED40D9}"/>
              </a:ext>
            </a:extLst>
          </p:cNvPr>
          <p:cNvPicPr/>
          <p:nvPr/>
        </p:nvPicPr>
        <p:blipFill>
          <a:blip r:embed="rId2"/>
          <a:stretch>
            <a:fillRect/>
          </a:stretch>
        </p:blipFill>
        <p:spPr>
          <a:xfrm>
            <a:off x="739207" y="643467"/>
            <a:ext cx="10713586" cy="5571066"/>
          </a:xfrm>
          <a:prstGeom prst="rect">
            <a:avLst/>
          </a:prstGeom>
        </p:spPr>
      </p:pic>
    </p:spTree>
    <p:extLst>
      <p:ext uri="{BB962C8B-B14F-4D97-AF65-F5344CB8AC3E}">
        <p14:creationId xmlns:p14="http://schemas.microsoft.com/office/powerpoint/2010/main" val="33120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DCE5D448-CD5E-42A6-8C1D-82B2CFA3E7E4}"/>
              </a:ext>
            </a:extLst>
          </p:cNvPr>
          <p:cNvPicPr>
            <a:picLocks noChangeAspect="1"/>
          </p:cNvPicPr>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181030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5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CA7F01-8D14-4AA5-AF54-293DC6A640CB}"/>
              </a:ext>
            </a:extLst>
          </p:cNvPr>
          <p:cNvPicPr/>
          <p:nvPr/>
        </p:nvPicPr>
        <p:blipFill>
          <a:blip r:embed="rId2"/>
          <a:stretch>
            <a:fillRect/>
          </a:stretch>
        </p:blipFill>
        <p:spPr>
          <a:xfrm>
            <a:off x="984930" y="643467"/>
            <a:ext cx="10222139" cy="5571066"/>
          </a:xfrm>
          <a:prstGeom prst="rect">
            <a:avLst/>
          </a:prstGeom>
        </p:spPr>
      </p:pic>
    </p:spTree>
    <p:extLst>
      <p:ext uri="{BB962C8B-B14F-4D97-AF65-F5344CB8AC3E}">
        <p14:creationId xmlns:p14="http://schemas.microsoft.com/office/powerpoint/2010/main" val="78669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293A0CBD-46ED-4506-971D-1E9D2C2C83C4}"/>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Machine learning</a:t>
            </a:r>
          </a:p>
        </p:txBody>
      </p:sp>
      <p:sp>
        <p:nvSpPr>
          <p:cNvPr id="3" name="Text Placeholder 2">
            <a:extLst>
              <a:ext uri="{FF2B5EF4-FFF2-40B4-BE49-F238E27FC236}">
                <a16:creationId xmlns:a16="http://schemas.microsoft.com/office/drawing/2014/main" id="{9C7D0B29-2FD8-44B0-B8AA-E6F6431EA209}"/>
              </a:ext>
            </a:extLst>
          </p:cNvPr>
          <p:cNvSpPr>
            <a:spLocks noGrp="1"/>
          </p:cNvSpPr>
          <p:nvPr>
            <p:ph type="body" idx="1"/>
          </p:nvPr>
        </p:nvSpPr>
        <p:spPr>
          <a:xfrm>
            <a:off x="835024" y="3809999"/>
            <a:ext cx="7025753" cy="1012778"/>
          </a:xfrm>
        </p:spPr>
        <p:txBody>
          <a:bodyPr vert="horz" lIns="91440" tIns="45720" rIns="91440" bIns="45720" rtlCol="0">
            <a:normAutofit/>
          </a:bodyPr>
          <a:lstStyle/>
          <a:p>
            <a:r>
              <a:rPr lang="en-US" kern="1200" dirty="0">
                <a:solidFill>
                  <a:schemeClr val="bg1"/>
                </a:solidFill>
                <a:latin typeface="+mn-lt"/>
                <a:ea typeface="+mn-ea"/>
                <a:cs typeface="+mn-cs"/>
              </a:rPr>
              <a:t>23 Ways Banks and Credit Unions Can Apply Machine Learning Today</a:t>
            </a:r>
          </a:p>
        </p:txBody>
      </p:sp>
      <p:pic>
        <p:nvPicPr>
          <p:cNvPr id="17" name="Picture 2" descr="Publix Employees Federal Credit Union logo">
            <a:extLst>
              <a:ext uri="{FF2B5EF4-FFF2-40B4-BE49-F238E27FC236}">
                <a16:creationId xmlns:a16="http://schemas.microsoft.com/office/drawing/2014/main" id="{540B84B1-72F2-4D9B-A736-0428385638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39497" y="263070"/>
            <a:ext cx="4352503" cy="109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7410-E474-48EE-9240-D94B2532B6AA}"/>
              </a:ext>
            </a:extLst>
          </p:cNvPr>
          <p:cNvSpPr>
            <a:spLocks noGrp="1"/>
          </p:cNvSpPr>
          <p:nvPr>
            <p:ph type="title"/>
          </p:nvPr>
        </p:nvSpPr>
        <p:spPr>
          <a:xfrm>
            <a:off x="648929" y="629266"/>
            <a:ext cx="3667039" cy="5506358"/>
          </a:xfrm>
        </p:spPr>
        <p:txBody>
          <a:bodyPr>
            <a:normAutofit/>
          </a:bodyPr>
          <a:lstStyle/>
          <a:p>
            <a:r>
              <a:rPr lang="en-US" sz="4000"/>
              <a:t>Improved Marketing and Cross-Selling</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3C64E5F2-BB68-4B10-927A-FCDBA007DA80}"/>
              </a:ext>
            </a:extLst>
          </p:cNvPr>
          <p:cNvGraphicFramePr/>
          <p:nvPr>
            <p:extLst>
              <p:ext uri="{D42A27DB-BD31-4B8C-83A1-F6EECF244321}">
                <p14:modId xmlns:p14="http://schemas.microsoft.com/office/powerpoint/2010/main" val="897818377"/>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38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A5D-2C18-42A5-8828-19D3A40E41C8}"/>
              </a:ext>
            </a:extLst>
          </p:cNvPr>
          <p:cNvSpPr>
            <a:spLocks noGrp="1"/>
          </p:cNvSpPr>
          <p:nvPr>
            <p:ph type="title"/>
          </p:nvPr>
        </p:nvSpPr>
        <p:spPr>
          <a:xfrm>
            <a:off x="648929" y="629266"/>
            <a:ext cx="3505495" cy="1622321"/>
          </a:xfrm>
        </p:spPr>
        <p:txBody>
          <a:bodyPr>
            <a:normAutofit/>
          </a:bodyPr>
          <a:lstStyle/>
          <a:p>
            <a:r>
              <a:rPr lang="en-US" sz="3700" dirty="0"/>
              <a:t>Automating Chatbot Conversations</a:t>
            </a:r>
          </a:p>
        </p:txBody>
      </p:sp>
      <p:sp>
        <p:nvSpPr>
          <p:cNvPr id="3" name="Content Placeholder 2">
            <a:extLst>
              <a:ext uri="{FF2B5EF4-FFF2-40B4-BE49-F238E27FC236}">
                <a16:creationId xmlns:a16="http://schemas.microsoft.com/office/drawing/2014/main" id="{51B2032C-C823-43A9-97B8-916ABF7E58E4}"/>
              </a:ext>
            </a:extLst>
          </p:cNvPr>
          <p:cNvSpPr>
            <a:spLocks noGrp="1"/>
          </p:cNvSpPr>
          <p:nvPr>
            <p:ph idx="1"/>
          </p:nvPr>
        </p:nvSpPr>
        <p:spPr>
          <a:xfrm>
            <a:off x="648931" y="2438400"/>
            <a:ext cx="3505494" cy="3785419"/>
          </a:xfrm>
        </p:spPr>
        <p:txBody>
          <a:bodyPr>
            <a:normAutofit/>
          </a:bodyPr>
          <a:lstStyle/>
          <a:p>
            <a:pPr algn="just"/>
            <a:r>
              <a:rPr lang="en-US" sz="2000" dirty="0"/>
              <a:t>ML can also be used to boost customer service within the banking industry, with the rise of chatbots and conversational interfaces.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9267E7E-F5E7-491E-BB53-2719B04C13E7}"/>
              </a:ext>
            </a:extLst>
          </p:cNvPr>
          <p:cNvPicPr>
            <a:picLocks noChangeAspect="1"/>
          </p:cNvPicPr>
          <p:nvPr/>
        </p:nvPicPr>
        <p:blipFill>
          <a:blip r:embed="rId2"/>
          <a:stretch>
            <a:fillRect/>
          </a:stretch>
        </p:blipFill>
        <p:spPr>
          <a:xfrm>
            <a:off x="5405862" y="997073"/>
            <a:ext cx="6019331" cy="4860608"/>
          </a:xfrm>
          <a:prstGeom prst="rect">
            <a:avLst/>
          </a:prstGeom>
          <a:effectLst/>
        </p:spPr>
      </p:pic>
    </p:spTree>
    <p:extLst>
      <p:ext uri="{BB962C8B-B14F-4D97-AF65-F5344CB8AC3E}">
        <p14:creationId xmlns:p14="http://schemas.microsoft.com/office/powerpoint/2010/main" val="158678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A5D-2C18-42A5-8828-19D3A40E41C8}"/>
              </a:ext>
            </a:extLst>
          </p:cNvPr>
          <p:cNvSpPr>
            <a:spLocks noGrp="1"/>
          </p:cNvSpPr>
          <p:nvPr>
            <p:ph type="title"/>
          </p:nvPr>
        </p:nvSpPr>
        <p:spPr>
          <a:xfrm>
            <a:off x="648929" y="629266"/>
            <a:ext cx="4944152" cy="1622321"/>
          </a:xfrm>
        </p:spPr>
        <p:txBody>
          <a:bodyPr>
            <a:normAutofit/>
          </a:bodyPr>
          <a:lstStyle/>
          <a:p>
            <a:r>
              <a:rPr lang="en-US" dirty="0"/>
              <a:t>Predicting Reasons for Customers’ Calls</a:t>
            </a:r>
          </a:p>
        </p:txBody>
      </p:sp>
      <p:sp>
        <p:nvSpPr>
          <p:cNvPr id="3" name="Content Placeholder 2">
            <a:extLst>
              <a:ext uri="{FF2B5EF4-FFF2-40B4-BE49-F238E27FC236}">
                <a16:creationId xmlns:a16="http://schemas.microsoft.com/office/drawing/2014/main" id="{51B2032C-C823-43A9-97B8-916ABF7E58E4}"/>
              </a:ext>
            </a:extLst>
          </p:cNvPr>
          <p:cNvSpPr>
            <a:spLocks noGrp="1"/>
          </p:cNvSpPr>
          <p:nvPr>
            <p:ph idx="1"/>
          </p:nvPr>
        </p:nvSpPr>
        <p:spPr>
          <a:xfrm>
            <a:off x="648930" y="2438400"/>
            <a:ext cx="4944151" cy="3785419"/>
          </a:xfrm>
        </p:spPr>
        <p:txBody>
          <a:bodyPr>
            <a:normAutofit/>
          </a:bodyPr>
          <a:lstStyle/>
          <a:p>
            <a:pPr algn="just"/>
            <a:r>
              <a:rPr lang="en-US" sz="2400" dirty="0"/>
              <a:t>Best /Priority Treatment to customers that represent maximum value to the business</a:t>
            </a:r>
          </a:p>
          <a:p>
            <a:pPr algn="just"/>
            <a:r>
              <a:rPr lang="en-US" sz="2400" dirty="0"/>
              <a:t>Avoid waiting time for valuable customers or customers who are calling again for the same issue.</a:t>
            </a:r>
          </a:p>
          <a:p>
            <a:pPr algn="just"/>
            <a:r>
              <a:rPr lang="en-US" sz="2400" dirty="0"/>
              <a:t>Predict Treatment prior to answering the call to customers by agents.</a:t>
            </a: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edicting Self-reported Customer Satisfaction of Interactions with a  Corporate Call Center | SpringerLink">
            <a:extLst>
              <a:ext uri="{FF2B5EF4-FFF2-40B4-BE49-F238E27FC236}">
                <a16:creationId xmlns:a16="http://schemas.microsoft.com/office/drawing/2014/main" id="{3D264423-A74E-40E0-8819-FAE26483D5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2008306"/>
            <a:ext cx="4475531" cy="28381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59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A5D-2C18-42A5-8828-19D3A40E41C8}"/>
              </a:ext>
            </a:extLst>
          </p:cNvPr>
          <p:cNvSpPr>
            <a:spLocks noGrp="1"/>
          </p:cNvSpPr>
          <p:nvPr>
            <p:ph type="title"/>
          </p:nvPr>
        </p:nvSpPr>
        <p:spPr>
          <a:xfrm>
            <a:off x="648929" y="629266"/>
            <a:ext cx="3505495" cy="1622321"/>
          </a:xfrm>
        </p:spPr>
        <p:txBody>
          <a:bodyPr>
            <a:normAutofit/>
          </a:bodyPr>
          <a:lstStyle/>
          <a:p>
            <a:r>
              <a:rPr lang="en-US" dirty="0"/>
              <a:t>Detecting Fraud</a:t>
            </a:r>
          </a:p>
        </p:txBody>
      </p:sp>
      <p:sp>
        <p:nvSpPr>
          <p:cNvPr id="3" name="Content Placeholder 2">
            <a:extLst>
              <a:ext uri="{FF2B5EF4-FFF2-40B4-BE49-F238E27FC236}">
                <a16:creationId xmlns:a16="http://schemas.microsoft.com/office/drawing/2014/main" id="{51B2032C-C823-43A9-97B8-916ABF7E58E4}"/>
              </a:ext>
            </a:extLst>
          </p:cNvPr>
          <p:cNvSpPr>
            <a:spLocks noGrp="1"/>
          </p:cNvSpPr>
          <p:nvPr>
            <p:ph idx="1"/>
          </p:nvPr>
        </p:nvSpPr>
        <p:spPr>
          <a:xfrm>
            <a:off x="648931" y="2438400"/>
            <a:ext cx="3505494" cy="3785419"/>
          </a:xfrm>
        </p:spPr>
        <p:txBody>
          <a:bodyPr>
            <a:normAutofit/>
          </a:bodyPr>
          <a:lstStyle/>
          <a:p>
            <a:pPr algn="just"/>
            <a:r>
              <a:rPr lang="en-US" sz="2000" dirty="0"/>
              <a:t>ML deploys a machine learning model and an example dataset of credit card transactions to train the model to recognize fraud patterns. The model is self-learning which enables it to adapt to new, unknown fraud patterns.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nomaly Detection with Machine Learning | Azure Architecture Diagram  Template">
            <a:extLst>
              <a:ext uri="{FF2B5EF4-FFF2-40B4-BE49-F238E27FC236}">
                <a16:creationId xmlns:a16="http://schemas.microsoft.com/office/drawing/2014/main" id="{E6CC7CCF-D081-4EDA-82EE-69A190DA7C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A5D-2C18-42A5-8828-19D3A40E41C8}"/>
              </a:ext>
            </a:extLst>
          </p:cNvPr>
          <p:cNvSpPr>
            <a:spLocks noGrp="1"/>
          </p:cNvSpPr>
          <p:nvPr>
            <p:ph type="title"/>
          </p:nvPr>
        </p:nvSpPr>
        <p:spPr>
          <a:xfrm>
            <a:off x="648929" y="629266"/>
            <a:ext cx="3505495" cy="1622321"/>
          </a:xfrm>
        </p:spPr>
        <p:txBody>
          <a:bodyPr>
            <a:normAutofit/>
          </a:bodyPr>
          <a:lstStyle/>
          <a:p>
            <a:r>
              <a:rPr lang="en-US" dirty="0"/>
              <a:t>Improving Collections</a:t>
            </a:r>
          </a:p>
        </p:txBody>
      </p:sp>
      <p:sp>
        <p:nvSpPr>
          <p:cNvPr id="3" name="Content Placeholder 2">
            <a:extLst>
              <a:ext uri="{FF2B5EF4-FFF2-40B4-BE49-F238E27FC236}">
                <a16:creationId xmlns:a16="http://schemas.microsoft.com/office/drawing/2014/main" id="{51B2032C-C823-43A9-97B8-916ABF7E58E4}"/>
              </a:ext>
            </a:extLst>
          </p:cNvPr>
          <p:cNvSpPr>
            <a:spLocks noGrp="1"/>
          </p:cNvSpPr>
          <p:nvPr>
            <p:ph idx="1"/>
          </p:nvPr>
        </p:nvSpPr>
        <p:spPr>
          <a:xfrm>
            <a:off x="648931" y="2438400"/>
            <a:ext cx="3505494" cy="3785419"/>
          </a:xfrm>
        </p:spPr>
        <p:txBody>
          <a:bodyPr>
            <a:normAutofit/>
          </a:bodyPr>
          <a:lstStyle/>
          <a:p>
            <a:pPr algn="just"/>
            <a:r>
              <a:rPr lang="en-US" sz="2000" dirty="0"/>
              <a:t>ML can help this issue by predicting which borrowers that go into arrears can resolve their issues without contact and support from the credit company. Not only will this improve the customer experience, it will also have an impact on reducing the cost and time of collections teams.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chine learning operations (MLOps) framework to upscale machine learning  Lifecycle with Azure Machine Learning - Azure Architecture Center |  Microsoft Docs">
            <a:extLst>
              <a:ext uri="{FF2B5EF4-FFF2-40B4-BE49-F238E27FC236}">
                <a16:creationId xmlns:a16="http://schemas.microsoft.com/office/drawing/2014/main" id="{960070FC-5435-4F91-854F-E1AB5F6A87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835753"/>
            <a:ext cx="6019331" cy="320529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9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7F9C-88AE-4155-9597-52137E9B1165}"/>
              </a:ext>
            </a:extLst>
          </p:cNvPr>
          <p:cNvSpPr>
            <a:spLocks noGrp="1"/>
          </p:cNvSpPr>
          <p:nvPr>
            <p:ph type="title"/>
          </p:nvPr>
        </p:nvSpPr>
        <p:spPr>
          <a:xfrm>
            <a:off x="838200" y="356247"/>
            <a:ext cx="10515600" cy="1325563"/>
          </a:xfrm>
        </p:spPr>
        <p:txBody>
          <a:bodyPr/>
          <a:lstStyle/>
          <a:p>
            <a:r>
              <a:rPr lang="en-US" dirty="0"/>
              <a:t>Sentiment analysis</a:t>
            </a:r>
          </a:p>
        </p:txBody>
      </p:sp>
      <p:sp>
        <p:nvSpPr>
          <p:cNvPr id="3" name="Content Placeholder 2">
            <a:extLst>
              <a:ext uri="{FF2B5EF4-FFF2-40B4-BE49-F238E27FC236}">
                <a16:creationId xmlns:a16="http://schemas.microsoft.com/office/drawing/2014/main" id="{BEFB00F7-04B9-46A9-8527-FEB29978E5F8}"/>
              </a:ext>
            </a:extLst>
          </p:cNvPr>
          <p:cNvSpPr>
            <a:spLocks noGrp="1"/>
          </p:cNvSpPr>
          <p:nvPr>
            <p:ph idx="1"/>
          </p:nvPr>
        </p:nvSpPr>
        <p:spPr/>
        <p:txBody>
          <a:bodyPr/>
          <a:lstStyle/>
          <a:p>
            <a:r>
              <a:rPr lang="en-US" dirty="0"/>
              <a:t>Sentiment Analysis is the process of ‘computationally’ determining whether a piece of writing is positive, negative or neutral. It’s also known as opinion mining, deriving the opinion or attitude of a speaker.</a:t>
            </a:r>
          </a:p>
        </p:txBody>
      </p:sp>
      <p:pic>
        <p:nvPicPr>
          <p:cNvPr id="1026" name="Picture 2" descr="Twitter Sentiment Analysis using XGBoost Machine Learning Classification  Algorithm in Python">
            <a:extLst>
              <a:ext uri="{FF2B5EF4-FFF2-40B4-BE49-F238E27FC236}">
                <a16:creationId xmlns:a16="http://schemas.microsoft.com/office/drawing/2014/main" id="{87127960-03A3-425D-B845-4FBF816AB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12" y="3207021"/>
            <a:ext cx="6214369" cy="32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00DF82A-6FB4-42B2-9C4C-64FDFEF5DA5A}"/>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3DB406C9-3ECF-49A5-BA59-B914DD49DDC1}"/>
              </a:ext>
            </a:extLst>
          </p:cNvPr>
          <p:cNvPicPr>
            <a:picLocks noChangeAspect="1"/>
          </p:cNvPicPr>
          <p:nvPr/>
        </p:nvPicPr>
        <p:blipFill>
          <a:blip r:embed="rId2"/>
          <a:stretch>
            <a:fillRect/>
          </a:stretch>
        </p:blipFill>
        <p:spPr>
          <a:xfrm>
            <a:off x="647700" y="647700"/>
            <a:ext cx="10896600" cy="5562600"/>
          </a:xfrm>
          <a:prstGeom prst="rect">
            <a:avLst/>
          </a:prstGeom>
        </p:spPr>
      </p:pic>
    </p:spTree>
    <p:extLst>
      <p:ext uri="{BB962C8B-B14F-4D97-AF65-F5344CB8AC3E}">
        <p14:creationId xmlns:p14="http://schemas.microsoft.com/office/powerpoint/2010/main" val="287404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33FD-8AB0-4DB2-982C-B74F1A9887B8}"/>
              </a:ext>
            </a:extLst>
          </p:cNvPr>
          <p:cNvSpPr>
            <a:spLocks noGrp="1"/>
          </p:cNvSpPr>
          <p:nvPr>
            <p:ph type="title"/>
          </p:nvPr>
        </p:nvSpPr>
        <p:spPr>
          <a:xfrm>
            <a:off x="648929" y="629266"/>
            <a:ext cx="3505495" cy="1622321"/>
          </a:xfrm>
        </p:spPr>
        <p:txBody>
          <a:bodyPr>
            <a:normAutofit/>
          </a:bodyPr>
          <a:lstStyle/>
          <a:p>
            <a:r>
              <a:rPr lang="en-US" sz="3700"/>
              <a:t>Natural Language Processing (NLP)</a:t>
            </a:r>
          </a:p>
        </p:txBody>
      </p:sp>
      <p:sp>
        <p:nvSpPr>
          <p:cNvPr id="3" name="Content Placeholder 2">
            <a:extLst>
              <a:ext uri="{FF2B5EF4-FFF2-40B4-BE49-F238E27FC236}">
                <a16:creationId xmlns:a16="http://schemas.microsoft.com/office/drawing/2014/main" id="{C6FAB6C8-C535-47DB-A8AC-3663198E63E7}"/>
              </a:ext>
            </a:extLst>
          </p:cNvPr>
          <p:cNvSpPr>
            <a:spLocks noGrp="1"/>
          </p:cNvSpPr>
          <p:nvPr>
            <p:ph idx="1"/>
          </p:nvPr>
        </p:nvSpPr>
        <p:spPr>
          <a:xfrm>
            <a:off x="648931" y="2438400"/>
            <a:ext cx="3505494" cy="3785419"/>
          </a:xfrm>
        </p:spPr>
        <p:txBody>
          <a:bodyPr>
            <a:normAutofit/>
          </a:bodyPr>
          <a:lstStyle/>
          <a:p>
            <a:pPr algn="just"/>
            <a:r>
              <a:rPr lang="en-US" sz="2000" dirty="0">
                <a:latin typeface="Helvetica Neue"/>
              </a:rPr>
              <a:t>A</a:t>
            </a:r>
            <a:r>
              <a:rPr lang="en-US" sz="2000" b="0" i="0" dirty="0">
                <a:effectLst/>
                <a:latin typeface="Helvetica Neue"/>
              </a:rPr>
              <a:t>utomatic manipulation of natural language, like speech and text, by software.</a:t>
            </a:r>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Natural Language Processing in Artificial Intelligence? - DataFlair">
            <a:extLst>
              <a:ext uri="{FF2B5EF4-FFF2-40B4-BE49-F238E27FC236}">
                <a16:creationId xmlns:a16="http://schemas.microsoft.com/office/drawing/2014/main" id="{1DEFA28C-A06E-4F1F-813B-40CFC2721B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854827"/>
            <a:ext cx="6019331" cy="31451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0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8CB6-8BDA-46A2-AA8A-35121DA21BBD}"/>
              </a:ext>
            </a:extLst>
          </p:cNvPr>
          <p:cNvSpPr>
            <a:spLocks noGrp="1"/>
          </p:cNvSpPr>
          <p:nvPr>
            <p:ph type="title"/>
          </p:nvPr>
        </p:nvSpPr>
        <p:spPr>
          <a:xfrm>
            <a:off x="648929" y="629266"/>
            <a:ext cx="3505495" cy="1622321"/>
          </a:xfrm>
        </p:spPr>
        <p:txBody>
          <a:bodyPr>
            <a:normAutofit/>
          </a:bodyPr>
          <a:lstStyle/>
          <a:p>
            <a:r>
              <a:rPr lang="en-US" sz="3700"/>
              <a:t>Crypto currency – Bitcoin - Blockchain</a:t>
            </a:r>
          </a:p>
        </p:txBody>
      </p:sp>
      <p:sp>
        <p:nvSpPr>
          <p:cNvPr id="3" name="Content Placeholder 2">
            <a:extLst>
              <a:ext uri="{FF2B5EF4-FFF2-40B4-BE49-F238E27FC236}">
                <a16:creationId xmlns:a16="http://schemas.microsoft.com/office/drawing/2014/main" id="{6CC81C83-370D-469C-9FD4-BF384D611E67}"/>
              </a:ext>
            </a:extLst>
          </p:cNvPr>
          <p:cNvSpPr>
            <a:spLocks noGrp="1"/>
          </p:cNvSpPr>
          <p:nvPr>
            <p:ph idx="1"/>
          </p:nvPr>
        </p:nvSpPr>
        <p:spPr>
          <a:xfrm>
            <a:off x="648931" y="2438400"/>
            <a:ext cx="3505494" cy="3785419"/>
          </a:xfrm>
        </p:spPr>
        <p:txBody>
          <a:bodyPr>
            <a:normAutofit/>
          </a:bodyPr>
          <a:lstStyle/>
          <a:p>
            <a:pPr algn="just"/>
            <a:r>
              <a:rPr lang="en-US" sz="2000" dirty="0"/>
              <a:t>Blockchain information for Bitcoin (BTC) including historical prices, the most recently mined blocks, the </a:t>
            </a:r>
            <a:r>
              <a:rPr lang="en-US" sz="2000" dirty="0" err="1"/>
              <a:t>mempool</a:t>
            </a:r>
            <a:r>
              <a:rPr lang="en-US" sz="2000" dirty="0"/>
              <a:t> size of unconfirmed transactions, and data for the latest transactions.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0919D9-B00F-4F45-AFA4-E94DE3CE64E9}"/>
              </a:ext>
            </a:extLst>
          </p:cNvPr>
          <p:cNvPicPr>
            <a:picLocks noChangeAspect="1"/>
          </p:cNvPicPr>
          <p:nvPr/>
        </p:nvPicPr>
        <p:blipFill>
          <a:blip r:embed="rId2"/>
          <a:stretch>
            <a:fillRect/>
          </a:stretch>
        </p:blipFill>
        <p:spPr>
          <a:xfrm>
            <a:off x="5421522" y="1606529"/>
            <a:ext cx="6003671" cy="3632221"/>
          </a:xfrm>
          <a:prstGeom prst="rect">
            <a:avLst/>
          </a:prstGeom>
          <a:effectLst/>
        </p:spPr>
      </p:pic>
    </p:spTree>
    <p:extLst>
      <p:ext uri="{BB962C8B-B14F-4D97-AF65-F5344CB8AC3E}">
        <p14:creationId xmlns:p14="http://schemas.microsoft.com/office/powerpoint/2010/main" val="28913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D5A4-2AE2-4596-861B-8367C58DBD76}"/>
              </a:ext>
            </a:extLst>
          </p:cNvPr>
          <p:cNvSpPr>
            <a:spLocks noGrp="1"/>
          </p:cNvSpPr>
          <p:nvPr>
            <p:ph type="title"/>
          </p:nvPr>
        </p:nvSpPr>
        <p:spPr>
          <a:xfrm>
            <a:off x="648929" y="629266"/>
            <a:ext cx="3505495" cy="1622321"/>
          </a:xfrm>
        </p:spPr>
        <p:txBody>
          <a:bodyPr>
            <a:normAutofit/>
          </a:bodyPr>
          <a:lstStyle/>
          <a:p>
            <a:r>
              <a:rPr lang="en-US" dirty="0"/>
              <a:t>Artificial intelligence</a:t>
            </a:r>
          </a:p>
        </p:txBody>
      </p:sp>
      <p:sp>
        <p:nvSpPr>
          <p:cNvPr id="2054" name="Content Placeholder 2053">
            <a:extLst>
              <a:ext uri="{FF2B5EF4-FFF2-40B4-BE49-F238E27FC236}">
                <a16:creationId xmlns:a16="http://schemas.microsoft.com/office/drawing/2014/main" id="{ED2AA926-7BCA-4911-8FF2-71AE12C1C9E1}"/>
              </a:ext>
            </a:extLst>
          </p:cNvPr>
          <p:cNvSpPr>
            <a:spLocks noGrp="1"/>
          </p:cNvSpPr>
          <p:nvPr>
            <p:ph idx="1"/>
          </p:nvPr>
        </p:nvSpPr>
        <p:spPr>
          <a:xfrm>
            <a:off x="648931" y="2438400"/>
            <a:ext cx="3505494" cy="3785419"/>
          </a:xfrm>
        </p:spPr>
        <p:txBody>
          <a:bodyPr>
            <a:normAutofit/>
          </a:bodyPr>
          <a:lstStyle/>
          <a:p>
            <a:pPr algn="just"/>
            <a:r>
              <a:rPr lang="en-US" sz="2000" dirty="0"/>
              <a:t>(AI) refers to the simulation of human intelligence in machines that are programmed to think like humans and mimic their actions. The term may also be applied to any machine that exhibits traits associated with a human mind such as learning and problem-solving.</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tificial Intelligence (AI) in Mobile Banking: Transforming the Customer  Experience">
            <a:extLst>
              <a:ext uri="{FF2B5EF4-FFF2-40B4-BE49-F238E27FC236}">
                <a16:creationId xmlns:a16="http://schemas.microsoft.com/office/drawing/2014/main" id="{9C0C369F-1BEF-4CE4-94DB-18558137C7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3738" y="1734441"/>
            <a:ext cx="6019331" cy="338587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563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36CF-EFB1-4FD6-A5E7-BE7A253F3363}"/>
              </a:ext>
            </a:extLst>
          </p:cNvPr>
          <p:cNvSpPr>
            <a:spLocks noGrp="1"/>
          </p:cNvSpPr>
          <p:nvPr>
            <p:ph type="title"/>
          </p:nvPr>
        </p:nvSpPr>
        <p:spPr>
          <a:xfrm>
            <a:off x="648929" y="629266"/>
            <a:ext cx="3505495" cy="1622321"/>
          </a:xfrm>
        </p:spPr>
        <p:txBody>
          <a:bodyPr>
            <a:normAutofit/>
          </a:bodyPr>
          <a:lstStyle/>
          <a:p>
            <a:r>
              <a:rPr lang="en-US" dirty="0"/>
              <a:t>Cybersecurity analysis</a:t>
            </a:r>
          </a:p>
        </p:txBody>
      </p:sp>
      <p:sp>
        <p:nvSpPr>
          <p:cNvPr id="3" name="Content Placeholder 2">
            <a:extLst>
              <a:ext uri="{FF2B5EF4-FFF2-40B4-BE49-F238E27FC236}">
                <a16:creationId xmlns:a16="http://schemas.microsoft.com/office/drawing/2014/main" id="{A2B3A4CA-74FD-4E2E-A602-DBA7584229C0}"/>
              </a:ext>
            </a:extLst>
          </p:cNvPr>
          <p:cNvSpPr>
            <a:spLocks noGrp="1"/>
          </p:cNvSpPr>
          <p:nvPr>
            <p:ph idx="1"/>
          </p:nvPr>
        </p:nvSpPr>
        <p:spPr>
          <a:xfrm>
            <a:off x="648931" y="2438400"/>
            <a:ext cx="3505494" cy="3785419"/>
          </a:xfrm>
        </p:spPr>
        <p:txBody>
          <a:bodyPr>
            <a:normAutofit/>
          </a:bodyPr>
          <a:lstStyle/>
          <a:p>
            <a:pPr marL="0" indent="0" algn="just">
              <a:buNone/>
            </a:pPr>
            <a:r>
              <a:rPr lang="en-US" sz="2000" dirty="0"/>
              <a:t>Cyber data analysts often work to identify potential weaknesses or vulnerabilities in networks or endpoints, either from an offensive or defensive perspective. An analyst should understand common vulnerabilities, the threats that they pose and ways to manage these risks.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ata Analytics Cybersecurity Best Practices | Tiempo Dev">
            <a:extLst>
              <a:ext uri="{FF2B5EF4-FFF2-40B4-BE49-F238E27FC236}">
                <a16:creationId xmlns:a16="http://schemas.microsoft.com/office/drawing/2014/main" id="{EB885030-E401-43F7-87DF-EEC07B720B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73033"/>
            <a:ext cx="6019331" cy="450868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18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EB115-C2DB-4326-927C-8F22E16A79B2}"/>
              </a:ext>
            </a:extLst>
          </p:cNvPr>
          <p:cNvSpPr/>
          <p:nvPr/>
        </p:nvSpPr>
        <p:spPr>
          <a:xfrm>
            <a:off x="4496044" y="2967335"/>
            <a:ext cx="3199914" cy="1569660"/>
          </a:xfrm>
          <a:prstGeom prst="rect">
            <a:avLst/>
          </a:prstGeom>
          <a:noFill/>
        </p:spPr>
        <p:txBody>
          <a:bodyPr wrap="non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Q &amp; A</a:t>
            </a:r>
            <a:endParaRPr lang="en-US"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5368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55E17-CEC4-42DC-9A59-E376C0CBB2C2}"/>
              </a:ext>
            </a:extLst>
          </p:cNvPr>
          <p:cNvPicPr>
            <a:picLocks noChangeAspect="1"/>
          </p:cNvPicPr>
          <p:nvPr/>
        </p:nvPicPr>
        <p:blipFill>
          <a:blip r:embed="rId2"/>
          <a:stretch>
            <a:fillRect/>
          </a:stretch>
        </p:blipFill>
        <p:spPr>
          <a:xfrm>
            <a:off x="819150" y="771525"/>
            <a:ext cx="10896600" cy="5562600"/>
          </a:xfrm>
          <a:prstGeom prst="rect">
            <a:avLst/>
          </a:prstGeom>
        </p:spPr>
      </p:pic>
    </p:spTree>
    <p:extLst>
      <p:ext uri="{BB962C8B-B14F-4D97-AF65-F5344CB8AC3E}">
        <p14:creationId xmlns:p14="http://schemas.microsoft.com/office/powerpoint/2010/main" val="359148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578347-CD4B-4B2F-B99D-C61030FD7F2F}"/>
              </a:ext>
            </a:extLst>
          </p:cNvPr>
          <p:cNvPicPr>
            <a:picLocks noChangeAspect="1"/>
          </p:cNvPicPr>
          <p:nvPr/>
        </p:nvPicPr>
        <p:blipFill>
          <a:blip r:embed="rId2"/>
          <a:stretch>
            <a:fillRect/>
          </a:stretch>
        </p:blipFill>
        <p:spPr>
          <a:xfrm>
            <a:off x="1054311" y="643466"/>
            <a:ext cx="10083378" cy="5571067"/>
          </a:xfrm>
          <a:prstGeom prst="rect">
            <a:avLst/>
          </a:prstGeom>
        </p:spPr>
      </p:pic>
    </p:spTree>
    <p:extLst>
      <p:ext uri="{BB962C8B-B14F-4D97-AF65-F5344CB8AC3E}">
        <p14:creationId xmlns:p14="http://schemas.microsoft.com/office/powerpoint/2010/main" val="6133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31C11F-FE29-4577-BF2A-E2AC72793DE2}"/>
              </a:ext>
            </a:extLst>
          </p:cNvPr>
          <p:cNvPicPr>
            <a:picLocks noChangeAspect="1"/>
          </p:cNvPicPr>
          <p:nvPr/>
        </p:nvPicPr>
        <p:blipFill>
          <a:blip r:embed="rId2"/>
          <a:stretch>
            <a:fillRect/>
          </a:stretch>
        </p:blipFill>
        <p:spPr>
          <a:xfrm>
            <a:off x="643467" y="934466"/>
            <a:ext cx="10905066" cy="4989066"/>
          </a:xfrm>
          <a:prstGeom prst="rect">
            <a:avLst/>
          </a:prstGeom>
        </p:spPr>
      </p:pic>
    </p:spTree>
    <p:extLst>
      <p:ext uri="{BB962C8B-B14F-4D97-AF65-F5344CB8AC3E}">
        <p14:creationId xmlns:p14="http://schemas.microsoft.com/office/powerpoint/2010/main" val="208416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B0F11-2DC8-4AE6-AFE5-1DCF8BE70635}"/>
              </a:ext>
            </a:extLst>
          </p:cNvPr>
          <p:cNvPicPr>
            <a:picLocks noChangeAspect="1"/>
          </p:cNvPicPr>
          <p:nvPr/>
        </p:nvPicPr>
        <p:blipFill>
          <a:blip r:embed="rId2"/>
          <a:stretch>
            <a:fillRect/>
          </a:stretch>
        </p:blipFill>
        <p:spPr>
          <a:xfrm>
            <a:off x="643467" y="1520613"/>
            <a:ext cx="10905066" cy="3816772"/>
          </a:xfrm>
          <a:prstGeom prst="rect">
            <a:avLst/>
          </a:prstGeom>
        </p:spPr>
      </p:pic>
    </p:spTree>
    <p:extLst>
      <p:ext uri="{BB962C8B-B14F-4D97-AF65-F5344CB8AC3E}">
        <p14:creationId xmlns:p14="http://schemas.microsoft.com/office/powerpoint/2010/main" val="382800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0B537-1FE2-4CE7-80C7-F9958B0E66AD}"/>
              </a:ext>
            </a:extLst>
          </p:cNvPr>
          <p:cNvPicPr>
            <a:picLocks noChangeAspect="1"/>
          </p:cNvPicPr>
          <p:nvPr/>
        </p:nvPicPr>
        <p:blipFill>
          <a:blip r:embed="rId2"/>
          <a:stretch>
            <a:fillRect/>
          </a:stretch>
        </p:blipFill>
        <p:spPr>
          <a:xfrm>
            <a:off x="643467" y="1725083"/>
            <a:ext cx="10905066" cy="3407832"/>
          </a:xfrm>
          <a:prstGeom prst="rect">
            <a:avLst/>
          </a:prstGeom>
        </p:spPr>
      </p:pic>
    </p:spTree>
    <p:extLst>
      <p:ext uri="{BB962C8B-B14F-4D97-AF65-F5344CB8AC3E}">
        <p14:creationId xmlns:p14="http://schemas.microsoft.com/office/powerpoint/2010/main" val="216544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F1471-91F2-4010-B340-315A564635FF}"/>
              </a:ext>
            </a:extLst>
          </p:cNvPr>
          <p:cNvPicPr>
            <a:picLocks noChangeAspect="1"/>
          </p:cNvPicPr>
          <p:nvPr/>
        </p:nvPicPr>
        <p:blipFill>
          <a:blip r:embed="rId2"/>
          <a:stretch>
            <a:fillRect/>
          </a:stretch>
        </p:blipFill>
        <p:spPr>
          <a:xfrm>
            <a:off x="913612" y="643466"/>
            <a:ext cx="10364775" cy="5571067"/>
          </a:xfrm>
          <a:prstGeom prst="rect">
            <a:avLst/>
          </a:prstGeom>
        </p:spPr>
      </p:pic>
    </p:spTree>
    <p:extLst>
      <p:ext uri="{BB962C8B-B14F-4D97-AF65-F5344CB8AC3E}">
        <p14:creationId xmlns:p14="http://schemas.microsoft.com/office/powerpoint/2010/main" val="25668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39AD6-4512-41E2-833F-1311D67D6095}"/>
              </a:ext>
            </a:extLst>
          </p:cNvPr>
          <p:cNvPicPr>
            <a:picLocks noChangeAspect="1"/>
          </p:cNvPicPr>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1094060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12004</TotalTime>
  <Words>426</Words>
  <Application>Microsoft Office PowerPoint</Application>
  <PresentationFormat>Widescreen</PresentationFormat>
  <Paragraphs>34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 Neue</vt:lpstr>
      <vt:lpstr>Tw Cen MT</vt:lpstr>
      <vt:lpstr>Office Theme</vt:lpstr>
      <vt:lpstr>Predictive and Prescriptive Data Analytics for Credit Unions  Keys to the Future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Improved Marketing and Cross-Selling</vt:lpstr>
      <vt:lpstr>Automating Chatbot Conversations</vt:lpstr>
      <vt:lpstr>Predicting Reasons for Customers’ Calls</vt:lpstr>
      <vt:lpstr>Detecting Fraud</vt:lpstr>
      <vt:lpstr>Improving Collections</vt:lpstr>
      <vt:lpstr>Sentiment analysis</vt:lpstr>
      <vt:lpstr>Natural Language Processing (NLP)</vt:lpstr>
      <vt:lpstr>Crypto currency – Bitcoin - Blockchain</vt:lpstr>
      <vt:lpstr>Artificial intelligence</vt:lpstr>
      <vt:lpstr>Cybersecurity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and Prescriptive Data Analytics for Credit Unions   Keys to the Future Growth</dc:title>
  <dc:creator>Carlos Diaz</dc:creator>
  <cp:lastModifiedBy>Carlos Diaz</cp:lastModifiedBy>
  <cp:revision>40</cp:revision>
  <dcterms:created xsi:type="dcterms:W3CDTF">2021-04-30T18:45:45Z</dcterms:created>
  <dcterms:modified xsi:type="dcterms:W3CDTF">2021-10-20T22:36:40Z</dcterms:modified>
</cp:coreProperties>
</file>