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7772400" cy="10058400"/>
  <p:notesSz cx="70104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100" d="100"/>
          <a:sy n="100" d="100"/>
        </p:scale>
        <p:origin x="-2280" y="-72"/>
      </p:cViewPr>
      <p:guideLst>
        <p:guide orient="horz" pos="3168"/>
        <p:guide pos="2448"/>
        <p:guide pos="199"/>
        <p:guide pos="4697"/>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3168" tIns="46584" rIns="93168" bIns="46584" numCol="1" anchor="t" anchorCtr="0" compatLnSpc="1">
            <a:prstTxWarp prst="textNoShape">
              <a:avLst/>
            </a:prstTxWarp>
          </a:bodyPr>
          <a:lstStyle>
            <a:lvl1pPr defTabSz="931778">
              <a:defRPr sz="1300"/>
            </a:lvl1pPr>
          </a:lstStyle>
          <a:p>
            <a:pPr>
              <a:defRPr/>
            </a:pPr>
            <a:endParaRPr lang="en-US"/>
          </a:p>
        </p:txBody>
      </p:sp>
      <p:sp>
        <p:nvSpPr>
          <p:cNvPr id="4099" name="Rectangle 1027"/>
          <p:cNvSpPr>
            <a:spLocks noGrp="1" noChangeArrowheads="1"/>
          </p:cNvSpPr>
          <p:nvPr>
            <p:ph type="dt" sz="quarter" idx="1"/>
          </p:nvPr>
        </p:nvSpPr>
        <p:spPr bwMode="auto">
          <a:xfrm>
            <a:off x="3971925" y="0"/>
            <a:ext cx="3038475" cy="461963"/>
          </a:xfrm>
          <a:prstGeom prst="rect">
            <a:avLst/>
          </a:prstGeom>
          <a:noFill/>
          <a:ln w="9525">
            <a:noFill/>
            <a:miter lim="800000"/>
            <a:headEnd/>
            <a:tailEnd/>
          </a:ln>
          <a:effectLst/>
        </p:spPr>
        <p:txBody>
          <a:bodyPr vert="horz" wrap="square" lIns="93168" tIns="46584" rIns="93168" bIns="46584" numCol="1" anchor="t" anchorCtr="0" compatLnSpc="1">
            <a:prstTxWarp prst="textNoShape">
              <a:avLst/>
            </a:prstTxWarp>
          </a:bodyPr>
          <a:lstStyle>
            <a:lvl1pPr algn="r" defTabSz="931778">
              <a:defRPr sz="1300"/>
            </a:lvl1pPr>
          </a:lstStyle>
          <a:p>
            <a:pPr>
              <a:defRPr/>
            </a:pPr>
            <a:endParaRPr lang="en-US"/>
          </a:p>
        </p:txBody>
      </p:sp>
      <p:sp>
        <p:nvSpPr>
          <p:cNvPr id="4100" name="Rectangle 1028"/>
          <p:cNvSpPr>
            <a:spLocks noGrp="1" noChangeArrowheads="1"/>
          </p:cNvSpPr>
          <p:nvPr>
            <p:ph type="ftr" sz="quarter" idx="2"/>
          </p:nvPr>
        </p:nvSpPr>
        <p:spPr bwMode="auto">
          <a:xfrm>
            <a:off x="0" y="8834438"/>
            <a:ext cx="3038475" cy="461962"/>
          </a:xfrm>
          <a:prstGeom prst="rect">
            <a:avLst/>
          </a:prstGeom>
          <a:noFill/>
          <a:ln w="9525">
            <a:noFill/>
            <a:miter lim="800000"/>
            <a:headEnd/>
            <a:tailEnd/>
          </a:ln>
          <a:effectLst/>
        </p:spPr>
        <p:txBody>
          <a:bodyPr vert="horz" wrap="square" lIns="93168" tIns="46584" rIns="93168" bIns="46584" numCol="1" anchor="b" anchorCtr="0" compatLnSpc="1">
            <a:prstTxWarp prst="textNoShape">
              <a:avLst/>
            </a:prstTxWarp>
          </a:bodyPr>
          <a:lstStyle>
            <a:lvl1pPr defTabSz="931778">
              <a:defRPr sz="1300"/>
            </a:lvl1pPr>
          </a:lstStyle>
          <a:p>
            <a:pPr>
              <a:defRPr/>
            </a:pPr>
            <a:endParaRPr lang="en-US"/>
          </a:p>
        </p:txBody>
      </p:sp>
      <p:sp>
        <p:nvSpPr>
          <p:cNvPr id="4101" name="Rectangle 1029"/>
          <p:cNvSpPr>
            <a:spLocks noGrp="1" noChangeArrowheads="1"/>
          </p:cNvSpPr>
          <p:nvPr>
            <p:ph type="sldNum" sz="quarter" idx="3"/>
          </p:nvPr>
        </p:nvSpPr>
        <p:spPr bwMode="auto">
          <a:xfrm>
            <a:off x="3971925" y="8834438"/>
            <a:ext cx="3038475" cy="461962"/>
          </a:xfrm>
          <a:prstGeom prst="rect">
            <a:avLst/>
          </a:prstGeom>
          <a:noFill/>
          <a:ln w="9525">
            <a:noFill/>
            <a:miter lim="800000"/>
            <a:headEnd/>
            <a:tailEnd/>
          </a:ln>
          <a:effectLst/>
        </p:spPr>
        <p:txBody>
          <a:bodyPr vert="horz" wrap="square" lIns="93168" tIns="46584" rIns="93168" bIns="46584" numCol="1" anchor="b" anchorCtr="0" compatLnSpc="1">
            <a:prstTxWarp prst="textNoShape">
              <a:avLst/>
            </a:prstTxWarp>
          </a:bodyPr>
          <a:lstStyle>
            <a:lvl1pPr algn="r" defTabSz="931778">
              <a:defRPr sz="1300"/>
            </a:lvl1pPr>
          </a:lstStyle>
          <a:p>
            <a:pPr>
              <a:defRPr/>
            </a:pPr>
            <a:fld id="{E3C70407-C8E5-408D-AFC4-10227A26436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613" y="3124200"/>
            <a:ext cx="6607175" cy="21558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225" y="5699125"/>
            <a:ext cx="5441950" cy="2571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DC948F-4E12-4338-9AF8-83B03FA6552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F2DA71-35FB-4C9E-B24D-714E597A4D9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38788" y="893763"/>
            <a:ext cx="1651000" cy="8047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82613" y="893763"/>
            <a:ext cx="4803775" cy="8047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00531A-4191-4927-AAF1-CEE94F477EF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6383D5-C3DB-4A5A-B7E1-A9C03F5AAA3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4363" y="6462713"/>
            <a:ext cx="6605587" cy="19986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4363" y="4262438"/>
            <a:ext cx="6605587" cy="22002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F2F9E05-4E92-4914-8A61-1D27B36E6C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82613" y="2905125"/>
            <a:ext cx="3227387" cy="6035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62400" y="2905125"/>
            <a:ext cx="3227388" cy="6035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B1C1A3-3FD2-4A00-92FA-E1D827870B7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938" y="403225"/>
            <a:ext cx="6994525" cy="167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938" y="2251075"/>
            <a:ext cx="3433762" cy="9382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938" y="3189288"/>
            <a:ext cx="3433762" cy="57959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113" y="2251075"/>
            <a:ext cx="3435350" cy="9382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113" y="3189288"/>
            <a:ext cx="3435350" cy="57959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50A2A9D-6C87-4765-8F3C-D5B40F55A04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FB7231C-B4B9-4201-8D4F-49ECFBE5125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B3405FF-96D2-4BD1-B048-5295AC1941A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938" y="400050"/>
            <a:ext cx="2557462" cy="17049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475" y="400050"/>
            <a:ext cx="4344988" cy="8585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938" y="2105025"/>
            <a:ext cx="2557462" cy="6880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A8E344-8323-4BB9-8208-13033A5021D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4000" y="7040563"/>
            <a:ext cx="4662488" cy="8318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4000" y="898525"/>
            <a:ext cx="4662488" cy="60356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524000" y="7872413"/>
            <a:ext cx="4662488" cy="11795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990C85-4EE9-467E-B5EF-AC8302FEE67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82613" y="893763"/>
            <a:ext cx="6607175" cy="1676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82613" y="2905125"/>
            <a:ext cx="6607175" cy="6035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582613" y="9164638"/>
            <a:ext cx="1619250" cy="669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2655888" y="9164638"/>
            <a:ext cx="2460625" cy="669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5570538" y="9164638"/>
            <a:ext cx="1619250" cy="669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65068C6-7E7B-43D9-A420-072FECEE7C2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3"/>
          <p:cNvSpPr txBox="1">
            <a:spLocks noChangeArrowheads="1"/>
          </p:cNvSpPr>
          <p:nvPr/>
        </p:nvSpPr>
        <p:spPr bwMode="auto">
          <a:xfrm>
            <a:off x="695325" y="1400175"/>
            <a:ext cx="6369050" cy="881063"/>
          </a:xfrm>
          <a:prstGeom prst="rect">
            <a:avLst/>
          </a:prstGeom>
          <a:noFill/>
          <a:ln w="9525">
            <a:noFill/>
            <a:miter lim="800000"/>
            <a:headEnd/>
            <a:tailEnd/>
          </a:ln>
        </p:spPr>
        <p:txBody>
          <a:bodyPr>
            <a:spAutoFit/>
          </a:bodyPr>
          <a:lstStyle/>
          <a:p>
            <a:pPr algn="ctr">
              <a:lnSpc>
                <a:spcPct val="95000"/>
              </a:lnSpc>
            </a:pPr>
            <a:r>
              <a:rPr lang="en-US" sz="1800" b="1">
                <a:solidFill>
                  <a:srgbClr val="000000"/>
                </a:solidFill>
                <a:cs typeface="Times New Roman" pitchFamily="18" charset="0"/>
              </a:rPr>
              <a:t>MICROWAVE THEORY AND</a:t>
            </a:r>
            <a:br>
              <a:rPr lang="en-US" sz="1800" b="1">
                <a:solidFill>
                  <a:srgbClr val="000000"/>
                </a:solidFill>
                <a:cs typeface="Times New Roman" pitchFamily="18" charset="0"/>
              </a:rPr>
            </a:br>
            <a:r>
              <a:rPr lang="en-US" sz="1800" b="1">
                <a:solidFill>
                  <a:srgbClr val="000000"/>
                </a:solidFill>
                <a:cs typeface="Times New Roman" pitchFamily="18" charset="0"/>
              </a:rPr>
              <a:t>TECHNIQUES SOCIETY </a:t>
            </a:r>
            <a:br>
              <a:rPr lang="en-US" sz="1800" b="1">
                <a:solidFill>
                  <a:srgbClr val="000000"/>
                </a:solidFill>
                <a:cs typeface="Times New Roman" pitchFamily="18" charset="0"/>
              </a:rPr>
            </a:br>
            <a:r>
              <a:rPr lang="en-US" sz="1800" b="1">
                <a:cs typeface="Times New Roman" pitchFamily="18" charset="0"/>
              </a:rPr>
              <a:t>TWIN CITIES CHAPTER MEETING</a:t>
            </a:r>
            <a:endParaRPr lang="en-US" sz="2000" b="1"/>
          </a:p>
        </p:txBody>
      </p:sp>
      <p:sp>
        <p:nvSpPr>
          <p:cNvPr id="2051" name="Text Box 17"/>
          <p:cNvSpPr txBox="1">
            <a:spLocks noChangeArrowheads="1"/>
          </p:cNvSpPr>
          <p:nvPr/>
        </p:nvSpPr>
        <p:spPr bwMode="auto">
          <a:xfrm>
            <a:off x="304800" y="2970213"/>
            <a:ext cx="7162800" cy="4103688"/>
          </a:xfrm>
          <a:prstGeom prst="rect">
            <a:avLst/>
          </a:prstGeom>
          <a:noFill/>
          <a:ln w="9525">
            <a:noFill/>
            <a:miter lim="800000"/>
            <a:headEnd/>
            <a:tailEnd/>
          </a:ln>
        </p:spPr>
        <p:txBody>
          <a:bodyPr>
            <a:spAutoFit/>
          </a:bodyPr>
          <a:lstStyle/>
          <a:p>
            <a:pPr algn="ctr">
              <a:spcAft>
                <a:spcPts val="800"/>
              </a:spcAft>
            </a:pPr>
            <a:r>
              <a:rPr lang="en-US" sz="2200" b="1" dirty="0" smtClean="0">
                <a:solidFill>
                  <a:srgbClr val="FF0000"/>
                </a:solidFill>
                <a:latin typeface="Arial" charset="0"/>
                <a:cs typeface="Times New Roman" pitchFamily="18" charset="0"/>
              </a:rPr>
              <a:t>Dr Natalia K. </a:t>
            </a:r>
            <a:r>
              <a:rPr lang="en-US" sz="2200" b="1" dirty="0" err="1" smtClean="0">
                <a:solidFill>
                  <a:srgbClr val="FF0000"/>
                </a:solidFill>
                <a:latin typeface="Arial" charset="0"/>
                <a:cs typeface="Times New Roman" pitchFamily="18" charset="0"/>
              </a:rPr>
              <a:t>Nikolova</a:t>
            </a:r>
            <a:r>
              <a:rPr lang="en-US" sz="2200" b="1" dirty="0" smtClean="0">
                <a:solidFill>
                  <a:srgbClr val="FF0000"/>
                </a:solidFill>
                <a:latin typeface="Arial" charset="0"/>
                <a:cs typeface="Times New Roman" pitchFamily="18" charset="0"/>
              </a:rPr>
              <a:t> </a:t>
            </a:r>
          </a:p>
          <a:p>
            <a:endParaRPr lang="en-CA" sz="1200" b="1" dirty="0" smtClean="0"/>
          </a:p>
          <a:p>
            <a:r>
              <a:rPr lang="en-CA" sz="1200" b="1" dirty="0" smtClean="0"/>
              <a:t>Abstract: </a:t>
            </a:r>
            <a:r>
              <a:rPr lang="en-CA" sz="1200" dirty="0" smtClean="0"/>
              <a:t>More than 40 years ago Larsen and Jacobi experimented with microwaves</a:t>
            </a:r>
          </a:p>
          <a:p>
            <a:r>
              <a:rPr lang="en-CA" sz="1200" dirty="0" smtClean="0"/>
              <a:t> in the imaging of canine kidney. Their pioneering work triggered high hopes for a new </a:t>
            </a:r>
          </a:p>
          <a:p>
            <a:r>
              <a:rPr lang="en-CA" sz="1200" dirty="0" smtClean="0"/>
              <a:t>diagnostic modality in medicine but also identified serious challenges. Research effort in</a:t>
            </a:r>
          </a:p>
          <a:p>
            <a:r>
              <a:rPr lang="en-CA" sz="1200" dirty="0" smtClean="0"/>
              <a:t> this area continues unabated, focused especially on early-stage breast-cancer detection. The need for alternative cancer diagnostic tools is urgent and perceived worldwide as a high priority for research and development. Yet the very few clinical trials of experimental microwave imaging systems have not satisfied the requirements of today’s medical diagnostics. This talk briefly reviews past and recent developments in near-field microwave methods for tissue imaging. In the context of these developments, the major challenges are discussed – challenges which have so far prevented microwave imaging from becoming a clinically viable modality. Promising new directions of research are described that have the potential to bring about a breakthrough. These include advances in hardware design and characterization (sensor arrays, custom and laboratory measurement instrumentation), methodologies for tissue-parameter characterization, and the development of data-processing and reconstruction algorithms. Many of these new developments draw upon recent successes of microwave and millimetre-wave imaging systems used for concealed-weapon detection, through-the-wall imaging and underground surveillance. Thus it is shown how the ever expanding field of microwave imaging is converging to address some of society’s most urgent needs.</a:t>
            </a:r>
            <a:endParaRPr lang="en-US" sz="1200" dirty="0" smtClean="0"/>
          </a:p>
          <a:p>
            <a:endParaRPr lang="en-US" sz="1200" dirty="0" smtClean="0"/>
          </a:p>
          <a:p>
            <a:pPr algn="ctr"/>
            <a:endParaRPr lang="en-US" sz="1600" b="1" dirty="0">
              <a:solidFill>
                <a:srgbClr val="FF0000"/>
              </a:solidFill>
              <a:latin typeface="Arial" charset="0"/>
              <a:cs typeface="Arial" charset="0"/>
            </a:endParaRPr>
          </a:p>
        </p:txBody>
      </p:sp>
      <p:sp>
        <p:nvSpPr>
          <p:cNvPr id="2052" name="Text Box 59"/>
          <p:cNvSpPr txBox="1">
            <a:spLocks noChangeArrowheads="1"/>
          </p:cNvSpPr>
          <p:nvPr/>
        </p:nvSpPr>
        <p:spPr bwMode="auto">
          <a:xfrm>
            <a:off x="352425" y="8343900"/>
            <a:ext cx="3705225" cy="1495794"/>
          </a:xfrm>
          <a:prstGeom prst="rect">
            <a:avLst/>
          </a:prstGeom>
          <a:noFill/>
          <a:ln w="9525">
            <a:noFill/>
            <a:miter lim="800000"/>
            <a:headEnd/>
            <a:tailEnd/>
          </a:ln>
        </p:spPr>
        <p:txBody>
          <a:bodyPr wrap="square">
            <a:spAutoFit/>
          </a:bodyPr>
          <a:lstStyle/>
          <a:p>
            <a:pPr>
              <a:spcBef>
                <a:spcPct val="10000"/>
              </a:spcBef>
              <a:tabLst>
                <a:tab pos="1092200" algn="l"/>
                <a:tab pos="1257300" algn="l"/>
              </a:tabLst>
            </a:pPr>
            <a:r>
              <a:rPr lang="en-US" sz="1200" b="1" dirty="0">
                <a:cs typeface="Times New Roman" pitchFamily="18" charset="0"/>
              </a:rPr>
              <a:t>Time:</a:t>
            </a:r>
            <a:r>
              <a:rPr lang="en-US" sz="1200" dirty="0">
                <a:cs typeface="Times New Roman" pitchFamily="18" charset="0"/>
              </a:rPr>
              <a:t>	</a:t>
            </a:r>
            <a:r>
              <a:rPr lang="en-US" sz="1200" dirty="0" err="1" smtClean="0">
                <a:cs typeface="Times New Roman" pitchFamily="18" charset="0"/>
              </a:rPr>
              <a:t>Collloquium</a:t>
            </a:r>
            <a:r>
              <a:rPr lang="en-US" sz="1200" dirty="0" smtClean="0">
                <a:cs typeface="Times New Roman" pitchFamily="18" charset="0"/>
              </a:rPr>
              <a:t> @ 4:00PM</a:t>
            </a:r>
            <a:endParaRPr lang="en-US" sz="1200" dirty="0">
              <a:latin typeface="Times" pitchFamily="18" charset="0"/>
              <a:cs typeface="Times New Roman" pitchFamily="18" charset="0"/>
            </a:endParaRPr>
          </a:p>
          <a:p>
            <a:pPr>
              <a:spcBef>
                <a:spcPct val="10000"/>
              </a:spcBef>
              <a:tabLst>
                <a:tab pos="1092200" algn="l"/>
                <a:tab pos="1257300" algn="l"/>
              </a:tabLst>
            </a:pPr>
            <a:r>
              <a:rPr lang="en-US" sz="1200" b="1" dirty="0">
                <a:cs typeface="Times New Roman" pitchFamily="18" charset="0"/>
              </a:rPr>
              <a:t>Day:</a:t>
            </a:r>
            <a:r>
              <a:rPr lang="en-US" sz="1200" dirty="0">
                <a:cs typeface="Times New Roman" pitchFamily="18" charset="0"/>
              </a:rPr>
              <a:t>	Thursday</a:t>
            </a:r>
            <a:endParaRPr lang="en-US" sz="1200" dirty="0">
              <a:latin typeface="Times" pitchFamily="18" charset="0"/>
              <a:cs typeface="Times New Roman" pitchFamily="18" charset="0"/>
            </a:endParaRPr>
          </a:p>
          <a:p>
            <a:pPr>
              <a:spcBef>
                <a:spcPct val="10000"/>
              </a:spcBef>
              <a:tabLst>
                <a:tab pos="1092200" algn="l"/>
                <a:tab pos="1257300" algn="l"/>
              </a:tabLst>
            </a:pPr>
            <a:r>
              <a:rPr lang="en-US" sz="1200" b="1" dirty="0">
                <a:cs typeface="Times New Roman" pitchFamily="18" charset="0"/>
              </a:rPr>
              <a:t>Date:</a:t>
            </a:r>
            <a:r>
              <a:rPr lang="en-US" sz="1200" dirty="0">
                <a:cs typeface="Times New Roman" pitchFamily="18" charset="0"/>
              </a:rPr>
              <a:t>	</a:t>
            </a:r>
            <a:r>
              <a:rPr lang="en-US" sz="1200" dirty="0" smtClean="0">
                <a:cs typeface="Times New Roman" pitchFamily="18" charset="0"/>
              </a:rPr>
              <a:t>October 06, 2011</a:t>
            </a:r>
            <a:endParaRPr lang="en-US" sz="1200" dirty="0">
              <a:latin typeface="Times" pitchFamily="18" charset="0"/>
              <a:cs typeface="Times New Roman" pitchFamily="18" charset="0"/>
            </a:endParaRPr>
          </a:p>
          <a:p>
            <a:pPr>
              <a:spcBef>
                <a:spcPct val="10000"/>
              </a:spcBef>
              <a:tabLst>
                <a:tab pos="1092200" algn="l"/>
                <a:tab pos="1257300" algn="l"/>
              </a:tabLst>
            </a:pPr>
            <a:r>
              <a:rPr lang="en-US" sz="1200" b="1" dirty="0">
                <a:cs typeface="Times New Roman" pitchFamily="18" charset="0"/>
              </a:rPr>
              <a:t>Place:</a:t>
            </a:r>
            <a:r>
              <a:rPr lang="en-US" sz="1200" dirty="0">
                <a:cs typeface="Times New Roman" pitchFamily="18" charset="0"/>
              </a:rPr>
              <a:t>	</a:t>
            </a:r>
            <a:r>
              <a:rPr lang="en-US" sz="1200" dirty="0" smtClean="0">
                <a:cs typeface="Times New Roman" pitchFamily="18" charset="0"/>
              </a:rPr>
              <a:t>University of MN. – Keller Hall</a:t>
            </a:r>
          </a:p>
          <a:p>
            <a:pPr>
              <a:spcBef>
                <a:spcPct val="10000"/>
              </a:spcBef>
              <a:tabLst>
                <a:tab pos="1092200" algn="l"/>
                <a:tab pos="1257300" algn="l"/>
              </a:tabLst>
            </a:pPr>
            <a:r>
              <a:rPr lang="en-US" sz="1200" dirty="0" smtClean="0">
                <a:cs typeface="Times New Roman" pitchFamily="18" charset="0"/>
              </a:rPr>
              <a:t>	Room 2-3010</a:t>
            </a:r>
            <a:endParaRPr lang="en-US" sz="1200" dirty="0">
              <a:cs typeface="Times New Roman" pitchFamily="18" charset="0"/>
            </a:endParaRPr>
          </a:p>
          <a:p>
            <a:pPr>
              <a:spcBef>
                <a:spcPct val="10000"/>
              </a:spcBef>
              <a:tabLst>
                <a:tab pos="1092200" algn="l"/>
                <a:tab pos="1257300" algn="l"/>
              </a:tabLst>
            </a:pPr>
            <a:r>
              <a:rPr lang="en-US" sz="1200" dirty="0">
                <a:cs typeface="Times New Roman" pitchFamily="18" charset="0"/>
              </a:rPr>
              <a:t>	</a:t>
            </a:r>
            <a:r>
              <a:rPr lang="en-US" sz="1200" dirty="0" smtClean="0">
                <a:cs typeface="Times New Roman" pitchFamily="18" charset="0"/>
              </a:rPr>
              <a:t>200 Union St  SE.</a:t>
            </a:r>
            <a:endParaRPr lang="en-US" sz="1200" dirty="0">
              <a:cs typeface="Times New Roman" pitchFamily="18" charset="0"/>
            </a:endParaRPr>
          </a:p>
          <a:p>
            <a:pPr>
              <a:spcBef>
                <a:spcPct val="10000"/>
              </a:spcBef>
              <a:tabLst>
                <a:tab pos="1092200" algn="l"/>
                <a:tab pos="1257300" algn="l"/>
              </a:tabLst>
            </a:pPr>
            <a:r>
              <a:rPr lang="en-US" sz="1200" dirty="0">
                <a:cs typeface="Times New Roman" pitchFamily="18" charset="0"/>
              </a:rPr>
              <a:t>	</a:t>
            </a:r>
            <a:r>
              <a:rPr lang="en-US" sz="1200" dirty="0" smtClean="0">
                <a:cs typeface="Times New Roman" pitchFamily="18" charset="0"/>
              </a:rPr>
              <a:t>Minneapolis, </a:t>
            </a:r>
            <a:r>
              <a:rPr lang="en-US" sz="1200" dirty="0">
                <a:cs typeface="Times New Roman" pitchFamily="18" charset="0"/>
              </a:rPr>
              <a:t>MN </a:t>
            </a:r>
            <a:r>
              <a:rPr lang="en-US" sz="1200" dirty="0" smtClean="0">
                <a:cs typeface="Times New Roman" pitchFamily="18" charset="0"/>
              </a:rPr>
              <a:t>55455</a:t>
            </a:r>
            <a:r>
              <a:rPr lang="en-US" sz="1200" dirty="0">
                <a:cs typeface="Times New Roman" pitchFamily="18" charset="0"/>
              </a:rPr>
              <a:t>	</a:t>
            </a:r>
            <a:endParaRPr lang="en-US" sz="1200" dirty="0">
              <a:latin typeface="Times" pitchFamily="18" charset="0"/>
              <a:cs typeface="Times New Roman" pitchFamily="18" charset="0"/>
            </a:endParaRPr>
          </a:p>
        </p:txBody>
      </p:sp>
      <p:sp>
        <p:nvSpPr>
          <p:cNvPr id="2053" name="Text Box 68"/>
          <p:cNvSpPr txBox="1">
            <a:spLocks noChangeArrowheads="1"/>
          </p:cNvSpPr>
          <p:nvPr/>
        </p:nvSpPr>
        <p:spPr bwMode="auto">
          <a:xfrm>
            <a:off x="304800" y="3354388"/>
            <a:ext cx="7162800" cy="307777"/>
          </a:xfrm>
          <a:prstGeom prst="rect">
            <a:avLst/>
          </a:prstGeom>
          <a:noFill/>
          <a:ln w="9525">
            <a:noFill/>
            <a:miter lim="800000"/>
            <a:headEnd/>
            <a:tailEnd/>
          </a:ln>
        </p:spPr>
        <p:txBody>
          <a:bodyPr>
            <a:spAutoFit/>
          </a:bodyPr>
          <a:lstStyle/>
          <a:p>
            <a:pPr>
              <a:spcAft>
                <a:spcPts val="500"/>
              </a:spcAft>
            </a:pPr>
            <a:r>
              <a:rPr lang="en-US" sz="1400" dirty="0" smtClean="0">
                <a:solidFill>
                  <a:srgbClr val="000000"/>
                </a:solidFill>
                <a:cs typeface="Times New Roman" pitchFamily="18" charset="0"/>
              </a:rPr>
              <a:t>                  Will </a:t>
            </a:r>
            <a:r>
              <a:rPr lang="en-US" sz="1400" dirty="0">
                <a:solidFill>
                  <a:srgbClr val="000000"/>
                </a:solidFill>
                <a:cs typeface="Times New Roman" pitchFamily="18" charset="0"/>
              </a:rPr>
              <a:t>provide a presentation </a:t>
            </a:r>
            <a:r>
              <a:rPr lang="en-US" sz="1400" dirty="0" smtClean="0">
                <a:solidFill>
                  <a:srgbClr val="000000"/>
                </a:solidFill>
                <a:cs typeface="Times New Roman" pitchFamily="18" charset="0"/>
              </a:rPr>
              <a:t>on:</a:t>
            </a:r>
            <a:r>
              <a:rPr lang="en-US" sz="1400" b="1" dirty="0">
                <a:solidFill>
                  <a:srgbClr val="000000"/>
                </a:solidFill>
                <a:cs typeface="Times New Roman" pitchFamily="18" charset="0"/>
              </a:rPr>
              <a:t> </a:t>
            </a:r>
            <a:r>
              <a:rPr lang="en-US" sz="1400" b="1" dirty="0" smtClean="0">
                <a:solidFill>
                  <a:srgbClr val="000000"/>
                </a:solidFill>
                <a:cs typeface="Times New Roman" pitchFamily="18" charset="0"/>
              </a:rPr>
              <a:t>  </a:t>
            </a:r>
            <a:r>
              <a:rPr lang="en-US" sz="1400" b="1" dirty="0" smtClean="0">
                <a:solidFill>
                  <a:srgbClr val="FF0000"/>
                </a:solidFill>
                <a:cs typeface="Times New Roman" pitchFamily="18" charset="0"/>
              </a:rPr>
              <a:t>Thursday</a:t>
            </a:r>
            <a:r>
              <a:rPr lang="en-US" sz="1400" b="1" dirty="0">
                <a:solidFill>
                  <a:srgbClr val="FF0000"/>
                </a:solidFill>
                <a:cs typeface="Times New Roman" pitchFamily="18" charset="0"/>
              </a:rPr>
              <a:t>, </a:t>
            </a:r>
            <a:r>
              <a:rPr lang="en-US" sz="1400" b="1" dirty="0" smtClean="0">
                <a:solidFill>
                  <a:srgbClr val="FF0000"/>
                </a:solidFill>
                <a:cs typeface="Times New Roman" pitchFamily="18" charset="0"/>
              </a:rPr>
              <a:t> October 06, 2011</a:t>
            </a:r>
            <a:endParaRPr lang="en-US" sz="1400" b="1" dirty="0">
              <a:solidFill>
                <a:srgbClr val="FF0000"/>
              </a:solidFill>
              <a:latin typeface="Times" pitchFamily="18" charset="0"/>
              <a:cs typeface="Times New Roman" pitchFamily="18" charset="0"/>
            </a:endParaRPr>
          </a:p>
        </p:txBody>
      </p:sp>
      <p:sp>
        <p:nvSpPr>
          <p:cNvPr id="2054" name="Text Box 79"/>
          <p:cNvSpPr txBox="1">
            <a:spLocks noChangeArrowheads="1"/>
          </p:cNvSpPr>
          <p:nvPr/>
        </p:nvSpPr>
        <p:spPr bwMode="auto">
          <a:xfrm>
            <a:off x="320674" y="6524625"/>
            <a:ext cx="7194551" cy="2677656"/>
          </a:xfrm>
          <a:prstGeom prst="rect">
            <a:avLst/>
          </a:prstGeom>
          <a:noFill/>
          <a:ln w="9525">
            <a:noFill/>
            <a:miter lim="800000"/>
            <a:headEnd/>
            <a:tailEnd/>
          </a:ln>
        </p:spPr>
        <p:txBody>
          <a:bodyPr wrap="square">
            <a:spAutoFit/>
          </a:bodyPr>
          <a:lstStyle/>
          <a:p>
            <a:r>
              <a:rPr lang="en-CA" sz="1200" b="1" dirty="0" smtClean="0"/>
              <a:t>Short Professional Biography</a:t>
            </a:r>
            <a:endParaRPr lang="en-US" sz="1200" dirty="0" smtClean="0"/>
          </a:p>
          <a:p>
            <a:r>
              <a:rPr lang="en-CA" sz="1200" b="1" dirty="0" smtClean="0"/>
              <a:t>Natalia K. </a:t>
            </a:r>
            <a:r>
              <a:rPr lang="en-CA" sz="1200" b="1" dirty="0" err="1" smtClean="0"/>
              <a:t>Nikolova</a:t>
            </a:r>
            <a:r>
              <a:rPr lang="en-CA" sz="1200" b="1" dirty="0" smtClean="0"/>
              <a:t> </a:t>
            </a:r>
            <a:r>
              <a:rPr lang="en-CA" sz="1200" dirty="0" smtClean="0"/>
              <a:t>received the Dipl. Eng. (</a:t>
            </a:r>
            <a:r>
              <a:rPr lang="en-CA" sz="1200" dirty="0" err="1" smtClean="0"/>
              <a:t>Radioelectronics</a:t>
            </a:r>
            <a:r>
              <a:rPr lang="en-CA" sz="1200" dirty="0" smtClean="0"/>
              <a:t>) degree from the Technical University of Varna, Bulgaria, in 1989, and the Ph.D. degree from the University of Electro-Communications, Tokyo, Japan, in 1997. In 1999, she joined the Department of Electrical and Computer Engineering, McMaster University, where she is currently a Professor.  Prof. </a:t>
            </a:r>
            <a:r>
              <a:rPr lang="en-CA" sz="1200" dirty="0" err="1" smtClean="0"/>
              <a:t>Nikolova</a:t>
            </a:r>
            <a:r>
              <a:rPr lang="en-CA" sz="1200" dirty="0" smtClean="0"/>
              <a:t> has published more than 200 refereed manuscripts. She has authored 3 book chapters and has delivered many invited lectures on the computer-aided microwave analysis and design as well as on microwave near-field imaging.</a:t>
            </a:r>
            <a:r>
              <a:rPr lang="en-US" sz="1200" dirty="0" smtClean="0"/>
              <a:t> </a:t>
            </a:r>
            <a:r>
              <a:rPr lang="en-CA" sz="1200" dirty="0" smtClean="0"/>
              <a:t>Prof. </a:t>
            </a:r>
            <a:r>
              <a:rPr lang="en-CA" sz="1200" dirty="0" err="1" smtClean="0"/>
              <a:t>Nikolova</a:t>
            </a:r>
            <a:r>
              <a:rPr lang="en-CA" sz="1200" dirty="0" smtClean="0"/>
              <a:t> held a University Faculty Award of NSERC from 2000 to 2005. Since 2008, she holds a Canada Research Chair in High-frequency </a:t>
            </a:r>
            <a:r>
              <a:rPr lang="en-CA" sz="1200" dirty="0" err="1" smtClean="0"/>
              <a:t>Electromagnetics</a:t>
            </a:r>
            <a:r>
              <a:rPr lang="en-CA" sz="1200" dirty="0" smtClean="0"/>
              <a:t>. She is a Fellow of the IEEE, a member of the Applied Computational </a:t>
            </a:r>
            <a:r>
              <a:rPr lang="en-CA" sz="1200" dirty="0" err="1" smtClean="0"/>
              <a:t>Electromagnetics</a:t>
            </a:r>
            <a:r>
              <a:rPr lang="en-CA" sz="1200" dirty="0" smtClean="0"/>
              <a:t> Society (ACES) and a correspondent of the International Union of Radio Science (URSI). </a:t>
            </a:r>
            <a:endParaRPr lang="en-US" sz="1200" dirty="0" smtClean="0"/>
          </a:p>
          <a:p>
            <a:endParaRPr lang="en-US" sz="1200" dirty="0" smtClean="0"/>
          </a:p>
          <a:p>
            <a:endParaRPr lang="en-US" sz="1200" dirty="0" smtClean="0"/>
          </a:p>
          <a:p>
            <a:endParaRPr lang="en-US" sz="1200" dirty="0" smtClean="0"/>
          </a:p>
          <a:p>
            <a:r>
              <a:rPr lang="en-US" sz="1200" dirty="0" smtClean="0"/>
              <a:t> </a:t>
            </a:r>
            <a:endParaRPr lang="en-US" sz="1200" dirty="0"/>
          </a:p>
        </p:txBody>
      </p:sp>
      <p:pic>
        <p:nvPicPr>
          <p:cNvPr id="2055" name="Picture 80" descr="head"/>
          <p:cNvPicPr>
            <a:picLocks noChangeAspect="1" noChangeArrowheads="1"/>
          </p:cNvPicPr>
          <p:nvPr/>
        </p:nvPicPr>
        <p:blipFill>
          <a:blip r:embed="rId2" cstate="print"/>
          <a:srcRect l="70139" t="45863" r="749" b="10275"/>
          <a:stretch>
            <a:fillRect/>
          </a:stretch>
        </p:blipFill>
        <p:spPr bwMode="auto">
          <a:xfrm>
            <a:off x="2097088" y="196850"/>
            <a:ext cx="3611562" cy="908050"/>
          </a:xfrm>
          <a:prstGeom prst="rect">
            <a:avLst/>
          </a:prstGeom>
          <a:noFill/>
          <a:ln w="9525">
            <a:noFill/>
            <a:miter lim="800000"/>
            <a:headEnd/>
            <a:tailEnd/>
          </a:ln>
        </p:spPr>
      </p:pic>
      <p:sp>
        <p:nvSpPr>
          <p:cNvPr id="2056" name="Rectangle 82"/>
          <p:cNvSpPr>
            <a:spLocks noChangeArrowheads="1"/>
          </p:cNvSpPr>
          <p:nvPr/>
        </p:nvSpPr>
        <p:spPr bwMode="auto">
          <a:xfrm>
            <a:off x="0" y="1130300"/>
            <a:ext cx="7772400" cy="157163"/>
          </a:xfrm>
          <a:prstGeom prst="rect">
            <a:avLst/>
          </a:prstGeom>
          <a:gradFill rotWithShape="1">
            <a:gsLst>
              <a:gs pos="0">
                <a:schemeClr val="bg2"/>
              </a:gs>
              <a:gs pos="100000">
                <a:srgbClr val="EAEAEA"/>
              </a:gs>
            </a:gsLst>
            <a:lin ang="0" scaled="1"/>
          </a:gradFill>
          <a:ln w="9525">
            <a:noFill/>
            <a:miter lim="800000"/>
            <a:headEnd/>
            <a:tailEnd/>
          </a:ln>
        </p:spPr>
        <p:txBody>
          <a:bodyPr wrap="none" anchor="ctr"/>
          <a:lstStyle/>
          <a:p>
            <a:endParaRPr lang="en-US"/>
          </a:p>
        </p:txBody>
      </p:sp>
      <p:sp>
        <p:nvSpPr>
          <p:cNvPr id="2057" name="Text Box 59"/>
          <p:cNvSpPr txBox="1">
            <a:spLocks noChangeArrowheads="1"/>
          </p:cNvSpPr>
          <p:nvPr/>
        </p:nvSpPr>
        <p:spPr bwMode="auto">
          <a:xfrm>
            <a:off x="315913" y="9837738"/>
            <a:ext cx="504825" cy="92075"/>
          </a:xfrm>
          <a:prstGeom prst="rect">
            <a:avLst/>
          </a:prstGeom>
          <a:noFill/>
          <a:ln w="9525">
            <a:noFill/>
            <a:miter lim="800000"/>
            <a:headEnd/>
            <a:tailEnd/>
          </a:ln>
        </p:spPr>
        <p:txBody>
          <a:bodyPr lIns="0" tIns="0" rIns="0" bIns="0">
            <a:spAutoFit/>
          </a:bodyPr>
          <a:lstStyle/>
          <a:p>
            <a:pPr>
              <a:spcBef>
                <a:spcPct val="10000"/>
              </a:spcBef>
              <a:tabLst>
                <a:tab pos="1092200" algn="l"/>
                <a:tab pos="1257300" algn="l"/>
              </a:tabLst>
            </a:pPr>
            <a:r>
              <a:rPr lang="en-US" sz="600">
                <a:latin typeface="Arial" charset="0"/>
                <a:cs typeface="Arial" charset="0"/>
              </a:rPr>
              <a:t>L108550.pptx</a:t>
            </a:r>
          </a:p>
        </p:txBody>
      </p:sp>
      <p:sp>
        <p:nvSpPr>
          <p:cNvPr id="11" name="Rectangle 10"/>
          <p:cNvSpPr/>
          <p:nvPr/>
        </p:nvSpPr>
        <p:spPr>
          <a:xfrm>
            <a:off x="315913" y="2314575"/>
            <a:ext cx="7140575" cy="5715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anchor="ctr" anchorCtr="1"/>
          <a:lstStyle/>
          <a:p>
            <a:pPr algn="ctr">
              <a:lnSpc>
                <a:spcPts val="2200"/>
              </a:lnSpc>
              <a:spcBef>
                <a:spcPct val="25000"/>
              </a:spcBef>
              <a:defRPr/>
            </a:pPr>
            <a:r>
              <a:rPr lang="en-US" sz="2000" b="1" dirty="0">
                <a:solidFill>
                  <a:schemeClr val="accent3"/>
                </a:solidFill>
                <a:latin typeface="Arial" charset="0"/>
                <a:cs typeface="Times New Roman" pitchFamily="18" charset="0"/>
              </a:rPr>
              <a:t> </a:t>
            </a:r>
            <a:r>
              <a:rPr lang="en-US" sz="2000" b="1" dirty="0" smtClean="0">
                <a:solidFill>
                  <a:schemeClr val="accent3"/>
                </a:solidFill>
                <a:latin typeface="Arial" charset="0"/>
                <a:cs typeface="Times New Roman" pitchFamily="18" charset="0"/>
              </a:rPr>
              <a:t>MICROWAVE NEAR-FIELD IMAGING OF HUMAN TISSUE:HOPES,CHALLENGES, OUTLOOK</a:t>
            </a:r>
            <a:endParaRPr lang="en-US" sz="2000" dirty="0">
              <a:solidFill>
                <a:schemeClr val="accent3"/>
              </a:solidFill>
            </a:endParaRPr>
          </a:p>
        </p:txBody>
      </p:sp>
      <p:sp>
        <p:nvSpPr>
          <p:cNvPr id="12" name="Text Box 59"/>
          <p:cNvSpPr txBox="1">
            <a:spLocks noChangeArrowheads="1"/>
          </p:cNvSpPr>
          <p:nvPr/>
        </p:nvSpPr>
        <p:spPr bwMode="auto">
          <a:xfrm>
            <a:off x="3876675" y="8315325"/>
            <a:ext cx="3705225" cy="1255728"/>
          </a:xfrm>
          <a:prstGeom prst="rect">
            <a:avLst/>
          </a:prstGeom>
          <a:noFill/>
          <a:ln w="9525">
            <a:noFill/>
            <a:miter lim="800000"/>
            <a:headEnd/>
            <a:tailEnd/>
          </a:ln>
        </p:spPr>
        <p:txBody>
          <a:bodyPr wrap="square">
            <a:spAutoFit/>
          </a:bodyPr>
          <a:lstStyle/>
          <a:p>
            <a:pPr>
              <a:spcBef>
                <a:spcPct val="10000"/>
              </a:spcBef>
              <a:tabLst>
                <a:tab pos="1092200" algn="l"/>
                <a:tab pos="1257300" algn="l"/>
              </a:tabLst>
            </a:pPr>
            <a:r>
              <a:rPr lang="en-US" sz="1200" b="1" dirty="0" smtClean="0">
                <a:cs typeface="Times New Roman" pitchFamily="18" charset="0"/>
              </a:rPr>
              <a:t>RSVP </a:t>
            </a:r>
            <a:r>
              <a:rPr lang="en-US" sz="1200" b="1" dirty="0">
                <a:cs typeface="Times New Roman" pitchFamily="18" charset="0"/>
              </a:rPr>
              <a:t>By:</a:t>
            </a:r>
            <a:r>
              <a:rPr lang="en-US" sz="1200" dirty="0">
                <a:cs typeface="Times New Roman" pitchFamily="18" charset="0"/>
              </a:rPr>
              <a:t>	Tuesday, </a:t>
            </a:r>
            <a:r>
              <a:rPr lang="en-US" sz="1200" dirty="0" smtClean="0">
                <a:cs typeface="Times New Roman" pitchFamily="18" charset="0"/>
              </a:rPr>
              <a:t>October 04, 2011</a:t>
            </a:r>
            <a:endParaRPr lang="en-US" sz="1200" dirty="0">
              <a:latin typeface="Times" pitchFamily="18" charset="0"/>
              <a:cs typeface="Times New Roman" pitchFamily="18" charset="0"/>
            </a:endParaRPr>
          </a:p>
          <a:p>
            <a:pPr>
              <a:spcBef>
                <a:spcPct val="10000"/>
              </a:spcBef>
              <a:tabLst>
                <a:tab pos="1092200" algn="l"/>
                <a:tab pos="1257300" algn="l"/>
              </a:tabLst>
            </a:pPr>
            <a:r>
              <a:rPr lang="en-US" sz="1200" b="1" dirty="0">
                <a:cs typeface="Times New Roman" pitchFamily="18" charset="0"/>
              </a:rPr>
              <a:t>To:</a:t>
            </a:r>
            <a:r>
              <a:rPr lang="en-US" sz="1200" dirty="0">
                <a:cs typeface="Times New Roman" pitchFamily="18" charset="0"/>
              </a:rPr>
              <a:t>	Michael Gawronski, Chapter Chair</a:t>
            </a:r>
            <a:br>
              <a:rPr lang="en-US" sz="1200" dirty="0">
                <a:cs typeface="Times New Roman" pitchFamily="18" charset="0"/>
              </a:rPr>
            </a:br>
            <a:r>
              <a:rPr lang="en-US" sz="1200" dirty="0">
                <a:cs typeface="Times New Roman" pitchFamily="18" charset="0"/>
              </a:rPr>
              <a:t>	763-744-5138</a:t>
            </a:r>
            <a:r>
              <a:rPr lang="en-US" sz="1200" dirty="0"/>
              <a:t> or</a:t>
            </a:r>
            <a:br>
              <a:rPr lang="en-US" sz="1200" dirty="0"/>
            </a:br>
            <a:r>
              <a:rPr lang="en-US" sz="1200" dirty="0"/>
              <a:t>	Chris Fuller, Deputy Chapter Chair</a:t>
            </a:r>
          </a:p>
          <a:p>
            <a:pPr>
              <a:spcBef>
                <a:spcPct val="10000"/>
              </a:spcBef>
              <a:tabLst>
                <a:tab pos="1092200" algn="l"/>
                <a:tab pos="1257300" algn="l"/>
              </a:tabLst>
            </a:pPr>
            <a:r>
              <a:rPr lang="en-US" sz="1200" dirty="0"/>
              <a:t>	</a:t>
            </a:r>
            <a:r>
              <a:rPr lang="en-US" sz="1200" dirty="0" smtClean="0"/>
              <a:t>763-744-5171</a:t>
            </a:r>
          </a:p>
          <a:p>
            <a:pPr>
              <a:spcBef>
                <a:spcPct val="10000"/>
              </a:spcBef>
              <a:tabLst>
                <a:tab pos="1092200" algn="l"/>
                <a:tab pos="1257300" algn="l"/>
              </a:tabLst>
            </a:pPr>
            <a:r>
              <a:rPr lang="en-US" sz="1200" dirty="0" smtClean="0"/>
              <a:t>	</a:t>
            </a:r>
            <a:r>
              <a:rPr lang="en-US" sz="1200" dirty="0" err="1" smtClean="0"/>
              <a:t>chris</a:t>
            </a:r>
            <a:r>
              <a:rPr lang="en-US" sz="1200" dirty="0" smtClean="0"/>
              <a:t> fuller@ieee.org</a:t>
            </a:r>
            <a:endParaRPr lang="en-US" sz="1200" dirty="0"/>
          </a:p>
        </p:txBody>
      </p:sp>
      <p:pic>
        <p:nvPicPr>
          <p:cNvPr id="1026" name="Picture 2"/>
          <p:cNvPicPr>
            <a:picLocks noChangeAspect="1" noChangeArrowheads="1"/>
          </p:cNvPicPr>
          <p:nvPr/>
        </p:nvPicPr>
        <p:blipFill>
          <a:blip r:embed="rId3" cstate="print"/>
          <a:srcRect/>
          <a:stretch>
            <a:fillRect/>
          </a:stretch>
        </p:blipFill>
        <p:spPr bwMode="auto">
          <a:xfrm>
            <a:off x="5962650" y="2952750"/>
            <a:ext cx="1022350" cy="1173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952</TotalTime>
  <Words>445</Words>
  <Application>Microsoft Office PowerPoint</Application>
  <PresentationFormat>Custom</PresentationFormat>
  <Paragraphs>27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Alliant Techsystems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Clumb</dc:creator>
  <cp:lastModifiedBy>Advanced Weapons</cp:lastModifiedBy>
  <cp:revision>75</cp:revision>
  <dcterms:created xsi:type="dcterms:W3CDTF">2001-01-25T19:10:24Z</dcterms:created>
  <dcterms:modified xsi:type="dcterms:W3CDTF">2011-09-28T12:13:32Z</dcterms:modified>
</cp:coreProperties>
</file>