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0CC2-3DBA-4F72-88AF-2A228C12D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EFF003-BED7-4761-9C53-0941D735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C96059-7966-4CC4-AC05-3BE504AFECD3}"/>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28A7051B-6D2F-4BE5-B09E-DEDDCD9D7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C65CAD-CD2E-40C4-AB5F-B6111686D94D}"/>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250911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AFDA-E91A-4F0C-B56F-37EFA6B3E8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DB6988-6AC5-4BC9-B919-65A4CF467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B6A93C-85BF-4930-BD8A-08741BF225BA}"/>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FBC6577E-814B-4ED0-B556-BBCD953509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266CDC-A2CF-41E1-B271-97BC5D5AFD88}"/>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333125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26875-3836-4BC9-8CBD-E3A4A6AAF7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0862BD-D726-498A-9BCE-BA2B39F9C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6E7ACA-7EB6-46E7-BC84-4D1229306550}"/>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5D7BB3CF-1D83-49C7-8424-C52E406C6D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50F9F2-63D1-48AB-9627-BBA11C53810C}"/>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126874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FA6A-AE9B-4710-830D-E60A8FC39D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FB1D53-7BDF-489B-8BEB-4D6BA0488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4EBF4A-B3B5-4500-9CD7-3CF3ADBC3E51}"/>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0C94B2A9-4F5C-48E1-8699-2C7C148B35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DD1E18-9F3E-4A17-BA8F-C3A6FD5D4930}"/>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209100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2F1D-5C7A-4333-9F74-7B2B98B87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E27183-D375-461C-B293-2F6E894F7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10F8-5900-4DE7-8745-39414E8E2CD6}"/>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4ABB8998-5412-4773-842A-E96C17CEA2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AB046A-1A93-444F-8662-26DBE81C3E82}"/>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366937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81B1-0010-471F-9845-7BC8B45DB1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A0EE65-731C-4AF6-8673-D148A2845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88C0AF-9E7B-44B1-B964-284C28C76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00897D-C096-4DEB-B1E4-54BB94A61EEA}"/>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6" name="Footer Placeholder 5">
            <a:extLst>
              <a:ext uri="{FF2B5EF4-FFF2-40B4-BE49-F238E27FC236}">
                <a16:creationId xmlns:a16="http://schemas.microsoft.com/office/drawing/2014/main" id="{0A7735EC-239D-42C8-81AB-E9287D7048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7AF637-84A9-46E7-B8D3-2431087FDD61}"/>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10347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A31E-FDBA-4ED8-88E7-EABA064981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45D97-0C5F-413E-AF57-E94E6A235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4E609-7FC3-4889-BB82-980688965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94A560-DCD4-4F3D-8EFC-F729E79D9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ECBFC-8845-4F45-A1E4-367E55BC6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E94DAA0-51E3-49A7-8692-318F8FE5A77F}"/>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8" name="Footer Placeholder 7">
            <a:extLst>
              <a:ext uri="{FF2B5EF4-FFF2-40B4-BE49-F238E27FC236}">
                <a16:creationId xmlns:a16="http://schemas.microsoft.com/office/drawing/2014/main" id="{85401EE2-5732-4748-9E89-6B925094A9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B5DE73-B66D-482B-9D74-6B4C72238C30}"/>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229908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98DE-48E3-4864-B0BD-F838308547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4C12B4-13E8-471C-8BC9-E188C7EDE52D}"/>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4" name="Footer Placeholder 3">
            <a:extLst>
              <a:ext uri="{FF2B5EF4-FFF2-40B4-BE49-F238E27FC236}">
                <a16:creationId xmlns:a16="http://schemas.microsoft.com/office/drawing/2014/main" id="{58F0FEFB-B8FB-4F57-AF4F-9249E601785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621223-68AB-47D6-8D3C-5364D4E5CA50}"/>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229865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24CA7-8652-46F5-979E-EEF2874D14CD}"/>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3" name="Footer Placeholder 2">
            <a:extLst>
              <a:ext uri="{FF2B5EF4-FFF2-40B4-BE49-F238E27FC236}">
                <a16:creationId xmlns:a16="http://schemas.microsoft.com/office/drawing/2014/main" id="{B7F20656-ACC7-433C-B246-DFD9C44E7D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F879EE-E9B1-4BC5-B6C1-65268EA473C9}"/>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88226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43D4-F5EE-4BAE-9D7C-48828EC69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A1704F-1BD7-47D4-8099-07DF389B5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601259-9E17-48BB-AFFE-EBDEFAD24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72D91-60E9-4845-9DA3-2FE98E0A5222}"/>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6" name="Footer Placeholder 5">
            <a:extLst>
              <a:ext uri="{FF2B5EF4-FFF2-40B4-BE49-F238E27FC236}">
                <a16:creationId xmlns:a16="http://schemas.microsoft.com/office/drawing/2014/main" id="{E4152884-429D-46F5-867C-1389E9A697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0D6F47-84A4-4A00-9446-3EDC90C4B17E}"/>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154437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6017-3351-4553-825A-EF4F7B7DA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B28FCF-155E-4C7A-9C80-E49AC4123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355E77-21CF-4E41-89BF-7C114AB83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0FE16-7345-45D7-AB2A-A9759D536912}"/>
              </a:ext>
            </a:extLst>
          </p:cNvPr>
          <p:cNvSpPr>
            <a:spLocks noGrp="1"/>
          </p:cNvSpPr>
          <p:nvPr>
            <p:ph type="dt" sz="half" idx="10"/>
          </p:nvPr>
        </p:nvSpPr>
        <p:spPr/>
        <p:txBody>
          <a:bodyPr/>
          <a:lstStyle/>
          <a:p>
            <a:fld id="{ACD1473C-D012-45D9-8661-671F1CAF8169}" type="datetimeFigureOut">
              <a:rPr lang="en-GB" smtClean="0"/>
              <a:t>03/10/2021</a:t>
            </a:fld>
            <a:endParaRPr lang="en-GB"/>
          </a:p>
        </p:txBody>
      </p:sp>
      <p:sp>
        <p:nvSpPr>
          <p:cNvPr id="6" name="Footer Placeholder 5">
            <a:extLst>
              <a:ext uri="{FF2B5EF4-FFF2-40B4-BE49-F238E27FC236}">
                <a16:creationId xmlns:a16="http://schemas.microsoft.com/office/drawing/2014/main" id="{578B8101-6C6A-465E-A6EA-F4530DB5FF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E4835F-D64C-4915-AE0C-BE43DC8E4A75}"/>
              </a:ext>
            </a:extLst>
          </p:cNvPr>
          <p:cNvSpPr>
            <a:spLocks noGrp="1"/>
          </p:cNvSpPr>
          <p:nvPr>
            <p:ph type="sldNum" sz="quarter" idx="12"/>
          </p:nvPr>
        </p:nvSpPr>
        <p:spPr/>
        <p:txBody>
          <a:bodyPr/>
          <a:lstStyle/>
          <a:p>
            <a:fld id="{6FE4E63F-8F25-4F69-BF43-9E741E6A735E}" type="slidenum">
              <a:rPr lang="en-GB" smtClean="0"/>
              <a:t>‹#›</a:t>
            </a:fld>
            <a:endParaRPr lang="en-GB"/>
          </a:p>
        </p:txBody>
      </p:sp>
    </p:spTree>
    <p:extLst>
      <p:ext uri="{BB962C8B-B14F-4D97-AF65-F5344CB8AC3E}">
        <p14:creationId xmlns:p14="http://schemas.microsoft.com/office/powerpoint/2010/main" val="181612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9ED0F-547B-4B76-8709-88DF2ED6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9E240F-360A-4E21-B364-FBBF6FB43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1C4F02-99F6-457F-A791-BC65539DD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1473C-D012-45D9-8661-671F1CAF8169}" type="datetimeFigureOut">
              <a:rPr lang="en-GB" smtClean="0"/>
              <a:t>03/10/2021</a:t>
            </a:fld>
            <a:endParaRPr lang="en-GB"/>
          </a:p>
        </p:txBody>
      </p:sp>
      <p:sp>
        <p:nvSpPr>
          <p:cNvPr id="5" name="Footer Placeholder 4">
            <a:extLst>
              <a:ext uri="{FF2B5EF4-FFF2-40B4-BE49-F238E27FC236}">
                <a16:creationId xmlns:a16="http://schemas.microsoft.com/office/drawing/2014/main" id="{AD9D7303-E92E-4E98-AC71-8266FD0C1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D2846E8-A148-4AE6-B1CE-29DFDE165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4E63F-8F25-4F69-BF43-9E741E6A735E}" type="slidenum">
              <a:rPr lang="en-GB" smtClean="0"/>
              <a:t>‹#›</a:t>
            </a:fld>
            <a:endParaRPr lang="en-GB"/>
          </a:p>
        </p:txBody>
      </p:sp>
    </p:spTree>
    <p:extLst>
      <p:ext uri="{BB962C8B-B14F-4D97-AF65-F5344CB8AC3E}">
        <p14:creationId xmlns:p14="http://schemas.microsoft.com/office/powerpoint/2010/main" val="76008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5FD9-A70D-46CE-8639-6A1E781DBC42}"/>
              </a:ext>
            </a:extLst>
          </p:cNvPr>
          <p:cNvSpPr>
            <a:spLocks noGrp="1"/>
          </p:cNvSpPr>
          <p:nvPr>
            <p:ph type="ctrTitle"/>
          </p:nvPr>
        </p:nvSpPr>
        <p:spPr/>
        <p:txBody>
          <a:bodyPr/>
          <a:lstStyle/>
          <a:p>
            <a:r>
              <a:rPr lang="en-GB" dirty="0"/>
              <a:t>Connections relating to the habitability of Mars</a:t>
            </a:r>
          </a:p>
        </p:txBody>
      </p:sp>
      <p:sp>
        <p:nvSpPr>
          <p:cNvPr id="3" name="Subtitle 2">
            <a:extLst>
              <a:ext uri="{FF2B5EF4-FFF2-40B4-BE49-F238E27FC236}">
                <a16:creationId xmlns:a16="http://schemas.microsoft.com/office/drawing/2014/main" id="{0284BE7C-43F3-4CFD-80C6-CDB4F579CF97}"/>
              </a:ext>
            </a:extLst>
          </p:cNvPr>
          <p:cNvSpPr>
            <a:spLocks noGrp="1"/>
          </p:cNvSpPr>
          <p:nvPr>
            <p:ph type="subTitle" idx="1"/>
          </p:nvPr>
        </p:nvSpPr>
        <p:spPr/>
        <p:txBody>
          <a:bodyPr/>
          <a:lstStyle/>
          <a:p>
            <a:r>
              <a:rPr lang="en-GB" dirty="0"/>
              <a:t>Robbie Freeman</a:t>
            </a:r>
          </a:p>
          <a:p>
            <a:r>
              <a:rPr lang="en-GB" dirty="0"/>
              <a:t>Ugne Kucinskaite</a:t>
            </a:r>
          </a:p>
        </p:txBody>
      </p:sp>
    </p:spTree>
    <p:extLst>
      <p:ext uri="{BB962C8B-B14F-4D97-AF65-F5344CB8AC3E}">
        <p14:creationId xmlns:p14="http://schemas.microsoft.com/office/powerpoint/2010/main" val="420403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620CC1-CBD1-42EE-A6C9-98F74D1821A9}"/>
              </a:ext>
            </a:extLst>
          </p:cNvPr>
          <p:cNvSpPr txBox="1"/>
          <p:nvPr/>
        </p:nvSpPr>
        <p:spPr>
          <a:xfrm>
            <a:off x="218660" y="172279"/>
            <a:ext cx="11754679" cy="646331"/>
          </a:xfrm>
          <a:prstGeom prst="rect">
            <a:avLst/>
          </a:prstGeom>
          <a:noFill/>
        </p:spPr>
        <p:txBody>
          <a:bodyPr wrap="square" rtlCol="0">
            <a:spAutoFit/>
          </a:bodyPr>
          <a:lstStyle/>
          <a:p>
            <a:r>
              <a:rPr lang="en-GB" dirty="0"/>
              <a:t>This demonstration uses placeholder sprites for the player and the objects. The player is the red square, and the reusable object components are the green squares. The sprites can be changed in the </a:t>
            </a:r>
            <a:r>
              <a:rPr lang="en-GB" dirty="0" err="1"/>
              <a:t>godot</a:t>
            </a:r>
            <a:r>
              <a:rPr lang="en-GB" dirty="0"/>
              <a:t> editor</a:t>
            </a:r>
          </a:p>
        </p:txBody>
      </p:sp>
      <p:pic>
        <p:nvPicPr>
          <p:cNvPr id="8" name="Picture 7">
            <a:extLst>
              <a:ext uri="{FF2B5EF4-FFF2-40B4-BE49-F238E27FC236}">
                <a16:creationId xmlns:a16="http://schemas.microsoft.com/office/drawing/2014/main" id="{F60D8403-62E5-4478-AD95-AFC21789864B}"/>
              </a:ext>
            </a:extLst>
          </p:cNvPr>
          <p:cNvPicPr>
            <a:picLocks noChangeAspect="1"/>
          </p:cNvPicPr>
          <p:nvPr/>
        </p:nvPicPr>
        <p:blipFill rotWithShape="1">
          <a:blip r:embed="rId2"/>
          <a:srcRect l="23587" t="25882" r="22609" b="18246"/>
          <a:stretch/>
        </p:blipFill>
        <p:spPr>
          <a:xfrm>
            <a:off x="516836" y="1073428"/>
            <a:ext cx="5314121" cy="3102588"/>
          </a:xfrm>
          <a:prstGeom prst="rect">
            <a:avLst/>
          </a:prstGeom>
        </p:spPr>
      </p:pic>
      <p:pic>
        <p:nvPicPr>
          <p:cNvPr id="10" name="Picture 9">
            <a:extLst>
              <a:ext uri="{FF2B5EF4-FFF2-40B4-BE49-F238E27FC236}">
                <a16:creationId xmlns:a16="http://schemas.microsoft.com/office/drawing/2014/main" id="{484B7777-85D1-4B16-A3F2-83CFF7E0164C}"/>
              </a:ext>
            </a:extLst>
          </p:cNvPr>
          <p:cNvPicPr>
            <a:picLocks noChangeAspect="1"/>
          </p:cNvPicPr>
          <p:nvPr/>
        </p:nvPicPr>
        <p:blipFill rotWithShape="1">
          <a:blip r:embed="rId3"/>
          <a:srcRect l="23696" t="26075" r="22717" b="18052"/>
          <a:stretch/>
        </p:blipFill>
        <p:spPr>
          <a:xfrm>
            <a:off x="5989592" y="3180521"/>
            <a:ext cx="5685572" cy="3332922"/>
          </a:xfrm>
          <a:prstGeom prst="rect">
            <a:avLst/>
          </a:prstGeom>
        </p:spPr>
      </p:pic>
      <p:sp>
        <p:nvSpPr>
          <p:cNvPr id="11" name="TextBox 10">
            <a:extLst>
              <a:ext uri="{FF2B5EF4-FFF2-40B4-BE49-F238E27FC236}">
                <a16:creationId xmlns:a16="http://schemas.microsoft.com/office/drawing/2014/main" id="{158F988D-BC98-467D-B7D2-80E63B8DE1F8}"/>
              </a:ext>
            </a:extLst>
          </p:cNvPr>
          <p:cNvSpPr txBox="1"/>
          <p:nvPr/>
        </p:nvSpPr>
        <p:spPr>
          <a:xfrm>
            <a:off x="2769313" y="4797287"/>
            <a:ext cx="2557670" cy="923330"/>
          </a:xfrm>
          <a:prstGeom prst="rect">
            <a:avLst/>
          </a:prstGeom>
          <a:noFill/>
        </p:spPr>
        <p:txBody>
          <a:bodyPr wrap="square" rtlCol="0">
            <a:spAutoFit/>
          </a:bodyPr>
          <a:lstStyle/>
          <a:p>
            <a:r>
              <a:rPr lang="en-GB" dirty="0"/>
              <a:t>By clicking on the cat bed, the player moves over to the cat</a:t>
            </a:r>
          </a:p>
        </p:txBody>
      </p:sp>
    </p:spTree>
    <p:extLst>
      <p:ext uri="{BB962C8B-B14F-4D97-AF65-F5344CB8AC3E}">
        <p14:creationId xmlns:p14="http://schemas.microsoft.com/office/powerpoint/2010/main" val="338602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899860-5997-461A-8CDC-8AE5B5C08D0E}"/>
              </a:ext>
            </a:extLst>
          </p:cNvPr>
          <p:cNvPicPr>
            <a:picLocks noChangeAspect="1"/>
          </p:cNvPicPr>
          <p:nvPr/>
        </p:nvPicPr>
        <p:blipFill rotWithShape="1">
          <a:blip r:embed="rId2"/>
          <a:srcRect l="23805" t="26655" r="22609" b="19019"/>
          <a:stretch/>
        </p:blipFill>
        <p:spPr>
          <a:xfrm>
            <a:off x="1610138" y="1421295"/>
            <a:ext cx="8971723" cy="5113700"/>
          </a:xfrm>
          <a:prstGeom prst="rect">
            <a:avLst/>
          </a:prstGeom>
        </p:spPr>
      </p:pic>
      <p:sp>
        <p:nvSpPr>
          <p:cNvPr id="6" name="TextBox 5">
            <a:extLst>
              <a:ext uri="{FF2B5EF4-FFF2-40B4-BE49-F238E27FC236}">
                <a16:creationId xmlns:a16="http://schemas.microsoft.com/office/drawing/2014/main" id="{D6A81028-A0D4-45C8-A081-6A28B0F7F13D}"/>
              </a:ext>
            </a:extLst>
          </p:cNvPr>
          <p:cNvSpPr txBox="1"/>
          <p:nvPr/>
        </p:nvSpPr>
        <p:spPr>
          <a:xfrm>
            <a:off x="92765" y="460369"/>
            <a:ext cx="11913705" cy="646331"/>
          </a:xfrm>
          <a:prstGeom prst="rect">
            <a:avLst/>
          </a:prstGeom>
          <a:noFill/>
        </p:spPr>
        <p:txBody>
          <a:bodyPr wrap="square" rtlCol="0">
            <a:spAutoFit/>
          </a:bodyPr>
          <a:lstStyle/>
          <a:p>
            <a:r>
              <a:rPr lang="en-GB" dirty="0"/>
              <a:t>When the mouse hovers over an object, the object lights up in the shape of the sprite as shown below. This indicates that the object is interactive</a:t>
            </a:r>
          </a:p>
        </p:txBody>
      </p:sp>
    </p:spTree>
    <p:extLst>
      <p:ext uri="{BB962C8B-B14F-4D97-AF65-F5344CB8AC3E}">
        <p14:creationId xmlns:p14="http://schemas.microsoft.com/office/powerpoint/2010/main" val="287246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341731-2B7E-47A6-8D91-3E980FF9BC93}"/>
              </a:ext>
            </a:extLst>
          </p:cNvPr>
          <p:cNvPicPr>
            <a:picLocks noChangeAspect="1"/>
          </p:cNvPicPr>
          <p:nvPr/>
        </p:nvPicPr>
        <p:blipFill rotWithShape="1">
          <a:blip r:embed="rId2"/>
          <a:srcRect l="23654" t="26015" r="22692" b="18162"/>
          <a:stretch/>
        </p:blipFill>
        <p:spPr>
          <a:xfrm>
            <a:off x="741918" y="1105128"/>
            <a:ext cx="4930013" cy="2883792"/>
          </a:xfrm>
          <a:prstGeom prst="rect">
            <a:avLst/>
          </a:prstGeom>
        </p:spPr>
      </p:pic>
      <p:sp>
        <p:nvSpPr>
          <p:cNvPr id="6" name="TextBox 5">
            <a:extLst>
              <a:ext uri="{FF2B5EF4-FFF2-40B4-BE49-F238E27FC236}">
                <a16:creationId xmlns:a16="http://schemas.microsoft.com/office/drawing/2014/main" id="{F01D73AC-CF3E-420F-B2C9-C0FD27B0CF6F}"/>
              </a:ext>
            </a:extLst>
          </p:cNvPr>
          <p:cNvSpPr txBox="1"/>
          <p:nvPr/>
        </p:nvSpPr>
        <p:spPr>
          <a:xfrm>
            <a:off x="265043" y="212035"/>
            <a:ext cx="11330609" cy="646331"/>
          </a:xfrm>
          <a:prstGeom prst="rect">
            <a:avLst/>
          </a:prstGeom>
          <a:noFill/>
        </p:spPr>
        <p:txBody>
          <a:bodyPr wrap="square" rtlCol="0">
            <a:spAutoFit/>
          </a:bodyPr>
          <a:lstStyle/>
          <a:p>
            <a:r>
              <a:rPr lang="en-GB" dirty="0"/>
              <a:t>When the player clicks on and reaches the object, a text box will be displayed shown below in purple. The contents of this text box can be modified easily for each individual object using the editor.</a:t>
            </a:r>
          </a:p>
        </p:txBody>
      </p:sp>
      <p:pic>
        <p:nvPicPr>
          <p:cNvPr id="8" name="Picture 7">
            <a:extLst>
              <a:ext uri="{FF2B5EF4-FFF2-40B4-BE49-F238E27FC236}">
                <a16:creationId xmlns:a16="http://schemas.microsoft.com/office/drawing/2014/main" id="{D1A4213C-D2D2-41E2-BE7D-9021718A8F6C}"/>
              </a:ext>
            </a:extLst>
          </p:cNvPr>
          <p:cNvPicPr>
            <a:picLocks noChangeAspect="1"/>
          </p:cNvPicPr>
          <p:nvPr/>
        </p:nvPicPr>
        <p:blipFill rotWithShape="1">
          <a:blip r:embed="rId3"/>
          <a:srcRect l="23884" t="26450" r="23039" b="18548"/>
          <a:stretch/>
        </p:blipFill>
        <p:spPr>
          <a:xfrm>
            <a:off x="5778152" y="3093549"/>
            <a:ext cx="5671930" cy="3304516"/>
          </a:xfrm>
          <a:prstGeom prst="rect">
            <a:avLst/>
          </a:prstGeom>
        </p:spPr>
      </p:pic>
      <p:sp>
        <p:nvSpPr>
          <p:cNvPr id="9" name="TextBox 8">
            <a:extLst>
              <a:ext uri="{FF2B5EF4-FFF2-40B4-BE49-F238E27FC236}">
                <a16:creationId xmlns:a16="http://schemas.microsoft.com/office/drawing/2014/main" id="{2EB679D6-A5C7-4194-8B84-7435E4704B65}"/>
              </a:ext>
            </a:extLst>
          </p:cNvPr>
          <p:cNvSpPr txBox="1"/>
          <p:nvPr/>
        </p:nvSpPr>
        <p:spPr>
          <a:xfrm>
            <a:off x="1139585" y="4545496"/>
            <a:ext cx="4134678" cy="923330"/>
          </a:xfrm>
          <a:prstGeom prst="rect">
            <a:avLst/>
          </a:prstGeom>
          <a:noFill/>
        </p:spPr>
        <p:txBody>
          <a:bodyPr wrap="square" rtlCol="0">
            <a:spAutoFit/>
          </a:bodyPr>
          <a:lstStyle/>
          <a:p>
            <a:r>
              <a:rPr lang="en-GB" dirty="0"/>
              <a:t>If the player clicks anywhere on the screen, the next page is shown. The player does not move</a:t>
            </a:r>
          </a:p>
        </p:txBody>
      </p:sp>
    </p:spTree>
    <p:extLst>
      <p:ext uri="{BB962C8B-B14F-4D97-AF65-F5344CB8AC3E}">
        <p14:creationId xmlns:p14="http://schemas.microsoft.com/office/powerpoint/2010/main" val="137776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DD38F9-0C3F-49D5-A169-7806377A2795}"/>
              </a:ext>
            </a:extLst>
          </p:cNvPr>
          <p:cNvPicPr>
            <a:picLocks noChangeAspect="1"/>
          </p:cNvPicPr>
          <p:nvPr/>
        </p:nvPicPr>
        <p:blipFill rotWithShape="1">
          <a:blip r:embed="rId2"/>
          <a:srcRect l="24131" t="26269" r="22826" b="18245"/>
          <a:stretch/>
        </p:blipFill>
        <p:spPr>
          <a:xfrm>
            <a:off x="1789042" y="1219199"/>
            <a:ext cx="8295862" cy="4878919"/>
          </a:xfrm>
          <a:prstGeom prst="rect">
            <a:avLst/>
          </a:prstGeom>
        </p:spPr>
      </p:pic>
      <p:sp>
        <p:nvSpPr>
          <p:cNvPr id="6" name="TextBox 5">
            <a:extLst>
              <a:ext uri="{FF2B5EF4-FFF2-40B4-BE49-F238E27FC236}">
                <a16:creationId xmlns:a16="http://schemas.microsoft.com/office/drawing/2014/main" id="{F54598E9-3BDA-47CA-8E01-363EF8929EDD}"/>
              </a:ext>
            </a:extLst>
          </p:cNvPr>
          <p:cNvSpPr txBox="1"/>
          <p:nvPr/>
        </p:nvSpPr>
        <p:spPr>
          <a:xfrm>
            <a:off x="165652" y="190903"/>
            <a:ext cx="11542643" cy="369332"/>
          </a:xfrm>
          <a:prstGeom prst="rect">
            <a:avLst/>
          </a:prstGeom>
          <a:noFill/>
        </p:spPr>
        <p:txBody>
          <a:bodyPr wrap="square" rtlCol="0">
            <a:spAutoFit/>
          </a:bodyPr>
          <a:lstStyle/>
          <a:p>
            <a:r>
              <a:rPr lang="en-GB" dirty="0"/>
              <a:t>Once the player has read every page of the text box, the box will disappear and the player will be free to move again</a:t>
            </a:r>
          </a:p>
        </p:txBody>
      </p:sp>
    </p:spTree>
    <p:extLst>
      <p:ext uri="{BB962C8B-B14F-4D97-AF65-F5344CB8AC3E}">
        <p14:creationId xmlns:p14="http://schemas.microsoft.com/office/powerpoint/2010/main" val="197630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93C0AA6-2D05-41F5-BDDA-0E7532329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231" y="2963893"/>
            <a:ext cx="1407757" cy="4195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699650-049A-4C0F-A1AF-4935A8FB6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8" y="1319123"/>
            <a:ext cx="1447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8E2147-45FF-452B-AB90-85395C7E4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356" y="1179118"/>
            <a:ext cx="1304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D5A3E5-15CC-466B-A480-677439EE9D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68" y="1078876"/>
            <a:ext cx="5143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25228D7-2E64-44F9-823F-B52811579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348" y="4554570"/>
            <a:ext cx="1038225" cy="1447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5E3A183-5F0B-4309-9FC3-BD2FD3A71F42}"/>
              </a:ext>
            </a:extLst>
          </p:cNvPr>
          <p:cNvSpPr txBox="1"/>
          <p:nvPr/>
        </p:nvSpPr>
        <p:spPr>
          <a:xfrm>
            <a:off x="1154237" y="1078269"/>
            <a:ext cx="4941763" cy="923330"/>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Arial" panose="020B0604020202020204" pitchFamily="34" charset="0"/>
              </a:rPr>
              <a:t>C</a:t>
            </a:r>
            <a:r>
              <a:rPr lang="en-GB" sz="1800" dirty="0">
                <a:effectLst/>
                <a:latin typeface="Calibri" panose="020F0502020204030204" pitchFamily="34" charset="0"/>
                <a:ea typeface="Calibri" panose="020F0502020204030204" pitchFamily="34" charset="0"/>
                <a:cs typeface="Arial" panose="020B0604020202020204" pitchFamily="34" charset="0"/>
              </a:rPr>
              <a:t>apillary action was represented by a cup with a straw because capillary action occurs in straws and other narrow tubes like plant stems.</a:t>
            </a:r>
            <a:endParaRPr lang="en-GB" dirty="0"/>
          </a:p>
        </p:txBody>
      </p:sp>
      <p:sp>
        <p:nvSpPr>
          <p:cNvPr id="16" name="TextBox 15">
            <a:extLst>
              <a:ext uri="{FF2B5EF4-FFF2-40B4-BE49-F238E27FC236}">
                <a16:creationId xmlns:a16="http://schemas.microsoft.com/office/drawing/2014/main" id="{C4F475EE-F8D4-4E89-A7EC-DBAC6F168049}"/>
              </a:ext>
            </a:extLst>
          </p:cNvPr>
          <p:cNvSpPr txBox="1"/>
          <p:nvPr/>
        </p:nvSpPr>
        <p:spPr>
          <a:xfrm>
            <a:off x="1859573" y="2828835"/>
            <a:ext cx="3531093" cy="1200329"/>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Arial" panose="020B0604020202020204" pitchFamily="34" charset="0"/>
              </a:rPr>
              <a:t>C</a:t>
            </a:r>
            <a:r>
              <a:rPr lang="en-GB" sz="1800" dirty="0">
                <a:effectLst/>
                <a:latin typeface="Calibri" panose="020F0502020204030204" pitchFamily="34" charset="0"/>
                <a:ea typeface="Calibri" panose="020F0502020204030204" pitchFamily="34" charset="0"/>
                <a:cs typeface="Arial" panose="020B0604020202020204" pitchFamily="34" charset="0"/>
              </a:rPr>
              <a:t>ombustion was represented by a fire because the combustion process is often associated with burning.</a:t>
            </a:r>
            <a:endParaRPr lang="en-GB" dirty="0"/>
          </a:p>
        </p:txBody>
      </p:sp>
      <p:sp>
        <p:nvSpPr>
          <p:cNvPr id="18" name="TextBox 17">
            <a:extLst>
              <a:ext uri="{FF2B5EF4-FFF2-40B4-BE49-F238E27FC236}">
                <a16:creationId xmlns:a16="http://schemas.microsoft.com/office/drawing/2014/main" id="{6BB05B09-CF4F-4A86-B0EC-0D2023567C2F}"/>
              </a:ext>
            </a:extLst>
          </p:cNvPr>
          <p:cNvSpPr txBox="1"/>
          <p:nvPr/>
        </p:nvSpPr>
        <p:spPr>
          <a:xfrm>
            <a:off x="6872738" y="4201554"/>
            <a:ext cx="3397926" cy="1477328"/>
          </a:xfrm>
          <a:prstGeom prst="rect">
            <a:avLst/>
          </a:prstGeom>
          <a:noFill/>
        </p:spPr>
        <p:txBody>
          <a:bodyPr wrap="square">
            <a:spAutoFit/>
          </a:bodyPr>
          <a:lstStyle/>
          <a:p>
            <a:pPr algn="r"/>
            <a:r>
              <a:rPr lang="en-GB" dirty="0">
                <a:latin typeface="Calibri" panose="020F0502020204030204" pitchFamily="34" charset="0"/>
                <a:ea typeface="Calibri" panose="020F0502020204030204" pitchFamily="34" charset="0"/>
                <a:cs typeface="Arial" panose="020B0604020202020204" pitchFamily="34" charset="0"/>
              </a:rPr>
              <a:t>G</a:t>
            </a:r>
            <a:r>
              <a:rPr lang="en-GB" sz="1800" dirty="0">
                <a:effectLst/>
                <a:latin typeface="Calibri" panose="020F0502020204030204" pitchFamily="34" charset="0"/>
                <a:ea typeface="Calibri" panose="020F0502020204030204" pitchFamily="34" charset="0"/>
                <a:cs typeface="Arial" panose="020B0604020202020204" pitchFamily="34" charset="0"/>
              </a:rPr>
              <a:t>rowing crops in microgravity was represented by a tomato plant because that is one of the crops NASA are hoping to add to the list of edible foods grown in space.</a:t>
            </a:r>
            <a:endParaRPr lang="en-GB" dirty="0"/>
          </a:p>
        </p:txBody>
      </p:sp>
      <p:sp>
        <p:nvSpPr>
          <p:cNvPr id="20" name="TextBox 19">
            <a:extLst>
              <a:ext uri="{FF2B5EF4-FFF2-40B4-BE49-F238E27FC236}">
                <a16:creationId xmlns:a16="http://schemas.microsoft.com/office/drawing/2014/main" id="{822B7ED7-9A49-4304-8365-E58F0A945DF5}"/>
              </a:ext>
            </a:extLst>
          </p:cNvPr>
          <p:cNvSpPr txBox="1"/>
          <p:nvPr/>
        </p:nvSpPr>
        <p:spPr>
          <a:xfrm>
            <a:off x="6272131" y="1119008"/>
            <a:ext cx="3998533" cy="1477328"/>
          </a:xfrm>
          <a:prstGeom prst="rect">
            <a:avLst/>
          </a:prstGeom>
          <a:noFill/>
        </p:spPr>
        <p:txBody>
          <a:bodyPr wrap="square">
            <a:spAutoFit/>
          </a:bodyPr>
          <a:lstStyle/>
          <a:p>
            <a:pPr algn="r"/>
            <a:r>
              <a:rPr lang="en-GB" dirty="0" err="1">
                <a:latin typeface="Calibri" panose="020F0502020204030204" pitchFamily="34" charset="0"/>
                <a:ea typeface="Calibri" panose="020F0502020204030204" pitchFamily="34" charset="0"/>
                <a:cs typeface="Arial" panose="020B0604020202020204" pitchFamily="34" charset="0"/>
              </a:rPr>
              <a:t>H</a:t>
            </a:r>
            <a:r>
              <a:rPr lang="en-GB" sz="1800" dirty="0" err="1">
                <a:effectLst/>
                <a:latin typeface="Calibri" panose="020F0502020204030204" pitchFamily="34" charset="0"/>
                <a:ea typeface="Calibri" panose="020F0502020204030204" pitchFamily="34" charset="0"/>
                <a:cs typeface="Arial" panose="020B0604020202020204" pitchFamily="34" charset="0"/>
              </a:rPr>
              <a:t>eliophysics</a:t>
            </a:r>
            <a:r>
              <a:rPr lang="en-GB" sz="1800" dirty="0">
                <a:effectLst/>
                <a:latin typeface="Calibri" panose="020F0502020204030204" pitchFamily="34" charset="0"/>
                <a:ea typeface="Calibri" panose="020F0502020204030204" pitchFamily="34" charset="0"/>
                <a:cs typeface="Arial" panose="020B0604020202020204" pitchFamily="34" charset="0"/>
              </a:rPr>
              <a:t> and habitability is represented by a window looking over Martian terrain because it represents the fact that Martian atmosphere is potentially habitable.</a:t>
            </a:r>
            <a:endParaRPr lang="en-GB" dirty="0"/>
          </a:p>
        </p:txBody>
      </p:sp>
      <p:sp>
        <p:nvSpPr>
          <p:cNvPr id="22" name="TextBox 21">
            <a:extLst>
              <a:ext uri="{FF2B5EF4-FFF2-40B4-BE49-F238E27FC236}">
                <a16:creationId xmlns:a16="http://schemas.microsoft.com/office/drawing/2014/main" id="{2A1292AB-A2FD-486C-9FF5-3CBB51F0438F}"/>
              </a:ext>
            </a:extLst>
          </p:cNvPr>
          <p:cNvSpPr txBox="1"/>
          <p:nvPr/>
        </p:nvSpPr>
        <p:spPr>
          <a:xfrm>
            <a:off x="1859573" y="4725422"/>
            <a:ext cx="3675554" cy="1200329"/>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‘What makes a perfect planet for life?’ is represented by a globe because Earth is currently the only known planet to host life.</a:t>
            </a:r>
            <a:endParaRPr lang="en-GB" dirty="0"/>
          </a:p>
        </p:txBody>
      </p:sp>
      <p:sp>
        <p:nvSpPr>
          <p:cNvPr id="24" name="TextBox 23">
            <a:extLst>
              <a:ext uri="{FF2B5EF4-FFF2-40B4-BE49-F238E27FC236}">
                <a16:creationId xmlns:a16="http://schemas.microsoft.com/office/drawing/2014/main" id="{4FB8A25E-3AC2-42B2-8BAB-A95827D1118D}"/>
              </a:ext>
            </a:extLst>
          </p:cNvPr>
          <p:cNvSpPr txBox="1"/>
          <p:nvPr/>
        </p:nvSpPr>
        <p:spPr>
          <a:xfrm>
            <a:off x="5976525" y="2953787"/>
            <a:ext cx="2698634"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GB" sz="1800" dirty="0">
                <a:effectLst/>
                <a:latin typeface="Calibri" panose="020F0502020204030204" pitchFamily="34" charset="0"/>
                <a:ea typeface="Calibri" panose="020F0502020204030204" pitchFamily="34" charset="0"/>
                <a:cs typeface="Arial" panose="020B0604020202020204" pitchFamily="34" charset="0"/>
              </a:rPr>
              <a:t>Each connection we made had an object associated with it in the experience.</a:t>
            </a:r>
            <a:endParaRPr lang="en-GB" dirty="0"/>
          </a:p>
        </p:txBody>
      </p:sp>
    </p:spTree>
    <p:extLst>
      <p:ext uri="{BB962C8B-B14F-4D97-AF65-F5344CB8AC3E}">
        <p14:creationId xmlns:p14="http://schemas.microsoft.com/office/powerpoint/2010/main" val="132965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Connections relating to the habitability of Mars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Connections relating to the habitability of Mars</dc:title>
  <dc:creator>CWLC Bursary</dc:creator>
  <cp:lastModifiedBy>CWLC Bursary</cp:lastModifiedBy>
  <cp:revision>2</cp:revision>
  <dcterms:created xsi:type="dcterms:W3CDTF">2021-10-03T15:12:21Z</dcterms:created>
  <dcterms:modified xsi:type="dcterms:W3CDTF">2021-10-03T15:56:55Z</dcterms:modified>
</cp:coreProperties>
</file>