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6" r:id="rId7"/>
    <p:sldId id="263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C6150-B6ED-4C63-94E9-CF8C461A943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48C70-02E2-489D-BB95-871CE6AEE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0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 will show the current stated of my project.  I will</a:t>
            </a:r>
            <a:r>
              <a:rPr lang="en-US" baseline="0" dirty="0" smtClean="0"/>
              <a:t> bring the .exe file on a flash drive to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48C70-02E2-489D-BB95-871CE6AEE7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0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A7A7-CC5F-4670-8520-F10AD889F183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432D-1A74-44D5-A5C8-9C716B8D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4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A7A7-CC5F-4670-8520-F10AD889F183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432D-1A74-44D5-A5C8-9C716B8D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5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A7A7-CC5F-4670-8520-F10AD889F183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432D-1A74-44D5-A5C8-9C716B8D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6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A7A7-CC5F-4670-8520-F10AD889F183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432D-1A74-44D5-A5C8-9C716B8D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2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A7A7-CC5F-4670-8520-F10AD889F183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432D-1A74-44D5-A5C8-9C716B8D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0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A7A7-CC5F-4670-8520-F10AD889F183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432D-1A74-44D5-A5C8-9C716B8D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A7A7-CC5F-4670-8520-F10AD889F183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432D-1A74-44D5-A5C8-9C716B8D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4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A7A7-CC5F-4670-8520-F10AD889F183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432D-1A74-44D5-A5C8-9C716B8D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8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A7A7-CC5F-4670-8520-F10AD889F183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432D-1A74-44D5-A5C8-9C716B8D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1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A7A7-CC5F-4670-8520-F10AD889F183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432D-1A74-44D5-A5C8-9C716B8D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2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A7A7-CC5F-4670-8520-F10AD889F183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7432D-1A74-44D5-A5C8-9C716B8D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EA7A7-CC5F-4670-8520-F10AD889F183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7432D-1A74-44D5-A5C8-9C716B8D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20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intoretto.ucsd.edu/jorge/" TargetMode="External"/><Relationship Id="rId2" Type="http://schemas.openxmlformats.org/officeDocument/2006/relationships/hyperlink" Target="http://heracleia.uta.edu/~mcmurroug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ynamicnotions.blogspot.com/2008/12/flocking-boids-c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Hydrocarbon Sensing </a:t>
            </a:r>
            <a:br>
              <a:rPr lang="en-US" dirty="0" smtClean="0"/>
            </a:br>
            <a:r>
              <a:rPr lang="en-US" sz="2800" dirty="0" smtClean="0"/>
              <a:t>Swarm Behavior &amp; Remote Sensing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Dave Cavaletto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34200" y="-152400"/>
            <a:ext cx="7924800" cy="7086600"/>
            <a:chOff x="6934200" y="-152400"/>
            <a:chExt cx="7924800" cy="7086600"/>
          </a:xfrm>
        </p:grpSpPr>
        <p:sp>
          <p:nvSpPr>
            <p:cNvPr id="4" name="Flowchart: Punched Tape 3"/>
            <p:cNvSpPr/>
            <p:nvPr/>
          </p:nvSpPr>
          <p:spPr>
            <a:xfrm rot="5400000">
              <a:off x="7086600" y="-152400"/>
              <a:ext cx="6934200" cy="7239000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Punched Tape 4"/>
            <p:cNvSpPr/>
            <p:nvPr/>
          </p:nvSpPr>
          <p:spPr>
            <a:xfrm rot="5400000">
              <a:off x="7550426" y="-177248"/>
              <a:ext cx="6858000" cy="7239000"/>
            </a:xfrm>
            <a:prstGeom prst="flowChartPunchedTap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00000">
                  <a:schemeClr val="bg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Punched Tape 5"/>
            <p:cNvSpPr/>
            <p:nvPr/>
          </p:nvSpPr>
          <p:spPr>
            <a:xfrm rot="5400000">
              <a:off x="7734300" y="-266700"/>
              <a:ext cx="7010400" cy="7239000"/>
            </a:xfrm>
            <a:prstGeom prst="flowChartPunchedTape">
              <a:avLst/>
            </a:prstGeom>
            <a:gradFill>
              <a:gsLst>
                <a:gs pos="86000">
                  <a:srgbClr val="E6D098"/>
                </a:gs>
                <a:gs pos="0">
                  <a:schemeClr val="bg2"/>
                </a:gs>
                <a:gs pos="100000">
                  <a:srgbClr val="E4DCC7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92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934200" y="-152400"/>
            <a:ext cx="7924800" cy="7086600"/>
            <a:chOff x="6934200" y="-152400"/>
            <a:chExt cx="7924800" cy="7086600"/>
          </a:xfrm>
        </p:grpSpPr>
        <p:sp>
          <p:nvSpPr>
            <p:cNvPr id="5" name="Flowchart: Punched Tape 4"/>
            <p:cNvSpPr/>
            <p:nvPr/>
          </p:nvSpPr>
          <p:spPr>
            <a:xfrm rot="5400000">
              <a:off x="7086600" y="-152400"/>
              <a:ext cx="6934200" cy="7239000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Punched Tape 5"/>
            <p:cNvSpPr/>
            <p:nvPr/>
          </p:nvSpPr>
          <p:spPr>
            <a:xfrm rot="5400000">
              <a:off x="7550426" y="-177248"/>
              <a:ext cx="6858000" cy="7239000"/>
            </a:xfrm>
            <a:prstGeom prst="flowChartPunchedTap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00000">
                  <a:schemeClr val="bg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Punched Tape 6"/>
            <p:cNvSpPr/>
            <p:nvPr/>
          </p:nvSpPr>
          <p:spPr>
            <a:xfrm rot="5400000">
              <a:off x="7734300" y="-266700"/>
              <a:ext cx="7010400" cy="7239000"/>
            </a:xfrm>
            <a:prstGeom prst="flowChartPunchedTape">
              <a:avLst/>
            </a:prstGeom>
            <a:gradFill>
              <a:gsLst>
                <a:gs pos="86000">
                  <a:srgbClr val="E6D098"/>
                </a:gs>
                <a:gs pos="0">
                  <a:schemeClr val="bg2"/>
                </a:gs>
                <a:gs pos="100000">
                  <a:srgbClr val="E4DCC7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http://heracleia.uta.edu/~mcmurrough/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http://tintoretto.ucsd.edu/jorge/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http://dynamicnotions.blogspot.com/2008/12/flocking-boids-c.html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934200" y="-152400"/>
            <a:ext cx="7924800" cy="7086600"/>
            <a:chOff x="6934200" y="-152400"/>
            <a:chExt cx="7924800" cy="7086600"/>
          </a:xfrm>
        </p:grpSpPr>
        <p:sp>
          <p:nvSpPr>
            <p:cNvPr id="5" name="Flowchart: Punched Tape 4"/>
            <p:cNvSpPr/>
            <p:nvPr/>
          </p:nvSpPr>
          <p:spPr>
            <a:xfrm rot="5400000">
              <a:off x="7086600" y="-152400"/>
              <a:ext cx="6934200" cy="7239000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Punched Tape 5"/>
            <p:cNvSpPr/>
            <p:nvPr/>
          </p:nvSpPr>
          <p:spPr>
            <a:xfrm rot="5400000">
              <a:off x="7550426" y="-177248"/>
              <a:ext cx="6858000" cy="7239000"/>
            </a:xfrm>
            <a:prstGeom prst="flowChartPunchedTap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00000">
                  <a:schemeClr val="bg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Punched Tape 6"/>
            <p:cNvSpPr/>
            <p:nvPr/>
          </p:nvSpPr>
          <p:spPr>
            <a:xfrm rot="5400000">
              <a:off x="7734300" y="-266700"/>
              <a:ext cx="7010400" cy="7239000"/>
            </a:xfrm>
            <a:prstGeom prst="flowChartPunchedTape">
              <a:avLst/>
            </a:prstGeom>
            <a:gradFill>
              <a:gsLst>
                <a:gs pos="86000">
                  <a:srgbClr val="E6D098"/>
                </a:gs>
                <a:gs pos="0">
                  <a:schemeClr val="bg2"/>
                </a:gs>
                <a:gs pos="100000">
                  <a:srgbClr val="E4DCC7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Dave Cavaletto</a:t>
            </a:r>
          </a:p>
          <a:p>
            <a:r>
              <a:rPr lang="en-US" dirty="0" smtClean="0"/>
              <a:t>Sophomore ● 	Computer Science Undergrad</a:t>
            </a:r>
          </a:p>
          <a:p>
            <a:r>
              <a:rPr lang="en-US" dirty="0" smtClean="0"/>
              <a:t>Oil Slicks are hard to find if not reported</a:t>
            </a:r>
            <a:br>
              <a:rPr lang="en-US" dirty="0" smtClean="0"/>
            </a:br>
            <a:r>
              <a:rPr lang="en-US" dirty="0" smtClean="0"/>
              <a:t>or obvious</a:t>
            </a:r>
          </a:p>
          <a:p>
            <a:r>
              <a:rPr lang="en-US" dirty="0" smtClean="0"/>
              <a:t>Hard to track in real-time and accurately estimate size/volume/area</a:t>
            </a:r>
          </a:p>
          <a:p>
            <a:r>
              <a:rPr lang="en-US" dirty="0" smtClean="0"/>
              <a:t>How to monitor an area 24/7/365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41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934200" y="-152400"/>
            <a:ext cx="7924800" cy="7086600"/>
            <a:chOff x="6934200" y="-152400"/>
            <a:chExt cx="7924800" cy="7086600"/>
          </a:xfrm>
        </p:grpSpPr>
        <p:sp>
          <p:nvSpPr>
            <p:cNvPr id="5" name="Flowchart: Punched Tape 4"/>
            <p:cNvSpPr/>
            <p:nvPr/>
          </p:nvSpPr>
          <p:spPr>
            <a:xfrm rot="5400000">
              <a:off x="7086600" y="-152400"/>
              <a:ext cx="6934200" cy="7239000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Punched Tape 5"/>
            <p:cNvSpPr/>
            <p:nvPr/>
          </p:nvSpPr>
          <p:spPr>
            <a:xfrm rot="5400000">
              <a:off x="7550426" y="-177248"/>
              <a:ext cx="6858000" cy="7239000"/>
            </a:xfrm>
            <a:prstGeom prst="flowChartPunchedTap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00000">
                  <a:schemeClr val="bg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Punched Tape 6"/>
            <p:cNvSpPr/>
            <p:nvPr/>
          </p:nvSpPr>
          <p:spPr>
            <a:xfrm rot="5400000">
              <a:off x="7734300" y="-266700"/>
              <a:ext cx="7010400" cy="7239000"/>
            </a:xfrm>
            <a:prstGeom prst="flowChartPunchedTape">
              <a:avLst/>
            </a:prstGeom>
            <a:gradFill>
              <a:gsLst>
                <a:gs pos="86000">
                  <a:srgbClr val="E6D098"/>
                </a:gs>
                <a:gs pos="0">
                  <a:schemeClr val="bg2"/>
                </a:gs>
                <a:gs pos="100000">
                  <a:srgbClr val="E4DCC7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and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Chris </a:t>
            </a:r>
            <a:r>
              <a:rPr lang="en-US" sz="3600" dirty="0" err="1" smtClean="0"/>
              <a:t>McMurrough</a:t>
            </a:r>
            <a:r>
              <a:rPr lang="en-US" sz="3600" dirty="0" smtClean="0"/>
              <a:t> – Simulations of Swarm Behaviors </a:t>
            </a:r>
          </a:p>
          <a:p>
            <a:r>
              <a:rPr lang="en-US" sz="3600" dirty="0" smtClean="0"/>
              <a:t>Jorge Cortez – UC San Diego – </a:t>
            </a:r>
            <a:br>
              <a:rPr lang="en-US" sz="3600" dirty="0" smtClean="0"/>
            </a:br>
            <a:r>
              <a:rPr lang="en-US" sz="3600" dirty="0" smtClean="0"/>
              <a:t>Distributed </a:t>
            </a:r>
            <a:r>
              <a:rPr lang="en-US" sz="3600" dirty="0"/>
              <a:t>Ocean Monitoring via Integrated Data Analysis of Coordinated Buoyancy Drogues </a:t>
            </a:r>
          </a:p>
        </p:txBody>
      </p:sp>
    </p:spTree>
    <p:extLst>
      <p:ext uri="{BB962C8B-B14F-4D97-AF65-F5344CB8AC3E}">
        <p14:creationId xmlns:p14="http://schemas.microsoft.com/office/powerpoint/2010/main" val="20179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934200" y="-152400"/>
            <a:ext cx="7924800" cy="7086600"/>
            <a:chOff x="6934200" y="-152400"/>
            <a:chExt cx="7924800" cy="7086600"/>
          </a:xfrm>
        </p:grpSpPr>
        <p:sp>
          <p:nvSpPr>
            <p:cNvPr id="5" name="Flowchart: Punched Tape 4"/>
            <p:cNvSpPr/>
            <p:nvPr/>
          </p:nvSpPr>
          <p:spPr>
            <a:xfrm rot="5400000">
              <a:off x="7086600" y="-152400"/>
              <a:ext cx="6934200" cy="7239000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Punched Tape 5"/>
            <p:cNvSpPr/>
            <p:nvPr/>
          </p:nvSpPr>
          <p:spPr>
            <a:xfrm rot="5400000">
              <a:off x="7550426" y="-177248"/>
              <a:ext cx="6858000" cy="7239000"/>
            </a:xfrm>
            <a:prstGeom prst="flowChartPunchedTap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00000">
                  <a:schemeClr val="bg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Punched Tape 6"/>
            <p:cNvSpPr/>
            <p:nvPr/>
          </p:nvSpPr>
          <p:spPr>
            <a:xfrm rot="5400000">
              <a:off x="7734300" y="-266700"/>
              <a:ext cx="7010400" cy="7239000"/>
            </a:xfrm>
            <a:prstGeom prst="flowChartPunchedTape">
              <a:avLst/>
            </a:prstGeom>
            <a:gradFill>
              <a:gsLst>
                <a:gs pos="86000">
                  <a:srgbClr val="E6D098"/>
                </a:gs>
                <a:gs pos="0">
                  <a:schemeClr val="bg2"/>
                </a:gs>
                <a:gs pos="100000">
                  <a:srgbClr val="E4DCC7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 OOL (C#) building a simulation </a:t>
            </a:r>
            <a:br>
              <a:rPr lang="en-US" dirty="0" smtClean="0"/>
            </a:br>
            <a:r>
              <a:rPr lang="en-US" dirty="0" smtClean="0"/>
              <a:t>of a swarm</a:t>
            </a:r>
          </a:p>
          <a:p>
            <a:r>
              <a:rPr lang="en-US" dirty="0" smtClean="0"/>
              <a:t>Each robot only communicates with its immediate </a:t>
            </a:r>
            <a:r>
              <a:rPr lang="en-US" dirty="0" smtClean="0"/>
              <a:t>neighbors inside given distance</a:t>
            </a:r>
            <a:endParaRPr lang="en-US" dirty="0" smtClean="0"/>
          </a:p>
          <a:p>
            <a:r>
              <a:rPr lang="en-US" dirty="0" smtClean="0"/>
              <a:t>Robots will be able to </a:t>
            </a:r>
            <a:r>
              <a:rPr lang="en-US" dirty="0" smtClean="0"/>
              <a:t>identify the region between ‘ocean’ and the ‘oil spill’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39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934200" y="-152400"/>
            <a:ext cx="7924800" cy="7086600"/>
            <a:chOff x="6934200" y="-152400"/>
            <a:chExt cx="7924800" cy="7086600"/>
          </a:xfrm>
        </p:grpSpPr>
        <p:sp>
          <p:nvSpPr>
            <p:cNvPr id="5" name="Flowchart: Punched Tape 4"/>
            <p:cNvSpPr/>
            <p:nvPr/>
          </p:nvSpPr>
          <p:spPr>
            <a:xfrm rot="5400000">
              <a:off x="7086600" y="-152400"/>
              <a:ext cx="6934200" cy="7239000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Punched Tape 5"/>
            <p:cNvSpPr/>
            <p:nvPr/>
          </p:nvSpPr>
          <p:spPr>
            <a:xfrm rot="5400000">
              <a:off x="7550426" y="-177248"/>
              <a:ext cx="6858000" cy="7239000"/>
            </a:xfrm>
            <a:prstGeom prst="flowChartPunchedTap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00000">
                  <a:schemeClr val="bg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Punched Tape 6"/>
            <p:cNvSpPr/>
            <p:nvPr/>
          </p:nvSpPr>
          <p:spPr>
            <a:xfrm rot="5400000">
              <a:off x="7734300" y="-266700"/>
              <a:ext cx="7010400" cy="7239000"/>
            </a:xfrm>
            <a:prstGeom prst="flowChartPunchedTape">
              <a:avLst/>
            </a:prstGeom>
            <a:gradFill>
              <a:gsLst>
                <a:gs pos="86000">
                  <a:srgbClr val="E6D098"/>
                </a:gs>
                <a:gs pos="0">
                  <a:schemeClr val="bg2"/>
                </a:gs>
                <a:gs pos="100000">
                  <a:srgbClr val="E4DCC7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Swarm covers given area – </a:t>
            </a:r>
            <a:br>
              <a:rPr lang="en-US" dirty="0" smtClean="0"/>
            </a:br>
            <a:r>
              <a:rPr lang="en-US" dirty="0" smtClean="0"/>
              <a:t>spacing dependent on number of bots in swarm/ecosystem size</a:t>
            </a:r>
          </a:p>
          <a:p>
            <a:r>
              <a:rPr lang="en-US" dirty="0" smtClean="0"/>
              <a:t>User definable number of bots in swarm</a:t>
            </a:r>
          </a:p>
          <a:p>
            <a:r>
              <a:rPr lang="en-US" dirty="0" smtClean="0"/>
              <a:t>Robots communicate with others based on spacing between them</a:t>
            </a:r>
          </a:p>
          <a:p>
            <a:r>
              <a:rPr lang="en-US" dirty="0" smtClean="0"/>
              <a:t>Robots identify edge of oil slick and maintain position </a:t>
            </a:r>
            <a:r>
              <a:rPr lang="en-US" smtClean="0"/>
              <a:t>on 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3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Future State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800" y="2133600"/>
            <a:ext cx="3505200" cy="3124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25" y="838200"/>
            <a:ext cx="95263" cy="95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19" y="3057557"/>
            <a:ext cx="95263" cy="952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819663"/>
            <a:ext cx="95263" cy="952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94" y="2039001"/>
            <a:ext cx="95263" cy="952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14513" y="6173014"/>
            <a:ext cx="114300" cy="114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68" y="1405379"/>
            <a:ext cx="95263" cy="95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04936"/>
            <a:ext cx="95263" cy="952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600" y="1114431"/>
            <a:ext cx="95263" cy="952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52" y="3009926"/>
            <a:ext cx="95263" cy="952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079" y="4410042"/>
            <a:ext cx="95263" cy="952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37" y="6019798"/>
            <a:ext cx="95263" cy="952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6553200"/>
            <a:ext cx="95263" cy="952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95082"/>
            <a:ext cx="95263" cy="952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66" y="4506377"/>
            <a:ext cx="95263" cy="952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446" y="2914663"/>
            <a:ext cx="95263" cy="9526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46" y="2134264"/>
            <a:ext cx="95263" cy="9526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686827"/>
            <a:ext cx="95263" cy="9526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490" y="4724400"/>
            <a:ext cx="95263" cy="952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161" y="5257800"/>
            <a:ext cx="95263" cy="952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972166"/>
            <a:ext cx="95263" cy="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6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934200" y="-152400"/>
            <a:ext cx="7924800" cy="7086600"/>
            <a:chOff x="6934200" y="-152400"/>
            <a:chExt cx="7924800" cy="7086600"/>
          </a:xfrm>
        </p:grpSpPr>
        <p:sp>
          <p:nvSpPr>
            <p:cNvPr id="5" name="Flowchart: Punched Tape 4"/>
            <p:cNvSpPr/>
            <p:nvPr/>
          </p:nvSpPr>
          <p:spPr>
            <a:xfrm rot="5400000">
              <a:off x="7086600" y="-152400"/>
              <a:ext cx="6934200" cy="7239000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Punched Tape 5"/>
            <p:cNvSpPr/>
            <p:nvPr/>
          </p:nvSpPr>
          <p:spPr>
            <a:xfrm rot="5400000">
              <a:off x="7550426" y="-177248"/>
              <a:ext cx="6858000" cy="7239000"/>
            </a:xfrm>
            <a:prstGeom prst="flowChartPunchedTap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00000">
                  <a:schemeClr val="bg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Punched Tape 6"/>
            <p:cNvSpPr/>
            <p:nvPr/>
          </p:nvSpPr>
          <p:spPr>
            <a:xfrm rot="5400000">
              <a:off x="7734300" y="-266700"/>
              <a:ext cx="7010400" cy="7239000"/>
            </a:xfrm>
            <a:prstGeom prst="flowChartPunchedTape">
              <a:avLst/>
            </a:prstGeom>
            <a:gradFill>
              <a:gsLst>
                <a:gs pos="86000">
                  <a:srgbClr val="E6D098"/>
                </a:gs>
                <a:gs pos="0">
                  <a:schemeClr val="bg2"/>
                </a:gs>
                <a:gs pos="100000">
                  <a:srgbClr val="E4DCC7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Simulation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Recognize and identify ‘oil’ in the water</a:t>
            </a:r>
          </a:p>
          <a:p>
            <a:r>
              <a:rPr lang="en-US" dirty="0" smtClean="0"/>
              <a:t>Swarm to the oil</a:t>
            </a:r>
          </a:p>
          <a:p>
            <a:r>
              <a:rPr lang="en-US" dirty="0" smtClean="0"/>
              <a:t>Identify and patrol the perimeter </a:t>
            </a:r>
            <a:br>
              <a:rPr lang="en-US" dirty="0" smtClean="0"/>
            </a:br>
            <a:r>
              <a:rPr lang="en-US" dirty="0" smtClean="0"/>
              <a:t>of the ‘oil’</a:t>
            </a:r>
          </a:p>
          <a:p>
            <a:r>
              <a:rPr lang="en-US" dirty="0" smtClean="0"/>
              <a:t>Calculate total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934200" y="-152400"/>
            <a:ext cx="7924800" cy="7086600"/>
            <a:chOff x="6934200" y="-152400"/>
            <a:chExt cx="7924800" cy="7086600"/>
          </a:xfrm>
        </p:grpSpPr>
        <p:sp>
          <p:nvSpPr>
            <p:cNvPr id="6" name="Flowchart: Punched Tape 5"/>
            <p:cNvSpPr/>
            <p:nvPr/>
          </p:nvSpPr>
          <p:spPr>
            <a:xfrm rot="5400000">
              <a:off x="7086600" y="-152400"/>
              <a:ext cx="6934200" cy="7239000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Punched Tape 6"/>
            <p:cNvSpPr/>
            <p:nvPr/>
          </p:nvSpPr>
          <p:spPr>
            <a:xfrm rot="5400000">
              <a:off x="7550426" y="-177248"/>
              <a:ext cx="6858000" cy="7239000"/>
            </a:xfrm>
            <a:prstGeom prst="flowChartPunchedTap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00000">
                  <a:schemeClr val="bg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Punched Tape 7"/>
            <p:cNvSpPr/>
            <p:nvPr/>
          </p:nvSpPr>
          <p:spPr>
            <a:xfrm rot="5400000">
              <a:off x="7734300" y="-266700"/>
              <a:ext cx="7010400" cy="7239000"/>
            </a:xfrm>
            <a:prstGeom prst="flowChartPunchedTape">
              <a:avLst/>
            </a:prstGeom>
            <a:gradFill>
              <a:gsLst>
                <a:gs pos="86000">
                  <a:srgbClr val="E6D098"/>
                </a:gs>
                <a:gs pos="0">
                  <a:schemeClr val="bg2"/>
                </a:gs>
                <a:gs pos="100000">
                  <a:srgbClr val="E4DCC7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Oil spill size/shape change to simulate expanding spill</a:t>
            </a:r>
          </a:p>
          <a:p>
            <a:r>
              <a:rPr lang="en-US" dirty="0" smtClean="0"/>
              <a:t>Employ sub-swarms to make </a:t>
            </a:r>
            <a:br>
              <a:rPr lang="en-US" dirty="0" smtClean="0"/>
            </a:br>
            <a:r>
              <a:rPr lang="en-US" dirty="0" smtClean="0"/>
              <a:t>communication more realistic (gateway)</a:t>
            </a:r>
          </a:p>
          <a:p>
            <a:r>
              <a:rPr lang="en-US" dirty="0" smtClean="0"/>
              <a:t>Ocean current robots must work against to maintain position</a:t>
            </a:r>
          </a:p>
          <a:p>
            <a:r>
              <a:rPr lang="en-US" dirty="0" smtClean="0"/>
              <a:t>Obstacles that must be navigated around/avoided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934200" y="-152400"/>
            <a:ext cx="7924800" cy="7086600"/>
            <a:chOff x="6934200" y="-152400"/>
            <a:chExt cx="7924800" cy="7086600"/>
          </a:xfrm>
        </p:grpSpPr>
        <p:sp>
          <p:nvSpPr>
            <p:cNvPr id="5" name="Flowchart: Punched Tape 4"/>
            <p:cNvSpPr/>
            <p:nvPr/>
          </p:nvSpPr>
          <p:spPr>
            <a:xfrm rot="5400000">
              <a:off x="7086600" y="-152400"/>
              <a:ext cx="6934200" cy="7239000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Punched Tape 5"/>
            <p:cNvSpPr/>
            <p:nvPr/>
          </p:nvSpPr>
          <p:spPr>
            <a:xfrm rot="5400000">
              <a:off x="7550426" y="-177248"/>
              <a:ext cx="6858000" cy="7239000"/>
            </a:xfrm>
            <a:prstGeom prst="flowChartPunchedTap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100000">
                  <a:schemeClr val="bg2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Punched Tape 6"/>
            <p:cNvSpPr/>
            <p:nvPr/>
          </p:nvSpPr>
          <p:spPr>
            <a:xfrm rot="5400000">
              <a:off x="7734300" y="-266700"/>
              <a:ext cx="7010400" cy="7239000"/>
            </a:xfrm>
            <a:prstGeom prst="flowChartPunchedTape">
              <a:avLst/>
            </a:prstGeom>
            <a:gradFill>
              <a:gsLst>
                <a:gs pos="86000">
                  <a:srgbClr val="E6D098"/>
                </a:gs>
                <a:gs pos="0">
                  <a:schemeClr val="bg2"/>
                </a:gs>
                <a:gs pos="100000">
                  <a:srgbClr val="E4DCC7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imulation to show that independent </a:t>
            </a:r>
            <a:br>
              <a:rPr lang="en-US" dirty="0" smtClean="0"/>
            </a:br>
            <a:r>
              <a:rPr lang="en-US" dirty="0" smtClean="0"/>
              <a:t>robots in a swarm are useful for gathering </a:t>
            </a:r>
            <a:br>
              <a:rPr lang="en-US" dirty="0" smtClean="0"/>
            </a:br>
            <a:r>
              <a:rPr lang="en-US" dirty="0" smtClean="0"/>
              <a:t>information about an environment</a:t>
            </a:r>
          </a:p>
          <a:p>
            <a:r>
              <a:rPr lang="en-US" dirty="0" smtClean="0"/>
              <a:t>Currently an unfinished simulation,</a:t>
            </a:r>
            <a:br>
              <a:rPr lang="en-US" dirty="0" smtClean="0"/>
            </a:br>
            <a:r>
              <a:rPr lang="en-US" dirty="0" smtClean="0"/>
              <a:t>more work to come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129</Words>
  <Application>Microsoft Office PowerPoint</Application>
  <PresentationFormat>On-screen Show (4:3)</PresentationFormat>
  <Paragraphs>40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Hydrocarbon Sensing  Swarm Behavior &amp; Remote Sensing</vt:lpstr>
      <vt:lpstr>About Me</vt:lpstr>
      <vt:lpstr>Previous and Related Work</vt:lpstr>
      <vt:lpstr>My Approach</vt:lpstr>
      <vt:lpstr>Current State</vt:lpstr>
      <vt:lpstr>Future State</vt:lpstr>
      <vt:lpstr>Future Simulation Goals</vt:lpstr>
      <vt:lpstr>Future Work</vt:lpstr>
      <vt:lpstr>Conclusion</vt:lpstr>
      <vt:lpstr>References</vt:lpstr>
    </vt:vector>
  </TitlesOfParts>
  <Company>University of Texas at Arlington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Hydrocarbon Sensing</dc:title>
  <dc:creator>Dave Cavaletto</dc:creator>
  <cp:lastModifiedBy>Dave Cavaletto</cp:lastModifiedBy>
  <cp:revision>27</cp:revision>
  <dcterms:created xsi:type="dcterms:W3CDTF">2012-07-14T14:56:54Z</dcterms:created>
  <dcterms:modified xsi:type="dcterms:W3CDTF">2012-08-06T05:21:12Z</dcterms:modified>
</cp:coreProperties>
</file>