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7" r:id="rId6"/>
    <p:sldId id="261" r:id="rId7"/>
    <p:sldId id="268" r:id="rId8"/>
    <p:sldId id="262" r:id="rId9"/>
    <p:sldId id="263" r:id="rId10"/>
    <p:sldId id="264" r:id="rId11"/>
    <p:sldId id="265" r:id="rId12"/>
    <p:sldId id="270" r:id="rId13"/>
    <p:sldId id="266" r:id="rId14"/>
    <p:sldId id="269" r:id="rId15"/>
  </p:sldIdLst>
  <p:sldSz cx="12192000" cy="6858000"/>
  <p:notesSz cx="6858000" cy="12001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B7EDE1-0A1E-C8CD-97EE-AF7518D789D0}" v="1520" dt="2020-06-19T20:42:19.211"/>
    <p1510:client id="{5F2AEAE5-51F6-2339-A4B1-F773AAB50A35}" v="3" dt="2020-07-04T15:07:37.440"/>
    <p1510:client id="{894707BD-89ED-44AA-FF5D-DD87013FD762}" v="286" dt="2020-06-20T19:17:55.694"/>
    <p1510:client id="{ACEAB512-5F5C-91C2-6AF5-B4CCA5C3E1B8}" v="433" dt="2020-07-08T01:37:48.194"/>
    <p1510:client id="{C5CD0E41-C0B4-A0A8-CB5B-EAF125989506}" v="1023" dt="2020-06-18T16:03:47.051"/>
    <p1510:client id="{D20C0ADF-EE75-8724-368D-7DDF0C0D52B8}" v="1256" dt="2020-07-03T10:24:46.1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4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6B9A4-D2AB-4EC4-8D61-6EA1A15D7C1D}" type="datetimeFigureOut">
              <a:rPr lang="en-US"/>
              <a:t>12/8/2023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3BB79B-38EF-4893-974C-FB08E7F753F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697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stack of dice on a boardgame">
            <a:extLst>
              <a:ext uri="{FF2B5EF4-FFF2-40B4-BE49-F238E27FC236}">
                <a16:creationId xmlns:a16="http://schemas.microsoft.com/office/drawing/2014/main" id="{B9510939-0C6D-1975-7C33-63B9A30F65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877" b="6873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圖片 6" descr="一張含有 食物, 菜餚, 盤子, 餐點 的圖片&#10;&#10;自動產生的描述">
            <a:extLst>
              <a:ext uri="{FF2B5EF4-FFF2-40B4-BE49-F238E27FC236}">
                <a16:creationId xmlns:a16="http://schemas.microsoft.com/office/drawing/2014/main" id="{4184C6DD-647C-F7C4-FB57-11B83A9944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9" y="2253"/>
            <a:ext cx="12121702" cy="112455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altLang="zh-TW" sz="5200" dirty="0">
                <a:solidFill>
                  <a:srgbClr val="FFFFFF"/>
                </a:solidFill>
                <a:latin typeface="Abadi"/>
                <a:ea typeface="+mj-lt"/>
                <a:cs typeface="Calibri Light"/>
              </a:rPr>
              <a:t>Commercial Games Design</a:t>
            </a:r>
            <a:br>
              <a:rPr lang="en-US" sz="5200" dirty="0">
                <a:solidFill>
                  <a:srgbClr val="FFFFFF"/>
                </a:solidFill>
                <a:latin typeface="Abadi"/>
                <a:cs typeface="Calibri Light"/>
              </a:rPr>
            </a:br>
            <a:r>
              <a:rPr lang="en-US" sz="5200" dirty="0">
                <a:solidFill>
                  <a:srgbClr val="FFFFFF"/>
                </a:solidFill>
                <a:latin typeface="Abadi"/>
                <a:ea typeface="+mj-lt"/>
                <a:cs typeface="Calibri Light"/>
              </a:rPr>
              <a:t>EA</a:t>
            </a:r>
            <a:br>
              <a:rPr lang="en-US" sz="5200" dirty="0">
                <a:solidFill>
                  <a:srgbClr val="FFFFFF"/>
                </a:solidFill>
                <a:latin typeface="Abadi"/>
                <a:ea typeface="+mj-lt"/>
                <a:cs typeface="Calibri Light"/>
              </a:rPr>
            </a:br>
            <a:r>
              <a:rPr lang="en-US" altLang="zh-TW" sz="5200" dirty="0">
                <a:solidFill>
                  <a:srgbClr val="FFFFFF"/>
                </a:solidFill>
                <a:latin typeface="Abadi"/>
                <a:ea typeface="+mj-lt"/>
                <a:cs typeface="Calibri Light"/>
              </a:rPr>
              <a:t>board game</a:t>
            </a:r>
            <a:r>
              <a:rPr lang="en-US" sz="5200" dirty="0">
                <a:solidFill>
                  <a:srgbClr val="FFFFFF"/>
                </a:solidFill>
                <a:latin typeface="Abadi"/>
                <a:ea typeface="+mj-lt"/>
                <a:cs typeface="Calibri Light"/>
              </a:rPr>
              <a:t> presentation</a:t>
            </a:r>
            <a:endParaRPr lang="en-US" sz="5200" dirty="0">
              <a:solidFill>
                <a:srgbClr val="FFFFFF"/>
              </a:solidFill>
              <a:latin typeface="Abadi"/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4000" b="1" dirty="0">
                <a:highlight>
                  <a:srgbClr val="FFFF00"/>
                </a:highlight>
                <a:latin typeface="Abadi Extra Light"/>
                <a:cs typeface="Calibri"/>
              </a:rPr>
              <a:t>Game genre: Card game</a:t>
            </a:r>
          </a:p>
          <a:p>
            <a:r>
              <a:rPr lang="en-US" sz="4000" b="1" dirty="0">
                <a:highlight>
                  <a:srgbClr val="FFFF00"/>
                </a:highlight>
                <a:latin typeface="Abadi Extra Light"/>
                <a:cs typeface="Calibri"/>
              </a:rPr>
              <a:t>SHAPE ID:237031820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D8BD7AA-000F-4149-9FF6-E8DB2DE6F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792587" cy="6858000"/>
          </a:xfrm>
          <a:custGeom>
            <a:avLst/>
            <a:gdLst>
              <a:gd name="connsiteX0" fmla="*/ 9792587 w 9792587"/>
              <a:gd name="connsiteY0" fmla="*/ 0 h 6858000"/>
              <a:gd name="connsiteX1" fmla="*/ 2339431 w 9792587"/>
              <a:gd name="connsiteY1" fmla="*/ 0 h 6858000"/>
              <a:gd name="connsiteX2" fmla="*/ 2190696 w 9792587"/>
              <a:gd name="connsiteY2" fmla="*/ 145339 h 6858000"/>
              <a:gd name="connsiteX3" fmla="*/ 0 w 9792587"/>
              <a:gd name="connsiteY3" fmla="*/ 5565888 h 6858000"/>
              <a:gd name="connsiteX4" fmla="*/ 79127 w 9792587"/>
              <a:gd name="connsiteY4" fmla="*/ 6681235 h 6858000"/>
              <a:gd name="connsiteX5" fmla="*/ 108694 w 9792587"/>
              <a:gd name="connsiteY5" fmla="*/ 6858000 h 6858000"/>
              <a:gd name="connsiteX6" fmla="*/ 9792587 w 97925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92587" h="6858000">
                <a:moveTo>
                  <a:pt x="9792587" y="0"/>
                </a:moveTo>
                <a:lnTo>
                  <a:pt x="2339431" y="0"/>
                </a:lnTo>
                <a:lnTo>
                  <a:pt x="2190696" y="145339"/>
                </a:lnTo>
                <a:cubicBezTo>
                  <a:pt x="834428" y="1548908"/>
                  <a:pt x="0" y="3459953"/>
                  <a:pt x="0" y="5565888"/>
                </a:cubicBezTo>
                <a:cubicBezTo>
                  <a:pt x="0" y="5944579"/>
                  <a:pt x="26981" y="6316967"/>
                  <a:pt x="79127" y="6681235"/>
                </a:cubicBezTo>
                <a:lnTo>
                  <a:pt x="108694" y="6858000"/>
                </a:lnTo>
                <a:lnTo>
                  <a:pt x="9792587" y="685800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4A4A823-72DC-4BA8-8157-D36A8939A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492529" cy="6858000"/>
          </a:xfrm>
          <a:custGeom>
            <a:avLst/>
            <a:gdLst>
              <a:gd name="connsiteX0" fmla="*/ 9492529 w 9492529"/>
              <a:gd name="connsiteY0" fmla="*/ 0 h 6858000"/>
              <a:gd name="connsiteX1" fmla="*/ 2472310 w 9492529"/>
              <a:gd name="connsiteY1" fmla="*/ 0 h 6858000"/>
              <a:gd name="connsiteX2" fmla="*/ 2157501 w 9492529"/>
              <a:gd name="connsiteY2" fmla="*/ 301488 h 6858000"/>
              <a:gd name="connsiteX3" fmla="*/ 0 w 9492529"/>
              <a:gd name="connsiteY3" fmla="*/ 5565888 h 6858000"/>
              <a:gd name="connsiteX4" fmla="*/ 76084 w 9492529"/>
              <a:gd name="connsiteY4" fmla="*/ 6638337 h 6858000"/>
              <a:gd name="connsiteX5" fmla="*/ 112827 w 9492529"/>
              <a:gd name="connsiteY5" fmla="*/ 6858000 h 6858000"/>
              <a:gd name="connsiteX6" fmla="*/ 9492529 w 9492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92529" h="6858000">
                <a:moveTo>
                  <a:pt x="9492529" y="0"/>
                </a:moveTo>
                <a:lnTo>
                  <a:pt x="2472310" y="0"/>
                </a:lnTo>
                <a:lnTo>
                  <a:pt x="2157501" y="301488"/>
                </a:lnTo>
                <a:cubicBezTo>
                  <a:pt x="823309" y="1655711"/>
                  <a:pt x="0" y="3514654"/>
                  <a:pt x="0" y="5565888"/>
                </a:cubicBezTo>
                <a:cubicBezTo>
                  <a:pt x="0" y="5930014"/>
                  <a:pt x="25944" y="6288079"/>
                  <a:pt x="76084" y="6638337"/>
                </a:cubicBezTo>
                <a:lnTo>
                  <a:pt x="112827" y="6858000"/>
                </a:lnTo>
                <a:lnTo>
                  <a:pt x="9492529" y="685800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圖片 6" descr="一張含有 食物, 菜餚, 盤子, 餐點 的圖片&#10;&#10;自動產生的描述">
            <a:extLst>
              <a:ext uri="{FF2B5EF4-FFF2-40B4-BE49-F238E27FC236}">
                <a16:creationId xmlns:a16="http://schemas.microsoft.com/office/drawing/2014/main" id="{97F933E5-1D46-40DB-E10C-DB1C73069E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13108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63189-A6A9-48E4-94A7-D2676631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45494"/>
            <a:ext cx="7165235" cy="1288238"/>
          </a:xfrm>
        </p:spPr>
        <p:txBody>
          <a:bodyPr anchor="ctr">
            <a:normAutofit/>
          </a:bodyPr>
          <a:lstStyle/>
          <a:p>
            <a:r>
              <a:rPr lang="en-US" sz="4100" dirty="0">
                <a:latin typeface="Agency FB"/>
                <a:cs typeface="Calibri Light"/>
              </a:rPr>
              <a:t>Promotion measures in foreign land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767DC-9D17-4715-A6E0-0BD8D5821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" y="2897372"/>
            <a:ext cx="7860863" cy="3152553"/>
          </a:xfrm>
        </p:spPr>
        <p:txBody>
          <a:bodyPr anchor="t"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  <a:highlight>
                  <a:srgbClr val="FFFF00"/>
                </a:highlight>
                <a:latin typeface="Aharoni"/>
                <a:cs typeface="Calibri"/>
              </a:rPr>
              <a:t>I am currently organizing a </a:t>
            </a:r>
            <a:r>
              <a:rPr lang="en-US" sz="3600" dirty="0" err="1">
                <a:solidFill>
                  <a:schemeClr val="bg1"/>
                </a:solidFill>
                <a:highlight>
                  <a:srgbClr val="FFFF00"/>
                </a:highlight>
                <a:latin typeface="Aharoni"/>
                <a:cs typeface="Calibri"/>
              </a:rPr>
              <a:t>kickstarter</a:t>
            </a:r>
            <a:r>
              <a:rPr lang="en-US" sz="3600" dirty="0">
                <a:solidFill>
                  <a:schemeClr val="bg1"/>
                </a:solidFill>
                <a:highlight>
                  <a:srgbClr val="FFFF00"/>
                </a:highlight>
                <a:latin typeface="Aharoni"/>
                <a:cs typeface="Calibri"/>
              </a:rPr>
              <a:t> campaign. Since exchange rate between HK and UK is 1:10, I think it’s advisable to reduce the investment of time and resources, so that the price would be more friendly.</a:t>
            </a:r>
            <a:endParaRPr lang="en-US" sz="3600" dirty="0">
              <a:solidFill>
                <a:schemeClr val="bg1"/>
              </a:solidFill>
              <a:highlight>
                <a:srgbClr val="FFFF00"/>
              </a:highlight>
              <a:latin typeface="Aharoni"/>
              <a:cs typeface="Aharoni"/>
            </a:endParaRPr>
          </a:p>
        </p:txBody>
      </p:sp>
    </p:spTree>
    <p:extLst>
      <p:ext uri="{BB962C8B-B14F-4D97-AF65-F5344CB8AC3E}">
        <p14:creationId xmlns:p14="http://schemas.microsoft.com/office/powerpoint/2010/main" val="23050005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D8BD7AA-000F-4149-9FF6-E8DB2DE6F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792587" cy="6858000"/>
          </a:xfrm>
          <a:custGeom>
            <a:avLst/>
            <a:gdLst>
              <a:gd name="connsiteX0" fmla="*/ 9792587 w 9792587"/>
              <a:gd name="connsiteY0" fmla="*/ 0 h 6858000"/>
              <a:gd name="connsiteX1" fmla="*/ 2339431 w 9792587"/>
              <a:gd name="connsiteY1" fmla="*/ 0 h 6858000"/>
              <a:gd name="connsiteX2" fmla="*/ 2190696 w 9792587"/>
              <a:gd name="connsiteY2" fmla="*/ 145339 h 6858000"/>
              <a:gd name="connsiteX3" fmla="*/ 0 w 9792587"/>
              <a:gd name="connsiteY3" fmla="*/ 5565888 h 6858000"/>
              <a:gd name="connsiteX4" fmla="*/ 79127 w 9792587"/>
              <a:gd name="connsiteY4" fmla="*/ 6681235 h 6858000"/>
              <a:gd name="connsiteX5" fmla="*/ 108694 w 9792587"/>
              <a:gd name="connsiteY5" fmla="*/ 6858000 h 6858000"/>
              <a:gd name="connsiteX6" fmla="*/ 9792587 w 97925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92587" h="6858000">
                <a:moveTo>
                  <a:pt x="9792587" y="0"/>
                </a:moveTo>
                <a:lnTo>
                  <a:pt x="2339431" y="0"/>
                </a:lnTo>
                <a:lnTo>
                  <a:pt x="2190696" y="145339"/>
                </a:lnTo>
                <a:cubicBezTo>
                  <a:pt x="834428" y="1548908"/>
                  <a:pt x="0" y="3459953"/>
                  <a:pt x="0" y="5565888"/>
                </a:cubicBezTo>
                <a:cubicBezTo>
                  <a:pt x="0" y="5944579"/>
                  <a:pt x="26981" y="6316967"/>
                  <a:pt x="79127" y="6681235"/>
                </a:cubicBezTo>
                <a:lnTo>
                  <a:pt x="108694" y="6858000"/>
                </a:lnTo>
                <a:lnTo>
                  <a:pt x="9792587" y="685800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4A4A823-72DC-4BA8-8157-D36A8939A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492529" cy="6858000"/>
          </a:xfrm>
          <a:custGeom>
            <a:avLst/>
            <a:gdLst>
              <a:gd name="connsiteX0" fmla="*/ 9492529 w 9492529"/>
              <a:gd name="connsiteY0" fmla="*/ 0 h 6858000"/>
              <a:gd name="connsiteX1" fmla="*/ 2472310 w 9492529"/>
              <a:gd name="connsiteY1" fmla="*/ 0 h 6858000"/>
              <a:gd name="connsiteX2" fmla="*/ 2157501 w 9492529"/>
              <a:gd name="connsiteY2" fmla="*/ 301488 h 6858000"/>
              <a:gd name="connsiteX3" fmla="*/ 0 w 9492529"/>
              <a:gd name="connsiteY3" fmla="*/ 5565888 h 6858000"/>
              <a:gd name="connsiteX4" fmla="*/ 76084 w 9492529"/>
              <a:gd name="connsiteY4" fmla="*/ 6638337 h 6858000"/>
              <a:gd name="connsiteX5" fmla="*/ 112827 w 9492529"/>
              <a:gd name="connsiteY5" fmla="*/ 6858000 h 6858000"/>
              <a:gd name="connsiteX6" fmla="*/ 9492529 w 9492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92529" h="6858000">
                <a:moveTo>
                  <a:pt x="9492529" y="0"/>
                </a:moveTo>
                <a:lnTo>
                  <a:pt x="2472310" y="0"/>
                </a:lnTo>
                <a:lnTo>
                  <a:pt x="2157501" y="301488"/>
                </a:lnTo>
                <a:cubicBezTo>
                  <a:pt x="823309" y="1655711"/>
                  <a:pt x="0" y="3514654"/>
                  <a:pt x="0" y="5565888"/>
                </a:cubicBezTo>
                <a:cubicBezTo>
                  <a:pt x="0" y="5930014"/>
                  <a:pt x="25944" y="6288079"/>
                  <a:pt x="76084" y="6638337"/>
                </a:cubicBezTo>
                <a:lnTo>
                  <a:pt x="112827" y="6858000"/>
                </a:lnTo>
                <a:lnTo>
                  <a:pt x="9492529" y="685800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圖片 6" descr="一張含有 食物, 菜餚, 盤子, 餐點 的圖片&#10;&#10;自動產生的描述">
            <a:extLst>
              <a:ext uri="{FF2B5EF4-FFF2-40B4-BE49-F238E27FC236}">
                <a16:creationId xmlns:a16="http://schemas.microsoft.com/office/drawing/2014/main" id="{97F933E5-1D46-40DB-E10C-DB1C73069E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13108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63189-A6A9-48E4-94A7-D2676631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45494"/>
            <a:ext cx="7165235" cy="1288238"/>
          </a:xfrm>
        </p:spPr>
        <p:txBody>
          <a:bodyPr anchor="ctr">
            <a:normAutofit/>
          </a:bodyPr>
          <a:lstStyle/>
          <a:p>
            <a:r>
              <a:rPr lang="en-US" sz="4100" dirty="0">
                <a:latin typeface="Agency FB"/>
                <a:cs typeface="Calibri Light"/>
              </a:rPr>
              <a:t>All involved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767DC-9D17-4715-A6E0-0BD8D5821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" y="2897372"/>
            <a:ext cx="7860863" cy="3152553"/>
          </a:xfrm>
        </p:spPr>
        <p:txBody>
          <a:bodyPr anchor="t"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  <a:highlight>
                  <a:srgbClr val="FFFF00"/>
                </a:highlight>
                <a:latin typeface="Aharoni"/>
                <a:cs typeface="Calibri"/>
              </a:rPr>
              <a:t>I wanted to choose the orange cloth as the back. But it might a little too rough. So I choose green cloth which is smoother.</a:t>
            </a:r>
            <a:endParaRPr lang="en-US" sz="3600" dirty="0">
              <a:solidFill>
                <a:schemeClr val="bg1"/>
              </a:solidFill>
              <a:highlight>
                <a:srgbClr val="FFFF00"/>
              </a:highlight>
              <a:latin typeface="Aharoni"/>
              <a:cs typeface="Aharoni"/>
            </a:endParaRPr>
          </a:p>
        </p:txBody>
      </p:sp>
    </p:spTree>
    <p:extLst>
      <p:ext uri="{BB962C8B-B14F-4D97-AF65-F5344CB8AC3E}">
        <p14:creationId xmlns:p14="http://schemas.microsoft.com/office/powerpoint/2010/main" val="37032283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D8BD7AA-000F-4149-9FF6-E8DB2DE6F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792587" cy="6858000"/>
          </a:xfrm>
          <a:custGeom>
            <a:avLst/>
            <a:gdLst>
              <a:gd name="connsiteX0" fmla="*/ 9792587 w 9792587"/>
              <a:gd name="connsiteY0" fmla="*/ 0 h 6858000"/>
              <a:gd name="connsiteX1" fmla="*/ 2339431 w 9792587"/>
              <a:gd name="connsiteY1" fmla="*/ 0 h 6858000"/>
              <a:gd name="connsiteX2" fmla="*/ 2190696 w 9792587"/>
              <a:gd name="connsiteY2" fmla="*/ 145339 h 6858000"/>
              <a:gd name="connsiteX3" fmla="*/ 0 w 9792587"/>
              <a:gd name="connsiteY3" fmla="*/ 5565888 h 6858000"/>
              <a:gd name="connsiteX4" fmla="*/ 79127 w 9792587"/>
              <a:gd name="connsiteY4" fmla="*/ 6681235 h 6858000"/>
              <a:gd name="connsiteX5" fmla="*/ 108694 w 9792587"/>
              <a:gd name="connsiteY5" fmla="*/ 6858000 h 6858000"/>
              <a:gd name="connsiteX6" fmla="*/ 9792587 w 97925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92587" h="6858000">
                <a:moveTo>
                  <a:pt x="9792587" y="0"/>
                </a:moveTo>
                <a:lnTo>
                  <a:pt x="2339431" y="0"/>
                </a:lnTo>
                <a:lnTo>
                  <a:pt x="2190696" y="145339"/>
                </a:lnTo>
                <a:cubicBezTo>
                  <a:pt x="834428" y="1548908"/>
                  <a:pt x="0" y="3459953"/>
                  <a:pt x="0" y="5565888"/>
                </a:cubicBezTo>
                <a:cubicBezTo>
                  <a:pt x="0" y="5944579"/>
                  <a:pt x="26981" y="6316967"/>
                  <a:pt x="79127" y="6681235"/>
                </a:cubicBezTo>
                <a:lnTo>
                  <a:pt x="108694" y="6858000"/>
                </a:lnTo>
                <a:lnTo>
                  <a:pt x="9792587" y="685800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4A4A823-72DC-4BA8-8157-D36A8939A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492529" cy="6858000"/>
          </a:xfrm>
          <a:custGeom>
            <a:avLst/>
            <a:gdLst>
              <a:gd name="connsiteX0" fmla="*/ 9492529 w 9492529"/>
              <a:gd name="connsiteY0" fmla="*/ 0 h 6858000"/>
              <a:gd name="connsiteX1" fmla="*/ 2472310 w 9492529"/>
              <a:gd name="connsiteY1" fmla="*/ 0 h 6858000"/>
              <a:gd name="connsiteX2" fmla="*/ 2157501 w 9492529"/>
              <a:gd name="connsiteY2" fmla="*/ 301488 h 6858000"/>
              <a:gd name="connsiteX3" fmla="*/ 0 w 9492529"/>
              <a:gd name="connsiteY3" fmla="*/ 5565888 h 6858000"/>
              <a:gd name="connsiteX4" fmla="*/ 76084 w 9492529"/>
              <a:gd name="connsiteY4" fmla="*/ 6638337 h 6858000"/>
              <a:gd name="connsiteX5" fmla="*/ 112827 w 9492529"/>
              <a:gd name="connsiteY5" fmla="*/ 6858000 h 6858000"/>
              <a:gd name="connsiteX6" fmla="*/ 9492529 w 9492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92529" h="6858000">
                <a:moveTo>
                  <a:pt x="9492529" y="0"/>
                </a:moveTo>
                <a:lnTo>
                  <a:pt x="2472310" y="0"/>
                </a:lnTo>
                <a:lnTo>
                  <a:pt x="2157501" y="301488"/>
                </a:lnTo>
                <a:cubicBezTo>
                  <a:pt x="823309" y="1655711"/>
                  <a:pt x="0" y="3514654"/>
                  <a:pt x="0" y="5565888"/>
                </a:cubicBezTo>
                <a:cubicBezTo>
                  <a:pt x="0" y="5930014"/>
                  <a:pt x="25944" y="6288079"/>
                  <a:pt x="76084" y="6638337"/>
                </a:cubicBezTo>
                <a:lnTo>
                  <a:pt x="112827" y="6858000"/>
                </a:lnTo>
                <a:lnTo>
                  <a:pt x="9492529" y="685800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圖片 6" descr="一張含有 食物, 菜餚, 盤子, 餐點 的圖片&#10;&#10;自動產生的描述">
            <a:extLst>
              <a:ext uri="{FF2B5EF4-FFF2-40B4-BE49-F238E27FC236}">
                <a16:creationId xmlns:a16="http://schemas.microsoft.com/office/drawing/2014/main" id="{97F933E5-1D46-40DB-E10C-DB1C73069E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13108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63189-A6A9-48E4-94A7-D2676631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45494"/>
            <a:ext cx="7165235" cy="1288238"/>
          </a:xfrm>
        </p:spPr>
        <p:txBody>
          <a:bodyPr anchor="ctr">
            <a:normAutofit/>
          </a:bodyPr>
          <a:lstStyle/>
          <a:p>
            <a:r>
              <a:rPr lang="en-US" sz="4100" dirty="0">
                <a:latin typeface="Agency FB"/>
                <a:cs typeface="Calibri Light"/>
              </a:rPr>
              <a:t>Ideal Form of 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767DC-9D17-4715-A6E0-0BD8D5821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" y="2897372"/>
            <a:ext cx="7860863" cy="3152553"/>
          </a:xfrm>
        </p:spPr>
        <p:txBody>
          <a:bodyPr anchor="t"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  <a:highlight>
                  <a:srgbClr val="FFFF00"/>
                </a:highlight>
                <a:latin typeface="Aharoni"/>
                <a:cs typeface="Calibri"/>
              </a:rPr>
              <a:t>I would like my card can be made with better paper, which posses </a:t>
            </a:r>
            <a:r>
              <a:rPr lang="en-US" sz="3600">
                <a:solidFill>
                  <a:schemeClr val="bg1"/>
                </a:solidFill>
                <a:highlight>
                  <a:srgbClr val="FFFF00"/>
                </a:highlight>
                <a:latin typeface="Aharoni"/>
                <a:cs typeface="Calibri"/>
              </a:rPr>
              <a:t>better experience</a:t>
            </a:r>
            <a:endParaRPr lang="en-US" sz="3600" dirty="0">
              <a:solidFill>
                <a:schemeClr val="bg1"/>
              </a:solidFill>
              <a:highlight>
                <a:srgbClr val="FFFF00"/>
              </a:highlight>
              <a:latin typeface="Aharoni"/>
              <a:cs typeface="Aharoni"/>
            </a:endParaRPr>
          </a:p>
        </p:txBody>
      </p:sp>
    </p:spTree>
    <p:extLst>
      <p:ext uri="{BB962C8B-B14F-4D97-AF65-F5344CB8AC3E}">
        <p14:creationId xmlns:p14="http://schemas.microsoft.com/office/powerpoint/2010/main" val="21860276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D8BD7AA-000F-4149-9FF6-E8DB2DE6F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792587" cy="6858000"/>
          </a:xfrm>
          <a:custGeom>
            <a:avLst/>
            <a:gdLst>
              <a:gd name="connsiteX0" fmla="*/ 9792587 w 9792587"/>
              <a:gd name="connsiteY0" fmla="*/ 0 h 6858000"/>
              <a:gd name="connsiteX1" fmla="*/ 2339431 w 9792587"/>
              <a:gd name="connsiteY1" fmla="*/ 0 h 6858000"/>
              <a:gd name="connsiteX2" fmla="*/ 2190696 w 9792587"/>
              <a:gd name="connsiteY2" fmla="*/ 145339 h 6858000"/>
              <a:gd name="connsiteX3" fmla="*/ 0 w 9792587"/>
              <a:gd name="connsiteY3" fmla="*/ 5565888 h 6858000"/>
              <a:gd name="connsiteX4" fmla="*/ 79127 w 9792587"/>
              <a:gd name="connsiteY4" fmla="*/ 6681235 h 6858000"/>
              <a:gd name="connsiteX5" fmla="*/ 108694 w 9792587"/>
              <a:gd name="connsiteY5" fmla="*/ 6858000 h 6858000"/>
              <a:gd name="connsiteX6" fmla="*/ 9792587 w 97925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92587" h="6858000">
                <a:moveTo>
                  <a:pt x="9792587" y="0"/>
                </a:moveTo>
                <a:lnTo>
                  <a:pt x="2339431" y="0"/>
                </a:lnTo>
                <a:lnTo>
                  <a:pt x="2190696" y="145339"/>
                </a:lnTo>
                <a:cubicBezTo>
                  <a:pt x="834428" y="1548908"/>
                  <a:pt x="0" y="3459953"/>
                  <a:pt x="0" y="5565888"/>
                </a:cubicBezTo>
                <a:cubicBezTo>
                  <a:pt x="0" y="5944579"/>
                  <a:pt x="26981" y="6316967"/>
                  <a:pt x="79127" y="6681235"/>
                </a:cubicBezTo>
                <a:lnTo>
                  <a:pt x="108694" y="6858000"/>
                </a:lnTo>
                <a:lnTo>
                  <a:pt x="9792587" y="685800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4A4A823-72DC-4BA8-8157-D36A8939A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492529" cy="6858000"/>
          </a:xfrm>
          <a:custGeom>
            <a:avLst/>
            <a:gdLst>
              <a:gd name="connsiteX0" fmla="*/ 9492529 w 9492529"/>
              <a:gd name="connsiteY0" fmla="*/ 0 h 6858000"/>
              <a:gd name="connsiteX1" fmla="*/ 2472310 w 9492529"/>
              <a:gd name="connsiteY1" fmla="*/ 0 h 6858000"/>
              <a:gd name="connsiteX2" fmla="*/ 2157501 w 9492529"/>
              <a:gd name="connsiteY2" fmla="*/ 301488 h 6858000"/>
              <a:gd name="connsiteX3" fmla="*/ 0 w 9492529"/>
              <a:gd name="connsiteY3" fmla="*/ 5565888 h 6858000"/>
              <a:gd name="connsiteX4" fmla="*/ 76084 w 9492529"/>
              <a:gd name="connsiteY4" fmla="*/ 6638337 h 6858000"/>
              <a:gd name="connsiteX5" fmla="*/ 112827 w 9492529"/>
              <a:gd name="connsiteY5" fmla="*/ 6858000 h 6858000"/>
              <a:gd name="connsiteX6" fmla="*/ 9492529 w 9492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92529" h="6858000">
                <a:moveTo>
                  <a:pt x="9492529" y="0"/>
                </a:moveTo>
                <a:lnTo>
                  <a:pt x="2472310" y="0"/>
                </a:lnTo>
                <a:lnTo>
                  <a:pt x="2157501" y="301488"/>
                </a:lnTo>
                <a:cubicBezTo>
                  <a:pt x="823309" y="1655711"/>
                  <a:pt x="0" y="3514654"/>
                  <a:pt x="0" y="5565888"/>
                </a:cubicBezTo>
                <a:cubicBezTo>
                  <a:pt x="0" y="5930014"/>
                  <a:pt x="25944" y="6288079"/>
                  <a:pt x="76084" y="6638337"/>
                </a:cubicBezTo>
                <a:lnTo>
                  <a:pt x="112827" y="6858000"/>
                </a:lnTo>
                <a:lnTo>
                  <a:pt x="9492529" y="685800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圖片 6" descr="一張含有 食物, 菜餚, 盤子, 餐點 的圖片&#10;&#10;自動產生的描述">
            <a:extLst>
              <a:ext uri="{FF2B5EF4-FFF2-40B4-BE49-F238E27FC236}">
                <a16:creationId xmlns:a16="http://schemas.microsoft.com/office/drawing/2014/main" id="{97F933E5-1D46-40DB-E10C-DB1C73069E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13108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63189-A6A9-48E4-94A7-D2676631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45494"/>
            <a:ext cx="7165235" cy="1288238"/>
          </a:xfrm>
        </p:spPr>
        <p:txBody>
          <a:bodyPr anchor="ctr">
            <a:normAutofit/>
          </a:bodyPr>
          <a:lstStyle/>
          <a:p>
            <a:r>
              <a:rPr lang="en-US" sz="4100" dirty="0">
                <a:latin typeface="Agency FB"/>
                <a:cs typeface="Calibri Light"/>
              </a:rPr>
              <a:t>Extra possible </a:t>
            </a:r>
            <a:r>
              <a:rPr lang="en-US" sz="4100" dirty="0" err="1">
                <a:latin typeface="Agency FB"/>
                <a:cs typeface="Calibri Light"/>
              </a:rPr>
              <a:t>gamemodes</a:t>
            </a:r>
            <a:endParaRPr lang="en-US" sz="4100" dirty="0">
              <a:latin typeface="Agency FB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767DC-9D17-4715-A6E0-0BD8D5821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" y="2897372"/>
            <a:ext cx="7860863" cy="3152553"/>
          </a:xfrm>
        </p:spPr>
        <p:txBody>
          <a:bodyPr anchor="t"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  <a:highlight>
                  <a:srgbClr val="FFFF00"/>
                </a:highlight>
                <a:latin typeface="Aharoni"/>
                <a:cs typeface="Calibri"/>
              </a:rPr>
              <a:t>This game can be played reversibly, the host can assemble a series of cards, participants can create a possible dish.</a:t>
            </a:r>
          </a:p>
          <a:p>
            <a:r>
              <a:rPr lang="en-US" sz="3600" dirty="0">
                <a:solidFill>
                  <a:schemeClr val="bg1"/>
                </a:solidFill>
                <a:highlight>
                  <a:srgbClr val="FFFF00"/>
                </a:highlight>
                <a:latin typeface="Aharoni"/>
                <a:cs typeface="Calibri"/>
              </a:rPr>
              <a:t>Doing so can garner their awareness of compatibility between foods.</a:t>
            </a:r>
            <a:endParaRPr lang="en-US" sz="3600" dirty="0">
              <a:solidFill>
                <a:schemeClr val="bg1"/>
              </a:solidFill>
              <a:highlight>
                <a:srgbClr val="FFFF00"/>
              </a:highlight>
              <a:latin typeface="Aharoni"/>
              <a:cs typeface="Aharoni"/>
            </a:endParaRPr>
          </a:p>
        </p:txBody>
      </p:sp>
    </p:spTree>
    <p:extLst>
      <p:ext uri="{BB962C8B-B14F-4D97-AF65-F5344CB8AC3E}">
        <p14:creationId xmlns:p14="http://schemas.microsoft.com/office/powerpoint/2010/main" val="1057468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D8BD7AA-000F-4149-9FF6-E8DB2DE6F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792587" cy="6858000"/>
          </a:xfrm>
          <a:custGeom>
            <a:avLst/>
            <a:gdLst>
              <a:gd name="connsiteX0" fmla="*/ 9792587 w 9792587"/>
              <a:gd name="connsiteY0" fmla="*/ 0 h 6858000"/>
              <a:gd name="connsiteX1" fmla="*/ 2339431 w 9792587"/>
              <a:gd name="connsiteY1" fmla="*/ 0 h 6858000"/>
              <a:gd name="connsiteX2" fmla="*/ 2190696 w 9792587"/>
              <a:gd name="connsiteY2" fmla="*/ 145339 h 6858000"/>
              <a:gd name="connsiteX3" fmla="*/ 0 w 9792587"/>
              <a:gd name="connsiteY3" fmla="*/ 5565888 h 6858000"/>
              <a:gd name="connsiteX4" fmla="*/ 79127 w 9792587"/>
              <a:gd name="connsiteY4" fmla="*/ 6681235 h 6858000"/>
              <a:gd name="connsiteX5" fmla="*/ 108694 w 9792587"/>
              <a:gd name="connsiteY5" fmla="*/ 6858000 h 6858000"/>
              <a:gd name="connsiteX6" fmla="*/ 9792587 w 97925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92587" h="6858000">
                <a:moveTo>
                  <a:pt x="9792587" y="0"/>
                </a:moveTo>
                <a:lnTo>
                  <a:pt x="2339431" y="0"/>
                </a:lnTo>
                <a:lnTo>
                  <a:pt x="2190696" y="145339"/>
                </a:lnTo>
                <a:cubicBezTo>
                  <a:pt x="834428" y="1548908"/>
                  <a:pt x="0" y="3459953"/>
                  <a:pt x="0" y="5565888"/>
                </a:cubicBezTo>
                <a:cubicBezTo>
                  <a:pt x="0" y="5944579"/>
                  <a:pt x="26981" y="6316967"/>
                  <a:pt x="79127" y="6681235"/>
                </a:cubicBezTo>
                <a:lnTo>
                  <a:pt x="108694" y="6858000"/>
                </a:lnTo>
                <a:lnTo>
                  <a:pt x="9792587" y="685800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4A4A823-72DC-4BA8-8157-D36A8939A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492529" cy="6858000"/>
          </a:xfrm>
          <a:custGeom>
            <a:avLst/>
            <a:gdLst>
              <a:gd name="connsiteX0" fmla="*/ 9492529 w 9492529"/>
              <a:gd name="connsiteY0" fmla="*/ 0 h 6858000"/>
              <a:gd name="connsiteX1" fmla="*/ 2472310 w 9492529"/>
              <a:gd name="connsiteY1" fmla="*/ 0 h 6858000"/>
              <a:gd name="connsiteX2" fmla="*/ 2157501 w 9492529"/>
              <a:gd name="connsiteY2" fmla="*/ 301488 h 6858000"/>
              <a:gd name="connsiteX3" fmla="*/ 0 w 9492529"/>
              <a:gd name="connsiteY3" fmla="*/ 5565888 h 6858000"/>
              <a:gd name="connsiteX4" fmla="*/ 76084 w 9492529"/>
              <a:gd name="connsiteY4" fmla="*/ 6638337 h 6858000"/>
              <a:gd name="connsiteX5" fmla="*/ 112827 w 9492529"/>
              <a:gd name="connsiteY5" fmla="*/ 6858000 h 6858000"/>
              <a:gd name="connsiteX6" fmla="*/ 9492529 w 9492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92529" h="6858000">
                <a:moveTo>
                  <a:pt x="9492529" y="0"/>
                </a:moveTo>
                <a:lnTo>
                  <a:pt x="2472310" y="0"/>
                </a:lnTo>
                <a:lnTo>
                  <a:pt x="2157501" y="301488"/>
                </a:lnTo>
                <a:cubicBezTo>
                  <a:pt x="823309" y="1655711"/>
                  <a:pt x="0" y="3514654"/>
                  <a:pt x="0" y="5565888"/>
                </a:cubicBezTo>
                <a:cubicBezTo>
                  <a:pt x="0" y="5930014"/>
                  <a:pt x="25944" y="6288079"/>
                  <a:pt x="76084" y="6638337"/>
                </a:cubicBezTo>
                <a:lnTo>
                  <a:pt x="112827" y="6858000"/>
                </a:lnTo>
                <a:lnTo>
                  <a:pt x="9492529" y="685800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圖片 6" descr="一張含有 食物, 菜餚, 盤子, 餐點 的圖片&#10;&#10;自動產生的描述">
            <a:extLst>
              <a:ext uri="{FF2B5EF4-FFF2-40B4-BE49-F238E27FC236}">
                <a16:creationId xmlns:a16="http://schemas.microsoft.com/office/drawing/2014/main" id="{97F933E5-1D46-40DB-E10C-DB1C73069E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13108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63189-A6A9-48E4-94A7-D2676631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45494"/>
            <a:ext cx="7165235" cy="1288238"/>
          </a:xfrm>
        </p:spPr>
        <p:txBody>
          <a:bodyPr anchor="ctr">
            <a:normAutofit/>
          </a:bodyPr>
          <a:lstStyle/>
          <a:p>
            <a:r>
              <a:rPr lang="en-US" sz="4100" dirty="0">
                <a:latin typeface="Agency FB"/>
                <a:cs typeface="Calibri Light"/>
              </a:rPr>
              <a:t>Test Play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767DC-9D17-4715-A6E0-0BD8D5821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1596" y="2897372"/>
            <a:ext cx="6193938" cy="3152553"/>
          </a:xfrm>
        </p:spPr>
        <p:txBody>
          <a:bodyPr anchor="t">
            <a:no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highlight>
                  <a:srgbClr val="FFFF00"/>
                </a:highlight>
                <a:latin typeface="Aharoni"/>
                <a:cs typeface="Calibri"/>
              </a:rPr>
              <a:t>TEST PLAY SESSION</a:t>
            </a:r>
            <a:endParaRPr lang="en-US" sz="3600" dirty="0">
              <a:solidFill>
                <a:schemeClr val="bg1"/>
              </a:solidFill>
              <a:highlight>
                <a:srgbClr val="FFFF00"/>
              </a:highlight>
              <a:latin typeface="Aharoni"/>
              <a:cs typeface="Aharoni"/>
            </a:endParaRPr>
          </a:p>
        </p:txBody>
      </p:sp>
    </p:spTree>
    <p:extLst>
      <p:ext uri="{BB962C8B-B14F-4D97-AF65-F5344CB8AC3E}">
        <p14:creationId xmlns:p14="http://schemas.microsoft.com/office/powerpoint/2010/main" val="38879104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D8BD7AA-000F-4149-9FF6-E8DB2DE6F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792587" cy="6858000"/>
          </a:xfrm>
          <a:custGeom>
            <a:avLst/>
            <a:gdLst>
              <a:gd name="connsiteX0" fmla="*/ 9792587 w 9792587"/>
              <a:gd name="connsiteY0" fmla="*/ 0 h 6858000"/>
              <a:gd name="connsiteX1" fmla="*/ 2339431 w 9792587"/>
              <a:gd name="connsiteY1" fmla="*/ 0 h 6858000"/>
              <a:gd name="connsiteX2" fmla="*/ 2190696 w 9792587"/>
              <a:gd name="connsiteY2" fmla="*/ 145339 h 6858000"/>
              <a:gd name="connsiteX3" fmla="*/ 0 w 9792587"/>
              <a:gd name="connsiteY3" fmla="*/ 5565888 h 6858000"/>
              <a:gd name="connsiteX4" fmla="*/ 79127 w 9792587"/>
              <a:gd name="connsiteY4" fmla="*/ 6681235 h 6858000"/>
              <a:gd name="connsiteX5" fmla="*/ 108694 w 9792587"/>
              <a:gd name="connsiteY5" fmla="*/ 6858000 h 6858000"/>
              <a:gd name="connsiteX6" fmla="*/ 9792587 w 97925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92587" h="6858000">
                <a:moveTo>
                  <a:pt x="9792587" y="0"/>
                </a:moveTo>
                <a:lnTo>
                  <a:pt x="2339431" y="0"/>
                </a:lnTo>
                <a:lnTo>
                  <a:pt x="2190696" y="145339"/>
                </a:lnTo>
                <a:cubicBezTo>
                  <a:pt x="834428" y="1548908"/>
                  <a:pt x="0" y="3459953"/>
                  <a:pt x="0" y="5565888"/>
                </a:cubicBezTo>
                <a:cubicBezTo>
                  <a:pt x="0" y="5944579"/>
                  <a:pt x="26981" y="6316967"/>
                  <a:pt x="79127" y="6681235"/>
                </a:cubicBezTo>
                <a:lnTo>
                  <a:pt x="108694" y="6858000"/>
                </a:lnTo>
                <a:lnTo>
                  <a:pt x="9792587" y="685800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4A4A823-72DC-4BA8-8157-D36A8939A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492529" cy="6858000"/>
          </a:xfrm>
          <a:custGeom>
            <a:avLst/>
            <a:gdLst>
              <a:gd name="connsiteX0" fmla="*/ 9492529 w 9492529"/>
              <a:gd name="connsiteY0" fmla="*/ 0 h 6858000"/>
              <a:gd name="connsiteX1" fmla="*/ 2472310 w 9492529"/>
              <a:gd name="connsiteY1" fmla="*/ 0 h 6858000"/>
              <a:gd name="connsiteX2" fmla="*/ 2157501 w 9492529"/>
              <a:gd name="connsiteY2" fmla="*/ 301488 h 6858000"/>
              <a:gd name="connsiteX3" fmla="*/ 0 w 9492529"/>
              <a:gd name="connsiteY3" fmla="*/ 5565888 h 6858000"/>
              <a:gd name="connsiteX4" fmla="*/ 76084 w 9492529"/>
              <a:gd name="connsiteY4" fmla="*/ 6638337 h 6858000"/>
              <a:gd name="connsiteX5" fmla="*/ 112827 w 9492529"/>
              <a:gd name="connsiteY5" fmla="*/ 6858000 h 6858000"/>
              <a:gd name="connsiteX6" fmla="*/ 9492529 w 9492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92529" h="6858000">
                <a:moveTo>
                  <a:pt x="9492529" y="0"/>
                </a:moveTo>
                <a:lnTo>
                  <a:pt x="2472310" y="0"/>
                </a:lnTo>
                <a:lnTo>
                  <a:pt x="2157501" y="301488"/>
                </a:lnTo>
                <a:cubicBezTo>
                  <a:pt x="823309" y="1655711"/>
                  <a:pt x="0" y="3514654"/>
                  <a:pt x="0" y="5565888"/>
                </a:cubicBezTo>
                <a:cubicBezTo>
                  <a:pt x="0" y="5930014"/>
                  <a:pt x="25944" y="6288079"/>
                  <a:pt x="76084" y="6638337"/>
                </a:cubicBezTo>
                <a:lnTo>
                  <a:pt x="112827" y="6858000"/>
                </a:lnTo>
                <a:lnTo>
                  <a:pt x="9492529" y="685800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圖片 6" descr="一張含有 食物, 菜餚, 盤子, 餐點 的圖片&#10;&#10;自動產生的描述">
            <a:extLst>
              <a:ext uri="{FF2B5EF4-FFF2-40B4-BE49-F238E27FC236}">
                <a16:creationId xmlns:a16="http://schemas.microsoft.com/office/drawing/2014/main" id="{97F933E5-1D46-40DB-E10C-DB1C73069E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13108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63189-A6A9-48E4-94A7-D2676631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45494"/>
            <a:ext cx="7165235" cy="1288238"/>
          </a:xfrm>
        </p:spPr>
        <p:txBody>
          <a:bodyPr anchor="ctr">
            <a:normAutofit/>
          </a:bodyPr>
          <a:lstStyle/>
          <a:p>
            <a:r>
              <a:rPr lang="en-US" sz="4100" dirty="0">
                <a:latin typeface="Agency FB"/>
                <a:cs typeface="Calibri Light"/>
              </a:rPr>
              <a:t>Key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767DC-9D17-4715-A6E0-0BD8D5821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" y="2897372"/>
            <a:ext cx="7860863" cy="3152553"/>
          </a:xfrm>
        </p:spPr>
        <p:txBody>
          <a:bodyPr anchor="t">
            <a:normAutofit fontScale="92500"/>
          </a:bodyPr>
          <a:lstStyle/>
          <a:p>
            <a:r>
              <a:rPr lang="en-US" sz="2400" dirty="0">
                <a:solidFill>
                  <a:schemeClr val="bg1"/>
                </a:solidFill>
                <a:highlight>
                  <a:srgbClr val="FFFF00"/>
                </a:highlight>
                <a:latin typeface="Aharoni"/>
                <a:cs typeface="Calibri"/>
              </a:rPr>
              <a:t>Marketing targets</a:t>
            </a:r>
          </a:p>
          <a:p>
            <a:r>
              <a:rPr lang="en-US" sz="2400" dirty="0">
                <a:solidFill>
                  <a:schemeClr val="bg1"/>
                </a:solidFill>
                <a:highlight>
                  <a:srgbClr val="FFFF00"/>
                </a:highlight>
                <a:latin typeface="Aharoni"/>
                <a:cs typeface="Calibri"/>
              </a:rPr>
              <a:t>Where am I plan on using my product</a:t>
            </a:r>
          </a:p>
          <a:p>
            <a:r>
              <a:rPr lang="en-US" sz="2400" dirty="0">
                <a:solidFill>
                  <a:schemeClr val="bg1"/>
                </a:solidFill>
                <a:highlight>
                  <a:srgbClr val="FFFF00"/>
                </a:highlight>
                <a:latin typeface="Aharoni"/>
                <a:cs typeface="Calibri"/>
              </a:rPr>
              <a:t>Mailing overseas measures(High diploma game design)</a:t>
            </a:r>
          </a:p>
          <a:p>
            <a:r>
              <a:rPr lang="en-US" sz="2400" dirty="0">
                <a:solidFill>
                  <a:schemeClr val="bg1"/>
                </a:solidFill>
                <a:highlight>
                  <a:srgbClr val="FFFF00"/>
                </a:highlight>
                <a:latin typeface="Aharoni"/>
                <a:cs typeface="Calibri"/>
              </a:rPr>
              <a:t>Materials of choice and reasons</a:t>
            </a:r>
          </a:p>
          <a:p>
            <a:r>
              <a:rPr lang="en-US" altLang="zh-TW" sz="2400" dirty="0">
                <a:solidFill>
                  <a:schemeClr val="bg1"/>
                </a:solidFill>
                <a:highlight>
                  <a:srgbClr val="FFFF00"/>
                </a:highlight>
                <a:latin typeface="Aharoni"/>
                <a:cs typeface="Aharoni"/>
              </a:rPr>
              <a:t>Extra possible </a:t>
            </a:r>
            <a:r>
              <a:rPr lang="en-US" altLang="zh-TW" sz="2400" dirty="0" err="1">
                <a:solidFill>
                  <a:schemeClr val="bg1"/>
                </a:solidFill>
                <a:highlight>
                  <a:srgbClr val="FFFF00"/>
                </a:highlight>
                <a:latin typeface="Aharoni"/>
                <a:cs typeface="Aharoni"/>
              </a:rPr>
              <a:t>gamemode</a:t>
            </a:r>
            <a:r>
              <a:rPr lang="en-US" altLang="zh-TW" sz="2400" dirty="0">
                <a:solidFill>
                  <a:schemeClr val="bg1"/>
                </a:solidFill>
                <a:highlight>
                  <a:srgbClr val="FFFF00"/>
                </a:highlight>
                <a:latin typeface="Aharoni"/>
                <a:cs typeface="Aharoni"/>
              </a:rPr>
              <a:t>(s)</a:t>
            </a:r>
          </a:p>
          <a:p>
            <a:r>
              <a:rPr lang="en-US" sz="2400" dirty="0">
                <a:solidFill>
                  <a:schemeClr val="bg1"/>
                </a:solidFill>
                <a:highlight>
                  <a:srgbClr val="FFFF00"/>
                </a:highlight>
                <a:latin typeface="Aharoni"/>
                <a:cs typeface="Aharoni"/>
              </a:rPr>
              <a:t>Appearance improvement</a:t>
            </a:r>
          </a:p>
          <a:p>
            <a:r>
              <a:rPr lang="en-US" sz="2400" dirty="0">
                <a:solidFill>
                  <a:schemeClr val="bg1"/>
                </a:solidFill>
                <a:highlight>
                  <a:srgbClr val="FFFF00"/>
                </a:highlight>
                <a:latin typeface="Aharoni"/>
                <a:cs typeface="Aharoni"/>
              </a:rPr>
              <a:t>Overseas customers needs investigation</a:t>
            </a:r>
          </a:p>
        </p:txBody>
      </p:sp>
    </p:spTree>
    <p:extLst>
      <p:ext uri="{BB962C8B-B14F-4D97-AF65-F5344CB8AC3E}">
        <p14:creationId xmlns:p14="http://schemas.microsoft.com/office/powerpoint/2010/main" val="24121981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圖片 5" descr="一張含有 食物, 菜餚, 盤子, 餐點 的圖片&#10;&#10;自動產生的描述">
            <a:extLst>
              <a:ext uri="{FF2B5EF4-FFF2-40B4-BE49-F238E27FC236}">
                <a16:creationId xmlns:a16="http://schemas.microsoft.com/office/drawing/2014/main" id="{E3AAD743-235E-1B85-1A27-86FDA860A05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29" b="1602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63189-A6A9-48E4-94A7-D2676631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Name of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767DC-9D17-4715-A6E0-0BD8D5821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highlight>
                  <a:srgbClr val="FFFF00"/>
                </a:highlight>
              </a:rPr>
              <a:t>Ingredient Match</a:t>
            </a:r>
          </a:p>
        </p:txBody>
      </p:sp>
    </p:spTree>
    <p:extLst>
      <p:ext uri="{BB962C8B-B14F-4D97-AF65-F5344CB8AC3E}">
        <p14:creationId xmlns:p14="http://schemas.microsoft.com/office/powerpoint/2010/main" val="34595241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D8BD7AA-000F-4149-9FF6-E8DB2DE6F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792587" cy="6858000"/>
          </a:xfrm>
          <a:custGeom>
            <a:avLst/>
            <a:gdLst>
              <a:gd name="connsiteX0" fmla="*/ 9792587 w 9792587"/>
              <a:gd name="connsiteY0" fmla="*/ 0 h 6858000"/>
              <a:gd name="connsiteX1" fmla="*/ 2339431 w 9792587"/>
              <a:gd name="connsiteY1" fmla="*/ 0 h 6858000"/>
              <a:gd name="connsiteX2" fmla="*/ 2190696 w 9792587"/>
              <a:gd name="connsiteY2" fmla="*/ 145339 h 6858000"/>
              <a:gd name="connsiteX3" fmla="*/ 0 w 9792587"/>
              <a:gd name="connsiteY3" fmla="*/ 5565888 h 6858000"/>
              <a:gd name="connsiteX4" fmla="*/ 79127 w 9792587"/>
              <a:gd name="connsiteY4" fmla="*/ 6681235 h 6858000"/>
              <a:gd name="connsiteX5" fmla="*/ 108694 w 9792587"/>
              <a:gd name="connsiteY5" fmla="*/ 6858000 h 6858000"/>
              <a:gd name="connsiteX6" fmla="*/ 9792587 w 97925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92587" h="6858000">
                <a:moveTo>
                  <a:pt x="9792587" y="0"/>
                </a:moveTo>
                <a:lnTo>
                  <a:pt x="2339431" y="0"/>
                </a:lnTo>
                <a:lnTo>
                  <a:pt x="2190696" y="145339"/>
                </a:lnTo>
                <a:cubicBezTo>
                  <a:pt x="834428" y="1548908"/>
                  <a:pt x="0" y="3459953"/>
                  <a:pt x="0" y="5565888"/>
                </a:cubicBezTo>
                <a:cubicBezTo>
                  <a:pt x="0" y="5944579"/>
                  <a:pt x="26981" y="6316967"/>
                  <a:pt x="79127" y="6681235"/>
                </a:cubicBezTo>
                <a:lnTo>
                  <a:pt x="108694" y="6858000"/>
                </a:lnTo>
                <a:lnTo>
                  <a:pt x="9792587" y="685800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4A4A823-72DC-4BA8-8157-D36A8939A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492529" cy="6858000"/>
          </a:xfrm>
          <a:custGeom>
            <a:avLst/>
            <a:gdLst>
              <a:gd name="connsiteX0" fmla="*/ 9492529 w 9492529"/>
              <a:gd name="connsiteY0" fmla="*/ 0 h 6858000"/>
              <a:gd name="connsiteX1" fmla="*/ 2472310 w 9492529"/>
              <a:gd name="connsiteY1" fmla="*/ 0 h 6858000"/>
              <a:gd name="connsiteX2" fmla="*/ 2157501 w 9492529"/>
              <a:gd name="connsiteY2" fmla="*/ 301488 h 6858000"/>
              <a:gd name="connsiteX3" fmla="*/ 0 w 9492529"/>
              <a:gd name="connsiteY3" fmla="*/ 5565888 h 6858000"/>
              <a:gd name="connsiteX4" fmla="*/ 76084 w 9492529"/>
              <a:gd name="connsiteY4" fmla="*/ 6638337 h 6858000"/>
              <a:gd name="connsiteX5" fmla="*/ 112827 w 9492529"/>
              <a:gd name="connsiteY5" fmla="*/ 6858000 h 6858000"/>
              <a:gd name="connsiteX6" fmla="*/ 9492529 w 9492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92529" h="6858000">
                <a:moveTo>
                  <a:pt x="9492529" y="0"/>
                </a:moveTo>
                <a:lnTo>
                  <a:pt x="2472310" y="0"/>
                </a:lnTo>
                <a:lnTo>
                  <a:pt x="2157501" y="301488"/>
                </a:lnTo>
                <a:cubicBezTo>
                  <a:pt x="823309" y="1655711"/>
                  <a:pt x="0" y="3514654"/>
                  <a:pt x="0" y="5565888"/>
                </a:cubicBezTo>
                <a:cubicBezTo>
                  <a:pt x="0" y="5930014"/>
                  <a:pt x="25944" y="6288079"/>
                  <a:pt x="76084" y="6638337"/>
                </a:cubicBezTo>
                <a:lnTo>
                  <a:pt x="112827" y="6858000"/>
                </a:lnTo>
                <a:lnTo>
                  <a:pt x="9492529" y="685800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圖片 6" descr="一張含有 食物, 菜餚, 盤子, 餐點 的圖片&#10;&#10;自動產生的描述">
            <a:extLst>
              <a:ext uri="{FF2B5EF4-FFF2-40B4-BE49-F238E27FC236}">
                <a16:creationId xmlns:a16="http://schemas.microsoft.com/office/drawing/2014/main" id="{97F933E5-1D46-40DB-E10C-DB1C73069E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13108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63189-A6A9-48E4-94A7-D2676631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45494"/>
            <a:ext cx="7165235" cy="1288238"/>
          </a:xfrm>
        </p:spPr>
        <p:txBody>
          <a:bodyPr anchor="ctr">
            <a:normAutofit/>
          </a:bodyPr>
          <a:lstStyle/>
          <a:p>
            <a:r>
              <a:rPr lang="en-US" sz="4100" dirty="0">
                <a:latin typeface="Agency FB"/>
                <a:cs typeface="Calibri Light"/>
              </a:rPr>
              <a:t>Gameplay Preview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767DC-9D17-4715-A6E0-0BD8D5821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" y="2897372"/>
            <a:ext cx="7860863" cy="3152553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highlight>
                  <a:srgbClr val="FFFF00"/>
                </a:highlight>
                <a:latin typeface="Aharoni"/>
                <a:cs typeface="Calibri"/>
              </a:rPr>
              <a:t>The host pick randomly a name of a dish, participants has to guess what might be used to make it.</a:t>
            </a:r>
            <a:endParaRPr lang="en-US" sz="4000" dirty="0">
              <a:solidFill>
                <a:schemeClr val="bg1"/>
              </a:solidFill>
              <a:highlight>
                <a:srgbClr val="FFFF00"/>
              </a:highlight>
              <a:latin typeface="Aharoni"/>
              <a:cs typeface="Aharoni"/>
            </a:endParaRPr>
          </a:p>
        </p:txBody>
      </p:sp>
      <p:pic>
        <p:nvPicPr>
          <p:cNvPr id="5" name="圖片 4" descr="一張含有 食物, 點心, 文字, 胡蘿蔔 的圖片&#10;&#10;自動產生的描述">
            <a:extLst>
              <a:ext uri="{FF2B5EF4-FFF2-40B4-BE49-F238E27FC236}">
                <a16:creationId xmlns:a16="http://schemas.microsoft.com/office/drawing/2014/main" id="{7F86ABD6-8F5B-E501-5D8B-87786A08CB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490202" y="2095710"/>
            <a:ext cx="5201728" cy="390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0692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D8BD7AA-000F-4149-9FF6-E8DB2DE6F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792587" cy="6858000"/>
          </a:xfrm>
          <a:custGeom>
            <a:avLst/>
            <a:gdLst>
              <a:gd name="connsiteX0" fmla="*/ 9792587 w 9792587"/>
              <a:gd name="connsiteY0" fmla="*/ 0 h 6858000"/>
              <a:gd name="connsiteX1" fmla="*/ 2339431 w 9792587"/>
              <a:gd name="connsiteY1" fmla="*/ 0 h 6858000"/>
              <a:gd name="connsiteX2" fmla="*/ 2190696 w 9792587"/>
              <a:gd name="connsiteY2" fmla="*/ 145339 h 6858000"/>
              <a:gd name="connsiteX3" fmla="*/ 0 w 9792587"/>
              <a:gd name="connsiteY3" fmla="*/ 5565888 h 6858000"/>
              <a:gd name="connsiteX4" fmla="*/ 79127 w 9792587"/>
              <a:gd name="connsiteY4" fmla="*/ 6681235 h 6858000"/>
              <a:gd name="connsiteX5" fmla="*/ 108694 w 9792587"/>
              <a:gd name="connsiteY5" fmla="*/ 6858000 h 6858000"/>
              <a:gd name="connsiteX6" fmla="*/ 9792587 w 97925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92587" h="6858000">
                <a:moveTo>
                  <a:pt x="9792587" y="0"/>
                </a:moveTo>
                <a:lnTo>
                  <a:pt x="2339431" y="0"/>
                </a:lnTo>
                <a:lnTo>
                  <a:pt x="2190696" y="145339"/>
                </a:lnTo>
                <a:cubicBezTo>
                  <a:pt x="834428" y="1548908"/>
                  <a:pt x="0" y="3459953"/>
                  <a:pt x="0" y="5565888"/>
                </a:cubicBezTo>
                <a:cubicBezTo>
                  <a:pt x="0" y="5944579"/>
                  <a:pt x="26981" y="6316967"/>
                  <a:pt x="79127" y="6681235"/>
                </a:cubicBezTo>
                <a:lnTo>
                  <a:pt x="108694" y="6858000"/>
                </a:lnTo>
                <a:lnTo>
                  <a:pt x="9792587" y="685800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4A4A823-72DC-4BA8-8157-D36A8939A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492529" cy="6858000"/>
          </a:xfrm>
          <a:custGeom>
            <a:avLst/>
            <a:gdLst>
              <a:gd name="connsiteX0" fmla="*/ 9492529 w 9492529"/>
              <a:gd name="connsiteY0" fmla="*/ 0 h 6858000"/>
              <a:gd name="connsiteX1" fmla="*/ 2472310 w 9492529"/>
              <a:gd name="connsiteY1" fmla="*/ 0 h 6858000"/>
              <a:gd name="connsiteX2" fmla="*/ 2157501 w 9492529"/>
              <a:gd name="connsiteY2" fmla="*/ 301488 h 6858000"/>
              <a:gd name="connsiteX3" fmla="*/ 0 w 9492529"/>
              <a:gd name="connsiteY3" fmla="*/ 5565888 h 6858000"/>
              <a:gd name="connsiteX4" fmla="*/ 76084 w 9492529"/>
              <a:gd name="connsiteY4" fmla="*/ 6638337 h 6858000"/>
              <a:gd name="connsiteX5" fmla="*/ 112827 w 9492529"/>
              <a:gd name="connsiteY5" fmla="*/ 6858000 h 6858000"/>
              <a:gd name="connsiteX6" fmla="*/ 9492529 w 9492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92529" h="6858000">
                <a:moveTo>
                  <a:pt x="9492529" y="0"/>
                </a:moveTo>
                <a:lnTo>
                  <a:pt x="2472310" y="0"/>
                </a:lnTo>
                <a:lnTo>
                  <a:pt x="2157501" y="301488"/>
                </a:lnTo>
                <a:cubicBezTo>
                  <a:pt x="823309" y="1655711"/>
                  <a:pt x="0" y="3514654"/>
                  <a:pt x="0" y="5565888"/>
                </a:cubicBezTo>
                <a:cubicBezTo>
                  <a:pt x="0" y="5930014"/>
                  <a:pt x="25944" y="6288079"/>
                  <a:pt x="76084" y="6638337"/>
                </a:cubicBezTo>
                <a:lnTo>
                  <a:pt x="112827" y="6858000"/>
                </a:lnTo>
                <a:lnTo>
                  <a:pt x="9492529" y="685800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圖片 6" descr="一張含有 食物, 菜餚, 盤子, 餐點 的圖片&#10;&#10;自動產生的描述">
            <a:extLst>
              <a:ext uri="{FF2B5EF4-FFF2-40B4-BE49-F238E27FC236}">
                <a16:creationId xmlns:a16="http://schemas.microsoft.com/office/drawing/2014/main" id="{97F933E5-1D46-40DB-E10C-DB1C73069E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13108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63189-A6A9-48E4-94A7-D2676631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45494"/>
            <a:ext cx="7165235" cy="1288238"/>
          </a:xfrm>
        </p:spPr>
        <p:txBody>
          <a:bodyPr anchor="ctr">
            <a:normAutofit/>
          </a:bodyPr>
          <a:lstStyle/>
          <a:p>
            <a:r>
              <a:rPr lang="en-US" sz="4100" dirty="0">
                <a:latin typeface="Agency FB"/>
                <a:cs typeface="Calibri Light"/>
              </a:rPr>
              <a:t>Overall Gameplay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767DC-9D17-4715-A6E0-0BD8D5821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" y="2897372"/>
            <a:ext cx="7860863" cy="3152553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highlight>
                  <a:srgbClr val="FFFF00"/>
                </a:highlight>
                <a:latin typeface="Aharoni"/>
                <a:cs typeface="Calibri"/>
              </a:rPr>
              <a:t>This </a:t>
            </a:r>
            <a:r>
              <a:rPr lang="en-US" sz="4000" dirty="0" err="1">
                <a:solidFill>
                  <a:schemeClr val="bg1"/>
                </a:solidFill>
                <a:highlight>
                  <a:srgbClr val="FFFF00"/>
                </a:highlight>
                <a:latin typeface="Aharoni"/>
                <a:cs typeface="Calibri"/>
              </a:rPr>
              <a:t>cardset</a:t>
            </a:r>
            <a:r>
              <a:rPr lang="en-US" sz="4000" dirty="0">
                <a:solidFill>
                  <a:schemeClr val="bg1"/>
                </a:solidFill>
                <a:highlight>
                  <a:srgbClr val="FFFF00"/>
                </a:highlight>
                <a:latin typeface="Aharoni"/>
                <a:cs typeface="Calibri"/>
              </a:rPr>
              <a:t> consists 30 cards</a:t>
            </a:r>
            <a:r>
              <a:rPr lang="en-US" altLang="zh-TW" sz="4000" dirty="0">
                <a:solidFill>
                  <a:schemeClr val="bg1"/>
                </a:solidFill>
                <a:highlight>
                  <a:srgbClr val="FFFF00"/>
                </a:highlight>
                <a:latin typeface="Aharoni"/>
                <a:cs typeface="Calibri"/>
              </a:rPr>
              <a:t>, they should be all printed only with images to maximize the recognition as it was meant to be publicize to the globe</a:t>
            </a:r>
            <a:endParaRPr lang="en-US" sz="4000" dirty="0">
              <a:solidFill>
                <a:schemeClr val="bg1"/>
              </a:solidFill>
              <a:highlight>
                <a:srgbClr val="FFFF00"/>
              </a:highlight>
              <a:latin typeface="Aharoni"/>
              <a:cs typeface="Aharoni"/>
            </a:endParaRPr>
          </a:p>
        </p:txBody>
      </p:sp>
    </p:spTree>
    <p:extLst>
      <p:ext uri="{BB962C8B-B14F-4D97-AF65-F5344CB8AC3E}">
        <p14:creationId xmlns:p14="http://schemas.microsoft.com/office/powerpoint/2010/main" val="39308940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D8BD7AA-000F-4149-9FF6-E8DB2DE6F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792587" cy="6858000"/>
          </a:xfrm>
          <a:custGeom>
            <a:avLst/>
            <a:gdLst>
              <a:gd name="connsiteX0" fmla="*/ 9792587 w 9792587"/>
              <a:gd name="connsiteY0" fmla="*/ 0 h 6858000"/>
              <a:gd name="connsiteX1" fmla="*/ 2339431 w 9792587"/>
              <a:gd name="connsiteY1" fmla="*/ 0 h 6858000"/>
              <a:gd name="connsiteX2" fmla="*/ 2190696 w 9792587"/>
              <a:gd name="connsiteY2" fmla="*/ 145339 h 6858000"/>
              <a:gd name="connsiteX3" fmla="*/ 0 w 9792587"/>
              <a:gd name="connsiteY3" fmla="*/ 5565888 h 6858000"/>
              <a:gd name="connsiteX4" fmla="*/ 79127 w 9792587"/>
              <a:gd name="connsiteY4" fmla="*/ 6681235 h 6858000"/>
              <a:gd name="connsiteX5" fmla="*/ 108694 w 9792587"/>
              <a:gd name="connsiteY5" fmla="*/ 6858000 h 6858000"/>
              <a:gd name="connsiteX6" fmla="*/ 9792587 w 97925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92587" h="6858000">
                <a:moveTo>
                  <a:pt x="9792587" y="0"/>
                </a:moveTo>
                <a:lnTo>
                  <a:pt x="2339431" y="0"/>
                </a:lnTo>
                <a:lnTo>
                  <a:pt x="2190696" y="145339"/>
                </a:lnTo>
                <a:cubicBezTo>
                  <a:pt x="834428" y="1548908"/>
                  <a:pt x="0" y="3459953"/>
                  <a:pt x="0" y="5565888"/>
                </a:cubicBezTo>
                <a:cubicBezTo>
                  <a:pt x="0" y="5944579"/>
                  <a:pt x="26981" y="6316967"/>
                  <a:pt x="79127" y="6681235"/>
                </a:cubicBezTo>
                <a:lnTo>
                  <a:pt x="108694" y="6858000"/>
                </a:lnTo>
                <a:lnTo>
                  <a:pt x="9792587" y="685800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4A4A823-72DC-4BA8-8157-D36A8939A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492529" cy="6858000"/>
          </a:xfrm>
          <a:custGeom>
            <a:avLst/>
            <a:gdLst>
              <a:gd name="connsiteX0" fmla="*/ 9492529 w 9492529"/>
              <a:gd name="connsiteY0" fmla="*/ 0 h 6858000"/>
              <a:gd name="connsiteX1" fmla="*/ 2472310 w 9492529"/>
              <a:gd name="connsiteY1" fmla="*/ 0 h 6858000"/>
              <a:gd name="connsiteX2" fmla="*/ 2157501 w 9492529"/>
              <a:gd name="connsiteY2" fmla="*/ 301488 h 6858000"/>
              <a:gd name="connsiteX3" fmla="*/ 0 w 9492529"/>
              <a:gd name="connsiteY3" fmla="*/ 5565888 h 6858000"/>
              <a:gd name="connsiteX4" fmla="*/ 76084 w 9492529"/>
              <a:gd name="connsiteY4" fmla="*/ 6638337 h 6858000"/>
              <a:gd name="connsiteX5" fmla="*/ 112827 w 9492529"/>
              <a:gd name="connsiteY5" fmla="*/ 6858000 h 6858000"/>
              <a:gd name="connsiteX6" fmla="*/ 9492529 w 9492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92529" h="6858000">
                <a:moveTo>
                  <a:pt x="9492529" y="0"/>
                </a:moveTo>
                <a:lnTo>
                  <a:pt x="2472310" y="0"/>
                </a:lnTo>
                <a:lnTo>
                  <a:pt x="2157501" y="301488"/>
                </a:lnTo>
                <a:cubicBezTo>
                  <a:pt x="823309" y="1655711"/>
                  <a:pt x="0" y="3514654"/>
                  <a:pt x="0" y="5565888"/>
                </a:cubicBezTo>
                <a:cubicBezTo>
                  <a:pt x="0" y="5930014"/>
                  <a:pt x="25944" y="6288079"/>
                  <a:pt x="76084" y="6638337"/>
                </a:cubicBezTo>
                <a:lnTo>
                  <a:pt x="112827" y="6858000"/>
                </a:lnTo>
                <a:lnTo>
                  <a:pt x="9492529" y="685800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圖片 6" descr="一張含有 食物, 菜餚, 盤子, 餐點 的圖片&#10;&#10;自動產生的描述">
            <a:extLst>
              <a:ext uri="{FF2B5EF4-FFF2-40B4-BE49-F238E27FC236}">
                <a16:creationId xmlns:a16="http://schemas.microsoft.com/office/drawing/2014/main" id="{97F933E5-1D46-40DB-E10C-DB1C73069E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13108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63189-A6A9-48E4-94A7-D2676631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45494"/>
            <a:ext cx="7165235" cy="1288238"/>
          </a:xfrm>
        </p:spPr>
        <p:txBody>
          <a:bodyPr anchor="ctr">
            <a:normAutofit/>
          </a:bodyPr>
          <a:lstStyle/>
          <a:p>
            <a:r>
              <a:rPr lang="en-US" sz="4100" dirty="0">
                <a:latin typeface="Agency FB"/>
                <a:cs typeface="Calibri Light"/>
              </a:rPr>
              <a:t>Marketing targets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767DC-9D17-4715-A6E0-0BD8D5821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" y="2897372"/>
            <a:ext cx="7860863" cy="3152553"/>
          </a:xfrm>
        </p:spPr>
        <p:txBody>
          <a:bodyPr anchor="t"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  <a:highlight>
                  <a:srgbClr val="FFFF00"/>
                </a:highlight>
                <a:latin typeface="Aharoni"/>
                <a:cs typeface="Calibri"/>
              </a:rPr>
              <a:t>I am planning promote my products to all resident or overseas </a:t>
            </a:r>
            <a:r>
              <a:rPr lang="en-US" sz="4000" dirty="0" err="1">
                <a:solidFill>
                  <a:schemeClr val="bg1"/>
                </a:solidFill>
                <a:highlight>
                  <a:srgbClr val="FFFF00"/>
                </a:highlight>
                <a:latin typeface="Aharoni"/>
                <a:cs typeface="Calibri"/>
              </a:rPr>
              <a:t>hongkong</a:t>
            </a:r>
            <a:r>
              <a:rPr lang="en-US" sz="4000" dirty="0">
                <a:solidFill>
                  <a:schemeClr val="bg1"/>
                </a:solidFill>
                <a:highlight>
                  <a:srgbClr val="FFFF00"/>
                </a:highlight>
                <a:latin typeface="Aharoni"/>
                <a:cs typeface="Calibri"/>
              </a:rPr>
              <a:t> customers. To those has moved outside of </a:t>
            </a:r>
            <a:r>
              <a:rPr lang="en-US" sz="4000" dirty="0" err="1">
                <a:solidFill>
                  <a:schemeClr val="bg1"/>
                </a:solidFill>
                <a:highlight>
                  <a:srgbClr val="FFFF00"/>
                </a:highlight>
                <a:latin typeface="Aharoni"/>
                <a:cs typeface="Calibri"/>
              </a:rPr>
              <a:t>china</a:t>
            </a:r>
            <a:r>
              <a:rPr lang="en-US" sz="4000" dirty="0">
                <a:solidFill>
                  <a:schemeClr val="bg1"/>
                </a:solidFill>
                <a:highlight>
                  <a:srgbClr val="FFFF00"/>
                </a:highlight>
                <a:latin typeface="Aharoni"/>
                <a:cs typeface="Calibri"/>
              </a:rPr>
              <a:t> district, It might be hard to let themselves exposed to Chinese cuisines.</a:t>
            </a:r>
            <a:endParaRPr lang="en-US" sz="4000" dirty="0">
              <a:solidFill>
                <a:schemeClr val="bg1"/>
              </a:solidFill>
              <a:highlight>
                <a:srgbClr val="FFFF00"/>
              </a:highlight>
              <a:latin typeface="Aharoni"/>
              <a:cs typeface="Aharoni"/>
            </a:endParaRPr>
          </a:p>
        </p:txBody>
      </p:sp>
    </p:spTree>
    <p:extLst>
      <p:ext uri="{BB962C8B-B14F-4D97-AF65-F5344CB8AC3E}">
        <p14:creationId xmlns:p14="http://schemas.microsoft.com/office/powerpoint/2010/main" val="35808338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D8BD7AA-000F-4149-9FF6-E8DB2DE6F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792587" cy="6858000"/>
          </a:xfrm>
          <a:custGeom>
            <a:avLst/>
            <a:gdLst>
              <a:gd name="connsiteX0" fmla="*/ 9792587 w 9792587"/>
              <a:gd name="connsiteY0" fmla="*/ 0 h 6858000"/>
              <a:gd name="connsiteX1" fmla="*/ 2339431 w 9792587"/>
              <a:gd name="connsiteY1" fmla="*/ 0 h 6858000"/>
              <a:gd name="connsiteX2" fmla="*/ 2190696 w 9792587"/>
              <a:gd name="connsiteY2" fmla="*/ 145339 h 6858000"/>
              <a:gd name="connsiteX3" fmla="*/ 0 w 9792587"/>
              <a:gd name="connsiteY3" fmla="*/ 5565888 h 6858000"/>
              <a:gd name="connsiteX4" fmla="*/ 79127 w 9792587"/>
              <a:gd name="connsiteY4" fmla="*/ 6681235 h 6858000"/>
              <a:gd name="connsiteX5" fmla="*/ 108694 w 9792587"/>
              <a:gd name="connsiteY5" fmla="*/ 6858000 h 6858000"/>
              <a:gd name="connsiteX6" fmla="*/ 9792587 w 97925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92587" h="6858000">
                <a:moveTo>
                  <a:pt x="9792587" y="0"/>
                </a:moveTo>
                <a:lnTo>
                  <a:pt x="2339431" y="0"/>
                </a:lnTo>
                <a:lnTo>
                  <a:pt x="2190696" y="145339"/>
                </a:lnTo>
                <a:cubicBezTo>
                  <a:pt x="834428" y="1548908"/>
                  <a:pt x="0" y="3459953"/>
                  <a:pt x="0" y="5565888"/>
                </a:cubicBezTo>
                <a:cubicBezTo>
                  <a:pt x="0" y="5944579"/>
                  <a:pt x="26981" y="6316967"/>
                  <a:pt x="79127" y="6681235"/>
                </a:cubicBezTo>
                <a:lnTo>
                  <a:pt x="108694" y="6858000"/>
                </a:lnTo>
                <a:lnTo>
                  <a:pt x="9792587" y="685800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4A4A823-72DC-4BA8-8157-D36A8939A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492529" cy="6858000"/>
          </a:xfrm>
          <a:custGeom>
            <a:avLst/>
            <a:gdLst>
              <a:gd name="connsiteX0" fmla="*/ 9492529 w 9492529"/>
              <a:gd name="connsiteY0" fmla="*/ 0 h 6858000"/>
              <a:gd name="connsiteX1" fmla="*/ 2472310 w 9492529"/>
              <a:gd name="connsiteY1" fmla="*/ 0 h 6858000"/>
              <a:gd name="connsiteX2" fmla="*/ 2157501 w 9492529"/>
              <a:gd name="connsiteY2" fmla="*/ 301488 h 6858000"/>
              <a:gd name="connsiteX3" fmla="*/ 0 w 9492529"/>
              <a:gd name="connsiteY3" fmla="*/ 5565888 h 6858000"/>
              <a:gd name="connsiteX4" fmla="*/ 76084 w 9492529"/>
              <a:gd name="connsiteY4" fmla="*/ 6638337 h 6858000"/>
              <a:gd name="connsiteX5" fmla="*/ 112827 w 9492529"/>
              <a:gd name="connsiteY5" fmla="*/ 6858000 h 6858000"/>
              <a:gd name="connsiteX6" fmla="*/ 9492529 w 9492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92529" h="6858000">
                <a:moveTo>
                  <a:pt x="9492529" y="0"/>
                </a:moveTo>
                <a:lnTo>
                  <a:pt x="2472310" y="0"/>
                </a:lnTo>
                <a:lnTo>
                  <a:pt x="2157501" y="301488"/>
                </a:lnTo>
                <a:cubicBezTo>
                  <a:pt x="823309" y="1655711"/>
                  <a:pt x="0" y="3514654"/>
                  <a:pt x="0" y="5565888"/>
                </a:cubicBezTo>
                <a:cubicBezTo>
                  <a:pt x="0" y="5930014"/>
                  <a:pt x="25944" y="6288079"/>
                  <a:pt x="76084" y="6638337"/>
                </a:cubicBezTo>
                <a:lnTo>
                  <a:pt x="112827" y="6858000"/>
                </a:lnTo>
                <a:lnTo>
                  <a:pt x="9492529" y="685800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圖片 6" descr="一張含有 食物, 菜餚, 盤子, 餐點 的圖片&#10;&#10;自動產生的描述">
            <a:extLst>
              <a:ext uri="{FF2B5EF4-FFF2-40B4-BE49-F238E27FC236}">
                <a16:creationId xmlns:a16="http://schemas.microsoft.com/office/drawing/2014/main" id="{97F933E5-1D46-40DB-E10C-DB1C73069E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13108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63189-A6A9-48E4-94A7-D2676631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45494"/>
            <a:ext cx="7165235" cy="1288238"/>
          </a:xfrm>
        </p:spPr>
        <p:txBody>
          <a:bodyPr anchor="ctr">
            <a:normAutofit/>
          </a:bodyPr>
          <a:lstStyle/>
          <a:p>
            <a:r>
              <a:rPr lang="en-US" sz="4100" dirty="0">
                <a:latin typeface="Agency FB"/>
                <a:cs typeface="Calibri Light"/>
              </a:rPr>
              <a:t>The beginning of the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767DC-9D17-4715-A6E0-0BD8D5821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" y="2897372"/>
            <a:ext cx="7860863" cy="3152553"/>
          </a:xfrm>
        </p:spPr>
        <p:txBody>
          <a:bodyPr anchor="t"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  <a:highlight>
                  <a:srgbClr val="FFFF00"/>
                </a:highlight>
                <a:latin typeface="Aharoni"/>
                <a:cs typeface="Calibri"/>
              </a:rPr>
              <a:t>I am planning promote my products to all resident or overseas </a:t>
            </a:r>
            <a:r>
              <a:rPr lang="en-US" sz="4000" dirty="0" err="1">
                <a:solidFill>
                  <a:schemeClr val="bg1"/>
                </a:solidFill>
                <a:highlight>
                  <a:srgbClr val="FFFF00"/>
                </a:highlight>
                <a:latin typeface="Aharoni"/>
                <a:cs typeface="Calibri"/>
              </a:rPr>
              <a:t>hongkong</a:t>
            </a:r>
            <a:r>
              <a:rPr lang="en-US" sz="4000" dirty="0">
                <a:solidFill>
                  <a:schemeClr val="bg1"/>
                </a:solidFill>
                <a:highlight>
                  <a:srgbClr val="FFFF00"/>
                </a:highlight>
                <a:latin typeface="Aharoni"/>
                <a:cs typeface="Calibri"/>
              </a:rPr>
              <a:t> customers. To those has moved outside of </a:t>
            </a:r>
            <a:r>
              <a:rPr lang="en-US" sz="4000" dirty="0" err="1">
                <a:solidFill>
                  <a:schemeClr val="bg1"/>
                </a:solidFill>
                <a:highlight>
                  <a:srgbClr val="FFFF00"/>
                </a:highlight>
                <a:latin typeface="Aharoni"/>
                <a:cs typeface="Calibri"/>
              </a:rPr>
              <a:t>china</a:t>
            </a:r>
            <a:r>
              <a:rPr lang="en-US" sz="4000" dirty="0">
                <a:solidFill>
                  <a:schemeClr val="bg1"/>
                </a:solidFill>
                <a:highlight>
                  <a:srgbClr val="FFFF00"/>
                </a:highlight>
                <a:latin typeface="Aharoni"/>
                <a:cs typeface="Calibri"/>
              </a:rPr>
              <a:t> district, It might be hard to let themselves exposed to Chinese cuisines.</a:t>
            </a:r>
            <a:endParaRPr lang="en-US" sz="4000" dirty="0">
              <a:solidFill>
                <a:schemeClr val="bg1"/>
              </a:solidFill>
              <a:highlight>
                <a:srgbClr val="FFFF00"/>
              </a:highlight>
              <a:latin typeface="Aharoni"/>
              <a:cs typeface="Aharoni"/>
            </a:endParaRPr>
          </a:p>
        </p:txBody>
      </p:sp>
    </p:spTree>
    <p:extLst>
      <p:ext uri="{BB962C8B-B14F-4D97-AF65-F5344CB8AC3E}">
        <p14:creationId xmlns:p14="http://schemas.microsoft.com/office/powerpoint/2010/main" val="14264541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D8BD7AA-000F-4149-9FF6-E8DB2DE6F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792587" cy="6858000"/>
          </a:xfrm>
          <a:custGeom>
            <a:avLst/>
            <a:gdLst>
              <a:gd name="connsiteX0" fmla="*/ 9792587 w 9792587"/>
              <a:gd name="connsiteY0" fmla="*/ 0 h 6858000"/>
              <a:gd name="connsiteX1" fmla="*/ 2339431 w 9792587"/>
              <a:gd name="connsiteY1" fmla="*/ 0 h 6858000"/>
              <a:gd name="connsiteX2" fmla="*/ 2190696 w 9792587"/>
              <a:gd name="connsiteY2" fmla="*/ 145339 h 6858000"/>
              <a:gd name="connsiteX3" fmla="*/ 0 w 9792587"/>
              <a:gd name="connsiteY3" fmla="*/ 5565888 h 6858000"/>
              <a:gd name="connsiteX4" fmla="*/ 79127 w 9792587"/>
              <a:gd name="connsiteY4" fmla="*/ 6681235 h 6858000"/>
              <a:gd name="connsiteX5" fmla="*/ 108694 w 9792587"/>
              <a:gd name="connsiteY5" fmla="*/ 6858000 h 6858000"/>
              <a:gd name="connsiteX6" fmla="*/ 9792587 w 97925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92587" h="6858000">
                <a:moveTo>
                  <a:pt x="9792587" y="0"/>
                </a:moveTo>
                <a:lnTo>
                  <a:pt x="2339431" y="0"/>
                </a:lnTo>
                <a:lnTo>
                  <a:pt x="2190696" y="145339"/>
                </a:lnTo>
                <a:cubicBezTo>
                  <a:pt x="834428" y="1548908"/>
                  <a:pt x="0" y="3459953"/>
                  <a:pt x="0" y="5565888"/>
                </a:cubicBezTo>
                <a:cubicBezTo>
                  <a:pt x="0" y="5944579"/>
                  <a:pt x="26981" y="6316967"/>
                  <a:pt x="79127" y="6681235"/>
                </a:cubicBezTo>
                <a:lnTo>
                  <a:pt x="108694" y="6858000"/>
                </a:lnTo>
                <a:lnTo>
                  <a:pt x="9792587" y="685800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4A4A823-72DC-4BA8-8157-D36A8939A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492529" cy="6858000"/>
          </a:xfrm>
          <a:custGeom>
            <a:avLst/>
            <a:gdLst>
              <a:gd name="connsiteX0" fmla="*/ 9492529 w 9492529"/>
              <a:gd name="connsiteY0" fmla="*/ 0 h 6858000"/>
              <a:gd name="connsiteX1" fmla="*/ 2472310 w 9492529"/>
              <a:gd name="connsiteY1" fmla="*/ 0 h 6858000"/>
              <a:gd name="connsiteX2" fmla="*/ 2157501 w 9492529"/>
              <a:gd name="connsiteY2" fmla="*/ 301488 h 6858000"/>
              <a:gd name="connsiteX3" fmla="*/ 0 w 9492529"/>
              <a:gd name="connsiteY3" fmla="*/ 5565888 h 6858000"/>
              <a:gd name="connsiteX4" fmla="*/ 76084 w 9492529"/>
              <a:gd name="connsiteY4" fmla="*/ 6638337 h 6858000"/>
              <a:gd name="connsiteX5" fmla="*/ 112827 w 9492529"/>
              <a:gd name="connsiteY5" fmla="*/ 6858000 h 6858000"/>
              <a:gd name="connsiteX6" fmla="*/ 9492529 w 9492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92529" h="6858000">
                <a:moveTo>
                  <a:pt x="9492529" y="0"/>
                </a:moveTo>
                <a:lnTo>
                  <a:pt x="2472310" y="0"/>
                </a:lnTo>
                <a:lnTo>
                  <a:pt x="2157501" y="301488"/>
                </a:lnTo>
                <a:cubicBezTo>
                  <a:pt x="823309" y="1655711"/>
                  <a:pt x="0" y="3514654"/>
                  <a:pt x="0" y="5565888"/>
                </a:cubicBezTo>
                <a:cubicBezTo>
                  <a:pt x="0" y="5930014"/>
                  <a:pt x="25944" y="6288079"/>
                  <a:pt x="76084" y="6638337"/>
                </a:cubicBezTo>
                <a:lnTo>
                  <a:pt x="112827" y="6858000"/>
                </a:lnTo>
                <a:lnTo>
                  <a:pt x="9492529" y="685800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圖片 6" descr="一張含有 食物, 菜餚, 盤子, 餐點 的圖片&#10;&#10;自動產生的描述">
            <a:extLst>
              <a:ext uri="{FF2B5EF4-FFF2-40B4-BE49-F238E27FC236}">
                <a16:creationId xmlns:a16="http://schemas.microsoft.com/office/drawing/2014/main" id="{97F933E5-1D46-40DB-E10C-DB1C73069E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13108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63189-A6A9-48E4-94A7-D2676631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45494"/>
            <a:ext cx="7165235" cy="1288238"/>
          </a:xfrm>
        </p:spPr>
        <p:txBody>
          <a:bodyPr anchor="ctr">
            <a:normAutofit/>
          </a:bodyPr>
          <a:lstStyle/>
          <a:p>
            <a:r>
              <a:rPr lang="en-US" sz="4100" dirty="0">
                <a:latin typeface="Agency FB"/>
                <a:cs typeface="Calibri Light"/>
              </a:rPr>
              <a:t>Current targets of promotion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767DC-9D17-4715-A6E0-0BD8D5821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" y="2897372"/>
            <a:ext cx="7860863" cy="3152553"/>
          </a:xfrm>
        </p:spPr>
        <p:txBody>
          <a:bodyPr anchor="t"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  <a:highlight>
                  <a:srgbClr val="FFFF00"/>
                </a:highlight>
                <a:latin typeface="Aharoni"/>
                <a:cs typeface="Calibri"/>
              </a:rPr>
              <a:t>I once joined a society workers committee, many members there have similar situation and needs, If I can get it finalize I will let them try it, They too has to obtain a skill or two to gain advantage</a:t>
            </a:r>
            <a:endParaRPr lang="en-US" sz="3600" dirty="0">
              <a:solidFill>
                <a:schemeClr val="bg1"/>
              </a:solidFill>
              <a:highlight>
                <a:srgbClr val="FFFF00"/>
              </a:highlight>
              <a:latin typeface="Aharoni"/>
              <a:cs typeface="Aharoni"/>
            </a:endParaRPr>
          </a:p>
        </p:txBody>
      </p:sp>
      <p:pic>
        <p:nvPicPr>
          <p:cNvPr id="5" name="圖片 4" descr="一張含有 文字, 符號, 字型, 標誌 的圖片&#10;&#10;自動產生的描述">
            <a:extLst>
              <a:ext uri="{FF2B5EF4-FFF2-40B4-BE49-F238E27FC236}">
                <a16:creationId xmlns:a16="http://schemas.microsoft.com/office/drawing/2014/main" id="{9250E9F9-3882-6630-F57A-83E5280389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529" y="2259907"/>
            <a:ext cx="2151051" cy="213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559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D8BD7AA-000F-4149-9FF6-E8DB2DE6F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792587" cy="6858000"/>
          </a:xfrm>
          <a:custGeom>
            <a:avLst/>
            <a:gdLst>
              <a:gd name="connsiteX0" fmla="*/ 9792587 w 9792587"/>
              <a:gd name="connsiteY0" fmla="*/ 0 h 6858000"/>
              <a:gd name="connsiteX1" fmla="*/ 2339431 w 9792587"/>
              <a:gd name="connsiteY1" fmla="*/ 0 h 6858000"/>
              <a:gd name="connsiteX2" fmla="*/ 2190696 w 9792587"/>
              <a:gd name="connsiteY2" fmla="*/ 145339 h 6858000"/>
              <a:gd name="connsiteX3" fmla="*/ 0 w 9792587"/>
              <a:gd name="connsiteY3" fmla="*/ 5565888 h 6858000"/>
              <a:gd name="connsiteX4" fmla="*/ 79127 w 9792587"/>
              <a:gd name="connsiteY4" fmla="*/ 6681235 h 6858000"/>
              <a:gd name="connsiteX5" fmla="*/ 108694 w 9792587"/>
              <a:gd name="connsiteY5" fmla="*/ 6858000 h 6858000"/>
              <a:gd name="connsiteX6" fmla="*/ 9792587 w 97925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92587" h="6858000">
                <a:moveTo>
                  <a:pt x="9792587" y="0"/>
                </a:moveTo>
                <a:lnTo>
                  <a:pt x="2339431" y="0"/>
                </a:lnTo>
                <a:lnTo>
                  <a:pt x="2190696" y="145339"/>
                </a:lnTo>
                <a:cubicBezTo>
                  <a:pt x="834428" y="1548908"/>
                  <a:pt x="0" y="3459953"/>
                  <a:pt x="0" y="5565888"/>
                </a:cubicBezTo>
                <a:cubicBezTo>
                  <a:pt x="0" y="5944579"/>
                  <a:pt x="26981" y="6316967"/>
                  <a:pt x="79127" y="6681235"/>
                </a:cubicBezTo>
                <a:lnTo>
                  <a:pt x="108694" y="6858000"/>
                </a:lnTo>
                <a:lnTo>
                  <a:pt x="9792587" y="685800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4A4A823-72DC-4BA8-8157-D36A8939A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492529" cy="6858000"/>
          </a:xfrm>
          <a:custGeom>
            <a:avLst/>
            <a:gdLst>
              <a:gd name="connsiteX0" fmla="*/ 9492529 w 9492529"/>
              <a:gd name="connsiteY0" fmla="*/ 0 h 6858000"/>
              <a:gd name="connsiteX1" fmla="*/ 2472310 w 9492529"/>
              <a:gd name="connsiteY1" fmla="*/ 0 h 6858000"/>
              <a:gd name="connsiteX2" fmla="*/ 2157501 w 9492529"/>
              <a:gd name="connsiteY2" fmla="*/ 301488 h 6858000"/>
              <a:gd name="connsiteX3" fmla="*/ 0 w 9492529"/>
              <a:gd name="connsiteY3" fmla="*/ 5565888 h 6858000"/>
              <a:gd name="connsiteX4" fmla="*/ 76084 w 9492529"/>
              <a:gd name="connsiteY4" fmla="*/ 6638337 h 6858000"/>
              <a:gd name="connsiteX5" fmla="*/ 112827 w 9492529"/>
              <a:gd name="connsiteY5" fmla="*/ 6858000 h 6858000"/>
              <a:gd name="connsiteX6" fmla="*/ 9492529 w 9492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92529" h="6858000">
                <a:moveTo>
                  <a:pt x="9492529" y="0"/>
                </a:moveTo>
                <a:lnTo>
                  <a:pt x="2472310" y="0"/>
                </a:lnTo>
                <a:lnTo>
                  <a:pt x="2157501" y="301488"/>
                </a:lnTo>
                <a:cubicBezTo>
                  <a:pt x="823309" y="1655711"/>
                  <a:pt x="0" y="3514654"/>
                  <a:pt x="0" y="5565888"/>
                </a:cubicBezTo>
                <a:cubicBezTo>
                  <a:pt x="0" y="5930014"/>
                  <a:pt x="25944" y="6288079"/>
                  <a:pt x="76084" y="6638337"/>
                </a:cubicBezTo>
                <a:lnTo>
                  <a:pt x="112827" y="6858000"/>
                </a:lnTo>
                <a:lnTo>
                  <a:pt x="9492529" y="685800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圖片 6" descr="一張含有 食物, 菜餚, 盤子, 餐點 的圖片&#10;&#10;自動產生的描述">
            <a:extLst>
              <a:ext uri="{FF2B5EF4-FFF2-40B4-BE49-F238E27FC236}">
                <a16:creationId xmlns:a16="http://schemas.microsoft.com/office/drawing/2014/main" id="{97F933E5-1D46-40DB-E10C-DB1C73069E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13108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63189-A6A9-48E4-94A7-D2676631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45494"/>
            <a:ext cx="7165235" cy="1288238"/>
          </a:xfrm>
        </p:spPr>
        <p:txBody>
          <a:bodyPr anchor="ctr">
            <a:normAutofit/>
          </a:bodyPr>
          <a:lstStyle/>
          <a:p>
            <a:r>
              <a:rPr lang="en-US" sz="4100" dirty="0">
                <a:latin typeface="Agency FB"/>
                <a:cs typeface="Calibri Light"/>
              </a:rPr>
              <a:t>Promotion measures in foreign land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767DC-9D17-4715-A6E0-0BD8D5821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" y="2897372"/>
            <a:ext cx="7860863" cy="3739402"/>
          </a:xfrm>
        </p:spPr>
        <p:txBody>
          <a:bodyPr anchor="t"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  <a:highlight>
                  <a:srgbClr val="FFFF00"/>
                </a:highlight>
                <a:latin typeface="Aharoni"/>
                <a:cs typeface="Calibri"/>
              </a:rPr>
              <a:t>I</a:t>
            </a:r>
            <a:r>
              <a:rPr lang="zh-TW" altLang="en-US" sz="3600" dirty="0">
                <a:solidFill>
                  <a:schemeClr val="bg1"/>
                </a:solidFill>
                <a:highlight>
                  <a:srgbClr val="FFFF00"/>
                </a:highlight>
                <a:latin typeface="Aharoni"/>
                <a:cs typeface="Calibri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highlight>
                  <a:srgbClr val="FFFF00"/>
                </a:highlight>
                <a:latin typeface="Aharoni"/>
                <a:cs typeface="Calibri"/>
              </a:rPr>
              <a:t>intent</a:t>
            </a:r>
            <a:r>
              <a:rPr lang="zh-TW" altLang="en-US" sz="3600" dirty="0">
                <a:solidFill>
                  <a:schemeClr val="bg1"/>
                </a:solidFill>
                <a:highlight>
                  <a:srgbClr val="FFFF00"/>
                </a:highlight>
                <a:latin typeface="Aharoni"/>
                <a:cs typeface="Calibri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highlight>
                  <a:srgbClr val="FFFF00"/>
                </a:highlight>
                <a:latin typeface="Aharoni"/>
                <a:cs typeface="Calibri"/>
              </a:rPr>
              <a:t>to</a:t>
            </a:r>
            <a:r>
              <a:rPr lang="zh-TW" altLang="en-US" sz="3600" dirty="0">
                <a:solidFill>
                  <a:schemeClr val="bg1"/>
                </a:solidFill>
                <a:highlight>
                  <a:srgbClr val="FFFF00"/>
                </a:highlight>
                <a:latin typeface="Aharoni"/>
                <a:cs typeface="Calibri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highlight>
                  <a:srgbClr val="FFFF00"/>
                </a:highlight>
                <a:latin typeface="Aharoni"/>
                <a:cs typeface="Calibri"/>
              </a:rPr>
              <a:t>let</a:t>
            </a:r>
            <a:r>
              <a:rPr lang="zh-TW" altLang="en-US" sz="3600" dirty="0">
                <a:solidFill>
                  <a:schemeClr val="bg1"/>
                </a:solidFill>
                <a:highlight>
                  <a:srgbClr val="FFFF00"/>
                </a:highlight>
                <a:latin typeface="Aharoni"/>
                <a:cs typeface="Calibri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highlight>
                  <a:srgbClr val="FFFF00"/>
                </a:highlight>
                <a:latin typeface="Aharoni"/>
                <a:cs typeface="Calibri"/>
              </a:rPr>
              <a:t>this</a:t>
            </a:r>
            <a:r>
              <a:rPr lang="zh-TW" altLang="en-US" sz="3600" dirty="0">
                <a:solidFill>
                  <a:schemeClr val="bg1"/>
                </a:solidFill>
                <a:highlight>
                  <a:srgbClr val="FFFF00"/>
                </a:highlight>
                <a:latin typeface="Aharoni"/>
                <a:cs typeface="Calibri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highlight>
                  <a:srgbClr val="FFFF00"/>
                </a:highlight>
                <a:latin typeface="Aharoni"/>
                <a:cs typeface="Calibri"/>
              </a:rPr>
              <a:t>card set</a:t>
            </a:r>
            <a:r>
              <a:rPr lang="zh-TW" altLang="en-US" sz="3600" dirty="0">
                <a:solidFill>
                  <a:schemeClr val="bg1"/>
                </a:solidFill>
                <a:highlight>
                  <a:srgbClr val="FFFF00"/>
                </a:highlight>
                <a:latin typeface="Aharoni"/>
                <a:cs typeface="Calibri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highlight>
                  <a:srgbClr val="FFFF00"/>
                </a:highlight>
                <a:latin typeface="Aharoni"/>
                <a:cs typeface="Calibri"/>
              </a:rPr>
              <a:t>used</a:t>
            </a:r>
            <a:r>
              <a:rPr lang="zh-TW" altLang="en-US" sz="3600" dirty="0">
                <a:solidFill>
                  <a:schemeClr val="bg1"/>
                </a:solidFill>
                <a:highlight>
                  <a:srgbClr val="FFFF00"/>
                </a:highlight>
                <a:latin typeface="Aharoni"/>
                <a:cs typeface="Calibri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highlight>
                  <a:srgbClr val="FFFF00"/>
                </a:highlight>
                <a:latin typeface="Aharoni"/>
                <a:cs typeface="Calibri"/>
              </a:rPr>
              <a:t>by</a:t>
            </a:r>
            <a:r>
              <a:rPr lang="zh-TW" altLang="en-US" sz="3600" dirty="0">
                <a:solidFill>
                  <a:schemeClr val="bg1"/>
                </a:solidFill>
                <a:highlight>
                  <a:srgbClr val="FFFF00"/>
                </a:highlight>
                <a:latin typeface="Aharoni"/>
                <a:cs typeface="Calibri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highlight>
                  <a:srgbClr val="FFFF00"/>
                </a:highlight>
                <a:latin typeface="Aharoni"/>
                <a:cs typeface="Calibri"/>
              </a:rPr>
              <a:t>those</a:t>
            </a:r>
            <a:r>
              <a:rPr lang="zh-TW" altLang="en-US" sz="3600" dirty="0">
                <a:solidFill>
                  <a:schemeClr val="bg1"/>
                </a:solidFill>
                <a:highlight>
                  <a:srgbClr val="FFFF00"/>
                </a:highlight>
                <a:latin typeface="Aharoni"/>
                <a:cs typeface="Calibri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highlight>
                  <a:srgbClr val="FFFF00"/>
                </a:highlight>
                <a:latin typeface="Aharoni"/>
                <a:cs typeface="Calibri"/>
              </a:rPr>
              <a:t>who</a:t>
            </a:r>
            <a:r>
              <a:rPr lang="zh-TW" altLang="en-US" sz="3600" dirty="0">
                <a:solidFill>
                  <a:schemeClr val="bg1"/>
                </a:solidFill>
                <a:highlight>
                  <a:srgbClr val="FFFF00"/>
                </a:highlight>
                <a:latin typeface="Aharoni"/>
                <a:cs typeface="Calibri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highlight>
                  <a:srgbClr val="FFFF00"/>
                </a:highlight>
                <a:latin typeface="Aharoni"/>
                <a:cs typeface="Calibri"/>
              </a:rPr>
              <a:t>frequently use kitchens. Consider they want to make things clean, I need to find a better material for these cards. Because they would like a tool being durable as</a:t>
            </a:r>
            <a:r>
              <a:rPr lang="zh-TW" altLang="en-US" sz="3600" dirty="0">
                <a:solidFill>
                  <a:schemeClr val="bg1"/>
                </a:solidFill>
                <a:highlight>
                  <a:srgbClr val="FFFF00"/>
                </a:highlight>
                <a:latin typeface="Aharoni"/>
                <a:cs typeface="Calibri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highlight>
                  <a:srgbClr val="FFFF00"/>
                </a:highlight>
                <a:latin typeface="Aharoni"/>
                <a:cs typeface="Calibri"/>
              </a:rPr>
              <a:t>it will be easier to handle.</a:t>
            </a:r>
            <a:endParaRPr lang="en-US" sz="3600" dirty="0">
              <a:solidFill>
                <a:schemeClr val="bg1"/>
              </a:solidFill>
              <a:highlight>
                <a:srgbClr val="FFFF00"/>
              </a:highlight>
              <a:latin typeface="Aharoni"/>
              <a:cs typeface="Aharoni"/>
            </a:endParaRPr>
          </a:p>
        </p:txBody>
      </p:sp>
    </p:spTree>
    <p:extLst>
      <p:ext uri="{BB962C8B-B14F-4D97-AF65-F5344CB8AC3E}">
        <p14:creationId xmlns:p14="http://schemas.microsoft.com/office/powerpoint/2010/main" val="682540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</TotalTime>
  <Words>432</Words>
  <Application>Microsoft Office PowerPoint</Application>
  <PresentationFormat>寬螢幕</PresentationFormat>
  <Paragraphs>36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2" baseType="lpstr">
      <vt:lpstr>Abadi</vt:lpstr>
      <vt:lpstr>Abadi Extra Light</vt:lpstr>
      <vt:lpstr>Agency FB</vt:lpstr>
      <vt:lpstr>Aharoni</vt:lpstr>
      <vt:lpstr>Arial</vt:lpstr>
      <vt:lpstr>Calibri</vt:lpstr>
      <vt:lpstr>Calibri Light</vt:lpstr>
      <vt:lpstr>office theme</vt:lpstr>
      <vt:lpstr>Commercial Games Design EA board game presentation</vt:lpstr>
      <vt:lpstr>Key topics</vt:lpstr>
      <vt:lpstr>Name of Game</vt:lpstr>
      <vt:lpstr>Gameplay Preview</vt:lpstr>
      <vt:lpstr>Overall Gameplay</vt:lpstr>
      <vt:lpstr>Marketing targets</vt:lpstr>
      <vt:lpstr>The beginning of the idea</vt:lpstr>
      <vt:lpstr>Current targets of promotion</vt:lpstr>
      <vt:lpstr>Promotion measures in foreign land</vt:lpstr>
      <vt:lpstr>Promotion measures in foreign land</vt:lpstr>
      <vt:lpstr>All involved materials</vt:lpstr>
      <vt:lpstr>Ideal Form of products</vt:lpstr>
      <vt:lpstr>Extra possible gamemodes</vt:lpstr>
      <vt:lpstr>Test Play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CHAN Chit Hei (200336125)</cp:lastModifiedBy>
  <cp:revision>490</cp:revision>
  <dcterms:created xsi:type="dcterms:W3CDTF">2020-06-17T17:00:09Z</dcterms:created>
  <dcterms:modified xsi:type="dcterms:W3CDTF">2023-12-08T07:24:07Z</dcterms:modified>
</cp:coreProperties>
</file>