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4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/>
    <p:restoredTop sz="94574"/>
  </p:normalViewPr>
  <p:slideViewPr>
    <p:cSldViewPr snapToGrid="0" snapToObjects="1">
      <p:cViewPr varScale="1">
        <p:scale>
          <a:sx n="89" d="100"/>
          <a:sy n="89" d="100"/>
        </p:scale>
        <p:origin x="-135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9" y="1295401"/>
            <a:ext cx="10970684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99" y="3307976"/>
            <a:ext cx="10970684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057091" y="5804647"/>
            <a:ext cx="366987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1"/>
            <a:ext cx="4679577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0" y="273051"/>
            <a:ext cx="48768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649071"/>
            <a:ext cx="4679577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5234" y="381001"/>
            <a:ext cx="4847167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35234" y="2649071"/>
            <a:ext cx="4847167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04800" y="1143000"/>
            <a:ext cx="56896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5234" y="381001"/>
            <a:ext cx="4847167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35234" y="2649071"/>
            <a:ext cx="4847167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320800" y="2590800"/>
            <a:ext cx="46736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306234" y="1260475"/>
            <a:ext cx="1672167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359834" y="762000"/>
            <a:ext cx="2789767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2568389"/>
            <a:ext cx="10970684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274639"/>
            <a:ext cx="2032000" cy="5851525"/>
          </a:xfrm>
        </p:spPr>
        <p:txBody>
          <a:bodyPr vert="eaVert" anchor="t" anchorCtr="0"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16859"/>
            <a:ext cx="80264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36695"/>
            <a:ext cx="85344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5200" y="3609696"/>
            <a:ext cx="69088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1999" y="6356351"/>
            <a:ext cx="192828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57091" y="5804647"/>
            <a:ext cx="366987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7552" y="2784475"/>
            <a:ext cx="5023104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671" y="2784475"/>
            <a:ext cx="5023104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2232211"/>
            <a:ext cx="5023104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7552" y="3160060"/>
            <a:ext cx="5023104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5437" y="2232211"/>
            <a:ext cx="5023104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5437" y="3160060"/>
            <a:ext cx="5023104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2784475"/>
            <a:ext cx="10208683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1016000" y="4497070"/>
            <a:ext cx="10208683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1344" y="2784475"/>
            <a:ext cx="5023104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181344" y="4497070"/>
            <a:ext cx="5023104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987552" y="2784475"/>
            <a:ext cx="5023104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1344" y="2784475"/>
            <a:ext cx="5023104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181344" y="4497070"/>
            <a:ext cx="5023104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986367" y="2784475"/>
            <a:ext cx="5023104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986367" y="4497070"/>
            <a:ext cx="5023104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45141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367" y="2770095"/>
            <a:ext cx="10217152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19484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40400" y="635635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  <p:sldLayoutId id="2147484076" r:id="rId12"/>
    <p:sldLayoutId id="2147484077" r:id="rId13"/>
    <p:sldLayoutId id="2147484078" r:id="rId14"/>
    <p:sldLayoutId id="2147484079" r:id="rId15"/>
    <p:sldLayoutId id="2147484080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 </a:t>
            </a:r>
            <a:r>
              <a:rPr lang="en-US" dirty="0"/>
              <a:t>Application for Electronic </a:t>
            </a:r>
            <a:r>
              <a:rPr lang="en-US" dirty="0" smtClean="0"/>
              <a:t>Voting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99" y="3307976"/>
            <a:ext cx="10970684" cy="1400768"/>
          </a:xfrm>
        </p:spPr>
        <p:txBody>
          <a:bodyPr>
            <a:normAutofit/>
          </a:bodyPr>
          <a:lstStyle/>
          <a:p>
            <a:r>
              <a:rPr lang="en-GB" dirty="0" smtClean="0"/>
              <a:t>Javier Mantilla</a:t>
            </a:r>
          </a:p>
          <a:p>
            <a:r>
              <a:rPr lang="en-GB" dirty="0" smtClean="0"/>
              <a:t>Supervised by Daniel </a:t>
            </a:r>
            <a:r>
              <a:rPr lang="en-GB" dirty="0" err="1" smtClean="0"/>
              <a:t>Cregg</a:t>
            </a:r>
            <a:endParaRPr lang="en-GB" dirty="0" smtClean="0"/>
          </a:p>
          <a:p>
            <a:r>
              <a:rPr lang="en-GB" dirty="0" err="1" smtClean="0"/>
              <a:t>Dr.</a:t>
            </a:r>
            <a:r>
              <a:rPr lang="en-GB" dirty="0" smtClean="0"/>
              <a:t> John French</a:t>
            </a:r>
          </a:p>
          <a:p>
            <a:r>
              <a:rPr lang="en-GB" dirty="0" err="1" smtClean="0"/>
              <a:t>Dr.</a:t>
            </a:r>
            <a:r>
              <a:rPr lang="en-GB" dirty="0" smtClean="0"/>
              <a:t> Brian McGinley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344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Project Overview</a:t>
            </a:r>
          </a:p>
          <a:p>
            <a:r>
              <a:rPr lang="en-GB" dirty="0" smtClean="0"/>
              <a:t>System Design/Technologies</a:t>
            </a:r>
          </a:p>
          <a:p>
            <a:r>
              <a:rPr lang="en-GB" dirty="0" smtClean="0"/>
              <a:t>System Design/Architecture</a:t>
            </a:r>
          </a:p>
          <a:p>
            <a:r>
              <a:rPr lang="en-GB" dirty="0" smtClean="0"/>
              <a:t>System Evaluation</a:t>
            </a:r>
          </a:p>
          <a:p>
            <a:r>
              <a:rPr lang="en-GB" dirty="0" smtClean="0"/>
              <a:t>Conclusions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8464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367" y="2770095"/>
            <a:ext cx="10217152" cy="3651388"/>
          </a:xfrm>
        </p:spPr>
        <p:txBody>
          <a:bodyPr>
            <a:normAutofit/>
          </a:bodyPr>
          <a:lstStyle/>
          <a:p>
            <a:r>
              <a:rPr lang="en-GB" dirty="0" smtClean="0"/>
              <a:t>Context</a:t>
            </a:r>
          </a:p>
          <a:p>
            <a:pPr lvl="1"/>
            <a:r>
              <a:rPr lang="en-GB" dirty="0" err="1" smtClean="0"/>
              <a:t>Blockchain</a:t>
            </a:r>
            <a:r>
              <a:rPr lang="en-GB" dirty="0" smtClean="0"/>
              <a:t> has gained a lot of attention thanks to </a:t>
            </a:r>
            <a:r>
              <a:rPr lang="en-GB" dirty="0" err="1" smtClean="0"/>
              <a:t>Bitcoin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There has been research on </a:t>
            </a:r>
            <a:r>
              <a:rPr lang="en-GB" dirty="0" err="1" smtClean="0"/>
              <a:t>blockchain</a:t>
            </a:r>
            <a:r>
              <a:rPr lang="en-GB" dirty="0" smtClean="0"/>
              <a:t> applications beyond </a:t>
            </a:r>
            <a:r>
              <a:rPr lang="en-GB" dirty="0" err="1" smtClean="0"/>
              <a:t>crytpocurrencies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Traditional voting systems are susceptible to corruption. </a:t>
            </a:r>
          </a:p>
          <a:p>
            <a:r>
              <a:rPr lang="en-GB" dirty="0" smtClean="0"/>
              <a:t>Objectives/Goals</a:t>
            </a:r>
          </a:p>
          <a:p>
            <a:pPr lvl="1"/>
            <a:r>
              <a:rPr lang="en-US" dirty="0"/>
              <a:t> </a:t>
            </a:r>
            <a:r>
              <a:rPr lang="en-US" dirty="0" smtClean="0"/>
              <a:t>Learn about </a:t>
            </a:r>
            <a:r>
              <a:rPr lang="en-US" dirty="0" err="1" smtClean="0"/>
              <a:t>blockchain</a:t>
            </a:r>
            <a:r>
              <a:rPr lang="en-US" dirty="0" smtClean="0"/>
              <a:t> technology.</a:t>
            </a:r>
          </a:p>
          <a:p>
            <a:pPr lvl="1"/>
            <a:r>
              <a:rPr lang="en-US" dirty="0" smtClean="0"/>
              <a:t>Achieve the </a:t>
            </a:r>
            <a:r>
              <a:rPr lang="en-US" dirty="0"/>
              <a:t>process of compiling, deploying and interacting with </a:t>
            </a:r>
            <a:r>
              <a:rPr lang="en-US" dirty="0" smtClean="0"/>
              <a:t>smart contracts.</a:t>
            </a:r>
          </a:p>
          <a:p>
            <a:pPr lvl="1"/>
            <a:r>
              <a:rPr lang="en-US" dirty="0"/>
              <a:t>To evaluate the application of </a:t>
            </a:r>
            <a:r>
              <a:rPr lang="en-US" dirty="0" err="1"/>
              <a:t>blockchain</a:t>
            </a:r>
            <a:r>
              <a:rPr lang="en-US" dirty="0"/>
              <a:t> as service to implement a distributed electronic voting system</a:t>
            </a:r>
            <a:r>
              <a:rPr lang="en-GB" dirty="0" smtClean="0"/>
              <a:t>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080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646"/>
            <a:ext cx="10972800" cy="1143000"/>
          </a:xfrm>
        </p:spPr>
        <p:txBody>
          <a:bodyPr/>
          <a:lstStyle/>
          <a:p>
            <a:r>
              <a:rPr lang="en-GB" dirty="0" smtClean="0"/>
              <a:t>System Design</a:t>
            </a:r>
            <a:endParaRPr lang="en-GB" dirty="0"/>
          </a:p>
        </p:txBody>
      </p:sp>
      <p:pic>
        <p:nvPicPr>
          <p:cNvPr id="9" name="Picture 8" descr="ethereu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06" y="3077882"/>
            <a:ext cx="3257176" cy="3257176"/>
          </a:xfrm>
          <a:prstGeom prst="rect">
            <a:avLst/>
          </a:prstGeom>
        </p:spPr>
      </p:pic>
      <p:pic>
        <p:nvPicPr>
          <p:cNvPr id="10" name="Picture 9" descr="icon-cloud-aw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552" y="2209800"/>
            <a:ext cx="3721349" cy="2093259"/>
          </a:xfrm>
          <a:prstGeom prst="rect">
            <a:avLst/>
          </a:prstGeom>
        </p:spPr>
      </p:pic>
      <p:pic>
        <p:nvPicPr>
          <p:cNvPr id="11" name="Picture 10" descr="ubuntu-51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883" y="2254623"/>
            <a:ext cx="1646517" cy="1646517"/>
          </a:xfrm>
          <a:prstGeom prst="rect">
            <a:avLst/>
          </a:prstGeom>
        </p:spPr>
      </p:pic>
      <p:pic>
        <p:nvPicPr>
          <p:cNvPr id="12" name="Picture 11" descr="nodej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682" y="4079412"/>
            <a:ext cx="1518024" cy="151802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9422900" y="5597436"/>
            <a:ext cx="2348117" cy="883726"/>
            <a:chOff x="248131" y="4472060"/>
            <a:chExt cx="3086137" cy="883726"/>
          </a:xfrm>
        </p:grpSpPr>
        <p:grpSp>
          <p:nvGrpSpPr>
            <p:cNvPr id="14" name="Group 68">
              <a:extLst>
                <a:ext uri="{FF2B5EF4-FFF2-40B4-BE49-F238E27FC236}">
                  <a16:creationId xmlns="" xmlns:a16="http://schemas.microsoft.com/office/drawing/2014/main" id="{41F348B1-4699-4203-A145-49E5ED344FC9}"/>
                </a:ext>
              </a:extLst>
            </p:cNvPr>
            <p:cNvGrpSpPr/>
            <p:nvPr/>
          </p:nvGrpSpPr>
          <p:grpSpPr>
            <a:xfrm>
              <a:off x="248131" y="4472060"/>
              <a:ext cx="3086137" cy="883726"/>
              <a:chOff x="209112" y="4349910"/>
              <a:chExt cx="4205226" cy="1554461"/>
            </a:xfrm>
            <a:solidFill>
              <a:schemeClr val="bg1">
                <a:lumMod val="95000"/>
              </a:schemeClr>
            </a:solidFill>
          </p:grpSpPr>
          <p:sp>
            <p:nvSpPr>
              <p:cNvPr id="17" name="Rectangle: Rounded Corners 8">
                <a:extLst>
                  <a:ext uri="{FF2B5EF4-FFF2-40B4-BE49-F238E27FC236}">
                    <a16:creationId xmlns="" xmlns:a16="http://schemas.microsoft.com/office/drawing/2014/main" id="{A64AFB0D-72A4-4581-AADD-F7A0DA2E2B23}"/>
                  </a:ext>
                </a:extLst>
              </p:cNvPr>
              <p:cNvSpPr/>
              <p:nvPr/>
            </p:nvSpPr>
            <p:spPr>
              <a:xfrm>
                <a:off x="209112" y="4349910"/>
                <a:ext cx="4174444" cy="1554461"/>
              </a:xfrm>
              <a:custGeom>
                <a:avLst/>
                <a:gdLst>
                  <a:gd name="f0" fmla="val 10800000"/>
                  <a:gd name="f1" fmla="val 5400000"/>
                  <a:gd name="f2" fmla="val 16200000"/>
                  <a:gd name="f3" fmla="val w"/>
                  <a:gd name="f4" fmla="val h"/>
                  <a:gd name="f5" fmla="val ss"/>
                  <a:gd name="f6" fmla="val 0"/>
                  <a:gd name="f7" fmla="*/ 5419351 1 1725033"/>
                  <a:gd name="f8" fmla="val 45"/>
                  <a:gd name="f9" fmla="val 3600"/>
                  <a:gd name="f10" fmla="abs f3"/>
                  <a:gd name="f11" fmla="abs f4"/>
                  <a:gd name="f12" fmla="abs f5"/>
                  <a:gd name="f13" fmla="*/ f7 1 180"/>
                  <a:gd name="f14" fmla="+- 0 0 f1"/>
                  <a:gd name="f15" fmla="+- f6 f9 0"/>
                  <a:gd name="f16" fmla="?: f10 f3 1"/>
                  <a:gd name="f17" fmla="?: f11 f4 1"/>
                  <a:gd name="f18" fmla="?: f12 f5 1"/>
                  <a:gd name="f19" fmla="*/ f8 f13 1"/>
                  <a:gd name="f20" fmla="+- f6 0 f15"/>
                  <a:gd name="f21" fmla="+- f15 0 f6"/>
                  <a:gd name="f22" fmla="*/ f16 1 21600"/>
                  <a:gd name="f23" fmla="*/ f17 1 21600"/>
                  <a:gd name="f24" fmla="*/ 21600 f16 1"/>
                  <a:gd name="f25" fmla="*/ 21600 f17 1"/>
                  <a:gd name="f26" fmla="+- 0 0 f19"/>
                  <a:gd name="f27" fmla="abs f20"/>
                  <a:gd name="f28" fmla="abs f21"/>
                  <a:gd name="f29" fmla="?: f20 f14 f1"/>
                  <a:gd name="f30" fmla="?: f20 f1 f14"/>
                  <a:gd name="f31" fmla="?: f20 f2 f1"/>
                  <a:gd name="f32" fmla="?: f20 f1 f2"/>
                  <a:gd name="f33" fmla="?: f21 f14 f1"/>
                  <a:gd name="f34" fmla="?: f21 f1 f14"/>
                  <a:gd name="f35" fmla="?: f20 0 f0"/>
                  <a:gd name="f36" fmla="?: f20 f0 0"/>
                  <a:gd name="f37" fmla="min f23 f22"/>
                  <a:gd name="f38" fmla="*/ f24 1 f18"/>
                  <a:gd name="f39" fmla="*/ f25 1 f18"/>
                  <a:gd name="f40" fmla="*/ f26 f0 1"/>
                  <a:gd name="f41" fmla="?: f20 f32 f31"/>
                  <a:gd name="f42" fmla="?: f20 f31 f32"/>
                  <a:gd name="f43" fmla="?: f21 f30 f29"/>
                  <a:gd name="f44" fmla="val f38"/>
                  <a:gd name="f45" fmla="val f39"/>
                  <a:gd name="f46" fmla="*/ f40 1 f7"/>
                  <a:gd name="f47" fmla="?: f21 f42 f41"/>
                  <a:gd name="f48" fmla="*/ f15 f37 1"/>
                  <a:gd name="f49" fmla="*/ f6 f37 1"/>
                  <a:gd name="f50" fmla="*/ f27 f37 1"/>
                  <a:gd name="f51" fmla="*/ f28 f37 1"/>
                  <a:gd name="f52" fmla="+- f45 0 f9"/>
                  <a:gd name="f53" fmla="+- f44 0 f9"/>
                  <a:gd name="f54" fmla="+- f46 0 f1"/>
                  <a:gd name="f55" fmla="*/ f45 f37 1"/>
                  <a:gd name="f56" fmla="*/ f44 f37 1"/>
                  <a:gd name="f57" fmla="+- f45 0 f52"/>
                  <a:gd name="f58" fmla="+- f44 0 f53"/>
                  <a:gd name="f59" fmla="+- f52 0 f45"/>
                  <a:gd name="f60" fmla="+- f53 0 f44"/>
                  <a:gd name="f61" fmla="+- f54 f1 0"/>
                  <a:gd name="f62" fmla="*/ f52 f37 1"/>
                  <a:gd name="f63" fmla="*/ f53 f37 1"/>
                  <a:gd name="f64" fmla="abs f57"/>
                  <a:gd name="f65" fmla="?: f57 0 f0"/>
                  <a:gd name="f66" fmla="?: f57 f0 0"/>
                  <a:gd name="f67" fmla="?: f57 f33 f34"/>
                  <a:gd name="f68" fmla="abs f58"/>
                  <a:gd name="f69" fmla="abs f59"/>
                  <a:gd name="f70" fmla="?: f58 f14 f1"/>
                  <a:gd name="f71" fmla="?: f58 f1 f14"/>
                  <a:gd name="f72" fmla="?: f58 f2 f1"/>
                  <a:gd name="f73" fmla="?: f58 f1 f2"/>
                  <a:gd name="f74" fmla="abs f60"/>
                  <a:gd name="f75" fmla="?: f60 f14 f1"/>
                  <a:gd name="f76" fmla="?: f60 f1 f14"/>
                  <a:gd name="f77" fmla="?: f60 f36 f35"/>
                  <a:gd name="f78" fmla="?: f60 f35 f36"/>
                  <a:gd name="f79" fmla="*/ f61 f7 1"/>
                  <a:gd name="f80" fmla="?: f21 f66 f65"/>
                  <a:gd name="f81" fmla="?: f21 f65 f66"/>
                  <a:gd name="f82" fmla="?: f58 f73 f72"/>
                  <a:gd name="f83" fmla="?: f58 f72 f73"/>
                  <a:gd name="f84" fmla="?: f59 f71 f70"/>
                  <a:gd name="f85" fmla="?: f20 f77 f78"/>
                  <a:gd name="f86" fmla="?: f20 f75 f76"/>
                  <a:gd name="f87" fmla="*/ f79 1 f0"/>
                  <a:gd name="f88" fmla="*/ f64 f37 1"/>
                  <a:gd name="f89" fmla="*/ f68 f37 1"/>
                  <a:gd name="f90" fmla="*/ f69 f37 1"/>
                  <a:gd name="f91" fmla="*/ f74 f37 1"/>
                  <a:gd name="f92" fmla="?: f57 f80 f81"/>
                  <a:gd name="f93" fmla="?: f59 f83 f82"/>
                  <a:gd name="f94" fmla="+- 0 0 f87"/>
                  <a:gd name="f95" fmla="+- 0 0 f94"/>
                  <a:gd name="f96" fmla="*/ f95 f0 1"/>
                  <a:gd name="f97" fmla="*/ f96 1 f7"/>
                  <a:gd name="f98" fmla="+- f97 0 f1"/>
                  <a:gd name="f99" fmla="cos 1 f98"/>
                  <a:gd name="f100" fmla="+- 0 0 f99"/>
                  <a:gd name="f101" fmla="+- 0 0 f100"/>
                  <a:gd name="f102" fmla="val f101"/>
                  <a:gd name="f103" fmla="+- 0 0 f102"/>
                  <a:gd name="f104" fmla="*/ f9 f103 1"/>
                  <a:gd name="f105" fmla="*/ f104 3163 1"/>
                  <a:gd name="f106" fmla="*/ f105 1 7636"/>
                  <a:gd name="f107" fmla="+- f6 f106 0"/>
                  <a:gd name="f108" fmla="+- f44 0 f106"/>
                  <a:gd name="f109" fmla="+- f45 0 f106"/>
                  <a:gd name="f110" fmla="*/ f107 f37 1"/>
                  <a:gd name="f111" fmla="*/ f108 f37 1"/>
                  <a:gd name="f112" fmla="*/ f109 f3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0" t="f110" r="f111" b="f112"/>
                <a:pathLst>
                  <a:path>
                    <a:moveTo>
                      <a:pt x="f48" y="f49"/>
                    </a:moveTo>
                    <a:arcTo wR="f50" hR="f51" stAng="f47" swAng="f43"/>
                    <a:lnTo>
                      <a:pt x="f49" y="f62"/>
                    </a:lnTo>
                    <a:arcTo wR="f51" hR="f88" stAng="f92" swAng="f67"/>
                    <a:lnTo>
                      <a:pt x="f63" y="f55"/>
                    </a:lnTo>
                    <a:arcTo wR="f89" hR="f90" stAng="f93" swAng="f84"/>
                    <a:lnTo>
                      <a:pt x="f56" y="f48"/>
                    </a:lnTo>
                    <a:arcTo wR="f91" hR="f50" stAng="f85" swAng="f86"/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4572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IE" sz="1800" b="0" i="0" u="none" strike="noStrike" kern="1200" cap="none" spc="0" baseline="0">
                  <a:solidFill>
                    <a:srgbClr val="FFFFFF"/>
                  </a:solidFill>
                  <a:uFillTx/>
                  <a:latin typeface="Tw Cen MT"/>
                </a:endParaRPr>
              </a:p>
            </p:txBody>
          </p:sp>
          <p:sp>
            <p:nvSpPr>
              <p:cNvPr id="18" name="Rectangle 64">
                <a:extLst>
                  <a:ext uri="{FF2B5EF4-FFF2-40B4-BE49-F238E27FC236}">
                    <a16:creationId xmlns="" xmlns:a16="http://schemas.microsoft.com/office/drawing/2014/main" id="{81D20EB6-DF6F-4BAE-ABDB-F0F126825F76}"/>
                  </a:ext>
                </a:extLst>
              </p:cNvPr>
              <p:cNvSpPr/>
              <p:nvPr/>
            </p:nvSpPr>
            <p:spPr>
              <a:xfrm>
                <a:off x="4237146" y="4530230"/>
                <a:ext cx="146413" cy="61950"/>
              </a:xfrm>
              <a:prstGeom prst="rect">
                <a:avLst/>
              </a:prstGeom>
              <a:grpFill/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I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19" name="Rectangle 98">
                <a:extLst>
                  <a:ext uri="{FF2B5EF4-FFF2-40B4-BE49-F238E27FC236}">
                    <a16:creationId xmlns="" xmlns:a16="http://schemas.microsoft.com/office/drawing/2014/main" id="{EAEDF8E8-8953-49B2-A42E-2CFC9FE8946D}"/>
                  </a:ext>
                </a:extLst>
              </p:cNvPr>
              <p:cNvSpPr/>
              <p:nvPr/>
            </p:nvSpPr>
            <p:spPr>
              <a:xfrm>
                <a:off x="4238938" y="4734223"/>
                <a:ext cx="146413" cy="61950"/>
              </a:xfrm>
              <a:prstGeom prst="rect">
                <a:avLst/>
              </a:prstGeom>
              <a:grpFill/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I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0" name="Rectangle 99">
                <a:extLst>
                  <a:ext uri="{FF2B5EF4-FFF2-40B4-BE49-F238E27FC236}">
                    <a16:creationId xmlns="" xmlns:a16="http://schemas.microsoft.com/office/drawing/2014/main" id="{C5851F52-94CA-402E-8E84-0885ED65F7B7}"/>
                  </a:ext>
                </a:extLst>
              </p:cNvPr>
              <p:cNvSpPr/>
              <p:nvPr/>
            </p:nvSpPr>
            <p:spPr>
              <a:xfrm>
                <a:off x="4267925" y="5297640"/>
                <a:ext cx="146413" cy="61950"/>
              </a:xfrm>
              <a:prstGeom prst="rect">
                <a:avLst/>
              </a:prstGeom>
              <a:grpFill/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I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1" name="Rectangle 100">
                <a:extLst>
                  <a:ext uri="{FF2B5EF4-FFF2-40B4-BE49-F238E27FC236}">
                    <a16:creationId xmlns="" xmlns:a16="http://schemas.microsoft.com/office/drawing/2014/main" id="{0F674539-B10E-4C90-8E2D-5A8B7EF8A598}"/>
                  </a:ext>
                </a:extLst>
              </p:cNvPr>
              <p:cNvSpPr/>
              <p:nvPr/>
            </p:nvSpPr>
            <p:spPr>
              <a:xfrm>
                <a:off x="4263646" y="5483227"/>
                <a:ext cx="146413" cy="61950"/>
              </a:xfrm>
              <a:prstGeom prst="rect">
                <a:avLst/>
              </a:prstGeom>
              <a:grpFill/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I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</p:grpSp>
        <p:pic>
          <p:nvPicPr>
            <p:cNvPr id="15" name="Picture 2" descr="Image result for JavaScript">
              <a:extLst>
                <a:ext uri="{FF2B5EF4-FFF2-40B4-BE49-F238E27FC236}">
                  <a16:creationId xmlns="" xmlns:a16="http://schemas.microsoft.com/office/drawing/2014/main" id="{0C24661B-A36F-4281-B28A-FA15486D6E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32" y="4549293"/>
              <a:ext cx="3028135" cy="790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itle 1"/>
          <p:cNvSpPr txBox="1">
            <a:spLocks/>
          </p:cNvSpPr>
          <p:nvPr/>
        </p:nvSpPr>
        <p:spPr>
          <a:xfrm>
            <a:off x="4116293" y="1211730"/>
            <a:ext cx="4161119" cy="998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Technologies</a:t>
            </a:r>
            <a:endParaRPr lang="en-GB" dirty="0"/>
          </a:p>
        </p:txBody>
      </p:sp>
      <p:pic>
        <p:nvPicPr>
          <p:cNvPr id="24" name="Picture 23" descr="web3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211" y="4546833"/>
            <a:ext cx="1269089" cy="1269089"/>
          </a:xfrm>
          <a:prstGeom prst="rect">
            <a:avLst/>
          </a:prstGeom>
        </p:spPr>
      </p:pic>
      <p:pic>
        <p:nvPicPr>
          <p:cNvPr id="25" name="Picture 24" descr="solidity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552" y="4218298"/>
            <a:ext cx="2058659" cy="205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49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646"/>
            <a:ext cx="10972800" cy="1143000"/>
          </a:xfrm>
        </p:spPr>
        <p:txBody>
          <a:bodyPr/>
          <a:lstStyle/>
          <a:p>
            <a:r>
              <a:rPr lang="en-GB" dirty="0" smtClean="0"/>
              <a:t>System Design</a:t>
            </a:r>
            <a:endParaRPr lang="en-GB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116293" y="1211730"/>
            <a:ext cx="4161119" cy="998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Architecture</a:t>
            </a:r>
            <a:endParaRPr lang="en-GB" dirty="0"/>
          </a:p>
        </p:txBody>
      </p:sp>
      <p:pic>
        <p:nvPicPr>
          <p:cNvPr id="3" name="Picture 2" descr="archite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89" y="2314388"/>
            <a:ext cx="3956645" cy="4127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25882" y="6066118"/>
            <a:ext cx="1090709" cy="7918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508500" y="2543250"/>
            <a:ext cx="7531847" cy="3687221"/>
            <a:chOff x="4508500" y="2543250"/>
            <a:chExt cx="7531847" cy="3687221"/>
          </a:xfrm>
        </p:grpSpPr>
        <p:sp>
          <p:nvSpPr>
            <p:cNvPr id="5" name="Cloud Callout 4"/>
            <p:cNvSpPr/>
            <p:nvPr/>
          </p:nvSpPr>
          <p:spPr>
            <a:xfrm>
              <a:off x="5020235" y="2764118"/>
              <a:ext cx="5528236" cy="3466353"/>
            </a:xfrm>
            <a:prstGeom prst="cloudCallou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54" descr="geth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7156" y="3982664"/>
              <a:ext cx="1139657" cy="977190"/>
            </a:xfrm>
            <a:prstGeom prst="rect">
              <a:avLst/>
            </a:prstGeom>
          </p:spPr>
        </p:pic>
        <p:cxnSp>
          <p:nvCxnSpPr>
            <p:cNvPr id="33" name="Straight Arrow Connector 32"/>
            <p:cNvCxnSpPr/>
            <p:nvPr/>
          </p:nvCxnSpPr>
          <p:spPr>
            <a:xfrm>
              <a:off x="7122503" y="3982664"/>
              <a:ext cx="512439" cy="27557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6462059" y="4542118"/>
              <a:ext cx="1172883" cy="19423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7313707" y="4805867"/>
              <a:ext cx="452520" cy="48331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8400127" y="4805867"/>
              <a:ext cx="494314" cy="3554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8400127" y="3750235"/>
              <a:ext cx="519755" cy="4534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57" name="Picture 56" descr="linux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8940" y="3296112"/>
              <a:ext cx="827651" cy="827651"/>
            </a:xfrm>
            <a:prstGeom prst="rect">
              <a:avLst/>
            </a:prstGeom>
          </p:spPr>
        </p:pic>
        <p:pic>
          <p:nvPicPr>
            <p:cNvPr id="58" name="Picture 57" descr="linux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646" y="4461526"/>
              <a:ext cx="827651" cy="827651"/>
            </a:xfrm>
            <a:prstGeom prst="rect">
              <a:avLst/>
            </a:prstGeom>
          </p:spPr>
        </p:pic>
        <p:pic>
          <p:nvPicPr>
            <p:cNvPr id="59" name="Picture 58" descr="linux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8214" y="5086629"/>
              <a:ext cx="827651" cy="827651"/>
            </a:xfrm>
            <a:prstGeom prst="rect">
              <a:avLst/>
            </a:prstGeom>
          </p:spPr>
        </p:pic>
        <p:pic>
          <p:nvPicPr>
            <p:cNvPr id="60" name="Picture 59" descr="linux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701" y="4959854"/>
              <a:ext cx="827651" cy="827651"/>
            </a:xfrm>
            <a:prstGeom prst="rect">
              <a:avLst/>
            </a:prstGeom>
          </p:spPr>
        </p:pic>
        <p:pic>
          <p:nvPicPr>
            <p:cNvPr id="62" name="Picture 61" descr="linux-gateway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4441" y="3228355"/>
              <a:ext cx="927076" cy="975306"/>
            </a:xfrm>
            <a:prstGeom prst="rect">
              <a:avLst/>
            </a:prstGeom>
          </p:spPr>
        </p:pic>
        <p:sp>
          <p:nvSpPr>
            <p:cNvPr id="54" name="Lightning Bolt 53"/>
            <p:cNvSpPr/>
            <p:nvPr/>
          </p:nvSpPr>
          <p:spPr>
            <a:xfrm rot="7794091">
              <a:off x="9772554" y="2917853"/>
              <a:ext cx="1474694" cy="725488"/>
            </a:xfrm>
            <a:prstGeom prst="lightningBol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 descr="mac-os-xx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4453" y="2588652"/>
              <a:ext cx="915894" cy="915894"/>
            </a:xfrm>
            <a:prstGeom prst="rect">
              <a:avLst/>
            </a:prstGeom>
          </p:spPr>
        </p:pic>
        <p:pic>
          <p:nvPicPr>
            <p:cNvPr id="63" name="Picture 62" descr="aws-logo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8500" y="3043237"/>
              <a:ext cx="922618" cy="9226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470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</a:t>
            </a:r>
            <a:r>
              <a:rPr lang="en-US" dirty="0"/>
              <a:t>of an acceptable transaction rate of </a:t>
            </a:r>
            <a:r>
              <a:rPr lang="en-US" dirty="0" err="1" smtClean="0"/>
              <a:t>Ethereum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Private </a:t>
            </a:r>
            <a:r>
              <a:rPr lang="en-US" dirty="0" err="1" smtClean="0"/>
              <a:t>Ethereum</a:t>
            </a:r>
            <a:r>
              <a:rPr lang="en-US" dirty="0" smtClean="0"/>
              <a:t> </a:t>
            </a:r>
            <a:r>
              <a:rPr lang="en-US" dirty="0" err="1" smtClean="0"/>
              <a:t>blockchain</a:t>
            </a:r>
            <a:r>
              <a:rPr lang="en-US" dirty="0" smtClean="0"/>
              <a:t> is very susceptible to </a:t>
            </a:r>
            <a:r>
              <a:rPr lang="en-US" dirty="0" err="1" smtClean="0"/>
              <a:t>desynchronise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Miners node need large resources (CPU, RAM, H.D.D).</a:t>
            </a:r>
          </a:p>
          <a:p>
            <a:r>
              <a:rPr lang="en-US" dirty="0" smtClean="0"/>
              <a:t>Setting a private network in AWS with a NAT-gateway node is not trivial.</a:t>
            </a:r>
          </a:p>
          <a:p>
            <a:r>
              <a:rPr lang="en-US" dirty="0" smtClean="0"/>
              <a:t>Hard to debug, the miner must be on and the </a:t>
            </a:r>
            <a:r>
              <a:rPr lang="en-US" dirty="0" err="1" smtClean="0"/>
              <a:t>blockchain</a:t>
            </a:r>
            <a:r>
              <a:rPr lang="en-US" dirty="0" smtClean="0"/>
              <a:t> synchronized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0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367" y="2770095"/>
            <a:ext cx="10217152" cy="357990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 of </a:t>
            </a:r>
            <a:r>
              <a:rPr lang="en-US" dirty="0" err="1" smtClean="0"/>
              <a:t>blockchain</a:t>
            </a:r>
            <a:r>
              <a:rPr lang="en-US" dirty="0" smtClean="0"/>
              <a:t> for political elections are still regarded with distrust by end users and security experts.</a:t>
            </a:r>
          </a:p>
          <a:p>
            <a:r>
              <a:rPr lang="en-US" dirty="0" smtClean="0"/>
              <a:t>Baby steps approach: first implementations on small and/or private elections.</a:t>
            </a:r>
          </a:p>
          <a:p>
            <a:r>
              <a:rPr lang="en-US" dirty="0" smtClean="0"/>
              <a:t>A new market for smart contract auditing.</a:t>
            </a:r>
            <a:endParaRPr lang="en-US" dirty="0"/>
          </a:p>
          <a:p>
            <a:r>
              <a:rPr lang="en-GB" dirty="0" smtClean="0"/>
              <a:t>Have achieved the originals goals, except one:</a:t>
            </a:r>
          </a:p>
          <a:p>
            <a:pPr lvl="1"/>
            <a:r>
              <a:rPr lang="en-GB" dirty="0" smtClean="0"/>
              <a:t>Create a custom </a:t>
            </a:r>
            <a:r>
              <a:rPr lang="en-GB" dirty="0" err="1" smtClean="0"/>
              <a:t>blockchain</a:t>
            </a:r>
            <a:r>
              <a:rPr lang="en-GB" dirty="0" smtClean="0"/>
              <a:t> for voting in C++.</a:t>
            </a:r>
          </a:p>
          <a:p>
            <a:pPr lvl="2"/>
            <a:r>
              <a:rPr lang="en-GB" dirty="0" smtClean="0"/>
              <a:t>Why re-invent the wheel?</a:t>
            </a:r>
          </a:p>
          <a:p>
            <a:pPr lvl="2"/>
            <a:r>
              <a:rPr lang="en-GB" dirty="0" smtClean="0"/>
              <a:t>Over ambitious goal.</a:t>
            </a:r>
          </a:p>
        </p:txBody>
      </p:sp>
    </p:spTree>
    <p:extLst>
      <p:ext uri="{BB962C8B-B14F-4D97-AF65-F5344CB8AC3E}">
        <p14:creationId xmlns:p14="http://schemas.microsoft.com/office/powerpoint/2010/main" val="1863092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649</TotalTime>
  <Words>208</Words>
  <Application>Microsoft Macintosh PowerPoint</Application>
  <PresentationFormat>Custom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Genesis</vt:lpstr>
      <vt:lpstr>Blockchain Application for Electronic Voting</vt:lpstr>
      <vt:lpstr>Overview</vt:lpstr>
      <vt:lpstr>Project Overview</vt:lpstr>
      <vt:lpstr>System Design</vt:lpstr>
      <vt:lpstr>System Design</vt:lpstr>
      <vt:lpstr>System Evaluation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project title here…</dc:title>
  <dc:creator>John Healy</dc:creator>
  <cp:lastModifiedBy>Javier Mantilla</cp:lastModifiedBy>
  <cp:revision>31</cp:revision>
  <dcterms:created xsi:type="dcterms:W3CDTF">2017-04-14T10:01:21Z</dcterms:created>
  <dcterms:modified xsi:type="dcterms:W3CDTF">2019-05-09T21:28:53Z</dcterms:modified>
</cp:coreProperties>
</file>