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67" r:id="rId2"/>
    <p:sldId id="257" r:id="rId3"/>
    <p:sldId id="258" r:id="rId4"/>
    <p:sldId id="259" r:id="rId5"/>
    <p:sldId id="260" r:id="rId6"/>
    <p:sldId id="261" r:id="rId7"/>
    <p:sldId id="268" r:id="rId8"/>
    <p:sldId id="264" r:id="rId9"/>
    <p:sldId id="269" r:id="rId10"/>
    <p:sldId id="271" r:id="rId11"/>
    <p:sldId id="270" r:id="rId12"/>
    <p:sldId id="272" r:id="rId13"/>
    <p:sldId id="273" r:id="rId14"/>
    <p:sldId id="27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500" autoAdjust="0"/>
  </p:normalViewPr>
  <p:slideViewPr>
    <p:cSldViewPr snapToGrid="0" snapToObjects="1">
      <p:cViewPr>
        <p:scale>
          <a:sx n="100" d="100"/>
          <a:sy n="100" d="100"/>
        </p:scale>
        <p:origin x="654" y="-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170464-9917-4120-9C4C-B2F908C9DB08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5E16595A-2E4C-4F86-8BED-8A0A743EDC8B}">
      <dgm:prSet/>
      <dgm:spPr/>
      <dgm:t>
        <a:bodyPr/>
        <a:lstStyle/>
        <a:p>
          <a:r>
            <a:rPr lang="en-US"/>
            <a:t>Discoverability</a:t>
          </a:r>
        </a:p>
      </dgm:t>
    </dgm:pt>
    <dgm:pt modelId="{28DF069F-FB83-4C87-A896-01131AE15D76}" type="parTrans" cxnId="{0CFD08EE-D74B-4CC2-9852-B44D4997CDB3}">
      <dgm:prSet/>
      <dgm:spPr/>
      <dgm:t>
        <a:bodyPr/>
        <a:lstStyle/>
        <a:p>
          <a:endParaRPr lang="en-US"/>
        </a:p>
      </dgm:t>
    </dgm:pt>
    <dgm:pt modelId="{A399ACCA-3B94-43BA-8DDF-A5F9B04FA6CA}" type="sibTrans" cxnId="{0CFD08EE-D74B-4CC2-9852-B44D4997CDB3}">
      <dgm:prSet/>
      <dgm:spPr/>
      <dgm:t>
        <a:bodyPr/>
        <a:lstStyle/>
        <a:p>
          <a:endParaRPr lang="en-US"/>
        </a:p>
      </dgm:t>
    </dgm:pt>
    <dgm:pt modelId="{C4476F44-6C88-415E-98C2-EE8F9378FB9F}">
      <dgm:prSet/>
      <dgm:spPr/>
      <dgm:t>
        <a:bodyPr/>
        <a:lstStyle/>
        <a:p>
          <a:r>
            <a:rPr lang="en-US"/>
            <a:t>Interpretability</a:t>
          </a:r>
        </a:p>
      </dgm:t>
    </dgm:pt>
    <dgm:pt modelId="{D47BFC98-3A78-438C-9313-6F2CA5D128D8}" type="parTrans" cxnId="{937115B6-E4C9-4BD4-8E23-78AE85FD9284}">
      <dgm:prSet/>
      <dgm:spPr/>
      <dgm:t>
        <a:bodyPr/>
        <a:lstStyle/>
        <a:p>
          <a:endParaRPr lang="en-US"/>
        </a:p>
      </dgm:t>
    </dgm:pt>
    <dgm:pt modelId="{E515CB60-3C19-4B96-8A3C-20DB6AAB7998}" type="sibTrans" cxnId="{937115B6-E4C9-4BD4-8E23-78AE85FD9284}">
      <dgm:prSet/>
      <dgm:spPr/>
      <dgm:t>
        <a:bodyPr/>
        <a:lstStyle/>
        <a:p>
          <a:endParaRPr lang="en-US"/>
        </a:p>
      </dgm:t>
    </dgm:pt>
    <dgm:pt modelId="{5FBA43FF-ED09-4242-87CE-59C51B9E409B}">
      <dgm:prSet/>
      <dgm:spPr/>
      <dgm:t>
        <a:bodyPr/>
        <a:lstStyle/>
        <a:p>
          <a:r>
            <a:rPr lang="en-US"/>
            <a:t>Reproducibility</a:t>
          </a:r>
        </a:p>
      </dgm:t>
    </dgm:pt>
    <dgm:pt modelId="{5CFD3582-069E-4041-92E7-961194F3C0ED}" type="parTrans" cxnId="{0D37E9B7-6BEF-4E16-8161-5F16FA473205}">
      <dgm:prSet/>
      <dgm:spPr/>
      <dgm:t>
        <a:bodyPr/>
        <a:lstStyle/>
        <a:p>
          <a:endParaRPr lang="en-US"/>
        </a:p>
      </dgm:t>
    </dgm:pt>
    <dgm:pt modelId="{923EF832-0622-49E3-B740-96E881F749B6}" type="sibTrans" cxnId="{0D37E9B7-6BEF-4E16-8161-5F16FA473205}">
      <dgm:prSet/>
      <dgm:spPr/>
      <dgm:t>
        <a:bodyPr/>
        <a:lstStyle/>
        <a:p>
          <a:endParaRPr lang="en-US"/>
        </a:p>
      </dgm:t>
    </dgm:pt>
    <dgm:pt modelId="{201210EB-074D-4057-8DC4-7D2DBC0BFE18}">
      <dgm:prSet/>
      <dgm:spPr/>
      <dgm:t>
        <a:bodyPr/>
        <a:lstStyle/>
        <a:p>
          <a:r>
            <a:rPr lang="en-US"/>
            <a:t>Data Integration</a:t>
          </a:r>
        </a:p>
      </dgm:t>
    </dgm:pt>
    <dgm:pt modelId="{02441716-C988-4BDA-A604-751C0AA2656C}" type="parTrans" cxnId="{086F2EB1-5164-4F40-946C-6CA39F5BE9A2}">
      <dgm:prSet/>
      <dgm:spPr/>
      <dgm:t>
        <a:bodyPr/>
        <a:lstStyle/>
        <a:p>
          <a:endParaRPr lang="en-US"/>
        </a:p>
      </dgm:t>
    </dgm:pt>
    <dgm:pt modelId="{D746F13C-6425-4558-8D9B-1E7D374CF973}" type="sibTrans" cxnId="{086F2EB1-5164-4F40-946C-6CA39F5BE9A2}">
      <dgm:prSet/>
      <dgm:spPr/>
      <dgm:t>
        <a:bodyPr/>
        <a:lstStyle/>
        <a:p>
          <a:endParaRPr lang="en-US"/>
        </a:p>
      </dgm:t>
    </dgm:pt>
    <dgm:pt modelId="{BDA45C5B-ED2F-4879-A6E4-99D7A3B4C225}">
      <dgm:prSet/>
      <dgm:spPr/>
      <dgm:t>
        <a:bodyPr/>
        <a:lstStyle/>
        <a:p>
          <a:r>
            <a:rPr lang="en-US"/>
            <a:t>Long-term Preservation</a:t>
          </a:r>
        </a:p>
      </dgm:t>
    </dgm:pt>
    <dgm:pt modelId="{35038AEC-97C4-473D-92A7-D806078DDC48}" type="parTrans" cxnId="{E4B630C1-E603-4AFC-AEA1-9A14F86644A6}">
      <dgm:prSet/>
      <dgm:spPr/>
      <dgm:t>
        <a:bodyPr/>
        <a:lstStyle/>
        <a:p>
          <a:endParaRPr lang="en-US"/>
        </a:p>
      </dgm:t>
    </dgm:pt>
    <dgm:pt modelId="{77E5DEB0-FB95-4616-BEC6-E596CE270F87}" type="sibTrans" cxnId="{E4B630C1-E603-4AFC-AEA1-9A14F86644A6}">
      <dgm:prSet/>
      <dgm:spPr/>
      <dgm:t>
        <a:bodyPr/>
        <a:lstStyle/>
        <a:p>
          <a:endParaRPr lang="en-US"/>
        </a:p>
      </dgm:t>
    </dgm:pt>
    <dgm:pt modelId="{BB96C903-1F7C-4B11-AEC1-8E0590CF9040}">
      <dgm:prSet/>
      <dgm:spPr/>
      <dgm:t>
        <a:bodyPr/>
        <a:lstStyle/>
        <a:p>
          <a:r>
            <a:rPr lang="en-US"/>
            <a:t>Resource Management</a:t>
          </a:r>
        </a:p>
      </dgm:t>
    </dgm:pt>
    <dgm:pt modelId="{B5C349C3-F400-4C93-A391-6E70E9E552EE}" type="parTrans" cxnId="{53068BDF-07C3-41D2-B6E4-BE92A68FC6E1}">
      <dgm:prSet/>
      <dgm:spPr/>
      <dgm:t>
        <a:bodyPr/>
        <a:lstStyle/>
        <a:p>
          <a:endParaRPr lang="en-US"/>
        </a:p>
      </dgm:t>
    </dgm:pt>
    <dgm:pt modelId="{5FA4D31B-981B-4A2D-B329-0580263C18AA}" type="sibTrans" cxnId="{53068BDF-07C3-41D2-B6E4-BE92A68FC6E1}">
      <dgm:prSet/>
      <dgm:spPr/>
      <dgm:t>
        <a:bodyPr/>
        <a:lstStyle/>
        <a:p>
          <a:endParaRPr lang="en-US"/>
        </a:p>
      </dgm:t>
    </dgm:pt>
    <dgm:pt modelId="{552EB679-B56C-4027-A7C0-3B913149587B}">
      <dgm:prSet/>
      <dgm:spPr/>
      <dgm:t>
        <a:bodyPr/>
        <a:lstStyle/>
        <a:p>
          <a:r>
            <a:rPr lang="en-US"/>
            <a:t>Compliance and Ethics</a:t>
          </a:r>
        </a:p>
      </dgm:t>
    </dgm:pt>
    <dgm:pt modelId="{F76F2949-07B7-49E9-B2CC-D1801B502208}" type="parTrans" cxnId="{888802C7-C933-4B92-A8A0-CC078505B4BD}">
      <dgm:prSet/>
      <dgm:spPr/>
      <dgm:t>
        <a:bodyPr/>
        <a:lstStyle/>
        <a:p>
          <a:endParaRPr lang="en-US"/>
        </a:p>
      </dgm:t>
    </dgm:pt>
    <dgm:pt modelId="{0CB1ACC1-D93E-4236-A51A-FB8BC697C1C0}" type="sibTrans" cxnId="{888802C7-C933-4B92-A8A0-CC078505B4BD}">
      <dgm:prSet/>
      <dgm:spPr/>
      <dgm:t>
        <a:bodyPr/>
        <a:lstStyle/>
        <a:p>
          <a:endParaRPr lang="en-US"/>
        </a:p>
      </dgm:t>
    </dgm:pt>
    <dgm:pt modelId="{F0C1DF18-DB1F-4316-827D-2FBDEDE4E924}" type="pres">
      <dgm:prSet presAssocID="{2B170464-9917-4120-9C4C-B2F908C9DB08}" presName="vert0" presStyleCnt="0">
        <dgm:presLayoutVars>
          <dgm:dir/>
          <dgm:animOne val="branch"/>
          <dgm:animLvl val="lvl"/>
        </dgm:presLayoutVars>
      </dgm:prSet>
      <dgm:spPr/>
    </dgm:pt>
    <dgm:pt modelId="{DEB83DE9-3673-4A70-AE11-A5B3DACB3308}" type="pres">
      <dgm:prSet presAssocID="{5E16595A-2E4C-4F86-8BED-8A0A743EDC8B}" presName="thickLine" presStyleLbl="alignNode1" presStyleIdx="0" presStyleCnt="7"/>
      <dgm:spPr/>
    </dgm:pt>
    <dgm:pt modelId="{C38DC4FF-BFA6-46AD-8F42-DBF0A2D00966}" type="pres">
      <dgm:prSet presAssocID="{5E16595A-2E4C-4F86-8BED-8A0A743EDC8B}" presName="horz1" presStyleCnt="0"/>
      <dgm:spPr/>
    </dgm:pt>
    <dgm:pt modelId="{7384E797-0B74-4F67-8F50-EB2A2E8E8443}" type="pres">
      <dgm:prSet presAssocID="{5E16595A-2E4C-4F86-8BED-8A0A743EDC8B}" presName="tx1" presStyleLbl="revTx" presStyleIdx="0" presStyleCnt="7"/>
      <dgm:spPr/>
    </dgm:pt>
    <dgm:pt modelId="{B86FDA3D-65A7-442A-8A25-AF0C551FBAC5}" type="pres">
      <dgm:prSet presAssocID="{5E16595A-2E4C-4F86-8BED-8A0A743EDC8B}" presName="vert1" presStyleCnt="0"/>
      <dgm:spPr/>
    </dgm:pt>
    <dgm:pt modelId="{8B36DC30-D409-46C9-A799-1A01123BA49F}" type="pres">
      <dgm:prSet presAssocID="{C4476F44-6C88-415E-98C2-EE8F9378FB9F}" presName="thickLine" presStyleLbl="alignNode1" presStyleIdx="1" presStyleCnt="7"/>
      <dgm:spPr/>
    </dgm:pt>
    <dgm:pt modelId="{6BDD80BF-B56E-46F5-8704-19D9D55FD223}" type="pres">
      <dgm:prSet presAssocID="{C4476F44-6C88-415E-98C2-EE8F9378FB9F}" presName="horz1" presStyleCnt="0"/>
      <dgm:spPr/>
    </dgm:pt>
    <dgm:pt modelId="{6CA9FE7D-9D94-41C9-8C8B-4339E2C13B36}" type="pres">
      <dgm:prSet presAssocID="{C4476F44-6C88-415E-98C2-EE8F9378FB9F}" presName="tx1" presStyleLbl="revTx" presStyleIdx="1" presStyleCnt="7"/>
      <dgm:spPr/>
    </dgm:pt>
    <dgm:pt modelId="{AB8C8011-5ADE-4DA9-8F22-C4A29E5004B2}" type="pres">
      <dgm:prSet presAssocID="{C4476F44-6C88-415E-98C2-EE8F9378FB9F}" presName="vert1" presStyleCnt="0"/>
      <dgm:spPr/>
    </dgm:pt>
    <dgm:pt modelId="{9E1AE783-A9D0-4D5E-BFAD-84805AB47FFE}" type="pres">
      <dgm:prSet presAssocID="{5FBA43FF-ED09-4242-87CE-59C51B9E409B}" presName="thickLine" presStyleLbl="alignNode1" presStyleIdx="2" presStyleCnt="7"/>
      <dgm:spPr/>
    </dgm:pt>
    <dgm:pt modelId="{781C9B04-033B-488E-A24A-5AF5D8EEABFD}" type="pres">
      <dgm:prSet presAssocID="{5FBA43FF-ED09-4242-87CE-59C51B9E409B}" presName="horz1" presStyleCnt="0"/>
      <dgm:spPr/>
    </dgm:pt>
    <dgm:pt modelId="{E6B44155-3DDC-40E9-A4FF-F0315B1687FD}" type="pres">
      <dgm:prSet presAssocID="{5FBA43FF-ED09-4242-87CE-59C51B9E409B}" presName="tx1" presStyleLbl="revTx" presStyleIdx="2" presStyleCnt="7"/>
      <dgm:spPr/>
    </dgm:pt>
    <dgm:pt modelId="{14A00B03-31B6-40C1-B13E-9C11E1B23D89}" type="pres">
      <dgm:prSet presAssocID="{5FBA43FF-ED09-4242-87CE-59C51B9E409B}" presName="vert1" presStyleCnt="0"/>
      <dgm:spPr/>
    </dgm:pt>
    <dgm:pt modelId="{04BEAA96-18C5-4DFD-BF50-FF5F7B77891A}" type="pres">
      <dgm:prSet presAssocID="{201210EB-074D-4057-8DC4-7D2DBC0BFE18}" presName="thickLine" presStyleLbl="alignNode1" presStyleIdx="3" presStyleCnt="7"/>
      <dgm:spPr/>
    </dgm:pt>
    <dgm:pt modelId="{F9A259F1-D906-4CD2-855F-C2C76657906D}" type="pres">
      <dgm:prSet presAssocID="{201210EB-074D-4057-8DC4-7D2DBC0BFE18}" presName="horz1" presStyleCnt="0"/>
      <dgm:spPr/>
    </dgm:pt>
    <dgm:pt modelId="{6A8296B0-110F-4161-ACFA-915BC52C7777}" type="pres">
      <dgm:prSet presAssocID="{201210EB-074D-4057-8DC4-7D2DBC0BFE18}" presName="tx1" presStyleLbl="revTx" presStyleIdx="3" presStyleCnt="7"/>
      <dgm:spPr/>
    </dgm:pt>
    <dgm:pt modelId="{83C3B456-4CBC-413E-8544-EEFBBE8E5595}" type="pres">
      <dgm:prSet presAssocID="{201210EB-074D-4057-8DC4-7D2DBC0BFE18}" presName="vert1" presStyleCnt="0"/>
      <dgm:spPr/>
    </dgm:pt>
    <dgm:pt modelId="{3E322B94-5917-4555-B5A2-4AEB0D6F9362}" type="pres">
      <dgm:prSet presAssocID="{BDA45C5B-ED2F-4879-A6E4-99D7A3B4C225}" presName="thickLine" presStyleLbl="alignNode1" presStyleIdx="4" presStyleCnt="7"/>
      <dgm:spPr/>
    </dgm:pt>
    <dgm:pt modelId="{AADCB2E3-6D7A-4378-B7DF-1FF8C29E0F52}" type="pres">
      <dgm:prSet presAssocID="{BDA45C5B-ED2F-4879-A6E4-99D7A3B4C225}" presName="horz1" presStyleCnt="0"/>
      <dgm:spPr/>
    </dgm:pt>
    <dgm:pt modelId="{B2F9D132-A223-4B88-8032-511D7E8B0943}" type="pres">
      <dgm:prSet presAssocID="{BDA45C5B-ED2F-4879-A6E4-99D7A3B4C225}" presName="tx1" presStyleLbl="revTx" presStyleIdx="4" presStyleCnt="7"/>
      <dgm:spPr/>
    </dgm:pt>
    <dgm:pt modelId="{38FE9DB0-0C4A-45A2-93B9-1E739655911C}" type="pres">
      <dgm:prSet presAssocID="{BDA45C5B-ED2F-4879-A6E4-99D7A3B4C225}" presName="vert1" presStyleCnt="0"/>
      <dgm:spPr/>
    </dgm:pt>
    <dgm:pt modelId="{2C55DD8C-7F0C-4326-A7B6-4AE56EAFCF08}" type="pres">
      <dgm:prSet presAssocID="{BB96C903-1F7C-4B11-AEC1-8E0590CF9040}" presName="thickLine" presStyleLbl="alignNode1" presStyleIdx="5" presStyleCnt="7"/>
      <dgm:spPr/>
    </dgm:pt>
    <dgm:pt modelId="{4DAF88E2-D66A-446C-A17A-26E9675603DE}" type="pres">
      <dgm:prSet presAssocID="{BB96C903-1F7C-4B11-AEC1-8E0590CF9040}" presName="horz1" presStyleCnt="0"/>
      <dgm:spPr/>
    </dgm:pt>
    <dgm:pt modelId="{1F46FCE7-F078-4E16-A1FB-DC975F064A95}" type="pres">
      <dgm:prSet presAssocID="{BB96C903-1F7C-4B11-AEC1-8E0590CF9040}" presName="tx1" presStyleLbl="revTx" presStyleIdx="5" presStyleCnt="7"/>
      <dgm:spPr/>
    </dgm:pt>
    <dgm:pt modelId="{52119F03-C293-4259-87BC-A3F822415911}" type="pres">
      <dgm:prSet presAssocID="{BB96C903-1F7C-4B11-AEC1-8E0590CF9040}" presName="vert1" presStyleCnt="0"/>
      <dgm:spPr/>
    </dgm:pt>
    <dgm:pt modelId="{97BA0427-3B47-4889-96CC-C0D28D6FDC7E}" type="pres">
      <dgm:prSet presAssocID="{552EB679-B56C-4027-A7C0-3B913149587B}" presName="thickLine" presStyleLbl="alignNode1" presStyleIdx="6" presStyleCnt="7"/>
      <dgm:spPr/>
    </dgm:pt>
    <dgm:pt modelId="{D786C97E-7D3D-440C-9299-8AE6E40E3CEA}" type="pres">
      <dgm:prSet presAssocID="{552EB679-B56C-4027-A7C0-3B913149587B}" presName="horz1" presStyleCnt="0"/>
      <dgm:spPr/>
    </dgm:pt>
    <dgm:pt modelId="{562961B2-EC8B-4FFD-8FB0-3D21C594991F}" type="pres">
      <dgm:prSet presAssocID="{552EB679-B56C-4027-A7C0-3B913149587B}" presName="tx1" presStyleLbl="revTx" presStyleIdx="6" presStyleCnt="7"/>
      <dgm:spPr/>
    </dgm:pt>
    <dgm:pt modelId="{1085757C-311B-4A9F-B7D4-6E0A1708BDE2}" type="pres">
      <dgm:prSet presAssocID="{552EB679-B56C-4027-A7C0-3B913149587B}" presName="vert1" presStyleCnt="0"/>
      <dgm:spPr/>
    </dgm:pt>
  </dgm:ptLst>
  <dgm:cxnLst>
    <dgm:cxn modelId="{A7E90764-5DEC-4060-A835-4F28B285ADB1}" type="presOf" srcId="{C4476F44-6C88-415E-98C2-EE8F9378FB9F}" destId="{6CA9FE7D-9D94-41C9-8C8B-4339E2C13B36}" srcOrd="0" destOrd="0" presId="urn:microsoft.com/office/officeart/2008/layout/LinedList"/>
    <dgm:cxn modelId="{E92C7144-80AA-4165-9DBF-C2ABF4D60AA2}" type="presOf" srcId="{201210EB-074D-4057-8DC4-7D2DBC0BFE18}" destId="{6A8296B0-110F-4161-ACFA-915BC52C7777}" srcOrd="0" destOrd="0" presId="urn:microsoft.com/office/officeart/2008/layout/LinedList"/>
    <dgm:cxn modelId="{A95C1C6C-6DC8-4DF1-9B43-80157B502126}" type="presOf" srcId="{BDA45C5B-ED2F-4879-A6E4-99D7A3B4C225}" destId="{B2F9D132-A223-4B88-8032-511D7E8B0943}" srcOrd="0" destOrd="0" presId="urn:microsoft.com/office/officeart/2008/layout/LinedList"/>
    <dgm:cxn modelId="{4A4C9450-11CD-4539-8A6D-881E8033FC63}" type="presOf" srcId="{BB96C903-1F7C-4B11-AEC1-8E0590CF9040}" destId="{1F46FCE7-F078-4E16-A1FB-DC975F064A95}" srcOrd="0" destOrd="0" presId="urn:microsoft.com/office/officeart/2008/layout/LinedList"/>
    <dgm:cxn modelId="{15E29C58-1A1C-4B1D-992A-C99D2AABD3E3}" type="presOf" srcId="{5E16595A-2E4C-4F86-8BED-8A0A743EDC8B}" destId="{7384E797-0B74-4F67-8F50-EB2A2E8E8443}" srcOrd="0" destOrd="0" presId="urn:microsoft.com/office/officeart/2008/layout/LinedList"/>
    <dgm:cxn modelId="{B1C9B459-EB1D-49E6-AA2C-F703BC93827B}" type="presOf" srcId="{2B170464-9917-4120-9C4C-B2F908C9DB08}" destId="{F0C1DF18-DB1F-4316-827D-2FBDEDE4E924}" srcOrd="0" destOrd="0" presId="urn:microsoft.com/office/officeart/2008/layout/LinedList"/>
    <dgm:cxn modelId="{086F2EB1-5164-4F40-946C-6CA39F5BE9A2}" srcId="{2B170464-9917-4120-9C4C-B2F908C9DB08}" destId="{201210EB-074D-4057-8DC4-7D2DBC0BFE18}" srcOrd="3" destOrd="0" parTransId="{02441716-C988-4BDA-A604-751C0AA2656C}" sibTransId="{D746F13C-6425-4558-8D9B-1E7D374CF973}"/>
    <dgm:cxn modelId="{937115B6-E4C9-4BD4-8E23-78AE85FD9284}" srcId="{2B170464-9917-4120-9C4C-B2F908C9DB08}" destId="{C4476F44-6C88-415E-98C2-EE8F9378FB9F}" srcOrd="1" destOrd="0" parTransId="{D47BFC98-3A78-438C-9313-6F2CA5D128D8}" sibTransId="{E515CB60-3C19-4B96-8A3C-20DB6AAB7998}"/>
    <dgm:cxn modelId="{0D37E9B7-6BEF-4E16-8161-5F16FA473205}" srcId="{2B170464-9917-4120-9C4C-B2F908C9DB08}" destId="{5FBA43FF-ED09-4242-87CE-59C51B9E409B}" srcOrd="2" destOrd="0" parTransId="{5CFD3582-069E-4041-92E7-961194F3C0ED}" sibTransId="{923EF832-0622-49E3-B740-96E881F749B6}"/>
    <dgm:cxn modelId="{E4B630C1-E603-4AFC-AEA1-9A14F86644A6}" srcId="{2B170464-9917-4120-9C4C-B2F908C9DB08}" destId="{BDA45C5B-ED2F-4879-A6E4-99D7A3B4C225}" srcOrd="4" destOrd="0" parTransId="{35038AEC-97C4-473D-92A7-D806078DDC48}" sibTransId="{77E5DEB0-FB95-4616-BEC6-E596CE270F87}"/>
    <dgm:cxn modelId="{888802C7-C933-4B92-A8A0-CC078505B4BD}" srcId="{2B170464-9917-4120-9C4C-B2F908C9DB08}" destId="{552EB679-B56C-4027-A7C0-3B913149587B}" srcOrd="6" destOrd="0" parTransId="{F76F2949-07B7-49E9-B2CC-D1801B502208}" sibTransId="{0CB1ACC1-D93E-4236-A51A-FB8BC697C1C0}"/>
    <dgm:cxn modelId="{13BD7AC9-3548-407A-8C7E-585D406183B7}" type="presOf" srcId="{552EB679-B56C-4027-A7C0-3B913149587B}" destId="{562961B2-EC8B-4FFD-8FB0-3D21C594991F}" srcOrd="0" destOrd="0" presId="urn:microsoft.com/office/officeart/2008/layout/LinedList"/>
    <dgm:cxn modelId="{53068BDF-07C3-41D2-B6E4-BE92A68FC6E1}" srcId="{2B170464-9917-4120-9C4C-B2F908C9DB08}" destId="{BB96C903-1F7C-4B11-AEC1-8E0590CF9040}" srcOrd="5" destOrd="0" parTransId="{B5C349C3-F400-4C93-A391-6E70E9E552EE}" sibTransId="{5FA4D31B-981B-4A2D-B329-0580263C18AA}"/>
    <dgm:cxn modelId="{0C9332E8-1D31-4A4D-A4BE-58857F79413F}" type="presOf" srcId="{5FBA43FF-ED09-4242-87CE-59C51B9E409B}" destId="{E6B44155-3DDC-40E9-A4FF-F0315B1687FD}" srcOrd="0" destOrd="0" presId="urn:microsoft.com/office/officeart/2008/layout/LinedList"/>
    <dgm:cxn modelId="{0CFD08EE-D74B-4CC2-9852-B44D4997CDB3}" srcId="{2B170464-9917-4120-9C4C-B2F908C9DB08}" destId="{5E16595A-2E4C-4F86-8BED-8A0A743EDC8B}" srcOrd="0" destOrd="0" parTransId="{28DF069F-FB83-4C87-A896-01131AE15D76}" sibTransId="{A399ACCA-3B94-43BA-8DDF-A5F9B04FA6CA}"/>
    <dgm:cxn modelId="{2680FF78-6424-4693-995F-072DFFE8F231}" type="presParOf" srcId="{F0C1DF18-DB1F-4316-827D-2FBDEDE4E924}" destId="{DEB83DE9-3673-4A70-AE11-A5B3DACB3308}" srcOrd="0" destOrd="0" presId="urn:microsoft.com/office/officeart/2008/layout/LinedList"/>
    <dgm:cxn modelId="{5FBE628E-F70E-4CA4-ACF8-778714D4EB49}" type="presParOf" srcId="{F0C1DF18-DB1F-4316-827D-2FBDEDE4E924}" destId="{C38DC4FF-BFA6-46AD-8F42-DBF0A2D00966}" srcOrd="1" destOrd="0" presId="urn:microsoft.com/office/officeart/2008/layout/LinedList"/>
    <dgm:cxn modelId="{02574FC6-1E2D-4D4B-982D-B9FAD4236A21}" type="presParOf" srcId="{C38DC4FF-BFA6-46AD-8F42-DBF0A2D00966}" destId="{7384E797-0B74-4F67-8F50-EB2A2E8E8443}" srcOrd="0" destOrd="0" presId="urn:microsoft.com/office/officeart/2008/layout/LinedList"/>
    <dgm:cxn modelId="{5C7AB34D-6230-45B1-B78D-6B8BC83E9F98}" type="presParOf" srcId="{C38DC4FF-BFA6-46AD-8F42-DBF0A2D00966}" destId="{B86FDA3D-65A7-442A-8A25-AF0C551FBAC5}" srcOrd="1" destOrd="0" presId="urn:microsoft.com/office/officeart/2008/layout/LinedList"/>
    <dgm:cxn modelId="{61E502BF-D96D-454E-BF93-F685E06002E2}" type="presParOf" srcId="{F0C1DF18-DB1F-4316-827D-2FBDEDE4E924}" destId="{8B36DC30-D409-46C9-A799-1A01123BA49F}" srcOrd="2" destOrd="0" presId="urn:microsoft.com/office/officeart/2008/layout/LinedList"/>
    <dgm:cxn modelId="{42E1D552-2096-4569-A499-AC6AFE022DA9}" type="presParOf" srcId="{F0C1DF18-DB1F-4316-827D-2FBDEDE4E924}" destId="{6BDD80BF-B56E-46F5-8704-19D9D55FD223}" srcOrd="3" destOrd="0" presId="urn:microsoft.com/office/officeart/2008/layout/LinedList"/>
    <dgm:cxn modelId="{EBD645A2-10AE-418D-9C50-4091887B1284}" type="presParOf" srcId="{6BDD80BF-B56E-46F5-8704-19D9D55FD223}" destId="{6CA9FE7D-9D94-41C9-8C8B-4339E2C13B36}" srcOrd="0" destOrd="0" presId="urn:microsoft.com/office/officeart/2008/layout/LinedList"/>
    <dgm:cxn modelId="{25646471-CED2-421D-8934-183FF13769EA}" type="presParOf" srcId="{6BDD80BF-B56E-46F5-8704-19D9D55FD223}" destId="{AB8C8011-5ADE-4DA9-8F22-C4A29E5004B2}" srcOrd="1" destOrd="0" presId="urn:microsoft.com/office/officeart/2008/layout/LinedList"/>
    <dgm:cxn modelId="{3A80298F-0F33-42D1-AB55-ED37CC5ADEB8}" type="presParOf" srcId="{F0C1DF18-DB1F-4316-827D-2FBDEDE4E924}" destId="{9E1AE783-A9D0-4D5E-BFAD-84805AB47FFE}" srcOrd="4" destOrd="0" presId="urn:microsoft.com/office/officeart/2008/layout/LinedList"/>
    <dgm:cxn modelId="{CFD33442-7A5E-44DE-84E6-AE5BB535B151}" type="presParOf" srcId="{F0C1DF18-DB1F-4316-827D-2FBDEDE4E924}" destId="{781C9B04-033B-488E-A24A-5AF5D8EEABFD}" srcOrd="5" destOrd="0" presId="urn:microsoft.com/office/officeart/2008/layout/LinedList"/>
    <dgm:cxn modelId="{15E30C37-F13D-4F40-98B7-8C498077DC1C}" type="presParOf" srcId="{781C9B04-033B-488E-A24A-5AF5D8EEABFD}" destId="{E6B44155-3DDC-40E9-A4FF-F0315B1687FD}" srcOrd="0" destOrd="0" presId="urn:microsoft.com/office/officeart/2008/layout/LinedList"/>
    <dgm:cxn modelId="{76A6FE9F-5034-4FC7-B0C5-D9984404530D}" type="presParOf" srcId="{781C9B04-033B-488E-A24A-5AF5D8EEABFD}" destId="{14A00B03-31B6-40C1-B13E-9C11E1B23D89}" srcOrd="1" destOrd="0" presId="urn:microsoft.com/office/officeart/2008/layout/LinedList"/>
    <dgm:cxn modelId="{14ECCE72-50C1-4038-ACD9-DA2ADDBAAF17}" type="presParOf" srcId="{F0C1DF18-DB1F-4316-827D-2FBDEDE4E924}" destId="{04BEAA96-18C5-4DFD-BF50-FF5F7B77891A}" srcOrd="6" destOrd="0" presId="urn:microsoft.com/office/officeart/2008/layout/LinedList"/>
    <dgm:cxn modelId="{A781BC84-F06C-4FCB-8B43-08A04FAF8D89}" type="presParOf" srcId="{F0C1DF18-DB1F-4316-827D-2FBDEDE4E924}" destId="{F9A259F1-D906-4CD2-855F-C2C76657906D}" srcOrd="7" destOrd="0" presId="urn:microsoft.com/office/officeart/2008/layout/LinedList"/>
    <dgm:cxn modelId="{B4901761-53EA-4923-9DD1-E534A4E308F9}" type="presParOf" srcId="{F9A259F1-D906-4CD2-855F-C2C76657906D}" destId="{6A8296B0-110F-4161-ACFA-915BC52C7777}" srcOrd="0" destOrd="0" presId="urn:microsoft.com/office/officeart/2008/layout/LinedList"/>
    <dgm:cxn modelId="{7B5C622A-BBB8-42CB-B318-4831EBA27600}" type="presParOf" srcId="{F9A259F1-D906-4CD2-855F-C2C76657906D}" destId="{83C3B456-4CBC-413E-8544-EEFBBE8E5595}" srcOrd="1" destOrd="0" presId="urn:microsoft.com/office/officeart/2008/layout/LinedList"/>
    <dgm:cxn modelId="{5462F349-A0FA-42AC-BCAB-D3A1AA6E5F70}" type="presParOf" srcId="{F0C1DF18-DB1F-4316-827D-2FBDEDE4E924}" destId="{3E322B94-5917-4555-B5A2-4AEB0D6F9362}" srcOrd="8" destOrd="0" presId="urn:microsoft.com/office/officeart/2008/layout/LinedList"/>
    <dgm:cxn modelId="{531B8C08-E19B-4BAA-9929-634E778F4C8F}" type="presParOf" srcId="{F0C1DF18-DB1F-4316-827D-2FBDEDE4E924}" destId="{AADCB2E3-6D7A-4378-B7DF-1FF8C29E0F52}" srcOrd="9" destOrd="0" presId="urn:microsoft.com/office/officeart/2008/layout/LinedList"/>
    <dgm:cxn modelId="{D2093100-E00E-427C-BBEF-84477FDE331B}" type="presParOf" srcId="{AADCB2E3-6D7A-4378-B7DF-1FF8C29E0F52}" destId="{B2F9D132-A223-4B88-8032-511D7E8B0943}" srcOrd="0" destOrd="0" presId="urn:microsoft.com/office/officeart/2008/layout/LinedList"/>
    <dgm:cxn modelId="{D8BD9B50-E9E1-4359-AF73-81C6E74E55F7}" type="presParOf" srcId="{AADCB2E3-6D7A-4378-B7DF-1FF8C29E0F52}" destId="{38FE9DB0-0C4A-45A2-93B9-1E739655911C}" srcOrd="1" destOrd="0" presId="urn:microsoft.com/office/officeart/2008/layout/LinedList"/>
    <dgm:cxn modelId="{65A18A9F-EDF1-4E29-940F-2CB7C0DAB46F}" type="presParOf" srcId="{F0C1DF18-DB1F-4316-827D-2FBDEDE4E924}" destId="{2C55DD8C-7F0C-4326-A7B6-4AE56EAFCF08}" srcOrd="10" destOrd="0" presId="urn:microsoft.com/office/officeart/2008/layout/LinedList"/>
    <dgm:cxn modelId="{0C4D5348-5F74-4DC7-A088-DA2B98459332}" type="presParOf" srcId="{F0C1DF18-DB1F-4316-827D-2FBDEDE4E924}" destId="{4DAF88E2-D66A-446C-A17A-26E9675603DE}" srcOrd="11" destOrd="0" presId="urn:microsoft.com/office/officeart/2008/layout/LinedList"/>
    <dgm:cxn modelId="{861DA083-1272-4F58-8CB4-C3652BB27726}" type="presParOf" srcId="{4DAF88E2-D66A-446C-A17A-26E9675603DE}" destId="{1F46FCE7-F078-4E16-A1FB-DC975F064A95}" srcOrd="0" destOrd="0" presId="urn:microsoft.com/office/officeart/2008/layout/LinedList"/>
    <dgm:cxn modelId="{7821C4A5-E0AD-472E-A5C3-FAA2C1C78D99}" type="presParOf" srcId="{4DAF88E2-D66A-446C-A17A-26E9675603DE}" destId="{52119F03-C293-4259-87BC-A3F822415911}" srcOrd="1" destOrd="0" presId="urn:microsoft.com/office/officeart/2008/layout/LinedList"/>
    <dgm:cxn modelId="{AC8E9A60-4805-4EDC-9F9B-283883D6FAB6}" type="presParOf" srcId="{F0C1DF18-DB1F-4316-827D-2FBDEDE4E924}" destId="{97BA0427-3B47-4889-96CC-C0D28D6FDC7E}" srcOrd="12" destOrd="0" presId="urn:microsoft.com/office/officeart/2008/layout/LinedList"/>
    <dgm:cxn modelId="{C40BCC9A-1C4E-4759-B98A-B7C9E4613DC1}" type="presParOf" srcId="{F0C1DF18-DB1F-4316-827D-2FBDEDE4E924}" destId="{D786C97E-7D3D-440C-9299-8AE6E40E3CEA}" srcOrd="13" destOrd="0" presId="urn:microsoft.com/office/officeart/2008/layout/LinedList"/>
    <dgm:cxn modelId="{075F6B0D-E387-488A-849E-6D13E4AB03CA}" type="presParOf" srcId="{D786C97E-7D3D-440C-9299-8AE6E40E3CEA}" destId="{562961B2-EC8B-4FFD-8FB0-3D21C594991F}" srcOrd="0" destOrd="0" presId="urn:microsoft.com/office/officeart/2008/layout/LinedList"/>
    <dgm:cxn modelId="{81EFD31F-8F3F-4F59-8832-4A80F7978D31}" type="presParOf" srcId="{D786C97E-7D3D-440C-9299-8AE6E40E3CEA}" destId="{1085757C-311B-4A9F-B7D4-6E0A1708BDE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D7E37CF-C71F-46A9-B0F1-74F638EAD5C4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BBF92FA5-5B26-4EF2-9ECC-C3721632D3F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 dirty="0"/>
            <a:t>Time consuming</a:t>
          </a:r>
        </a:p>
      </dgm:t>
    </dgm:pt>
    <dgm:pt modelId="{862DACC7-5078-4E85-AA0D-DF98D6828CFD}" type="parTrans" cxnId="{CABDCAA5-0268-48BE-A3AE-BCDF49803207}">
      <dgm:prSet/>
      <dgm:spPr/>
      <dgm:t>
        <a:bodyPr/>
        <a:lstStyle/>
        <a:p>
          <a:endParaRPr lang="en-US"/>
        </a:p>
      </dgm:t>
    </dgm:pt>
    <dgm:pt modelId="{7E035B02-59C7-4864-B335-A90C6F94E548}" type="sibTrans" cxnId="{CABDCAA5-0268-48BE-A3AE-BCDF49803207}">
      <dgm:prSet/>
      <dgm:spPr/>
      <dgm:t>
        <a:bodyPr/>
        <a:lstStyle/>
        <a:p>
          <a:endParaRPr lang="en-US"/>
        </a:p>
      </dgm:t>
    </dgm:pt>
    <dgm:pt modelId="{C5FA8488-A023-4675-A537-06A860CAFB9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 dirty="0"/>
            <a:t>Requires expertise</a:t>
          </a:r>
        </a:p>
      </dgm:t>
    </dgm:pt>
    <dgm:pt modelId="{95339298-0387-4768-AE06-25137704F9F2}" type="parTrans" cxnId="{D8191DD0-813D-4DCC-B8E3-5B07A52F623C}">
      <dgm:prSet/>
      <dgm:spPr/>
      <dgm:t>
        <a:bodyPr/>
        <a:lstStyle/>
        <a:p>
          <a:endParaRPr lang="en-US"/>
        </a:p>
      </dgm:t>
    </dgm:pt>
    <dgm:pt modelId="{BD742661-9A99-431A-AC17-EAC62713335D}" type="sibTrans" cxnId="{D8191DD0-813D-4DCC-B8E3-5B07A52F623C}">
      <dgm:prSet/>
      <dgm:spPr/>
      <dgm:t>
        <a:bodyPr/>
        <a:lstStyle/>
        <a:p>
          <a:endParaRPr lang="en-US"/>
        </a:p>
      </dgm:t>
    </dgm:pt>
    <dgm:pt modelId="{B96DE010-AB08-4049-B3D9-CBD943EFF7E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 dirty="0"/>
            <a:t>Insufficient metadata provided by data depositors</a:t>
          </a:r>
        </a:p>
      </dgm:t>
    </dgm:pt>
    <dgm:pt modelId="{D4F3B0E7-8C40-4445-8336-EE6842EA8466}" type="parTrans" cxnId="{1615FD38-5B02-410A-91D6-13101A172ABA}">
      <dgm:prSet/>
      <dgm:spPr/>
      <dgm:t>
        <a:bodyPr/>
        <a:lstStyle/>
        <a:p>
          <a:endParaRPr lang="en-US"/>
        </a:p>
      </dgm:t>
    </dgm:pt>
    <dgm:pt modelId="{4FC2D80A-6F12-46F7-B238-77D97BB790C7}" type="sibTrans" cxnId="{1615FD38-5B02-410A-91D6-13101A172ABA}">
      <dgm:prSet/>
      <dgm:spPr/>
      <dgm:t>
        <a:bodyPr/>
        <a:lstStyle/>
        <a:p>
          <a:endParaRPr lang="en-US"/>
        </a:p>
      </dgm:t>
    </dgm:pt>
    <dgm:pt modelId="{6439D547-2537-4428-826D-EA15EACD04F5}" type="pres">
      <dgm:prSet presAssocID="{5D7E37CF-C71F-46A9-B0F1-74F638EAD5C4}" presName="root" presStyleCnt="0">
        <dgm:presLayoutVars>
          <dgm:dir/>
          <dgm:resizeHandles val="exact"/>
        </dgm:presLayoutVars>
      </dgm:prSet>
      <dgm:spPr/>
    </dgm:pt>
    <dgm:pt modelId="{38B5855F-4E87-4E2F-B909-828086AEA326}" type="pres">
      <dgm:prSet presAssocID="{BBF92FA5-5B26-4EF2-9ECC-C3721632D3FF}" presName="compNode" presStyleCnt="0"/>
      <dgm:spPr/>
    </dgm:pt>
    <dgm:pt modelId="{2CC4BC45-3DF0-4AFA-B04C-B1C6D5429BFD}" type="pres">
      <dgm:prSet presAssocID="{BBF92FA5-5B26-4EF2-9ECC-C3721632D3FF}" presName="iconBgRect" presStyleLbl="bgShp" presStyleIdx="0" presStyleCnt="3"/>
      <dgm:spPr/>
    </dgm:pt>
    <dgm:pt modelId="{CBF24A2C-B4F6-4CFD-BCE7-222B0E639142}" type="pres">
      <dgm:prSet presAssocID="{BBF92FA5-5B26-4EF2-9ECC-C3721632D3F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F807BCE8-78A5-42DF-9BF8-100EEAD4B8CB}" type="pres">
      <dgm:prSet presAssocID="{BBF92FA5-5B26-4EF2-9ECC-C3721632D3FF}" presName="spaceRect" presStyleCnt="0"/>
      <dgm:spPr/>
    </dgm:pt>
    <dgm:pt modelId="{040BA37E-3FD7-417C-B520-3620D2DAD02A}" type="pres">
      <dgm:prSet presAssocID="{BBF92FA5-5B26-4EF2-9ECC-C3721632D3FF}" presName="textRect" presStyleLbl="revTx" presStyleIdx="0" presStyleCnt="3" custScaleX="94802" custScaleY="130238">
        <dgm:presLayoutVars>
          <dgm:chMax val="1"/>
          <dgm:chPref val="1"/>
        </dgm:presLayoutVars>
      </dgm:prSet>
      <dgm:spPr/>
    </dgm:pt>
    <dgm:pt modelId="{E1438C59-A709-438B-8586-4377B9C93311}" type="pres">
      <dgm:prSet presAssocID="{7E035B02-59C7-4864-B335-A90C6F94E548}" presName="sibTrans" presStyleCnt="0"/>
      <dgm:spPr/>
    </dgm:pt>
    <dgm:pt modelId="{96EED1AC-2764-452F-A74F-3D02D5ED729C}" type="pres">
      <dgm:prSet presAssocID="{C5FA8488-A023-4675-A537-06A860CAFB91}" presName="compNode" presStyleCnt="0"/>
      <dgm:spPr/>
    </dgm:pt>
    <dgm:pt modelId="{D5871C8F-EB55-49B6-ADE0-85EE7B47B9D9}" type="pres">
      <dgm:prSet presAssocID="{C5FA8488-A023-4675-A537-06A860CAFB91}" presName="iconBgRect" presStyleLbl="bgShp" presStyleIdx="1" presStyleCnt="3"/>
      <dgm:spPr/>
    </dgm:pt>
    <dgm:pt modelId="{B856C152-8857-4054-A35C-D21F6D70F7A8}" type="pres">
      <dgm:prSet presAssocID="{C5FA8488-A023-4675-A537-06A860CAFB9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6FE53037-B53F-487B-A727-6537D1057458}" type="pres">
      <dgm:prSet presAssocID="{C5FA8488-A023-4675-A537-06A860CAFB91}" presName="spaceRect" presStyleCnt="0"/>
      <dgm:spPr/>
    </dgm:pt>
    <dgm:pt modelId="{31778CDB-3ACC-4701-89C3-360BD592C88C}" type="pres">
      <dgm:prSet presAssocID="{C5FA8488-A023-4675-A537-06A860CAFB91}" presName="textRect" presStyleLbl="revTx" presStyleIdx="1" presStyleCnt="3" custScaleX="95820" custScaleY="146945">
        <dgm:presLayoutVars>
          <dgm:chMax val="1"/>
          <dgm:chPref val="1"/>
        </dgm:presLayoutVars>
      </dgm:prSet>
      <dgm:spPr/>
    </dgm:pt>
    <dgm:pt modelId="{63C971AB-D05E-4C8B-B8F1-93BB33211DE6}" type="pres">
      <dgm:prSet presAssocID="{BD742661-9A99-431A-AC17-EAC62713335D}" presName="sibTrans" presStyleCnt="0"/>
      <dgm:spPr/>
    </dgm:pt>
    <dgm:pt modelId="{BE6C89BD-5162-4EEE-B7FE-69161E7717E7}" type="pres">
      <dgm:prSet presAssocID="{B96DE010-AB08-4049-B3D9-CBD943EFF7EE}" presName="compNode" presStyleCnt="0"/>
      <dgm:spPr/>
    </dgm:pt>
    <dgm:pt modelId="{D534DD68-C416-40C5-A526-6DE8D0FA8330}" type="pres">
      <dgm:prSet presAssocID="{B96DE010-AB08-4049-B3D9-CBD943EFF7EE}" presName="iconBgRect" presStyleLbl="bgShp" presStyleIdx="2" presStyleCnt="3"/>
      <dgm:spPr/>
    </dgm:pt>
    <dgm:pt modelId="{0CEAA48F-2CEB-4DB1-8ABA-8A76D40CD183}" type="pres">
      <dgm:prSet presAssocID="{B96DE010-AB08-4049-B3D9-CBD943EFF7E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9FDE5280-5CE6-4844-B581-C7CE36DF5FD6}" type="pres">
      <dgm:prSet presAssocID="{B96DE010-AB08-4049-B3D9-CBD943EFF7EE}" presName="spaceRect" presStyleCnt="0"/>
      <dgm:spPr/>
    </dgm:pt>
    <dgm:pt modelId="{F4575E88-9E5E-430C-98FE-0B16D407C89E}" type="pres">
      <dgm:prSet presAssocID="{B96DE010-AB08-4049-B3D9-CBD943EFF7EE}" presName="textRect" presStyleLbl="revTx" presStyleIdx="2" presStyleCnt="3" custScaleX="115024" custScaleY="146745">
        <dgm:presLayoutVars>
          <dgm:chMax val="1"/>
          <dgm:chPref val="1"/>
        </dgm:presLayoutVars>
      </dgm:prSet>
      <dgm:spPr/>
    </dgm:pt>
  </dgm:ptLst>
  <dgm:cxnLst>
    <dgm:cxn modelId="{E7514515-E580-4056-BA9B-E49CB9AF8DA4}" type="presOf" srcId="{C5FA8488-A023-4675-A537-06A860CAFB91}" destId="{31778CDB-3ACC-4701-89C3-360BD592C88C}" srcOrd="0" destOrd="0" presId="urn:microsoft.com/office/officeart/2018/5/layout/IconCircleLabelList"/>
    <dgm:cxn modelId="{1615FD38-5B02-410A-91D6-13101A172ABA}" srcId="{5D7E37CF-C71F-46A9-B0F1-74F638EAD5C4}" destId="{B96DE010-AB08-4049-B3D9-CBD943EFF7EE}" srcOrd="2" destOrd="0" parTransId="{D4F3B0E7-8C40-4445-8336-EE6842EA8466}" sibTransId="{4FC2D80A-6F12-46F7-B238-77D97BB790C7}"/>
    <dgm:cxn modelId="{4EC6326A-33E5-43F8-A9B4-03C467D457C5}" type="presOf" srcId="{B96DE010-AB08-4049-B3D9-CBD943EFF7EE}" destId="{F4575E88-9E5E-430C-98FE-0B16D407C89E}" srcOrd="0" destOrd="0" presId="urn:microsoft.com/office/officeart/2018/5/layout/IconCircleLabelList"/>
    <dgm:cxn modelId="{C7DD2E71-38BE-4EF8-8550-06378F56D73C}" type="presOf" srcId="{BBF92FA5-5B26-4EF2-9ECC-C3721632D3FF}" destId="{040BA37E-3FD7-417C-B520-3620D2DAD02A}" srcOrd="0" destOrd="0" presId="urn:microsoft.com/office/officeart/2018/5/layout/IconCircleLabelList"/>
    <dgm:cxn modelId="{CABDCAA5-0268-48BE-A3AE-BCDF49803207}" srcId="{5D7E37CF-C71F-46A9-B0F1-74F638EAD5C4}" destId="{BBF92FA5-5B26-4EF2-9ECC-C3721632D3FF}" srcOrd="0" destOrd="0" parTransId="{862DACC7-5078-4E85-AA0D-DF98D6828CFD}" sibTransId="{7E035B02-59C7-4864-B335-A90C6F94E548}"/>
    <dgm:cxn modelId="{0464DBCC-FAA5-4B5E-993F-32FF24986D6A}" type="presOf" srcId="{5D7E37CF-C71F-46A9-B0F1-74F638EAD5C4}" destId="{6439D547-2537-4428-826D-EA15EACD04F5}" srcOrd="0" destOrd="0" presId="urn:microsoft.com/office/officeart/2018/5/layout/IconCircleLabelList"/>
    <dgm:cxn modelId="{D8191DD0-813D-4DCC-B8E3-5B07A52F623C}" srcId="{5D7E37CF-C71F-46A9-B0F1-74F638EAD5C4}" destId="{C5FA8488-A023-4675-A537-06A860CAFB91}" srcOrd="1" destOrd="0" parTransId="{95339298-0387-4768-AE06-25137704F9F2}" sibTransId="{BD742661-9A99-431A-AC17-EAC62713335D}"/>
    <dgm:cxn modelId="{B9714473-BBEF-4344-B8D4-028CB88A8401}" type="presParOf" srcId="{6439D547-2537-4428-826D-EA15EACD04F5}" destId="{38B5855F-4E87-4E2F-B909-828086AEA326}" srcOrd="0" destOrd="0" presId="urn:microsoft.com/office/officeart/2018/5/layout/IconCircleLabelList"/>
    <dgm:cxn modelId="{1B2255BC-FC79-437E-A24C-7B8FDCE58292}" type="presParOf" srcId="{38B5855F-4E87-4E2F-B909-828086AEA326}" destId="{2CC4BC45-3DF0-4AFA-B04C-B1C6D5429BFD}" srcOrd="0" destOrd="0" presId="urn:microsoft.com/office/officeart/2018/5/layout/IconCircleLabelList"/>
    <dgm:cxn modelId="{EA679AC5-A562-4378-BDE5-038C82C331E4}" type="presParOf" srcId="{38B5855F-4E87-4E2F-B909-828086AEA326}" destId="{CBF24A2C-B4F6-4CFD-BCE7-222B0E639142}" srcOrd="1" destOrd="0" presId="urn:microsoft.com/office/officeart/2018/5/layout/IconCircleLabelList"/>
    <dgm:cxn modelId="{BA6A6829-9AF4-4A5C-A756-A903D933C9A2}" type="presParOf" srcId="{38B5855F-4E87-4E2F-B909-828086AEA326}" destId="{F807BCE8-78A5-42DF-9BF8-100EEAD4B8CB}" srcOrd="2" destOrd="0" presId="urn:microsoft.com/office/officeart/2018/5/layout/IconCircleLabelList"/>
    <dgm:cxn modelId="{480272BD-1132-4198-B081-F8E85D33009C}" type="presParOf" srcId="{38B5855F-4E87-4E2F-B909-828086AEA326}" destId="{040BA37E-3FD7-417C-B520-3620D2DAD02A}" srcOrd="3" destOrd="0" presId="urn:microsoft.com/office/officeart/2018/5/layout/IconCircleLabelList"/>
    <dgm:cxn modelId="{85A7AD25-0DC5-495A-B32D-CAF9EEEBD5EA}" type="presParOf" srcId="{6439D547-2537-4428-826D-EA15EACD04F5}" destId="{E1438C59-A709-438B-8586-4377B9C93311}" srcOrd="1" destOrd="0" presId="urn:microsoft.com/office/officeart/2018/5/layout/IconCircleLabelList"/>
    <dgm:cxn modelId="{41FA63DB-11E7-416A-B67B-8AFF3DB42B9E}" type="presParOf" srcId="{6439D547-2537-4428-826D-EA15EACD04F5}" destId="{96EED1AC-2764-452F-A74F-3D02D5ED729C}" srcOrd="2" destOrd="0" presId="urn:microsoft.com/office/officeart/2018/5/layout/IconCircleLabelList"/>
    <dgm:cxn modelId="{3C04CC22-F048-4883-9A08-AE7B3255E18A}" type="presParOf" srcId="{96EED1AC-2764-452F-A74F-3D02D5ED729C}" destId="{D5871C8F-EB55-49B6-ADE0-85EE7B47B9D9}" srcOrd="0" destOrd="0" presId="urn:microsoft.com/office/officeart/2018/5/layout/IconCircleLabelList"/>
    <dgm:cxn modelId="{BBC6AE08-AC87-453F-861E-4357FC56EC0C}" type="presParOf" srcId="{96EED1AC-2764-452F-A74F-3D02D5ED729C}" destId="{B856C152-8857-4054-A35C-D21F6D70F7A8}" srcOrd="1" destOrd="0" presId="urn:microsoft.com/office/officeart/2018/5/layout/IconCircleLabelList"/>
    <dgm:cxn modelId="{4CF23A7B-2AAA-466D-916E-E502EA78BAE6}" type="presParOf" srcId="{96EED1AC-2764-452F-A74F-3D02D5ED729C}" destId="{6FE53037-B53F-487B-A727-6537D1057458}" srcOrd="2" destOrd="0" presId="urn:microsoft.com/office/officeart/2018/5/layout/IconCircleLabelList"/>
    <dgm:cxn modelId="{777EF022-641A-4B00-9985-16BCDCC306B0}" type="presParOf" srcId="{96EED1AC-2764-452F-A74F-3D02D5ED729C}" destId="{31778CDB-3ACC-4701-89C3-360BD592C88C}" srcOrd="3" destOrd="0" presId="urn:microsoft.com/office/officeart/2018/5/layout/IconCircleLabelList"/>
    <dgm:cxn modelId="{0432F427-16A1-4ADE-BE66-25169F93C6F3}" type="presParOf" srcId="{6439D547-2537-4428-826D-EA15EACD04F5}" destId="{63C971AB-D05E-4C8B-B8F1-93BB33211DE6}" srcOrd="3" destOrd="0" presId="urn:microsoft.com/office/officeart/2018/5/layout/IconCircleLabelList"/>
    <dgm:cxn modelId="{8BDFCFD4-1974-4270-BF68-5BE58C75D14B}" type="presParOf" srcId="{6439D547-2537-4428-826D-EA15EACD04F5}" destId="{BE6C89BD-5162-4EEE-B7FE-69161E7717E7}" srcOrd="4" destOrd="0" presId="urn:microsoft.com/office/officeart/2018/5/layout/IconCircleLabelList"/>
    <dgm:cxn modelId="{C18ACFBF-BBC9-4868-AA86-9BC578C03D3C}" type="presParOf" srcId="{BE6C89BD-5162-4EEE-B7FE-69161E7717E7}" destId="{D534DD68-C416-40C5-A526-6DE8D0FA8330}" srcOrd="0" destOrd="0" presId="urn:microsoft.com/office/officeart/2018/5/layout/IconCircleLabelList"/>
    <dgm:cxn modelId="{4B19BE2C-FAF4-4E1A-8DE7-1FB7013D312E}" type="presParOf" srcId="{BE6C89BD-5162-4EEE-B7FE-69161E7717E7}" destId="{0CEAA48F-2CEB-4DB1-8ABA-8A76D40CD183}" srcOrd="1" destOrd="0" presId="urn:microsoft.com/office/officeart/2018/5/layout/IconCircleLabelList"/>
    <dgm:cxn modelId="{2D8EBCC3-088F-44DD-A845-C70CAFBAE6E1}" type="presParOf" srcId="{BE6C89BD-5162-4EEE-B7FE-69161E7717E7}" destId="{9FDE5280-5CE6-4844-B581-C7CE36DF5FD6}" srcOrd="2" destOrd="0" presId="urn:microsoft.com/office/officeart/2018/5/layout/IconCircleLabelList"/>
    <dgm:cxn modelId="{21B33B31-D852-4C31-B934-697BF9755341}" type="presParOf" srcId="{BE6C89BD-5162-4EEE-B7FE-69161E7717E7}" destId="{F4575E88-9E5E-430C-98FE-0B16D407C89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2AA25D7-ACBD-4530-926D-610AB686CC97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98D7429-244D-40CE-B7C3-ABDCC618570B}">
      <dgm:prSet/>
      <dgm:spPr/>
      <dgm:t>
        <a:bodyPr/>
        <a:lstStyle/>
        <a:p>
          <a:r>
            <a:rPr lang="en-US" b="0" i="0" dirty="0"/>
            <a:t>Generative AI Model</a:t>
          </a:r>
          <a:endParaRPr lang="en-US" b="0" dirty="0"/>
        </a:p>
      </dgm:t>
    </dgm:pt>
    <dgm:pt modelId="{855D00B8-E199-44BC-B947-981AFA2CAE37}" type="parTrans" cxnId="{53A6EE57-F5DA-40F4-8A33-AF9E411A0CFD}">
      <dgm:prSet/>
      <dgm:spPr/>
      <dgm:t>
        <a:bodyPr/>
        <a:lstStyle/>
        <a:p>
          <a:endParaRPr lang="en-US"/>
        </a:p>
      </dgm:t>
    </dgm:pt>
    <dgm:pt modelId="{2B06C973-5A8A-40CC-B82F-4BFFFFF03217}" type="sibTrans" cxnId="{53A6EE57-F5DA-40F4-8A33-AF9E411A0CFD}">
      <dgm:prSet/>
      <dgm:spPr/>
      <dgm:t>
        <a:bodyPr/>
        <a:lstStyle/>
        <a:p>
          <a:endParaRPr lang="en-US"/>
        </a:p>
      </dgm:t>
    </dgm:pt>
    <dgm:pt modelId="{FA4E9F85-4B4B-4FFA-A8AE-8EB0B3A697F8}">
      <dgm:prSet/>
      <dgm:spPr/>
      <dgm:t>
        <a:bodyPr/>
        <a:lstStyle/>
        <a:p>
          <a:r>
            <a:rPr lang="en-US" b="0" i="0" dirty="0"/>
            <a:t>Diminishing Time in Metadata Curation</a:t>
          </a:r>
          <a:endParaRPr lang="en-US" b="0" dirty="0"/>
        </a:p>
      </dgm:t>
    </dgm:pt>
    <dgm:pt modelId="{2A6EFF1A-C115-4D84-ACD0-3EC8B9F68E7D}" type="parTrans" cxnId="{1F146A1C-CFF1-48A4-9498-738E56D3D90F}">
      <dgm:prSet/>
      <dgm:spPr/>
      <dgm:t>
        <a:bodyPr/>
        <a:lstStyle/>
        <a:p>
          <a:endParaRPr lang="en-US"/>
        </a:p>
      </dgm:t>
    </dgm:pt>
    <dgm:pt modelId="{327D36F6-6C6F-401D-9825-568C5066257F}" type="sibTrans" cxnId="{1F146A1C-CFF1-48A4-9498-738E56D3D90F}">
      <dgm:prSet/>
      <dgm:spPr/>
      <dgm:t>
        <a:bodyPr/>
        <a:lstStyle/>
        <a:p>
          <a:endParaRPr lang="en-US"/>
        </a:p>
      </dgm:t>
    </dgm:pt>
    <dgm:pt modelId="{D27B4194-58E9-46B4-8CC7-F1B4E8017CE0}">
      <dgm:prSet/>
      <dgm:spPr/>
      <dgm:t>
        <a:bodyPr/>
        <a:lstStyle/>
        <a:p>
          <a:r>
            <a:rPr lang="en-US" b="0" i="0" dirty="0"/>
            <a:t>Enhancing Accuracy in Metadata Curation</a:t>
          </a:r>
          <a:endParaRPr lang="en-US" b="0" dirty="0"/>
        </a:p>
      </dgm:t>
    </dgm:pt>
    <dgm:pt modelId="{FE09D2EC-1DC8-4916-87BC-05E76A35F5D0}" type="parTrans" cxnId="{7843513C-75E8-4628-BECD-F51BC4D632E5}">
      <dgm:prSet/>
      <dgm:spPr/>
      <dgm:t>
        <a:bodyPr/>
        <a:lstStyle/>
        <a:p>
          <a:endParaRPr lang="en-US"/>
        </a:p>
      </dgm:t>
    </dgm:pt>
    <dgm:pt modelId="{7F350CD4-168D-4F9F-B6F9-E353C55E41E2}" type="sibTrans" cxnId="{7843513C-75E8-4628-BECD-F51BC4D632E5}">
      <dgm:prSet/>
      <dgm:spPr/>
      <dgm:t>
        <a:bodyPr/>
        <a:lstStyle/>
        <a:p>
          <a:endParaRPr lang="en-US"/>
        </a:p>
      </dgm:t>
    </dgm:pt>
    <dgm:pt modelId="{BEC05E48-2851-4EC3-B9A9-7D589C969BFD}" type="pres">
      <dgm:prSet presAssocID="{72AA25D7-ACBD-4530-926D-610AB686CC97}" presName="linear" presStyleCnt="0">
        <dgm:presLayoutVars>
          <dgm:animLvl val="lvl"/>
          <dgm:resizeHandles val="exact"/>
        </dgm:presLayoutVars>
      </dgm:prSet>
      <dgm:spPr/>
    </dgm:pt>
    <dgm:pt modelId="{487B4191-BE4D-48AB-9B99-27168DF9226F}" type="pres">
      <dgm:prSet presAssocID="{A98D7429-244D-40CE-B7C3-ABDCC618570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1CA3939-8548-44C2-8E55-C94D7AA18E31}" type="pres">
      <dgm:prSet presAssocID="{2B06C973-5A8A-40CC-B82F-4BFFFFF03217}" presName="spacer" presStyleCnt="0"/>
      <dgm:spPr/>
    </dgm:pt>
    <dgm:pt modelId="{30FE23F4-FFAC-45BD-BACD-1F73C1D645E4}" type="pres">
      <dgm:prSet presAssocID="{FA4E9F85-4B4B-4FFA-A8AE-8EB0B3A697F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F3DF444-0AB5-45C7-B08C-8335BD877DFD}" type="pres">
      <dgm:prSet presAssocID="{327D36F6-6C6F-401D-9825-568C5066257F}" presName="spacer" presStyleCnt="0"/>
      <dgm:spPr/>
    </dgm:pt>
    <dgm:pt modelId="{DF202759-E2B8-4CE8-B30A-8855F13BE670}" type="pres">
      <dgm:prSet presAssocID="{D27B4194-58E9-46B4-8CC7-F1B4E8017CE0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1F146A1C-CFF1-48A4-9498-738E56D3D90F}" srcId="{72AA25D7-ACBD-4530-926D-610AB686CC97}" destId="{FA4E9F85-4B4B-4FFA-A8AE-8EB0B3A697F8}" srcOrd="1" destOrd="0" parTransId="{2A6EFF1A-C115-4D84-ACD0-3EC8B9F68E7D}" sibTransId="{327D36F6-6C6F-401D-9825-568C5066257F}"/>
    <dgm:cxn modelId="{54CEDF30-CC23-43EF-BB43-A86F2280D171}" type="presOf" srcId="{FA4E9F85-4B4B-4FFA-A8AE-8EB0B3A697F8}" destId="{30FE23F4-FFAC-45BD-BACD-1F73C1D645E4}" srcOrd="0" destOrd="0" presId="urn:microsoft.com/office/officeart/2005/8/layout/vList2"/>
    <dgm:cxn modelId="{7843513C-75E8-4628-BECD-F51BC4D632E5}" srcId="{72AA25D7-ACBD-4530-926D-610AB686CC97}" destId="{D27B4194-58E9-46B4-8CC7-F1B4E8017CE0}" srcOrd="2" destOrd="0" parTransId="{FE09D2EC-1DC8-4916-87BC-05E76A35F5D0}" sibTransId="{7F350CD4-168D-4F9F-B6F9-E353C55E41E2}"/>
    <dgm:cxn modelId="{2E530061-4248-4A1C-8FDC-8ED50F42AFFD}" type="presOf" srcId="{72AA25D7-ACBD-4530-926D-610AB686CC97}" destId="{BEC05E48-2851-4EC3-B9A9-7D589C969BFD}" srcOrd="0" destOrd="0" presId="urn:microsoft.com/office/officeart/2005/8/layout/vList2"/>
    <dgm:cxn modelId="{C8F20B72-C66D-4359-922A-E17E0F2ECDDD}" type="presOf" srcId="{D27B4194-58E9-46B4-8CC7-F1B4E8017CE0}" destId="{DF202759-E2B8-4CE8-B30A-8855F13BE670}" srcOrd="0" destOrd="0" presId="urn:microsoft.com/office/officeart/2005/8/layout/vList2"/>
    <dgm:cxn modelId="{53A6EE57-F5DA-40F4-8A33-AF9E411A0CFD}" srcId="{72AA25D7-ACBD-4530-926D-610AB686CC97}" destId="{A98D7429-244D-40CE-B7C3-ABDCC618570B}" srcOrd="0" destOrd="0" parTransId="{855D00B8-E199-44BC-B947-981AFA2CAE37}" sibTransId="{2B06C973-5A8A-40CC-B82F-4BFFFFF03217}"/>
    <dgm:cxn modelId="{F9E6F887-1EB9-4F6E-AB67-AE6601067DE9}" type="presOf" srcId="{A98D7429-244D-40CE-B7C3-ABDCC618570B}" destId="{487B4191-BE4D-48AB-9B99-27168DF9226F}" srcOrd="0" destOrd="0" presId="urn:microsoft.com/office/officeart/2005/8/layout/vList2"/>
    <dgm:cxn modelId="{D591D022-4062-4A9A-B8F8-F22B7E403591}" type="presParOf" srcId="{BEC05E48-2851-4EC3-B9A9-7D589C969BFD}" destId="{487B4191-BE4D-48AB-9B99-27168DF9226F}" srcOrd="0" destOrd="0" presId="urn:microsoft.com/office/officeart/2005/8/layout/vList2"/>
    <dgm:cxn modelId="{E83C6319-B911-41A5-8D9A-951B8172B298}" type="presParOf" srcId="{BEC05E48-2851-4EC3-B9A9-7D589C969BFD}" destId="{01CA3939-8548-44C2-8E55-C94D7AA18E31}" srcOrd="1" destOrd="0" presId="urn:microsoft.com/office/officeart/2005/8/layout/vList2"/>
    <dgm:cxn modelId="{D5D324DA-0092-4334-A8B0-5FA1E9167C3F}" type="presParOf" srcId="{BEC05E48-2851-4EC3-B9A9-7D589C969BFD}" destId="{30FE23F4-FFAC-45BD-BACD-1F73C1D645E4}" srcOrd="2" destOrd="0" presId="urn:microsoft.com/office/officeart/2005/8/layout/vList2"/>
    <dgm:cxn modelId="{81866EFF-A604-46BB-88AA-9308F45198CA}" type="presParOf" srcId="{BEC05E48-2851-4EC3-B9A9-7D589C969BFD}" destId="{0F3DF444-0AB5-45C7-B08C-8335BD877DFD}" srcOrd="3" destOrd="0" presId="urn:microsoft.com/office/officeart/2005/8/layout/vList2"/>
    <dgm:cxn modelId="{E3B2A473-D779-4D6C-BC34-23560EEC61BD}" type="presParOf" srcId="{BEC05E48-2851-4EC3-B9A9-7D589C969BFD}" destId="{DF202759-E2B8-4CE8-B30A-8855F13BE67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138A9AE-D4E8-41BB-A0DD-341490C770EC}" type="doc">
      <dgm:prSet loTypeId="urn:microsoft.com/office/officeart/2018/2/layout/IconVerticalSolidList" loCatId="icon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11494A4-6544-47D2-9DA3-92127803A9E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Rapid analysis and keyword extraction</a:t>
          </a:r>
        </a:p>
      </dgm:t>
    </dgm:pt>
    <dgm:pt modelId="{88AE23A1-20ED-45A5-AC85-A001472CEFB1}" type="parTrans" cxnId="{BBB0BD6C-D64A-4282-8F83-E5528CB3F02B}">
      <dgm:prSet/>
      <dgm:spPr/>
      <dgm:t>
        <a:bodyPr/>
        <a:lstStyle/>
        <a:p>
          <a:endParaRPr lang="en-US"/>
        </a:p>
      </dgm:t>
    </dgm:pt>
    <dgm:pt modelId="{DC189480-F018-4A81-A249-EEEC98F1B898}" type="sibTrans" cxnId="{BBB0BD6C-D64A-4282-8F83-E5528CB3F02B}">
      <dgm:prSet/>
      <dgm:spPr/>
      <dgm:t>
        <a:bodyPr/>
        <a:lstStyle/>
        <a:p>
          <a:endParaRPr lang="en-US"/>
        </a:p>
      </dgm:t>
    </dgm:pt>
    <dgm:pt modelId="{42D5FE99-63C7-4ECE-8D65-5BE5F42B53B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300" b="1" dirty="0"/>
            <a:t>Integration with established thesauri</a:t>
          </a:r>
        </a:p>
      </dgm:t>
    </dgm:pt>
    <dgm:pt modelId="{1B0F1B54-B7A8-471C-9738-5C9B3820770E}" type="parTrans" cxnId="{56E6E63B-568F-4F63-9B9A-9E26A3EEA696}">
      <dgm:prSet/>
      <dgm:spPr/>
      <dgm:t>
        <a:bodyPr/>
        <a:lstStyle/>
        <a:p>
          <a:endParaRPr lang="en-US"/>
        </a:p>
      </dgm:t>
    </dgm:pt>
    <dgm:pt modelId="{13FD6BB6-3EE7-4298-9EBC-8E3AB34E5D94}" type="sibTrans" cxnId="{56E6E63B-568F-4F63-9B9A-9E26A3EEA696}">
      <dgm:prSet/>
      <dgm:spPr/>
      <dgm:t>
        <a:bodyPr/>
        <a:lstStyle/>
        <a:p>
          <a:endParaRPr lang="en-US"/>
        </a:p>
      </dgm:t>
    </dgm:pt>
    <dgm:pt modelId="{C087D8AB-86E0-4DFF-9A69-A2633B329CF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Intelligent recommendations by ChatGPT</a:t>
          </a:r>
        </a:p>
      </dgm:t>
    </dgm:pt>
    <dgm:pt modelId="{F2303B11-8722-4FBD-831E-F740E5A1CD4D}" type="parTrans" cxnId="{5EC2E4E3-FC5E-428C-A37D-B1736255220A}">
      <dgm:prSet/>
      <dgm:spPr/>
      <dgm:t>
        <a:bodyPr/>
        <a:lstStyle/>
        <a:p>
          <a:endParaRPr lang="en-US"/>
        </a:p>
      </dgm:t>
    </dgm:pt>
    <dgm:pt modelId="{743AFB52-2EB1-40E2-915E-B6FBEBA5072B}" type="sibTrans" cxnId="{5EC2E4E3-FC5E-428C-A37D-B1736255220A}">
      <dgm:prSet/>
      <dgm:spPr/>
      <dgm:t>
        <a:bodyPr/>
        <a:lstStyle/>
        <a:p>
          <a:endParaRPr lang="en-US"/>
        </a:p>
      </dgm:t>
    </dgm:pt>
    <dgm:pt modelId="{FAA20F36-665D-48D0-A2B6-6E93437B6D30}" type="pres">
      <dgm:prSet presAssocID="{D138A9AE-D4E8-41BB-A0DD-341490C770EC}" presName="root" presStyleCnt="0">
        <dgm:presLayoutVars>
          <dgm:dir/>
          <dgm:resizeHandles val="exact"/>
        </dgm:presLayoutVars>
      </dgm:prSet>
      <dgm:spPr/>
    </dgm:pt>
    <dgm:pt modelId="{B3194E75-7D05-4347-A444-E316A5DFDE41}" type="pres">
      <dgm:prSet presAssocID="{211494A4-6544-47D2-9DA3-92127803A9E4}" presName="compNode" presStyleCnt="0"/>
      <dgm:spPr/>
    </dgm:pt>
    <dgm:pt modelId="{840D5F3F-2307-4588-9E93-A10055861272}" type="pres">
      <dgm:prSet presAssocID="{211494A4-6544-47D2-9DA3-92127803A9E4}" presName="bgRect" presStyleLbl="bgShp" presStyleIdx="0" presStyleCnt="3"/>
      <dgm:spPr/>
    </dgm:pt>
    <dgm:pt modelId="{A242BF96-1044-44EF-A6A3-856B20DD1E99}" type="pres">
      <dgm:prSet presAssocID="{211494A4-6544-47D2-9DA3-92127803A9E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F7B1E126-7D50-49A0-AFDF-E920D18E091E}" type="pres">
      <dgm:prSet presAssocID="{211494A4-6544-47D2-9DA3-92127803A9E4}" presName="spaceRect" presStyleCnt="0"/>
      <dgm:spPr/>
    </dgm:pt>
    <dgm:pt modelId="{46B5614C-D16E-427A-A906-3BD824DA50E8}" type="pres">
      <dgm:prSet presAssocID="{211494A4-6544-47D2-9DA3-92127803A9E4}" presName="parTx" presStyleLbl="revTx" presStyleIdx="0" presStyleCnt="3">
        <dgm:presLayoutVars>
          <dgm:chMax val="0"/>
          <dgm:chPref val="0"/>
        </dgm:presLayoutVars>
      </dgm:prSet>
      <dgm:spPr/>
    </dgm:pt>
    <dgm:pt modelId="{6C93A32A-F4A4-4295-9DDA-E44D83D254A6}" type="pres">
      <dgm:prSet presAssocID="{DC189480-F018-4A81-A249-EEEC98F1B898}" presName="sibTrans" presStyleCnt="0"/>
      <dgm:spPr/>
    </dgm:pt>
    <dgm:pt modelId="{3994FF9E-9E62-48DE-95AA-84A7D0E26FA3}" type="pres">
      <dgm:prSet presAssocID="{42D5FE99-63C7-4ECE-8D65-5BE5F42B53B0}" presName="compNode" presStyleCnt="0"/>
      <dgm:spPr/>
    </dgm:pt>
    <dgm:pt modelId="{687A01C3-01AD-4CF1-970B-D67BFE64D9BE}" type="pres">
      <dgm:prSet presAssocID="{42D5FE99-63C7-4ECE-8D65-5BE5F42B53B0}" presName="bgRect" presStyleLbl="bgShp" presStyleIdx="1" presStyleCnt="3"/>
      <dgm:spPr/>
    </dgm:pt>
    <dgm:pt modelId="{7736D9DF-E440-4D7C-8D68-CB50EDDD069D}" type="pres">
      <dgm:prSet presAssocID="{42D5FE99-63C7-4ECE-8D65-5BE5F42B53B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29355EF-C4D1-4A44-9CFA-E6E28D7493C0}" type="pres">
      <dgm:prSet presAssocID="{42D5FE99-63C7-4ECE-8D65-5BE5F42B53B0}" presName="spaceRect" presStyleCnt="0"/>
      <dgm:spPr/>
    </dgm:pt>
    <dgm:pt modelId="{B945439C-47A8-4F21-8FB1-C951461547AC}" type="pres">
      <dgm:prSet presAssocID="{42D5FE99-63C7-4ECE-8D65-5BE5F42B53B0}" presName="parTx" presStyleLbl="revTx" presStyleIdx="1" presStyleCnt="3">
        <dgm:presLayoutVars>
          <dgm:chMax val="0"/>
          <dgm:chPref val="0"/>
        </dgm:presLayoutVars>
      </dgm:prSet>
      <dgm:spPr/>
    </dgm:pt>
    <dgm:pt modelId="{D98149B9-7560-4344-A269-543C58FC8E25}" type="pres">
      <dgm:prSet presAssocID="{13FD6BB6-3EE7-4298-9EBC-8E3AB34E5D94}" presName="sibTrans" presStyleCnt="0"/>
      <dgm:spPr/>
    </dgm:pt>
    <dgm:pt modelId="{63316F13-03A1-46DC-B537-74EDE4F70201}" type="pres">
      <dgm:prSet presAssocID="{C087D8AB-86E0-4DFF-9A69-A2633B329CFE}" presName="compNode" presStyleCnt="0"/>
      <dgm:spPr/>
    </dgm:pt>
    <dgm:pt modelId="{B4A6B476-16E7-49DD-BD69-43B1E7D0CC3A}" type="pres">
      <dgm:prSet presAssocID="{C087D8AB-86E0-4DFF-9A69-A2633B329CFE}" presName="bgRect" presStyleLbl="bgShp" presStyleIdx="2" presStyleCnt="3"/>
      <dgm:spPr/>
    </dgm:pt>
    <dgm:pt modelId="{77DA8D66-49CF-4B1F-89A8-C176CF0D9130}" type="pres">
      <dgm:prSet presAssocID="{C087D8AB-86E0-4DFF-9A69-A2633B329CF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46FB6FB-74D0-4EB4-9200-A640405B6CA6}" type="pres">
      <dgm:prSet presAssocID="{C087D8AB-86E0-4DFF-9A69-A2633B329CFE}" presName="spaceRect" presStyleCnt="0"/>
      <dgm:spPr/>
    </dgm:pt>
    <dgm:pt modelId="{57462DD4-2753-4E4F-9E8E-9A5EEF4305E8}" type="pres">
      <dgm:prSet presAssocID="{C087D8AB-86E0-4DFF-9A69-A2633B329CF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1716A06-0AC2-4141-8D90-21A7AF3F961E}" type="presOf" srcId="{211494A4-6544-47D2-9DA3-92127803A9E4}" destId="{46B5614C-D16E-427A-A906-3BD824DA50E8}" srcOrd="0" destOrd="0" presId="urn:microsoft.com/office/officeart/2018/2/layout/IconVerticalSolidList"/>
    <dgm:cxn modelId="{56E6E63B-568F-4F63-9B9A-9E26A3EEA696}" srcId="{D138A9AE-D4E8-41BB-A0DD-341490C770EC}" destId="{42D5FE99-63C7-4ECE-8D65-5BE5F42B53B0}" srcOrd="1" destOrd="0" parTransId="{1B0F1B54-B7A8-471C-9738-5C9B3820770E}" sibTransId="{13FD6BB6-3EE7-4298-9EBC-8E3AB34E5D94}"/>
    <dgm:cxn modelId="{BBB0BD6C-D64A-4282-8F83-E5528CB3F02B}" srcId="{D138A9AE-D4E8-41BB-A0DD-341490C770EC}" destId="{211494A4-6544-47D2-9DA3-92127803A9E4}" srcOrd="0" destOrd="0" parTransId="{88AE23A1-20ED-45A5-AC85-A001472CEFB1}" sibTransId="{DC189480-F018-4A81-A249-EEEC98F1B898}"/>
    <dgm:cxn modelId="{BB474F80-FDC4-4286-A999-7BBC58C9460B}" type="presOf" srcId="{C087D8AB-86E0-4DFF-9A69-A2633B329CFE}" destId="{57462DD4-2753-4E4F-9E8E-9A5EEF4305E8}" srcOrd="0" destOrd="0" presId="urn:microsoft.com/office/officeart/2018/2/layout/IconVerticalSolidList"/>
    <dgm:cxn modelId="{0CF7EB80-D434-4F0F-9DC3-1A042162A9E1}" type="presOf" srcId="{D138A9AE-D4E8-41BB-A0DD-341490C770EC}" destId="{FAA20F36-665D-48D0-A2B6-6E93437B6D30}" srcOrd="0" destOrd="0" presId="urn:microsoft.com/office/officeart/2018/2/layout/IconVerticalSolidList"/>
    <dgm:cxn modelId="{035FEFCE-3829-4A5C-928B-1F57308EF709}" type="presOf" srcId="{42D5FE99-63C7-4ECE-8D65-5BE5F42B53B0}" destId="{B945439C-47A8-4F21-8FB1-C951461547AC}" srcOrd="0" destOrd="0" presId="urn:microsoft.com/office/officeart/2018/2/layout/IconVerticalSolidList"/>
    <dgm:cxn modelId="{5EC2E4E3-FC5E-428C-A37D-B1736255220A}" srcId="{D138A9AE-D4E8-41BB-A0DD-341490C770EC}" destId="{C087D8AB-86E0-4DFF-9A69-A2633B329CFE}" srcOrd="2" destOrd="0" parTransId="{F2303B11-8722-4FBD-831E-F740E5A1CD4D}" sibTransId="{743AFB52-2EB1-40E2-915E-B6FBEBA5072B}"/>
    <dgm:cxn modelId="{310784D5-B640-47EF-AFA6-B57236697A83}" type="presParOf" srcId="{FAA20F36-665D-48D0-A2B6-6E93437B6D30}" destId="{B3194E75-7D05-4347-A444-E316A5DFDE41}" srcOrd="0" destOrd="0" presId="urn:microsoft.com/office/officeart/2018/2/layout/IconVerticalSolidList"/>
    <dgm:cxn modelId="{F8035F1B-1150-4CB6-9E6A-BDB8B13EE5FC}" type="presParOf" srcId="{B3194E75-7D05-4347-A444-E316A5DFDE41}" destId="{840D5F3F-2307-4588-9E93-A10055861272}" srcOrd="0" destOrd="0" presId="urn:microsoft.com/office/officeart/2018/2/layout/IconVerticalSolidList"/>
    <dgm:cxn modelId="{EA5405FD-357A-449E-9180-850448D8E5B2}" type="presParOf" srcId="{B3194E75-7D05-4347-A444-E316A5DFDE41}" destId="{A242BF96-1044-44EF-A6A3-856B20DD1E99}" srcOrd="1" destOrd="0" presId="urn:microsoft.com/office/officeart/2018/2/layout/IconVerticalSolidList"/>
    <dgm:cxn modelId="{66F3FCA9-6898-4D3E-8A01-9D09FF792D44}" type="presParOf" srcId="{B3194E75-7D05-4347-A444-E316A5DFDE41}" destId="{F7B1E126-7D50-49A0-AFDF-E920D18E091E}" srcOrd="2" destOrd="0" presId="urn:microsoft.com/office/officeart/2018/2/layout/IconVerticalSolidList"/>
    <dgm:cxn modelId="{9026DEFA-E544-4114-AA8F-84B9055E3EB3}" type="presParOf" srcId="{B3194E75-7D05-4347-A444-E316A5DFDE41}" destId="{46B5614C-D16E-427A-A906-3BD824DA50E8}" srcOrd="3" destOrd="0" presId="urn:microsoft.com/office/officeart/2018/2/layout/IconVerticalSolidList"/>
    <dgm:cxn modelId="{DDBAD657-BB9A-49A6-BED4-A4B54B421E06}" type="presParOf" srcId="{FAA20F36-665D-48D0-A2B6-6E93437B6D30}" destId="{6C93A32A-F4A4-4295-9DDA-E44D83D254A6}" srcOrd="1" destOrd="0" presId="urn:microsoft.com/office/officeart/2018/2/layout/IconVerticalSolidList"/>
    <dgm:cxn modelId="{D9CA61F3-941E-4593-B7E2-16458FA72012}" type="presParOf" srcId="{FAA20F36-665D-48D0-A2B6-6E93437B6D30}" destId="{3994FF9E-9E62-48DE-95AA-84A7D0E26FA3}" srcOrd="2" destOrd="0" presId="urn:microsoft.com/office/officeart/2018/2/layout/IconVerticalSolidList"/>
    <dgm:cxn modelId="{97632DE6-1CA2-4A98-9D9E-C395742490A8}" type="presParOf" srcId="{3994FF9E-9E62-48DE-95AA-84A7D0E26FA3}" destId="{687A01C3-01AD-4CF1-970B-D67BFE64D9BE}" srcOrd="0" destOrd="0" presId="urn:microsoft.com/office/officeart/2018/2/layout/IconVerticalSolidList"/>
    <dgm:cxn modelId="{3B7BE36A-579B-4911-B32E-9669C485E5BB}" type="presParOf" srcId="{3994FF9E-9E62-48DE-95AA-84A7D0E26FA3}" destId="{7736D9DF-E440-4D7C-8D68-CB50EDDD069D}" srcOrd="1" destOrd="0" presId="urn:microsoft.com/office/officeart/2018/2/layout/IconVerticalSolidList"/>
    <dgm:cxn modelId="{4D6C7DC4-9EAE-43A6-AAEA-CEE4A6706614}" type="presParOf" srcId="{3994FF9E-9E62-48DE-95AA-84A7D0E26FA3}" destId="{129355EF-C4D1-4A44-9CFA-E6E28D7493C0}" srcOrd="2" destOrd="0" presId="urn:microsoft.com/office/officeart/2018/2/layout/IconVerticalSolidList"/>
    <dgm:cxn modelId="{484A8817-2E96-44AF-9859-8114AAC61BCC}" type="presParOf" srcId="{3994FF9E-9E62-48DE-95AA-84A7D0E26FA3}" destId="{B945439C-47A8-4F21-8FB1-C951461547AC}" srcOrd="3" destOrd="0" presId="urn:microsoft.com/office/officeart/2018/2/layout/IconVerticalSolidList"/>
    <dgm:cxn modelId="{EF150054-9D57-43FC-880A-F887891C56D0}" type="presParOf" srcId="{FAA20F36-665D-48D0-A2B6-6E93437B6D30}" destId="{D98149B9-7560-4344-A269-543C58FC8E25}" srcOrd="3" destOrd="0" presId="urn:microsoft.com/office/officeart/2018/2/layout/IconVerticalSolidList"/>
    <dgm:cxn modelId="{ECD5AC3A-0D31-4BE0-A9B9-D389AAEF48AE}" type="presParOf" srcId="{FAA20F36-665D-48D0-A2B6-6E93437B6D30}" destId="{63316F13-03A1-46DC-B537-74EDE4F70201}" srcOrd="4" destOrd="0" presId="urn:microsoft.com/office/officeart/2018/2/layout/IconVerticalSolidList"/>
    <dgm:cxn modelId="{E01CBF6C-0FCF-48D2-B92C-C2D109AD822C}" type="presParOf" srcId="{63316F13-03A1-46DC-B537-74EDE4F70201}" destId="{B4A6B476-16E7-49DD-BD69-43B1E7D0CC3A}" srcOrd="0" destOrd="0" presId="urn:microsoft.com/office/officeart/2018/2/layout/IconVerticalSolidList"/>
    <dgm:cxn modelId="{543FB4F3-E314-44BE-8ABA-70879300A675}" type="presParOf" srcId="{63316F13-03A1-46DC-B537-74EDE4F70201}" destId="{77DA8D66-49CF-4B1F-89A8-C176CF0D9130}" srcOrd="1" destOrd="0" presId="urn:microsoft.com/office/officeart/2018/2/layout/IconVerticalSolidList"/>
    <dgm:cxn modelId="{38F2F019-2F9C-4DEB-9BDB-49C77ABC8E11}" type="presParOf" srcId="{63316F13-03A1-46DC-B537-74EDE4F70201}" destId="{446FB6FB-74D0-4EB4-9200-A640405B6CA6}" srcOrd="2" destOrd="0" presId="urn:microsoft.com/office/officeart/2018/2/layout/IconVerticalSolidList"/>
    <dgm:cxn modelId="{61141539-D5A4-4126-8963-B337AC842C0D}" type="presParOf" srcId="{63316F13-03A1-46DC-B537-74EDE4F70201}" destId="{57462DD4-2753-4E4F-9E8E-9A5EEF4305E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CB119C0-D9BE-4879-A524-DA1158AAE3B2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13E17C2-E3BB-46A8-B511-FCC87964F387}">
      <dgm:prSet/>
      <dgm:spPr/>
      <dgm:t>
        <a:bodyPr/>
        <a:lstStyle/>
        <a:p>
          <a:pPr>
            <a:defRPr b="1"/>
          </a:pPr>
          <a:r>
            <a:rPr lang="en-US"/>
            <a:t>ICPSR Team</a:t>
          </a:r>
        </a:p>
      </dgm:t>
    </dgm:pt>
    <dgm:pt modelId="{0019E025-DEB4-44FC-A65C-2A09F9E09C41}" type="parTrans" cxnId="{DD047F34-A527-4329-9656-4CA41B11F973}">
      <dgm:prSet/>
      <dgm:spPr/>
      <dgm:t>
        <a:bodyPr/>
        <a:lstStyle/>
        <a:p>
          <a:endParaRPr lang="en-US"/>
        </a:p>
      </dgm:t>
    </dgm:pt>
    <dgm:pt modelId="{6804D078-5386-47A3-A2FD-42D794C135E3}" type="sibTrans" cxnId="{DD047F34-A527-4329-9656-4CA41B11F973}">
      <dgm:prSet/>
      <dgm:spPr/>
      <dgm:t>
        <a:bodyPr/>
        <a:lstStyle/>
        <a:p>
          <a:endParaRPr lang="en-US"/>
        </a:p>
      </dgm:t>
    </dgm:pt>
    <dgm:pt modelId="{E869CCE4-26FF-4B30-9446-014F3B1B7782}">
      <dgm:prSet/>
      <dgm:spPr/>
      <dgm:t>
        <a:bodyPr/>
        <a:lstStyle/>
        <a:p>
          <a:r>
            <a:rPr lang="en-US"/>
            <a:t>Streamlining metadata augmentation process</a:t>
          </a:r>
        </a:p>
      </dgm:t>
    </dgm:pt>
    <dgm:pt modelId="{A89CC0E0-9C64-4DB2-B29F-545BCE656706}" type="parTrans" cxnId="{0CE9A4AC-7758-406D-BF88-9DC3B818D2BC}">
      <dgm:prSet/>
      <dgm:spPr/>
      <dgm:t>
        <a:bodyPr/>
        <a:lstStyle/>
        <a:p>
          <a:endParaRPr lang="en-US"/>
        </a:p>
      </dgm:t>
    </dgm:pt>
    <dgm:pt modelId="{A0FF642E-7F98-4B26-B1B1-6637DEAA9074}" type="sibTrans" cxnId="{0CE9A4AC-7758-406D-BF88-9DC3B818D2BC}">
      <dgm:prSet/>
      <dgm:spPr/>
      <dgm:t>
        <a:bodyPr/>
        <a:lstStyle/>
        <a:p>
          <a:endParaRPr lang="en-US"/>
        </a:p>
      </dgm:t>
    </dgm:pt>
    <dgm:pt modelId="{B9F6FFBF-A710-4031-99F0-99B59BD05483}">
      <dgm:prSet/>
      <dgm:spPr/>
      <dgm:t>
        <a:bodyPr/>
        <a:lstStyle/>
        <a:p>
          <a:r>
            <a:rPr lang="en-US"/>
            <a:t>Improving efficiency and output quality</a:t>
          </a:r>
        </a:p>
      </dgm:t>
    </dgm:pt>
    <dgm:pt modelId="{06E48B83-F7C8-4FF0-80D6-B43D535DBEE8}" type="parTrans" cxnId="{C34AC211-8BFF-4797-AAAB-FB5539256374}">
      <dgm:prSet/>
      <dgm:spPr/>
      <dgm:t>
        <a:bodyPr/>
        <a:lstStyle/>
        <a:p>
          <a:endParaRPr lang="en-US"/>
        </a:p>
      </dgm:t>
    </dgm:pt>
    <dgm:pt modelId="{E6D50739-BD8F-4205-B2AB-2E29A74465CB}" type="sibTrans" cxnId="{C34AC211-8BFF-4797-AAAB-FB5539256374}">
      <dgm:prSet/>
      <dgm:spPr/>
      <dgm:t>
        <a:bodyPr/>
        <a:lstStyle/>
        <a:p>
          <a:endParaRPr lang="en-US"/>
        </a:p>
      </dgm:t>
    </dgm:pt>
    <dgm:pt modelId="{C33A2661-C4EC-4E2B-9DA2-2D32C396237C}">
      <dgm:prSet/>
      <dgm:spPr/>
      <dgm:t>
        <a:bodyPr/>
        <a:lstStyle/>
        <a:p>
          <a:pPr>
            <a:defRPr b="1"/>
          </a:pPr>
          <a:r>
            <a:rPr lang="en-US" dirty="0" err="1"/>
            <a:t>OpenICPSR</a:t>
          </a:r>
          <a:r>
            <a:rPr lang="en-US" dirty="0"/>
            <a:t> Users</a:t>
          </a:r>
        </a:p>
      </dgm:t>
    </dgm:pt>
    <dgm:pt modelId="{25303F37-8CD1-4BB6-A920-DE0F493529C2}" type="parTrans" cxnId="{EF5248C9-52F1-41C6-A7C6-6358EE73463F}">
      <dgm:prSet/>
      <dgm:spPr/>
      <dgm:t>
        <a:bodyPr/>
        <a:lstStyle/>
        <a:p>
          <a:endParaRPr lang="en-US"/>
        </a:p>
      </dgm:t>
    </dgm:pt>
    <dgm:pt modelId="{77D97A97-4DA0-4251-8FA9-64DDD36E93FC}" type="sibTrans" cxnId="{EF5248C9-52F1-41C6-A7C6-6358EE73463F}">
      <dgm:prSet/>
      <dgm:spPr/>
      <dgm:t>
        <a:bodyPr/>
        <a:lstStyle/>
        <a:p>
          <a:endParaRPr lang="en-US"/>
        </a:p>
      </dgm:t>
    </dgm:pt>
    <dgm:pt modelId="{2121CCEC-FE6C-490E-BEA6-18CCAABEDCD3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Enhanced discoverability of self-published data</a:t>
          </a:r>
        </a:p>
      </dgm:t>
    </dgm:pt>
    <dgm:pt modelId="{A2759A66-4D21-41A3-85E6-A2B6B2D79B9E}" type="parTrans" cxnId="{E7AD76DA-F6F5-40C2-8A40-D34F07313D8D}">
      <dgm:prSet/>
      <dgm:spPr/>
      <dgm:t>
        <a:bodyPr/>
        <a:lstStyle/>
        <a:p>
          <a:endParaRPr lang="en-US"/>
        </a:p>
      </dgm:t>
    </dgm:pt>
    <dgm:pt modelId="{28F08B8B-3C9F-4AE4-8260-72AFCFE53844}" type="sibTrans" cxnId="{E7AD76DA-F6F5-40C2-8A40-D34F07313D8D}">
      <dgm:prSet/>
      <dgm:spPr/>
      <dgm:t>
        <a:bodyPr/>
        <a:lstStyle/>
        <a:p>
          <a:endParaRPr lang="en-US"/>
        </a:p>
      </dgm:t>
    </dgm:pt>
    <dgm:pt modelId="{AD28EB2F-14C0-4B68-951D-4AA10BE80858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Contribution to the wider research community</a:t>
          </a:r>
        </a:p>
      </dgm:t>
    </dgm:pt>
    <dgm:pt modelId="{196BA67C-5D9A-4B10-B259-192245EAEDFB}" type="parTrans" cxnId="{6D035D2B-EE35-4ECE-99D8-4FDBC905BA4E}">
      <dgm:prSet/>
      <dgm:spPr/>
      <dgm:t>
        <a:bodyPr/>
        <a:lstStyle/>
        <a:p>
          <a:endParaRPr lang="en-US"/>
        </a:p>
      </dgm:t>
    </dgm:pt>
    <dgm:pt modelId="{A318D139-5352-4D01-B0E4-1AFE0A026850}" type="sibTrans" cxnId="{6D035D2B-EE35-4ECE-99D8-4FDBC905BA4E}">
      <dgm:prSet/>
      <dgm:spPr/>
      <dgm:t>
        <a:bodyPr/>
        <a:lstStyle/>
        <a:p>
          <a:endParaRPr lang="en-US"/>
        </a:p>
      </dgm:t>
    </dgm:pt>
    <dgm:pt modelId="{37A739AF-B3E1-4E74-892A-A5E9447BCE9A}" type="pres">
      <dgm:prSet presAssocID="{0CB119C0-D9BE-4879-A524-DA1158AAE3B2}" presName="Name0" presStyleCnt="0">
        <dgm:presLayoutVars>
          <dgm:dir/>
          <dgm:animLvl val="lvl"/>
          <dgm:resizeHandles val="exact"/>
        </dgm:presLayoutVars>
      </dgm:prSet>
      <dgm:spPr/>
    </dgm:pt>
    <dgm:pt modelId="{17D1EB95-9B8E-4C76-9E8C-77BA8389E854}" type="pres">
      <dgm:prSet presAssocID="{413E17C2-E3BB-46A8-B511-FCC87964F387}" presName="linNode" presStyleCnt="0"/>
      <dgm:spPr/>
    </dgm:pt>
    <dgm:pt modelId="{24A4E438-08E7-4707-8936-B464A05A245C}" type="pres">
      <dgm:prSet presAssocID="{413E17C2-E3BB-46A8-B511-FCC87964F387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868A120D-6CF7-496A-A271-2D73D10C1306}" type="pres">
      <dgm:prSet presAssocID="{413E17C2-E3BB-46A8-B511-FCC87964F387}" presName="descendantText" presStyleLbl="alignAccFollowNode1" presStyleIdx="0" presStyleCnt="2">
        <dgm:presLayoutVars>
          <dgm:bulletEnabled val="1"/>
        </dgm:presLayoutVars>
      </dgm:prSet>
      <dgm:spPr/>
    </dgm:pt>
    <dgm:pt modelId="{1BECD97B-5443-491E-BCC9-8539531832BD}" type="pres">
      <dgm:prSet presAssocID="{6804D078-5386-47A3-A2FD-42D794C135E3}" presName="sp" presStyleCnt="0"/>
      <dgm:spPr/>
    </dgm:pt>
    <dgm:pt modelId="{670646C4-0CF0-4FB1-B79A-E71168B55A30}" type="pres">
      <dgm:prSet presAssocID="{C33A2661-C4EC-4E2B-9DA2-2D32C396237C}" presName="linNode" presStyleCnt="0"/>
      <dgm:spPr/>
    </dgm:pt>
    <dgm:pt modelId="{AD8A50A7-FAB6-465E-A210-6708F6564844}" type="pres">
      <dgm:prSet presAssocID="{C33A2661-C4EC-4E2B-9DA2-2D32C396237C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7D3E4748-DDB3-493B-AABD-C6038718D206}" type="pres">
      <dgm:prSet presAssocID="{C33A2661-C4EC-4E2B-9DA2-2D32C396237C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6DEB8A0C-195E-469D-9780-52E8DE2388C8}" type="presOf" srcId="{2121CCEC-FE6C-490E-BEA6-18CCAABEDCD3}" destId="{7D3E4748-DDB3-493B-AABD-C6038718D206}" srcOrd="0" destOrd="0" presId="urn:microsoft.com/office/officeart/2005/8/layout/vList5"/>
    <dgm:cxn modelId="{C34AC211-8BFF-4797-AAAB-FB5539256374}" srcId="{413E17C2-E3BB-46A8-B511-FCC87964F387}" destId="{B9F6FFBF-A710-4031-99F0-99B59BD05483}" srcOrd="1" destOrd="0" parTransId="{06E48B83-F7C8-4FF0-80D6-B43D535DBEE8}" sibTransId="{E6D50739-BD8F-4205-B2AB-2E29A74465CB}"/>
    <dgm:cxn modelId="{6D035D2B-EE35-4ECE-99D8-4FDBC905BA4E}" srcId="{C33A2661-C4EC-4E2B-9DA2-2D32C396237C}" destId="{AD28EB2F-14C0-4B68-951D-4AA10BE80858}" srcOrd="1" destOrd="0" parTransId="{196BA67C-5D9A-4B10-B259-192245EAEDFB}" sibTransId="{A318D139-5352-4D01-B0E4-1AFE0A026850}"/>
    <dgm:cxn modelId="{DD047F34-A527-4329-9656-4CA41B11F973}" srcId="{0CB119C0-D9BE-4879-A524-DA1158AAE3B2}" destId="{413E17C2-E3BB-46A8-B511-FCC87964F387}" srcOrd="0" destOrd="0" parTransId="{0019E025-DEB4-44FC-A65C-2A09F9E09C41}" sibTransId="{6804D078-5386-47A3-A2FD-42D794C135E3}"/>
    <dgm:cxn modelId="{B1916736-A75C-4EF8-B61F-22D740DEEC31}" type="presOf" srcId="{413E17C2-E3BB-46A8-B511-FCC87964F387}" destId="{24A4E438-08E7-4707-8936-B464A05A245C}" srcOrd="0" destOrd="0" presId="urn:microsoft.com/office/officeart/2005/8/layout/vList5"/>
    <dgm:cxn modelId="{8003985D-F273-46B9-9900-B94E3D6EDE50}" type="presOf" srcId="{AD28EB2F-14C0-4B68-951D-4AA10BE80858}" destId="{7D3E4748-DDB3-493B-AABD-C6038718D206}" srcOrd="0" destOrd="1" presId="urn:microsoft.com/office/officeart/2005/8/layout/vList5"/>
    <dgm:cxn modelId="{6FDD0965-60BD-46A8-8A81-BA37207B9840}" type="presOf" srcId="{B9F6FFBF-A710-4031-99F0-99B59BD05483}" destId="{868A120D-6CF7-496A-A271-2D73D10C1306}" srcOrd="0" destOrd="1" presId="urn:microsoft.com/office/officeart/2005/8/layout/vList5"/>
    <dgm:cxn modelId="{A88CD14A-70C3-4410-88F9-93966027EBCD}" type="presOf" srcId="{C33A2661-C4EC-4E2B-9DA2-2D32C396237C}" destId="{AD8A50A7-FAB6-465E-A210-6708F6564844}" srcOrd="0" destOrd="0" presId="urn:microsoft.com/office/officeart/2005/8/layout/vList5"/>
    <dgm:cxn modelId="{0CE9A4AC-7758-406D-BF88-9DC3B818D2BC}" srcId="{413E17C2-E3BB-46A8-B511-FCC87964F387}" destId="{E869CCE4-26FF-4B30-9446-014F3B1B7782}" srcOrd="0" destOrd="0" parTransId="{A89CC0E0-9C64-4DB2-B29F-545BCE656706}" sibTransId="{A0FF642E-7F98-4B26-B1B1-6637DEAA9074}"/>
    <dgm:cxn modelId="{2AA7A4C6-B300-4016-BE6F-805F98542B7E}" type="presOf" srcId="{0CB119C0-D9BE-4879-A524-DA1158AAE3B2}" destId="{37A739AF-B3E1-4E74-892A-A5E9447BCE9A}" srcOrd="0" destOrd="0" presId="urn:microsoft.com/office/officeart/2005/8/layout/vList5"/>
    <dgm:cxn modelId="{EF5248C9-52F1-41C6-A7C6-6358EE73463F}" srcId="{0CB119C0-D9BE-4879-A524-DA1158AAE3B2}" destId="{C33A2661-C4EC-4E2B-9DA2-2D32C396237C}" srcOrd="1" destOrd="0" parTransId="{25303F37-8CD1-4BB6-A920-DE0F493529C2}" sibTransId="{77D97A97-4DA0-4251-8FA9-64DDD36E93FC}"/>
    <dgm:cxn modelId="{7D9B60D0-9DC4-459E-821A-F2B4204F3DA7}" type="presOf" srcId="{E869CCE4-26FF-4B30-9446-014F3B1B7782}" destId="{868A120D-6CF7-496A-A271-2D73D10C1306}" srcOrd="0" destOrd="0" presId="urn:microsoft.com/office/officeart/2005/8/layout/vList5"/>
    <dgm:cxn modelId="{E7AD76DA-F6F5-40C2-8A40-D34F07313D8D}" srcId="{C33A2661-C4EC-4E2B-9DA2-2D32C396237C}" destId="{2121CCEC-FE6C-490E-BEA6-18CCAABEDCD3}" srcOrd="0" destOrd="0" parTransId="{A2759A66-4D21-41A3-85E6-A2B6B2D79B9E}" sibTransId="{28F08B8B-3C9F-4AE4-8260-72AFCFE53844}"/>
    <dgm:cxn modelId="{89AB5A12-40D9-41AD-B544-EF92A7C3E454}" type="presParOf" srcId="{37A739AF-B3E1-4E74-892A-A5E9447BCE9A}" destId="{17D1EB95-9B8E-4C76-9E8C-77BA8389E854}" srcOrd="0" destOrd="0" presId="urn:microsoft.com/office/officeart/2005/8/layout/vList5"/>
    <dgm:cxn modelId="{30ADA849-D0C3-4FD2-A264-26567172C038}" type="presParOf" srcId="{17D1EB95-9B8E-4C76-9E8C-77BA8389E854}" destId="{24A4E438-08E7-4707-8936-B464A05A245C}" srcOrd="0" destOrd="0" presId="urn:microsoft.com/office/officeart/2005/8/layout/vList5"/>
    <dgm:cxn modelId="{2D0E45EC-B337-49B7-8527-2B823D1DD48F}" type="presParOf" srcId="{17D1EB95-9B8E-4C76-9E8C-77BA8389E854}" destId="{868A120D-6CF7-496A-A271-2D73D10C1306}" srcOrd="1" destOrd="0" presId="urn:microsoft.com/office/officeart/2005/8/layout/vList5"/>
    <dgm:cxn modelId="{17EBFF3D-81A2-4BA8-AA3E-3962929A7DF7}" type="presParOf" srcId="{37A739AF-B3E1-4E74-892A-A5E9447BCE9A}" destId="{1BECD97B-5443-491E-BCC9-8539531832BD}" srcOrd="1" destOrd="0" presId="urn:microsoft.com/office/officeart/2005/8/layout/vList5"/>
    <dgm:cxn modelId="{10E132DB-FAD2-414E-B681-B18DAB4BBCCA}" type="presParOf" srcId="{37A739AF-B3E1-4E74-892A-A5E9447BCE9A}" destId="{670646C4-0CF0-4FB1-B79A-E71168B55A30}" srcOrd="2" destOrd="0" presId="urn:microsoft.com/office/officeart/2005/8/layout/vList5"/>
    <dgm:cxn modelId="{E2034C32-312F-422F-9015-73BF9D6CE0A8}" type="presParOf" srcId="{670646C4-0CF0-4FB1-B79A-E71168B55A30}" destId="{AD8A50A7-FAB6-465E-A210-6708F6564844}" srcOrd="0" destOrd="0" presId="urn:microsoft.com/office/officeart/2005/8/layout/vList5"/>
    <dgm:cxn modelId="{DC4DFDC5-6D3F-44D9-9B04-832F2693628C}" type="presParOf" srcId="{670646C4-0CF0-4FB1-B79A-E71168B55A30}" destId="{7D3E4748-DDB3-493B-AABD-C6038718D20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E9BC77C-FF44-4F93-8809-95C1368231C3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8589ADA-A681-4BDF-89EB-6024B4C09FD5}">
      <dgm:prSet/>
      <dgm:spPr/>
      <dgm:t>
        <a:bodyPr/>
        <a:lstStyle/>
        <a:p>
          <a:r>
            <a:rPr lang="en-US"/>
            <a:t>Add feature that suggests keywords based on historical assignments of like words</a:t>
          </a:r>
        </a:p>
      </dgm:t>
    </dgm:pt>
    <dgm:pt modelId="{0E22BAF6-7C07-490F-A0E4-B01325FA7565}" type="parTrans" cxnId="{3E073BAF-C6E5-46D7-8491-BAA978548D16}">
      <dgm:prSet/>
      <dgm:spPr/>
      <dgm:t>
        <a:bodyPr/>
        <a:lstStyle/>
        <a:p>
          <a:endParaRPr lang="en-US"/>
        </a:p>
      </dgm:t>
    </dgm:pt>
    <dgm:pt modelId="{DE907A98-7E06-48A7-AAC3-3A3DFF07AB43}" type="sibTrans" cxnId="{3E073BAF-C6E5-46D7-8491-BAA978548D16}">
      <dgm:prSet/>
      <dgm:spPr/>
      <dgm:t>
        <a:bodyPr/>
        <a:lstStyle/>
        <a:p>
          <a:endParaRPr lang="en-US"/>
        </a:p>
      </dgm:t>
    </dgm:pt>
    <dgm:pt modelId="{F6285A32-3F9C-44D8-A125-8EB136BF2E2F}">
      <dgm:prSet/>
      <dgm:spPr/>
      <dgm:t>
        <a:bodyPr/>
        <a:lstStyle/>
        <a:p>
          <a:r>
            <a:rPr lang="en-US"/>
            <a:t>Create web portal for interaction</a:t>
          </a:r>
        </a:p>
      </dgm:t>
    </dgm:pt>
    <dgm:pt modelId="{FFA3FD2D-B34C-4F78-AADB-BAF3050FFE5C}" type="parTrans" cxnId="{7DAB29F1-B2F8-4D16-A068-26C67F68C597}">
      <dgm:prSet/>
      <dgm:spPr/>
      <dgm:t>
        <a:bodyPr/>
        <a:lstStyle/>
        <a:p>
          <a:endParaRPr lang="en-US"/>
        </a:p>
      </dgm:t>
    </dgm:pt>
    <dgm:pt modelId="{8BFF7B6B-7A26-46DD-8A83-536A0880EA5E}" type="sibTrans" cxnId="{7DAB29F1-B2F8-4D16-A068-26C67F68C597}">
      <dgm:prSet/>
      <dgm:spPr/>
      <dgm:t>
        <a:bodyPr/>
        <a:lstStyle/>
        <a:p>
          <a:endParaRPr lang="en-US"/>
        </a:p>
      </dgm:t>
    </dgm:pt>
    <dgm:pt modelId="{B02F54C1-580F-455B-BDF0-C2194C1E0F7C}">
      <dgm:prSet/>
      <dgm:spPr/>
      <dgm:t>
        <a:bodyPr/>
        <a:lstStyle/>
        <a:p>
          <a:r>
            <a:rPr lang="en-US"/>
            <a:t>Increase size of thesauri that can be utilized (determined by ChatGPT API limits)</a:t>
          </a:r>
        </a:p>
      </dgm:t>
    </dgm:pt>
    <dgm:pt modelId="{00984506-A668-4D31-917C-EA786272C4A2}" type="parTrans" cxnId="{2CB10024-0C12-4802-A928-1CE75ADCBB67}">
      <dgm:prSet/>
      <dgm:spPr/>
      <dgm:t>
        <a:bodyPr/>
        <a:lstStyle/>
        <a:p>
          <a:endParaRPr lang="en-US"/>
        </a:p>
      </dgm:t>
    </dgm:pt>
    <dgm:pt modelId="{CC46ACED-6F34-48AC-86EE-FBC0997FCF0D}" type="sibTrans" cxnId="{2CB10024-0C12-4802-A928-1CE75ADCBB67}">
      <dgm:prSet/>
      <dgm:spPr/>
      <dgm:t>
        <a:bodyPr/>
        <a:lstStyle/>
        <a:p>
          <a:endParaRPr lang="en-US"/>
        </a:p>
      </dgm:t>
    </dgm:pt>
    <dgm:pt modelId="{B85EB256-F5F2-4EB3-8AE3-9A174F4B668C}" type="pres">
      <dgm:prSet presAssocID="{FE9BC77C-FF44-4F93-8809-95C1368231C3}" presName="Name0" presStyleCnt="0">
        <dgm:presLayoutVars>
          <dgm:dir/>
          <dgm:resizeHandles val="exact"/>
        </dgm:presLayoutVars>
      </dgm:prSet>
      <dgm:spPr/>
    </dgm:pt>
    <dgm:pt modelId="{A1B6B51F-0A46-4F80-BC89-602531DBEE55}" type="pres">
      <dgm:prSet presAssocID="{58589ADA-A681-4BDF-89EB-6024B4C09FD5}" presName="node" presStyleLbl="node1" presStyleIdx="0" presStyleCnt="3">
        <dgm:presLayoutVars>
          <dgm:bulletEnabled val="1"/>
        </dgm:presLayoutVars>
      </dgm:prSet>
      <dgm:spPr/>
    </dgm:pt>
    <dgm:pt modelId="{B77AE83C-28B9-4764-8DDC-DEA09554A6FB}" type="pres">
      <dgm:prSet presAssocID="{DE907A98-7E06-48A7-AAC3-3A3DFF07AB43}" presName="sibTrans" presStyleLbl="sibTrans1D1" presStyleIdx="0" presStyleCnt="2"/>
      <dgm:spPr/>
    </dgm:pt>
    <dgm:pt modelId="{1AF360BF-E09F-48D8-8D2B-5BD6251BDF05}" type="pres">
      <dgm:prSet presAssocID="{DE907A98-7E06-48A7-AAC3-3A3DFF07AB43}" presName="connectorText" presStyleLbl="sibTrans1D1" presStyleIdx="0" presStyleCnt="2"/>
      <dgm:spPr/>
    </dgm:pt>
    <dgm:pt modelId="{EB94C7D7-7572-479F-999A-1091A22C5FBF}" type="pres">
      <dgm:prSet presAssocID="{F6285A32-3F9C-44D8-A125-8EB136BF2E2F}" presName="node" presStyleLbl="node1" presStyleIdx="1" presStyleCnt="3">
        <dgm:presLayoutVars>
          <dgm:bulletEnabled val="1"/>
        </dgm:presLayoutVars>
      </dgm:prSet>
      <dgm:spPr/>
    </dgm:pt>
    <dgm:pt modelId="{372381FE-F508-442E-9C8F-21A7488F675E}" type="pres">
      <dgm:prSet presAssocID="{8BFF7B6B-7A26-46DD-8A83-536A0880EA5E}" presName="sibTrans" presStyleLbl="sibTrans1D1" presStyleIdx="1" presStyleCnt="2"/>
      <dgm:spPr/>
    </dgm:pt>
    <dgm:pt modelId="{1A641097-4E23-479A-B170-C3D43AF0F7D9}" type="pres">
      <dgm:prSet presAssocID="{8BFF7B6B-7A26-46DD-8A83-536A0880EA5E}" presName="connectorText" presStyleLbl="sibTrans1D1" presStyleIdx="1" presStyleCnt="2"/>
      <dgm:spPr/>
    </dgm:pt>
    <dgm:pt modelId="{32909705-201C-4372-B79C-DDDB209D4D0D}" type="pres">
      <dgm:prSet presAssocID="{B02F54C1-580F-455B-BDF0-C2194C1E0F7C}" presName="node" presStyleLbl="node1" presStyleIdx="2" presStyleCnt="3">
        <dgm:presLayoutVars>
          <dgm:bulletEnabled val="1"/>
        </dgm:presLayoutVars>
      </dgm:prSet>
      <dgm:spPr/>
    </dgm:pt>
  </dgm:ptLst>
  <dgm:cxnLst>
    <dgm:cxn modelId="{B7A97A1D-D6F0-464D-A4B4-504E762E35CF}" type="presOf" srcId="{58589ADA-A681-4BDF-89EB-6024B4C09FD5}" destId="{A1B6B51F-0A46-4F80-BC89-602531DBEE55}" srcOrd="0" destOrd="0" presId="urn:microsoft.com/office/officeart/2016/7/layout/RepeatingBendingProcessNew"/>
    <dgm:cxn modelId="{42313A22-E80D-4ABF-A360-B9BD5541AB29}" type="presOf" srcId="{DE907A98-7E06-48A7-AAC3-3A3DFF07AB43}" destId="{B77AE83C-28B9-4764-8DDC-DEA09554A6FB}" srcOrd="0" destOrd="0" presId="urn:microsoft.com/office/officeart/2016/7/layout/RepeatingBendingProcessNew"/>
    <dgm:cxn modelId="{2CB10024-0C12-4802-A928-1CE75ADCBB67}" srcId="{FE9BC77C-FF44-4F93-8809-95C1368231C3}" destId="{B02F54C1-580F-455B-BDF0-C2194C1E0F7C}" srcOrd="2" destOrd="0" parTransId="{00984506-A668-4D31-917C-EA786272C4A2}" sibTransId="{CC46ACED-6F34-48AC-86EE-FBC0997FCF0D}"/>
    <dgm:cxn modelId="{59126B5E-7A8A-4087-831F-BD943FB7A135}" type="presOf" srcId="{8BFF7B6B-7A26-46DD-8A83-536A0880EA5E}" destId="{1A641097-4E23-479A-B170-C3D43AF0F7D9}" srcOrd="1" destOrd="0" presId="urn:microsoft.com/office/officeart/2016/7/layout/RepeatingBendingProcessNew"/>
    <dgm:cxn modelId="{7042204F-FBAE-418A-B1EC-B63C22D79377}" type="presOf" srcId="{8BFF7B6B-7A26-46DD-8A83-536A0880EA5E}" destId="{372381FE-F508-442E-9C8F-21A7488F675E}" srcOrd="0" destOrd="0" presId="urn:microsoft.com/office/officeart/2016/7/layout/RepeatingBendingProcessNew"/>
    <dgm:cxn modelId="{34FCBC5A-4657-4708-8D24-253FCBD07896}" type="presOf" srcId="{F6285A32-3F9C-44D8-A125-8EB136BF2E2F}" destId="{EB94C7D7-7572-479F-999A-1091A22C5FBF}" srcOrd="0" destOrd="0" presId="urn:microsoft.com/office/officeart/2016/7/layout/RepeatingBendingProcessNew"/>
    <dgm:cxn modelId="{F7EB657B-5228-437A-A4D1-7F8A74E183D1}" type="presOf" srcId="{DE907A98-7E06-48A7-AAC3-3A3DFF07AB43}" destId="{1AF360BF-E09F-48D8-8D2B-5BD6251BDF05}" srcOrd="1" destOrd="0" presId="urn:microsoft.com/office/officeart/2016/7/layout/RepeatingBendingProcessNew"/>
    <dgm:cxn modelId="{F2CC72A1-9193-493B-90CB-B94F5925156D}" type="presOf" srcId="{B02F54C1-580F-455B-BDF0-C2194C1E0F7C}" destId="{32909705-201C-4372-B79C-DDDB209D4D0D}" srcOrd="0" destOrd="0" presId="urn:microsoft.com/office/officeart/2016/7/layout/RepeatingBendingProcessNew"/>
    <dgm:cxn modelId="{3E073BAF-C6E5-46D7-8491-BAA978548D16}" srcId="{FE9BC77C-FF44-4F93-8809-95C1368231C3}" destId="{58589ADA-A681-4BDF-89EB-6024B4C09FD5}" srcOrd="0" destOrd="0" parTransId="{0E22BAF6-7C07-490F-A0E4-B01325FA7565}" sibTransId="{DE907A98-7E06-48A7-AAC3-3A3DFF07AB43}"/>
    <dgm:cxn modelId="{851197E5-9E9B-478D-A579-5DFAB1AAF172}" type="presOf" srcId="{FE9BC77C-FF44-4F93-8809-95C1368231C3}" destId="{B85EB256-F5F2-4EB3-8AE3-9A174F4B668C}" srcOrd="0" destOrd="0" presId="urn:microsoft.com/office/officeart/2016/7/layout/RepeatingBendingProcessNew"/>
    <dgm:cxn modelId="{7DAB29F1-B2F8-4D16-A068-26C67F68C597}" srcId="{FE9BC77C-FF44-4F93-8809-95C1368231C3}" destId="{F6285A32-3F9C-44D8-A125-8EB136BF2E2F}" srcOrd="1" destOrd="0" parTransId="{FFA3FD2D-B34C-4F78-AADB-BAF3050FFE5C}" sibTransId="{8BFF7B6B-7A26-46DD-8A83-536A0880EA5E}"/>
    <dgm:cxn modelId="{18067997-D1CC-4B1B-8DC8-8D60C95F05E4}" type="presParOf" srcId="{B85EB256-F5F2-4EB3-8AE3-9A174F4B668C}" destId="{A1B6B51F-0A46-4F80-BC89-602531DBEE55}" srcOrd="0" destOrd="0" presId="urn:microsoft.com/office/officeart/2016/7/layout/RepeatingBendingProcessNew"/>
    <dgm:cxn modelId="{F63D3DF9-4725-4C0D-AB4F-B10924297662}" type="presParOf" srcId="{B85EB256-F5F2-4EB3-8AE3-9A174F4B668C}" destId="{B77AE83C-28B9-4764-8DDC-DEA09554A6FB}" srcOrd="1" destOrd="0" presId="urn:microsoft.com/office/officeart/2016/7/layout/RepeatingBendingProcessNew"/>
    <dgm:cxn modelId="{F462C4F4-72BF-43AB-A29C-664B8A15D986}" type="presParOf" srcId="{B77AE83C-28B9-4764-8DDC-DEA09554A6FB}" destId="{1AF360BF-E09F-48D8-8D2B-5BD6251BDF05}" srcOrd="0" destOrd="0" presId="urn:microsoft.com/office/officeart/2016/7/layout/RepeatingBendingProcessNew"/>
    <dgm:cxn modelId="{D4582EC5-C045-492F-9F5B-A69767647863}" type="presParOf" srcId="{B85EB256-F5F2-4EB3-8AE3-9A174F4B668C}" destId="{EB94C7D7-7572-479F-999A-1091A22C5FBF}" srcOrd="2" destOrd="0" presId="urn:microsoft.com/office/officeart/2016/7/layout/RepeatingBendingProcessNew"/>
    <dgm:cxn modelId="{0D692F91-B646-482F-BD90-1A17235D3170}" type="presParOf" srcId="{B85EB256-F5F2-4EB3-8AE3-9A174F4B668C}" destId="{372381FE-F508-442E-9C8F-21A7488F675E}" srcOrd="3" destOrd="0" presId="urn:microsoft.com/office/officeart/2016/7/layout/RepeatingBendingProcessNew"/>
    <dgm:cxn modelId="{F86F3868-5147-4ECB-9420-1AC26A7813B3}" type="presParOf" srcId="{372381FE-F508-442E-9C8F-21A7488F675E}" destId="{1A641097-4E23-479A-B170-C3D43AF0F7D9}" srcOrd="0" destOrd="0" presId="urn:microsoft.com/office/officeart/2016/7/layout/RepeatingBendingProcessNew"/>
    <dgm:cxn modelId="{85766066-9833-4C1D-BBC3-7FCBE89229D3}" type="presParOf" srcId="{B85EB256-F5F2-4EB3-8AE3-9A174F4B668C}" destId="{32909705-201C-4372-B79C-DDDB209D4D0D}" srcOrd="4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B83DE9-3673-4A70-AE11-A5B3DACB3308}">
      <dsp:nvSpPr>
        <dsp:cNvPr id="0" name=""/>
        <dsp:cNvSpPr/>
      </dsp:nvSpPr>
      <dsp:spPr>
        <a:xfrm>
          <a:off x="0" y="478"/>
          <a:ext cx="399335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84E797-0B74-4F67-8F50-EB2A2E8E8443}">
      <dsp:nvSpPr>
        <dsp:cNvPr id="0" name=""/>
        <dsp:cNvSpPr/>
      </dsp:nvSpPr>
      <dsp:spPr>
        <a:xfrm>
          <a:off x="0" y="478"/>
          <a:ext cx="3993357" cy="5597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Discoverability</a:t>
          </a:r>
        </a:p>
      </dsp:txBody>
      <dsp:txXfrm>
        <a:off x="0" y="478"/>
        <a:ext cx="3993357" cy="559797"/>
      </dsp:txXfrm>
    </dsp:sp>
    <dsp:sp modelId="{8B36DC30-D409-46C9-A799-1A01123BA49F}">
      <dsp:nvSpPr>
        <dsp:cNvPr id="0" name=""/>
        <dsp:cNvSpPr/>
      </dsp:nvSpPr>
      <dsp:spPr>
        <a:xfrm>
          <a:off x="0" y="560275"/>
          <a:ext cx="3993357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A9FE7D-9D94-41C9-8C8B-4339E2C13B36}">
      <dsp:nvSpPr>
        <dsp:cNvPr id="0" name=""/>
        <dsp:cNvSpPr/>
      </dsp:nvSpPr>
      <dsp:spPr>
        <a:xfrm>
          <a:off x="0" y="560275"/>
          <a:ext cx="3993357" cy="5597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Interpretability</a:t>
          </a:r>
        </a:p>
      </dsp:txBody>
      <dsp:txXfrm>
        <a:off x="0" y="560275"/>
        <a:ext cx="3993357" cy="559797"/>
      </dsp:txXfrm>
    </dsp:sp>
    <dsp:sp modelId="{9E1AE783-A9D0-4D5E-BFAD-84805AB47FFE}">
      <dsp:nvSpPr>
        <dsp:cNvPr id="0" name=""/>
        <dsp:cNvSpPr/>
      </dsp:nvSpPr>
      <dsp:spPr>
        <a:xfrm>
          <a:off x="0" y="1120073"/>
          <a:ext cx="3993357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B44155-3DDC-40E9-A4FF-F0315B1687FD}">
      <dsp:nvSpPr>
        <dsp:cNvPr id="0" name=""/>
        <dsp:cNvSpPr/>
      </dsp:nvSpPr>
      <dsp:spPr>
        <a:xfrm>
          <a:off x="0" y="1120073"/>
          <a:ext cx="3993357" cy="5597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Reproducibility</a:t>
          </a:r>
        </a:p>
      </dsp:txBody>
      <dsp:txXfrm>
        <a:off x="0" y="1120073"/>
        <a:ext cx="3993357" cy="559797"/>
      </dsp:txXfrm>
    </dsp:sp>
    <dsp:sp modelId="{04BEAA96-18C5-4DFD-BF50-FF5F7B77891A}">
      <dsp:nvSpPr>
        <dsp:cNvPr id="0" name=""/>
        <dsp:cNvSpPr/>
      </dsp:nvSpPr>
      <dsp:spPr>
        <a:xfrm>
          <a:off x="0" y="1679870"/>
          <a:ext cx="3993357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8296B0-110F-4161-ACFA-915BC52C7777}">
      <dsp:nvSpPr>
        <dsp:cNvPr id="0" name=""/>
        <dsp:cNvSpPr/>
      </dsp:nvSpPr>
      <dsp:spPr>
        <a:xfrm>
          <a:off x="0" y="1679870"/>
          <a:ext cx="3993357" cy="5597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Data Integration</a:t>
          </a:r>
        </a:p>
      </dsp:txBody>
      <dsp:txXfrm>
        <a:off x="0" y="1679870"/>
        <a:ext cx="3993357" cy="559797"/>
      </dsp:txXfrm>
    </dsp:sp>
    <dsp:sp modelId="{3E322B94-5917-4555-B5A2-4AEB0D6F9362}">
      <dsp:nvSpPr>
        <dsp:cNvPr id="0" name=""/>
        <dsp:cNvSpPr/>
      </dsp:nvSpPr>
      <dsp:spPr>
        <a:xfrm>
          <a:off x="0" y="2239667"/>
          <a:ext cx="3993357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F9D132-A223-4B88-8032-511D7E8B0943}">
      <dsp:nvSpPr>
        <dsp:cNvPr id="0" name=""/>
        <dsp:cNvSpPr/>
      </dsp:nvSpPr>
      <dsp:spPr>
        <a:xfrm>
          <a:off x="0" y="2239667"/>
          <a:ext cx="3993357" cy="5597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Long-term Preservation</a:t>
          </a:r>
        </a:p>
      </dsp:txBody>
      <dsp:txXfrm>
        <a:off x="0" y="2239667"/>
        <a:ext cx="3993357" cy="559797"/>
      </dsp:txXfrm>
    </dsp:sp>
    <dsp:sp modelId="{2C55DD8C-7F0C-4326-A7B6-4AE56EAFCF08}">
      <dsp:nvSpPr>
        <dsp:cNvPr id="0" name=""/>
        <dsp:cNvSpPr/>
      </dsp:nvSpPr>
      <dsp:spPr>
        <a:xfrm>
          <a:off x="0" y="2799464"/>
          <a:ext cx="399335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46FCE7-F078-4E16-A1FB-DC975F064A95}">
      <dsp:nvSpPr>
        <dsp:cNvPr id="0" name=""/>
        <dsp:cNvSpPr/>
      </dsp:nvSpPr>
      <dsp:spPr>
        <a:xfrm>
          <a:off x="0" y="2799464"/>
          <a:ext cx="3993357" cy="5597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Resource Management</a:t>
          </a:r>
        </a:p>
      </dsp:txBody>
      <dsp:txXfrm>
        <a:off x="0" y="2799464"/>
        <a:ext cx="3993357" cy="559797"/>
      </dsp:txXfrm>
    </dsp:sp>
    <dsp:sp modelId="{97BA0427-3B47-4889-96CC-C0D28D6FDC7E}">
      <dsp:nvSpPr>
        <dsp:cNvPr id="0" name=""/>
        <dsp:cNvSpPr/>
      </dsp:nvSpPr>
      <dsp:spPr>
        <a:xfrm>
          <a:off x="0" y="3359262"/>
          <a:ext cx="3993357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2961B2-EC8B-4FFD-8FB0-3D21C594991F}">
      <dsp:nvSpPr>
        <dsp:cNvPr id="0" name=""/>
        <dsp:cNvSpPr/>
      </dsp:nvSpPr>
      <dsp:spPr>
        <a:xfrm>
          <a:off x="0" y="3359262"/>
          <a:ext cx="3993357" cy="5597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Compliance and Ethics</a:t>
          </a:r>
        </a:p>
      </dsp:txBody>
      <dsp:txXfrm>
        <a:off x="0" y="3359262"/>
        <a:ext cx="3993357" cy="5597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C4BC45-3DF0-4AFA-B04C-B1C6D5429BFD}">
      <dsp:nvSpPr>
        <dsp:cNvPr id="0" name=""/>
        <dsp:cNvSpPr/>
      </dsp:nvSpPr>
      <dsp:spPr>
        <a:xfrm>
          <a:off x="511439" y="759474"/>
          <a:ext cx="1406812" cy="140681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F24A2C-B4F6-4CFD-BCE7-222B0E639142}">
      <dsp:nvSpPr>
        <dsp:cNvPr id="0" name=""/>
        <dsp:cNvSpPr/>
      </dsp:nvSpPr>
      <dsp:spPr>
        <a:xfrm>
          <a:off x="811252" y="1059286"/>
          <a:ext cx="807187" cy="807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0BA37E-3FD7-417C-B520-3620D2DAD02A}">
      <dsp:nvSpPr>
        <dsp:cNvPr id="0" name=""/>
        <dsp:cNvSpPr/>
      </dsp:nvSpPr>
      <dsp:spPr>
        <a:xfrm>
          <a:off x="118545" y="2495617"/>
          <a:ext cx="2072723" cy="9377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b="1" kern="1200" dirty="0"/>
            <a:t>Time consuming</a:t>
          </a:r>
        </a:p>
      </dsp:txBody>
      <dsp:txXfrm>
        <a:off x="118545" y="2495617"/>
        <a:ext cx="2072723" cy="937713"/>
      </dsp:txXfrm>
    </dsp:sp>
    <dsp:sp modelId="{D5871C8F-EB55-49B6-ADE0-85EE7B47B9D9}">
      <dsp:nvSpPr>
        <dsp:cNvPr id="0" name=""/>
        <dsp:cNvSpPr/>
      </dsp:nvSpPr>
      <dsp:spPr>
        <a:xfrm>
          <a:off x="3221283" y="729401"/>
          <a:ext cx="1406812" cy="14068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56C152-8857-4054-A35C-D21F6D70F7A8}">
      <dsp:nvSpPr>
        <dsp:cNvPr id="0" name=""/>
        <dsp:cNvSpPr/>
      </dsp:nvSpPr>
      <dsp:spPr>
        <a:xfrm>
          <a:off x="3521096" y="1029213"/>
          <a:ext cx="807187" cy="807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778CDB-3ACC-4701-89C3-360BD592C88C}">
      <dsp:nvSpPr>
        <dsp:cNvPr id="0" name=""/>
        <dsp:cNvSpPr/>
      </dsp:nvSpPr>
      <dsp:spPr>
        <a:xfrm>
          <a:off x="2817750" y="2405399"/>
          <a:ext cx="2117477" cy="10580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b="1" kern="1200" dirty="0"/>
            <a:t>Requires expertise</a:t>
          </a:r>
        </a:p>
      </dsp:txBody>
      <dsp:txXfrm>
        <a:off x="2817750" y="2405399"/>
        <a:ext cx="2117477" cy="1058004"/>
      </dsp:txXfrm>
    </dsp:sp>
    <dsp:sp modelId="{D534DD68-C416-40C5-A526-6DE8D0FA8330}">
      <dsp:nvSpPr>
        <dsp:cNvPr id="0" name=""/>
        <dsp:cNvSpPr/>
      </dsp:nvSpPr>
      <dsp:spPr>
        <a:xfrm>
          <a:off x="6104373" y="729761"/>
          <a:ext cx="1406812" cy="140681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EAA48F-2CEB-4DB1-8ABA-8A76D40CD183}">
      <dsp:nvSpPr>
        <dsp:cNvPr id="0" name=""/>
        <dsp:cNvSpPr/>
      </dsp:nvSpPr>
      <dsp:spPr>
        <a:xfrm>
          <a:off x="6404185" y="1029573"/>
          <a:ext cx="807187" cy="807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575E88-9E5E-430C-98FE-0B16D407C89E}">
      <dsp:nvSpPr>
        <dsp:cNvPr id="0" name=""/>
        <dsp:cNvSpPr/>
      </dsp:nvSpPr>
      <dsp:spPr>
        <a:xfrm>
          <a:off x="5481408" y="2406479"/>
          <a:ext cx="2652740" cy="10565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b="1" kern="1200" dirty="0"/>
            <a:t>Insufficient metadata provided by data depositors</a:t>
          </a:r>
        </a:p>
      </dsp:txBody>
      <dsp:txXfrm>
        <a:off x="5481408" y="2406479"/>
        <a:ext cx="2652740" cy="105656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7B4191-BE4D-48AB-9B99-27168DF9226F}">
      <dsp:nvSpPr>
        <dsp:cNvPr id="0" name=""/>
        <dsp:cNvSpPr/>
      </dsp:nvSpPr>
      <dsp:spPr>
        <a:xfrm>
          <a:off x="0" y="420899"/>
          <a:ext cx="4683949" cy="150955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0" i="0" kern="1200" dirty="0"/>
            <a:t>Generative AI Model</a:t>
          </a:r>
          <a:endParaRPr lang="en-US" sz="3800" b="0" kern="1200" dirty="0"/>
        </a:p>
      </dsp:txBody>
      <dsp:txXfrm>
        <a:off x="73690" y="494589"/>
        <a:ext cx="4536569" cy="1362175"/>
      </dsp:txXfrm>
    </dsp:sp>
    <dsp:sp modelId="{30FE23F4-FFAC-45BD-BACD-1F73C1D645E4}">
      <dsp:nvSpPr>
        <dsp:cNvPr id="0" name=""/>
        <dsp:cNvSpPr/>
      </dsp:nvSpPr>
      <dsp:spPr>
        <a:xfrm>
          <a:off x="0" y="2039895"/>
          <a:ext cx="4683949" cy="1509555"/>
        </a:xfrm>
        <a:prstGeom prst="round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0" i="0" kern="1200" dirty="0"/>
            <a:t>Diminishing Time in Metadata Curation</a:t>
          </a:r>
          <a:endParaRPr lang="en-US" sz="3800" b="0" kern="1200" dirty="0"/>
        </a:p>
      </dsp:txBody>
      <dsp:txXfrm>
        <a:off x="73690" y="2113585"/>
        <a:ext cx="4536569" cy="1362175"/>
      </dsp:txXfrm>
    </dsp:sp>
    <dsp:sp modelId="{DF202759-E2B8-4CE8-B30A-8855F13BE670}">
      <dsp:nvSpPr>
        <dsp:cNvPr id="0" name=""/>
        <dsp:cNvSpPr/>
      </dsp:nvSpPr>
      <dsp:spPr>
        <a:xfrm>
          <a:off x="0" y="3658891"/>
          <a:ext cx="4683949" cy="1509555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0" i="0" kern="1200" dirty="0"/>
            <a:t>Enhancing Accuracy in Metadata Curation</a:t>
          </a:r>
          <a:endParaRPr lang="en-US" sz="3800" b="0" kern="1200" dirty="0"/>
        </a:p>
      </dsp:txBody>
      <dsp:txXfrm>
        <a:off x="73690" y="3732581"/>
        <a:ext cx="4536569" cy="136217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0D5F3F-2307-4588-9E93-A10055861272}">
      <dsp:nvSpPr>
        <dsp:cNvPr id="0" name=""/>
        <dsp:cNvSpPr/>
      </dsp:nvSpPr>
      <dsp:spPr>
        <a:xfrm>
          <a:off x="0" y="675"/>
          <a:ext cx="5175384" cy="158136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42BF96-1044-44EF-A6A3-856B20DD1E99}">
      <dsp:nvSpPr>
        <dsp:cNvPr id="0" name=""/>
        <dsp:cNvSpPr/>
      </dsp:nvSpPr>
      <dsp:spPr>
        <a:xfrm>
          <a:off x="478363" y="356483"/>
          <a:ext cx="869752" cy="8697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B5614C-D16E-427A-A906-3BD824DA50E8}">
      <dsp:nvSpPr>
        <dsp:cNvPr id="0" name=""/>
        <dsp:cNvSpPr/>
      </dsp:nvSpPr>
      <dsp:spPr>
        <a:xfrm>
          <a:off x="1826480" y="675"/>
          <a:ext cx="3348903" cy="15813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361" tIns="167361" rIns="167361" bIns="16736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Rapid analysis and keyword extraction</a:t>
          </a:r>
        </a:p>
      </dsp:txBody>
      <dsp:txXfrm>
        <a:off x="1826480" y="675"/>
        <a:ext cx="3348903" cy="1581368"/>
      </dsp:txXfrm>
    </dsp:sp>
    <dsp:sp modelId="{687A01C3-01AD-4CF1-970B-D67BFE64D9BE}">
      <dsp:nvSpPr>
        <dsp:cNvPr id="0" name=""/>
        <dsp:cNvSpPr/>
      </dsp:nvSpPr>
      <dsp:spPr>
        <a:xfrm>
          <a:off x="0" y="1977386"/>
          <a:ext cx="5175384" cy="158136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36D9DF-E440-4D7C-8D68-CB50EDDD069D}">
      <dsp:nvSpPr>
        <dsp:cNvPr id="0" name=""/>
        <dsp:cNvSpPr/>
      </dsp:nvSpPr>
      <dsp:spPr>
        <a:xfrm>
          <a:off x="478363" y="2333194"/>
          <a:ext cx="869752" cy="8697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45439C-47A8-4F21-8FB1-C951461547AC}">
      <dsp:nvSpPr>
        <dsp:cNvPr id="0" name=""/>
        <dsp:cNvSpPr/>
      </dsp:nvSpPr>
      <dsp:spPr>
        <a:xfrm>
          <a:off x="1826480" y="1977386"/>
          <a:ext cx="3348903" cy="15813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361" tIns="167361" rIns="167361" bIns="167361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Integration with established thesauri</a:t>
          </a:r>
        </a:p>
      </dsp:txBody>
      <dsp:txXfrm>
        <a:off x="1826480" y="1977386"/>
        <a:ext cx="3348903" cy="1581368"/>
      </dsp:txXfrm>
    </dsp:sp>
    <dsp:sp modelId="{B4A6B476-16E7-49DD-BD69-43B1E7D0CC3A}">
      <dsp:nvSpPr>
        <dsp:cNvPr id="0" name=""/>
        <dsp:cNvSpPr/>
      </dsp:nvSpPr>
      <dsp:spPr>
        <a:xfrm>
          <a:off x="0" y="3954096"/>
          <a:ext cx="5175384" cy="158136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DA8D66-49CF-4B1F-89A8-C176CF0D9130}">
      <dsp:nvSpPr>
        <dsp:cNvPr id="0" name=""/>
        <dsp:cNvSpPr/>
      </dsp:nvSpPr>
      <dsp:spPr>
        <a:xfrm>
          <a:off x="478363" y="4309904"/>
          <a:ext cx="869752" cy="8697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462DD4-2753-4E4F-9E8E-9A5EEF4305E8}">
      <dsp:nvSpPr>
        <dsp:cNvPr id="0" name=""/>
        <dsp:cNvSpPr/>
      </dsp:nvSpPr>
      <dsp:spPr>
        <a:xfrm>
          <a:off x="1826480" y="3954096"/>
          <a:ext cx="3348903" cy="15813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361" tIns="167361" rIns="167361" bIns="16736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Intelligent recommendations by ChatGPT</a:t>
          </a:r>
        </a:p>
      </dsp:txBody>
      <dsp:txXfrm>
        <a:off x="1826480" y="3954096"/>
        <a:ext cx="3348903" cy="158136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8A120D-6CF7-496A-A271-2D73D10C1306}">
      <dsp:nvSpPr>
        <dsp:cNvPr id="0" name=""/>
        <dsp:cNvSpPr/>
      </dsp:nvSpPr>
      <dsp:spPr>
        <a:xfrm rot="5400000">
          <a:off x="4755103" y="-1600017"/>
          <a:ext cx="1636176" cy="5245357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Streamlining metadata augmentation process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Improving efficiency and output quality</a:t>
          </a:r>
        </a:p>
      </dsp:txBody>
      <dsp:txXfrm rot="-5400000">
        <a:off x="2950513" y="284445"/>
        <a:ext cx="5165485" cy="1476432"/>
      </dsp:txXfrm>
    </dsp:sp>
    <dsp:sp modelId="{24A4E438-08E7-4707-8936-B464A05A245C}">
      <dsp:nvSpPr>
        <dsp:cNvPr id="0" name=""/>
        <dsp:cNvSpPr/>
      </dsp:nvSpPr>
      <dsp:spPr>
        <a:xfrm>
          <a:off x="0" y="51"/>
          <a:ext cx="2950513" cy="20452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4000" kern="1200"/>
            <a:t>ICPSR Team</a:t>
          </a:r>
        </a:p>
      </dsp:txBody>
      <dsp:txXfrm>
        <a:off x="99839" y="99890"/>
        <a:ext cx="2750835" cy="1845542"/>
      </dsp:txXfrm>
    </dsp:sp>
    <dsp:sp modelId="{7D3E4748-DDB3-493B-AABD-C6038718D206}">
      <dsp:nvSpPr>
        <dsp:cNvPr id="0" name=""/>
        <dsp:cNvSpPr/>
      </dsp:nvSpPr>
      <dsp:spPr>
        <a:xfrm rot="5400000">
          <a:off x="4755103" y="547464"/>
          <a:ext cx="1636176" cy="5245357"/>
        </a:xfrm>
        <a:prstGeom prst="round2SameRect">
          <a:avLst/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300" kern="1200" dirty="0"/>
            <a:t>Enhanced discoverability of self-published data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300" kern="1200" dirty="0"/>
            <a:t>Contribution to the wider research community</a:t>
          </a:r>
        </a:p>
      </dsp:txBody>
      <dsp:txXfrm rot="-5400000">
        <a:off x="2950513" y="2431926"/>
        <a:ext cx="5165485" cy="1476432"/>
      </dsp:txXfrm>
    </dsp:sp>
    <dsp:sp modelId="{AD8A50A7-FAB6-465E-A210-6708F6564844}">
      <dsp:nvSpPr>
        <dsp:cNvPr id="0" name=""/>
        <dsp:cNvSpPr/>
      </dsp:nvSpPr>
      <dsp:spPr>
        <a:xfrm>
          <a:off x="0" y="2147533"/>
          <a:ext cx="2950513" cy="2045220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4000" kern="1200" dirty="0" err="1"/>
            <a:t>OpenICPSR</a:t>
          </a:r>
          <a:r>
            <a:rPr lang="en-US" sz="4000" kern="1200" dirty="0"/>
            <a:t> Users</a:t>
          </a:r>
        </a:p>
      </dsp:txBody>
      <dsp:txXfrm>
        <a:off x="99839" y="2247372"/>
        <a:ext cx="2750835" cy="184554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7AE83C-28B9-4764-8DDC-DEA09554A6FB}">
      <dsp:nvSpPr>
        <dsp:cNvPr id="0" name=""/>
        <dsp:cNvSpPr/>
      </dsp:nvSpPr>
      <dsp:spPr>
        <a:xfrm>
          <a:off x="3759256" y="834988"/>
          <a:ext cx="6431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43158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63991" y="877339"/>
        <a:ext cx="33687" cy="6737"/>
      </dsp:txXfrm>
    </dsp:sp>
    <dsp:sp modelId="{A1B6B51F-0A46-4F80-BC89-602531DBEE55}">
      <dsp:nvSpPr>
        <dsp:cNvPr id="0" name=""/>
        <dsp:cNvSpPr/>
      </dsp:nvSpPr>
      <dsp:spPr>
        <a:xfrm>
          <a:off x="831672" y="1893"/>
          <a:ext cx="2929383" cy="175763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3542" tIns="150673" rIns="143542" bIns="150673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Add feature that suggests keywords based on historical assignments of like words</a:t>
          </a:r>
        </a:p>
      </dsp:txBody>
      <dsp:txXfrm>
        <a:off x="831672" y="1893"/>
        <a:ext cx="2929383" cy="1757630"/>
      </dsp:txXfrm>
    </dsp:sp>
    <dsp:sp modelId="{372381FE-F508-442E-9C8F-21A7488F675E}">
      <dsp:nvSpPr>
        <dsp:cNvPr id="0" name=""/>
        <dsp:cNvSpPr/>
      </dsp:nvSpPr>
      <dsp:spPr>
        <a:xfrm>
          <a:off x="2296364" y="1757723"/>
          <a:ext cx="3603141" cy="643158"/>
        </a:xfrm>
        <a:custGeom>
          <a:avLst/>
          <a:gdLst/>
          <a:ahLst/>
          <a:cxnLst/>
          <a:rect l="0" t="0" r="0" b="0"/>
          <a:pathLst>
            <a:path>
              <a:moveTo>
                <a:pt x="3603141" y="0"/>
              </a:moveTo>
              <a:lnTo>
                <a:pt x="3603141" y="338679"/>
              </a:lnTo>
              <a:lnTo>
                <a:pt x="0" y="338679"/>
              </a:lnTo>
              <a:lnTo>
                <a:pt x="0" y="643158"/>
              </a:lnTo>
            </a:path>
          </a:pathLst>
        </a:custGeom>
        <a:noFill/>
        <a:ln w="9525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06295" y="2075933"/>
        <a:ext cx="183279" cy="6737"/>
      </dsp:txXfrm>
    </dsp:sp>
    <dsp:sp modelId="{EB94C7D7-7572-479F-999A-1091A22C5FBF}">
      <dsp:nvSpPr>
        <dsp:cNvPr id="0" name=""/>
        <dsp:cNvSpPr/>
      </dsp:nvSpPr>
      <dsp:spPr>
        <a:xfrm>
          <a:off x="4434814" y="1893"/>
          <a:ext cx="2929383" cy="1757630"/>
        </a:xfrm>
        <a:prstGeom prst="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3542" tIns="150673" rIns="143542" bIns="150673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Create web portal for interaction</a:t>
          </a:r>
        </a:p>
      </dsp:txBody>
      <dsp:txXfrm>
        <a:off x="4434814" y="1893"/>
        <a:ext cx="2929383" cy="1757630"/>
      </dsp:txXfrm>
    </dsp:sp>
    <dsp:sp modelId="{32909705-201C-4372-B79C-DDDB209D4D0D}">
      <dsp:nvSpPr>
        <dsp:cNvPr id="0" name=""/>
        <dsp:cNvSpPr/>
      </dsp:nvSpPr>
      <dsp:spPr>
        <a:xfrm>
          <a:off x="831672" y="2433281"/>
          <a:ext cx="2929383" cy="1757630"/>
        </a:xfrm>
        <a:prstGeom prst="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3542" tIns="150673" rIns="143542" bIns="150673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Increase size of thesauri that can be utilized (determined by ChatGPT API limits)</a:t>
          </a:r>
        </a:p>
      </dsp:txBody>
      <dsp:txXfrm>
        <a:off x="831672" y="2433281"/>
        <a:ext cx="2929383" cy="17576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0E7F13-32FA-48CD-B9A8-160DE776D946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4EA53B-8CEA-4B20-B154-89207DA1B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407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None/>
            </a:pPr>
            <a:r>
              <a:rPr lang="en-US" b="1" i="0" dirty="0">
                <a:effectLst/>
                <a:latin typeface="Söhne"/>
              </a:rPr>
              <a:t>Discoverability</a:t>
            </a:r>
            <a:r>
              <a:rPr lang="en-US" b="0" i="0" dirty="0">
                <a:effectLst/>
                <a:latin typeface="Söhne"/>
              </a:rPr>
              <a:t>: </a:t>
            </a:r>
          </a:p>
          <a:p>
            <a:pPr algn="l">
              <a:buFont typeface="+mj-lt"/>
              <a:buNone/>
            </a:pPr>
            <a:r>
              <a:rPr lang="en-US" b="0" i="0" dirty="0">
                <a:effectLst/>
                <a:latin typeface="Söhne"/>
              </a:rPr>
              <a:t>- Metadata allows datasets to be easily found and accessed. </a:t>
            </a:r>
          </a:p>
          <a:p>
            <a:pPr algn="l">
              <a:buFont typeface="+mj-lt"/>
              <a:buNone/>
            </a:pPr>
            <a:r>
              <a:rPr lang="en-US" b="0" i="0" dirty="0">
                <a:effectLst/>
                <a:latin typeface="Söhne"/>
              </a:rPr>
              <a:t>- contains critical information such as titles, keywords, and descriptions </a:t>
            </a:r>
          </a:p>
          <a:p>
            <a:pPr algn="l">
              <a:buFont typeface="+mj-lt"/>
              <a:buNone/>
            </a:pPr>
            <a:r>
              <a:rPr lang="en-US" b="0" i="0" dirty="0">
                <a:effectLst/>
                <a:latin typeface="Söhne"/>
              </a:rPr>
              <a:t>- helps researchers and automated systems discover relevant datasets for their work.</a:t>
            </a:r>
          </a:p>
          <a:p>
            <a:pPr algn="l">
              <a:buFont typeface="+mj-lt"/>
              <a:buNone/>
            </a:pPr>
            <a:r>
              <a:rPr lang="en-US" b="1" i="0" dirty="0">
                <a:effectLst/>
                <a:latin typeface="Söhne"/>
              </a:rPr>
              <a:t>Interpretability</a:t>
            </a:r>
            <a:r>
              <a:rPr lang="en-US" b="0" i="0" dirty="0">
                <a:effectLst/>
                <a:latin typeface="Söhne"/>
              </a:rPr>
              <a:t>: </a:t>
            </a:r>
          </a:p>
          <a:p>
            <a:pPr algn="l">
              <a:buFont typeface="+mj-lt"/>
              <a:buNone/>
            </a:pPr>
            <a:r>
              <a:rPr lang="en-US" b="0" i="0" dirty="0">
                <a:effectLst/>
                <a:latin typeface="Söhne"/>
              </a:rPr>
              <a:t>- It provides context that helps researchers understand the data.</a:t>
            </a:r>
          </a:p>
          <a:p>
            <a:pPr algn="l">
              <a:buFont typeface="+mj-lt"/>
              <a:buNone/>
            </a:pPr>
            <a:r>
              <a:rPr lang="en-US" b="0" i="0" dirty="0">
                <a:effectLst/>
                <a:latin typeface="Söhne"/>
              </a:rPr>
              <a:t>- Including how it was collected, the nature of the variables, and the population from which data was drawn.</a:t>
            </a:r>
          </a:p>
          <a:p>
            <a:pPr algn="l">
              <a:buFont typeface="+mj-lt"/>
              <a:buNone/>
            </a:pPr>
            <a:r>
              <a:rPr lang="en-US" b="1" i="0" dirty="0">
                <a:effectLst/>
                <a:latin typeface="Söhne"/>
              </a:rPr>
              <a:t>Reproducibility</a:t>
            </a:r>
            <a:r>
              <a:rPr lang="en-US" b="0" i="0" dirty="0">
                <a:effectLst/>
                <a:latin typeface="Söhne"/>
              </a:rPr>
              <a:t>: </a:t>
            </a:r>
          </a:p>
          <a:p>
            <a:pPr algn="l">
              <a:buFont typeface="+mj-lt"/>
              <a:buNone/>
            </a:pPr>
            <a:r>
              <a:rPr lang="en-US" b="0" i="0" dirty="0">
                <a:effectLst/>
                <a:latin typeface="Söhne"/>
              </a:rPr>
              <a:t>- Enables researchers to replicate studies and verify results, which is a foundational principle of scientific research.</a:t>
            </a:r>
          </a:p>
          <a:p>
            <a:pPr algn="l">
              <a:buFont typeface="+mj-lt"/>
              <a:buNone/>
            </a:pPr>
            <a:r>
              <a:rPr lang="en-US" b="1" i="0" dirty="0">
                <a:effectLst/>
                <a:latin typeface="Söhne"/>
              </a:rPr>
              <a:t>Data Integration</a:t>
            </a:r>
            <a:r>
              <a:rPr lang="en-US" b="0" i="0" dirty="0">
                <a:effectLst/>
                <a:latin typeface="Söhne"/>
              </a:rPr>
              <a:t>: </a:t>
            </a:r>
          </a:p>
          <a:p>
            <a:pPr algn="l">
              <a:buFont typeface="+mj-lt"/>
              <a:buNone/>
            </a:pPr>
            <a:r>
              <a:rPr lang="en-US" b="0" i="0" dirty="0">
                <a:effectLst/>
                <a:latin typeface="Söhne"/>
              </a:rPr>
              <a:t>- Helps in combining data from different sources or studies by providing information about the compatibility and comparability of datasets.</a:t>
            </a:r>
          </a:p>
          <a:p>
            <a:pPr algn="l">
              <a:buFont typeface="+mj-lt"/>
              <a:buNone/>
            </a:pPr>
            <a:r>
              <a:rPr lang="en-US" b="1" i="0" dirty="0">
                <a:effectLst/>
                <a:latin typeface="Söhne"/>
              </a:rPr>
              <a:t>Long-term Preservation</a:t>
            </a:r>
            <a:r>
              <a:rPr lang="en-US" b="0" i="0" dirty="0">
                <a:effectLst/>
                <a:latin typeface="Söhne"/>
              </a:rPr>
              <a:t>: </a:t>
            </a:r>
          </a:p>
          <a:p>
            <a:pPr algn="l">
              <a:buFont typeface="+mj-lt"/>
              <a:buNone/>
            </a:pPr>
            <a:r>
              <a:rPr lang="en-US" b="0" i="0" dirty="0">
                <a:effectLst/>
                <a:latin typeface="Söhne"/>
              </a:rPr>
              <a:t>- Vital for archiving, as it ensures that data can still be understood and used in the future, despite changes in staff, technology, or methodologies.</a:t>
            </a:r>
          </a:p>
          <a:p>
            <a:pPr algn="l">
              <a:buFont typeface="+mj-lt"/>
              <a:buNone/>
            </a:pPr>
            <a:r>
              <a:rPr lang="en-US" b="1" i="0" dirty="0">
                <a:effectLst/>
                <a:latin typeface="Söhne"/>
              </a:rPr>
              <a:t>Resource Management</a:t>
            </a:r>
            <a:r>
              <a:rPr lang="en-US" b="0" i="0" dirty="0">
                <a:effectLst/>
                <a:latin typeface="Söhne"/>
              </a:rPr>
              <a:t>: </a:t>
            </a:r>
          </a:p>
          <a:p>
            <a:pPr algn="l">
              <a:buFont typeface="+mj-lt"/>
              <a:buNone/>
            </a:pPr>
            <a:r>
              <a:rPr lang="en-US" b="0" i="0" dirty="0">
                <a:effectLst/>
                <a:latin typeface="Söhne"/>
              </a:rPr>
              <a:t>- For institutions that manage large amounts of data, such as data repositories or libraries, metadata is essential for organizing and maintaining their collections efficiently.</a:t>
            </a:r>
          </a:p>
          <a:p>
            <a:pPr algn="l">
              <a:buFont typeface="+mj-lt"/>
              <a:buNone/>
            </a:pPr>
            <a:r>
              <a:rPr lang="en-US" b="1" i="0" dirty="0">
                <a:effectLst/>
                <a:latin typeface="Söhne"/>
              </a:rPr>
              <a:t>Compliance and Ethics</a:t>
            </a:r>
            <a:r>
              <a:rPr lang="en-US" b="0" i="0" dirty="0">
                <a:effectLst/>
                <a:latin typeface="Söhne"/>
              </a:rPr>
              <a:t>: </a:t>
            </a:r>
          </a:p>
          <a:p>
            <a:pPr algn="l">
              <a:buFont typeface="+mj-lt"/>
              <a:buNone/>
            </a:pPr>
            <a:r>
              <a:rPr lang="en-US" b="0" i="0">
                <a:effectLst/>
                <a:latin typeface="Söhne"/>
              </a:rPr>
              <a:t>Often </a:t>
            </a:r>
            <a:r>
              <a:rPr lang="en-US" b="0" i="0" dirty="0">
                <a:effectLst/>
                <a:latin typeface="Söhne"/>
              </a:rPr>
              <a:t>contains information about data licensing, access restrictions, ethical approvals, and consent forms, which are crucial for legal and ethical compliance.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4EA53B-8CEA-4B20-B154-89207DA1B8B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7841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4EA53B-8CEA-4B20-B154-89207DA1B8B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3491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4EA53B-8CEA-4B20-B154-89207DA1B8B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5600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4EA53B-8CEA-4B20-B154-89207DA1B8B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544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None/>
            </a:pPr>
            <a:r>
              <a:rPr lang="en-US" b="1" i="0" dirty="0">
                <a:effectLst/>
                <a:latin typeface="Söhne"/>
              </a:rPr>
              <a:t>Time-Consuming</a:t>
            </a:r>
            <a:r>
              <a:rPr lang="en-US" b="0" i="0" dirty="0">
                <a:effectLst/>
                <a:latin typeface="Söhne"/>
              </a:rPr>
              <a:t>: </a:t>
            </a:r>
          </a:p>
          <a:p>
            <a:pPr algn="l">
              <a:buFont typeface="+mj-lt"/>
              <a:buNone/>
            </a:pPr>
            <a:r>
              <a:rPr lang="en-US" b="0" i="0" dirty="0">
                <a:effectLst/>
                <a:latin typeface="Söhne"/>
              </a:rPr>
              <a:t>- meticulous process of reviewing, editing, and structuring data descriptions to ensure they meet certain standards and are useful for end-users. </a:t>
            </a:r>
          </a:p>
          <a:p>
            <a:pPr algn="l">
              <a:buFont typeface="+mj-lt"/>
              <a:buNone/>
            </a:pPr>
            <a:r>
              <a:rPr lang="en-US" b="0" i="0" dirty="0">
                <a:effectLst/>
                <a:latin typeface="Söhne"/>
              </a:rPr>
              <a:t>- It requires going through large datasets and ensuring that each data point is adequately described. </a:t>
            </a:r>
          </a:p>
          <a:p>
            <a:pPr algn="l">
              <a:buFont typeface="+mj-lt"/>
              <a:buNone/>
            </a:pPr>
            <a:r>
              <a:rPr lang="en-US" b="0" i="0" dirty="0">
                <a:effectLst/>
                <a:latin typeface="Söhne"/>
              </a:rPr>
              <a:t>- The need to adhere to specific metadata standards and ensure the accuracy of the information adds to the time intensity of this task.</a:t>
            </a:r>
          </a:p>
          <a:p>
            <a:pPr algn="l">
              <a:buFont typeface="+mj-lt"/>
              <a:buNone/>
            </a:pPr>
            <a:r>
              <a:rPr lang="en-US" b="1" i="0" dirty="0">
                <a:effectLst/>
                <a:latin typeface="Söhne"/>
              </a:rPr>
              <a:t>Requires Expertise</a:t>
            </a:r>
            <a:r>
              <a:rPr lang="en-US" b="0" i="0" dirty="0">
                <a:effectLst/>
                <a:latin typeface="Söhne"/>
              </a:rPr>
              <a:t>: </a:t>
            </a:r>
          </a:p>
          <a:p>
            <a:pPr algn="l">
              <a:buFont typeface="+mj-lt"/>
              <a:buNone/>
            </a:pPr>
            <a:r>
              <a:rPr lang="en-US" b="0" i="0" dirty="0">
                <a:effectLst/>
                <a:latin typeface="Söhne"/>
              </a:rPr>
              <a:t>- requires in-depth knowledge of the domain to understand the nuances and context of the data.</a:t>
            </a:r>
          </a:p>
          <a:p>
            <a:pPr algn="l">
              <a:buFont typeface="+mj-lt"/>
              <a:buNone/>
            </a:pPr>
            <a:r>
              <a:rPr lang="en-US" b="0" i="0" dirty="0">
                <a:effectLst/>
                <a:latin typeface="Söhne"/>
              </a:rPr>
              <a:t>- Curators need to be familiar with the subject matter to select appropriate keywords and classify the data correctly. </a:t>
            </a:r>
          </a:p>
          <a:p>
            <a:pPr algn="l">
              <a:buFont typeface="+mj-lt"/>
              <a:buNone/>
            </a:pPr>
            <a:r>
              <a:rPr lang="en-US" b="0" i="0" dirty="0">
                <a:effectLst/>
                <a:latin typeface="Söhne"/>
              </a:rPr>
              <a:t>- Expertise in metadata standards and best practices is essential, which may involve understanding complex schemas and protocols specific to the field.</a:t>
            </a:r>
          </a:p>
          <a:p>
            <a:pPr algn="l">
              <a:buFont typeface="+mj-lt"/>
              <a:buNone/>
            </a:pPr>
            <a:r>
              <a:rPr lang="en-US" b="1" i="0" dirty="0">
                <a:effectLst/>
                <a:latin typeface="Söhne"/>
              </a:rPr>
              <a:t>Issue with Insufficient Metadata Provided by Data Depositors</a:t>
            </a:r>
            <a:r>
              <a:rPr lang="en-US" b="0" i="0" dirty="0">
                <a:effectLst/>
                <a:latin typeface="Söhne"/>
              </a:rPr>
              <a:t>: </a:t>
            </a:r>
            <a:br>
              <a:rPr lang="en-US" b="0" i="0" dirty="0">
                <a:effectLst/>
                <a:latin typeface="Söhne"/>
              </a:rPr>
            </a:br>
            <a:r>
              <a:rPr lang="en-US" b="0" i="0" dirty="0">
                <a:effectLst/>
                <a:latin typeface="Söhne"/>
              </a:rPr>
              <a:t>- Lack awareness of the importance of comprehensive metadata, or they might not have the time or resources to provide detailed metadata. </a:t>
            </a:r>
          </a:p>
          <a:p>
            <a:pPr algn="l">
              <a:buFont typeface="+mj-lt"/>
              <a:buNone/>
            </a:pPr>
            <a:r>
              <a:rPr lang="en-US" b="0" i="0" dirty="0">
                <a:effectLst/>
                <a:latin typeface="Söhne"/>
              </a:rPr>
              <a:t>- there might be a lack of understanding of what institutes useful metadata. </a:t>
            </a:r>
          </a:p>
          <a:p>
            <a:pPr algn="l">
              <a:buFont typeface="+mj-lt"/>
              <a:buNone/>
            </a:pPr>
            <a:r>
              <a:rPr lang="en-US" b="0" i="0" dirty="0">
                <a:effectLst/>
                <a:latin typeface="Söhne"/>
              </a:rPr>
              <a:t>- This leads to datasets arriving with minimal or inadequate descriptions, which places the burden on curators to fill in the gaps. </a:t>
            </a:r>
          </a:p>
          <a:p>
            <a:pPr algn="l">
              <a:buFont typeface="+mj-lt"/>
              <a:buNone/>
            </a:pPr>
            <a:r>
              <a:rPr lang="en-US" b="0" i="0" dirty="0">
                <a:effectLst/>
                <a:latin typeface="Söhne"/>
              </a:rPr>
              <a:t>- This can be particularly challenging if the curator is not a subject matter expert or if the data is complex.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4EA53B-8CEA-4B20-B154-89207DA1B8B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5901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Generative AI Model Introduction:</a:t>
            </a:r>
            <a:endParaRPr lang="en-US" b="0" i="0" dirty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The </a:t>
            </a:r>
            <a:r>
              <a:rPr lang="en-US" b="0" i="0" dirty="0" err="1">
                <a:effectLst/>
                <a:latin typeface="Söhne"/>
              </a:rPr>
              <a:t>solusion</a:t>
            </a:r>
            <a:r>
              <a:rPr lang="en-US" b="0" i="0" dirty="0">
                <a:effectLst/>
                <a:latin typeface="Söhne"/>
              </a:rPr>
              <a:t> uses ChatGPT, a Generative AI model, to analyze textual data.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It's designed to understand and extract key concepts from text passages relevant to social science datasets.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Diminishing Time in Metadata Curation:</a:t>
            </a:r>
            <a:endParaRPr lang="en-US" b="0" i="0" dirty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ChatGPT automates the keyword extraction process, which is traditionally manual and time-consuming.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It rapidly analyzes text to identify pertinent keywords, reducing the time required for human curation.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Enhancing Accuracy in Metadata Curation:</a:t>
            </a:r>
            <a:endParaRPr lang="en-US" b="0" i="0" dirty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By processing large volumes of text, ChatGPT minimizes human error and ensures a consistent approach to term extraction.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The AI model cross-references extracted terms with established thesauri to improve the precision of metadata terms.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4EA53B-8CEA-4B20-B154-89207DA1B8B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1271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r>
              <a:rPr lang="en-US" b="1" i="0" dirty="0">
                <a:effectLst/>
                <a:latin typeface="Söhne"/>
              </a:rPr>
              <a:t>Rapid Analysis and Keyword Extraction:</a:t>
            </a:r>
            <a:endParaRPr lang="en-US" b="0" i="0" dirty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ChatGPT accelerates the analysis of textual data, swiftly identifying and pulling out relevant keywords.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It processes large volumes of text to extract meaningful terms that can be used to enrich metadata fields.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n-US" b="1" i="0" dirty="0">
                <a:effectLst/>
                <a:latin typeface="Söhne"/>
              </a:rPr>
              <a:t>Integration with Established Thesauri:</a:t>
            </a:r>
            <a:endParaRPr lang="en-US" b="0" i="0" dirty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The AI model cross-references extracted keywords against established thesauri databases 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US" sz="1200" dirty="0"/>
              <a:t>Medical Subject Headings (MESH)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200" dirty="0"/>
              <a:t>   Library of Congress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200" b="0" i="0" dirty="0"/>
              <a:t>   European Language Social Science Thesaurus (ELSST)</a:t>
            </a:r>
            <a:endParaRPr lang="en-US" b="0" i="0" dirty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This integration ensures that the terminology used in metadata is standardized and recognizable across various research databases.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n-US" b="1" i="0" dirty="0">
                <a:effectLst/>
                <a:latin typeface="Söhne"/>
              </a:rPr>
              <a:t>Intelligent Recommendations by ChatGPT:</a:t>
            </a:r>
            <a:endParaRPr lang="en-US" b="0" i="0" dirty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ChatGPT uses advanced algorithms to suggest relevant terms that may not be explicitly mentioned in the text but are contextually significant.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These intelligent recommendations can improve metadata by including terms that enhance the dataset’s discoverability and relevance.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4EA53B-8CEA-4B20-B154-89207DA1B8B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4614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r>
              <a:rPr lang="en-US" b="1" i="0" dirty="0">
                <a:effectLst/>
                <a:latin typeface="Söhne"/>
              </a:rPr>
              <a:t>Streamlining Metadata Augmentation Process:</a:t>
            </a:r>
            <a:endParaRPr lang="en-US" b="0" i="0" dirty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ChatGPT's AI capabilities automate the initial stages of metadata creation, reducing the manual effort required.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The model's ability to process text quickly eliminates bottlenecks associated with human-led metadata extraction.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n-US" b="1" i="0" dirty="0">
                <a:effectLst/>
                <a:latin typeface="Söhne"/>
              </a:rPr>
              <a:t>Improving Efficiency and Output Quality:</a:t>
            </a:r>
            <a:endParaRPr lang="en-US" b="0" i="0" dirty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By automating keyword extraction, ChatGPT minimizes the time spent on metadata curation while also reducing human error.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The use of standardized terms from recognized thesauri ensures consistency and accuracy in the metadata, leading to higher quality datasets.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Enhanced metadata quality aids researchers in more effectively finding and utilizing datasets, facilitating better research outcomes.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n-US" b="1" i="0" dirty="0">
                <a:effectLst/>
                <a:latin typeface="Söhne"/>
              </a:rPr>
              <a:t>Enhanced Discoverability of Self-Published Data:</a:t>
            </a:r>
            <a:endParaRPr lang="en-US" b="0" i="0" dirty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AI-driven metadata augmentation ensures that self-published datasets on </a:t>
            </a:r>
            <a:r>
              <a:rPr lang="en-US" b="0" i="0" dirty="0" err="1">
                <a:effectLst/>
                <a:latin typeface="Söhne"/>
              </a:rPr>
              <a:t>OpenICPSR</a:t>
            </a:r>
            <a:r>
              <a:rPr lang="en-US" b="0" i="0" dirty="0">
                <a:effectLst/>
                <a:latin typeface="Söhne"/>
              </a:rPr>
              <a:t> are tagged with accurate and comprehensive keywords, making them more searchable.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Richer metadata leads to increased visibility of datasets within the platform, as well as through external search engines and academic databases.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n-US" b="1" i="0" dirty="0">
                <a:effectLst/>
                <a:latin typeface="Söhne"/>
              </a:rPr>
              <a:t>Contribution to the Wider Research Community:</a:t>
            </a:r>
            <a:endParaRPr lang="en-US" b="0" i="0" dirty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Well-curated metadata facilitates easier data sharing and collaboration across the research community.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Researchers can more readily find and utilize datasets relevant to their work, thus accelerating scientific discovery and innovation.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Improved metadata quality enhances the reproducibility of research findings, contributing to the reliability and credibility of social science research.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4EA53B-8CEA-4B20-B154-89207DA1B8B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203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4EA53B-8CEA-4B20-B154-89207DA1B8B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340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4EA53B-8CEA-4B20-B154-89207DA1B8B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935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4EA53B-8CEA-4B20-B154-89207DA1B8B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3123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4EA53B-8CEA-4B20-B154-89207DA1B8B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766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539D97-EED3-C96F-EE77-4FED1BEDE9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73321" y="640080"/>
            <a:ext cx="4688333" cy="3566160"/>
          </a:xfrm>
        </p:spPr>
        <p:txBody>
          <a:bodyPr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4700" b="0" i="0">
                <a:effectLst/>
                <a:latin typeface="Söhne Mono"/>
              </a:rPr>
              <a:t>Metadata Augmentation for Social Science Datasets Using Generative AI</a:t>
            </a:r>
            <a:endParaRPr lang="en-US" sz="470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9A9437A-C683-EBE2-C49B-34527DDBCA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73320" y="4636008"/>
            <a:ext cx="4688333" cy="1572768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1800"/>
              <a:t>Caden Picard (University of Michigan - Flint)</a:t>
            </a:r>
          </a:p>
          <a:p>
            <a:pPr algn="l">
              <a:lnSpc>
                <a:spcPct val="90000"/>
              </a:lnSpc>
            </a:pPr>
            <a:r>
              <a:rPr lang="en-US" sz="1800"/>
              <a:t>Jared Lyle (ICPSR)</a:t>
            </a:r>
          </a:p>
          <a:p>
            <a:pPr algn="l">
              <a:lnSpc>
                <a:spcPct val="90000"/>
              </a:lnSpc>
            </a:pPr>
            <a:r>
              <a:rPr lang="en-US" sz="1800"/>
              <a:t>Jay Winkler(ICPSR)</a:t>
            </a:r>
          </a:p>
          <a:p>
            <a:pPr algn="l">
              <a:lnSpc>
                <a:spcPct val="90000"/>
              </a:lnSpc>
            </a:pPr>
            <a:r>
              <a:rPr lang="en-US" sz="1800"/>
              <a:t>Murali Mani (University of Michigan - Flint)</a:t>
            </a:r>
          </a:p>
          <a:p>
            <a:pPr algn="l">
              <a:lnSpc>
                <a:spcPct val="90000"/>
              </a:lnSpc>
            </a:pPr>
            <a:r>
              <a:rPr lang="en-US" sz="1800"/>
              <a:t>Contact: clpicard@umich.edu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DB286E-0173-2871-EDAA-C7E1616573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431" r="22493" b="1"/>
          <a:stretch/>
        </p:blipFill>
        <p:spPr>
          <a:xfrm>
            <a:off x="20" y="10"/>
            <a:ext cx="3492988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2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646" y="4409267"/>
            <a:ext cx="3182692" cy="18288"/>
          </a:xfrm>
          <a:custGeom>
            <a:avLst/>
            <a:gdLst>
              <a:gd name="connsiteX0" fmla="*/ 0 w 3182692"/>
              <a:gd name="connsiteY0" fmla="*/ 0 h 18288"/>
              <a:gd name="connsiteX1" fmla="*/ 604711 w 3182692"/>
              <a:gd name="connsiteY1" fmla="*/ 0 h 18288"/>
              <a:gd name="connsiteX2" fmla="*/ 1241250 w 3182692"/>
              <a:gd name="connsiteY2" fmla="*/ 0 h 18288"/>
              <a:gd name="connsiteX3" fmla="*/ 1909615 w 3182692"/>
              <a:gd name="connsiteY3" fmla="*/ 0 h 18288"/>
              <a:gd name="connsiteX4" fmla="*/ 2577981 w 3182692"/>
              <a:gd name="connsiteY4" fmla="*/ 0 h 18288"/>
              <a:gd name="connsiteX5" fmla="*/ 3182692 w 3182692"/>
              <a:gd name="connsiteY5" fmla="*/ 0 h 18288"/>
              <a:gd name="connsiteX6" fmla="*/ 3182692 w 3182692"/>
              <a:gd name="connsiteY6" fmla="*/ 18288 h 18288"/>
              <a:gd name="connsiteX7" fmla="*/ 2482500 w 3182692"/>
              <a:gd name="connsiteY7" fmla="*/ 18288 h 18288"/>
              <a:gd name="connsiteX8" fmla="*/ 1782308 w 3182692"/>
              <a:gd name="connsiteY8" fmla="*/ 18288 h 18288"/>
              <a:gd name="connsiteX9" fmla="*/ 1145769 w 3182692"/>
              <a:gd name="connsiteY9" fmla="*/ 18288 h 18288"/>
              <a:gd name="connsiteX10" fmla="*/ 0 w 3182692"/>
              <a:gd name="connsiteY10" fmla="*/ 18288 h 18288"/>
              <a:gd name="connsiteX11" fmla="*/ 0 w 3182692"/>
              <a:gd name="connsiteY11" fmla="*/ 0 h 18288"/>
              <a:gd name="connsiteX0" fmla="*/ 0 w 3182692"/>
              <a:gd name="connsiteY0" fmla="*/ 0 h 18288"/>
              <a:gd name="connsiteX1" fmla="*/ 604711 w 3182692"/>
              <a:gd name="connsiteY1" fmla="*/ 0 h 18288"/>
              <a:gd name="connsiteX2" fmla="*/ 1145769 w 3182692"/>
              <a:gd name="connsiteY2" fmla="*/ 0 h 18288"/>
              <a:gd name="connsiteX3" fmla="*/ 1845961 w 3182692"/>
              <a:gd name="connsiteY3" fmla="*/ 0 h 18288"/>
              <a:gd name="connsiteX4" fmla="*/ 2450673 w 3182692"/>
              <a:gd name="connsiteY4" fmla="*/ 0 h 18288"/>
              <a:gd name="connsiteX5" fmla="*/ 3182692 w 3182692"/>
              <a:gd name="connsiteY5" fmla="*/ 0 h 18288"/>
              <a:gd name="connsiteX6" fmla="*/ 3182692 w 3182692"/>
              <a:gd name="connsiteY6" fmla="*/ 18288 h 18288"/>
              <a:gd name="connsiteX7" fmla="*/ 2546154 w 3182692"/>
              <a:gd name="connsiteY7" fmla="*/ 18288 h 18288"/>
              <a:gd name="connsiteX8" fmla="*/ 1845961 w 3182692"/>
              <a:gd name="connsiteY8" fmla="*/ 18288 h 18288"/>
              <a:gd name="connsiteX9" fmla="*/ 1304904 w 3182692"/>
              <a:gd name="connsiteY9" fmla="*/ 18288 h 18288"/>
              <a:gd name="connsiteX10" fmla="*/ 668365 w 3182692"/>
              <a:gd name="connsiteY10" fmla="*/ 18288 h 18288"/>
              <a:gd name="connsiteX11" fmla="*/ 0 w 3182692"/>
              <a:gd name="connsiteY11" fmla="*/ 18288 h 18288"/>
              <a:gd name="connsiteX12" fmla="*/ 0 w 3182692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182692" h="18288" fill="none" extrusionOk="0">
                <a:moveTo>
                  <a:pt x="0" y="0"/>
                </a:moveTo>
                <a:cubicBezTo>
                  <a:pt x="145195" y="-37571"/>
                  <a:pt x="472618" y="-13696"/>
                  <a:pt x="604711" y="0"/>
                </a:cubicBezTo>
                <a:cubicBezTo>
                  <a:pt x="706652" y="-3280"/>
                  <a:pt x="1039328" y="-8567"/>
                  <a:pt x="1241250" y="0"/>
                </a:cubicBezTo>
                <a:cubicBezTo>
                  <a:pt x="1405712" y="-7891"/>
                  <a:pt x="1711158" y="8053"/>
                  <a:pt x="1909615" y="0"/>
                </a:cubicBezTo>
                <a:cubicBezTo>
                  <a:pt x="2107436" y="-40150"/>
                  <a:pt x="2247192" y="19443"/>
                  <a:pt x="2577981" y="0"/>
                </a:cubicBezTo>
                <a:cubicBezTo>
                  <a:pt x="2894393" y="-5855"/>
                  <a:pt x="3041563" y="17846"/>
                  <a:pt x="3182692" y="0"/>
                </a:cubicBezTo>
                <a:cubicBezTo>
                  <a:pt x="3181973" y="8390"/>
                  <a:pt x="3182735" y="11854"/>
                  <a:pt x="3182692" y="18288"/>
                </a:cubicBezTo>
                <a:cubicBezTo>
                  <a:pt x="2975928" y="57450"/>
                  <a:pt x="2667693" y="19406"/>
                  <a:pt x="2482500" y="18288"/>
                </a:cubicBezTo>
                <a:cubicBezTo>
                  <a:pt x="2299734" y="36912"/>
                  <a:pt x="1925962" y="9303"/>
                  <a:pt x="1782308" y="18288"/>
                </a:cubicBezTo>
                <a:cubicBezTo>
                  <a:pt x="1635580" y="20546"/>
                  <a:pt x="1257854" y="-3663"/>
                  <a:pt x="1145769" y="18288"/>
                </a:cubicBezTo>
                <a:cubicBezTo>
                  <a:pt x="1025065" y="56574"/>
                  <a:pt x="247799" y="-11536"/>
                  <a:pt x="0" y="18288"/>
                </a:cubicBezTo>
                <a:cubicBezTo>
                  <a:pt x="-405" y="13204"/>
                  <a:pt x="-1092" y="5311"/>
                  <a:pt x="0" y="0"/>
                </a:cubicBezTo>
                <a:close/>
              </a:path>
              <a:path w="3182692" h="18288" stroke="0" extrusionOk="0">
                <a:moveTo>
                  <a:pt x="0" y="0"/>
                </a:moveTo>
                <a:cubicBezTo>
                  <a:pt x="288308" y="19724"/>
                  <a:pt x="431183" y="-26509"/>
                  <a:pt x="604711" y="0"/>
                </a:cubicBezTo>
                <a:cubicBezTo>
                  <a:pt x="795174" y="4405"/>
                  <a:pt x="950067" y="22541"/>
                  <a:pt x="1145769" y="0"/>
                </a:cubicBezTo>
                <a:cubicBezTo>
                  <a:pt x="1301850" y="7702"/>
                  <a:pt x="1499974" y="-70469"/>
                  <a:pt x="1845961" y="0"/>
                </a:cubicBezTo>
                <a:cubicBezTo>
                  <a:pt x="2191264" y="15313"/>
                  <a:pt x="2307232" y="-97"/>
                  <a:pt x="2450673" y="0"/>
                </a:cubicBezTo>
                <a:cubicBezTo>
                  <a:pt x="2596405" y="-19465"/>
                  <a:pt x="3033067" y="-31048"/>
                  <a:pt x="3182692" y="0"/>
                </a:cubicBezTo>
                <a:cubicBezTo>
                  <a:pt x="3182066" y="4696"/>
                  <a:pt x="3183370" y="10269"/>
                  <a:pt x="3182692" y="18288"/>
                </a:cubicBezTo>
                <a:cubicBezTo>
                  <a:pt x="3091120" y="-23022"/>
                  <a:pt x="2811074" y="61693"/>
                  <a:pt x="2546154" y="18288"/>
                </a:cubicBezTo>
                <a:cubicBezTo>
                  <a:pt x="2285186" y="27529"/>
                  <a:pt x="2090205" y="-22321"/>
                  <a:pt x="1845961" y="18288"/>
                </a:cubicBezTo>
                <a:cubicBezTo>
                  <a:pt x="1599794" y="31493"/>
                  <a:pt x="1466284" y="37447"/>
                  <a:pt x="1304904" y="18288"/>
                </a:cubicBezTo>
                <a:cubicBezTo>
                  <a:pt x="1189365" y="43775"/>
                  <a:pt x="952251" y="23461"/>
                  <a:pt x="668365" y="18288"/>
                </a:cubicBezTo>
                <a:cubicBezTo>
                  <a:pt x="407868" y="43595"/>
                  <a:pt x="284672" y="-9405"/>
                  <a:pt x="0" y="18288"/>
                </a:cubicBezTo>
                <a:cubicBezTo>
                  <a:pt x="527" y="9891"/>
                  <a:pt x="870" y="7012"/>
                  <a:pt x="0" y="0"/>
                </a:cubicBezTo>
                <a:close/>
              </a:path>
              <a:path w="3182692" h="18288" fill="none" stroke="0" extrusionOk="0">
                <a:moveTo>
                  <a:pt x="0" y="0"/>
                </a:moveTo>
                <a:cubicBezTo>
                  <a:pt x="108839" y="-32375"/>
                  <a:pt x="447732" y="16552"/>
                  <a:pt x="604711" y="0"/>
                </a:cubicBezTo>
                <a:cubicBezTo>
                  <a:pt x="781899" y="-548"/>
                  <a:pt x="1052060" y="7118"/>
                  <a:pt x="1241250" y="0"/>
                </a:cubicBezTo>
                <a:cubicBezTo>
                  <a:pt x="1399482" y="14083"/>
                  <a:pt x="1706293" y="54730"/>
                  <a:pt x="1909615" y="0"/>
                </a:cubicBezTo>
                <a:cubicBezTo>
                  <a:pt x="2085313" y="-24404"/>
                  <a:pt x="2264415" y="16988"/>
                  <a:pt x="2577981" y="0"/>
                </a:cubicBezTo>
                <a:cubicBezTo>
                  <a:pt x="2926098" y="-10318"/>
                  <a:pt x="3036314" y="-14769"/>
                  <a:pt x="3182692" y="0"/>
                </a:cubicBezTo>
                <a:cubicBezTo>
                  <a:pt x="3181841" y="8135"/>
                  <a:pt x="3181636" y="12730"/>
                  <a:pt x="3182692" y="18288"/>
                </a:cubicBezTo>
                <a:cubicBezTo>
                  <a:pt x="2996012" y="-1231"/>
                  <a:pt x="2669008" y="27395"/>
                  <a:pt x="2482500" y="18288"/>
                </a:cubicBezTo>
                <a:cubicBezTo>
                  <a:pt x="2296543" y="21246"/>
                  <a:pt x="1935236" y="7938"/>
                  <a:pt x="1782308" y="18288"/>
                </a:cubicBezTo>
                <a:cubicBezTo>
                  <a:pt x="1607683" y="25490"/>
                  <a:pt x="1291498" y="1369"/>
                  <a:pt x="1145769" y="18288"/>
                </a:cubicBezTo>
                <a:cubicBezTo>
                  <a:pt x="1015407" y="55325"/>
                  <a:pt x="262557" y="26571"/>
                  <a:pt x="0" y="18288"/>
                </a:cubicBezTo>
                <a:cubicBezTo>
                  <a:pt x="508" y="13336"/>
                  <a:pt x="437" y="727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182692"/>
                      <a:gd name="connsiteY0" fmla="*/ 0 h 18288"/>
                      <a:gd name="connsiteX1" fmla="*/ 604711 w 3182692"/>
                      <a:gd name="connsiteY1" fmla="*/ 0 h 18288"/>
                      <a:gd name="connsiteX2" fmla="*/ 1241250 w 3182692"/>
                      <a:gd name="connsiteY2" fmla="*/ 0 h 18288"/>
                      <a:gd name="connsiteX3" fmla="*/ 1909615 w 3182692"/>
                      <a:gd name="connsiteY3" fmla="*/ 0 h 18288"/>
                      <a:gd name="connsiteX4" fmla="*/ 2577981 w 3182692"/>
                      <a:gd name="connsiteY4" fmla="*/ 0 h 18288"/>
                      <a:gd name="connsiteX5" fmla="*/ 3182692 w 3182692"/>
                      <a:gd name="connsiteY5" fmla="*/ 0 h 18288"/>
                      <a:gd name="connsiteX6" fmla="*/ 3182692 w 3182692"/>
                      <a:gd name="connsiteY6" fmla="*/ 18288 h 18288"/>
                      <a:gd name="connsiteX7" fmla="*/ 2482500 w 3182692"/>
                      <a:gd name="connsiteY7" fmla="*/ 18288 h 18288"/>
                      <a:gd name="connsiteX8" fmla="*/ 1782308 w 3182692"/>
                      <a:gd name="connsiteY8" fmla="*/ 18288 h 18288"/>
                      <a:gd name="connsiteX9" fmla="*/ 1145769 w 3182692"/>
                      <a:gd name="connsiteY9" fmla="*/ 18288 h 18288"/>
                      <a:gd name="connsiteX10" fmla="*/ 0 w 3182692"/>
                      <a:gd name="connsiteY10" fmla="*/ 18288 h 18288"/>
                      <a:gd name="connsiteX11" fmla="*/ 0 w 3182692"/>
                      <a:gd name="connsiteY11" fmla="*/ 0 h 18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3182692" h="18288" fill="none" extrusionOk="0">
                        <a:moveTo>
                          <a:pt x="0" y="0"/>
                        </a:moveTo>
                        <a:cubicBezTo>
                          <a:pt x="126686" y="-21366"/>
                          <a:pt x="467788" y="9025"/>
                          <a:pt x="604711" y="0"/>
                        </a:cubicBezTo>
                        <a:cubicBezTo>
                          <a:pt x="741634" y="-9025"/>
                          <a:pt x="1061620" y="6814"/>
                          <a:pt x="1241250" y="0"/>
                        </a:cubicBezTo>
                        <a:cubicBezTo>
                          <a:pt x="1420880" y="-6814"/>
                          <a:pt x="1713773" y="13383"/>
                          <a:pt x="1909615" y="0"/>
                        </a:cubicBezTo>
                        <a:cubicBezTo>
                          <a:pt x="2105457" y="-13383"/>
                          <a:pt x="2257256" y="13567"/>
                          <a:pt x="2577981" y="0"/>
                        </a:cubicBezTo>
                        <a:cubicBezTo>
                          <a:pt x="2898706" y="-13567"/>
                          <a:pt x="3026063" y="6328"/>
                          <a:pt x="3182692" y="0"/>
                        </a:cubicBezTo>
                        <a:cubicBezTo>
                          <a:pt x="3181983" y="8157"/>
                          <a:pt x="3182279" y="12125"/>
                          <a:pt x="3182692" y="18288"/>
                        </a:cubicBezTo>
                        <a:cubicBezTo>
                          <a:pt x="2998421" y="21742"/>
                          <a:pt x="2675038" y="19014"/>
                          <a:pt x="2482500" y="18288"/>
                        </a:cubicBezTo>
                        <a:cubicBezTo>
                          <a:pt x="2289962" y="17562"/>
                          <a:pt x="1930644" y="6834"/>
                          <a:pt x="1782308" y="18288"/>
                        </a:cubicBezTo>
                        <a:cubicBezTo>
                          <a:pt x="1633972" y="29742"/>
                          <a:pt x="1287388" y="-1992"/>
                          <a:pt x="1145769" y="18288"/>
                        </a:cubicBezTo>
                        <a:cubicBezTo>
                          <a:pt x="1004150" y="38568"/>
                          <a:pt x="256377" y="-37438"/>
                          <a:pt x="0" y="18288"/>
                        </a:cubicBezTo>
                        <a:cubicBezTo>
                          <a:pt x="-46" y="12483"/>
                          <a:pt x="-203" y="6491"/>
                          <a:pt x="0" y="0"/>
                        </a:cubicBezTo>
                        <a:close/>
                      </a:path>
                      <a:path w="3182692" h="18288" stroke="0" extrusionOk="0">
                        <a:moveTo>
                          <a:pt x="0" y="0"/>
                        </a:moveTo>
                        <a:cubicBezTo>
                          <a:pt x="283446" y="18201"/>
                          <a:pt x="432812" y="7290"/>
                          <a:pt x="604711" y="0"/>
                        </a:cubicBezTo>
                        <a:cubicBezTo>
                          <a:pt x="776610" y="-7290"/>
                          <a:pt x="982253" y="15478"/>
                          <a:pt x="1145769" y="0"/>
                        </a:cubicBezTo>
                        <a:cubicBezTo>
                          <a:pt x="1309285" y="-15478"/>
                          <a:pt x="1514247" y="-25520"/>
                          <a:pt x="1845961" y="0"/>
                        </a:cubicBezTo>
                        <a:cubicBezTo>
                          <a:pt x="2177675" y="25520"/>
                          <a:pt x="2297588" y="16646"/>
                          <a:pt x="2450673" y="0"/>
                        </a:cubicBezTo>
                        <a:cubicBezTo>
                          <a:pt x="2603758" y="-16646"/>
                          <a:pt x="3023048" y="-21196"/>
                          <a:pt x="3182692" y="0"/>
                        </a:cubicBezTo>
                        <a:cubicBezTo>
                          <a:pt x="3182428" y="4493"/>
                          <a:pt x="3183076" y="9472"/>
                          <a:pt x="3182692" y="18288"/>
                        </a:cubicBezTo>
                        <a:cubicBezTo>
                          <a:pt x="3039109" y="-12701"/>
                          <a:pt x="2823860" y="13848"/>
                          <a:pt x="2546154" y="18288"/>
                        </a:cubicBezTo>
                        <a:cubicBezTo>
                          <a:pt x="2268448" y="22728"/>
                          <a:pt x="2098674" y="5291"/>
                          <a:pt x="1845961" y="18288"/>
                        </a:cubicBezTo>
                        <a:cubicBezTo>
                          <a:pt x="1593248" y="31285"/>
                          <a:pt x="1456743" y="27560"/>
                          <a:pt x="1304904" y="18288"/>
                        </a:cubicBezTo>
                        <a:cubicBezTo>
                          <a:pt x="1153065" y="9016"/>
                          <a:pt x="947204" y="11126"/>
                          <a:pt x="668365" y="18288"/>
                        </a:cubicBezTo>
                        <a:cubicBezTo>
                          <a:pt x="389526" y="25450"/>
                          <a:pt x="288244" y="-4628"/>
                          <a:pt x="0" y="18288"/>
                        </a:cubicBezTo>
                        <a:cubicBezTo>
                          <a:pt x="843" y="9577"/>
                          <a:pt x="371" y="690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941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Get ChatGPT Suggestions (Python)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874" y="1272209"/>
            <a:ext cx="8776251" cy="5168348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get_gpt_list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text_to_analyze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passage_prompt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'''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      Here is a passage of text: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text_to_analyze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			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Analyze the passage to understand the main context and themes.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			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Return them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 a comma delimited list.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			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The themes and context descriptions should be no more than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			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3 words long and should not have special characters.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      '''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gpt_words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chatgpt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(key,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chat_model,passage_prompt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  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lower_gpt_words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word.lower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word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gpt_words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gpt_list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.join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lower_gpt_words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gpt_list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21846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Compare Thesauri Prompt(Python)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874" y="1272209"/>
            <a:ext cx="8776251" cy="5168348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get_dictionary_terms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file_name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gpt_list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result_size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 marL="0" indent="0">
              <a:buNone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file_keywords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return_keyword_list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file_name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limited_list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file_keywords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[: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20000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lowerfile_words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11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word.lower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word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limited_list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file_list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.join(</a:t>
            </a:r>
            <a:r>
              <a:rPr lang="en-US" sz="11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lowerfile_words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pPr marL="0" indent="0">
              <a:buNone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list_compare_prompt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'''I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am going to give you two lists. The first list is called "GPT list" 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			       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and the second list is called "Subject Terms List".</a:t>
            </a:r>
            <a:endParaRPr lang="en-US" sz="11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                Based on the words in the "GPT list", find phrases in the "Subject Terms List" 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		            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that describe similar contexts and themes. </a:t>
            </a:r>
            <a:endParaRPr lang="en-US" sz="11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                The result set should be comma delimited list without numbering.</a:t>
            </a:r>
            <a:endParaRPr lang="en-US" sz="11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                This is the GPT list: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1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gpt_list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1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                This is the subject terms list: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1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file_list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1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                Order the list alphabetically from A-Z.</a:t>
            </a:r>
            <a:endParaRPr lang="en-US" sz="11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                Limit the results to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1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result_size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of the most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		            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relevant phrases sourced from the "Subject Terms List"'''</a:t>
            </a:r>
            <a:endParaRPr lang="en-US" sz="11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pPr marL="0" indent="0">
              <a:buNone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#print(list_compare_prompt)</a:t>
            </a:r>
            <a:endParaRPr lang="en-US" sz="11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pPr marL="0" indent="0">
              <a:buNone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gpt_compare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chatgpt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(key, </a:t>
            </a:r>
            <a:r>
              <a:rPr lang="en-US" sz="11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chat_model,list_compare_prompt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gpt_compare_str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1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.join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gpt_compare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marL="0" indent="0">
              <a:buNone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pPr marL="0" indent="0">
              <a:buNone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return_results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gpt_compare_str</a:t>
            </a:r>
            <a:endParaRPr lang="en-US" sz="11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return_results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67475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29209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Analyze and Return Results (Python)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874" y="815009"/>
            <a:ext cx="8776251" cy="5913782"/>
          </a:xfrm>
          <a:solidFill>
            <a:schemeClr val="tx1"/>
          </a:solidFill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gpt_list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get_gpt_list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text_to_analyze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b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# get results #  </a:t>
            </a:r>
            <a:endParaRPr 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icpsr_keywords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return_keyword_list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icpsr_file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icpsr_result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get_dictionary_terms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icpsr_file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gpt_list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result_size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loc_result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get_dictionary_terms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loc_file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gpt_list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result_size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elsst_result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get_dictionary_terms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elsst_file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gpt_list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result_size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mesh_result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get_dictionary_terms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mesh_file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gpt_list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result_size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#find missing #</a:t>
            </a:r>
            <a:endParaRPr 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elsst_missing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missing_keywords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elsst_result,icpsr_keywords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gpt_missing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missing_keywords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gpt_list,icpsr_keywords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mesh_missing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missing_keywords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mesh_result,icpsr_keywords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FFFFFF"/>
                </a:solidFill>
                <a:latin typeface="Consolas" panose="020B0609020204030204" pitchFamily="49" charset="0"/>
              </a:rPr>
              <a:t>loc</a:t>
            </a:r>
            <a:r>
              <a:rPr lang="en-US" sz="1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_missing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missing_keywords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FFFFFF"/>
                </a:solidFill>
                <a:latin typeface="Consolas" panose="020B0609020204030204" pitchFamily="49" charset="0"/>
              </a:rPr>
              <a:t>loc_</a:t>
            </a:r>
            <a:r>
              <a:rPr lang="en-US" sz="1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1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,icpsr_keywords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data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[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[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"ChatGPT"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gpt_list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gpt_missing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, [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"ICPSR"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icpsr_result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, [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"ELSST"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elsst_result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elsst_missing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, [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"MESH"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mesh_result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mesh_missing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  , [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“LOC"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FFFFFF"/>
                </a:solidFill>
                <a:latin typeface="Consolas" panose="020B0609020204030204" pitchFamily="49" charset="0"/>
              </a:rPr>
              <a:t>loc</a:t>
            </a:r>
            <a:r>
              <a:rPr lang="en-US" sz="1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_result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FFFFFF"/>
                </a:solidFill>
                <a:latin typeface="Consolas" panose="020B0609020204030204" pitchFamily="49" charset="0"/>
              </a:rPr>
              <a:t>loc</a:t>
            </a:r>
            <a:r>
              <a:rPr lang="en-US" sz="1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_missing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]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headers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"Source"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"Suggested"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"Missing from ICPSR"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b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(tabulate(data, headers,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tablefmt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"grid"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460021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29209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Result Set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874" y="815009"/>
            <a:ext cx="8776251" cy="5913782"/>
          </a:xfrm>
          <a:solidFill>
            <a:schemeClr val="tx1"/>
          </a:solidFill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11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+----------+----------------------------------------------+----------------------------------------------+</a:t>
            </a:r>
          </a:p>
          <a:p>
            <a:pPr marL="0" indent="0">
              <a:buNone/>
            </a:pPr>
            <a:r>
              <a:rPr lang="en-US" sz="11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| Source   | Suggested                                    | Missing from ICPSR                           </a:t>
            </a:r>
            <a:r>
              <a:rPr lang="en-US" sz="8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|</a:t>
            </a:r>
          </a:p>
          <a:p>
            <a:pPr marL="0" indent="0">
              <a:buNone/>
            </a:pPr>
            <a:r>
              <a:rPr lang="en-US" sz="11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+==========+==============================================+==============================================+</a:t>
            </a:r>
          </a:p>
          <a:p>
            <a:pPr marL="0" indent="0">
              <a:buNone/>
            </a:pPr>
            <a:r>
              <a:rPr lang="en-US" sz="11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| ChatGPT  | census tracts                                | census tracts                                |</a:t>
            </a:r>
          </a:p>
          <a:p>
            <a:pPr marL="0" indent="0">
              <a:buNone/>
            </a:pPr>
            <a:r>
              <a:rPr lang="en-US" sz="11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|          |  community categorization                    |  community categorization                    |</a:t>
            </a:r>
          </a:p>
          <a:p>
            <a:pPr marL="0" indent="0">
              <a:buNone/>
            </a:pPr>
            <a:r>
              <a:rPr lang="en-US" sz="11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|          |  urban-rural classification                  |  urban-rural classification                  |</a:t>
            </a:r>
          </a:p>
          <a:p>
            <a:pPr marL="0" indent="0">
              <a:buNone/>
            </a:pPr>
            <a:r>
              <a:rPr lang="en-US" sz="11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|          |  </a:t>
            </a:r>
            <a:r>
              <a:rPr lang="en-US" sz="11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ruca</a:t>
            </a:r>
            <a:r>
              <a:rPr lang="en-US" sz="11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modification                           |  </a:t>
            </a:r>
            <a:r>
              <a:rPr lang="en-US" sz="11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ruca</a:t>
            </a:r>
            <a:r>
              <a:rPr lang="en-US" sz="11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modification                           |</a:t>
            </a:r>
          </a:p>
          <a:p>
            <a:pPr marL="0" indent="0">
              <a:buNone/>
            </a:pPr>
            <a:r>
              <a:rPr lang="en-US" sz="11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|          |  density levels                              |  density levels                              |</a:t>
            </a:r>
          </a:p>
          <a:p>
            <a:pPr marL="0" indent="0">
              <a:buNone/>
            </a:pPr>
            <a:r>
              <a:rPr lang="en-US" sz="11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|          |  suburban/small town                         |  suburban/small town                         |</a:t>
            </a:r>
          </a:p>
          <a:p>
            <a:pPr marL="0" indent="0">
              <a:buNone/>
            </a:pPr>
            <a:r>
              <a:rPr lang="en-US" sz="11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|          |  rural areas                                 |  rural areas                                 |</a:t>
            </a:r>
          </a:p>
          <a:p>
            <a:pPr marL="0" indent="0">
              <a:buNone/>
            </a:pPr>
            <a:r>
              <a:rPr lang="en-US" sz="11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|          |  undesignated category                       |  undesignated category                       |</a:t>
            </a:r>
          </a:p>
          <a:p>
            <a:pPr marL="0" indent="0">
              <a:buNone/>
            </a:pPr>
            <a:r>
              <a:rPr lang="en-US" sz="11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+----------+----------------------------------------------+----------------------------------------------+</a:t>
            </a:r>
          </a:p>
          <a:p>
            <a:pPr marL="0" indent="0">
              <a:buNone/>
            </a:pPr>
            <a:r>
              <a:rPr lang="en-US" sz="1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| </a:t>
            </a:r>
            <a:r>
              <a:rPr lang="en-US" sz="11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ICPSR    | administrative divisions                     |                                              |</a:t>
            </a:r>
          </a:p>
          <a:p>
            <a:pPr marL="0" indent="0">
              <a:buNone/>
            </a:pPr>
            <a:r>
              <a:rPr lang="en-US" sz="11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|          |  agricultural census                         |                                              |</a:t>
            </a:r>
          </a:p>
          <a:p>
            <a:pPr marL="0" indent="0">
              <a:buNone/>
            </a:pPr>
            <a:r>
              <a:rPr lang="en-US" sz="11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|          |  census                                      |                                              |</a:t>
            </a:r>
          </a:p>
          <a:p>
            <a:pPr marL="0" indent="0">
              <a:buNone/>
            </a:pPr>
            <a:r>
              <a:rPr lang="en-US" sz="11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|          |  community development                       |                                              |</a:t>
            </a:r>
          </a:p>
          <a:p>
            <a:pPr marL="0" indent="0">
              <a:buNone/>
            </a:pPr>
            <a:r>
              <a:rPr lang="en-US" sz="11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|          |  population density                          |                                              |</a:t>
            </a:r>
          </a:p>
          <a:p>
            <a:pPr marL="0" indent="0">
              <a:buNone/>
            </a:pPr>
            <a:r>
              <a:rPr lang="en-US" sz="11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|          |  rural areas                                 |                                              |</a:t>
            </a:r>
          </a:p>
          <a:p>
            <a:pPr marL="0" indent="0">
              <a:buNone/>
            </a:pPr>
            <a:r>
              <a:rPr lang="en-US" sz="11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|          |  social stratification                       |                                              |</a:t>
            </a:r>
          </a:p>
          <a:p>
            <a:pPr marL="0" indent="0">
              <a:buNone/>
            </a:pPr>
            <a:r>
              <a:rPr lang="en-US" sz="11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|          |  socioeconomic status                        |                                              |</a:t>
            </a:r>
          </a:p>
          <a:p>
            <a:pPr marL="0" indent="0">
              <a:buNone/>
            </a:pPr>
            <a:r>
              <a:rPr lang="en-US" sz="11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|          |  urban development                           |                                              |</a:t>
            </a:r>
          </a:p>
          <a:p>
            <a:pPr marL="0" indent="0">
              <a:buNone/>
            </a:pPr>
            <a:r>
              <a:rPr lang="en-US" sz="11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|          |  urban planning                              |                                              |</a:t>
            </a:r>
          </a:p>
          <a:p>
            <a:pPr marL="0" indent="0">
              <a:buNone/>
            </a:pPr>
            <a:r>
              <a:rPr lang="en-US" sz="11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+----------+----------------------------------------------+----------------------------------------------+</a:t>
            </a:r>
          </a:p>
          <a:p>
            <a:pPr marL="0" indent="0">
              <a:buNone/>
            </a:pPr>
            <a:r>
              <a:rPr lang="en-US" sz="1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| </a:t>
            </a:r>
            <a:r>
              <a:rPr lang="en-US" sz="11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ELSST    | administrative areas                         | administrative areas                         |</a:t>
            </a:r>
          </a:p>
          <a:p>
            <a:pPr marL="0" indent="0">
              <a:buNone/>
            </a:pPr>
            <a:r>
              <a:rPr lang="en-US" sz="11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|          |  church and state                            |  church and state                            |</a:t>
            </a:r>
          </a:p>
          <a:p>
            <a:pPr marL="0" indent="0">
              <a:buNone/>
            </a:pPr>
            <a:r>
              <a:rPr lang="en-US" sz="11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|          |  demography                                  |  demography                                  |</a:t>
            </a:r>
          </a:p>
          <a:p>
            <a:pPr marL="0" indent="0">
              <a:buNone/>
            </a:pPr>
            <a:r>
              <a:rPr lang="en-US" sz="11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|          |  educational admission                       |  educational admission                       |</a:t>
            </a:r>
          </a:p>
          <a:p>
            <a:pPr marL="0" indent="0">
              <a:buNone/>
            </a:pPr>
            <a:r>
              <a:rPr lang="en-US" sz="11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|          |  industrial planning                         |  industrial planning                         |</a:t>
            </a:r>
          </a:p>
          <a:p>
            <a:pPr marL="0" indent="0">
              <a:buNone/>
            </a:pPr>
            <a:r>
              <a:rPr lang="en-US" sz="11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|          |  population                                  |  population                                  |</a:t>
            </a:r>
          </a:p>
          <a:p>
            <a:pPr marL="0" indent="0">
              <a:buNone/>
            </a:pPr>
            <a:r>
              <a:rPr lang="en-US" sz="11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|          |  rural development                           |  rural development                           |</a:t>
            </a:r>
          </a:p>
          <a:p>
            <a:pPr marL="0" indent="0">
              <a:buNone/>
            </a:pPr>
            <a:r>
              <a:rPr lang="en-US" sz="11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|          |  social policy                               |  social policy                               |</a:t>
            </a:r>
          </a:p>
          <a:p>
            <a:pPr marL="0" indent="0">
              <a:buNone/>
            </a:pPr>
            <a:r>
              <a:rPr lang="en-US" sz="11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|          |  surveys                                     |  surveys                                     |</a:t>
            </a:r>
          </a:p>
          <a:p>
            <a:pPr marL="0" indent="0">
              <a:buNone/>
            </a:pPr>
            <a:r>
              <a:rPr lang="en-US" sz="11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|          |  urban development                           |  urban development                           |</a:t>
            </a:r>
            <a:endParaRPr lang="en-US" sz="8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+----------+----------------------------------------------+----------------------------------------------+</a:t>
            </a:r>
          </a:p>
          <a:p>
            <a:pPr marL="0" indent="0">
              <a:buNone/>
            </a:pPr>
            <a:r>
              <a:rPr lang="en-US" sz="1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| </a:t>
            </a:r>
            <a:r>
              <a:rPr lang="en-US" sz="11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MESH     | community health services                    | community health services                    |</a:t>
            </a:r>
          </a:p>
          <a:p>
            <a:pPr marL="0" indent="0">
              <a:buNone/>
            </a:pPr>
            <a:r>
              <a:rPr lang="en-US" sz="11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|          |  health services accessibility               |  health services accessibility               |</a:t>
            </a:r>
          </a:p>
          <a:p>
            <a:pPr marL="0" indent="0">
              <a:buNone/>
            </a:pPr>
            <a:r>
              <a:rPr lang="en-US" sz="11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|          |  health surveys                              |  health surveys                              |</a:t>
            </a:r>
          </a:p>
          <a:p>
            <a:pPr marL="0" indent="0">
              <a:buNone/>
            </a:pPr>
            <a:r>
              <a:rPr lang="en-US" sz="11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|          |  health status                               |  health status                               |</a:t>
            </a:r>
          </a:p>
          <a:p>
            <a:pPr marL="0" indent="0">
              <a:buNone/>
            </a:pPr>
            <a:r>
              <a:rPr lang="en-US" sz="11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|          |  health facilities                           |  health facilities                           |</a:t>
            </a:r>
          </a:p>
          <a:p>
            <a:pPr marL="0" indent="0">
              <a:buNone/>
            </a:pPr>
            <a:r>
              <a:rPr lang="en-US" sz="11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|          |  health care quality                         |  health care quality                         |</a:t>
            </a:r>
          </a:p>
          <a:p>
            <a:pPr marL="0" indent="0">
              <a:buNone/>
            </a:pPr>
            <a:r>
              <a:rPr lang="en-US" sz="11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|          |  access                                      |  access                                      |</a:t>
            </a:r>
          </a:p>
          <a:p>
            <a:pPr marL="0" indent="0">
              <a:buNone/>
            </a:pPr>
            <a:r>
              <a:rPr lang="en-US" sz="11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|          |  and evaluation                              |  and evaluation                              |</a:t>
            </a:r>
          </a:p>
          <a:p>
            <a:pPr marL="0" indent="0">
              <a:buNone/>
            </a:pPr>
            <a:r>
              <a:rPr lang="en-US" sz="11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|          |  health care evaluation mechanisms           |  health care evaluation mechanisms           |</a:t>
            </a:r>
            <a:endParaRPr lang="en-US" sz="8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+----------+----------------------------------------------+----------------------------------------------+</a:t>
            </a:r>
          </a:p>
        </p:txBody>
      </p:sp>
    </p:spTree>
    <p:extLst>
      <p:ext uri="{BB962C8B-B14F-4D97-AF65-F5344CB8AC3E}">
        <p14:creationId xmlns:p14="http://schemas.microsoft.com/office/powerpoint/2010/main" val="3047881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B3091C-C969-B7C0-FCDF-C8760B27D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 fontScale="90000"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Next Steps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2CA8C5D-3D58-71B8-EA4E-EC42304939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2328197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77148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758" y="327025"/>
            <a:ext cx="3993358" cy="1630363"/>
          </a:xfrm>
        </p:spPr>
        <p:txBody>
          <a:bodyPr anchor="b">
            <a:normAutofit/>
          </a:bodyPr>
          <a:lstStyle/>
          <a:p>
            <a:r>
              <a:rPr lang="en-US" sz="3100" b="1" dirty="0"/>
              <a:t>The Importance of Metadata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88F3E8-DFFE-A4E6-9F10-32FED8B5DF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575" r="45967" b="-2"/>
          <a:stretch/>
        </p:blipFill>
        <p:spPr>
          <a:xfrm>
            <a:off x="4474766" y="1"/>
            <a:ext cx="4669234" cy="6856412"/>
          </a:xfrm>
          <a:custGeom>
            <a:avLst/>
            <a:gdLst/>
            <a:ahLst/>
            <a:cxnLst/>
            <a:rect l="l" t="t" r="r" b="b"/>
            <a:pathLst>
              <a:path w="5620032" h="6856412">
                <a:moveTo>
                  <a:pt x="13187" y="0"/>
                </a:moveTo>
                <a:lnTo>
                  <a:pt x="5620032" y="0"/>
                </a:lnTo>
                <a:lnTo>
                  <a:pt x="5620032" y="6856412"/>
                </a:lnTo>
                <a:lnTo>
                  <a:pt x="0" y="6856412"/>
                </a:lnTo>
                <a:lnTo>
                  <a:pt x="64318" y="6298274"/>
                </a:lnTo>
                <a:cubicBezTo>
                  <a:pt x="203221" y="4970220"/>
                  <a:pt x="240510" y="3632077"/>
                  <a:pt x="97152" y="2276000"/>
                </a:cubicBezTo>
                <a:cubicBezTo>
                  <a:pt x="35713" y="1694824"/>
                  <a:pt x="7455" y="1116942"/>
                  <a:pt x="6154" y="541737"/>
                </a:cubicBezTo>
                <a:close/>
              </a:path>
            </a:pathLst>
          </a:cu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CE52CE0-7005-1D89-34B9-628F2539B6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5642261"/>
              </p:ext>
            </p:extLst>
          </p:nvPr>
        </p:nvGraphicFramePr>
        <p:xfrm>
          <a:off x="360759" y="2286001"/>
          <a:ext cx="3993357" cy="39195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Problem Statement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1D3ADA3-9E0F-0B9F-9BF1-F335029135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5006982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545" y="1070800"/>
            <a:ext cx="2954766" cy="5583126"/>
          </a:xfrm>
        </p:spPr>
        <p:txBody>
          <a:bodyPr>
            <a:normAutofit/>
          </a:bodyPr>
          <a:lstStyle/>
          <a:p>
            <a:pPr algn="r"/>
            <a:r>
              <a:rPr lang="en-US" sz="6500"/>
              <a:t>Solution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46039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F005EDC-8927-B2B5-BFDD-B4B559B922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3118321"/>
              </p:ext>
            </p:extLst>
          </p:nvPr>
        </p:nvGraphicFramePr>
        <p:xfrm>
          <a:off x="3831401" y="1070800"/>
          <a:ext cx="4683949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</p:spPr>
        <p:txBody>
          <a:bodyPr anchor="ctr">
            <a:normAutofit/>
          </a:bodyPr>
          <a:lstStyle/>
          <a:p>
            <a:r>
              <a:rPr lang="en-US" sz="4700"/>
              <a:t>Model Features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  <a:gd name="connsiteX0" fmla="*/ 0 w 5410200"/>
              <a:gd name="connsiteY0" fmla="*/ 0 h 13716"/>
              <a:gd name="connsiteX1" fmla="*/ 622173 w 5410200"/>
              <a:gd name="connsiteY1" fmla="*/ 0 h 13716"/>
              <a:gd name="connsiteX2" fmla="*/ 1136142 w 5410200"/>
              <a:gd name="connsiteY2" fmla="*/ 0 h 13716"/>
              <a:gd name="connsiteX3" fmla="*/ 1920621 w 5410200"/>
              <a:gd name="connsiteY3" fmla="*/ 0 h 13716"/>
              <a:gd name="connsiteX4" fmla="*/ 2542794 w 5410200"/>
              <a:gd name="connsiteY4" fmla="*/ 0 h 13716"/>
              <a:gd name="connsiteX5" fmla="*/ 3164967 w 5410200"/>
              <a:gd name="connsiteY5" fmla="*/ 0 h 13716"/>
              <a:gd name="connsiteX6" fmla="*/ 3949446 w 5410200"/>
              <a:gd name="connsiteY6" fmla="*/ 0 h 13716"/>
              <a:gd name="connsiteX7" fmla="*/ 4517517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165854 w 5410200"/>
              <a:gd name="connsiteY11" fmla="*/ 13716 h 13716"/>
              <a:gd name="connsiteX12" fmla="*/ 3543681 w 5410200"/>
              <a:gd name="connsiteY12" fmla="*/ 13716 h 13716"/>
              <a:gd name="connsiteX13" fmla="*/ 2759202 w 5410200"/>
              <a:gd name="connsiteY13" fmla="*/ 13716 h 13716"/>
              <a:gd name="connsiteX14" fmla="*/ 1974723 w 5410200"/>
              <a:gd name="connsiteY14" fmla="*/ 13716 h 13716"/>
              <a:gd name="connsiteX15" fmla="*/ 1406652 w 5410200"/>
              <a:gd name="connsiteY15" fmla="*/ 13716 h 13716"/>
              <a:gd name="connsiteX16" fmla="*/ 730377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76940" y="8795"/>
                  <a:pt x="295530" y="-3818"/>
                  <a:pt x="568071" y="0"/>
                </a:cubicBezTo>
                <a:cubicBezTo>
                  <a:pt x="821049" y="-7814"/>
                  <a:pt x="977778" y="-9274"/>
                  <a:pt x="1298448" y="0"/>
                </a:cubicBezTo>
                <a:cubicBezTo>
                  <a:pt x="1590381" y="13044"/>
                  <a:pt x="1630605" y="-28"/>
                  <a:pt x="1920621" y="0"/>
                </a:cubicBezTo>
                <a:cubicBezTo>
                  <a:pt x="2206035" y="10386"/>
                  <a:pt x="2357755" y="-28028"/>
                  <a:pt x="2488692" y="0"/>
                </a:cubicBezTo>
                <a:cubicBezTo>
                  <a:pt x="2633521" y="25625"/>
                  <a:pt x="3022777" y="-45440"/>
                  <a:pt x="3219069" y="0"/>
                </a:cubicBezTo>
                <a:cubicBezTo>
                  <a:pt x="3460337" y="63290"/>
                  <a:pt x="3645640" y="26494"/>
                  <a:pt x="3895344" y="0"/>
                </a:cubicBezTo>
                <a:cubicBezTo>
                  <a:pt x="4126339" y="-535"/>
                  <a:pt x="4382665" y="-55222"/>
                  <a:pt x="4571619" y="0"/>
                </a:cubicBezTo>
                <a:cubicBezTo>
                  <a:pt x="4776405" y="-816"/>
                  <a:pt x="5201098" y="-43036"/>
                  <a:pt x="5410200" y="0"/>
                </a:cubicBezTo>
                <a:cubicBezTo>
                  <a:pt x="5409052" y="2649"/>
                  <a:pt x="5410186" y="9063"/>
                  <a:pt x="5410200" y="13716"/>
                </a:cubicBezTo>
                <a:cubicBezTo>
                  <a:pt x="5133704" y="5182"/>
                  <a:pt x="5123444" y="31477"/>
                  <a:pt x="4842129" y="13716"/>
                </a:cubicBezTo>
                <a:cubicBezTo>
                  <a:pt x="4568650" y="-219"/>
                  <a:pt x="4447390" y="8221"/>
                  <a:pt x="4328160" y="13716"/>
                </a:cubicBezTo>
                <a:cubicBezTo>
                  <a:pt x="4227436" y="28078"/>
                  <a:pt x="3754725" y="-2253"/>
                  <a:pt x="3597783" y="13716"/>
                </a:cubicBezTo>
                <a:cubicBezTo>
                  <a:pt x="3459353" y="10223"/>
                  <a:pt x="3317740" y="47315"/>
                  <a:pt x="3029712" y="13716"/>
                </a:cubicBezTo>
                <a:cubicBezTo>
                  <a:pt x="2766446" y="5245"/>
                  <a:pt x="2645518" y="35922"/>
                  <a:pt x="2299335" y="13716"/>
                </a:cubicBezTo>
                <a:cubicBezTo>
                  <a:pt x="1977844" y="23735"/>
                  <a:pt x="1781583" y="-1801"/>
                  <a:pt x="1514856" y="13716"/>
                </a:cubicBezTo>
                <a:cubicBezTo>
                  <a:pt x="1212648" y="18781"/>
                  <a:pt x="1087880" y="-4407"/>
                  <a:pt x="892683" y="13716"/>
                </a:cubicBezTo>
                <a:cubicBezTo>
                  <a:pt x="745769" y="11772"/>
                  <a:pt x="183254" y="-32062"/>
                  <a:pt x="0" y="13716"/>
                </a:cubicBezTo>
                <a:cubicBezTo>
                  <a:pt x="-907" y="9799"/>
                  <a:pt x="-75" y="7151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69468" y="-22806"/>
                  <a:pt x="392563" y="4840"/>
                  <a:pt x="622173" y="0"/>
                </a:cubicBezTo>
                <a:cubicBezTo>
                  <a:pt x="884216" y="-2196"/>
                  <a:pt x="1034637" y="7784"/>
                  <a:pt x="1136142" y="0"/>
                </a:cubicBezTo>
                <a:cubicBezTo>
                  <a:pt x="1204956" y="5920"/>
                  <a:pt x="1559779" y="-61408"/>
                  <a:pt x="1920621" y="0"/>
                </a:cubicBezTo>
                <a:cubicBezTo>
                  <a:pt x="2280250" y="-18581"/>
                  <a:pt x="2372470" y="4128"/>
                  <a:pt x="2542794" y="0"/>
                </a:cubicBezTo>
                <a:cubicBezTo>
                  <a:pt x="2688150" y="-17189"/>
                  <a:pt x="2885478" y="-51412"/>
                  <a:pt x="3164967" y="0"/>
                </a:cubicBezTo>
                <a:cubicBezTo>
                  <a:pt x="3470933" y="16143"/>
                  <a:pt x="3588003" y="-4313"/>
                  <a:pt x="3949446" y="0"/>
                </a:cubicBezTo>
                <a:cubicBezTo>
                  <a:pt x="4331172" y="1470"/>
                  <a:pt x="4289286" y="5331"/>
                  <a:pt x="4517517" y="0"/>
                </a:cubicBezTo>
                <a:cubicBezTo>
                  <a:pt x="4736577" y="41911"/>
                  <a:pt x="5141868" y="443"/>
                  <a:pt x="5410200" y="0"/>
                </a:cubicBezTo>
                <a:cubicBezTo>
                  <a:pt x="5410845" y="2936"/>
                  <a:pt x="5409877" y="9829"/>
                  <a:pt x="5410200" y="13716"/>
                </a:cubicBezTo>
                <a:cubicBezTo>
                  <a:pt x="5130880" y="48304"/>
                  <a:pt x="5008082" y="-27188"/>
                  <a:pt x="4842129" y="13716"/>
                </a:cubicBezTo>
                <a:cubicBezTo>
                  <a:pt x="4629232" y="38478"/>
                  <a:pt x="4430159" y="43872"/>
                  <a:pt x="4165854" y="13716"/>
                </a:cubicBezTo>
                <a:cubicBezTo>
                  <a:pt x="3880517" y="17026"/>
                  <a:pt x="3820863" y="-12209"/>
                  <a:pt x="3543681" y="13716"/>
                </a:cubicBezTo>
                <a:cubicBezTo>
                  <a:pt x="3267577" y="39687"/>
                  <a:pt x="3047131" y="-8774"/>
                  <a:pt x="2759202" y="13716"/>
                </a:cubicBezTo>
                <a:cubicBezTo>
                  <a:pt x="2418778" y="17929"/>
                  <a:pt x="2206820" y="-35095"/>
                  <a:pt x="1974723" y="13716"/>
                </a:cubicBezTo>
                <a:cubicBezTo>
                  <a:pt x="1740429" y="35710"/>
                  <a:pt x="1599301" y="34493"/>
                  <a:pt x="1406652" y="13716"/>
                </a:cubicBezTo>
                <a:cubicBezTo>
                  <a:pt x="1196601" y="3966"/>
                  <a:pt x="938578" y="38717"/>
                  <a:pt x="730377" y="13716"/>
                </a:cubicBezTo>
                <a:cubicBezTo>
                  <a:pt x="524173" y="26651"/>
                  <a:pt x="336004" y="-17469"/>
                  <a:pt x="0" y="13716"/>
                </a:cubicBezTo>
                <a:cubicBezTo>
                  <a:pt x="-377" y="9245"/>
                  <a:pt x="1157" y="3819"/>
                  <a:pt x="0" y="0"/>
                </a:cubicBezTo>
                <a:close/>
              </a:path>
              <a:path w="5410200" h="13716" fill="none" stroke="0" extrusionOk="0">
                <a:moveTo>
                  <a:pt x="0" y="0"/>
                </a:moveTo>
                <a:cubicBezTo>
                  <a:pt x="148438" y="-27720"/>
                  <a:pt x="315263" y="-14841"/>
                  <a:pt x="568071" y="0"/>
                </a:cubicBezTo>
                <a:cubicBezTo>
                  <a:pt x="840209" y="21288"/>
                  <a:pt x="982180" y="-6281"/>
                  <a:pt x="1298448" y="0"/>
                </a:cubicBezTo>
                <a:cubicBezTo>
                  <a:pt x="1577021" y="13763"/>
                  <a:pt x="1630910" y="1060"/>
                  <a:pt x="1920621" y="0"/>
                </a:cubicBezTo>
                <a:cubicBezTo>
                  <a:pt x="2200928" y="-1340"/>
                  <a:pt x="2382869" y="-10369"/>
                  <a:pt x="2488692" y="0"/>
                </a:cubicBezTo>
                <a:cubicBezTo>
                  <a:pt x="2620356" y="20061"/>
                  <a:pt x="3042766" y="-74691"/>
                  <a:pt x="3219069" y="0"/>
                </a:cubicBezTo>
                <a:cubicBezTo>
                  <a:pt x="3395755" y="31704"/>
                  <a:pt x="3646717" y="33546"/>
                  <a:pt x="3895344" y="0"/>
                </a:cubicBezTo>
                <a:cubicBezTo>
                  <a:pt x="4131847" y="-43416"/>
                  <a:pt x="4371681" y="11418"/>
                  <a:pt x="4571619" y="0"/>
                </a:cubicBezTo>
                <a:cubicBezTo>
                  <a:pt x="4799447" y="47677"/>
                  <a:pt x="5212547" y="1562"/>
                  <a:pt x="5410200" y="0"/>
                </a:cubicBezTo>
                <a:cubicBezTo>
                  <a:pt x="5408905" y="2744"/>
                  <a:pt x="5410401" y="9950"/>
                  <a:pt x="5410200" y="13716"/>
                </a:cubicBezTo>
                <a:cubicBezTo>
                  <a:pt x="5139576" y="2947"/>
                  <a:pt x="5122299" y="33775"/>
                  <a:pt x="4842129" y="13716"/>
                </a:cubicBezTo>
                <a:cubicBezTo>
                  <a:pt x="4566356" y="6655"/>
                  <a:pt x="4456854" y="15426"/>
                  <a:pt x="4328160" y="13716"/>
                </a:cubicBezTo>
                <a:cubicBezTo>
                  <a:pt x="4234703" y="-822"/>
                  <a:pt x="3768176" y="-16062"/>
                  <a:pt x="3597783" y="13716"/>
                </a:cubicBezTo>
                <a:cubicBezTo>
                  <a:pt x="3430303" y="10148"/>
                  <a:pt x="3287506" y="20215"/>
                  <a:pt x="3029712" y="13716"/>
                </a:cubicBezTo>
                <a:cubicBezTo>
                  <a:pt x="2742636" y="-2421"/>
                  <a:pt x="2637847" y="18109"/>
                  <a:pt x="2299335" y="13716"/>
                </a:cubicBezTo>
                <a:cubicBezTo>
                  <a:pt x="1959433" y="-7861"/>
                  <a:pt x="1779456" y="37101"/>
                  <a:pt x="1514856" y="13716"/>
                </a:cubicBezTo>
                <a:cubicBezTo>
                  <a:pt x="1212431" y="31797"/>
                  <a:pt x="1086601" y="7282"/>
                  <a:pt x="892683" y="13716"/>
                </a:cubicBezTo>
                <a:cubicBezTo>
                  <a:pt x="721500" y="45800"/>
                  <a:pt x="194249" y="-29802"/>
                  <a:pt x="0" y="13716"/>
                </a:cubicBezTo>
                <a:cubicBezTo>
                  <a:pt x="-508" y="9800"/>
                  <a:pt x="-280" y="682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5410200"/>
                      <a:gd name="connsiteY0" fmla="*/ 0 h 13716"/>
                      <a:gd name="connsiteX1" fmla="*/ 568071 w 5410200"/>
                      <a:gd name="connsiteY1" fmla="*/ 0 h 13716"/>
                      <a:gd name="connsiteX2" fmla="*/ 1298448 w 5410200"/>
                      <a:gd name="connsiteY2" fmla="*/ 0 h 13716"/>
                      <a:gd name="connsiteX3" fmla="*/ 1920621 w 5410200"/>
                      <a:gd name="connsiteY3" fmla="*/ 0 h 13716"/>
                      <a:gd name="connsiteX4" fmla="*/ 2488692 w 5410200"/>
                      <a:gd name="connsiteY4" fmla="*/ 0 h 13716"/>
                      <a:gd name="connsiteX5" fmla="*/ 3219069 w 5410200"/>
                      <a:gd name="connsiteY5" fmla="*/ 0 h 13716"/>
                      <a:gd name="connsiteX6" fmla="*/ 3895344 w 5410200"/>
                      <a:gd name="connsiteY6" fmla="*/ 0 h 13716"/>
                      <a:gd name="connsiteX7" fmla="*/ 4571619 w 5410200"/>
                      <a:gd name="connsiteY7" fmla="*/ 0 h 13716"/>
                      <a:gd name="connsiteX8" fmla="*/ 5410200 w 5410200"/>
                      <a:gd name="connsiteY8" fmla="*/ 0 h 13716"/>
                      <a:gd name="connsiteX9" fmla="*/ 5410200 w 5410200"/>
                      <a:gd name="connsiteY9" fmla="*/ 13716 h 13716"/>
                      <a:gd name="connsiteX10" fmla="*/ 4842129 w 5410200"/>
                      <a:gd name="connsiteY10" fmla="*/ 13716 h 13716"/>
                      <a:gd name="connsiteX11" fmla="*/ 4328160 w 5410200"/>
                      <a:gd name="connsiteY11" fmla="*/ 13716 h 13716"/>
                      <a:gd name="connsiteX12" fmla="*/ 3597783 w 5410200"/>
                      <a:gd name="connsiteY12" fmla="*/ 13716 h 13716"/>
                      <a:gd name="connsiteX13" fmla="*/ 3029712 w 5410200"/>
                      <a:gd name="connsiteY13" fmla="*/ 13716 h 13716"/>
                      <a:gd name="connsiteX14" fmla="*/ 2299335 w 5410200"/>
                      <a:gd name="connsiteY14" fmla="*/ 13716 h 13716"/>
                      <a:gd name="connsiteX15" fmla="*/ 1514856 w 5410200"/>
                      <a:gd name="connsiteY15" fmla="*/ 13716 h 13716"/>
                      <a:gd name="connsiteX16" fmla="*/ 892683 w 5410200"/>
                      <a:gd name="connsiteY16" fmla="*/ 13716 h 13716"/>
                      <a:gd name="connsiteX17" fmla="*/ 0 w 5410200"/>
                      <a:gd name="connsiteY17" fmla="*/ 13716 h 13716"/>
                      <a:gd name="connsiteX18" fmla="*/ 0 w 5410200"/>
                      <a:gd name="connsiteY18" fmla="*/ 0 h 137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5410200" h="13716" fill="none" extrusionOk="0">
                        <a:moveTo>
                          <a:pt x="0" y="0"/>
                        </a:moveTo>
                        <a:cubicBezTo>
                          <a:pt x="163050" y="-18707"/>
                          <a:pt x="319321" y="-16364"/>
                          <a:pt x="568071" y="0"/>
                        </a:cubicBezTo>
                        <a:cubicBezTo>
                          <a:pt x="816821" y="16364"/>
                          <a:pt x="1013224" y="-7268"/>
                          <a:pt x="1298448" y="0"/>
                        </a:cubicBezTo>
                        <a:cubicBezTo>
                          <a:pt x="1583672" y="7268"/>
                          <a:pt x="1631711" y="-3367"/>
                          <a:pt x="1920621" y="0"/>
                        </a:cubicBezTo>
                        <a:cubicBezTo>
                          <a:pt x="2209531" y="3367"/>
                          <a:pt x="2364420" y="-19184"/>
                          <a:pt x="2488692" y="0"/>
                        </a:cubicBezTo>
                        <a:cubicBezTo>
                          <a:pt x="2612964" y="19184"/>
                          <a:pt x="3023298" y="-34627"/>
                          <a:pt x="3219069" y="0"/>
                        </a:cubicBezTo>
                        <a:cubicBezTo>
                          <a:pt x="3414840" y="34627"/>
                          <a:pt x="3656810" y="24043"/>
                          <a:pt x="3895344" y="0"/>
                        </a:cubicBezTo>
                        <a:cubicBezTo>
                          <a:pt x="4133879" y="-24043"/>
                          <a:pt x="4393984" y="-19577"/>
                          <a:pt x="4571619" y="0"/>
                        </a:cubicBezTo>
                        <a:cubicBezTo>
                          <a:pt x="4749255" y="19577"/>
                          <a:pt x="5179928" y="-6281"/>
                          <a:pt x="5410200" y="0"/>
                        </a:cubicBezTo>
                        <a:cubicBezTo>
                          <a:pt x="5409587" y="2854"/>
                          <a:pt x="5409791" y="9451"/>
                          <a:pt x="5410200" y="13716"/>
                        </a:cubicBezTo>
                        <a:cubicBezTo>
                          <a:pt x="5139060" y="2179"/>
                          <a:pt x="5121593" y="26463"/>
                          <a:pt x="4842129" y="13716"/>
                        </a:cubicBezTo>
                        <a:cubicBezTo>
                          <a:pt x="4562665" y="969"/>
                          <a:pt x="4448273" y="4915"/>
                          <a:pt x="4328160" y="13716"/>
                        </a:cubicBezTo>
                        <a:cubicBezTo>
                          <a:pt x="4208047" y="22517"/>
                          <a:pt x="3760936" y="17995"/>
                          <a:pt x="3597783" y="13716"/>
                        </a:cubicBezTo>
                        <a:cubicBezTo>
                          <a:pt x="3434630" y="9437"/>
                          <a:pt x="3299718" y="28641"/>
                          <a:pt x="3029712" y="13716"/>
                        </a:cubicBezTo>
                        <a:cubicBezTo>
                          <a:pt x="2759706" y="-1209"/>
                          <a:pt x="2640159" y="22822"/>
                          <a:pt x="2299335" y="13716"/>
                        </a:cubicBezTo>
                        <a:cubicBezTo>
                          <a:pt x="1958511" y="4610"/>
                          <a:pt x="1801186" y="24413"/>
                          <a:pt x="1514856" y="13716"/>
                        </a:cubicBezTo>
                        <a:cubicBezTo>
                          <a:pt x="1228526" y="3019"/>
                          <a:pt x="1063509" y="-9877"/>
                          <a:pt x="892683" y="13716"/>
                        </a:cubicBezTo>
                        <a:cubicBezTo>
                          <a:pt x="721857" y="37309"/>
                          <a:pt x="186945" y="-25469"/>
                          <a:pt x="0" y="13716"/>
                        </a:cubicBezTo>
                        <a:cubicBezTo>
                          <a:pt x="-342" y="9537"/>
                          <a:pt x="-97" y="6817"/>
                          <a:pt x="0" y="0"/>
                        </a:cubicBezTo>
                        <a:close/>
                      </a:path>
                      <a:path w="5410200" h="13716" stroke="0" extrusionOk="0">
                        <a:moveTo>
                          <a:pt x="0" y="0"/>
                        </a:moveTo>
                        <a:cubicBezTo>
                          <a:pt x="285096" y="-4925"/>
                          <a:pt x="376456" y="22268"/>
                          <a:pt x="622173" y="0"/>
                        </a:cubicBezTo>
                        <a:cubicBezTo>
                          <a:pt x="867890" y="-22268"/>
                          <a:pt x="1031392" y="7228"/>
                          <a:pt x="1136142" y="0"/>
                        </a:cubicBezTo>
                        <a:cubicBezTo>
                          <a:pt x="1240892" y="-7228"/>
                          <a:pt x="1561853" y="9877"/>
                          <a:pt x="1920621" y="0"/>
                        </a:cubicBezTo>
                        <a:cubicBezTo>
                          <a:pt x="2279389" y="-9877"/>
                          <a:pt x="2367255" y="19546"/>
                          <a:pt x="2542794" y="0"/>
                        </a:cubicBezTo>
                        <a:cubicBezTo>
                          <a:pt x="2718333" y="-19546"/>
                          <a:pt x="2866732" y="-22226"/>
                          <a:pt x="3164967" y="0"/>
                        </a:cubicBezTo>
                        <a:cubicBezTo>
                          <a:pt x="3463202" y="22226"/>
                          <a:pt x="3568055" y="-2765"/>
                          <a:pt x="3949446" y="0"/>
                        </a:cubicBezTo>
                        <a:cubicBezTo>
                          <a:pt x="4330837" y="2765"/>
                          <a:pt x="4287895" y="10557"/>
                          <a:pt x="4517517" y="0"/>
                        </a:cubicBezTo>
                        <a:cubicBezTo>
                          <a:pt x="4747139" y="-10557"/>
                          <a:pt x="5149588" y="8716"/>
                          <a:pt x="5410200" y="0"/>
                        </a:cubicBezTo>
                        <a:cubicBezTo>
                          <a:pt x="5410660" y="2787"/>
                          <a:pt x="5410166" y="9748"/>
                          <a:pt x="5410200" y="13716"/>
                        </a:cubicBezTo>
                        <a:cubicBezTo>
                          <a:pt x="5163327" y="36922"/>
                          <a:pt x="5008749" y="6121"/>
                          <a:pt x="4842129" y="13716"/>
                        </a:cubicBezTo>
                        <a:cubicBezTo>
                          <a:pt x="4675509" y="21311"/>
                          <a:pt x="4433401" y="-5187"/>
                          <a:pt x="4165854" y="13716"/>
                        </a:cubicBezTo>
                        <a:cubicBezTo>
                          <a:pt x="3898308" y="32619"/>
                          <a:pt x="3809032" y="-13282"/>
                          <a:pt x="3543681" y="13716"/>
                        </a:cubicBezTo>
                        <a:cubicBezTo>
                          <a:pt x="3278330" y="40714"/>
                          <a:pt x="3073876" y="-20489"/>
                          <a:pt x="2759202" y="13716"/>
                        </a:cubicBezTo>
                        <a:cubicBezTo>
                          <a:pt x="2444528" y="47921"/>
                          <a:pt x="2204144" y="-1200"/>
                          <a:pt x="1974723" y="13716"/>
                        </a:cubicBezTo>
                        <a:cubicBezTo>
                          <a:pt x="1745302" y="28632"/>
                          <a:pt x="1602335" y="26918"/>
                          <a:pt x="1406652" y="13716"/>
                        </a:cubicBezTo>
                        <a:cubicBezTo>
                          <a:pt x="1210969" y="514"/>
                          <a:pt x="923948" y="-1411"/>
                          <a:pt x="730377" y="13716"/>
                        </a:cubicBezTo>
                        <a:cubicBezTo>
                          <a:pt x="536806" y="28843"/>
                          <a:pt x="336496" y="-4713"/>
                          <a:pt x="0" y="13716"/>
                        </a:cubicBezTo>
                        <a:cubicBezTo>
                          <a:pt x="-535" y="9547"/>
                          <a:pt x="488" y="451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8CB195E-D1C3-9434-2933-12D7D2A6B2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8244046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 dirty="0">
                <a:solidFill>
                  <a:srgbClr val="FFFFFF"/>
                </a:solidFill>
              </a:rPr>
              <a:t>Benefits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DFD2112-7037-771C-72B1-A02FAF1397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3935361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Retrieving ELSST Metadata(Python)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get_elsst_terms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call_type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term_list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split_terms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 </a:t>
            </a:r>
          </a:p>
          <a:p>
            <a:pPr marL="0" indent="0">
              <a:buNone/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term_list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term_list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term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term_list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"}]"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term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"@"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term: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create_url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call_type,term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#print(url);  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api_content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generate_api_content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call_type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elsst_file,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f1: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        writer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csv.writer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(f1,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delimiter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lineterminator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writer.writerow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api_content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api_content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'Records inserted:'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359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10939" cy="580127"/>
          </a:xfrm>
        </p:spPr>
        <p:txBody>
          <a:bodyPr>
            <a:noAutofit/>
          </a:bodyPr>
          <a:lstStyle/>
          <a:p>
            <a:r>
              <a:rPr lang="en-US" sz="3600" dirty="0"/>
              <a:t>Retrieving MESH Metadata (PowerShell)</a:t>
            </a:r>
            <a:endParaRPr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4765"/>
            <a:ext cx="8229600" cy="5728597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900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# Create </a:t>
            </a:r>
            <a:r>
              <a:rPr lang="en-US" sz="900" b="0" dirty="0" err="1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XmlReaderSettings</a:t>
            </a:r>
            <a:r>
              <a:rPr lang="en-US" sz="900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 with DTD processing enabled</a:t>
            </a:r>
            <a:endParaRPr lang="en-US" sz="9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$settings</a:t>
            </a:r>
            <a:r>
              <a:rPr lang="en-US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New-Object</a:t>
            </a:r>
            <a:r>
              <a:rPr lang="en-US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System.Xml.XmlReaderSettings</a:t>
            </a:r>
            <a:endParaRPr lang="en-US" sz="9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settings</a:t>
            </a:r>
            <a:r>
              <a:rPr lang="en-US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DtdProcessing</a:t>
            </a:r>
            <a:r>
              <a:rPr lang="en-US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System.Xml.DtdProcessing</a:t>
            </a:r>
            <a:r>
              <a:rPr lang="en-US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]::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Parse</a:t>
            </a:r>
            <a:endParaRPr lang="en-US" sz="9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# Define the path to your XML file</a:t>
            </a:r>
            <a:endParaRPr lang="en-US" sz="9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xmlFilePath</a:t>
            </a:r>
            <a:r>
              <a:rPr lang="en-US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'C:\Users\mount\Downloads\desc2023.xml'</a:t>
            </a:r>
            <a:endParaRPr lang="en-US" sz="9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# Create an </a:t>
            </a:r>
            <a:r>
              <a:rPr lang="en-US" sz="900" b="0" dirty="0" err="1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XmlReader</a:t>
            </a:r>
            <a:r>
              <a:rPr lang="en-US" sz="900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 instance with these settings</a:t>
            </a:r>
            <a:endParaRPr lang="en-US" sz="9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$reader</a:t>
            </a:r>
            <a:r>
              <a:rPr lang="en-US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System.Xml.XmlReader</a:t>
            </a:r>
            <a:r>
              <a:rPr lang="en-US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]::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xmlFilePath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$settings</a:t>
            </a:r>
            <a:r>
              <a:rPr lang="en-US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br>
              <a:rPr lang="en-US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br>
              <a:rPr lang="en-US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# Initialize a counter for the records</a:t>
            </a:r>
            <a:endParaRPr lang="en-US" sz="9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$count</a:t>
            </a:r>
            <a:r>
              <a:rPr lang="en-US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sz="9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# Read through the file</a:t>
            </a:r>
            <a:endParaRPr lang="en-US" sz="9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reader</a:t>
            </a:r>
            <a:r>
              <a:rPr lang="en-US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lang="en-US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-and</a:t>
            </a:r>
            <a:r>
              <a:rPr lang="en-US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$count</a:t>
            </a:r>
            <a:r>
              <a:rPr lang="en-US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lt</a:t>
            </a:r>
            <a:r>
              <a:rPr lang="en-US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900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# Check if the current node is the element you're interested in</a:t>
            </a:r>
            <a:endParaRPr lang="en-US" sz="9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reader</a:t>
            </a:r>
            <a:r>
              <a:rPr lang="en-US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NodeType</a:t>
            </a:r>
            <a:r>
              <a:rPr lang="en-US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-eq</a:t>
            </a:r>
            <a:r>
              <a:rPr lang="en-US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System.Xml.XmlNodeType</a:t>
            </a:r>
            <a:r>
              <a:rPr lang="en-US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]::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-and</a:t>
            </a:r>
            <a:r>
              <a:rPr lang="en-US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reader</a:t>
            </a:r>
            <a:r>
              <a:rPr lang="en-US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-eq</a:t>
            </a:r>
            <a:r>
              <a:rPr lang="en-US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yourElementName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900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# Process the element</a:t>
            </a:r>
            <a:endParaRPr lang="en-US" sz="9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$element</a:t>
            </a:r>
            <a:r>
              <a:rPr lang="en-US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System.Xml.Linq.XElement</a:t>
            </a:r>
            <a:r>
              <a:rPr lang="en-US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]::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ReadFrom</a:t>
            </a:r>
            <a:r>
              <a:rPr lang="en-US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$reader</a:t>
            </a:r>
            <a:r>
              <a:rPr lang="en-US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900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# Output the element, for example, its </a:t>
            </a:r>
            <a:r>
              <a:rPr lang="en-US" sz="900" b="0" dirty="0" err="1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OuterXml</a:t>
            </a:r>
            <a:endParaRPr lang="en-US" sz="9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Write-Output</a:t>
            </a:r>
            <a:r>
              <a:rPr lang="en-US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$element</a:t>
            </a:r>
            <a:endParaRPr lang="en-US" sz="9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900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# Increment the counter</a:t>
            </a:r>
            <a:endParaRPr lang="en-US" sz="9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$count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endParaRPr lang="en-US" sz="9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 marL="0" indent="0">
              <a:buNone/>
            </a:pPr>
            <a:r>
              <a:rPr lang="en-US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US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US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Write-Error</a:t>
            </a:r>
            <a:r>
              <a:rPr lang="en-US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"An error occurred: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$_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9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US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finally</a:t>
            </a:r>
            <a:r>
              <a:rPr lang="en-US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# Ensure the reader is closed properly</a:t>
            </a:r>
            <a:endParaRPr lang="en-US" sz="9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reader</a:t>
            </a:r>
            <a:r>
              <a:rPr lang="en-US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en-US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Retrieving ELSST Metadata(Python)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874" y="1977887"/>
            <a:ext cx="8776251" cy="2574235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    </a:t>
            </a:r>
          </a:p>
          <a:p>
            <a:pPr marL="0" indent="0">
              <a:buNone/>
            </a:pP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write_loc_terms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output_file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uri_file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</a:t>
            </a:r>
          </a:p>
          <a:p>
            <a:pPr marL="0" indent="0">
              <a:buNone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uri_file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csvfile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1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csvreader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csv.reader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csvfile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row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csvreader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1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api_content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n-US" sz="11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generate_api_content_library_of_congress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create_url_library_of_congress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(row))</a:t>
            </a:r>
          </a:p>
          <a:p>
            <a:pPr marL="0" indent="0">
              <a:buNone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api_content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output_file,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f1:</a:t>
            </a:r>
          </a:p>
          <a:p>
            <a:pPr marL="0" indent="0">
              <a:buNone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                writer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csv.writer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(f1,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delimiter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lineterminator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,)</a:t>
            </a:r>
          </a:p>
          <a:p>
            <a:pPr marL="0" indent="0">
              <a:buNone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sz="11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writer.writerow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api_content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4114586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2673</Words>
  <Application>Microsoft Office PowerPoint</Application>
  <PresentationFormat>On-screen Show (4:3)</PresentationFormat>
  <Paragraphs>284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Consolas</vt:lpstr>
      <vt:lpstr>Söhne</vt:lpstr>
      <vt:lpstr>Söhne Mono</vt:lpstr>
      <vt:lpstr>Office Theme</vt:lpstr>
      <vt:lpstr>Metadata Augmentation for Social Science Datasets Using Generative AI</vt:lpstr>
      <vt:lpstr>The Importance of Metadata</vt:lpstr>
      <vt:lpstr>Problem Statement</vt:lpstr>
      <vt:lpstr>Solution</vt:lpstr>
      <vt:lpstr>Model Features</vt:lpstr>
      <vt:lpstr>Benefits</vt:lpstr>
      <vt:lpstr>Retrieving ELSST Metadata(Python)</vt:lpstr>
      <vt:lpstr>Retrieving MESH Metadata (PowerShell)</vt:lpstr>
      <vt:lpstr>Retrieving ELSST Metadata(Python)</vt:lpstr>
      <vt:lpstr>Get ChatGPT Suggestions (Python)</vt:lpstr>
      <vt:lpstr>Compare Thesauri Prompt(Python)</vt:lpstr>
      <vt:lpstr>Analyze and Return Results (Python)</vt:lpstr>
      <vt:lpstr>Example Result Set</vt:lpstr>
      <vt:lpstr>Next Steps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Metadata Augmentation for Social Science Datasets Using Generative AI</dc:title>
  <dc:subject/>
  <dc:creator/>
  <cp:keywords/>
  <dc:description>generated using python-pptx</dc:description>
  <cp:lastModifiedBy>Caden Picard</cp:lastModifiedBy>
  <cp:revision>5</cp:revision>
  <dcterms:created xsi:type="dcterms:W3CDTF">2013-01-27T09:14:16Z</dcterms:created>
  <dcterms:modified xsi:type="dcterms:W3CDTF">2023-11-27T22:04:24Z</dcterms:modified>
  <cp:category/>
</cp:coreProperties>
</file>