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B3787-CD24-27A2-B1B2-2C75EAF1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FD164-23CA-8D31-DA34-B4FD5C097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8139-45B4-E1F7-88FA-AA70FB4C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5AF-BC93-D32D-B9AC-8FD34E2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D396-AC55-EE50-92B8-3C325FBA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0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AEDF-B1A6-9556-C355-27F7EB7B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0825-A62D-534E-CA2B-39C99D4C2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82862-1824-11BD-8CFA-5B6E45D1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80A5-1FB6-80F0-1A8E-2A0C0110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74633-82C2-C75C-31DB-3A8A480A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4647-DE1D-3CE5-15FD-B63C32201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18581-8A3F-9578-7E0A-E7B8C5C5C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D9C9-76C3-B0E0-F096-2A1983AB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3484F-999A-1225-EEC8-28F99870B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C9CC-C4D1-9C4D-5023-DA7B0532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F6C1-244F-2B69-1D02-A36A5642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8973-99F1-4957-0205-4362A48B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180F4-1A8C-3F52-5A12-8D00583B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93377-D1A3-4DA9-56B6-34A9C3BC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4F46-5E2B-CAF9-406F-A0C774ED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CCD4-9E02-0653-E3F4-F1683A40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788B-06B2-ED6D-BEB9-93F44262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A5B1-C9DE-909B-3AC3-47C23277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22CB-5CF8-F11F-C0A2-52D74407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5E0F-AF98-C0CB-D90B-8D3FDC93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6FB7-D97D-FB09-61B8-382C8283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12D9-C4DB-29A9-9BA0-DC34CD15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443F6-4AC3-3722-4552-BEE6FCB3C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EAA53-3260-8B06-0E28-B153ADBC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D3EDA-207D-ABDD-9A3A-006F1B1E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6C15-DF93-96E9-8768-582BBA1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850A-B12D-1CA4-A8C7-1048E88E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735F-10D1-0CF6-919E-B42F653F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1ED3E-A43B-F415-2C2E-1485ABFD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CA187-8E24-71A4-1991-385350F75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D304D-C0A1-7C13-58AC-54AB5A613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090BE-3E80-02D8-992C-5587DD10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68FD5-1915-DEB5-AD59-BB1DAFF9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58073-ED78-E4BF-BAF9-9D7E6344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0C43-529D-0AA3-8A76-0CC71BB8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ECF5A-9CEF-D996-9575-E813345D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2A871-CA74-3A78-8E24-2178EB7E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A34F5-50E5-46A3-F4E3-C9058FF2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139EE-CA9B-903A-F8CE-2E23E035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938BF-331E-C4C7-8B45-7EE0A235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4522D-030E-EEE9-461A-B6A77838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07CE2-38CB-0449-6EB0-215619C3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5955-AD9E-4E39-A20F-8054EF27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F23D-691B-901B-083C-A0F29792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A706F-6D9E-5A72-1C11-7F0653BB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90EA9-0AC8-170B-223D-AC10AC19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7774-B180-1A90-3CD1-A0DD8AFA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9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A508-721D-48C3-BA6C-9D1E1F6F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84189-10B7-17ED-35D8-665A79F64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189F4-C1DB-041B-0918-E0522693F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FC3A1-770A-D932-2C33-0A71018D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9968B-28FF-7970-36AC-53380261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C16D-664A-E1D4-F889-F6434D7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24B3-2C08-07AF-2948-02D6238B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7AF8-F44A-910B-3EE3-FA1324B3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E943F-7126-1A77-23BF-9AC3A9CD7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3809C-761C-C946-B4FE-49A4876A0C8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7932-7D5B-C375-CA16-FFCC84169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1C58-3B9F-4AC5-8CE9-079645E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77F2-99F0-4547-BBCB-70346C10D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5AFA-9A57-A685-814F-F771A8634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i="0" u="none" strike="noStrike">
                <a:solidFill>
                  <a:srgbClr val="333333"/>
                </a:solidFill>
                <a:effectLst/>
                <a:latin typeface="+mn-lt"/>
              </a:rPr>
              <a:t>Transcriptional response to </a:t>
            </a:r>
            <a:r>
              <a:rPr lang="en-US" sz="4000" b="0" i="0" u="none" strike="noStrike" dirty="0">
                <a:solidFill>
                  <a:srgbClr val="333333"/>
                </a:solidFill>
                <a:effectLst/>
                <a:latin typeface="+mn-lt"/>
              </a:rPr>
              <a:t>polyethylene glycol-coated graphene oxide-erlotinib in nasopharyngeal carcinoma </a:t>
            </a:r>
            <a:r>
              <a:rPr lang="en-US" sz="4000" b="0" i="0" u="none" strike="noStrike">
                <a:solidFill>
                  <a:srgbClr val="333333"/>
                </a:solidFill>
                <a:effectLst/>
                <a:latin typeface="+mn-lt"/>
              </a:rPr>
              <a:t>cell line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C7FC7-3C51-A37B-E6BD-2E4D455E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Caden McQuillen</a:t>
            </a:r>
          </a:p>
          <a:p>
            <a:r>
              <a:rPr lang="en-US" dirty="0"/>
              <a:t>5/25/23</a:t>
            </a:r>
          </a:p>
        </p:txBody>
      </p:sp>
    </p:spTree>
    <p:extLst>
      <p:ext uri="{BB962C8B-B14F-4D97-AF65-F5344CB8AC3E}">
        <p14:creationId xmlns:p14="http://schemas.microsoft.com/office/powerpoint/2010/main" val="116807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A14E-72BE-F17C-7A3D-24B2FE49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top DEGs are consistent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E5003B3-16C9-1DCA-8D0D-C018B3EAE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6216725" cy="3844158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704334B-99F2-F835-9D4A-C7C8C69B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95" y="1690688"/>
            <a:ext cx="5802205" cy="3665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5B9CA-0E77-BD79-AFBE-C64650481A22}"/>
              </a:ext>
            </a:extLst>
          </p:cNvPr>
          <p:cNvSpPr txBox="1"/>
          <p:nvPr/>
        </p:nvSpPr>
        <p:spPr>
          <a:xfrm>
            <a:off x="1460938" y="5822731"/>
            <a:ext cx="34260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Study DEG total: 1455</a:t>
            </a:r>
          </a:p>
          <a:p>
            <a:r>
              <a:rPr lang="en-US" dirty="0"/>
              <a:t>My DEG total (w/o Control 4) : 205</a:t>
            </a:r>
          </a:p>
          <a:p>
            <a:r>
              <a:rPr lang="en-US" dirty="0"/>
              <a:t>My DEG total (w/ Control 4) : 62</a:t>
            </a:r>
          </a:p>
        </p:txBody>
      </p:sp>
    </p:spTree>
    <p:extLst>
      <p:ext uri="{BB962C8B-B14F-4D97-AF65-F5344CB8AC3E}">
        <p14:creationId xmlns:p14="http://schemas.microsoft.com/office/powerpoint/2010/main" val="17516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6CD3-99A5-E434-6C5E-961005ECD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EGFR pathways are downregulated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819234DB-BD53-F2A2-F958-08F5BA6A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6731"/>
            <a:ext cx="7772400" cy="323850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D97C6C2-CB84-3D46-701A-3DBF0137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06" y="1829375"/>
            <a:ext cx="4413415" cy="349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4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8D96-7C96-F787-E1AF-0F893291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9344-E519-EF21-234C-327D8EFF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Original Study: </a:t>
            </a:r>
          </a:p>
          <a:p>
            <a:pPr marL="0" indent="0">
              <a:buNone/>
            </a:pPr>
            <a:r>
              <a:rPr lang="en-US" dirty="0"/>
              <a:t>“Bowtie2 &amp; HISAT 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to map clean reads to reference genes and genome”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DEseq2 method to screen out differentially expressed genes between two groups”</a:t>
            </a:r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enrichment analyses were based on the KEGG pathway database”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</a:rPr>
              <a:t>Genome, GTF, QC steps, parameters used, package versions: ???</a:t>
            </a:r>
            <a:endParaRPr lang="en-US" b="0" i="0" u="none" strike="noStrike" dirty="0">
              <a:solidFill>
                <a:srgbClr val="212121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212121"/>
                </a:solidFill>
              </a:rPr>
              <a:t>My analysis: 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</a:rPr>
              <a:t>STAR, GRch38, </a:t>
            </a:r>
            <a:r>
              <a:rPr lang="en-US" dirty="0" err="1">
                <a:solidFill>
                  <a:srgbClr val="212121"/>
                </a:solidFill>
              </a:rPr>
              <a:t>Gencode</a:t>
            </a:r>
            <a:r>
              <a:rPr lang="en-US" dirty="0">
                <a:solidFill>
                  <a:srgbClr val="212121"/>
                </a:solidFill>
              </a:rPr>
              <a:t> v43, Feature Counts, Control 4 removed, </a:t>
            </a:r>
            <a:r>
              <a:rPr lang="en-US" dirty="0" err="1">
                <a:solidFill>
                  <a:srgbClr val="212121"/>
                </a:solidFill>
              </a:rPr>
              <a:t>DEsseq</a:t>
            </a:r>
            <a:r>
              <a:rPr lang="en-US" dirty="0">
                <a:solidFill>
                  <a:srgbClr val="212121"/>
                </a:solidFill>
              </a:rPr>
              <a:t> </a:t>
            </a:r>
            <a:r>
              <a:rPr lang="en-US" dirty="0" err="1">
                <a:solidFill>
                  <a:srgbClr val="212121"/>
                </a:solidFill>
              </a:rPr>
              <a:t>wald</a:t>
            </a:r>
            <a:r>
              <a:rPr lang="en-US" dirty="0">
                <a:solidFill>
                  <a:srgbClr val="212121"/>
                </a:solidFill>
              </a:rPr>
              <a:t> test, KEGG 2021 separated by up/down regulated </a:t>
            </a:r>
          </a:p>
        </p:txBody>
      </p:sp>
    </p:spTree>
    <p:extLst>
      <p:ext uri="{BB962C8B-B14F-4D97-AF65-F5344CB8AC3E}">
        <p14:creationId xmlns:p14="http://schemas.microsoft.com/office/powerpoint/2010/main" val="72110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B6F-1420-3922-A510-1232BE96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ACE8C-3555-AC49-FACF-C39103A3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number of replicates which was exacerbated by potential outlier sample</a:t>
            </a:r>
          </a:p>
          <a:p>
            <a:r>
              <a:rPr lang="en-US" dirty="0"/>
              <a:t>In vivo drug delivery efficiency still underdetermined</a:t>
            </a:r>
          </a:p>
          <a:p>
            <a:r>
              <a:rPr lang="en-US" dirty="0"/>
              <a:t>Bulk RNA-seq without selection for successful uptake of drug</a:t>
            </a:r>
          </a:p>
          <a:p>
            <a:endParaRPr lang="en-US" dirty="0"/>
          </a:p>
          <a:p>
            <a:r>
              <a:rPr lang="en-US" dirty="0"/>
              <a:t>Identical in vitro experiment with greater n</a:t>
            </a:r>
          </a:p>
          <a:p>
            <a:r>
              <a:rPr lang="en-US" dirty="0"/>
              <a:t>Follow up in vivo experiment to test drug delivery efficiency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2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B2AB-FBE2-FD15-1F8C-3BCC2692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2828-DBE4-06BC-76AE-A5A7019A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0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69CA-25FF-BA9C-7EF0-007A4576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Nasopharyngeal Carcinoma (NPC)</a:t>
            </a:r>
          </a:p>
        </p:txBody>
      </p:sp>
      <p:pic>
        <p:nvPicPr>
          <p:cNvPr id="1026" name="Picture 2" descr="Living With Cancer: Nasopharyngeal carcinoma - Mayo Clinic News Network">
            <a:extLst>
              <a:ext uri="{FF2B5EF4-FFF2-40B4-BE49-F238E27FC236}">
                <a16:creationId xmlns:a16="http://schemas.microsoft.com/office/drawing/2014/main" id="{F9812392-FA11-2688-15E3-2117AD743D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1" y="2126128"/>
            <a:ext cx="5666609" cy="317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sopharyngeal carcinoma: an evolving paradigm | Nature Reviews Clinical  Oncology">
            <a:extLst>
              <a:ext uri="{FF2B5EF4-FFF2-40B4-BE49-F238E27FC236}">
                <a16:creationId xmlns:a16="http://schemas.microsoft.com/office/drawing/2014/main" id="{F9AE0540-39D5-7985-1D70-97EA6E76B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180" y="1842349"/>
            <a:ext cx="5415620" cy="35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3CC62-254E-DFB4-1885-B35D4647B40C}"/>
              </a:ext>
            </a:extLst>
          </p:cNvPr>
          <p:cNvSpPr txBox="1"/>
          <p:nvPr/>
        </p:nvSpPr>
        <p:spPr>
          <a:xfrm>
            <a:off x="6306206" y="5379080"/>
            <a:ext cx="54874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Wong, K.C.W., Hui, E.P., Lo, KW. </a:t>
            </a:r>
            <a:r>
              <a:rPr lang="en-US" sz="800" b="0" i="1" u="none" strike="noStrike" dirty="0">
                <a:solidFill>
                  <a:srgbClr val="222222"/>
                </a:solidFill>
                <a:effectLst/>
              </a:rPr>
              <a:t>et al.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 Nasopharyngeal carcinoma: an evolving </a:t>
            </a:r>
            <a:r>
              <a:rPr lang="en-US" sz="800" b="0" i="0" u="none" strike="noStrike" dirty="0" err="1">
                <a:solidFill>
                  <a:srgbClr val="222222"/>
                </a:solidFill>
                <a:effectLst/>
              </a:rPr>
              <a:t>paradigm.</a:t>
            </a:r>
            <a:r>
              <a:rPr lang="en-US" sz="800" b="0" i="1" u="none" strike="noStrike" dirty="0" err="1">
                <a:solidFill>
                  <a:srgbClr val="222222"/>
                </a:solidFill>
                <a:effectLst/>
              </a:rPr>
              <a:t>Nat</a:t>
            </a:r>
            <a:r>
              <a:rPr lang="en-US" sz="800" b="0" i="1" u="none" strike="noStrike" dirty="0">
                <a:solidFill>
                  <a:srgbClr val="222222"/>
                </a:solidFill>
                <a:effectLst/>
              </a:rPr>
              <a:t> Rev Clin Oncol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 </a:t>
            </a:r>
            <a:r>
              <a:rPr lang="en-US" sz="800" b="1" i="0" u="none" strike="noStrike" dirty="0">
                <a:solidFill>
                  <a:srgbClr val="222222"/>
                </a:solidFill>
                <a:effectLst/>
              </a:rPr>
              <a:t>18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, 679–695 (2021).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0F4C0-5DF7-70AE-AD6E-38A7017DBD88}"/>
              </a:ext>
            </a:extLst>
          </p:cNvPr>
          <p:cNvSpPr txBox="1"/>
          <p:nvPr/>
        </p:nvSpPr>
        <p:spPr>
          <a:xfrm>
            <a:off x="271571" y="5311433"/>
            <a:ext cx="4177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newsnetwork.mayoclinic.org</a:t>
            </a:r>
            <a:r>
              <a:rPr lang="en-US" sz="800" dirty="0"/>
              <a:t>/discussion/living-with-cancer-nasopharyngeal-carcinoma/</a:t>
            </a:r>
          </a:p>
        </p:txBody>
      </p:sp>
    </p:spTree>
    <p:extLst>
      <p:ext uri="{BB962C8B-B14F-4D97-AF65-F5344CB8AC3E}">
        <p14:creationId xmlns:p14="http://schemas.microsoft.com/office/powerpoint/2010/main" val="51842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456E-8A1F-DA1C-3B22-334E0CAC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Initially vague symptoms makes early detection difficult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38068-12D2-694F-E617-4E8A7BC1A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Lump in the neck</a:t>
            </a:r>
          </a:p>
          <a:p>
            <a:r>
              <a:rPr lang="en-US" dirty="0"/>
              <a:t>Hearing loss</a:t>
            </a:r>
          </a:p>
          <a:p>
            <a:r>
              <a:rPr lang="en-US" dirty="0"/>
              <a:t>Tinnitus </a:t>
            </a:r>
          </a:p>
          <a:p>
            <a:r>
              <a:rPr lang="en-US" dirty="0"/>
              <a:t>Stuffy nose</a:t>
            </a:r>
          </a:p>
          <a:p>
            <a:r>
              <a:rPr lang="en-US" dirty="0"/>
              <a:t>Nosebleeds</a:t>
            </a:r>
          </a:p>
          <a:p>
            <a:r>
              <a:rPr lang="en-US" dirty="0"/>
              <a:t>Headaches</a:t>
            </a:r>
          </a:p>
          <a:p>
            <a:r>
              <a:rPr lang="en-US" dirty="0"/>
              <a:t>Double vision </a:t>
            </a:r>
          </a:p>
          <a:p>
            <a:r>
              <a:rPr lang="en-US" dirty="0"/>
              <a:t>Hoarse 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5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6A0A-8E1D-2DFE-3257-289397828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3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NPC highly curable in early stages</a:t>
            </a:r>
          </a:p>
        </p:txBody>
      </p:sp>
      <p:pic>
        <p:nvPicPr>
          <p:cNvPr id="2050" name="Picture 2" descr="Nasopharyngeal cancer: EHNS-ESMO-ESTRO Clinical Practice Guidelines for  diagnosis, treatment and follow-up. | Semantic Scholar">
            <a:extLst>
              <a:ext uri="{FF2B5EF4-FFF2-40B4-BE49-F238E27FC236}">
                <a16:creationId xmlns:a16="http://schemas.microsoft.com/office/drawing/2014/main" id="{40DCC4DC-E9CB-A9DE-F97E-C757B0B053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994" y="1448950"/>
            <a:ext cx="8600012" cy="45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420EF-408F-52AB-BBB1-A5BA7F3EECA9}"/>
              </a:ext>
            </a:extLst>
          </p:cNvPr>
          <p:cNvSpPr txBox="1"/>
          <p:nvPr/>
        </p:nvSpPr>
        <p:spPr>
          <a:xfrm>
            <a:off x="294289" y="6519169"/>
            <a:ext cx="113608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Chan AT, Grégoire V, Lefebvre JL, 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</a:rPr>
              <a:t>Licitra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 L, Hui EP, Leung SF, 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</a:rPr>
              <a:t>Felip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 E; EHNS–ESMO–ESTRO Guidelines Working Group. Nasopharyngeal cancer: EHNS-ESMO-ESTRO Clinical Practice Guidelines for diagnosis, treatment and follow-up. Ann Oncol. 2012 Oct;23 Suppl 7:vii83-5.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7076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A227-2891-8DD5-2231-6415D183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Graphene based drug delivery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F6629C3-8032-E03A-967C-30C8C2DE8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48171"/>
            <a:ext cx="5533515" cy="387654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1B9C52-11B7-3FAC-871A-DD0F3573FD45}"/>
              </a:ext>
            </a:extLst>
          </p:cNvPr>
          <p:cNvSpPr txBox="1"/>
          <p:nvPr/>
        </p:nvSpPr>
        <p:spPr>
          <a:xfrm>
            <a:off x="5686097" y="6112921"/>
            <a:ext cx="7052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Lan MY, Hsu YB, Lan MC, Chen JP, Lu YJ. Polyethylene Glycol-Coated Graphene Oxide Loaded with Erlotinib as an Effective Therapeutic Agent for Treating Nasopharyngeal Cancer Cells. Int J Nanomedicine. 2020 Oct 7;15:7569-7582</a:t>
            </a:r>
            <a:endParaRPr lang="en-US" sz="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2F28555-1E56-B9C6-4FB2-313418E0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4" y="1690688"/>
            <a:ext cx="4795783" cy="420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17D2BF-C614-FA15-1705-3479EA9095BC}"/>
              </a:ext>
            </a:extLst>
          </p:cNvPr>
          <p:cNvSpPr txBox="1"/>
          <p:nvPr/>
        </p:nvSpPr>
        <p:spPr>
          <a:xfrm>
            <a:off x="93352" y="6143298"/>
            <a:ext cx="4983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Sharma, H.; Mondal, S. Functionalized Graphene Oxide for Chemotherapeutic Drug Delivery and Cancer Treatment: A Promising Material in Nanomedicine. </a:t>
            </a:r>
            <a:r>
              <a:rPr lang="en-US" sz="800" b="0" i="1" u="none" strike="noStrike" dirty="0">
                <a:solidFill>
                  <a:srgbClr val="222222"/>
                </a:solidFill>
                <a:effectLst/>
              </a:rPr>
              <a:t>Int. J. Mol. Sci.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 </a:t>
            </a:r>
            <a:r>
              <a:rPr lang="en-US" sz="800" b="1" i="0" u="none" strike="noStrike" dirty="0">
                <a:solidFill>
                  <a:srgbClr val="222222"/>
                </a:solidFill>
                <a:effectLst/>
              </a:rPr>
              <a:t>2020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, </a:t>
            </a:r>
            <a:r>
              <a:rPr lang="en-US" sz="800" b="0" i="1" u="none" strike="noStrike" dirty="0">
                <a:solidFill>
                  <a:srgbClr val="222222"/>
                </a:solidFill>
                <a:effectLst/>
              </a:rPr>
              <a:t>21</a:t>
            </a:r>
            <a:r>
              <a:rPr lang="en-US" sz="800" b="0" i="0" u="none" strike="noStrike" dirty="0">
                <a:solidFill>
                  <a:srgbClr val="222222"/>
                </a:solidFill>
                <a:effectLst/>
              </a:rPr>
              <a:t>, 6280. 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2828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5FDE-FD8B-9016-E0A4-C17B4B91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Erlotinib targets EGFR</a:t>
            </a:r>
          </a:p>
        </p:txBody>
      </p:sp>
      <p:pic>
        <p:nvPicPr>
          <p:cNvPr id="4098" name="Picture 2" descr="Treatment of Non–Small-Cell Lung Cancer with Erlotinib or Gefitinib | NEJM">
            <a:extLst>
              <a:ext uri="{FF2B5EF4-FFF2-40B4-BE49-F238E27FC236}">
                <a16:creationId xmlns:a16="http://schemas.microsoft.com/office/drawing/2014/main" id="{51E29B7D-3A4A-B5F7-99FA-17AF197CE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4" y="1846646"/>
            <a:ext cx="5583566" cy="419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A6427-CF0B-981B-B4DA-A3D3C1F19A3E}"/>
              </a:ext>
            </a:extLst>
          </p:cNvPr>
          <p:cNvSpPr txBox="1"/>
          <p:nvPr/>
        </p:nvSpPr>
        <p:spPr>
          <a:xfrm>
            <a:off x="0" y="6568965"/>
            <a:ext cx="72587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u="none" strike="noStrike" dirty="0" err="1">
                <a:solidFill>
                  <a:srgbClr val="212121"/>
                </a:solidFill>
                <a:effectLst/>
              </a:rPr>
              <a:t>Cataldo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 VD, Gibbons DL, Pérez-Soler R, 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</a:rPr>
              <a:t>Quintás-Cardama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 A. Treatment of non-small-cell lung cancer with erlotinib or gefitinib. N 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</a:rPr>
              <a:t>Engl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</a:rPr>
              <a:t> J Med. 2011 Mar 10;364(10):947-55.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260E8-B10B-1EF7-D6BD-5EC8BB7ACE6C}"/>
              </a:ext>
            </a:extLst>
          </p:cNvPr>
          <p:cNvSpPr txBox="1"/>
          <p:nvPr/>
        </p:nvSpPr>
        <p:spPr>
          <a:xfrm>
            <a:off x="6306208" y="2022873"/>
            <a:ext cx="5305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 dirty="0">
                <a:solidFill>
                  <a:srgbClr val="333333"/>
                </a:solidFill>
                <a:effectLst/>
              </a:rPr>
              <a:t>polyethylene glycol-coated graphene oxide (GO-PEG) +</a:t>
            </a:r>
          </a:p>
          <a:p>
            <a:r>
              <a:rPr lang="en-US" dirty="0">
                <a:solidFill>
                  <a:srgbClr val="333333"/>
                </a:solidFill>
              </a:rPr>
              <a:t>Erlotinib = (GO-PEG-Erlotinib) = (GPE)</a:t>
            </a:r>
          </a:p>
          <a:p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>
                <a:solidFill>
                  <a:srgbClr val="333333"/>
                </a:solidFill>
              </a:rPr>
              <a:t>Bulk RNA-seq on NPC cell lines +/- GPE</a:t>
            </a:r>
          </a:p>
          <a:p>
            <a:endParaRPr lang="en-US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7A9D-CB8A-C83E-D228-1142198B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BGISEQ </a:t>
            </a:r>
            <a:r>
              <a:rPr lang="en-US" dirty="0" err="1"/>
              <a:t>fastq</a:t>
            </a:r>
            <a:r>
              <a:rPr lang="en-US" dirty="0"/>
              <a:t> files have identical </a:t>
            </a:r>
            <a:r>
              <a:rPr lang="en-US" dirty="0" err="1"/>
              <a:t>phred</a:t>
            </a:r>
            <a:r>
              <a:rPr lang="en-US" dirty="0"/>
              <a:t> scores?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65744635-06D1-BDC4-11CE-CD22321C1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128" y="1825625"/>
            <a:ext cx="8073743" cy="4351338"/>
          </a:xfrm>
        </p:spPr>
      </p:pic>
    </p:spTree>
    <p:extLst>
      <p:ext uri="{BB962C8B-B14F-4D97-AF65-F5344CB8AC3E}">
        <p14:creationId xmlns:p14="http://schemas.microsoft.com/office/powerpoint/2010/main" val="360032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56E82-996B-56E8-CC48-BF8BD4C43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30" y="713452"/>
            <a:ext cx="3953141" cy="3953141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BBE75A65-EC20-749C-67EA-270A7F80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70" y="1690688"/>
            <a:ext cx="7772400" cy="4796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7DCEB-D664-747C-C111-1FF07796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Control 4 sample is potential outlier 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0F5C1F55-9AC7-A5AA-298A-288717A26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9" y="4214418"/>
            <a:ext cx="3953141" cy="226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45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8B1C-9A33-1CC4-1326-40F3558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GPE drives distinct transcriptional response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DDB9B5-7B95-C042-8AEE-008BCE0FC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712" y="1690688"/>
            <a:ext cx="7054947" cy="435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5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491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Transcriptional response to polyethylene glycol-coated graphene oxide-erlotinib in nasopharyngeal carcinoma cell line </vt:lpstr>
      <vt:lpstr>Nasopharyngeal Carcinoma (NPC)</vt:lpstr>
      <vt:lpstr>Initially vague symptoms makes early detection difficult</vt:lpstr>
      <vt:lpstr>NPC highly curable in early stages</vt:lpstr>
      <vt:lpstr>Graphene based drug delivery</vt:lpstr>
      <vt:lpstr>Erlotinib targets EGFR</vt:lpstr>
      <vt:lpstr>BGISEQ fastq files have identical phred scores?</vt:lpstr>
      <vt:lpstr>Control 4 sample is potential outlier </vt:lpstr>
      <vt:lpstr>GPE drives distinct transcriptional response</vt:lpstr>
      <vt:lpstr>Some top DEGs are consistent </vt:lpstr>
      <vt:lpstr>EGFR pathways are downregulated</vt:lpstr>
      <vt:lpstr>Method Comparison</vt:lpstr>
      <vt:lpstr>Limitations and future directions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Transcriptional effect of polyethylene glycol-coated graphene oxide-erlotinib in nasopharyngeal carcinoma cell lines </dc:title>
  <dc:creator>Caden McQuillen</dc:creator>
  <cp:lastModifiedBy>Caden McQuillen</cp:lastModifiedBy>
  <cp:revision>20</cp:revision>
  <dcterms:created xsi:type="dcterms:W3CDTF">2023-04-23T14:56:55Z</dcterms:created>
  <dcterms:modified xsi:type="dcterms:W3CDTF">2023-04-23T18:29:25Z</dcterms:modified>
</cp:coreProperties>
</file>