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3"/>
    <p:sldId id="257" r:id="rId4"/>
    <p:sldId id="262" r:id="rId5"/>
    <p:sldId id="287" r:id="rId6"/>
    <p:sldId id="267" r:id="rId7"/>
    <p:sldId id="286" r:id="rId8"/>
    <p:sldId id="303" r:id="rId9"/>
    <p:sldId id="269" r:id="rId10"/>
    <p:sldId id="276" r:id="rId11"/>
    <p:sldId id="271" r:id="rId12"/>
    <p:sldId id="270" r:id="rId13"/>
    <p:sldId id="274" r:id="rId14"/>
    <p:sldId id="301" r:id="rId15"/>
    <p:sldId id="277" r:id="rId16"/>
    <p:sldId id="278" r:id="rId17"/>
    <p:sldId id="302" r:id="rId18"/>
    <p:sldId id="275" r:id="rId19"/>
    <p:sldId id="315" r:id="rId20"/>
    <p:sldId id="261" r:id="rId2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 panose="020F0502020204030204"/>
      </a:defRPr>
    </a:lvl1pPr>
    <a:lvl2pPr indent="228600" latinLnBrk="0">
      <a:defRPr sz="1200">
        <a:latin typeface="+mj-lt"/>
        <a:ea typeface="+mj-ea"/>
        <a:cs typeface="+mj-cs"/>
        <a:sym typeface="Calibri" panose="020F0502020204030204"/>
      </a:defRPr>
    </a:lvl2pPr>
    <a:lvl3pPr indent="457200" latinLnBrk="0">
      <a:defRPr sz="1200">
        <a:latin typeface="+mj-lt"/>
        <a:ea typeface="+mj-ea"/>
        <a:cs typeface="+mj-cs"/>
        <a:sym typeface="Calibri" panose="020F0502020204030204"/>
      </a:defRPr>
    </a:lvl3pPr>
    <a:lvl4pPr indent="685800" latinLnBrk="0">
      <a:defRPr sz="1200">
        <a:latin typeface="+mj-lt"/>
        <a:ea typeface="+mj-ea"/>
        <a:cs typeface="+mj-cs"/>
        <a:sym typeface="Calibri" panose="020F0502020204030204"/>
      </a:defRPr>
    </a:lvl4pPr>
    <a:lvl5pPr indent="914400" latinLnBrk="0">
      <a:defRPr sz="1200">
        <a:latin typeface="+mj-lt"/>
        <a:ea typeface="+mj-ea"/>
        <a:cs typeface="+mj-cs"/>
        <a:sym typeface="Calibri" panose="020F0502020204030204"/>
      </a:defRPr>
    </a:lvl5pPr>
    <a:lvl6pPr indent="1143000" latinLnBrk="0">
      <a:defRPr sz="1200">
        <a:latin typeface="+mj-lt"/>
        <a:ea typeface="+mj-ea"/>
        <a:cs typeface="+mj-cs"/>
        <a:sym typeface="Calibri" panose="020F0502020204030204"/>
      </a:defRPr>
    </a:lvl6pPr>
    <a:lvl7pPr indent="1371600" latinLnBrk="0">
      <a:defRPr sz="1200">
        <a:latin typeface="+mj-lt"/>
        <a:ea typeface="+mj-ea"/>
        <a:cs typeface="+mj-cs"/>
        <a:sym typeface="Calibri" panose="020F0502020204030204"/>
      </a:defRPr>
    </a:lvl7pPr>
    <a:lvl8pPr indent="1600200" latinLnBrk="0">
      <a:defRPr sz="1200">
        <a:latin typeface="+mj-lt"/>
        <a:ea typeface="+mj-ea"/>
        <a:cs typeface="+mj-cs"/>
        <a:sym typeface="Calibri" panose="020F0502020204030204"/>
      </a:defRPr>
    </a:lvl8pPr>
    <a:lvl9pPr indent="1828800" latinLnBrk="0">
      <a:defRPr sz="1200">
        <a:latin typeface="+mj-lt"/>
        <a:ea typeface="+mj-ea"/>
        <a:cs typeface="+mj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 hasCustomPrompt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3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/>
          <p:nvPr>
            <p:ph type="title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2" name="正文级别 1…"/>
          <p:cNvSpPr txBox="1"/>
          <p:nvPr>
            <p:ph type="body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/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/>
          <p:nvPr>
            <p:ph type="body" sz="quarter" idx="1" hasCustomPrompt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/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/>
          <p:nvPr>
            <p:ph type="title" hasCustomPrompt="1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/>
          <p:nvPr>
            <p:ph type="body" sz="quarter" idx="1" hasCustomPrompt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</a:p>
        </p:txBody>
      </p:sp>
      <p:sp>
        <p:nvSpPr>
          <p:cNvPr id="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/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3" name="正文级别 1…"/>
          <p:cNvSpPr txBox="1"/>
          <p:nvPr>
            <p:ph type="body" sz="half" idx="1" hasCustomPrompt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185" indent="-260985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/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/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83" name="图片占位符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84" name="正文级别 1…"/>
          <p:cNvSpPr txBox="1"/>
          <p:nvPr>
            <p:ph type="body" sz="quarter" idx="1" hasCustomPrompt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图片 4" descr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093" y="621791"/>
            <a:ext cx="1018109" cy="25927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5" name="文本框 7"/>
          <p:cNvSpPr txBox="1"/>
          <p:nvPr/>
        </p:nvSpPr>
        <p:spPr>
          <a:xfrm>
            <a:off x="1724660" y="2559685"/>
            <a:ext cx="8549005" cy="101473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9600" b="1" spc="3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sz="6000"/>
              <a:t>UI</a:t>
            </a:r>
            <a:r>
              <a:rPr lang="zh-CN" altLang="en-US" sz="6000"/>
              <a:t>自动化测试项目设计</a:t>
            </a:r>
            <a:endParaRPr lang="zh-CN" altLang="en-US" sz="6000"/>
          </a:p>
        </p:txBody>
      </p:sp>
      <p:sp>
        <p:nvSpPr>
          <p:cNvPr id="116" name="文本框 8"/>
          <p:cNvSpPr txBox="1"/>
          <p:nvPr/>
        </p:nvSpPr>
        <p:spPr>
          <a:xfrm>
            <a:off x="3550920" y="3815080"/>
            <a:ext cx="4717415" cy="64516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/>
              <a:t>用户平台：唐    锟</a:t>
            </a:r>
            <a:endParaRPr lang="zh-CN"/>
          </a:p>
        </p:txBody>
      </p:sp>
      <p:sp>
        <p:nvSpPr>
          <p:cNvPr id="2" name="文本框 8"/>
          <p:cNvSpPr txBox="1"/>
          <p:nvPr/>
        </p:nvSpPr>
        <p:spPr>
          <a:xfrm>
            <a:off x="3550920" y="4860290"/>
            <a:ext cx="5398770" cy="64516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/>
              <a:t>时      间：</a:t>
            </a:r>
            <a:r>
              <a:rPr lang="en-US" altLang="zh-CN"/>
              <a:t>2020.12.18</a:t>
            </a:r>
            <a:endParaRPr lang="en-US" altLang="zh-CN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平行四边形 4"/>
          <p:cNvSpPr/>
          <p:nvPr/>
        </p:nvSpPr>
        <p:spPr>
          <a:xfrm>
            <a:off x="46990" y="337185"/>
            <a:ext cx="1811655" cy="5708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263" y="0"/>
                </a:lnTo>
                <a:lnTo>
                  <a:pt x="21600" y="0"/>
                </a:lnTo>
                <a:lnTo>
                  <a:pt x="20337" y="21600"/>
                </a:lnTo>
                <a:close/>
              </a:path>
            </a:pathLst>
          </a:custGeom>
          <a:solidFill>
            <a:srgbClr val="0072F4"/>
          </a:solidFill>
          <a:ln w="12700">
            <a:solidFill>
              <a:srgbClr val="0072F4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2" name="文本框 3"/>
          <p:cNvSpPr txBox="1"/>
          <p:nvPr/>
        </p:nvSpPr>
        <p:spPr>
          <a:xfrm>
            <a:off x="140970" y="386080"/>
            <a:ext cx="1635125" cy="52197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zh-CN" altLang="en-US" sz="2800">
                <a:ea typeface="宋体" panose="02010600030101010101" pitchFamily="2" charset="-122"/>
              </a:rPr>
              <a:t>测试数据</a:t>
            </a:r>
            <a:endParaRPr lang="zh-CN" altLang="en-US" sz="2800">
              <a:ea typeface="宋体" panose="02010600030101010101" pitchFamily="2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8472805" y="1340485"/>
            <a:ext cx="3456305" cy="187261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6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8472805" y="3699510"/>
            <a:ext cx="3456305" cy="187261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6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472805" y="1551305"/>
            <a:ext cx="3455670" cy="12306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/>
              </a:rPr>
              <a:t>1.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/>
              </a:rPr>
              <a:t>预先定义好测试数据，通过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/>
              </a:rPr>
              <a:t>@pytest.mark.parametrize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/>
              </a:rPr>
              <a:t>使用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/>
              </a:rPr>
              <a:t>2.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/>
              </a:rPr>
              <a:t>当有多组数据的时候，每组数据都会执行一次测试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Calibri" panose="020F050202020403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90" y="1873250"/>
            <a:ext cx="8001000" cy="35445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473440" y="4020820"/>
            <a:ext cx="3455670" cy="12306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/>
              </a:rPr>
              <a:t>1.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/>
              </a:rPr>
              <a:t>在所有测试用例执行前预先创建测试数据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/>
              </a:rPr>
              <a:t>2.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Calibri" panose="020F0502020204030204"/>
              </a:rPr>
              <a:t>在测试用例执行过程中动态创建测试数据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平行四边形 4"/>
          <p:cNvSpPr/>
          <p:nvPr/>
        </p:nvSpPr>
        <p:spPr>
          <a:xfrm>
            <a:off x="46990" y="337185"/>
            <a:ext cx="1779270" cy="520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263" y="0"/>
                </a:lnTo>
                <a:lnTo>
                  <a:pt x="21600" y="0"/>
                </a:lnTo>
                <a:lnTo>
                  <a:pt x="20337" y="21600"/>
                </a:lnTo>
                <a:close/>
              </a:path>
            </a:pathLst>
          </a:custGeom>
          <a:solidFill>
            <a:srgbClr val="0072F4"/>
          </a:solidFill>
          <a:ln w="12700">
            <a:solidFill>
              <a:srgbClr val="0072F4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2" name="文本框 3"/>
          <p:cNvSpPr txBox="1"/>
          <p:nvPr/>
        </p:nvSpPr>
        <p:spPr>
          <a:xfrm>
            <a:off x="140970" y="386080"/>
            <a:ext cx="3608705" cy="52197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zh-CN" altLang="en-US" sz="2800">
                <a:ea typeface="宋体" panose="02010600030101010101" pitchFamily="2" charset="-122"/>
              </a:rPr>
              <a:t>测试用例</a:t>
            </a:r>
            <a:endParaRPr lang="zh-CN" altLang="en-US" sz="2800"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5055" y="1466850"/>
            <a:ext cx="7205980" cy="3924300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119380" y="1052195"/>
            <a:ext cx="4608830" cy="55448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8150" y="1370330"/>
            <a:ext cx="3757295" cy="41548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利用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pytest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和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allure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做测试用例注解：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1.allure.feature: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标注主要功能模块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,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一般为测试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class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标注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2.allure.story:feature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下的小功能模块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3.allure.description: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测试用例的描述信息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4.allure.severity: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优先级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5.pytest.mark.parametrize: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测试数据参数化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6.allure.testcase: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链接测试用例目录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7.allure.link: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可链接需求文档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8.allure.issue: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可链接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bug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信息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9.allure.step: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测试步骤信息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........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平行四边形 4"/>
          <p:cNvSpPr/>
          <p:nvPr/>
        </p:nvSpPr>
        <p:spPr>
          <a:xfrm>
            <a:off x="46990" y="337185"/>
            <a:ext cx="2987040" cy="5638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263" y="0"/>
                </a:lnTo>
                <a:lnTo>
                  <a:pt x="21600" y="0"/>
                </a:lnTo>
                <a:lnTo>
                  <a:pt x="20337" y="21600"/>
                </a:lnTo>
                <a:close/>
              </a:path>
            </a:pathLst>
          </a:custGeom>
          <a:solidFill>
            <a:srgbClr val="0072F4"/>
          </a:solidFill>
          <a:ln w="12700">
            <a:solidFill>
              <a:srgbClr val="0072F4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2" name="文本框 3"/>
          <p:cNvSpPr txBox="1"/>
          <p:nvPr/>
        </p:nvSpPr>
        <p:spPr>
          <a:xfrm>
            <a:off x="185420" y="379730"/>
            <a:ext cx="2926080" cy="52197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zh-CN" altLang="en-US" sz="2800">
                <a:ea typeface="宋体" panose="02010600030101010101" pitchFamily="2" charset="-122"/>
              </a:rPr>
              <a:t>测试执行</a:t>
            </a:r>
            <a:r>
              <a:rPr lang="en-US" altLang="zh-CN" sz="2800">
                <a:ea typeface="宋体" panose="02010600030101010101" pitchFamily="2" charset="-122"/>
              </a:rPr>
              <a:t>-jenkins</a:t>
            </a:r>
            <a:endParaRPr lang="en-US" altLang="zh-CN" sz="2800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90" y="1679575"/>
            <a:ext cx="8832215" cy="3613785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8904605" y="1124585"/>
            <a:ext cx="3240405" cy="540067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95410" y="1193165"/>
            <a:ext cx="3059430" cy="52628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1.jenkins job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选择参数启动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2.python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入口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函数接收参数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3.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根据参数获取全局配置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4.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根据全局配置调用相关的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pytest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命令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5.pytest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调用相关测试用例执行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6.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根据全局配置调用初始化相关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driver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7.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执行用例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8.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生成测试报告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9.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结果反馈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8256270" y="1124585"/>
            <a:ext cx="3744595" cy="540067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121" name="平行四边形 4"/>
          <p:cNvSpPr/>
          <p:nvPr/>
        </p:nvSpPr>
        <p:spPr>
          <a:xfrm>
            <a:off x="46990" y="311785"/>
            <a:ext cx="3850640" cy="5892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263" y="0"/>
                </a:lnTo>
                <a:lnTo>
                  <a:pt x="21600" y="0"/>
                </a:lnTo>
                <a:lnTo>
                  <a:pt x="20337" y="21600"/>
                </a:lnTo>
                <a:close/>
              </a:path>
            </a:pathLst>
          </a:custGeom>
          <a:solidFill>
            <a:srgbClr val="0072F4"/>
          </a:solidFill>
          <a:ln w="12700">
            <a:solidFill>
              <a:srgbClr val="0072F4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2" name="文本框 3"/>
          <p:cNvSpPr txBox="1"/>
          <p:nvPr/>
        </p:nvSpPr>
        <p:spPr>
          <a:xfrm>
            <a:off x="185420" y="379730"/>
            <a:ext cx="3576320" cy="52197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zh-CN" altLang="en-US" sz="2800">
                <a:ea typeface="宋体" panose="02010600030101010101" pitchFamily="2" charset="-122"/>
              </a:rPr>
              <a:t>测试执行</a:t>
            </a:r>
            <a:r>
              <a:rPr lang="en-US" altLang="zh-CN" sz="2800">
                <a:ea typeface="宋体" panose="02010600030101010101" pitchFamily="2" charset="-122"/>
              </a:rPr>
              <a:t>-jenkins</a:t>
            </a:r>
            <a:r>
              <a:rPr lang="zh-CN" altLang="en-US" sz="2800">
                <a:ea typeface="宋体" panose="02010600030101010101" pitchFamily="2" charset="-122"/>
              </a:rPr>
              <a:t>配置</a:t>
            </a:r>
            <a:endParaRPr lang="zh-CN" altLang="en-US" sz="2800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36610" y="1533525"/>
            <a:ext cx="3497580" cy="47085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ALLURE_HOME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：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jenkins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执行完用例后报告的目录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TEST_ENV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：用例运行的环境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RUN_PORT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：用例运行的终端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PC/Android/iOS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RUN_PROJECT: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选择所需运行的项目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RUN_PLATFORM: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选择脚本运行的平台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BROWSER: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浏览器类型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VERSION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：浏览器版本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665" y="5427980"/>
            <a:ext cx="8001000" cy="13430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65" y="981075"/>
            <a:ext cx="7604125" cy="444627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平行四边形 4"/>
          <p:cNvSpPr/>
          <p:nvPr/>
        </p:nvSpPr>
        <p:spPr>
          <a:xfrm>
            <a:off x="46990" y="337185"/>
            <a:ext cx="2495550" cy="5708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263" y="0"/>
                </a:lnTo>
                <a:lnTo>
                  <a:pt x="21600" y="0"/>
                </a:lnTo>
                <a:lnTo>
                  <a:pt x="20337" y="21600"/>
                </a:lnTo>
                <a:close/>
              </a:path>
            </a:pathLst>
          </a:custGeom>
          <a:solidFill>
            <a:srgbClr val="0072F4"/>
          </a:solidFill>
          <a:ln w="12700">
            <a:solidFill>
              <a:srgbClr val="0072F4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2" name="文本框 3"/>
          <p:cNvSpPr txBox="1"/>
          <p:nvPr/>
        </p:nvSpPr>
        <p:spPr>
          <a:xfrm>
            <a:off x="140970" y="386080"/>
            <a:ext cx="2176145" cy="52197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zh-CN" altLang="en-US" sz="2800">
                <a:ea typeface="宋体" panose="02010600030101010101" pitchFamily="2" charset="-122"/>
              </a:rPr>
              <a:t>测试报告</a:t>
            </a:r>
            <a:r>
              <a:rPr lang="en-US" altLang="zh-CN" sz="2800">
                <a:ea typeface="宋体" panose="02010600030101010101" pitchFamily="2" charset="-122"/>
              </a:rPr>
              <a:t>(</a:t>
            </a:r>
            <a:r>
              <a:rPr lang="zh-CN" altLang="en-US" sz="2800">
                <a:ea typeface="宋体" panose="02010600030101010101" pitchFamily="2" charset="-122"/>
              </a:rPr>
              <a:t>一</a:t>
            </a:r>
            <a:r>
              <a:rPr lang="en-US" altLang="zh-CN" sz="2800">
                <a:ea typeface="宋体" panose="02010600030101010101" pitchFamily="2" charset="-122"/>
              </a:rPr>
              <a:t>)</a:t>
            </a:r>
            <a:endParaRPr lang="en-US" altLang="zh-CN" sz="2800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950595"/>
            <a:ext cx="11238865" cy="577596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平行四边形 4"/>
          <p:cNvSpPr/>
          <p:nvPr/>
        </p:nvSpPr>
        <p:spPr>
          <a:xfrm>
            <a:off x="46990" y="337185"/>
            <a:ext cx="2495550" cy="5708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263" y="0"/>
                </a:lnTo>
                <a:lnTo>
                  <a:pt x="21600" y="0"/>
                </a:lnTo>
                <a:lnTo>
                  <a:pt x="20337" y="21600"/>
                </a:lnTo>
                <a:close/>
              </a:path>
            </a:pathLst>
          </a:custGeom>
          <a:solidFill>
            <a:srgbClr val="0072F4"/>
          </a:solidFill>
          <a:ln w="12700">
            <a:solidFill>
              <a:srgbClr val="0072F4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2" name="文本框 3"/>
          <p:cNvSpPr txBox="1"/>
          <p:nvPr/>
        </p:nvSpPr>
        <p:spPr>
          <a:xfrm>
            <a:off x="140970" y="386080"/>
            <a:ext cx="2176145" cy="52197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zh-CN" altLang="en-US" sz="2800">
                <a:ea typeface="宋体" panose="02010600030101010101" pitchFamily="2" charset="-122"/>
              </a:rPr>
              <a:t>测试报告</a:t>
            </a:r>
            <a:r>
              <a:rPr lang="en-US" altLang="zh-CN" sz="2800">
                <a:ea typeface="宋体" panose="02010600030101010101" pitchFamily="2" charset="-122"/>
              </a:rPr>
              <a:t>(</a:t>
            </a:r>
            <a:r>
              <a:rPr lang="zh-CN" altLang="en-US" sz="2800">
                <a:ea typeface="宋体" panose="02010600030101010101" pitchFamily="2" charset="-122"/>
              </a:rPr>
              <a:t>二</a:t>
            </a:r>
            <a:r>
              <a:rPr lang="en-US" altLang="zh-CN" sz="2800">
                <a:ea typeface="宋体" panose="02010600030101010101" pitchFamily="2" charset="-122"/>
              </a:rPr>
              <a:t>)</a:t>
            </a:r>
            <a:endParaRPr lang="en-US" altLang="zh-CN" sz="2800"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620" y="969645"/>
            <a:ext cx="11132820" cy="558546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平行四边形 4"/>
          <p:cNvSpPr/>
          <p:nvPr/>
        </p:nvSpPr>
        <p:spPr>
          <a:xfrm>
            <a:off x="46990" y="337185"/>
            <a:ext cx="1844675" cy="5708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263" y="0"/>
                </a:lnTo>
                <a:lnTo>
                  <a:pt x="21600" y="0"/>
                </a:lnTo>
                <a:lnTo>
                  <a:pt x="20337" y="21600"/>
                </a:lnTo>
                <a:close/>
              </a:path>
            </a:pathLst>
          </a:custGeom>
          <a:solidFill>
            <a:srgbClr val="0072F4"/>
          </a:solidFill>
          <a:ln w="12700">
            <a:solidFill>
              <a:srgbClr val="0072F4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2" name="文本框 3"/>
          <p:cNvSpPr txBox="1"/>
          <p:nvPr/>
        </p:nvSpPr>
        <p:spPr>
          <a:xfrm>
            <a:off x="140970" y="386080"/>
            <a:ext cx="2176145" cy="52197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zh-CN" altLang="en-US" sz="2800">
                <a:ea typeface="宋体" panose="02010600030101010101" pitchFamily="2" charset="-122"/>
              </a:rPr>
              <a:t>关于稳定</a:t>
            </a:r>
            <a:endParaRPr lang="zh-CN" altLang="en-US" sz="2800">
              <a:ea typeface="宋体" panose="02010600030101010101" pitchFamily="2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2207895" y="764540"/>
            <a:ext cx="7488555" cy="583247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34385" y="1138555"/>
            <a:ext cx="5286375" cy="38779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1.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对系统可预计的行为做处理，如弹窗等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2.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对系统不可预计的行为做异常处理，如浏览器更新、系统更新等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3.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合理使用显式等待、隐式等待和强制等待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4.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元素定位多采用组合定位和模糊匹配机制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5.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加入失败重试机制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6.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谨慎使用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同一份测试数据跑多个用例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7.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脚本多运行发现异常行为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平行四边形 4"/>
          <p:cNvSpPr/>
          <p:nvPr/>
        </p:nvSpPr>
        <p:spPr>
          <a:xfrm>
            <a:off x="46990" y="337185"/>
            <a:ext cx="1793240" cy="5708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263" y="0"/>
                </a:lnTo>
                <a:lnTo>
                  <a:pt x="21600" y="0"/>
                </a:lnTo>
                <a:lnTo>
                  <a:pt x="20337" y="21600"/>
                </a:lnTo>
                <a:close/>
              </a:path>
            </a:pathLst>
          </a:custGeom>
          <a:solidFill>
            <a:srgbClr val="0072F4"/>
          </a:solidFill>
          <a:ln w="12700">
            <a:solidFill>
              <a:srgbClr val="0072F4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2" name="文本框 3"/>
          <p:cNvSpPr txBox="1"/>
          <p:nvPr/>
        </p:nvSpPr>
        <p:spPr>
          <a:xfrm>
            <a:off x="140970" y="386080"/>
            <a:ext cx="1751330" cy="52197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zh-CN" altLang="en-US" sz="2800">
                <a:ea typeface="宋体" panose="02010600030101010101" pitchFamily="2" charset="-122"/>
              </a:rPr>
              <a:t>后续计划</a:t>
            </a:r>
            <a:endParaRPr lang="zh-CN" altLang="en-US" sz="2800">
              <a:ea typeface="宋体" panose="02010600030101010101" pitchFamily="2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719830" y="476250"/>
            <a:ext cx="4608830" cy="6049010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88815" y="1196340"/>
            <a:ext cx="2956560" cy="36010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1.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与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jenkins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的集成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2.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支持移动端的测试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3.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邮件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/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钉钉报告反馈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4.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历史报告存储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5.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两端复用用例的优化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6.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页面跳转的封装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7.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用例失败恢复机制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4565" y="663575"/>
            <a:ext cx="4550410" cy="45504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457065" y="5641340"/>
            <a:ext cx="3367405" cy="2768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你的赞赏是我前进的动力！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624205" y="1991995"/>
            <a:ext cx="2520315" cy="12966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121" name="平行四边形 4"/>
          <p:cNvSpPr/>
          <p:nvPr/>
        </p:nvSpPr>
        <p:spPr>
          <a:xfrm>
            <a:off x="334010" y="337185"/>
            <a:ext cx="2172970" cy="609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263" y="0"/>
                </a:lnTo>
                <a:lnTo>
                  <a:pt x="21600" y="0"/>
                </a:lnTo>
                <a:lnTo>
                  <a:pt x="20337" y="21600"/>
                </a:lnTo>
                <a:close/>
              </a:path>
            </a:pathLst>
          </a:custGeom>
          <a:solidFill>
            <a:srgbClr val="0072F4"/>
          </a:solidFill>
          <a:ln w="12700">
            <a:solidFill>
              <a:srgbClr val="0072F4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2" name="文本框 3"/>
          <p:cNvSpPr txBox="1"/>
          <p:nvPr/>
        </p:nvSpPr>
        <p:spPr>
          <a:xfrm>
            <a:off x="481965" y="386080"/>
            <a:ext cx="1696085" cy="52197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sz="2800"/>
              <a:t>  </a:t>
            </a:r>
            <a:r>
              <a:rPr lang="zh-CN" sz="2800">
                <a:ea typeface="宋体" panose="02010600030101010101" pitchFamily="2" charset="-122"/>
              </a:rPr>
              <a:t>内容概览</a:t>
            </a:r>
            <a:endParaRPr lang="zh-CN" sz="2800"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6625" y="2425065"/>
            <a:ext cx="2021205" cy="4305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方 案 总 览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359150" y="1991995"/>
            <a:ext cx="2520315" cy="12966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71570" y="2425065"/>
            <a:ext cx="2021205" cy="4305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PO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设计模式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130925" y="1991995"/>
            <a:ext cx="2520315" cy="12966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587490" y="2424430"/>
            <a:ext cx="1759585" cy="4305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测 试 数据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8865870" y="1991995"/>
            <a:ext cx="2520315" cy="12966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156700" y="2425065"/>
            <a:ext cx="2259965" cy="4305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测 试 用 例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24205" y="3667125"/>
            <a:ext cx="2520315" cy="12966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36625" y="4100195"/>
            <a:ext cx="2021205" cy="4305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测 试 执行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359150" y="3667125"/>
            <a:ext cx="2520315" cy="12966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671570" y="4100195"/>
            <a:ext cx="2021205" cy="4305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测 试 报 告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130925" y="3667125"/>
            <a:ext cx="2520315" cy="12966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8865870" y="3710305"/>
            <a:ext cx="2520315" cy="12966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115425" y="4100195"/>
            <a:ext cx="2021205" cy="4305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后 续 工 作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56680" y="4100195"/>
            <a:ext cx="2021205" cy="4305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关 于 稳 定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平行四边形 4"/>
          <p:cNvSpPr/>
          <p:nvPr/>
        </p:nvSpPr>
        <p:spPr>
          <a:xfrm>
            <a:off x="334010" y="337185"/>
            <a:ext cx="2172970" cy="609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263" y="0"/>
                </a:lnTo>
                <a:lnTo>
                  <a:pt x="21600" y="0"/>
                </a:lnTo>
                <a:lnTo>
                  <a:pt x="20337" y="21600"/>
                </a:lnTo>
                <a:close/>
              </a:path>
            </a:pathLst>
          </a:custGeom>
          <a:solidFill>
            <a:srgbClr val="0072F4"/>
          </a:solidFill>
          <a:ln w="12700">
            <a:solidFill>
              <a:srgbClr val="0072F4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2" name="文本框 3"/>
          <p:cNvSpPr txBox="1"/>
          <p:nvPr/>
        </p:nvSpPr>
        <p:spPr>
          <a:xfrm>
            <a:off x="481965" y="386080"/>
            <a:ext cx="1696085" cy="52197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sz="2800"/>
              <a:t>  </a:t>
            </a:r>
            <a:r>
              <a:rPr lang="zh-CN" sz="2800">
                <a:ea typeface="宋体" panose="02010600030101010101" pitchFamily="2" charset="-122"/>
              </a:rPr>
              <a:t>方案总览</a:t>
            </a:r>
            <a:endParaRPr lang="zh-CN" sz="2800">
              <a:ea typeface="宋体" panose="02010600030101010101" pitchFamily="2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63525" y="1628775"/>
            <a:ext cx="2592705" cy="45364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4645" y="2157730"/>
            <a:ext cx="2521585" cy="30467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1.python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作为开发语言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2.selenium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、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appium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、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pytest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、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requests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做测试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框架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3.pytest-allure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插件生成测试报告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4.selenium grid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、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jenkins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测试运行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5655" y="273685"/>
            <a:ext cx="5520055" cy="63106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7030" y="1075690"/>
            <a:ext cx="2535555" cy="470598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平行四边形 4"/>
          <p:cNvSpPr/>
          <p:nvPr/>
        </p:nvSpPr>
        <p:spPr>
          <a:xfrm>
            <a:off x="46990" y="337185"/>
            <a:ext cx="4037330" cy="6165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263" y="0"/>
                </a:lnTo>
                <a:lnTo>
                  <a:pt x="21600" y="0"/>
                </a:lnTo>
                <a:lnTo>
                  <a:pt x="20337" y="21600"/>
                </a:lnTo>
                <a:close/>
              </a:path>
            </a:pathLst>
          </a:custGeom>
          <a:solidFill>
            <a:srgbClr val="0072F4"/>
          </a:solidFill>
          <a:ln w="12700">
            <a:solidFill>
              <a:srgbClr val="0072F4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2" name="文本框 3"/>
          <p:cNvSpPr txBox="1"/>
          <p:nvPr/>
        </p:nvSpPr>
        <p:spPr>
          <a:xfrm>
            <a:off x="237490" y="386080"/>
            <a:ext cx="3648710" cy="52197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sz="2800"/>
              <a:t>  </a:t>
            </a:r>
            <a:r>
              <a:rPr lang="en-US" sz="2800"/>
              <a:t>PO</a:t>
            </a:r>
            <a:r>
              <a:rPr lang="zh-CN" altLang="en-US" sz="2800">
                <a:ea typeface="宋体" panose="02010600030101010101" pitchFamily="2" charset="-122"/>
              </a:rPr>
              <a:t>设计模式</a:t>
            </a:r>
            <a:r>
              <a:rPr lang="en-US" altLang="zh-CN" sz="2800">
                <a:ea typeface="宋体" panose="02010600030101010101" pitchFamily="2" charset="-122"/>
              </a:rPr>
              <a:t>-</a:t>
            </a:r>
            <a:r>
              <a:rPr lang="zh-CN" altLang="en-US" sz="2800">
                <a:ea typeface="宋体" panose="02010600030101010101" pitchFamily="2" charset="-122"/>
              </a:rPr>
              <a:t>基本概念</a:t>
            </a:r>
            <a:endParaRPr lang="zh-CN" altLang="en-US" sz="2800">
              <a:ea typeface="宋体" panose="02010600030101010101" pitchFamily="2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9120505" y="1124585"/>
            <a:ext cx="2880360" cy="511238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839960" y="1228725"/>
            <a:ext cx="1649730" cy="2768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六个基本原则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171940" y="1705610"/>
            <a:ext cx="2776855" cy="44316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1.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页面提供公共方法代表其功能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2.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方法返回一个页面对象或者返回某个数据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3.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对同一行为产生的不同结果可提供两种不同的方法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4.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在方法内一般不要加断言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5.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页面内的元素不要暴露给外部使用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6.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页面内的所有元素不需全部建模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	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124585"/>
            <a:ext cx="6598920" cy="510286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105" y="1124585"/>
            <a:ext cx="2438400" cy="49339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平行四边形 4"/>
          <p:cNvSpPr/>
          <p:nvPr/>
        </p:nvSpPr>
        <p:spPr>
          <a:xfrm>
            <a:off x="46990" y="337185"/>
            <a:ext cx="4037330" cy="6165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263" y="0"/>
                </a:lnTo>
                <a:lnTo>
                  <a:pt x="21600" y="0"/>
                </a:lnTo>
                <a:lnTo>
                  <a:pt x="20337" y="21600"/>
                </a:lnTo>
                <a:close/>
              </a:path>
            </a:pathLst>
          </a:custGeom>
          <a:solidFill>
            <a:srgbClr val="0072F4"/>
          </a:solidFill>
          <a:ln w="12700">
            <a:solidFill>
              <a:srgbClr val="0072F4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2" name="文本框 3"/>
          <p:cNvSpPr txBox="1"/>
          <p:nvPr/>
        </p:nvSpPr>
        <p:spPr>
          <a:xfrm>
            <a:off x="237490" y="386080"/>
            <a:ext cx="3648710" cy="52197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sz="2800"/>
              <a:t>  </a:t>
            </a:r>
            <a:r>
              <a:rPr lang="en-US" sz="2800"/>
              <a:t>PO</a:t>
            </a:r>
            <a:r>
              <a:rPr lang="zh-CN" altLang="en-US" sz="2800">
                <a:ea typeface="宋体" panose="02010600030101010101" pitchFamily="2" charset="-122"/>
              </a:rPr>
              <a:t>设计模式</a:t>
            </a:r>
            <a:r>
              <a:rPr lang="en-US" altLang="zh-CN" sz="2800">
                <a:ea typeface="宋体" panose="02010600030101010101" pitchFamily="2" charset="-122"/>
              </a:rPr>
              <a:t>-</a:t>
            </a:r>
            <a:r>
              <a:rPr lang="zh-CN" altLang="en-US" sz="2800">
                <a:ea typeface="宋体" panose="02010600030101010101" pitchFamily="2" charset="-122"/>
              </a:rPr>
              <a:t>元素封装</a:t>
            </a:r>
            <a:endParaRPr lang="zh-CN" altLang="en-US" sz="2800">
              <a:ea typeface="宋体" panose="0201060003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880100" y="3429000"/>
            <a:ext cx="6049010" cy="3023870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24905" y="3705860"/>
            <a:ext cx="5090795" cy="30467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1.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具体的页面类元素的属性为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Element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对象。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2.python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的描述性符实现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Element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类的封装，在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get_element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方法里实现元素定位，在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find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方法里实现等待和多次元素查找，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__get__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魔法方法返回一个实例化元素对象，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__set__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魔法方法可对输入类型的元素直接赋值。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445" y="1318260"/>
            <a:ext cx="5657850" cy="45434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945" y="843280"/>
            <a:ext cx="6467475" cy="239585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圆角矩形 29"/>
          <p:cNvSpPr/>
          <p:nvPr/>
        </p:nvSpPr>
        <p:spPr>
          <a:xfrm>
            <a:off x="9696450" y="1772285"/>
            <a:ext cx="2448560" cy="4177030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121" name="平行四边形 4"/>
          <p:cNvSpPr/>
          <p:nvPr/>
        </p:nvSpPr>
        <p:spPr>
          <a:xfrm>
            <a:off x="46990" y="317500"/>
            <a:ext cx="6306820" cy="623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263" y="0"/>
                </a:lnTo>
                <a:lnTo>
                  <a:pt x="21600" y="0"/>
                </a:lnTo>
                <a:lnTo>
                  <a:pt x="20337" y="21600"/>
                </a:lnTo>
                <a:close/>
              </a:path>
            </a:pathLst>
          </a:custGeom>
          <a:solidFill>
            <a:srgbClr val="0072F4"/>
          </a:solidFill>
          <a:ln w="12700">
            <a:solidFill>
              <a:srgbClr val="0072F4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2" name="文本框 3"/>
          <p:cNvSpPr txBox="1"/>
          <p:nvPr/>
        </p:nvSpPr>
        <p:spPr>
          <a:xfrm>
            <a:off x="237490" y="386080"/>
            <a:ext cx="5801360" cy="52197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sz="2800"/>
              <a:t>  </a:t>
            </a:r>
            <a:r>
              <a:rPr lang="en-US" sz="2800"/>
              <a:t>PO</a:t>
            </a:r>
            <a:r>
              <a:rPr lang="zh-CN" altLang="en-US" sz="2800">
                <a:ea typeface="宋体" panose="02010600030101010101" pitchFamily="2" charset="-122"/>
              </a:rPr>
              <a:t>设计模式</a:t>
            </a:r>
            <a:r>
              <a:rPr lang="en-US" altLang="zh-CN" sz="2800">
                <a:ea typeface="宋体" panose="02010600030101010101" pitchFamily="2" charset="-122"/>
              </a:rPr>
              <a:t>-</a:t>
            </a:r>
            <a:r>
              <a:rPr lang="zh-CN" altLang="en-US" sz="2800">
                <a:ea typeface="宋体" panose="02010600030101010101" pitchFamily="2" charset="-122"/>
              </a:rPr>
              <a:t>页面封装</a:t>
            </a:r>
            <a:r>
              <a:rPr lang="en-US" altLang="zh-CN" sz="2800">
                <a:ea typeface="宋体" panose="02010600030101010101" pitchFamily="2" charset="-122"/>
              </a:rPr>
              <a:t>-selenium</a:t>
            </a:r>
            <a:r>
              <a:rPr lang="zh-CN" altLang="en-US" sz="2800">
                <a:ea typeface="宋体" panose="02010600030101010101" pitchFamily="2" charset="-122"/>
              </a:rPr>
              <a:t>页面</a:t>
            </a:r>
            <a:endParaRPr lang="zh-CN" altLang="en-US" sz="2800">
              <a:ea typeface="宋体" panose="02010600030101010101" pitchFamily="2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19380" y="1196340"/>
            <a:ext cx="2952750" cy="55448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solidFill>
              <a:schemeClr val="accent4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880600" y="2653665"/>
            <a:ext cx="2140585" cy="24930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1.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页面类包括元素定位信息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2.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页面类包含通用操作方法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3.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页面类方法返回另一个页面对象或其本身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4.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页面类可调用组件对象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35915" y="2753995"/>
            <a:ext cx="2447925" cy="5759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45820" y="2888615"/>
            <a:ext cx="2261870" cy="3073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  </a:t>
            </a:r>
            <a:r>
              <a:rPr kumimoji="0" lang="zh-CN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页面基类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35915" y="4119880"/>
            <a:ext cx="2447925" cy="5759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64820" y="4161790"/>
            <a:ext cx="2261870" cy="4921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    </a:t>
            </a:r>
            <a:r>
              <a:rPr kumimoji="0" lang="zh-CN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页面继承类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35915" y="5622925"/>
            <a:ext cx="2447925" cy="5759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21970" y="5622925"/>
            <a:ext cx="2261870" cy="4921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       </a:t>
            </a: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selenium</a:t>
            </a:r>
            <a:endParaRPr kumimoji="0" lang="en-US" altLang="zh-CN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5915" y="1557020"/>
            <a:ext cx="2447925" cy="5759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53745" y="1691005"/>
            <a:ext cx="2261870" cy="3073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   </a:t>
            </a:r>
            <a:r>
              <a:rPr kumimoji="0" lang="zh-CN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测试用例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07690" y="1196340"/>
            <a:ext cx="6582410" cy="550100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/>
          <p:cNvSpPr/>
          <p:nvPr/>
        </p:nvSpPr>
        <p:spPr>
          <a:xfrm>
            <a:off x="9768840" y="2420620"/>
            <a:ext cx="2232025" cy="1871980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9840595" y="5012690"/>
            <a:ext cx="2160270" cy="158432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9768840" y="620395"/>
            <a:ext cx="2232025" cy="1224280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1365" y="1047115"/>
            <a:ext cx="5034280" cy="5842635"/>
          </a:xfrm>
          <a:prstGeom prst="rect">
            <a:avLst/>
          </a:prstGeom>
        </p:spPr>
      </p:pic>
      <p:sp>
        <p:nvSpPr>
          <p:cNvPr id="121" name="平行四边形 4"/>
          <p:cNvSpPr/>
          <p:nvPr/>
        </p:nvSpPr>
        <p:spPr>
          <a:xfrm>
            <a:off x="46990" y="317500"/>
            <a:ext cx="6087745" cy="648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263" y="0"/>
                </a:lnTo>
                <a:lnTo>
                  <a:pt x="21600" y="0"/>
                </a:lnTo>
                <a:lnTo>
                  <a:pt x="20337" y="21600"/>
                </a:lnTo>
                <a:close/>
              </a:path>
            </a:pathLst>
          </a:custGeom>
          <a:solidFill>
            <a:srgbClr val="0072F4"/>
          </a:solidFill>
          <a:ln w="12700">
            <a:solidFill>
              <a:srgbClr val="0072F4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2" name="文本框 3"/>
          <p:cNvSpPr txBox="1"/>
          <p:nvPr/>
        </p:nvSpPr>
        <p:spPr>
          <a:xfrm>
            <a:off x="237490" y="386080"/>
            <a:ext cx="5640705" cy="52197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sz="2800"/>
              <a:t>  </a:t>
            </a:r>
            <a:r>
              <a:rPr lang="en-US" sz="2800"/>
              <a:t>PO</a:t>
            </a:r>
            <a:r>
              <a:rPr lang="zh-CN" altLang="en-US" sz="2800">
                <a:ea typeface="宋体" panose="02010600030101010101" pitchFamily="2" charset="-122"/>
              </a:rPr>
              <a:t>设计模式</a:t>
            </a:r>
            <a:r>
              <a:rPr lang="en-US" altLang="zh-CN" sz="2800">
                <a:ea typeface="宋体" panose="02010600030101010101" pitchFamily="2" charset="-122"/>
              </a:rPr>
              <a:t>-</a:t>
            </a:r>
            <a:r>
              <a:rPr lang="zh-CN" altLang="en-US" sz="2800">
                <a:ea typeface="宋体" panose="02010600030101010101" pitchFamily="2" charset="-122"/>
              </a:rPr>
              <a:t>页面封装</a:t>
            </a:r>
            <a:r>
              <a:rPr lang="en-US" altLang="zh-CN" sz="2800">
                <a:ea typeface="宋体" panose="02010600030101010101" pitchFamily="2" charset="-122"/>
              </a:rPr>
              <a:t>-appium</a:t>
            </a:r>
            <a:r>
              <a:rPr lang="zh-CN" altLang="en-US" sz="2800">
                <a:ea typeface="宋体" panose="02010600030101010101" pitchFamily="2" charset="-122"/>
              </a:rPr>
              <a:t>页面</a:t>
            </a:r>
            <a:endParaRPr lang="zh-CN" altLang="en-US" sz="2800">
              <a:ea typeface="宋体" panose="02010600030101010101" pitchFamily="2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19380" y="1196340"/>
            <a:ext cx="2952750" cy="55448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solidFill>
              <a:schemeClr val="accent4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5915" y="1628775"/>
            <a:ext cx="2447925" cy="5759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4820" y="1763395"/>
            <a:ext cx="2261870" cy="3073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 </a:t>
            </a:r>
            <a:r>
              <a:rPr kumimoji="0" lang="zh-CN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实现用例跨端使用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9" name="左箭头 8"/>
          <p:cNvSpPr/>
          <p:nvPr/>
        </p:nvSpPr>
        <p:spPr>
          <a:xfrm>
            <a:off x="6889115" y="2290445"/>
            <a:ext cx="2800985" cy="463549"/>
          </a:xfrm>
          <a:prstGeom prst="lef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10" name="左箭头 9"/>
          <p:cNvSpPr/>
          <p:nvPr/>
        </p:nvSpPr>
        <p:spPr>
          <a:xfrm>
            <a:off x="6430645" y="3921760"/>
            <a:ext cx="3259455" cy="492124"/>
          </a:xfrm>
          <a:prstGeom prst="lef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8" name="左箭头 7"/>
          <p:cNvSpPr/>
          <p:nvPr/>
        </p:nvSpPr>
        <p:spPr>
          <a:xfrm>
            <a:off x="6038850" y="871855"/>
            <a:ext cx="3651250" cy="455294"/>
          </a:xfrm>
          <a:prstGeom prst="lef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11" name="左箭头 10"/>
          <p:cNvSpPr/>
          <p:nvPr/>
        </p:nvSpPr>
        <p:spPr>
          <a:xfrm>
            <a:off x="5443855" y="5524500"/>
            <a:ext cx="4246245" cy="432752"/>
          </a:xfrm>
          <a:prstGeom prst="lef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820275" y="798195"/>
            <a:ext cx="2261235" cy="8305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页面基类，元素的定位未具体实现，只实现公共方法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880600" y="2653665"/>
            <a:ext cx="2140585" cy="11074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继承页面基类，具体实现元素的定位，两端的差异方法通过重写基类的方法实现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880600" y="5325745"/>
            <a:ext cx="1906905" cy="11074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页面工厂类，测试用例里具体调用，根据参数具体实例化页面对象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35915" y="3319145"/>
            <a:ext cx="2447925" cy="5759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45820" y="3453765"/>
            <a:ext cx="2261870" cy="3073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  </a:t>
            </a:r>
            <a:r>
              <a:rPr kumimoji="0" lang="zh-CN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页面基类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35915" y="4217670"/>
            <a:ext cx="2447925" cy="5759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45820" y="4352290"/>
            <a:ext cx="2679700" cy="3073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andriod</a:t>
            </a:r>
            <a:r>
              <a:rPr kumimoji="0" lang="zh-CN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页面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35915" y="5124450"/>
            <a:ext cx="2447925" cy="5759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64820" y="5166360"/>
            <a:ext cx="2261870" cy="4921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       </a:t>
            </a: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iOS</a:t>
            </a:r>
            <a:r>
              <a:rPr kumimoji="0" lang="zh-CN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页面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35915" y="5909945"/>
            <a:ext cx="2447925" cy="5759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21970" y="5909945"/>
            <a:ext cx="2261870" cy="4921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       </a:t>
            </a: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appium</a:t>
            </a:r>
            <a:endParaRPr kumimoji="0" lang="en-US" altLang="zh-CN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5915" y="2412365"/>
            <a:ext cx="2447925" cy="5759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53745" y="2546350"/>
            <a:ext cx="2261870" cy="3073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   </a:t>
            </a:r>
            <a:r>
              <a:rPr kumimoji="0" lang="zh-CN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测试用例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056755" y="186690"/>
            <a:ext cx="1991995" cy="5537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简单工厂模式实现测试用例跨端使用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平行四边形 4"/>
          <p:cNvSpPr/>
          <p:nvPr/>
        </p:nvSpPr>
        <p:spPr>
          <a:xfrm>
            <a:off x="46990" y="337185"/>
            <a:ext cx="4037330" cy="6165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263" y="0"/>
                </a:lnTo>
                <a:lnTo>
                  <a:pt x="21600" y="0"/>
                </a:lnTo>
                <a:lnTo>
                  <a:pt x="20337" y="21600"/>
                </a:lnTo>
                <a:close/>
              </a:path>
            </a:pathLst>
          </a:custGeom>
          <a:solidFill>
            <a:srgbClr val="0072F4"/>
          </a:solidFill>
          <a:ln w="12700">
            <a:solidFill>
              <a:srgbClr val="0072F4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2" name="文本框 3"/>
          <p:cNvSpPr txBox="1"/>
          <p:nvPr/>
        </p:nvSpPr>
        <p:spPr>
          <a:xfrm>
            <a:off x="140970" y="386080"/>
            <a:ext cx="3943985" cy="52197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sz="2800"/>
              <a:t>  </a:t>
            </a:r>
            <a:r>
              <a:rPr lang="en-US" sz="2800"/>
              <a:t>PO</a:t>
            </a:r>
            <a:r>
              <a:rPr lang="zh-CN" altLang="en-US" sz="2800">
                <a:ea typeface="宋体" panose="02010600030101010101" pitchFamily="2" charset="-122"/>
              </a:rPr>
              <a:t>设计模式</a:t>
            </a:r>
            <a:r>
              <a:rPr lang="en-US" altLang="zh-CN" sz="2800">
                <a:ea typeface="宋体" panose="02010600030101010101" pitchFamily="2" charset="-122"/>
              </a:rPr>
              <a:t>-driver</a:t>
            </a:r>
            <a:r>
              <a:rPr lang="zh-CN" altLang="en-US" sz="2800">
                <a:ea typeface="宋体" panose="02010600030101010101" pitchFamily="2" charset="-122"/>
              </a:rPr>
              <a:t>封装</a:t>
            </a:r>
            <a:endParaRPr lang="zh-CN" altLang="en-US" sz="2800"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90" y="1181100"/>
            <a:ext cx="5619750" cy="2767330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47625" y="3932555"/>
            <a:ext cx="5688965" cy="273621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890" y="1181100"/>
            <a:ext cx="5986780" cy="47390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22580" y="4157345"/>
            <a:ext cx="5069205" cy="22155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1.SeleniumDriver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封装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driver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的实例化操作，本地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driver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实例化的时候，可根据浏览器类型和版本自动匹配。也可支持远程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driver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的实例化。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2.driver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的实例化是在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pytest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的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conftest.py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文件发生的，该文件下定义不同的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fixture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做测试用例的前置准备和后置处理工作。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3.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在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fixture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里面可控制一个实例化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driver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跑全部用例，还是每个用例实例化一个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driver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平行四边形 4"/>
          <p:cNvSpPr/>
          <p:nvPr/>
        </p:nvSpPr>
        <p:spPr>
          <a:xfrm>
            <a:off x="46990" y="331470"/>
            <a:ext cx="5752465" cy="5778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263" y="0"/>
                </a:lnTo>
                <a:lnTo>
                  <a:pt x="21600" y="0"/>
                </a:lnTo>
                <a:lnTo>
                  <a:pt x="20337" y="21600"/>
                </a:lnTo>
                <a:close/>
              </a:path>
            </a:pathLst>
          </a:custGeom>
          <a:solidFill>
            <a:srgbClr val="0072F4"/>
          </a:solidFill>
          <a:ln w="12700">
            <a:solidFill>
              <a:srgbClr val="0072F4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2" name="文本框 3"/>
          <p:cNvSpPr txBox="1"/>
          <p:nvPr/>
        </p:nvSpPr>
        <p:spPr>
          <a:xfrm>
            <a:off x="93980" y="386080"/>
            <a:ext cx="5687695" cy="52197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sz="2800"/>
              <a:t>  </a:t>
            </a:r>
            <a:r>
              <a:rPr lang="en-US" sz="2800"/>
              <a:t>PO</a:t>
            </a:r>
            <a:r>
              <a:rPr lang="zh-CN" altLang="en-US" sz="2800">
                <a:ea typeface="宋体" panose="02010600030101010101" pitchFamily="2" charset="-122"/>
              </a:rPr>
              <a:t>设计模式</a:t>
            </a:r>
            <a:r>
              <a:rPr lang="en-US" altLang="zh-CN" sz="2800">
                <a:ea typeface="宋体" panose="02010600030101010101" pitchFamily="2" charset="-122"/>
              </a:rPr>
              <a:t>-</a:t>
            </a:r>
            <a:r>
              <a:rPr lang="zh-CN" altLang="en-US" sz="2800">
                <a:ea typeface="宋体" panose="02010600030101010101" pitchFamily="2" charset="-122"/>
              </a:rPr>
              <a:t>组件封装</a:t>
            </a:r>
            <a:r>
              <a:rPr lang="en-US" altLang="zh-CN" sz="2800">
                <a:ea typeface="宋体" panose="02010600030101010101" pitchFamily="2" charset="-122"/>
              </a:rPr>
              <a:t>(component)</a:t>
            </a:r>
            <a:endParaRPr lang="en-US" altLang="zh-CN" sz="2800"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7665" y="1391285"/>
            <a:ext cx="4876800" cy="5537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组件：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页面元素的集合以及相应的操作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使用：页面是其承载页，在页面里调用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980" y="2795270"/>
            <a:ext cx="4796155" cy="241490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710" y="1797685"/>
            <a:ext cx="4300855" cy="49911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935" y="1034415"/>
            <a:ext cx="5791200" cy="6572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1982</Words>
  <Application>WPS 演示</Application>
  <PresentationFormat/>
  <Paragraphs>208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Arial</vt:lpstr>
      <vt:lpstr>宋体</vt:lpstr>
      <vt:lpstr>Wingdings</vt:lpstr>
      <vt:lpstr>Calibri</vt:lpstr>
      <vt:lpstr>Calibri Light</vt:lpstr>
      <vt:lpstr>Arial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Caden</cp:lastModifiedBy>
  <cp:revision>290</cp:revision>
  <dcterms:created xsi:type="dcterms:W3CDTF">2019-12-07T16:06:00Z</dcterms:created>
  <dcterms:modified xsi:type="dcterms:W3CDTF">2022-03-11T08:11:13Z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1E1F8F05790E474D982290DA34EA38F1</vt:lpwstr>
  </property>
</Properties>
</file>