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handoutMasterIdLst>
    <p:handoutMasterId r:id="rId29"/>
  </p:handoutMasterIdLst>
  <p:sldIdLst>
    <p:sldId id="564" r:id="rId2"/>
    <p:sldId id="594" r:id="rId3"/>
    <p:sldId id="595" r:id="rId4"/>
    <p:sldId id="596" r:id="rId5"/>
    <p:sldId id="616" r:id="rId6"/>
    <p:sldId id="598" r:id="rId7"/>
    <p:sldId id="599" r:id="rId8"/>
    <p:sldId id="600" r:id="rId9"/>
    <p:sldId id="601" r:id="rId10"/>
    <p:sldId id="602" r:id="rId11"/>
    <p:sldId id="603" r:id="rId12"/>
    <p:sldId id="604" r:id="rId13"/>
    <p:sldId id="606" r:id="rId14"/>
    <p:sldId id="605" r:id="rId15"/>
    <p:sldId id="618" r:id="rId16"/>
    <p:sldId id="619" r:id="rId17"/>
    <p:sldId id="607" r:id="rId18"/>
    <p:sldId id="608" r:id="rId19"/>
    <p:sldId id="609" r:id="rId20"/>
    <p:sldId id="610" r:id="rId21"/>
    <p:sldId id="611" r:id="rId22"/>
    <p:sldId id="612" r:id="rId23"/>
    <p:sldId id="613" r:id="rId24"/>
    <p:sldId id="614" r:id="rId25"/>
    <p:sldId id="615" r:id="rId26"/>
    <p:sldId id="617" r:id="rId27"/>
  </p:sldIdLst>
  <p:sldSz cx="9144000" cy="6858000" type="screen4x3"/>
  <p:notesSz cx="6845300" cy="9396413"/>
  <p:defaultTextStyle>
    <a:defPPr>
      <a:defRPr lang="en-US"/>
    </a:defPPr>
    <a:lvl1pPr algn="l" rtl="0" fontAlgn="base">
      <a:spcBef>
        <a:spcPct val="0"/>
      </a:spcBef>
      <a:spcAft>
        <a:spcPct val="0"/>
      </a:spcAft>
      <a:defRPr sz="3600" kern="1200">
        <a:solidFill>
          <a:schemeClr val="tx1"/>
        </a:solidFill>
        <a:latin typeface="Arial" charset="0"/>
        <a:ea typeface="+mn-ea"/>
        <a:cs typeface="+mn-cs"/>
      </a:defRPr>
    </a:lvl1pPr>
    <a:lvl2pPr marL="457200" algn="l" rtl="0" fontAlgn="base">
      <a:spcBef>
        <a:spcPct val="0"/>
      </a:spcBef>
      <a:spcAft>
        <a:spcPct val="0"/>
      </a:spcAft>
      <a:defRPr sz="3600" kern="1200">
        <a:solidFill>
          <a:schemeClr val="tx1"/>
        </a:solidFill>
        <a:latin typeface="Arial" charset="0"/>
        <a:ea typeface="+mn-ea"/>
        <a:cs typeface="+mn-cs"/>
      </a:defRPr>
    </a:lvl2pPr>
    <a:lvl3pPr marL="914400" algn="l" rtl="0" fontAlgn="base">
      <a:spcBef>
        <a:spcPct val="0"/>
      </a:spcBef>
      <a:spcAft>
        <a:spcPct val="0"/>
      </a:spcAft>
      <a:defRPr sz="3600" kern="1200">
        <a:solidFill>
          <a:schemeClr val="tx1"/>
        </a:solidFill>
        <a:latin typeface="Arial" charset="0"/>
        <a:ea typeface="+mn-ea"/>
        <a:cs typeface="+mn-cs"/>
      </a:defRPr>
    </a:lvl3pPr>
    <a:lvl4pPr marL="1371600" algn="l" rtl="0" fontAlgn="base">
      <a:spcBef>
        <a:spcPct val="0"/>
      </a:spcBef>
      <a:spcAft>
        <a:spcPct val="0"/>
      </a:spcAft>
      <a:defRPr sz="3600" kern="1200">
        <a:solidFill>
          <a:schemeClr val="tx1"/>
        </a:solidFill>
        <a:latin typeface="Arial" charset="0"/>
        <a:ea typeface="+mn-ea"/>
        <a:cs typeface="+mn-cs"/>
      </a:defRPr>
    </a:lvl4pPr>
    <a:lvl5pPr marL="1828800" algn="l" rtl="0" fontAlgn="base">
      <a:spcBef>
        <a:spcPct val="0"/>
      </a:spcBef>
      <a:spcAft>
        <a:spcPct val="0"/>
      </a:spcAft>
      <a:defRPr sz="3600" kern="1200">
        <a:solidFill>
          <a:schemeClr val="tx1"/>
        </a:solidFill>
        <a:latin typeface="Arial" charset="0"/>
        <a:ea typeface="+mn-ea"/>
        <a:cs typeface="+mn-cs"/>
      </a:defRPr>
    </a:lvl5pPr>
    <a:lvl6pPr marL="2286000" algn="l" defTabSz="914400" rtl="0" eaLnBrk="1" latinLnBrk="0" hangingPunct="1">
      <a:defRPr sz="3600" kern="1200">
        <a:solidFill>
          <a:schemeClr val="tx1"/>
        </a:solidFill>
        <a:latin typeface="Arial" charset="0"/>
        <a:ea typeface="+mn-ea"/>
        <a:cs typeface="+mn-cs"/>
      </a:defRPr>
    </a:lvl6pPr>
    <a:lvl7pPr marL="2743200" algn="l" defTabSz="914400" rtl="0" eaLnBrk="1" latinLnBrk="0" hangingPunct="1">
      <a:defRPr sz="3600" kern="1200">
        <a:solidFill>
          <a:schemeClr val="tx1"/>
        </a:solidFill>
        <a:latin typeface="Arial" charset="0"/>
        <a:ea typeface="+mn-ea"/>
        <a:cs typeface="+mn-cs"/>
      </a:defRPr>
    </a:lvl7pPr>
    <a:lvl8pPr marL="3200400" algn="l" defTabSz="914400" rtl="0" eaLnBrk="1" latinLnBrk="0" hangingPunct="1">
      <a:defRPr sz="3600" kern="1200">
        <a:solidFill>
          <a:schemeClr val="tx1"/>
        </a:solidFill>
        <a:latin typeface="Arial" charset="0"/>
        <a:ea typeface="+mn-ea"/>
        <a:cs typeface="+mn-cs"/>
      </a:defRPr>
    </a:lvl8pPr>
    <a:lvl9pPr marL="3657600" algn="l" defTabSz="914400" rtl="0" eaLnBrk="1" latinLnBrk="0" hangingPunct="1">
      <a:defRPr sz="3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59">
          <p15:clr>
            <a:srgbClr val="A4A3A4"/>
          </p15:clr>
        </p15:guide>
        <p15:guide id="2" pos="215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800000"/>
    <a:srgbClr val="990000"/>
    <a:srgbClr val="FF9900"/>
    <a:srgbClr val="FFFF00"/>
    <a:srgbClr val="66CCFF"/>
    <a:srgbClr val="0099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8" autoAdjust="0"/>
    <p:restoredTop sz="88221" autoAdjust="0"/>
  </p:normalViewPr>
  <p:slideViewPr>
    <p:cSldViewPr>
      <p:cViewPr varScale="1">
        <p:scale>
          <a:sx n="96" d="100"/>
          <a:sy n="96" d="100"/>
        </p:scale>
        <p:origin x="203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10" d="100"/>
          <a:sy n="110" d="100"/>
        </p:scale>
        <p:origin x="-2174" y="2582"/>
      </p:cViewPr>
      <p:guideLst>
        <p:guide orient="horz" pos="2959"/>
        <p:guide pos="215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52994" name="Rectangle 2"/>
          <p:cNvSpPr>
            <a:spLocks noGrp="1" noChangeArrowheads="1"/>
          </p:cNvSpPr>
          <p:nvPr>
            <p:ph type="hdr" sz="quarter"/>
          </p:nvPr>
        </p:nvSpPr>
        <p:spPr bwMode="auto">
          <a:xfrm>
            <a:off x="0" y="0"/>
            <a:ext cx="296703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en-US"/>
          </a:p>
        </p:txBody>
      </p:sp>
      <p:sp>
        <p:nvSpPr>
          <p:cNvPr id="852995" name="Rectangle 3"/>
          <p:cNvSpPr>
            <a:spLocks noGrp="1" noChangeArrowheads="1"/>
          </p:cNvSpPr>
          <p:nvPr>
            <p:ph type="dt" sz="quarter" idx="1"/>
          </p:nvPr>
        </p:nvSpPr>
        <p:spPr bwMode="auto">
          <a:xfrm>
            <a:off x="3878263" y="0"/>
            <a:ext cx="2967037"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en-US"/>
          </a:p>
        </p:txBody>
      </p:sp>
      <p:sp>
        <p:nvSpPr>
          <p:cNvPr id="852996" name="Rectangle 4"/>
          <p:cNvSpPr>
            <a:spLocks noGrp="1" noChangeArrowheads="1"/>
          </p:cNvSpPr>
          <p:nvPr>
            <p:ph type="ftr" sz="quarter" idx="2"/>
          </p:nvPr>
        </p:nvSpPr>
        <p:spPr bwMode="auto">
          <a:xfrm>
            <a:off x="0" y="8926513"/>
            <a:ext cx="296703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en-US"/>
          </a:p>
        </p:txBody>
      </p:sp>
      <p:sp>
        <p:nvSpPr>
          <p:cNvPr id="852997" name="Rectangle 5"/>
          <p:cNvSpPr>
            <a:spLocks noGrp="1" noChangeArrowheads="1"/>
          </p:cNvSpPr>
          <p:nvPr>
            <p:ph type="sldNum" sz="quarter" idx="3"/>
          </p:nvPr>
        </p:nvSpPr>
        <p:spPr bwMode="auto">
          <a:xfrm>
            <a:off x="3878263" y="8926513"/>
            <a:ext cx="2967037"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B34C2068-71DF-44A2-B9A3-7D132213BFF0}" type="slidenum">
              <a:rPr lang="en-US" altLang="en-US"/>
              <a:pPr>
                <a:defRPr/>
              </a:pPr>
              <a:t>‹#›</a:t>
            </a:fld>
            <a:endParaRPr lang="en-US" altLang="en-US"/>
          </a:p>
        </p:txBody>
      </p:sp>
    </p:spTree>
    <p:extLst>
      <p:ext uri="{BB962C8B-B14F-4D97-AF65-F5344CB8AC3E}">
        <p14:creationId xmlns:p14="http://schemas.microsoft.com/office/powerpoint/2010/main" val="24363879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0194" name="Rectangle 2"/>
          <p:cNvSpPr>
            <a:spLocks noGrp="1" noChangeArrowheads="1"/>
          </p:cNvSpPr>
          <p:nvPr>
            <p:ph type="hdr" sz="quarter"/>
          </p:nvPr>
        </p:nvSpPr>
        <p:spPr bwMode="auto">
          <a:xfrm>
            <a:off x="0" y="0"/>
            <a:ext cx="296703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en-US"/>
          </a:p>
        </p:txBody>
      </p:sp>
      <p:sp>
        <p:nvSpPr>
          <p:cNvPr id="520195" name="Rectangle 3"/>
          <p:cNvSpPr>
            <a:spLocks noGrp="1" noChangeArrowheads="1"/>
          </p:cNvSpPr>
          <p:nvPr>
            <p:ph type="dt" idx="1"/>
          </p:nvPr>
        </p:nvSpPr>
        <p:spPr bwMode="auto">
          <a:xfrm>
            <a:off x="3878263" y="0"/>
            <a:ext cx="2967037"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en-US"/>
          </a:p>
        </p:txBody>
      </p:sp>
      <p:sp>
        <p:nvSpPr>
          <p:cNvPr id="47108" name="Rectangle 4"/>
          <p:cNvSpPr>
            <a:spLocks noGrp="1" noRot="1" noChangeAspect="1" noChangeArrowheads="1" noTextEdit="1"/>
          </p:cNvSpPr>
          <p:nvPr>
            <p:ph type="sldImg" idx="2"/>
          </p:nvPr>
        </p:nvSpPr>
        <p:spPr bwMode="auto">
          <a:xfrm>
            <a:off x="1073150" y="704850"/>
            <a:ext cx="4699000" cy="35242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20197" name="Rectangle 5"/>
          <p:cNvSpPr>
            <a:spLocks noGrp="1" noChangeArrowheads="1"/>
          </p:cNvSpPr>
          <p:nvPr>
            <p:ph type="body" sz="quarter" idx="3"/>
          </p:nvPr>
        </p:nvSpPr>
        <p:spPr bwMode="auto">
          <a:xfrm>
            <a:off x="912813" y="4464050"/>
            <a:ext cx="5019675" cy="422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520198" name="Rectangle 6"/>
          <p:cNvSpPr>
            <a:spLocks noGrp="1" noChangeArrowheads="1"/>
          </p:cNvSpPr>
          <p:nvPr>
            <p:ph type="ftr" sz="quarter" idx="4"/>
          </p:nvPr>
        </p:nvSpPr>
        <p:spPr bwMode="auto">
          <a:xfrm>
            <a:off x="0" y="8926513"/>
            <a:ext cx="296703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en-US"/>
          </a:p>
        </p:txBody>
      </p:sp>
      <p:sp>
        <p:nvSpPr>
          <p:cNvPr id="520199" name="Rectangle 7"/>
          <p:cNvSpPr>
            <a:spLocks noGrp="1" noChangeArrowheads="1"/>
          </p:cNvSpPr>
          <p:nvPr>
            <p:ph type="sldNum" sz="quarter" idx="5"/>
          </p:nvPr>
        </p:nvSpPr>
        <p:spPr bwMode="auto">
          <a:xfrm>
            <a:off x="3878263" y="8926513"/>
            <a:ext cx="2967037"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A072DB0A-2C52-442D-9BBF-FAB67B88E75A}" type="slidenum">
              <a:rPr lang="en-US" altLang="en-US"/>
              <a:pPr>
                <a:defRPr/>
              </a:pPr>
              <a:t>‹#›</a:t>
            </a:fld>
            <a:endParaRPr lang="en-US" altLang="en-US"/>
          </a:p>
        </p:txBody>
      </p:sp>
    </p:spTree>
    <p:extLst>
      <p:ext uri="{BB962C8B-B14F-4D97-AF65-F5344CB8AC3E}">
        <p14:creationId xmlns:p14="http://schemas.microsoft.com/office/powerpoint/2010/main" val="32378541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About the three fields of the kernel image file:</a:t>
            </a:r>
          </a:p>
          <a:p>
            <a:r>
              <a:rPr lang="en-US" dirty="0"/>
              <a:t>BOOT is a 512-byte booter for booting early versions of Linux from floppy disk images. It is no longer used for Linux booting but it contains some parameters for SETUP to use. SETUP is a piece of 16-bit and 32-bit assembly code, which provides transition from the 16-bit mode to 32-bit protected mode during booting. </a:t>
            </a:r>
          </a:p>
        </p:txBody>
      </p:sp>
      <p:sp>
        <p:nvSpPr>
          <p:cNvPr id="4" name="Slide Number Placeholder 3"/>
          <p:cNvSpPr>
            <a:spLocks noGrp="1"/>
          </p:cNvSpPr>
          <p:nvPr>
            <p:ph type="sldNum" sz="quarter" idx="5"/>
          </p:nvPr>
        </p:nvSpPr>
        <p:spPr/>
        <p:txBody>
          <a:bodyPr/>
          <a:lstStyle/>
          <a:p>
            <a:pPr>
              <a:defRPr/>
            </a:pPr>
            <a:fld id="{A072DB0A-2C52-442D-9BBF-FAB67B88E75A}" type="slidenum">
              <a:rPr lang="en-US" altLang="en-US" smtClean="0"/>
              <a:pPr>
                <a:defRPr/>
              </a:pPr>
              <a:t>17</a:t>
            </a:fld>
            <a:endParaRPr lang="en-US" altLang="en-US"/>
          </a:p>
        </p:txBody>
      </p:sp>
    </p:spTree>
    <p:extLst>
      <p:ext uri="{BB962C8B-B14F-4D97-AF65-F5344CB8AC3E}">
        <p14:creationId xmlns:p14="http://schemas.microsoft.com/office/powerpoint/2010/main" val="4171880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Washington State University</a:t>
            </a:r>
          </a:p>
        </p:txBody>
      </p:sp>
      <p:sp>
        <p:nvSpPr>
          <p:cNvPr id="6" name="Rectangle 6"/>
          <p:cNvSpPr>
            <a:spLocks noGrp="1" noChangeArrowheads="1"/>
          </p:cNvSpPr>
          <p:nvPr>
            <p:ph type="sldNum" sz="quarter" idx="12"/>
          </p:nvPr>
        </p:nvSpPr>
        <p:spPr>
          <a:ln/>
        </p:spPr>
        <p:txBody>
          <a:bodyPr/>
          <a:lstStyle>
            <a:lvl1pPr>
              <a:defRPr/>
            </a:lvl1pPr>
          </a:lstStyle>
          <a:p>
            <a:pPr>
              <a:defRPr/>
            </a:pPr>
            <a:fld id="{364C223F-1A79-4507-B058-E1FF6994B7E0}" type="slidenum">
              <a:rPr lang="en-US" altLang="en-US"/>
              <a:pPr>
                <a:defRPr/>
              </a:pPr>
              <a:t>‹#›</a:t>
            </a:fld>
            <a:endParaRPr lang="en-US" altLang="en-US"/>
          </a:p>
        </p:txBody>
      </p:sp>
    </p:spTree>
    <p:extLst>
      <p:ext uri="{BB962C8B-B14F-4D97-AF65-F5344CB8AC3E}">
        <p14:creationId xmlns:p14="http://schemas.microsoft.com/office/powerpoint/2010/main" val="2711078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3200"/>
            </a:lvl1pPr>
          </a:lstStyle>
          <a:p>
            <a:r>
              <a:rPr lang="en-US" dirty="0"/>
              <a:t>Click to edit Master title style</a:t>
            </a:r>
          </a:p>
        </p:txBody>
      </p:sp>
      <p:sp>
        <p:nvSpPr>
          <p:cNvPr id="3" name="Content Placeholder 2"/>
          <p:cNvSpPr>
            <a:spLocks noGrp="1"/>
          </p:cNvSpPr>
          <p:nvPr>
            <p:ph idx="1"/>
          </p:nvPr>
        </p:nvSpPr>
        <p:spPr/>
        <p:txBody>
          <a:bodyPr/>
          <a:lstStyle>
            <a:lvl1pPr>
              <a:buClr>
                <a:schemeClr val="accent6">
                  <a:lumMod val="50000"/>
                </a:schemeClr>
              </a:buClr>
              <a:buFont typeface="Arial" panose="020B0604020202020204" pitchFamily="34" charset="0"/>
              <a:buChar char="•"/>
              <a:defRPr sz="2400"/>
            </a:lvl1pPr>
            <a:lvl2pPr>
              <a:buClr>
                <a:schemeClr val="accent6">
                  <a:lumMod val="50000"/>
                </a:schemeClr>
              </a:buClr>
              <a:defRPr sz="2200"/>
            </a:lvl2pPr>
            <a:lvl3pPr>
              <a:buClr>
                <a:schemeClr val="accent6">
                  <a:lumMod val="50000"/>
                </a:schemeClr>
              </a:buClr>
              <a:defRPr sz="2000"/>
            </a:lvl3pPr>
            <a:lvl4pPr>
              <a:buClr>
                <a:schemeClr val="accent6">
                  <a:lumMod val="50000"/>
                </a:schemeClr>
              </a:buClr>
              <a:defRPr sz="1800"/>
            </a:lvl4pPr>
            <a:lvl5pPr>
              <a:buClr>
                <a:schemeClr val="accent6">
                  <a:lumMod val="50000"/>
                </a:schemeClr>
              </a:buCl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Washington State University</a:t>
            </a:r>
          </a:p>
        </p:txBody>
      </p:sp>
      <p:sp>
        <p:nvSpPr>
          <p:cNvPr id="6" name="Rectangle 6"/>
          <p:cNvSpPr>
            <a:spLocks noGrp="1" noChangeArrowheads="1"/>
          </p:cNvSpPr>
          <p:nvPr>
            <p:ph type="sldNum" sz="quarter" idx="12"/>
          </p:nvPr>
        </p:nvSpPr>
        <p:spPr>
          <a:ln/>
        </p:spPr>
        <p:txBody>
          <a:bodyPr/>
          <a:lstStyle>
            <a:lvl1pPr>
              <a:defRPr/>
            </a:lvl1pPr>
          </a:lstStyle>
          <a:p>
            <a:pPr>
              <a:defRPr/>
            </a:pPr>
            <a:fld id="{F64F6128-AA59-40CE-8962-734C769C2012}" type="slidenum">
              <a:rPr lang="en-US" altLang="en-US"/>
              <a:pPr>
                <a:defRPr/>
              </a:pPr>
              <a:t>‹#›</a:t>
            </a:fld>
            <a:endParaRPr lang="en-US" altLang="en-US"/>
          </a:p>
        </p:txBody>
      </p:sp>
    </p:spTree>
    <p:extLst>
      <p:ext uri="{BB962C8B-B14F-4D97-AF65-F5344CB8AC3E}">
        <p14:creationId xmlns:p14="http://schemas.microsoft.com/office/powerpoint/2010/main" val="3816292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Washington State University</a:t>
            </a:r>
          </a:p>
        </p:txBody>
      </p:sp>
      <p:sp>
        <p:nvSpPr>
          <p:cNvPr id="6" name="Rectangle 6"/>
          <p:cNvSpPr>
            <a:spLocks noGrp="1" noChangeArrowheads="1"/>
          </p:cNvSpPr>
          <p:nvPr>
            <p:ph type="sldNum" sz="quarter" idx="12"/>
          </p:nvPr>
        </p:nvSpPr>
        <p:spPr>
          <a:ln/>
        </p:spPr>
        <p:txBody>
          <a:bodyPr/>
          <a:lstStyle>
            <a:lvl1pPr>
              <a:defRPr/>
            </a:lvl1pPr>
          </a:lstStyle>
          <a:p>
            <a:pPr>
              <a:defRPr/>
            </a:pPr>
            <a:fld id="{8F6B476B-7DA4-4FA7-882E-B7CCA9DF748F}" type="slidenum">
              <a:rPr lang="en-US" altLang="en-US"/>
              <a:pPr>
                <a:defRPr/>
              </a:pPr>
              <a:t>‹#›</a:t>
            </a:fld>
            <a:endParaRPr lang="en-US" altLang="en-US"/>
          </a:p>
        </p:txBody>
      </p:sp>
    </p:spTree>
    <p:extLst>
      <p:ext uri="{BB962C8B-B14F-4D97-AF65-F5344CB8AC3E}">
        <p14:creationId xmlns:p14="http://schemas.microsoft.com/office/powerpoint/2010/main" val="4160385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dirty="0"/>
              <a:t>Washington State University</a:t>
            </a:r>
          </a:p>
        </p:txBody>
      </p:sp>
      <p:sp>
        <p:nvSpPr>
          <p:cNvPr id="7" name="Rectangle 6"/>
          <p:cNvSpPr>
            <a:spLocks noGrp="1" noChangeArrowheads="1"/>
          </p:cNvSpPr>
          <p:nvPr>
            <p:ph type="sldNum" sz="quarter" idx="12"/>
          </p:nvPr>
        </p:nvSpPr>
        <p:spPr>
          <a:ln/>
        </p:spPr>
        <p:txBody>
          <a:bodyPr/>
          <a:lstStyle>
            <a:lvl1pPr>
              <a:defRPr/>
            </a:lvl1pPr>
          </a:lstStyle>
          <a:p>
            <a:pPr>
              <a:defRPr/>
            </a:pPr>
            <a:fld id="{B4307FA2-BBF1-424D-992D-1F836B12C883}" type="slidenum">
              <a:rPr lang="en-US" altLang="en-US"/>
              <a:pPr>
                <a:defRPr/>
              </a:pPr>
              <a:t>‹#›</a:t>
            </a:fld>
            <a:endParaRPr lang="en-US" altLang="en-US"/>
          </a:p>
        </p:txBody>
      </p:sp>
    </p:spTree>
    <p:extLst>
      <p:ext uri="{BB962C8B-B14F-4D97-AF65-F5344CB8AC3E}">
        <p14:creationId xmlns:p14="http://schemas.microsoft.com/office/powerpoint/2010/main" val="1297852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en-US" dirty="0"/>
              <a:t>Washington State University</a:t>
            </a:r>
          </a:p>
        </p:txBody>
      </p:sp>
      <p:sp>
        <p:nvSpPr>
          <p:cNvPr id="4" name="Rectangle 6"/>
          <p:cNvSpPr>
            <a:spLocks noGrp="1" noChangeArrowheads="1"/>
          </p:cNvSpPr>
          <p:nvPr>
            <p:ph type="sldNum" sz="quarter" idx="12"/>
          </p:nvPr>
        </p:nvSpPr>
        <p:spPr>
          <a:ln/>
        </p:spPr>
        <p:txBody>
          <a:bodyPr/>
          <a:lstStyle>
            <a:lvl1pPr>
              <a:defRPr/>
            </a:lvl1pPr>
          </a:lstStyle>
          <a:p>
            <a:pPr>
              <a:defRPr/>
            </a:pPr>
            <a:fld id="{C8F13E38-C905-4156-AE2B-43F1DB021058}" type="slidenum">
              <a:rPr lang="en-US" altLang="en-US"/>
              <a:pPr>
                <a:defRPr/>
              </a:pPr>
              <a:t>‹#›</a:t>
            </a:fld>
            <a:endParaRPr lang="en-US" altLang="en-US"/>
          </a:p>
        </p:txBody>
      </p:sp>
    </p:spTree>
    <p:extLst>
      <p:ext uri="{BB962C8B-B14F-4D97-AF65-F5344CB8AC3E}">
        <p14:creationId xmlns:p14="http://schemas.microsoft.com/office/powerpoint/2010/main" val="52789271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1524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p:cNvSpPr>
            <a:spLocks noGrp="1" noChangeArrowheads="1"/>
          </p:cNvSpPr>
          <p:nvPr>
            <p:ph type="body" idx="1"/>
          </p:nvPr>
        </p:nvSpPr>
        <p:spPr bwMode="auto">
          <a:xfrm>
            <a:off x="685800" y="1447800"/>
            <a:ext cx="77724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endParaRPr lang="en-US" alt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r>
              <a:rPr lang="en-US" altLang="en-US" dirty="0"/>
              <a:t>Washington State University</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C5A636EB-0109-4997-8814-5C827112C0BF}" type="slidenum">
              <a:rPr lang="en-US" altLang="en-US"/>
              <a:pPr>
                <a:defRPr/>
              </a:pPr>
              <a:t>‹#›</a:t>
            </a:fld>
            <a:endParaRPr lang="en-US" altLang="en-US"/>
          </a:p>
        </p:txBody>
      </p:sp>
      <p:sp>
        <p:nvSpPr>
          <p:cNvPr id="7" name="Line 3"/>
          <p:cNvSpPr>
            <a:spLocks noChangeShapeType="1"/>
          </p:cNvSpPr>
          <p:nvPr userDrawn="1"/>
        </p:nvSpPr>
        <p:spPr bwMode="auto">
          <a:xfrm>
            <a:off x="381000" y="12192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5" r:id="rId5"/>
  </p:sldLayoutIdLst>
  <p:hf hdr="0" ftr="0" dt="0"/>
  <p:txStyles>
    <p:titleStyle>
      <a:lvl1pPr algn="ctr" rtl="0" eaLnBrk="0" fontAlgn="base" hangingPunct="0">
        <a:spcBef>
          <a:spcPct val="0"/>
        </a:spcBef>
        <a:spcAft>
          <a:spcPct val="0"/>
        </a:spcAft>
        <a:defRPr sz="3600">
          <a:solidFill>
            <a:srgbClr val="C00000"/>
          </a:solidFill>
          <a:latin typeface="Arial" panose="020B0604020202020204" pitchFamily="34" charset="0"/>
          <a:ea typeface="+mj-ea"/>
          <a:cs typeface="Arial" panose="020B0604020202020204" pitchFamily="34" charset="0"/>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Arial" panose="020B0604020202020204" pitchFamily="34" charset="0"/>
          <a:ea typeface="+mn-ea"/>
          <a:cs typeface="Arial" panose="020B0604020202020204" pitchFamily="34" charset="0"/>
        </a:defRPr>
      </a:lvl1pPr>
      <a:lvl2pPr marL="742950" indent="-285750" algn="l" rtl="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2pPr>
      <a:lvl3pPr marL="1143000" indent="-228600" algn="l" rtl="0" eaLnBrk="0" fontAlgn="base" hangingPunct="0">
        <a:spcBef>
          <a:spcPct val="20000"/>
        </a:spcBef>
        <a:spcAft>
          <a:spcPct val="0"/>
        </a:spcAft>
        <a:buChar char="•"/>
        <a:defRPr sz="2400">
          <a:solidFill>
            <a:schemeClr val="tx1"/>
          </a:solidFill>
          <a:latin typeface="Arial" panose="020B0604020202020204" pitchFamily="34" charset="0"/>
          <a:cs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su.zoom.us/j/92099899866?pwd=KzlXR2dHaEhjbksydGE0Sm5JOTJiQT09"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a:t>Logistics &amp; Introduction</a:t>
            </a:r>
          </a:p>
        </p:txBody>
      </p:sp>
      <p:sp>
        <p:nvSpPr>
          <p:cNvPr id="3" name="Subtitle 2"/>
          <p:cNvSpPr>
            <a:spLocks noGrp="1"/>
          </p:cNvSpPr>
          <p:nvPr>
            <p:ph type="subTitle" idx="1"/>
          </p:nvPr>
        </p:nvSpPr>
        <p:spPr>
          <a:xfrm>
            <a:off x="1371600" y="4267200"/>
            <a:ext cx="6400800" cy="1752600"/>
          </a:xfrm>
        </p:spPr>
        <p:txBody>
          <a:bodyPr/>
          <a:lstStyle/>
          <a:p>
            <a:r>
              <a:rPr lang="en-US" sz="1800" dirty="0" err="1"/>
              <a:t>CptS</a:t>
            </a:r>
            <a:r>
              <a:rPr lang="en-US" sz="1800" dirty="0"/>
              <a:t> 360 Systems Programming</a:t>
            </a:r>
          </a:p>
          <a:p>
            <a:r>
              <a:rPr lang="en-US" sz="1800" dirty="0"/>
              <a:t>School of Electrical Engineering and Computer Science</a:t>
            </a:r>
          </a:p>
          <a:p>
            <a:r>
              <a:rPr lang="en-US" sz="1800" dirty="0"/>
              <a:t>Washington State University</a:t>
            </a:r>
          </a:p>
          <a:p>
            <a:r>
              <a:rPr lang="en-US" sz="1800" dirty="0"/>
              <a:t>Hassan Ghasemzadeh (</a:t>
            </a:r>
            <a:r>
              <a:rPr lang="en-US" sz="1800"/>
              <a:t>hassan.ghasemzadeh</a:t>
            </a:r>
            <a:r>
              <a:rPr lang="en-US" sz="1800" dirty="0"/>
              <a:t>@wsu.edu)</a:t>
            </a:r>
          </a:p>
        </p:txBody>
      </p:sp>
    </p:spTree>
    <p:extLst>
      <p:ext uri="{BB962C8B-B14F-4D97-AF65-F5344CB8AC3E}">
        <p14:creationId xmlns:p14="http://schemas.microsoft.com/office/powerpoint/2010/main" val="2551142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89E0F-3E79-469A-806B-78134CB881CF}"/>
              </a:ext>
            </a:extLst>
          </p:cNvPr>
          <p:cNvSpPr>
            <a:spLocks noGrp="1"/>
          </p:cNvSpPr>
          <p:nvPr>
            <p:ph type="title"/>
          </p:nvPr>
        </p:nvSpPr>
        <p:spPr/>
        <p:txBody>
          <a:bodyPr/>
          <a:lstStyle/>
          <a:p>
            <a:r>
              <a:rPr lang="en-US" dirty="0"/>
              <a:t>Course Contents</a:t>
            </a:r>
          </a:p>
        </p:txBody>
      </p:sp>
      <p:sp>
        <p:nvSpPr>
          <p:cNvPr id="3" name="Content Placeholder 2">
            <a:extLst>
              <a:ext uri="{FF2B5EF4-FFF2-40B4-BE49-F238E27FC236}">
                <a16:creationId xmlns:a16="http://schemas.microsoft.com/office/drawing/2014/main" id="{5BD1A507-F8D5-411E-A59B-0B4C2C3A2BB0}"/>
              </a:ext>
            </a:extLst>
          </p:cNvPr>
          <p:cNvSpPr>
            <a:spLocks noGrp="1"/>
          </p:cNvSpPr>
          <p:nvPr>
            <p:ph idx="1"/>
          </p:nvPr>
        </p:nvSpPr>
        <p:spPr/>
        <p:txBody>
          <a:bodyPr/>
          <a:lstStyle/>
          <a:p>
            <a:r>
              <a:rPr lang="en-US" dirty="0"/>
              <a:t>Topics Covered</a:t>
            </a:r>
          </a:p>
          <a:p>
            <a:pPr lvl="1"/>
            <a:r>
              <a:rPr lang="en-US" sz="2000" dirty="0"/>
              <a:t>Introduction to Unix/Linux and Operating Systems</a:t>
            </a:r>
          </a:p>
          <a:p>
            <a:pPr lvl="1"/>
            <a:r>
              <a:rPr lang="en-US" sz="2000" dirty="0"/>
              <a:t>Program development</a:t>
            </a:r>
          </a:p>
          <a:p>
            <a:pPr lvl="1"/>
            <a:r>
              <a:rPr lang="en-US" sz="2000" dirty="0"/>
              <a:t>Execution image of C programs</a:t>
            </a:r>
          </a:p>
          <a:p>
            <a:pPr lvl="1"/>
            <a:r>
              <a:rPr lang="en-US" sz="2000" dirty="0"/>
              <a:t>File Input/Output (I/O)</a:t>
            </a:r>
          </a:p>
          <a:p>
            <a:pPr lvl="1"/>
            <a:r>
              <a:rPr lang="en-US" sz="2000" dirty="0"/>
              <a:t>File Control</a:t>
            </a:r>
          </a:p>
          <a:p>
            <a:pPr lvl="1"/>
            <a:r>
              <a:rPr lang="en-US" sz="2000" dirty="0"/>
              <a:t>Standard I/O Library</a:t>
            </a:r>
          </a:p>
          <a:p>
            <a:pPr lvl="1"/>
            <a:r>
              <a:rPr lang="en-US" sz="2000" dirty="0"/>
              <a:t>File system implementation</a:t>
            </a:r>
          </a:p>
          <a:p>
            <a:pPr lvl="1"/>
            <a:r>
              <a:rPr lang="en-US" sz="2000" dirty="0"/>
              <a:t>Processes</a:t>
            </a:r>
          </a:p>
          <a:p>
            <a:pPr lvl="1"/>
            <a:r>
              <a:rPr lang="en-US" sz="2000" dirty="0"/>
              <a:t>Process Control</a:t>
            </a:r>
          </a:p>
          <a:p>
            <a:pPr lvl="1"/>
            <a:r>
              <a:rPr lang="en-US" sz="2000" dirty="0"/>
              <a:t>Process Synchronization and Communication</a:t>
            </a:r>
          </a:p>
          <a:p>
            <a:pPr lvl="1"/>
            <a:r>
              <a:rPr lang="en-US" sz="2000" dirty="0"/>
              <a:t>Concurrent Programming</a:t>
            </a:r>
          </a:p>
          <a:p>
            <a:pPr lvl="1"/>
            <a:r>
              <a:rPr lang="en-US" sz="2000" dirty="0"/>
              <a:t>Networking</a:t>
            </a:r>
          </a:p>
          <a:p>
            <a:endParaRPr lang="en-US" dirty="0"/>
          </a:p>
        </p:txBody>
      </p:sp>
      <p:sp>
        <p:nvSpPr>
          <p:cNvPr id="4" name="Slide Number Placeholder 3">
            <a:extLst>
              <a:ext uri="{FF2B5EF4-FFF2-40B4-BE49-F238E27FC236}">
                <a16:creationId xmlns:a16="http://schemas.microsoft.com/office/drawing/2014/main" id="{DE8812DE-DB9E-4DBF-B486-4F25CECA817A}"/>
              </a:ext>
            </a:extLst>
          </p:cNvPr>
          <p:cNvSpPr>
            <a:spLocks noGrp="1"/>
          </p:cNvSpPr>
          <p:nvPr>
            <p:ph type="sldNum" sz="quarter" idx="12"/>
          </p:nvPr>
        </p:nvSpPr>
        <p:spPr/>
        <p:txBody>
          <a:bodyPr/>
          <a:lstStyle/>
          <a:p>
            <a:pPr>
              <a:defRPr/>
            </a:pPr>
            <a:fld id="{F64F6128-AA59-40CE-8962-734C769C2012}" type="slidenum">
              <a:rPr lang="en-US" altLang="en-US" smtClean="0"/>
              <a:pPr>
                <a:defRPr/>
              </a:pPr>
              <a:t>10</a:t>
            </a:fld>
            <a:endParaRPr lang="en-US" altLang="en-US"/>
          </a:p>
        </p:txBody>
      </p:sp>
    </p:spTree>
    <p:extLst>
      <p:ext uri="{BB962C8B-B14F-4D97-AF65-F5344CB8AC3E}">
        <p14:creationId xmlns:p14="http://schemas.microsoft.com/office/powerpoint/2010/main" val="3302634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6CF47-3FD3-4AF7-9D0D-943484366B98}"/>
              </a:ext>
            </a:extLst>
          </p:cNvPr>
          <p:cNvSpPr>
            <a:spLocks noGrp="1"/>
          </p:cNvSpPr>
          <p:nvPr>
            <p:ph type="title"/>
          </p:nvPr>
        </p:nvSpPr>
        <p:spPr/>
        <p:txBody>
          <a:bodyPr/>
          <a:lstStyle/>
          <a:p>
            <a:r>
              <a:rPr lang="en-US" altLang="en-US" dirty="0"/>
              <a:t>What is an operating system?</a:t>
            </a:r>
            <a:endParaRPr lang="en-US" dirty="0"/>
          </a:p>
        </p:txBody>
      </p:sp>
      <p:sp>
        <p:nvSpPr>
          <p:cNvPr id="3" name="Content Placeholder 2">
            <a:extLst>
              <a:ext uri="{FF2B5EF4-FFF2-40B4-BE49-F238E27FC236}">
                <a16:creationId xmlns:a16="http://schemas.microsoft.com/office/drawing/2014/main" id="{540D5091-6A10-4CE1-898B-C7BFCCB184BF}"/>
              </a:ext>
            </a:extLst>
          </p:cNvPr>
          <p:cNvSpPr>
            <a:spLocks noGrp="1"/>
          </p:cNvSpPr>
          <p:nvPr>
            <p:ph idx="1"/>
          </p:nvPr>
        </p:nvSpPr>
        <p:spPr/>
        <p:txBody>
          <a:bodyPr/>
          <a:lstStyle/>
          <a:p>
            <a:r>
              <a:rPr lang="en-US" sz="2400" dirty="0"/>
              <a:t>Software that manages a computer's hardware</a:t>
            </a:r>
          </a:p>
          <a:p>
            <a:r>
              <a:rPr lang="en-US" sz="2400" dirty="0"/>
              <a:t>A program that acts as an intermediary between user and hardware</a:t>
            </a:r>
          </a:p>
          <a:p>
            <a:r>
              <a:rPr lang="en-US" sz="2400" dirty="0"/>
              <a:t>Operating system goals:</a:t>
            </a:r>
          </a:p>
          <a:p>
            <a:pPr lvl="1"/>
            <a:r>
              <a:rPr lang="en-US" sz="2200" dirty="0"/>
              <a:t>Execute user programs and make solving user problems easier</a:t>
            </a:r>
          </a:p>
          <a:p>
            <a:pPr lvl="1"/>
            <a:r>
              <a:rPr lang="en-US" sz="2200" dirty="0"/>
              <a:t>Make the computer system convenient to use</a:t>
            </a:r>
          </a:p>
          <a:p>
            <a:pPr lvl="1"/>
            <a:r>
              <a:rPr lang="en-US" sz="2200" dirty="0"/>
              <a:t>Use the computer hardware in an efficient manner</a:t>
            </a:r>
          </a:p>
        </p:txBody>
      </p:sp>
      <p:sp>
        <p:nvSpPr>
          <p:cNvPr id="4" name="Slide Number Placeholder 3">
            <a:extLst>
              <a:ext uri="{FF2B5EF4-FFF2-40B4-BE49-F238E27FC236}">
                <a16:creationId xmlns:a16="http://schemas.microsoft.com/office/drawing/2014/main" id="{2B923230-5932-48D9-A84C-85018FF6BE20}"/>
              </a:ext>
            </a:extLst>
          </p:cNvPr>
          <p:cNvSpPr>
            <a:spLocks noGrp="1"/>
          </p:cNvSpPr>
          <p:nvPr>
            <p:ph type="sldNum" sz="quarter" idx="12"/>
          </p:nvPr>
        </p:nvSpPr>
        <p:spPr/>
        <p:txBody>
          <a:bodyPr/>
          <a:lstStyle/>
          <a:p>
            <a:pPr>
              <a:defRPr/>
            </a:pPr>
            <a:fld id="{F64F6128-AA59-40CE-8962-734C769C2012}" type="slidenum">
              <a:rPr lang="en-US" altLang="en-US" smtClean="0"/>
              <a:pPr>
                <a:defRPr/>
              </a:pPr>
              <a:t>11</a:t>
            </a:fld>
            <a:endParaRPr lang="en-US" altLang="en-US"/>
          </a:p>
        </p:txBody>
      </p:sp>
      <p:pic>
        <p:nvPicPr>
          <p:cNvPr id="8" name="Picture 7" descr="Diagram&#10;&#10;Description automatically generated">
            <a:extLst>
              <a:ext uri="{FF2B5EF4-FFF2-40B4-BE49-F238E27FC236}">
                <a16:creationId xmlns:a16="http://schemas.microsoft.com/office/drawing/2014/main" id="{7FDF3034-C75D-4976-8045-3447589FBA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4790191"/>
            <a:ext cx="2743200" cy="1944277"/>
          </a:xfrm>
          <a:prstGeom prst="rect">
            <a:avLst/>
          </a:prstGeom>
        </p:spPr>
      </p:pic>
    </p:spTree>
    <p:extLst>
      <p:ext uri="{BB962C8B-B14F-4D97-AF65-F5344CB8AC3E}">
        <p14:creationId xmlns:p14="http://schemas.microsoft.com/office/powerpoint/2010/main" val="3351143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99DFA-0802-4F2A-A89F-51E0FDE32A2C}"/>
              </a:ext>
            </a:extLst>
          </p:cNvPr>
          <p:cNvSpPr>
            <a:spLocks noGrp="1"/>
          </p:cNvSpPr>
          <p:nvPr>
            <p:ph type="title"/>
          </p:nvPr>
        </p:nvSpPr>
        <p:spPr/>
        <p:txBody>
          <a:bodyPr/>
          <a:lstStyle/>
          <a:p>
            <a:r>
              <a:rPr lang="en-US" dirty="0"/>
              <a:t>Unix</a:t>
            </a:r>
          </a:p>
        </p:txBody>
      </p:sp>
      <p:sp>
        <p:nvSpPr>
          <p:cNvPr id="3" name="Content Placeholder 2">
            <a:extLst>
              <a:ext uri="{FF2B5EF4-FFF2-40B4-BE49-F238E27FC236}">
                <a16:creationId xmlns:a16="http://schemas.microsoft.com/office/drawing/2014/main" id="{A1700F76-6D64-499E-B582-76356DBEEC11}"/>
              </a:ext>
            </a:extLst>
          </p:cNvPr>
          <p:cNvSpPr>
            <a:spLocks noGrp="1"/>
          </p:cNvSpPr>
          <p:nvPr>
            <p:ph idx="1"/>
          </p:nvPr>
        </p:nvSpPr>
        <p:spPr/>
        <p:txBody>
          <a:bodyPr/>
          <a:lstStyle/>
          <a:p>
            <a:r>
              <a:rPr lang="en-US" dirty="0"/>
              <a:t>Origin</a:t>
            </a:r>
          </a:p>
          <a:p>
            <a:pPr lvl="1"/>
            <a:r>
              <a:rPr lang="en-US" sz="2000" dirty="0"/>
              <a:t>Unix is a general-purpose operating system developed in 1970sh</a:t>
            </a:r>
          </a:p>
          <a:p>
            <a:pPr lvl="1"/>
            <a:r>
              <a:rPr lang="en-US" sz="2000" dirty="0"/>
              <a:t>Developed by Ken Thompson and Dennis Ritchie</a:t>
            </a:r>
          </a:p>
          <a:p>
            <a:pPr lvl="1"/>
            <a:r>
              <a:rPr lang="en-US" sz="2000" dirty="0"/>
              <a:t>This initial development is often referred to as Unix V6</a:t>
            </a:r>
          </a:p>
          <a:p>
            <a:r>
              <a:rPr lang="en-US" dirty="0"/>
              <a:t>There are multiple versions of Unix developed by various companies</a:t>
            </a:r>
          </a:p>
          <a:p>
            <a:pPr lvl="1"/>
            <a:r>
              <a:rPr lang="en-US" sz="2000" b="1" dirty="0"/>
              <a:t>AT&amp;T</a:t>
            </a:r>
            <a:r>
              <a:rPr lang="en-US" sz="2000" dirty="0"/>
              <a:t> Unix, referred to as System V</a:t>
            </a:r>
          </a:p>
          <a:p>
            <a:pPr lvl="1"/>
            <a:r>
              <a:rPr lang="en-US" sz="2000" b="1" dirty="0"/>
              <a:t>Berkeley</a:t>
            </a:r>
            <a:r>
              <a:rPr lang="en-US" sz="2000" dirty="0"/>
              <a:t> Unix, referred to as BSD (Berkeley Software Distribution)</a:t>
            </a:r>
          </a:p>
          <a:p>
            <a:pPr lvl="1"/>
            <a:r>
              <a:rPr lang="en-US" sz="2000" b="1" dirty="0"/>
              <a:t>HP</a:t>
            </a:r>
            <a:r>
              <a:rPr lang="en-US" sz="2000" dirty="0"/>
              <a:t> developed another version called HP-UX</a:t>
            </a:r>
          </a:p>
          <a:p>
            <a:pPr lvl="1"/>
            <a:r>
              <a:rPr lang="en-US" sz="2000" b="1" dirty="0"/>
              <a:t>IBM</a:t>
            </a:r>
            <a:r>
              <a:rPr lang="en-US" sz="2000" dirty="0"/>
              <a:t> Unix is referred to as AIX</a:t>
            </a:r>
          </a:p>
          <a:p>
            <a:pPr lvl="1"/>
            <a:r>
              <a:rPr lang="en-US" sz="2000" b="1" dirty="0"/>
              <a:t>Sun</a:t>
            </a:r>
            <a:r>
              <a:rPr lang="en-US" sz="2000" dirty="0"/>
              <a:t> Microsystems has its own version of Unix called Solaris</a:t>
            </a:r>
          </a:p>
          <a:p>
            <a:pPr lvl="1"/>
            <a:endParaRPr lang="en-US" dirty="0"/>
          </a:p>
        </p:txBody>
      </p:sp>
      <p:sp>
        <p:nvSpPr>
          <p:cNvPr id="4" name="Slide Number Placeholder 3">
            <a:extLst>
              <a:ext uri="{FF2B5EF4-FFF2-40B4-BE49-F238E27FC236}">
                <a16:creationId xmlns:a16="http://schemas.microsoft.com/office/drawing/2014/main" id="{E4675F27-6BC3-43B2-B006-E1DFCB8E3D67}"/>
              </a:ext>
            </a:extLst>
          </p:cNvPr>
          <p:cNvSpPr>
            <a:spLocks noGrp="1"/>
          </p:cNvSpPr>
          <p:nvPr>
            <p:ph type="sldNum" sz="quarter" idx="12"/>
          </p:nvPr>
        </p:nvSpPr>
        <p:spPr/>
        <p:txBody>
          <a:bodyPr/>
          <a:lstStyle/>
          <a:p>
            <a:pPr>
              <a:defRPr/>
            </a:pPr>
            <a:fld id="{F64F6128-AA59-40CE-8962-734C769C2012}" type="slidenum">
              <a:rPr lang="en-US" altLang="en-US" smtClean="0"/>
              <a:pPr>
                <a:defRPr/>
              </a:pPr>
              <a:t>12</a:t>
            </a:fld>
            <a:endParaRPr lang="en-US" altLang="en-US"/>
          </a:p>
        </p:txBody>
      </p:sp>
    </p:spTree>
    <p:extLst>
      <p:ext uri="{BB962C8B-B14F-4D97-AF65-F5344CB8AC3E}">
        <p14:creationId xmlns:p14="http://schemas.microsoft.com/office/powerpoint/2010/main" val="571720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160CE-BE44-46C9-BF15-BC0B6AFCC3D3}"/>
              </a:ext>
            </a:extLst>
          </p:cNvPr>
          <p:cNvSpPr>
            <a:spLocks noGrp="1"/>
          </p:cNvSpPr>
          <p:nvPr>
            <p:ph type="title"/>
          </p:nvPr>
        </p:nvSpPr>
        <p:spPr/>
        <p:txBody>
          <a:bodyPr/>
          <a:lstStyle/>
          <a:p>
            <a:r>
              <a:rPr lang="en-US" dirty="0"/>
              <a:t>Linux</a:t>
            </a:r>
          </a:p>
        </p:txBody>
      </p:sp>
      <p:sp>
        <p:nvSpPr>
          <p:cNvPr id="3" name="Content Placeholder 2">
            <a:extLst>
              <a:ext uri="{FF2B5EF4-FFF2-40B4-BE49-F238E27FC236}">
                <a16:creationId xmlns:a16="http://schemas.microsoft.com/office/drawing/2014/main" id="{AD6C431B-D10C-494D-9D37-4BD8A25987DC}"/>
              </a:ext>
            </a:extLst>
          </p:cNvPr>
          <p:cNvSpPr>
            <a:spLocks noGrp="1"/>
          </p:cNvSpPr>
          <p:nvPr>
            <p:ph idx="1"/>
          </p:nvPr>
        </p:nvSpPr>
        <p:spPr>
          <a:xfrm>
            <a:off x="685800" y="1447800"/>
            <a:ext cx="8001000" cy="4648200"/>
          </a:xfrm>
        </p:spPr>
        <p:txBody>
          <a:bodyPr/>
          <a:lstStyle/>
          <a:p>
            <a:r>
              <a:rPr lang="en-US" dirty="0"/>
              <a:t>Motivation</a:t>
            </a:r>
          </a:p>
          <a:p>
            <a:pPr lvl="1"/>
            <a:r>
              <a:rPr lang="en-US" dirty="0"/>
              <a:t>Most versions of Unix mentioned before are </a:t>
            </a:r>
            <a:r>
              <a:rPr lang="en-US" b="1" dirty="0"/>
              <a:t>proprietary</a:t>
            </a:r>
          </a:p>
          <a:p>
            <a:pPr lvl="2"/>
            <a:r>
              <a:rPr lang="en-US" dirty="0"/>
              <a:t>They work on particular hardware platforms only</a:t>
            </a:r>
          </a:p>
          <a:p>
            <a:pPr lvl="2"/>
            <a:r>
              <a:rPr lang="en-US" dirty="0"/>
              <a:t>Hard to do systems programming on general purpose computers (ordinary users don’t have access to the proprietary hardware/software)</a:t>
            </a:r>
          </a:p>
          <a:p>
            <a:r>
              <a:rPr lang="en-US" dirty="0"/>
              <a:t>Linux is a Unix-like operating system</a:t>
            </a:r>
          </a:p>
          <a:p>
            <a:pPr lvl="1"/>
            <a:r>
              <a:rPr lang="en-US" sz="2200" dirty="0"/>
              <a:t>Started as an experimental kernel </a:t>
            </a:r>
          </a:p>
          <a:p>
            <a:pPr lvl="1"/>
            <a:r>
              <a:rPr lang="en-US" sz="2200" dirty="0"/>
              <a:t>Linus Torvalds in 1991</a:t>
            </a:r>
          </a:p>
          <a:p>
            <a:pPr lvl="1"/>
            <a:r>
              <a:rPr lang="en-US" sz="2200" dirty="0"/>
              <a:t>Free to use</a:t>
            </a:r>
          </a:p>
          <a:p>
            <a:pPr lvl="1"/>
            <a:r>
              <a:rPr lang="en-US" sz="2200" dirty="0"/>
              <a:t>Predominantly used with x86 platforms but has been also ported to other platforms such as Motorola, SPARC and ARM</a:t>
            </a:r>
          </a:p>
          <a:p>
            <a:pPr lvl="1"/>
            <a:endParaRPr lang="en-US" dirty="0"/>
          </a:p>
        </p:txBody>
      </p:sp>
      <p:sp>
        <p:nvSpPr>
          <p:cNvPr id="4" name="Slide Number Placeholder 3">
            <a:extLst>
              <a:ext uri="{FF2B5EF4-FFF2-40B4-BE49-F238E27FC236}">
                <a16:creationId xmlns:a16="http://schemas.microsoft.com/office/drawing/2014/main" id="{63765C1B-9ACF-46F0-9B3B-2015B7C47F1C}"/>
              </a:ext>
            </a:extLst>
          </p:cNvPr>
          <p:cNvSpPr>
            <a:spLocks noGrp="1"/>
          </p:cNvSpPr>
          <p:nvPr>
            <p:ph type="sldNum" sz="quarter" idx="12"/>
          </p:nvPr>
        </p:nvSpPr>
        <p:spPr/>
        <p:txBody>
          <a:bodyPr/>
          <a:lstStyle/>
          <a:p>
            <a:pPr>
              <a:defRPr/>
            </a:pPr>
            <a:fld id="{F64F6128-AA59-40CE-8962-734C769C2012}" type="slidenum">
              <a:rPr lang="en-US" altLang="en-US" smtClean="0"/>
              <a:pPr>
                <a:defRPr/>
              </a:pPr>
              <a:t>13</a:t>
            </a:fld>
            <a:endParaRPr lang="en-US" altLang="en-US"/>
          </a:p>
        </p:txBody>
      </p:sp>
    </p:spTree>
    <p:extLst>
      <p:ext uri="{BB962C8B-B14F-4D97-AF65-F5344CB8AC3E}">
        <p14:creationId xmlns:p14="http://schemas.microsoft.com/office/powerpoint/2010/main" val="3728597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E49BC-548A-4CAB-B13B-CBEEB1416021}"/>
              </a:ext>
            </a:extLst>
          </p:cNvPr>
          <p:cNvSpPr>
            <a:spLocks noGrp="1"/>
          </p:cNvSpPr>
          <p:nvPr>
            <p:ph type="title"/>
          </p:nvPr>
        </p:nvSpPr>
        <p:spPr/>
        <p:txBody>
          <a:bodyPr/>
          <a:lstStyle/>
          <a:p>
            <a:r>
              <a:rPr lang="en-US" dirty="0"/>
              <a:t>Ubuntu Linux</a:t>
            </a:r>
          </a:p>
        </p:txBody>
      </p:sp>
      <p:sp>
        <p:nvSpPr>
          <p:cNvPr id="3" name="Content Placeholder 2">
            <a:extLst>
              <a:ext uri="{FF2B5EF4-FFF2-40B4-BE49-F238E27FC236}">
                <a16:creationId xmlns:a16="http://schemas.microsoft.com/office/drawing/2014/main" id="{2AD771BB-2DEF-49DC-B458-6B0031F49172}"/>
              </a:ext>
            </a:extLst>
          </p:cNvPr>
          <p:cNvSpPr>
            <a:spLocks noGrp="1"/>
          </p:cNvSpPr>
          <p:nvPr>
            <p:ph idx="1"/>
          </p:nvPr>
        </p:nvSpPr>
        <p:spPr/>
        <p:txBody>
          <a:bodyPr/>
          <a:lstStyle/>
          <a:p>
            <a:r>
              <a:rPr lang="en-US" dirty="0"/>
              <a:t>There are several versions of Linux such as </a:t>
            </a:r>
            <a:r>
              <a:rPr lang="en-US" dirty="0" err="1"/>
              <a:t>Debion</a:t>
            </a:r>
            <a:r>
              <a:rPr lang="en-US" dirty="0"/>
              <a:t>, Ubuntu, Mint, etc.</a:t>
            </a:r>
          </a:p>
          <a:p>
            <a:r>
              <a:rPr lang="en-US" dirty="0"/>
              <a:t>We will focus on </a:t>
            </a:r>
            <a:r>
              <a:rPr lang="en-US" b="1" dirty="0"/>
              <a:t>Ubuntu</a:t>
            </a:r>
            <a:r>
              <a:rPr lang="en-US" dirty="0"/>
              <a:t> Linux in this course due to its popularity, ease of use, and good use community</a:t>
            </a:r>
          </a:p>
          <a:p>
            <a:r>
              <a:rPr lang="en-US" b="1" dirty="0"/>
              <a:t>Linux installation</a:t>
            </a:r>
          </a:p>
          <a:p>
            <a:pPr lvl="1"/>
            <a:r>
              <a:rPr lang="en-US" dirty="0"/>
              <a:t>Linux can be installed on most PCs (intel architectures)</a:t>
            </a:r>
          </a:p>
          <a:p>
            <a:pPr lvl="2"/>
            <a:r>
              <a:rPr lang="en-US" dirty="0"/>
              <a:t>Laptop</a:t>
            </a:r>
          </a:p>
          <a:p>
            <a:pPr lvl="2"/>
            <a:r>
              <a:rPr lang="en-US" dirty="0"/>
              <a:t>Desktop</a:t>
            </a:r>
          </a:p>
          <a:p>
            <a:pPr lvl="1"/>
            <a:r>
              <a:rPr lang="en-US" dirty="0"/>
              <a:t>Alternatively, one can install virtual machines in your current window OS and then install Linux in your virtual machine</a:t>
            </a:r>
          </a:p>
          <a:p>
            <a:pPr lvl="2"/>
            <a:r>
              <a:rPr lang="en-US" b="1" dirty="0"/>
              <a:t>VirtualBox </a:t>
            </a:r>
            <a:r>
              <a:rPr lang="en-US" dirty="0"/>
              <a:t>is one of the most popular virtual machines</a:t>
            </a:r>
          </a:p>
          <a:p>
            <a:pPr lvl="2"/>
            <a:r>
              <a:rPr lang="en-US" b="1" dirty="0"/>
              <a:t>VMware</a:t>
            </a:r>
            <a:r>
              <a:rPr lang="en-US" dirty="0"/>
              <a:t> is another environment to use</a:t>
            </a:r>
          </a:p>
          <a:p>
            <a:endParaRPr lang="en-US" dirty="0"/>
          </a:p>
        </p:txBody>
      </p:sp>
      <p:sp>
        <p:nvSpPr>
          <p:cNvPr id="4" name="Slide Number Placeholder 3">
            <a:extLst>
              <a:ext uri="{FF2B5EF4-FFF2-40B4-BE49-F238E27FC236}">
                <a16:creationId xmlns:a16="http://schemas.microsoft.com/office/drawing/2014/main" id="{22B120ED-8844-4029-97B9-A04BB7C78D54}"/>
              </a:ext>
            </a:extLst>
          </p:cNvPr>
          <p:cNvSpPr>
            <a:spLocks noGrp="1"/>
          </p:cNvSpPr>
          <p:nvPr>
            <p:ph type="sldNum" sz="quarter" idx="12"/>
          </p:nvPr>
        </p:nvSpPr>
        <p:spPr/>
        <p:txBody>
          <a:bodyPr/>
          <a:lstStyle/>
          <a:p>
            <a:pPr>
              <a:defRPr/>
            </a:pPr>
            <a:fld id="{F64F6128-AA59-40CE-8962-734C769C2012}" type="slidenum">
              <a:rPr lang="en-US" altLang="en-US" smtClean="0"/>
              <a:pPr>
                <a:defRPr/>
              </a:pPr>
              <a:t>14</a:t>
            </a:fld>
            <a:endParaRPr lang="en-US" altLang="en-US"/>
          </a:p>
        </p:txBody>
      </p:sp>
    </p:spTree>
    <p:extLst>
      <p:ext uri="{BB962C8B-B14F-4D97-AF65-F5344CB8AC3E}">
        <p14:creationId xmlns:p14="http://schemas.microsoft.com/office/powerpoint/2010/main" val="1875046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FC92B-3A42-4B93-9648-CC938304BCD4}"/>
              </a:ext>
            </a:extLst>
          </p:cNvPr>
          <p:cNvSpPr>
            <a:spLocks noGrp="1"/>
          </p:cNvSpPr>
          <p:nvPr>
            <p:ph type="title"/>
          </p:nvPr>
        </p:nvSpPr>
        <p:spPr/>
        <p:txBody>
          <a:bodyPr/>
          <a:lstStyle/>
          <a:p>
            <a:r>
              <a:rPr lang="en-US" dirty="0"/>
              <a:t>Virtual Box</a:t>
            </a:r>
          </a:p>
        </p:txBody>
      </p:sp>
      <p:sp>
        <p:nvSpPr>
          <p:cNvPr id="3" name="Content Placeholder 2">
            <a:extLst>
              <a:ext uri="{FF2B5EF4-FFF2-40B4-BE49-F238E27FC236}">
                <a16:creationId xmlns:a16="http://schemas.microsoft.com/office/drawing/2014/main" id="{67845AA3-C4E3-42FA-BEA2-E8A075530B1E}"/>
              </a:ext>
            </a:extLst>
          </p:cNvPr>
          <p:cNvSpPr>
            <a:spLocks noGrp="1"/>
          </p:cNvSpPr>
          <p:nvPr>
            <p:ph idx="1"/>
          </p:nvPr>
        </p:nvSpPr>
        <p:spPr>
          <a:xfrm>
            <a:off x="685800" y="1447800"/>
            <a:ext cx="7772400" cy="631167"/>
          </a:xfrm>
        </p:spPr>
        <p:txBody>
          <a:bodyPr/>
          <a:lstStyle/>
          <a:p>
            <a:r>
              <a:rPr lang="en-US" sz="1800" dirty="0"/>
              <a:t>Here is a screenshot of how Virtual Box looks like on my computer</a:t>
            </a:r>
          </a:p>
        </p:txBody>
      </p:sp>
      <p:sp>
        <p:nvSpPr>
          <p:cNvPr id="4" name="Slide Number Placeholder 3">
            <a:extLst>
              <a:ext uri="{FF2B5EF4-FFF2-40B4-BE49-F238E27FC236}">
                <a16:creationId xmlns:a16="http://schemas.microsoft.com/office/drawing/2014/main" id="{49A0E79B-4C10-421A-9052-64D123C82087}"/>
              </a:ext>
            </a:extLst>
          </p:cNvPr>
          <p:cNvSpPr>
            <a:spLocks noGrp="1"/>
          </p:cNvSpPr>
          <p:nvPr>
            <p:ph type="sldNum" sz="quarter" idx="12"/>
          </p:nvPr>
        </p:nvSpPr>
        <p:spPr/>
        <p:txBody>
          <a:bodyPr/>
          <a:lstStyle/>
          <a:p>
            <a:pPr>
              <a:defRPr/>
            </a:pPr>
            <a:fld id="{F64F6128-AA59-40CE-8962-734C769C2012}" type="slidenum">
              <a:rPr lang="en-US" altLang="en-US" smtClean="0"/>
              <a:pPr>
                <a:defRPr/>
              </a:pPr>
              <a:t>15</a:t>
            </a:fld>
            <a:endParaRPr lang="en-US" altLang="en-US"/>
          </a:p>
        </p:txBody>
      </p:sp>
      <p:pic>
        <p:nvPicPr>
          <p:cNvPr id="6" name="Picture 5">
            <a:extLst>
              <a:ext uri="{FF2B5EF4-FFF2-40B4-BE49-F238E27FC236}">
                <a16:creationId xmlns:a16="http://schemas.microsoft.com/office/drawing/2014/main" id="{AF544C10-E528-41F6-B5AF-0916FB3C922A}"/>
              </a:ext>
            </a:extLst>
          </p:cNvPr>
          <p:cNvPicPr>
            <a:picLocks noChangeAspect="1"/>
          </p:cNvPicPr>
          <p:nvPr/>
        </p:nvPicPr>
        <p:blipFill>
          <a:blip r:embed="rId2"/>
          <a:stretch>
            <a:fillRect/>
          </a:stretch>
        </p:blipFill>
        <p:spPr>
          <a:xfrm>
            <a:off x="1143000" y="1919223"/>
            <a:ext cx="6400800" cy="4915331"/>
          </a:xfrm>
          <a:prstGeom prst="rect">
            <a:avLst/>
          </a:prstGeom>
        </p:spPr>
      </p:pic>
    </p:spTree>
    <p:extLst>
      <p:ext uri="{BB962C8B-B14F-4D97-AF65-F5344CB8AC3E}">
        <p14:creationId xmlns:p14="http://schemas.microsoft.com/office/powerpoint/2010/main" val="4095595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2A52-A102-467C-B88C-4EC5A08D8061}"/>
              </a:ext>
            </a:extLst>
          </p:cNvPr>
          <p:cNvSpPr>
            <a:spLocks noGrp="1"/>
          </p:cNvSpPr>
          <p:nvPr>
            <p:ph type="title"/>
          </p:nvPr>
        </p:nvSpPr>
        <p:spPr/>
        <p:txBody>
          <a:bodyPr/>
          <a:lstStyle/>
          <a:p>
            <a:r>
              <a:rPr lang="en-US" dirty="0"/>
              <a:t>Ubuntu</a:t>
            </a:r>
          </a:p>
        </p:txBody>
      </p:sp>
      <p:sp>
        <p:nvSpPr>
          <p:cNvPr id="3" name="Content Placeholder 2">
            <a:extLst>
              <a:ext uri="{FF2B5EF4-FFF2-40B4-BE49-F238E27FC236}">
                <a16:creationId xmlns:a16="http://schemas.microsoft.com/office/drawing/2014/main" id="{8B2051F0-65C7-423D-A448-13B9022603A9}"/>
              </a:ext>
            </a:extLst>
          </p:cNvPr>
          <p:cNvSpPr>
            <a:spLocks noGrp="1"/>
          </p:cNvSpPr>
          <p:nvPr>
            <p:ph idx="1"/>
          </p:nvPr>
        </p:nvSpPr>
        <p:spPr>
          <a:xfrm>
            <a:off x="685800" y="1447800"/>
            <a:ext cx="7772400" cy="457200"/>
          </a:xfrm>
        </p:spPr>
        <p:txBody>
          <a:bodyPr/>
          <a:lstStyle/>
          <a:p>
            <a:r>
              <a:rPr lang="en-US" dirty="0"/>
              <a:t>Ubuntu installed in Virtual Box environment</a:t>
            </a:r>
          </a:p>
        </p:txBody>
      </p:sp>
      <p:sp>
        <p:nvSpPr>
          <p:cNvPr id="4" name="Slide Number Placeholder 3">
            <a:extLst>
              <a:ext uri="{FF2B5EF4-FFF2-40B4-BE49-F238E27FC236}">
                <a16:creationId xmlns:a16="http://schemas.microsoft.com/office/drawing/2014/main" id="{EB3EB89D-5574-4667-86C5-4808845CC986}"/>
              </a:ext>
            </a:extLst>
          </p:cNvPr>
          <p:cNvSpPr>
            <a:spLocks noGrp="1"/>
          </p:cNvSpPr>
          <p:nvPr>
            <p:ph type="sldNum" sz="quarter" idx="12"/>
          </p:nvPr>
        </p:nvSpPr>
        <p:spPr/>
        <p:txBody>
          <a:bodyPr/>
          <a:lstStyle/>
          <a:p>
            <a:pPr>
              <a:defRPr/>
            </a:pPr>
            <a:fld id="{F64F6128-AA59-40CE-8962-734C769C2012}" type="slidenum">
              <a:rPr lang="en-US" altLang="en-US" smtClean="0"/>
              <a:pPr>
                <a:defRPr/>
              </a:pPr>
              <a:t>16</a:t>
            </a:fld>
            <a:endParaRPr lang="en-US" altLang="en-US"/>
          </a:p>
        </p:txBody>
      </p:sp>
      <p:pic>
        <p:nvPicPr>
          <p:cNvPr id="6" name="Picture 5">
            <a:extLst>
              <a:ext uri="{FF2B5EF4-FFF2-40B4-BE49-F238E27FC236}">
                <a16:creationId xmlns:a16="http://schemas.microsoft.com/office/drawing/2014/main" id="{2FC6B066-748D-49AD-B53D-02BA66C400A8}"/>
              </a:ext>
            </a:extLst>
          </p:cNvPr>
          <p:cNvPicPr>
            <a:picLocks noChangeAspect="1"/>
          </p:cNvPicPr>
          <p:nvPr/>
        </p:nvPicPr>
        <p:blipFill>
          <a:blip r:embed="rId2"/>
          <a:stretch>
            <a:fillRect/>
          </a:stretch>
        </p:blipFill>
        <p:spPr>
          <a:xfrm>
            <a:off x="762000" y="1905000"/>
            <a:ext cx="6934200" cy="4803475"/>
          </a:xfrm>
          <a:prstGeom prst="rect">
            <a:avLst/>
          </a:prstGeom>
        </p:spPr>
      </p:pic>
    </p:spTree>
    <p:extLst>
      <p:ext uri="{BB962C8B-B14F-4D97-AF65-F5344CB8AC3E}">
        <p14:creationId xmlns:p14="http://schemas.microsoft.com/office/powerpoint/2010/main" val="17985341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1D17B-C7D5-4A74-95E7-7769321B4C3F}"/>
              </a:ext>
            </a:extLst>
          </p:cNvPr>
          <p:cNvSpPr>
            <a:spLocks noGrp="1"/>
          </p:cNvSpPr>
          <p:nvPr>
            <p:ph type="title"/>
          </p:nvPr>
        </p:nvSpPr>
        <p:spPr/>
        <p:txBody>
          <a:bodyPr/>
          <a:lstStyle/>
          <a:p>
            <a:r>
              <a:rPr lang="en-US" dirty="0"/>
              <a:t>Linux Kernel</a:t>
            </a:r>
          </a:p>
        </p:txBody>
      </p:sp>
      <p:sp>
        <p:nvSpPr>
          <p:cNvPr id="3" name="Content Placeholder 2">
            <a:extLst>
              <a:ext uri="{FF2B5EF4-FFF2-40B4-BE49-F238E27FC236}">
                <a16:creationId xmlns:a16="http://schemas.microsoft.com/office/drawing/2014/main" id="{1FF95D36-3D0C-48D0-BD35-E9F7B56CE668}"/>
              </a:ext>
            </a:extLst>
          </p:cNvPr>
          <p:cNvSpPr>
            <a:spLocks noGrp="1"/>
          </p:cNvSpPr>
          <p:nvPr>
            <p:ph idx="1"/>
          </p:nvPr>
        </p:nvSpPr>
        <p:spPr/>
        <p:txBody>
          <a:bodyPr/>
          <a:lstStyle/>
          <a:p>
            <a:r>
              <a:rPr lang="en-US" dirty="0"/>
              <a:t>Kernel is the control program of the operating system</a:t>
            </a:r>
          </a:p>
          <a:p>
            <a:r>
              <a:rPr lang="en-US" dirty="0"/>
              <a:t>Kernel is compiled into a binary or kernel image</a:t>
            </a:r>
          </a:p>
          <a:p>
            <a:r>
              <a:rPr lang="en-US" dirty="0"/>
              <a:t>Bootable kernel images are named similar to this:</a:t>
            </a:r>
          </a:p>
          <a:p>
            <a:pPr lvl="1"/>
            <a:r>
              <a:rPr lang="en-US" dirty="0" err="1"/>
              <a:t>vmlinuz</a:t>
            </a:r>
            <a:r>
              <a:rPr lang="en-US" dirty="0"/>
              <a:t>-VERSION_NUMBER-generic</a:t>
            </a:r>
          </a:p>
          <a:p>
            <a:pPr lvl="1"/>
            <a:r>
              <a:rPr lang="en-US" dirty="0"/>
              <a:t>File is located under /boot directory</a:t>
            </a:r>
          </a:p>
          <a:p>
            <a:endParaRPr lang="en-US" dirty="0"/>
          </a:p>
          <a:p>
            <a:endParaRPr lang="en-US" dirty="0"/>
          </a:p>
          <a:p>
            <a:endParaRPr lang="en-US" dirty="0"/>
          </a:p>
          <a:p>
            <a:r>
              <a:rPr lang="en-US" dirty="0"/>
              <a:t>Bootable kernel image has three pieces:</a:t>
            </a:r>
          </a:p>
          <a:p>
            <a:pPr lvl="1"/>
            <a:r>
              <a:rPr lang="en-US" dirty="0"/>
              <a:t>| BOOT | SETUP | </a:t>
            </a:r>
            <a:r>
              <a:rPr lang="en-US" dirty="0" err="1"/>
              <a:t>linux</a:t>
            </a:r>
            <a:r>
              <a:rPr lang="en-US" dirty="0"/>
              <a:t> kernel |</a:t>
            </a:r>
          </a:p>
          <a:p>
            <a:r>
              <a:rPr lang="en-US" dirty="0"/>
              <a:t>When the computer starts, a booter program loads the kernel image into the memory</a:t>
            </a:r>
          </a:p>
        </p:txBody>
      </p:sp>
      <p:sp>
        <p:nvSpPr>
          <p:cNvPr id="4" name="Slide Number Placeholder 3">
            <a:extLst>
              <a:ext uri="{FF2B5EF4-FFF2-40B4-BE49-F238E27FC236}">
                <a16:creationId xmlns:a16="http://schemas.microsoft.com/office/drawing/2014/main" id="{69E59EDD-9D4F-4132-AEFC-B570589C8A72}"/>
              </a:ext>
            </a:extLst>
          </p:cNvPr>
          <p:cNvSpPr>
            <a:spLocks noGrp="1"/>
          </p:cNvSpPr>
          <p:nvPr>
            <p:ph type="sldNum" sz="quarter" idx="12"/>
          </p:nvPr>
        </p:nvSpPr>
        <p:spPr/>
        <p:txBody>
          <a:bodyPr/>
          <a:lstStyle/>
          <a:p>
            <a:pPr>
              <a:defRPr/>
            </a:pPr>
            <a:fld id="{F64F6128-AA59-40CE-8962-734C769C2012}" type="slidenum">
              <a:rPr lang="en-US" altLang="en-US" smtClean="0"/>
              <a:pPr>
                <a:defRPr/>
              </a:pPr>
              <a:t>17</a:t>
            </a:fld>
            <a:endParaRPr lang="en-US" altLang="en-US"/>
          </a:p>
        </p:txBody>
      </p:sp>
      <p:pic>
        <p:nvPicPr>
          <p:cNvPr id="6" name="Picture 5">
            <a:extLst>
              <a:ext uri="{FF2B5EF4-FFF2-40B4-BE49-F238E27FC236}">
                <a16:creationId xmlns:a16="http://schemas.microsoft.com/office/drawing/2014/main" id="{8F5A1CAF-3DAF-47DD-968B-9ACD9EE2C6A4}"/>
              </a:ext>
            </a:extLst>
          </p:cNvPr>
          <p:cNvPicPr>
            <a:picLocks noChangeAspect="1"/>
          </p:cNvPicPr>
          <p:nvPr/>
        </p:nvPicPr>
        <p:blipFill rotWithShape="1">
          <a:blip r:embed="rId3"/>
          <a:srcRect b="48317"/>
          <a:stretch/>
        </p:blipFill>
        <p:spPr>
          <a:xfrm>
            <a:off x="1295400" y="3581400"/>
            <a:ext cx="6076950" cy="1219200"/>
          </a:xfrm>
          <a:prstGeom prst="rect">
            <a:avLst/>
          </a:prstGeom>
        </p:spPr>
      </p:pic>
    </p:spTree>
    <p:extLst>
      <p:ext uri="{BB962C8B-B14F-4D97-AF65-F5344CB8AC3E}">
        <p14:creationId xmlns:p14="http://schemas.microsoft.com/office/powerpoint/2010/main" val="24447600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6F163-8F17-4060-A26B-B44B632C2BB8}"/>
              </a:ext>
            </a:extLst>
          </p:cNvPr>
          <p:cNvSpPr>
            <a:spLocks noGrp="1"/>
          </p:cNvSpPr>
          <p:nvPr>
            <p:ph type="title"/>
          </p:nvPr>
        </p:nvSpPr>
        <p:spPr/>
        <p:txBody>
          <a:bodyPr/>
          <a:lstStyle/>
          <a:p>
            <a:r>
              <a:rPr lang="en-US" dirty="0" err="1"/>
              <a:t>Ubunto</a:t>
            </a:r>
            <a:endParaRPr lang="en-US" dirty="0"/>
          </a:p>
        </p:txBody>
      </p:sp>
      <p:sp>
        <p:nvSpPr>
          <p:cNvPr id="3" name="Content Placeholder 2">
            <a:extLst>
              <a:ext uri="{FF2B5EF4-FFF2-40B4-BE49-F238E27FC236}">
                <a16:creationId xmlns:a16="http://schemas.microsoft.com/office/drawing/2014/main" id="{D64421C5-65A8-4F30-972C-EAD96173C298}"/>
              </a:ext>
            </a:extLst>
          </p:cNvPr>
          <p:cNvSpPr>
            <a:spLocks noGrp="1"/>
          </p:cNvSpPr>
          <p:nvPr>
            <p:ph idx="1"/>
          </p:nvPr>
        </p:nvSpPr>
        <p:spPr/>
        <p:txBody>
          <a:bodyPr/>
          <a:lstStyle/>
          <a:p>
            <a:r>
              <a:rPr lang="en-US" dirty="0"/>
              <a:t>Advantages of using </a:t>
            </a:r>
            <a:r>
              <a:rPr lang="en-US" dirty="0" err="1"/>
              <a:t>Ubunto</a:t>
            </a:r>
            <a:endParaRPr lang="en-US" dirty="0"/>
          </a:p>
          <a:p>
            <a:pPr lvl="1"/>
            <a:r>
              <a:rPr lang="en-US" dirty="0"/>
              <a:t>Easy to install. It can be installed online if the user has connection to the Internet.</a:t>
            </a:r>
          </a:p>
          <a:p>
            <a:pPr lvl="1"/>
            <a:r>
              <a:rPr lang="en-US" dirty="0"/>
              <a:t>Easy to install additional software packages by</a:t>
            </a:r>
          </a:p>
          <a:p>
            <a:pPr lvl="2"/>
            <a:r>
              <a:rPr lang="en-US" b="1" dirty="0" err="1"/>
              <a:t>sudo</a:t>
            </a:r>
            <a:r>
              <a:rPr lang="en-US" b="1" dirty="0"/>
              <a:t> apt-get install PACKAGE</a:t>
            </a:r>
          </a:p>
          <a:p>
            <a:pPr lvl="1"/>
            <a:r>
              <a:rPr lang="en-US" dirty="0"/>
              <a:t>It is updated and improved regularly with new releases.</a:t>
            </a:r>
          </a:p>
          <a:p>
            <a:pPr lvl="1"/>
            <a:r>
              <a:rPr lang="en-US" dirty="0"/>
              <a:t>It has a large user base, with many problems and solutions posted in discussion forums online.</a:t>
            </a:r>
          </a:p>
          <a:p>
            <a:pPr lvl="1"/>
            <a:r>
              <a:rPr lang="en-US" dirty="0"/>
              <a:t>It provides easy connections to wireless networks and access to the Internet.</a:t>
            </a:r>
          </a:p>
          <a:p>
            <a:r>
              <a:rPr lang="en-US" b="1" dirty="0" err="1"/>
              <a:t>Sudo</a:t>
            </a:r>
            <a:r>
              <a:rPr lang="en-US" dirty="0"/>
              <a:t> commend</a:t>
            </a:r>
          </a:p>
          <a:p>
            <a:pPr lvl="1"/>
            <a:r>
              <a:rPr lang="en-US" dirty="0"/>
              <a:t>You usually work with ordinary account and use </a:t>
            </a:r>
            <a:r>
              <a:rPr lang="en-US" dirty="0" err="1"/>
              <a:t>sudo</a:t>
            </a:r>
            <a:r>
              <a:rPr lang="en-US" dirty="0"/>
              <a:t> to execute a command with super-use (root) access</a:t>
            </a:r>
          </a:p>
        </p:txBody>
      </p:sp>
      <p:sp>
        <p:nvSpPr>
          <p:cNvPr id="4" name="Slide Number Placeholder 3">
            <a:extLst>
              <a:ext uri="{FF2B5EF4-FFF2-40B4-BE49-F238E27FC236}">
                <a16:creationId xmlns:a16="http://schemas.microsoft.com/office/drawing/2014/main" id="{C5E54511-178B-4D51-9BF4-7E89D46B8FF0}"/>
              </a:ext>
            </a:extLst>
          </p:cNvPr>
          <p:cNvSpPr>
            <a:spLocks noGrp="1"/>
          </p:cNvSpPr>
          <p:nvPr>
            <p:ph type="sldNum" sz="quarter" idx="12"/>
          </p:nvPr>
        </p:nvSpPr>
        <p:spPr/>
        <p:txBody>
          <a:bodyPr/>
          <a:lstStyle/>
          <a:p>
            <a:pPr>
              <a:defRPr/>
            </a:pPr>
            <a:fld id="{F64F6128-AA59-40CE-8962-734C769C2012}" type="slidenum">
              <a:rPr lang="en-US" altLang="en-US" smtClean="0"/>
              <a:pPr>
                <a:defRPr/>
              </a:pPr>
              <a:t>18</a:t>
            </a:fld>
            <a:endParaRPr lang="en-US" altLang="en-US"/>
          </a:p>
        </p:txBody>
      </p:sp>
    </p:spTree>
    <p:extLst>
      <p:ext uri="{BB962C8B-B14F-4D97-AF65-F5344CB8AC3E}">
        <p14:creationId xmlns:p14="http://schemas.microsoft.com/office/powerpoint/2010/main" val="1411034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6E65C-620F-4653-AB00-54AF97B370B1}"/>
              </a:ext>
            </a:extLst>
          </p:cNvPr>
          <p:cNvSpPr>
            <a:spLocks noGrp="1"/>
          </p:cNvSpPr>
          <p:nvPr>
            <p:ph type="title"/>
          </p:nvPr>
        </p:nvSpPr>
        <p:spPr/>
        <p:txBody>
          <a:bodyPr/>
          <a:lstStyle/>
          <a:p>
            <a:r>
              <a:rPr lang="en-US" dirty="0"/>
              <a:t>Some special features of Ubuntu</a:t>
            </a:r>
          </a:p>
        </p:txBody>
      </p:sp>
      <p:sp>
        <p:nvSpPr>
          <p:cNvPr id="3" name="Content Placeholder 2">
            <a:extLst>
              <a:ext uri="{FF2B5EF4-FFF2-40B4-BE49-F238E27FC236}">
                <a16:creationId xmlns:a16="http://schemas.microsoft.com/office/drawing/2014/main" id="{82C8CA61-C67E-423F-AF6C-EED6C93E0B2F}"/>
              </a:ext>
            </a:extLst>
          </p:cNvPr>
          <p:cNvSpPr>
            <a:spLocks noGrp="1"/>
          </p:cNvSpPr>
          <p:nvPr>
            <p:ph idx="1"/>
          </p:nvPr>
        </p:nvSpPr>
        <p:spPr>
          <a:xfrm>
            <a:off x="685800" y="1447800"/>
            <a:ext cx="7772400" cy="4800600"/>
          </a:xfrm>
        </p:spPr>
        <p:txBody>
          <a:bodyPr/>
          <a:lstStyle/>
          <a:p>
            <a:r>
              <a:rPr lang="en-US" sz="2000" dirty="0"/>
              <a:t>To run any privileged commands, the user must enter</a:t>
            </a:r>
          </a:p>
          <a:p>
            <a:pPr lvl="1"/>
            <a:r>
              <a:rPr lang="en-US" sz="1800" b="1" dirty="0" err="1"/>
              <a:t>sudo</a:t>
            </a:r>
            <a:r>
              <a:rPr lang="en-US" sz="1800" b="1" dirty="0"/>
              <a:t> command</a:t>
            </a:r>
          </a:p>
          <a:p>
            <a:r>
              <a:rPr lang="en-US" sz="2000" dirty="0"/>
              <a:t>The user’s PATH environment variable does not include current directory. To include the current directory, add this line to .</a:t>
            </a:r>
            <a:r>
              <a:rPr lang="en-US" sz="2000" dirty="0" err="1"/>
              <a:t>bashrc</a:t>
            </a:r>
            <a:endParaRPr lang="en-US" sz="2000" dirty="0"/>
          </a:p>
          <a:p>
            <a:pPr lvl="1"/>
            <a:r>
              <a:rPr lang="en-US" sz="1800" dirty="0"/>
              <a:t>PATH=$PATH:./</a:t>
            </a:r>
          </a:p>
          <a:p>
            <a:pPr lvl="1"/>
            <a:r>
              <a:rPr lang="en-US" sz="1800" dirty="0"/>
              <a:t>When user opens a terminal, </a:t>
            </a:r>
            <a:r>
              <a:rPr lang="en-US" sz="1800" b="1" dirty="0" err="1"/>
              <a:t>sh</a:t>
            </a:r>
            <a:r>
              <a:rPr lang="en-US" sz="1800" dirty="0"/>
              <a:t> will execute the </a:t>
            </a:r>
            <a:r>
              <a:rPr lang="en-US" sz="1800" b="1" dirty="0"/>
              <a:t>.</a:t>
            </a:r>
            <a:r>
              <a:rPr lang="en-US" sz="1800" b="1" dirty="0" err="1"/>
              <a:t>bashrc</a:t>
            </a:r>
            <a:r>
              <a:rPr lang="en-US" sz="1800" b="1" dirty="0"/>
              <a:t> </a:t>
            </a:r>
            <a:r>
              <a:rPr lang="en-US" sz="1800" dirty="0"/>
              <a:t>file first to set PATH to include the current working directory ./</a:t>
            </a:r>
          </a:p>
          <a:p>
            <a:r>
              <a:rPr lang="en-US" sz="2000" dirty="0"/>
              <a:t>Many users may have installed </a:t>
            </a:r>
            <a:r>
              <a:rPr lang="en-US" sz="2000" b="1" dirty="0"/>
              <a:t>64-bit</a:t>
            </a:r>
            <a:r>
              <a:rPr lang="en-US" sz="2000" dirty="0"/>
              <a:t> Ubuntu Linux. Some of the programming exercises and assignments in this course are intended for </a:t>
            </a:r>
            <a:r>
              <a:rPr lang="en-US" sz="2000" b="1" dirty="0"/>
              <a:t>32-bit</a:t>
            </a:r>
            <a:r>
              <a:rPr lang="en-US" sz="2000" dirty="0"/>
              <a:t> machines. In 64-bit Linux, use the following command to generate 32-bit code. If the 64-bit Linux does not take the </a:t>
            </a:r>
            <a:r>
              <a:rPr lang="en-US" sz="2000" b="1" dirty="0"/>
              <a:t>-m32 </a:t>
            </a:r>
            <a:r>
              <a:rPr lang="en-US" sz="2000" dirty="0"/>
              <a:t>option, the user must install additional support for </a:t>
            </a:r>
            <a:r>
              <a:rPr lang="en-US" sz="2000" dirty="0" err="1"/>
              <a:t>gcc</a:t>
            </a:r>
            <a:r>
              <a:rPr lang="en-US" sz="2000" dirty="0"/>
              <a:t> to generate 32-bit code.</a:t>
            </a:r>
          </a:p>
          <a:p>
            <a:pPr lvl="1"/>
            <a:r>
              <a:rPr lang="en-US" sz="1800" b="1" dirty="0" err="1"/>
              <a:t>gcc</a:t>
            </a:r>
            <a:r>
              <a:rPr lang="en-US" sz="1800" b="1" dirty="0"/>
              <a:t> -m32 </a:t>
            </a:r>
            <a:r>
              <a:rPr lang="en-US" sz="1800" b="1" dirty="0" err="1"/>
              <a:t>t.c</a:t>
            </a:r>
            <a:r>
              <a:rPr lang="en-US" sz="1800" b="1" dirty="0"/>
              <a:t> 	</a:t>
            </a:r>
            <a:r>
              <a:rPr lang="en-US" sz="1800" dirty="0"/>
              <a:t># compile </a:t>
            </a:r>
            <a:r>
              <a:rPr lang="en-US" sz="1800" dirty="0" err="1"/>
              <a:t>t.c</a:t>
            </a:r>
            <a:r>
              <a:rPr lang="en-US" sz="1800" dirty="0"/>
              <a:t> into 32-bit code</a:t>
            </a:r>
          </a:p>
        </p:txBody>
      </p:sp>
      <p:sp>
        <p:nvSpPr>
          <p:cNvPr id="4" name="Slide Number Placeholder 3">
            <a:extLst>
              <a:ext uri="{FF2B5EF4-FFF2-40B4-BE49-F238E27FC236}">
                <a16:creationId xmlns:a16="http://schemas.microsoft.com/office/drawing/2014/main" id="{61FA1970-65B9-4D8B-B0B6-A909493906D2}"/>
              </a:ext>
            </a:extLst>
          </p:cNvPr>
          <p:cNvSpPr>
            <a:spLocks noGrp="1"/>
          </p:cNvSpPr>
          <p:nvPr>
            <p:ph type="sldNum" sz="quarter" idx="12"/>
          </p:nvPr>
        </p:nvSpPr>
        <p:spPr/>
        <p:txBody>
          <a:bodyPr/>
          <a:lstStyle/>
          <a:p>
            <a:pPr>
              <a:defRPr/>
            </a:pPr>
            <a:fld id="{F64F6128-AA59-40CE-8962-734C769C2012}" type="slidenum">
              <a:rPr lang="en-US" altLang="en-US" smtClean="0"/>
              <a:pPr>
                <a:defRPr/>
              </a:pPr>
              <a:t>19</a:t>
            </a:fld>
            <a:endParaRPr lang="en-US" altLang="en-US"/>
          </a:p>
        </p:txBody>
      </p:sp>
    </p:spTree>
    <p:extLst>
      <p:ext uri="{BB962C8B-B14F-4D97-AF65-F5344CB8AC3E}">
        <p14:creationId xmlns:p14="http://schemas.microsoft.com/office/powerpoint/2010/main" val="778580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EEE92-0197-451C-9CAC-57F11E29E259}"/>
              </a:ext>
            </a:extLst>
          </p:cNvPr>
          <p:cNvSpPr>
            <a:spLocks noGrp="1"/>
          </p:cNvSpPr>
          <p:nvPr>
            <p:ph type="title"/>
          </p:nvPr>
        </p:nvSpPr>
        <p:spPr/>
        <p:txBody>
          <a:bodyPr/>
          <a:lstStyle/>
          <a:p>
            <a:r>
              <a:rPr lang="en-US" altLang="en-US" sz="3200" dirty="0">
                <a:solidFill>
                  <a:srgbClr val="CC0000"/>
                </a:solidFill>
                <a:latin typeface="Arial" charset="0"/>
              </a:rPr>
              <a:t>General Information</a:t>
            </a:r>
            <a:endParaRPr lang="en-US" dirty="0"/>
          </a:p>
        </p:txBody>
      </p:sp>
      <p:sp>
        <p:nvSpPr>
          <p:cNvPr id="3" name="Content Placeholder 2">
            <a:extLst>
              <a:ext uri="{FF2B5EF4-FFF2-40B4-BE49-F238E27FC236}">
                <a16:creationId xmlns:a16="http://schemas.microsoft.com/office/drawing/2014/main" id="{4D0534DF-320C-4430-BD46-042350A91265}"/>
              </a:ext>
            </a:extLst>
          </p:cNvPr>
          <p:cNvSpPr>
            <a:spLocks noGrp="1"/>
          </p:cNvSpPr>
          <p:nvPr>
            <p:ph idx="1"/>
          </p:nvPr>
        </p:nvSpPr>
        <p:spPr/>
        <p:txBody>
          <a:bodyPr/>
          <a:lstStyle/>
          <a:p>
            <a:r>
              <a:rPr lang="en-US" dirty="0"/>
              <a:t>Instructor</a:t>
            </a:r>
          </a:p>
          <a:p>
            <a:pPr lvl="1"/>
            <a:r>
              <a:rPr lang="en-US" dirty="0"/>
              <a:t>Hassan Ghasemzadeh; Office: EME 131</a:t>
            </a:r>
          </a:p>
          <a:p>
            <a:pPr lvl="1"/>
            <a:r>
              <a:rPr lang="en-US" dirty="0"/>
              <a:t>Office hours: Tuesdays 3pm to 4pm or by appointment (simply send me an email)</a:t>
            </a:r>
          </a:p>
          <a:p>
            <a:r>
              <a:rPr lang="en-US" dirty="0"/>
              <a:t> Zoom info</a:t>
            </a:r>
          </a:p>
          <a:p>
            <a:pPr lvl="1"/>
            <a:r>
              <a:rPr lang="en-US" dirty="0"/>
              <a:t>Meeting ID: 920 9989 9866</a:t>
            </a:r>
          </a:p>
          <a:p>
            <a:pPr lvl="1"/>
            <a:r>
              <a:rPr lang="en-US" dirty="0"/>
              <a:t>Passcode: 929598</a:t>
            </a:r>
          </a:p>
          <a:p>
            <a:pPr lvl="1"/>
            <a:r>
              <a:rPr lang="en-US" dirty="0"/>
              <a:t>Direct link:</a:t>
            </a:r>
          </a:p>
          <a:p>
            <a:pPr lvl="2"/>
            <a:r>
              <a:rPr lang="en-US" dirty="0">
                <a:solidFill>
                  <a:srgbClr val="FF0000"/>
                </a:solidFill>
                <a:hlinkClick r:id="rId2">
                  <a:extLst>
                    <a:ext uri="{A12FA001-AC4F-418D-AE19-62706E023703}">
                      <ahyp:hlinkClr xmlns:ahyp="http://schemas.microsoft.com/office/drawing/2018/hyperlinkcolor" val="tx"/>
                    </a:ext>
                  </a:extLst>
                </a:hlinkClick>
              </a:rPr>
              <a:t>https://wsu.zoom.us/j/92099899866?pwd=KzlXR2dHaEhjbksydGE0Sm5JOTJiQT09</a:t>
            </a:r>
            <a:endParaRPr lang="en-US" dirty="0">
              <a:solidFill>
                <a:srgbClr val="FF0000"/>
              </a:solidFill>
            </a:endParaRPr>
          </a:p>
          <a:p>
            <a:r>
              <a:rPr lang="en-US" dirty="0"/>
              <a:t> Same zoom meeting used for lectures and office hours</a:t>
            </a:r>
          </a:p>
        </p:txBody>
      </p:sp>
      <p:sp>
        <p:nvSpPr>
          <p:cNvPr id="4" name="Slide Number Placeholder 3">
            <a:extLst>
              <a:ext uri="{FF2B5EF4-FFF2-40B4-BE49-F238E27FC236}">
                <a16:creationId xmlns:a16="http://schemas.microsoft.com/office/drawing/2014/main" id="{A6DF36DF-67A1-4399-B241-A566D857C7F1}"/>
              </a:ext>
            </a:extLst>
          </p:cNvPr>
          <p:cNvSpPr>
            <a:spLocks noGrp="1"/>
          </p:cNvSpPr>
          <p:nvPr>
            <p:ph type="sldNum" sz="quarter" idx="12"/>
          </p:nvPr>
        </p:nvSpPr>
        <p:spPr/>
        <p:txBody>
          <a:bodyPr/>
          <a:lstStyle/>
          <a:p>
            <a:pPr>
              <a:defRPr/>
            </a:pPr>
            <a:fld id="{F64F6128-AA59-40CE-8962-734C769C2012}" type="slidenum">
              <a:rPr lang="en-US" altLang="en-US" smtClean="0"/>
              <a:pPr>
                <a:defRPr/>
              </a:pPr>
              <a:t>2</a:t>
            </a:fld>
            <a:endParaRPr lang="en-US" altLang="en-US"/>
          </a:p>
        </p:txBody>
      </p:sp>
    </p:spTree>
    <p:extLst>
      <p:ext uri="{BB962C8B-B14F-4D97-AF65-F5344CB8AC3E}">
        <p14:creationId xmlns:p14="http://schemas.microsoft.com/office/powerpoint/2010/main" val="428406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0AD0B-BCF1-43E7-8853-634D7A1CA2FB}"/>
              </a:ext>
            </a:extLst>
          </p:cNvPr>
          <p:cNvSpPr>
            <a:spLocks noGrp="1"/>
          </p:cNvSpPr>
          <p:nvPr>
            <p:ph type="title"/>
          </p:nvPr>
        </p:nvSpPr>
        <p:spPr/>
        <p:txBody>
          <a:bodyPr/>
          <a:lstStyle/>
          <a:p>
            <a:r>
              <a:rPr lang="en-US" dirty="0"/>
              <a:t>File system organization</a:t>
            </a:r>
          </a:p>
        </p:txBody>
      </p:sp>
      <p:sp>
        <p:nvSpPr>
          <p:cNvPr id="3" name="Content Placeholder 2">
            <a:extLst>
              <a:ext uri="{FF2B5EF4-FFF2-40B4-BE49-F238E27FC236}">
                <a16:creationId xmlns:a16="http://schemas.microsoft.com/office/drawing/2014/main" id="{1DC135CE-220E-4B48-AC5F-0C14238589F0}"/>
              </a:ext>
            </a:extLst>
          </p:cNvPr>
          <p:cNvSpPr>
            <a:spLocks noGrp="1"/>
          </p:cNvSpPr>
          <p:nvPr>
            <p:ph idx="1"/>
          </p:nvPr>
        </p:nvSpPr>
        <p:spPr>
          <a:xfrm>
            <a:off x="685800" y="1447800"/>
            <a:ext cx="7772400" cy="653562"/>
          </a:xfrm>
        </p:spPr>
        <p:txBody>
          <a:bodyPr/>
          <a:lstStyle/>
          <a:p>
            <a:r>
              <a:rPr lang="en-US" dirty="0"/>
              <a:t>File system is organized as a tree</a:t>
            </a:r>
          </a:p>
        </p:txBody>
      </p:sp>
      <p:sp>
        <p:nvSpPr>
          <p:cNvPr id="4" name="Slide Number Placeholder 3">
            <a:extLst>
              <a:ext uri="{FF2B5EF4-FFF2-40B4-BE49-F238E27FC236}">
                <a16:creationId xmlns:a16="http://schemas.microsoft.com/office/drawing/2014/main" id="{925E1064-1B93-428C-B2A5-EBE519E3815F}"/>
              </a:ext>
            </a:extLst>
          </p:cNvPr>
          <p:cNvSpPr>
            <a:spLocks noGrp="1"/>
          </p:cNvSpPr>
          <p:nvPr>
            <p:ph type="sldNum" sz="quarter" idx="12"/>
          </p:nvPr>
        </p:nvSpPr>
        <p:spPr/>
        <p:txBody>
          <a:bodyPr/>
          <a:lstStyle/>
          <a:p>
            <a:pPr>
              <a:defRPr/>
            </a:pPr>
            <a:fld id="{F64F6128-AA59-40CE-8962-734C769C2012}" type="slidenum">
              <a:rPr lang="en-US" altLang="en-US" smtClean="0"/>
              <a:pPr>
                <a:defRPr/>
              </a:pPr>
              <a:t>20</a:t>
            </a:fld>
            <a:endParaRPr lang="en-US" altLang="en-US"/>
          </a:p>
        </p:txBody>
      </p:sp>
      <p:pic>
        <p:nvPicPr>
          <p:cNvPr id="8" name="Picture 7" descr="Text&#10;&#10;Description automatically generated">
            <a:extLst>
              <a:ext uri="{FF2B5EF4-FFF2-40B4-BE49-F238E27FC236}">
                <a16:creationId xmlns:a16="http://schemas.microsoft.com/office/drawing/2014/main" id="{C484D7AB-5567-4AF8-B598-0493AD4A7B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2206869"/>
            <a:ext cx="6800537" cy="3352800"/>
          </a:xfrm>
          <a:prstGeom prst="rect">
            <a:avLst/>
          </a:prstGeom>
        </p:spPr>
      </p:pic>
    </p:spTree>
    <p:extLst>
      <p:ext uri="{BB962C8B-B14F-4D97-AF65-F5344CB8AC3E}">
        <p14:creationId xmlns:p14="http://schemas.microsoft.com/office/powerpoint/2010/main" val="21055985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2130D-6432-4C11-9DE3-98F6F000A0E4}"/>
              </a:ext>
            </a:extLst>
          </p:cNvPr>
          <p:cNvSpPr>
            <a:spLocks noGrp="1"/>
          </p:cNvSpPr>
          <p:nvPr>
            <p:ph type="title"/>
          </p:nvPr>
        </p:nvSpPr>
        <p:spPr/>
        <p:txBody>
          <a:bodyPr/>
          <a:lstStyle/>
          <a:p>
            <a:r>
              <a:rPr lang="en-US" dirty="0"/>
              <a:t>File types</a:t>
            </a:r>
          </a:p>
        </p:txBody>
      </p:sp>
      <p:sp>
        <p:nvSpPr>
          <p:cNvPr id="3" name="Content Placeholder 2">
            <a:extLst>
              <a:ext uri="{FF2B5EF4-FFF2-40B4-BE49-F238E27FC236}">
                <a16:creationId xmlns:a16="http://schemas.microsoft.com/office/drawing/2014/main" id="{97F6A26B-6322-46D5-B54C-6A53E39ED1E2}"/>
              </a:ext>
            </a:extLst>
          </p:cNvPr>
          <p:cNvSpPr>
            <a:spLocks noGrp="1"/>
          </p:cNvSpPr>
          <p:nvPr>
            <p:ph idx="1"/>
          </p:nvPr>
        </p:nvSpPr>
        <p:spPr/>
        <p:txBody>
          <a:bodyPr/>
          <a:lstStyle/>
          <a:p>
            <a:r>
              <a:rPr lang="en-US" kern="0" dirty="0"/>
              <a:t>Unix/Linux considers everything that can store or provide information as a file</a:t>
            </a:r>
          </a:p>
          <a:p>
            <a:pPr lvl="1"/>
            <a:r>
              <a:rPr lang="en-US" kern="0" dirty="0"/>
              <a:t>Depending on the usage of the ‘file’ there are different types of files</a:t>
            </a:r>
          </a:p>
          <a:p>
            <a:r>
              <a:rPr lang="en-US" kern="0" dirty="0"/>
              <a:t>There are three different file types</a:t>
            </a:r>
          </a:p>
          <a:p>
            <a:pPr lvl="1"/>
            <a:r>
              <a:rPr lang="en-US" b="1" dirty="0"/>
              <a:t>Directory</a:t>
            </a:r>
            <a:r>
              <a:rPr lang="en-US" dirty="0"/>
              <a:t> files</a:t>
            </a:r>
          </a:p>
          <a:p>
            <a:pPr lvl="2"/>
            <a:r>
              <a:rPr lang="en-US" dirty="0"/>
              <a:t>A directory may contain other directories and (non-directory) files.</a:t>
            </a:r>
          </a:p>
          <a:p>
            <a:pPr lvl="1"/>
            <a:r>
              <a:rPr lang="en-US" b="1" kern="0" dirty="0"/>
              <a:t>Non-directory</a:t>
            </a:r>
            <a:r>
              <a:rPr lang="en-US" kern="0" dirty="0"/>
              <a:t> files</a:t>
            </a:r>
          </a:p>
          <a:p>
            <a:pPr lvl="2"/>
            <a:r>
              <a:rPr lang="en-US" dirty="0"/>
              <a:t>Regular files</a:t>
            </a:r>
          </a:p>
          <a:p>
            <a:pPr lvl="2"/>
            <a:r>
              <a:rPr lang="en-US" kern="0" dirty="0"/>
              <a:t>Special files</a:t>
            </a:r>
          </a:p>
          <a:p>
            <a:pPr lvl="1"/>
            <a:r>
              <a:rPr lang="en-US" b="1" dirty="0"/>
              <a:t>Symbolic</a:t>
            </a:r>
            <a:r>
              <a:rPr lang="en-US" dirty="0"/>
              <a:t> files</a:t>
            </a:r>
            <a:endParaRPr lang="en-US" kern="0" dirty="0"/>
          </a:p>
          <a:p>
            <a:endParaRPr lang="en-US" dirty="0"/>
          </a:p>
        </p:txBody>
      </p:sp>
      <p:sp>
        <p:nvSpPr>
          <p:cNvPr id="4" name="Slide Number Placeholder 3">
            <a:extLst>
              <a:ext uri="{FF2B5EF4-FFF2-40B4-BE49-F238E27FC236}">
                <a16:creationId xmlns:a16="http://schemas.microsoft.com/office/drawing/2014/main" id="{7A69ACCC-F06A-4453-B0D0-7990A32D500C}"/>
              </a:ext>
            </a:extLst>
          </p:cNvPr>
          <p:cNvSpPr>
            <a:spLocks noGrp="1"/>
          </p:cNvSpPr>
          <p:nvPr>
            <p:ph type="sldNum" sz="quarter" idx="12"/>
          </p:nvPr>
        </p:nvSpPr>
        <p:spPr/>
        <p:txBody>
          <a:bodyPr/>
          <a:lstStyle/>
          <a:p>
            <a:pPr>
              <a:defRPr/>
            </a:pPr>
            <a:fld id="{F64F6128-AA59-40CE-8962-734C769C2012}" type="slidenum">
              <a:rPr lang="en-US" altLang="en-US" smtClean="0"/>
              <a:pPr>
                <a:defRPr/>
              </a:pPr>
              <a:t>21</a:t>
            </a:fld>
            <a:endParaRPr lang="en-US" altLang="en-US"/>
          </a:p>
        </p:txBody>
      </p:sp>
    </p:spTree>
    <p:extLst>
      <p:ext uri="{BB962C8B-B14F-4D97-AF65-F5344CB8AC3E}">
        <p14:creationId xmlns:p14="http://schemas.microsoft.com/office/powerpoint/2010/main" val="41592623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7E7BE-F83F-458B-807C-6C40DE5B4BFF}"/>
              </a:ext>
            </a:extLst>
          </p:cNvPr>
          <p:cNvSpPr>
            <a:spLocks noGrp="1"/>
          </p:cNvSpPr>
          <p:nvPr>
            <p:ph type="title"/>
          </p:nvPr>
        </p:nvSpPr>
        <p:spPr/>
        <p:txBody>
          <a:bodyPr/>
          <a:lstStyle/>
          <a:p>
            <a:r>
              <a:rPr lang="en-US" dirty="0"/>
              <a:t>File types</a:t>
            </a:r>
          </a:p>
        </p:txBody>
      </p:sp>
      <p:sp>
        <p:nvSpPr>
          <p:cNvPr id="3" name="Content Placeholder 2">
            <a:extLst>
              <a:ext uri="{FF2B5EF4-FFF2-40B4-BE49-F238E27FC236}">
                <a16:creationId xmlns:a16="http://schemas.microsoft.com/office/drawing/2014/main" id="{A3C69E79-E958-4972-BB52-72E2C609ACD1}"/>
              </a:ext>
            </a:extLst>
          </p:cNvPr>
          <p:cNvSpPr>
            <a:spLocks noGrp="1"/>
          </p:cNvSpPr>
          <p:nvPr>
            <p:ph idx="1"/>
          </p:nvPr>
        </p:nvSpPr>
        <p:spPr/>
        <p:txBody>
          <a:bodyPr/>
          <a:lstStyle/>
          <a:p>
            <a:r>
              <a:rPr lang="en-US" dirty="0"/>
              <a:t>Non-directory files</a:t>
            </a:r>
          </a:p>
          <a:p>
            <a:pPr lvl="1"/>
            <a:r>
              <a:rPr lang="en-US" b="1" dirty="0"/>
              <a:t>Regular</a:t>
            </a:r>
            <a:r>
              <a:rPr lang="en-US" dirty="0"/>
              <a:t> files</a:t>
            </a:r>
          </a:p>
          <a:p>
            <a:pPr lvl="2"/>
            <a:r>
              <a:rPr lang="en-US" dirty="0"/>
              <a:t>Contain either ordinary text or executable binary code.</a:t>
            </a:r>
          </a:p>
          <a:p>
            <a:pPr lvl="1"/>
            <a:r>
              <a:rPr lang="en-US" b="1" dirty="0"/>
              <a:t>Special</a:t>
            </a:r>
            <a:r>
              <a:rPr lang="en-US" dirty="0"/>
              <a:t> files</a:t>
            </a:r>
          </a:p>
          <a:p>
            <a:pPr lvl="2"/>
            <a:r>
              <a:rPr lang="en-US" dirty="0"/>
              <a:t>Entries in the /dev directory. </a:t>
            </a:r>
          </a:p>
          <a:p>
            <a:pPr lvl="2"/>
            <a:r>
              <a:rPr lang="en-US" dirty="0"/>
              <a:t>Represent I/O devices, which are further classified as</a:t>
            </a:r>
          </a:p>
          <a:p>
            <a:pPr lvl="3"/>
            <a:r>
              <a:rPr lang="en-US" dirty="0"/>
              <a:t>CHAR special files: I/O by chars, e.g., /dev/tty0, /dev/pts/1</a:t>
            </a:r>
          </a:p>
          <a:p>
            <a:pPr lvl="3"/>
            <a:r>
              <a:rPr lang="en-US" dirty="0"/>
              <a:t>BLOCK special files: I/O by blocks, e.g., /dev/had, /dev/</a:t>
            </a:r>
            <a:r>
              <a:rPr lang="en-US" dirty="0" err="1"/>
              <a:t>sda</a:t>
            </a:r>
            <a:endParaRPr lang="en-US" dirty="0"/>
          </a:p>
          <a:p>
            <a:r>
              <a:rPr lang="en-US" dirty="0"/>
              <a:t>Symbolic files</a:t>
            </a:r>
          </a:p>
          <a:p>
            <a:pPr lvl="1"/>
            <a:r>
              <a:rPr lang="en-US" dirty="0"/>
              <a:t>These are regular files whose contents are pathnames of other files. </a:t>
            </a:r>
          </a:p>
          <a:p>
            <a:pPr lvl="1"/>
            <a:r>
              <a:rPr lang="en-US" dirty="0"/>
              <a:t>Pointers to other files. Example:</a:t>
            </a:r>
          </a:p>
          <a:p>
            <a:pPr lvl="2"/>
            <a:r>
              <a:rPr lang="en-US" b="1" dirty="0"/>
              <a:t>ln -s </a:t>
            </a:r>
            <a:r>
              <a:rPr lang="en-US" b="1" dirty="0" err="1"/>
              <a:t>aVeryLongFileName</a:t>
            </a:r>
            <a:r>
              <a:rPr lang="en-US" b="1" dirty="0"/>
              <a:t> </a:t>
            </a:r>
            <a:r>
              <a:rPr lang="en-US" b="1" dirty="0" err="1"/>
              <a:t>myLink</a:t>
            </a:r>
            <a:endParaRPr lang="en-US" b="1" dirty="0"/>
          </a:p>
        </p:txBody>
      </p:sp>
      <p:sp>
        <p:nvSpPr>
          <p:cNvPr id="4" name="Slide Number Placeholder 3">
            <a:extLst>
              <a:ext uri="{FF2B5EF4-FFF2-40B4-BE49-F238E27FC236}">
                <a16:creationId xmlns:a16="http://schemas.microsoft.com/office/drawing/2014/main" id="{B1015BE5-32A7-40ED-A5F3-50DC8487DCAF}"/>
              </a:ext>
            </a:extLst>
          </p:cNvPr>
          <p:cNvSpPr>
            <a:spLocks noGrp="1"/>
          </p:cNvSpPr>
          <p:nvPr>
            <p:ph type="sldNum" sz="quarter" idx="12"/>
          </p:nvPr>
        </p:nvSpPr>
        <p:spPr/>
        <p:txBody>
          <a:bodyPr/>
          <a:lstStyle/>
          <a:p>
            <a:pPr>
              <a:defRPr/>
            </a:pPr>
            <a:fld id="{F64F6128-AA59-40CE-8962-734C769C2012}" type="slidenum">
              <a:rPr lang="en-US" altLang="en-US" smtClean="0"/>
              <a:pPr>
                <a:defRPr/>
              </a:pPr>
              <a:t>22</a:t>
            </a:fld>
            <a:endParaRPr lang="en-US" altLang="en-US"/>
          </a:p>
        </p:txBody>
      </p:sp>
    </p:spTree>
    <p:extLst>
      <p:ext uri="{BB962C8B-B14F-4D97-AF65-F5344CB8AC3E}">
        <p14:creationId xmlns:p14="http://schemas.microsoft.com/office/powerpoint/2010/main" val="11350280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E1045-7F96-4CDC-B1AF-2DD1F5FD89E9}"/>
              </a:ext>
            </a:extLst>
          </p:cNvPr>
          <p:cNvSpPr>
            <a:spLocks noGrp="1"/>
          </p:cNvSpPr>
          <p:nvPr>
            <p:ph type="title"/>
          </p:nvPr>
        </p:nvSpPr>
        <p:spPr/>
        <p:txBody>
          <a:bodyPr/>
          <a:lstStyle/>
          <a:p>
            <a:r>
              <a:rPr lang="en-US" dirty="0"/>
              <a:t>Linux commands</a:t>
            </a:r>
          </a:p>
        </p:txBody>
      </p:sp>
      <p:sp>
        <p:nvSpPr>
          <p:cNvPr id="3" name="Content Placeholder 2">
            <a:extLst>
              <a:ext uri="{FF2B5EF4-FFF2-40B4-BE49-F238E27FC236}">
                <a16:creationId xmlns:a16="http://schemas.microsoft.com/office/drawing/2014/main" id="{8C5A503A-9F79-46D0-8E40-71B4913E91CF}"/>
              </a:ext>
            </a:extLst>
          </p:cNvPr>
          <p:cNvSpPr>
            <a:spLocks noGrp="1"/>
          </p:cNvSpPr>
          <p:nvPr>
            <p:ph idx="1"/>
          </p:nvPr>
        </p:nvSpPr>
        <p:spPr/>
        <p:txBody>
          <a:bodyPr/>
          <a:lstStyle/>
          <a:p>
            <a:r>
              <a:rPr lang="en-US" dirty="0"/>
              <a:t>Make yourself with these commands</a:t>
            </a:r>
          </a:p>
          <a:p>
            <a:pPr lvl="1"/>
            <a:r>
              <a:rPr lang="en-US" sz="1200" b="1" dirty="0"/>
              <a:t>ls</a:t>
            </a:r>
            <a:r>
              <a:rPr lang="en-US" sz="1200" dirty="0"/>
              <a:t>: ls </a:t>
            </a:r>
            <a:r>
              <a:rPr lang="en-US" sz="1200" dirty="0" err="1"/>
              <a:t>dirname</a:t>
            </a:r>
            <a:r>
              <a:rPr lang="en-US" sz="1200" dirty="0"/>
              <a:t>: list the contents of CWD or a directory</a:t>
            </a:r>
          </a:p>
          <a:p>
            <a:pPr lvl="1"/>
            <a:r>
              <a:rPr lang="en-US" sz="1200" b="1" dirty="0"/>
              <a:t>cd</a:t>
            </a:r>
            <a:r>
              <a:rPr lang="en-US" sz="1200" dirty="0"/>
              <a:t> </a:t>
            </a:r>
            <a:r>
              <a:rPr lang="en-US" sz="1200" dirty="0" err="1"/>
              <a:t>dirname</a:t>
            </a:r>
            <a:r>
              <a:rPr lang="en-US" sz="1200" dirty="0"/>
              <a:t>: change directory</a:t>
            </a:r>
          </a:p>
          <a:p>
            <a:pPr lvl="1"/>
            <a:r>
              <a:rPr lang="en-US" sz="1200" b="1" dirty="0" err="1"/>
              <a:t>pwd</a:t>
            </a:r>
            <a:r>
              <a:rPr lang="en-US" sz="1200" dirty="0"/>
              <a:t>: print absolute pathname of CWD</a:t>
            </a:r>
          </a:p>
          <a:p>
            <a:pPr lvl="1"/>
            <a:r>
              <a:rPr lang="en-US" sz="1200" b="1" dirty="0"/>
              <a:t>touch</a:t>
            </a:r>
            <a:r>
              <a:rPr lang="en-US" sz="1200" dirty="0"/>
              <a:t> filename: change filename timestamp (create file if it does not exist)</a:t>
            </a:r>
          </a:p>
          <a:p>
            <a:pPr lvl="1"/>
            <a:r>
              <a:rPr lang="en-US" sz="1200" b="1" dirty="0"/>
              <a:t>cat</a:t>
            </a:r>
            <a:r>
              <a:rPr lang="en-US" sz="1200" dirty="0"/>
              <a:t> filename: display file contents</a:t>
            </a:r>
          </a:p>
          <a:p>
            <a:pPr lvl="1"/>
            <a:r>
              <a:rPr lang="en-US" sz="1200" b="1" dirty="0"/>
              <a:t>cp</a:t>
            </a:r>
            <a:r>
              <a:rPr lang="en-US" sz="1200" dirty="0"/>
              <a:t> </a:t>
            </a:r>
            <a:r>
              <a:rPr lang="en-US" sz="1200" dirty="0" err="1"/>
              <a:t>src</a:t>
            </a:r>
            <a:r>
              <a:rPr lang="en-US" sz="1200" dirty="0"/>
              <a:t> </a:t>
            </a:r>
            <a:r>
              <a:rPr lang="en-US" sz="1200" dirty="0" err="1"/>
              <a:t>dest</a:t>
            </a:r>
            <a:r>
              <a:rPr lang="en-US" sz="1200" dirty="0"/>
              <a:t>: copy files</a:t>
            </a:r>
          </a:p>
          <a:p>
            <a:pPr lvl="1"/>
            <a:r>
              <a:rPr lang="en-US" sz="1200" b="1" dirty="0"/>
              <a:t>mv</a:t>
            </a:r>
            <a:r>
              <a:rPr lang="en-US" sz="1200" dirty="0"/>
              <a:t> </a:t>
            </a:r>
            <a:r>
              <a:rPr lang="en-US" sz="1200" dirty="0" err="1"/>
              <a:t>src</a:t>
            </a:r>
            <a:r>
              <a:rPr lang="en-US" sz="1200" dirty="0"/>
              <a:t> </a:t>
            </a:r>
            <a:r>
              <a:rPr lang="en-US" sz="1200" dirty="0" err="1"/>
              <a:t>dest</a:t>
            </a:r>
            <a:r>
              <a:rPr lang="en-US" sz="1200" dirty="0"/>
              <a:t>: move or rename files</a:t>
            </a:r>
          </a:p>
          <a:p>
            <a:pPr lvl="1"/>
            <a:r>
              <a:rPr lang="en-US" sz="1200" b="1" dirty="0" err="1"/>
              <a:t>mkdir</a:t>
            </a:r>
            <a:r>
              <a:rPr lang="en-US" sz="1200" dirty="0"/>
              <a:t> </a:t>
            </a:r>
            <a:r>
              <a:rPr lang="en-US" sz="1200" dirty="0" err="1"/>
              <a:t>dirname</a:t>
            </a:r>
            <a:r>
              <a:rPr lang="en-US" sz="1200" dirty="0"/>
              <a:t>: create directory</a:t>
            </a:r>
          </a:p>
          <a:p>
            <a:pPr lvl="1"/>
            <a:r>
              <a:rPr lang="en-US" sz="1200" b="1" dirty="0" err="1"/>
              <a:t>rmdir</a:t>
            </a:r>
            <a:r>
              <a:rPr lang="en-US" sz="1200" dirty="0"/>
              <a:t> </a:t>
            </a:r>
            <a:r>
              <a:rPr lang="en-US" sz="1200" dirty="0" err="1"/>
              <a:t>dirname</a:t>
            </a:r>
            <a:r>
              <a:rPr lang="en-US" sz="1200" dirty="0"/>
              <a:t>: remove (empty) directory</a:t>
            </a:r>
          </a:p>
          <a:p>
            <a:pPr lvl="1"/>
            <a:r>
              <a:rPr lang="en-US" sz="1200" b="1" dirty="0"/>
              <a:t>rm</a:t>
            </a:r>
            <a:r>
              <a:rPr lang="en-US" sz="1200" dirty="0"/>
              <a:t> filename: remove or delete file</a:t>
            </a:r>
          </a:p>
          <a:p>
            <a:pPr lvl="1"/>
            <a:r>
              <a:rPr lang="en-US" sz="1200" b="1" dirty="0"/>
              <a:t>ln</a:t>
            </a:r>
            <a:r>
              <a:rPr lang="en-US" sz="1200" dirty="0"/>
              <a:t> </a:t>
            </a:r>
            <a:r>
              <a:rPr lang="en-US" sz="1200" dirty="0" err="1"/>
              <a:t>oldfile</a:t>
            </a:r>
            <a:r>
              <a:rPr lang="en-US" sz="1200" dirty="0"/>
              <a:t> </a:t>
            </a:r>
            <a:r>
              <a:rPr lang="en-US" sz="1200" dirty="0" err="1"/>
              <a:t>newfile</a:t>
            </a:r>
            <a:r>
              <a:rPr lang="en-US" sz="1200" dirty="0"/>
              <a:t>: create links between files</a:t>
            </a:r>
          </a:p>
          <a:p>
            <a:pPr lvl="1"/>
            <a:r>
              <a:rPr lang="en-US" sz="1200" b="1" dirty="0"/>
              <a:t>find</a:t>
            </a:r>
            <a:r>
              <a:rPr lang="en-US" sz="1200" dirty="0"/>
              <a:t>: search for files</a:t>
            </a:r>
          </a:p>
          <a:p>
            <a:pPr lvl="1"/>
            <a:r>
              <a:rPr lang="en-US" sz="1200" b="1" dirty="0"/>
              <a:t>grep</a:t>
            </a:r>
            <a:r>
              <a:rPr lang="en-US" sz="1200" dirty="0"/>
              <a:t>: search file for lines containing a pattern</a:t>
            </a:r>
          </a:p>
          <a:p>
            <a:pPr lvl="1"/>
            <a:r>
              <a:rPr lang="en-US" sz="1200" b="1" dirty="0" err="1"/>
              <a:t>ssh</a:t>
            </a:r>
            <a:r>
              <a:rPr lang="en-US" sz="1200" dirty="0"/>
              <a:t>: login to remote hosts</a:t>
            </a:r>
          </a:p>
          <a:p>
            <a:pPr lvl="1"/>
            <a:r>
              <a:rPr lang="en-US" sz="1200" b="1" dirty="0" err="1"/>
              <a:t>gzip</a:t>
            </a:r>
            <a:r>
              <a:rPr lang="en-US" sz="1200" dirty="0"/>
              <a:t> filename: compress filename to .</a:t>
            </a:r>
            <a:r>
              <a:rPr lang="en-US" sz="1200" dirty="0" err="1"/>
              <a:t>gz</a:t>
            </a:r>
            <a:r>
              <a:rPr lang="en-US" sz="1200" dirty="0"/>
              <a:t> file</a:t>
            </a:r>
          </a:p>
          <a:p>
            <a:pPr lvl="1"/>
            <a:r>
              <a:rPr lang="en-US" sz="1200" b="1" dirty="0" err="1"/>
              <a:t>gunzip</a:t>
            </a:r>
            <a:r>
              <a:rPr lang="en-US" sz="1200" dirty="0"/>
              <a:t> file.gz: </a:t>
            </a:r>
            <a:r>
              <a:rPr lang="en-US" sz="1200" dirty="0" err="1"/>
              <a:t>uncompress</a:t>
            </a:r>
            <a:r>
              <a:rPr lang="en-US" sz="1200" dirty="0"/>
              <a:t> .</a:t>
            </a:r>
            <a:r>
              <a:rPr lang="en-US" sz="1200" dirty="0" err="1"/>
              <a:t>gz</a:t>
            </a:r>
            <a:r>
              <a:rPr lang="en-US" sz="1200" dirty="0"/>
              <a:t> file</a:t>
            </a:r>
          </a:p>
          <a:p>
            <a:pPr lvl="1"/>
            <a:r>
              <a:rPr lang="en-US" sz="1200" b="1" dirty="0"/>
              <a:t>tar</a:t>
            </a:r>
            <a:r>
              <a:rPr lang="en-US" sz="1200" dirty="0"/>
              <a:t> –</a:t>
            </a:r>
            <a:r>
              <a:rPr lang="en-US" sz="1200" dirty="0" err="1"/>
              <a:t>zcvf</a:t>
            </a:r>
            <a:r>
              <a:rPr lang="en-US" sz="1200" dirty="0"/>
              <a:t> file.tgz . : create compressed tar file from current directory</a:t>
            </a:r>
          </a:p>
          <a:p>
            <a:pPr lvl="1"/>
            <a:r>
              <a:rPr lang="en-US" sz="1200" b="1" dirty="0"/>
              <a:t>tar</a:t>
            </a:r>
            <a:r>
              <a:rPr lang="en-US" sz="1200" dirty="0"/>
              <a:t> -</a:t>
            </a:r>
            <a:r>
              <a:rPr lang="en-US" sz="1200" dirty="0" err="1"/>
              <a:t>zxvf</a:t>
            </a:r>
            <a:r>
              <a:rPr lang="en-US" sz="1200" dirty="0"/>
              <a:t> file.tgz . : extract files from .</a:t>
            </a:r>
            <a:r>
              <a:rPr lang="en-US" sz="1200" dirty="0" err="1"/>
              <a:t>tgz</a:t>
            </a:r>
            <a:r>
              <a:rPr lang="en-US" sz="1200" dirty="0"/>
              <a:t> file</a:t>
            </a:r>
          </a:p>
          <a:p>
            <a:pPr lvl="1"/>
            <a:r>
              <a:rPr lang="en-US" sz="1200" b="1" dirty="0"/>
              <a:t>man</a:t>
            </a:r>
            <a:r>
              <a:rPr lang="en-US" sz="1200" dirty="0"/>
              <a:t>: display online manual pages</a:t>
            </a:r>
          </a:p>
          <a:p>
            <a:pPr lvl="1"/>
            <a:r>
              <a:rPr lang="en-US" sz="1200" b="1" dirty="0"/>
              <a:t>zip</a:t>
            </a:r>
            <a:r>
              <a:rPr lang="en-US" sz="1200" dirty="0"/>
              <a:t> file.zip filenames : compress files to .zip file</a:t>
            </a:r>
          </a:p>
          <a:p>
            <a:pPr lvl="1"/>
            <a:r>
              <a:rPr lang="en-US" sz="1200" b="1" dirty="0"/>
              <a:t>unzip</a:t>
            </a:r>
            <a:r>
              <a:rPr lang="en-US" sz="1200" dirty="0"/>
              <a:t> file.zip : </a:t>
            </a:r>
            <a:r>
              <a:rPr lang="en-US" sz="1200" dirty="0" err="1"/>
              <a:t>uncompress</a:t>
            </a:r>
            <a:r>
              <a:rPr lang="en-US" sz="1200" dirty="0"/>
              <a:t> .zip file</a:t>
            </a:r>
          </a:p>
        </p:txBody>
      </p:sp>
      <p:sp>
        <p:nvSpPr>
          <p:cNvPr id="4" name="Slide Number Placeholder 3">
            <a:extLst>
              <a:ext uri="{FF2B5EF4-FFF2-40B4-BE49-F238E27FC236}">
                <a16:creationId xmlns:a16="http://schemas.microsoft.com/office/drawing/2014/main" id="{A3F896CF-E14B-46EF-8736-45FC7F8A7578}"/>
              </a:ext>
            </a:extLst>
          </p:cNvPr>
          <p:cNvSpPr>
            <a:spLocks noGrp="1"/>
          </p:cNvSpPr>
          <p:nvPr>
            <p:ph type="sldNum" sz="quarter" idx="12"/>
          </p:nvPr>
        </p:nvSpPr>
        <p:spPr/>
        <p:txBody>
          <a:bodyPr/>
          <a:lstStyle/>
          <a:p>
            <a:pPr>
              <a:defRPr/>
            </a:pPr>
            <a:fld id="{F64F6128-AA59-40CE-8962-734C769C2012}" type="slidenum">
              <a:rPr lang="en-US" altLang="en-US" smtClean="0"/>
              <a:pPr>
                <a:defRPr/>
              </a:pPr>
              <a:t>23</a:t>
            </a:fld>
            <a:endParaRPr lang="en-US" altLang="en-US"/>
          </a:p>
        </p:txBody>
      </p:sp>
      <p:sp>
        <p:nvSpPr>
          <p:cNvPr id="5" name="TextBox 4">
            <a:extLst>
              <a:ext uri="{FF2B5EF4-FFF2-40B4-BE49-F238E27FC236}">
                <a16:creationId xmlns:a16="http://schemas.microsoft.com/office/drawing/2014/main" id="{13967590-7CFC-4816-83D6-82D0B84951A8}"/>
              </a:ext>
            </a:extLst>
          </p:cNvPr>
          <p:cNvSpPr txBox="1"/>
          <p:nvPr/>
        </p:nvSpPr>
        <p:spPr>
          <a:xfrm>
            <a:off x="6172200" y="3352800"/>
            <a:ext cx="2286000" cy="9233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800" dirty="0">
                <a:solidFill>
                  <a:schemeClr val="accent2"/>
                </a:solidFill>
              </a:rPr>
              <a:t>‘man’ pages can be used to learn about the commands</a:t>
            </a:r>
          </a:p>
        </p:txBody>
      </p:sp>
    </p:spTree>
    <p:extLst>
      <p:ext uri="{BB962C8B-B14F-4D97-AF65-F5344CB8AC3E}">
        <p14:creationId xmlns:p14="http://schemas.microsoft.com/office/powerpoint/2010/main" val="31663392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C2A87-61CE-4577-9043-971519BF248D}"/>
              </a:ext>
            </a:extLst>
          </p:cNvPr>
          <p:cNvSpPr>
            <a:spLocks noGrp="1"/>
          </p:cNvSpPr>
          <p:nvPr>
            <p:ph type="title"/>
          </p:nvPr>
        </p:nvSpPr>
        <p:spPr/>
        <p:txBody>
          <a:bodyPr/>
          <a:lstStyle/>
          <a:p>
            <a:r>
              <a:rPr lang="en-US" dirty="0"/>
              <a:t>User accounts</a:t>
            </a:r>
          </a:p>
        </p:txBody>
      </p:sp>
      <p:sp>
        <p:nvSpPr>
          <p:cNvPr id="3" name="Content Placeholder 2">
            <a:extLst>
              <a:ext uri="{FF2B5EF4-FFF2-40B4-BE49-F238E27FC236}">
                <a16:creationId xmlns:a16="http://schemas.microsoft.com/office/drawing/2014/main" id="{92E38362-815A-4B5E-AA31-72AC887FD88D}"/>
              </a:ext>
            </a:extLst>
          </p:cNvPr>
          <p:cNvSpPr>
            <a:spLocks noGrp="1"/>
          </p:cNvSpPr>
          <p:nvPr>
            <p:ph idx="1"/>
          </p:nvPr>
        </p:nvSpPr>
        <p:spPr/>
        <p:txBody>
          <a:bodyPr/>
          <a:lstStyle/>
          <a:p>
            <a:r>
              <a:rPr lang="en-US" dirty="0"/>
              <a:t>User accounts are maintained in the </a:t>
            </a:r>
            <a:r>
              <a:rPr lang="en-US" b="1" dirty="0"/>
              <a:t>/</a:t>
            </a:r>
            <a:r>
              <a:rPr lang="en-US" b="1" dirty="0" err="1"/>
              <a:t>etc</a:t>
            </a:r>
            <a:r>
              <a:rPr lang="en-US" b="1" dirty="0"/>
              <a:t>/passwd </a:t>
            </a:r>
            <a:r>
              <a:rPr lang="en-US" dirty="0"/>
              <a:t>file, owned by root but readable by anyone. </a:t>
            </a:r>
          </a:p>
          <a:p>
            <a:r>
              <a:rPr lang="en-US" dirty="0"/>
              <a:t>Each user has a line in the /</a:t>
            </a:r>
            <a:r>
              <a:rPr lang="en-US" dirty="0" err="1"/>
              <a:t>etc</a:t>
            </a:r>
            <a:r>
              <a:rPr lang="en-US" dirty="0"/>
              <a:t>/passwd file of the form</a:t>
            </a:r>
          </a:p>
          <a:p>
            <a:pPr lvl="1"/>
            <a:r>
              <a:rPr lang="en-US" sz="2000" b="1" dirty="0" err="1"/>
              <a:t>loginName:x:gid:uid:usefInfo:homeDir:initialProgram</a:t>
            </a:r>
            <a:endParaRPr lang="en-US" sz="2000" b="1" dirty="0"/>
          </a:p>
          <a:p>
            <a:pPr lvl="1"/>
            <a:r>
              <a:rPr lang="en-US" dirty="0"/>
              <a:t>second field ‘x’ indicates checking user password</a:t>
            </a:r>
          </a:p>
          <a:p>
            <a:pPr lvl="1"/>
            <a:r>
              <a:rPr lang="en-US" dirty="0"/>
              <a:t>Encrypted user passwords are maintained in the /</a:t>
            </a:r>
            <a:r>
              <a:rPr lang="en-US" dirty="0" err="1"/>
              <a:t>etc</a:t>
            </a:r>
            <a:r>
              <a:rPr lang="en-US" dirty="0"/>
              <a:t>/shadow file. </a:t>
            </a:r>
          </a:p>
          <a:p>
            <a:pPr lvl="1"/>
            <a:r>
              <a:rPr lang="en-US" dirty="0"/>
              <a:t>When a user tries to login with a login name and password, Linux will check both the /</a:t>
            </a:r>
            <a:r>
              <a:rPr lang="en-US" dirty="0" err="1"/>
              <a:t>etc</a:t>
            </a:r>
            <a:r>
              <a:rPr lang="en-US" dirty="0"/>
              <a:t>/passwd and /</a:t>
            </a:r>
            <a:r>
              <a:rPr lang="en-US" dirty="0" err="1"/>
              <a:t>etc</a:t>
            </a:r>
            <a:r>
              <a:rPr lang="en-US" dirty="0"/>
              <a:t>/shadow files to authenticate the user. </a:t>
            </a:r>
          </a:p>
        </p:txBody>
      </p:sp>
      <p:sp>
        <p:nvSpPr>
          <p:cNvPr id="4" name="Slide Number Placeholder 3">
            <a:extLst>
              <a:ext uri="{FF2B5EF4-FFF2-40B4-BE49-F238E27FC236}">
                <a16:creationId xmlns:a16="http://schemas.microsoft.com/office/drawing/2014/main" id="{87D79003-605E-4D95-98E0-D11F00BF937C}"/>
              </a:ext>
            </a:extLst>
          </p:cNvPr>
          <p:cNvSpPr>
            <a:spLocks noGrp="1"/>
          </p:cNvSpPr>
          <p:nvPr>
            <p:ph type="sldNum" sz="quarter" idx="12"/>
          </p:nvPr>
        </p:nvSpPr>
        <p:spPr/>
        <p:txBody>
          <a:bodyPr/>
          <a:lstStyle/>
          <a:p>
            <a:pPr>
              <a:defRPr/>
            </a:pPr>
            <a:fld id="{F64F6128-AA59-40CE-8962-734C769C2012}" type="slidenum">
              <a:rPr lang="en-US" altLang="en-US" smtClean="0"/>
              <a:pPr>
                <a:defRPr/>
              </a:pPr>
              <a:t>24</a:t>
            </a:fld>
            <a:endParaRPr lang="en-US" altLang="en-US"/>
          </a:p>
        </p:txBody>
      </p:sp>
    </p:spTree>
    <p:extLst>
      <p:ext uri="{BB962C8B-B14F-4D97-AF65-F5344CB8AC3E}">
        <p14:creationId xmlns:p14="http://schemas.microsoft.com/office/powerpoint/2010/main" val="39272050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209E9-FA2A-4FB3-8D30-FA935D579F12}"/>
              </a:ext>
            </a:extLst>
          </p:cNvPr>
          <p:cNvSpPr>
            <a:spLocks noGrp="1"/>
          </p:cNvSpPr>
          <p:nvPr>
            <p:ph type="title"/>
          </p:nvPr>
        </p:nvSpPr>
        <p:spPr/>
        <p:txBody>
          <a:bodyPr/>
          <a:lstStyle/>
          <a:p>
            <a:r>
              <a:rPr lang="en-US" dirty="0"/>
              <a:t>Add new users</a:t>
            </a:r>
          </a:p>
        </p:txBody>
      </p:sp>
      <p:sp>
        <p:nvSpPr>
          <p:cNvPr id="3" name="Content Placeholder 2">
            <a:extLst>
              <a:ext uri="{FF2B5EF4-FFF2-40B4-BE49-F238E27FC236}">
                <a16:creationId xmlns:a16="http://schemas.microsoft.com/office/drawing/2014/main" id="{D1B0ED6F-9B4B-47D2-8474-80BA7C491521}"/>
              </a:ext>
            </a:extLst>
          </p:cNvPr>
          <p:cNvSpPr>
            <a:spLocks noGrp="1"/>
          </p:cNvSpPr>
          <p:nvPr>
            <p:ph idx="1"/>
          </p:nvPr>
        </p:nvSpPr>
        <p:spPr/>
        <p:txBody>
          <a:bodyPr/>
          <a:lstStyle/>
          <a:p>
            <a:r>
              <a:rPr lang="en-US" dirty="0"/>
              <a:t>No need for most users who run Ubuntu on their personal PCs or laptops. </a:t>
            </a:r>
          </a:p>
          <a:p>
            <a:r>
              <a:rPr lang="en-US" dirty="0"/>
              <a:t>Ubuntu supports an </a:t>
            </a:r>
            <a:r>
              <a:rPr lang="en-US" b="1" dirty="0" err="1"/>
              <a:t>adduser</a:t>
            </a:r>
            <a:r>
              <a:rPr lang="en-US" dirty="0"/>
              <a:t> command, which can be run as</a:t>
            </a:r>
          </a:p>
          <a:p>
            <a:pPr lvl="1"/>
            <a:r>
              <a:rPr lang="en-US" b="1" dirty="0" err="1"/>
              <a:t>sudo</a:t>
            </a:r>
            <a:r>
              <a:rPr lang="en-US" b="1" dirty="0"/>
              <a:t> </a:t>
            </a:r>
            <a:r>
              <a:rPr lang="en-US" b="1" dirty="0" err="1"/>
              <a:t>adduser</a:t>
            </a:r>
            <a:r>
              <a:rPr lang="en-US" b="1" dirty="0"/>
              <a:t> username</a:t>
            </a:r>
          </a:p>
          <a:p>
            <a:r>
              <a:rPr lang="en-US" dirty="0"/>
              <a:t>It adds a new user by creating an account and also a default home directory /home/username for the new user.</a:t>
            </a:r>
          </a:p>
        </p:txBody>
      </p:sp>
      <p:sp>
        <p:nvSpPr>
          <p:cNvPr id="4" name="Slide Number Placeholder 3">
            <a:extLst>
              <a:ext uri="{FF2B5EF4-FFF2-40B4-BE49-F238E27FC236}">
                <a16:creationId xmlns:a16="http://schemas.microsoft.com/office/drawing/2014/main" id="{F0316FFE-D3D5-4A81-B3BF-568A6F9E038A}"/>
              </a:ext>
            </a:extLst>
          </p:cNvPr>
          <p:cNvSpPr>
            <a:spLocks noGrp="1"/>
          </p:cNvSpPr>
          <p:nvPr>
            <p:ph type="sldNum" sz="quarter" idx="12"/>
          </p:nvPr>
        </p:nvSpPr>
        <p:spPr/>
        <p:txBody>
          <a:bodyPr/>
          <a:lstStyle/>
          <a:p>
            <a:pPr>
              <a:defRPr/>
            </a:pPr>
            <a:fld id="{F64F6128-AA59-40CE-8962-734C769C2012}" type="slidenum">
              <a:rPr lang="en-US" altLang="en-US" smtClean="0"/>
              <a:pPr>
                <a:defRPr/>
              </a:pPr>
              <a:t>25</a:t>
            </a:fld>
            <a:endParaRPr lang="en-US" altLang="en-US"/>
          </a:p>
        </p:txBody>
      </p:sp>
    </p:spTree>
    <p:extLst>
      <p:ext uri="{BB962C8B-B14F-4D97-AF65-F5344CB8AC3E}">
        <p14:creationId xmlns:p14="http://schemas.microsoft.com/office/powerpoint/2010/main" val="18212734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DB975-AEE5-4A66-A044-57F0D06032E4}"/>
              </a:ext>
            </a:extLst>
          </p:cNvPr>
          <p:cNvSpPr>
            <a:spLocks noGrp="1"/>
          </p:cNvSpPr>
          <p:nvPr>
            <p:ph type="title"/>
          </p:nvPr>
        </p:nvSpPr>
        <p:spPr/>
        <p:txBody>
          <a:bodyPr/>
          <a:lstStyle/>
          <a:p>
            <a:r>
              <a:rPr lang="en-US" dirty="0"/>
              <a:t>Readings and assignments</a:t>
            </a:r>
          </a:p>
        </p:txBody>
      </p:sp>
      <p:sp>
        <p:nvSpPr>
          <p:cNvPr id="3" name="Content Placeholder 2">
            <a:extLst>
              <a:ext uri="{FF2B5EF4-FFF2-40B4-BE49-F238E27FC236}">
                <a16:creationId xmlns:a16="http://schemas.microsoft.com/office/drawing/2014/main" id="{A74AF036-7F96-49AC-BE3B-5EDDFE380970}"/>
              </a:ext>
            </a:extLst>
          </p:cNvPr>
          <p:cNvSpPr>
            <a:spLocks noGrp="1"/>
          </p:cNvSpPr>
          <p:nvPr>
            <p:ph idx="1"/>
          </p:nvPr>
        </p:nvSpPr>
        <p:spPr/>
        <p:txBody>
          <a:bodyPr/>
          <a:lstStyle/>
          <a:p>
            <a:r>
              <a:rPr lang="en-US" dirty="0"/>
              <a:t>A lot to learn this semester. </a:t>
            </a:r>
            <a:r>
              <a:rPr lang="en-US" b="1" dirty="0"/>
              <a:t>Start Today!</a:t>
            </a:r>
          </a:p>
          <a:p>
            <a:endParaRPr lang="en-US" dirty="0"/>
          </a:p>
          <a:p>
            <a:r>
              <a:rPr lang="en-US" dirty="0"/>
              <a:t>Read chapter 1 of the systems programming textbook</a:t>
            </a:r>
          </a:p>
          <a:p>
            <a:endParaRPr lang="en-US" dirty="0"/>
          </a:p>
          <a:p>
            <a:r>
              <a:rPr lang="en-US" dirty="0"/>
              <a:t>Homework assignment #1 (HW1) is posted in Blackboard and is due next week</a:t>
            </a:r>
          </a:p>
          <a:p>
            <a:endParaRPr lang="en-US" dirty="0"/>
          </a:p>
          <a:p>
            <a:r>
              <a:rPr lang="en-US" dirty="0"/>
              <a:t>Programming assignment #1 (L1) is posted in Blackboard and is due next week</a:t>
            </a:r>
          </a:p>
        </p:txBody>
      </p:sp>
      <p:sp>
        <p:nvSpPr>
          <p:cNvPr id="4" name="Slide Number Placeholder 3">
            <a:extLst>
              <a:ext uri="{FF2B5EF4-FFF2-40B4-BE49-F238E27FC236}">
                <a16:creationId xmlns:a16="http://schemas.microsoft.com/office/drawing/2014/main" id="{B59BD637-2EDB-4F90-BF01-771BA1B61D3A}"/>
              </a:ext>
            </a:extLst>
          </p:cNvPr>
          <p:cNvSpPr>
            <a:spLocks noGrp="1"/>
          </p:cNvSpPr>
          <p:nvPr>
            <p:ph type="sldNum" sz="quarter" idx="12"/>
          </p:nvPr>
        </p:nvSpPr>
        <p:spPr/>
        <p:txBody>
          <a:bodyPr/>
          <a:lstStyle/>
          <a:p>
            <a:pPr>
              <a:defRPr/>
            </a:pPr>
            <a:fld id="{F64F6128-AA59-40CE-8962-734C769C2012}" type="slidenum">
              <a:rPr lang="en-US" altLang="en-US" smtClean="0"/>
              <a:pPr>
                <a:defRPr/>
              </a:pPr>
              <a:t>26</a:t>
            </a:fld>
            <a:endParaRPr lang="en-US" altLang="en-US"/>
          </a:p>
        </p:txBody>
      </p:sp>
    </p:spTree>
    <p:extLst>
      <p:ext uri="{BB962C8B-B14F-4D97-AF65-F5344CB8AC3E}">
        <p14:creationId xmlns:p14="http://schemas.microsoft.com/office/powerpoint/2010/main" val="464711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38FA9-6994-4E66-96CF-D8742F7B1306}"/>
              </a:ext>
            </a:extLst>
          </p:cNvPr>
          <p:cNvSpPr>
            <a:spLocks noGrp="1"/>
          </p:cNvSpPr>
          <p:nvPr>
            <p:ph type="title"/>
          </p:nvPr>
        </p:nvSpPr>
        <p:spPr/>
        <p:txBody>
          <a:bodyPr/>
          <a:lstStyle/>
          <a:p>
            <a:r>
              <a:rPr lang="en-US" altLang="en-US" sz="3200" dirty="0">
                <a:solidFill>
                  <a:srgbClr val="CC0000"/>
                </a:solidFill>
                <a:latin typeface="Arial" charset="0"/>
              </a:rPr>
              <a:t>General Information</a:t>
            </a:r>
            <a:endParaRPr lang="en-US" dirty="0"/>
          </a:p>
        </p:txBody>
      </p:sp>
      <p:sp>
        <p:nvSpPr>
          <p:cNvPr id="3" name="Content Placeholder 2">
            <a:extLst>
              <a:ext uri="{FF2B5EF4-FFF2-40B4-BE49-F238E27FC236}">
                <a16:creationId xmlns:a16="http://schemas.microsoft.com/office/drawing/2014/main" id="{20682F84-561E-4A1E-B0B4-8F0A4232F9C9}"/>
              </a:ext>
            </a:extLst>
          </p:cNvPr>
          <p:cNvSpPr>
            <a:spLocks noGrp="1"/>
          </p:cNvSpPr>
          <p:nvPr>
            <p:ph idx="1"/>
          </p:nvPr>
        </p:nvSpPr>
        <p:spPr/>
        <p:txBody>
          <a:bodyPr/>
          <a:lstStyle/>
          <a:p>
            <a:r>
              <a:rPr lang="en-US" dirty="0"/>
              <a:t>Teaching assistant</a:t>
            </a:r>
          </a:p>
          <a:p>
            <a:pPr lvl="1"/>
            <a:r>
              <a:rPr lang="en-US" dirty="0"/>
              <a:t>Mr. Mahdi </a:t>
            </a:r>
            <a:r>
              <a:rPr lang="en-US" dirty="0" err="1"/>
              <a:t>Pedram</a:t>
            </a:r>
            <a:r>
              <a:rPr lang="en-US" dirty="0"/>
              <a:t> (mahdi.pedram@wsu.edu)</a:t>
            </a:r>
          </a:p>
          <a:p>
            <a:pPr lvl="1"/>
            <a:r>
              <a:rPr lang="en-US" dirty="0"/>
              <a:t>TA may use a different Zoom meeting</a:t>
            </a:r>
          </a:p>
          <a:p>
            <a:r>
              <a:rPr lang="en-US" dirty="0"/>
              <a:t>Class webpage</a:t>
            </a:r>
          </a:p>
          <a:p>
            <a:pPr lvl="1"/>
            <a:r>
              <a:rPr lang="en-US" dirty="0">
                <a:solidFill>
                  <a:srgbClr val="FF0000"/>
                </a:solidFill>
              </a:rPr>
              <a:t>https://eecs.wsu.edu/~hassan/360.html</a:t>
            </a:r>
          </a:p>
          <a:p>
            <a:pPr lvl="1"/>
            <a:r>
              <a:rPr lang="en-US" dirty="0"/>
              <a:t>You should check the official class webpage </a:t>
            </a:r>
          </a:p>
          <a:p>
            <a:pPr lvl="1"/>
            <a:r>
              <a:rPr lang="en-US" dirty="0"/>
              <a:t>Check 2-3 times a week </a:t>
            </a:r>
          </a:p>
          <a:p>
            <a:pPr lvl="1"/>
            <a:r>
              <a:rPr lang="en-US" dirty="0"/>
              <a:t>Updates about course schedule, assignments, readings, TA, office hours, tests, sample questions if any, deadlines, discussion sessions, no-class days</a:t>
            </a:r>
          </a:p>
          <a:p>
            <a:pPr lvl="1"/>
            <a:endParaRPr lang="en-US" dirty="0"/>
          </a:p>
          <a:p>
            <a:endParaRPr lang="en-US" dirty="0"/>
          </a:p>
        </p:txBody>
      </p:sp>
      <p:sp>
        <p:nvSpPr>
          <p:cNvPr id="4" name="Slide Number Placeholder 3">
            <a:extLst>
              <a:ext uri="{FF2B5EF4-FFF2-40B4-BE49-F238E27FC236}">
                <a16:creationId xmlns:a16="http://schemas.microsoft.com/office/drawing/2014/main" id="{DBAAE093-C13C-4D75-920B-42653AA3D971}"/>
              </a:ext>
            </a:extLst>
          </p:cNvPr>
          <p:cNvSpPr>
            <a:spLocks noGrp="1"/>
          </p:cNvSpPr>
          <p:nvPr>
            <p:ph type="sldNum" sz="quarter" idx="12"/>
          </p:nvPr>
        </p:nvSpPr>
        <p:spPr/>
        <p:txBody>
          <a:bodyPr/>
          <a:lstStyle/>
          <a:p>
            <a:pPr>
              <a:defRPr/>
            </a:pPr>
            <a:fld id="{F64F6128-AA59-40CE-8962-734C769C2012}" type="slidenum">
              <a:rPr lang="en-US" altLang="en-US" smtClean="0"/>
              <a:pPr>
                <a:defRPr/>
              </a:pPr>
              <a:t>3</a:t>
            </a:fld>
            <a:endParaRPr lang="en-US" altLang="en-US"/>
          </a:p>
        </p:txBody>
      </p:sp>
    </p:spTree>
    <p:extLst>
      <p:ext uri="{BB962C8B-B14F-4D97-AF65-F5344CB8AC3E}">
        <p14:creationId xmlns:p14="http://schemas.microsoft.com/office/powerpoint/2010/main" val="1623667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3567D-EA05-4A70-938C-F1F793FBBB1D}"/>
              </a:ext>
            </a:extLst>
          </p:cNvPr>
          <p:cNvSpPr>
            <a:spLocks noGrp="1"/>
          </p:cNvSpPr>
          <p:nvPr>
            <p:ph type="title"/>
          </p:nvPr>
        </p:nvSpPr>
        <p:spPr/>
        <p:txBody>
          <a:bodyPr/>
          <a:lstStyle/>
          <a:p>
            <a:r>
              <a:rPr lang="en-US" dirty="0"/>
              <a:t>General Information </a:t>
            </a:r>
          </a:p>
        </p:txBody>
      </p:sp>
      <p:sp>
        <p:nvSpPr>
          <p:cNvPr id="3" name="Content Placeholder 2">
            <a:extLst>
              <a:ext uri="{FF2B5EF4-FFF2-40B4-BE49-F238E27FC236}">
                <a16:creationId xmlns:a16="http://schemas.microsoft.com/office/drawing/2014/main" id="{DD8A1769-00B4-40D2-A34E-A301370124F1}"/>
              </a:ext>
            </a:extLst>
          </p:cNvPr>
          <p:cNvSpPr>
            <a:spLocks noGrp="1"/>
          </p:cNvSpPr>
          <p:nvPr>
            <p:ph idx="1"/>
          </p:nvPr>
        </p:nvSpPr>
        <p:spPr/>
        <p:txBody>
          <a:bodyPr/>
          <a:lstStyle/>
          <a:p>
            <a:r>
              <a:rPr lang="en-US" dirty="0"/>
              <a:t>I will not always announce assignments so you </a:t>
            </a:r>
            <a:br>
              <a:rPr lang="en-US" dirty="0"/>
            </a:br>
            <a:r>
              <a:rPr lang="en-US" dirty="0"/>
              <a:t>will need to track this on your own and be on top of the trash!</a:t>
            </a:r>
          </a:p>
          <a:p>
            <a:r>
              <a:rPr lang="en-US" dirty="0"/>
              <a:t>I plan to prepare and post slides on topics that will be covered in this course</a:t>
            </a:r>
          </a:p>
          <a:p>
            <a:pPr lvl="1"/>
            <a:r>
              <a:rPr lang="en-US" dirty="0"/>
              <a:t>The slides will be posted in WSU Blackboard</a:t>
            </a:r>
          </a:p>
          <a:p>
            <a:r>
              <a:rPr lang="en-US" dirty="0"/>
              <a:t>We will also use WSU Blackboard for submitting assignments and for reporting your grades</a:t>
            </a:r>
          </a:p>
          <a:p>
            <a:endParaRPr lang="en-US" dirty="0"/>
          </a:p>
          <a:p>
            <a:endParaRPr lang="en-US" dirty="0"/>
          </a:p>
        </p:txBody>
      </p:sp>
      <p:sp>
        <p:nvSpPr>
          <p:cNvPr id="4" name="Slide Number Placeholder 3">
            <a:extLst>
              <a:ext uri="{FF2B5EF4-FFF2-40B4-BE49-F238E27FC236}">
                <a16:creationId xmlns:a16="http://schemas.microsoft.com/office/drawing/2014/main" id="{CA969E6B-1847-4B6D-8F56-2DBE607E9314}"/>
              </a:ext>
            </a:extLst>
          </p:cNvPr>
          <p:cNvSpPr>
            <a:spLocks noGrp="1"/>
          </p:cNvSpPr>
          <p:nvPr>
            <p:ph type="sldNum" sz="quarter" idx="12"/>
          </p:nvPr>
        </p:nvSpPr>
        <p:spPr/>
        <p:txBody>
          <a:bodyPr/>
          <a:lstStyle/>
          <a:p>
            <a:pPr>
              <a:defRPr/>
            </a:pPr>
            <a:fld id="{F64F6128-AA59-40CE-8962-734C769C2012}" type="slidenum">
              <a:rPr lang="en-US" altLang="en-US" smtClean="0"/>
              <a:pPr>
                <a:defRPr/>
              </a:pPr>
              <a:t>4</a:t>
            </a:fld>
            <a:endParaRPr lang="en-US" altLang="en-US"/>
          </a:p>
        </p:txBody>
      </p:sp>
    </p:spTree>
    <p:extLst>
      <p:ext uri="{BB962C8B-B14F-4D97-AF65-F5344CB8AC3E}">
        <p14:creationId xmlns:p14="http://schemas.microsoft.com/office/powerpoint/2010/main" val="996645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B7E71-6C0A-40B1-9194-48F576DACBEA}"/>
              </a:ext>
            </a:extLst>
          </p:cNvPr>
          <p:cNvSpPr>
            <a:spLocks noGrp="1"/>
          </p:cNvSpPr>
          <p:nvPr>
            <p:ph type="title"/>
          </p:nvPr>
        </p:nvSpPr>
        <p:spPr/>
        <p:txBody>
          <a:bodyPr/>
          <a:lstStyle/>
          <a:p>
            <a:r>
              <a:rPr lang="en-US" dirty="0"/>
              <a:t>WSU Blackboard </a:t>
            </a:r>
          </a:p>
        </p:txBody>
      </p:sp>
      <p:sp>
        <p:nvSpPr>
          <p:cNvPr id="3" name="Content Placeholder 2">
            <a:extLst>
              <a:ext uri="{FF2B5EF4-FFF2-40B4-BE49-F238E27FC236}">
                <a16:creationId xmlns:a16="http://schemas.microsoft.com/office/drawing/2014/main" id="{5F0E468D-EC8A-4674-934B-09DBD0E44895}"/>
              </a:ext>
            </a:extLst>
          </p:cNvPr>
          <p:cNvSpPr>
            <a:spLocks noGrp="1"/>
          </p:cNvSpPr>
          <p:nvPr>
            <p:ph idx="1"/>
          </p:nvPr>
        </p:nvSpPr>
        <p:spPr>
          <a:xfrm>
            <a:off x="685800" y="1447800"/>
            <a:ext cx="7772400" cy="1143000"/>
          </a:xfrm>
        </p:spPr>
        <p:txBody>
          <a:bodyPr/>
          <a:lstStyle/>
          <a:p>
            <a:r>
              <a:rPr lang="en-US" dirty="0"/>
              <a:t>Use different folders to access Zoom link and recordings, assignments, and slides.</a:t>
            </a:r>
          </a:p>
        </p:txBody>
      </p:sp>
      <p:sp>
        <p:nvSpPr>
          <p:cNvPr id="4" name="Slide Number Placeholder 3">
            <a:extLst>
              <a:ext uri="{FF2B5EF4-FFF2-40B4-BE49-F238E27FC236}">
                <a16:creationId xmlns:a16="http://schemas.microsoft.com/office/drawing/2014/main" id="{195698F4-B314-4852-AB24-EE4255DCEB7C}"/>
              </a:ext>
            </a:extLst>
          </p:cNvPr>
          <p:cNvSpPr>
            <a:spLocks noGrp="1"/>
          </p:cNvSpPr>
          <p:nvPr>
            <p:ph type="sldNum" sz="quarter" idx="12"/>
          </p:nvPr>
        </p:nvSpPr>
        <p:spPr/>
        <p:txBody>
          <a:bodyPr/>
          <a:lstStyle/>
          <a:p>
            <a:pPr>
              <a:defRPr/>
            </a:pPr>
            <a:fld id="{F64F6128-AA59-40CE-8962-734C769C2012}" type="slidenum">
              <a:rPr lang="en-US" altLang="en-US" smtClean="0"/>
              <a:pPr>
                <a:defRPr/>
              </a:pPr>
              <a:t>5</a:t>
            </a:fld>
            <a:endParaRPr lang="en-US" altLang="en-US"/>
          </a:p>
        </p:txBody>
      </p:sp>
      <p:pic>
        <p:nvPicPr>
          <p:cNvPr id="8" name="Picture 7">
            <a:extLst>
              <a:ext uri="{FF2B5EF4-FFF2-40B4-BE49-F238E27FC236}">
                <a16:creationId xmlns:a16="http://schemas.microsoft.com/office/drawing/2014/main" id="{EEF83D14-5375-4CF6-A195-B152D910EC67}"/>
              </a:ext>
            </a:extLst>
          </p:cNvPr>
          <p:cNvPicPr>
            <a:picLocks noChangeAspect="1"/>
          </p:cNvPicPr>
          <p:nvPr/>
        </p:nvPicPr>
        <p:blipFill>
          <a:blip r:embed="rId2"/>
          <a:stretch>
            <a:fillRect/>
          </a:stretch>
        </p:blipFill>
        <p:spPr>
          <a:xfrm>
            <a:off x="1676400" y="2438050"/>
            <a:ext cx="4876800" cy="4072858"/>
          </a:xfrm>
          <a:prstGeom prst="rect">
            <a:avLst/>
          </a:prstGeom>
        </p:spPr>
      </p:pic>
    </p:spTree>
    <p:extLst>
      <p:ext uri="{BB962C8B-B14F-4D97-AF65-F5344CB8AC3E}">
        <p14:creationId xmlns:p14="http://schemas.microsoft.com/office/powerpoint/2010/main" val="3643041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043AA-EEAA-4EB0-BFAC-907CB7A75B3D}"/>
              </a:ext>
            </a:extLst>
          </p:cNvPr>
          <p:cNvSpPr>
            <a:spLocks noGrp="1"/>
          </p:cNvSpPr>
          <p:nvPr>
            <p:ph type="title"/>
          </p:nvPr>
        </p:nvSpPr>
        <p:spPr/>
        <p:txBody>
          <a:bodyPr/>
          <a:lstStyle/>
          <a:p>
            <a:r>
              <a:rPr lang="en-US" dirty="0"/>
              <a:t>Textbooks</a:t>
            </a:r>
          </a:p>
        </p:txBody>
      </p:sp>
      <p:sp>
        <p:nvSpPr>
          <p:cNvPr id="3" name="Content Placeholder 2">
            <a:extLst>
              <a:ext uri="{FF2B5EF4-FFF2-40B4-BE49-F238E27FC236}">
                <a16:creationId xmlns:a16="http://schemas.microsoft.com/office/drawing/2014/main" id="{BBE182AE-C33B-4300-B000-63E65160E5A0}"/>
              </a:ext>
            </a:extLst>
          </p:cNvPr>
          <p:cNvSpPr>
            <a:spLocks noGrp="1"/>
          </p:cNvSpPr>
          <p:nvPr>
            <p:ph idx="1"/>
          </p:nvPr>
        </p:nvSpPr>
        <p:spPr/>
        <p:txBody>
          <a:bodyPr/>
          <a:lstStyle/>
          <a:p>
            <a:r>
              <a:rPr lang="en-US" dirty="0"/>
              <a:t>Main textbooks</a:t>
            </a:r>
          </a:p>
          <a:p>
            <a:pPr lvl="1"/>
            <a:r>
              <a:rPr lang="en-US" sz="1800" dirty="0"/>
              <a:t>Systems Programming in Unix/Linux, K.C. Wang, Springer International AG, 2018</a:t>
            </a:r>
          </a:p>
          <a:p>
            <a:pPr lvl="1"/>
            <a:r>
              <a:rPr lang="en-US" sz="1800" dirty="0"/>
              <a:t>Design and Implementation of the MTX Operating System, K.C. Wang, Springer International AG, 2015</a:t>
            </a:r>
          </a:p>
          <a:p>
            <a:r>
              <a:rPr lang="en-US" dirty="0"/>
              <a:t>Additional textbooks</a:t>
            </a:r>
          </a:p>
          <a:p>
            <a:pPr lvl="1"/>
            <a:r>
              <a:rPr lang="en-US" sz="1800" dirty="0"/>
              <a:t>Operating System Concepts, 10th Edition, Abraham </a:t>
            </a:r>
            <a:r>
              <a:rPr lang="en-US" sz="1800" dirty="0" err="1"/>
              <a:t>Silberschatz</a:t>
            </a:r>
            <a:r>
              <a:rPr lang="en-US" sz="1800" dirty="0"/>
              <a:t>, Greg Gagne, Peter B. Galvin, ISBN: 978-1-119-32091-3, April 2018, 1040 Pages</a:t>
            </a:r>
          </a:p>
          <a:p>
            <a:endParaRPr lang="en-US" dirty="0"/>
          </a:p>
        </p:txBody>
      </p:sp>
      <p:sp>
        <p:nvSpPr>
          <p:cNvPr id="4" name="Slide Number Placeholder 3">
            <a:extLst>
              <a:ext uri="{FF2B5EF4-FFF2-40B4-BE49-F238E27FC236}">
                <a16:creationId xmlns:a16="http://schemas.microsoft.com/office/drawing/2014/main" id="{69BFC73E-D0F6-4559-873F-A903A116DA68}"/>
              </a:ext>
            </a:extLst>
          </p:cNvPr>
          <p:cNvSpPr>
            <a:spLocks noGrp="1"/>
          </p:cNvSpPr>
          <p:nvPr>
            <p:ph type="sldNum" sz="quarter" idx="12"/>
          </p:nvPr>
        </p:nvSpPr>
        <p:spPr/>
        <p:txBody>
          <a:bodyPr/>
          <a:lstStyle/>
          <a:p>
            <a:pPr>
              <a:defRPr/>
            </a:pPr>
            <a:fld id="{F64F6128-AA59-40CE-8962-734C769C2012}" type="slidenum">
              <a:rPr lang="en-US" altLang="en-US" smtClean="0"/>
              <a:pPr>
                <a:defRPr/>
              </a:pPr>
              <a:t>6</a:t>
            </a:fld>
            <a:endParaRPr lang="en-US" altLang="en-US"/>
          </a:p>
        </p:txBody>
      </p:sp>
      <p:pic>
        <p:nvPicPr>
          <p:cNvPr id="5" name="Picture 4" descr="360 Course Plan">
            <a:extLst>
              <a:ext uri="{FF2B5EF4-FFF2-40B4-BE49-F238E27FC236}">
                <a16:creationId xmlns:a16="http://schemas.microsoft.com/office/drawing/2014/main" id="{8A889CD0-007A-4CF7-8423-30AED171E30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77052" y="4495800"/>
            <a:ext cx="1676403" cy="2209800"/>
          </a:xfrm>
          <a:prstGeom prst="rect">
            <a:avLst/>
          </a:prstGeom>
          <a:noFill/>
          <a:ln>
            <a:noFill/>
          </a:ln>
        </p:spPr>
      </p:pic>
      <p:pic>
        <p:nvPicPr>
          <p:cNvPr id="6" name="Picture 5" descr="Systems Programming in Unix/Linux: Wang, K.C.: 9783319924281: Amazon.com:  Books">
            <a:extLst>
              <a:ext uri="{FF2B5EF4-FFF2-40B4-BE49-F238E27FC236}">
                <a16:creationId xmlns:a16="http://schemas.microsoft.com/office/drawing/2014/main" id="{B74FA6A8-9E0F-4E05-B2AB-3541A5742CF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5399" y="4526248"/>
            <a:ext cx="1676403" cy="2179352"/>
          </a:xfrm>
          <a:prstGeom prst="rect">
            <a:avLst/>
          </a:prstGeom>
          <a:noFill/>
          <a:ln>
            <a:noFill/>
          </a:ln>
        </p:spPr>
      </p:pic>
      <p:pic>
        <p:nvPicPr>
          <p:cNvPr id="7" name="Picture 6" descr="Operating System Concepts, 10th Edition | Wiley">
            <a:extLst>
              <a:ext uri="{FF2B5EF4-FFF2-40B4-BE49-F238E27FC236}">
                <a16:creationId xmlns:a16="http://schemas.microsoft.com/office/drawing/2014/main" id="{17BE7847-8A70-43ED-A4A7-DF0060070BC7}"/>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943600" y="4495800"/>
            <a:ext cx="1905000" cy="2185214"/>
          </a:xfrm>
          <a:prstGeom prst="rect">
            <a:avLst/>
          </a:prstGeom>
          <a:noFill/>
          <a:ln>
            <a:noFill/>
          </a:ln>
        </p:spPr>
      </p:pic>
    </p:spTree>
    <p:extLst>
      <p:ext uri="{BB962C8B-B14F-4D97-AF65-F5344CB8AC3E}">
        <p14:creationId xmlns:p14="http://schemas.microsoft.com/office/powerpoint/2010/main" val="3148148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33E18-8ED2-44F0-8E44-D3CA36F6CFA8}"/>
              </a:ext>
            </a:extLst>
          </p:cNvPr>
          <p:cNvSpPr>
            <a:spLocks noGrp="1"/>
          </p:cNvSpPr>
          <p:nvPr>
            <p:ph type="title"/>
          </p:nvPr>
        </p:nvSpPr>
        <p:spPr/>
        <p:txBody>
          <a:bodyPr/>
          <a:lstStyle/>
          <a:p>
            <a:r>
              <a:rPr lang="en-US" dirty="0"/>
              <a:t>Grading</a:t>
            </a:r>
          </a:p>
        </p:txBody>
      </p:sp>
      <p:sp>
        <p:nvSpPr>
          <p:cNvPr id="3" name="Content Placeholder 2">
            <a:extLst>
              <a:ext uri="{FF2B5EF4-FFF2-40B4-BE49-F238E27FC236}">
                <a16:creationId xmlns:a16="http://schemas.microsoft.com/office/drawing/2014/main" id="{1A1A4FC7-C33D-4F49-AC84-D49F458E376B}"/>
              </a:ext>
            </a:extLst>
          </p:cNvPr>
          <p:cNvSpPr>
            <a:spLocks noGrp="1"/>
          </p:cNvSpPr>
          <p:nvPr>
            <p:ph idx="1"/>
          </p:nvPr>
        </p:nvSpPr>
        <p:spPr>
          <a:xfrm>
            <a:off x="685800" y="1447800"/>
            <a:ext cx="6019800" cy="4648200"/>
          </a:xfrm>
        </p:spPr>
        <p:txBody>
          <a:bodyPr/>
          <a:lstStyle/>
          <a:p>
            <a:r>
              <a:rPr lang="en-US" sz="2400" dirty="0"/>
              <a:t>Programming/lab assignments 30%</a:t>
            </a:r>
          </a:p>
          <a:p>
            <a:r>
              <a:rPr lang="en-US" sz="2400" dirty="0"/>
              <a:t>Homework assignments 10%</a:t>
            </a:r>
          </a:p>
          <a:p>
            <a:r>
              <a:rPr lang="en-US" sz="2400" dirty="0"/>
              <a:t>Midterm exam 30%</a:t>
            </a:r>
          </a:p>
          <a:p>
            <a:r>
              <a:rPr lang="en-US" sz="2400" dirty="0"/>
              <a:t>Final project 30%</a:t>
            </a:r>
          </a:p>
          <a:p>
            <a:endParaRPr lang="en-US" altLang="en-US" sz="2400" dirty="0">
              <a:latin typeface="Arial" charset="0"/>
            </a:endParaRPr>
          </a:p>
          <a:p>
            <a:r>
              <a:rPr lang="en-US" altLang="en-US" sz="2400" dirty="0">
                <a:latin typeface="Arial" charset="0"/>
              </a:rPr>
              <a:t>No final exam</a:t>
            </a:r>
          </a:p>
          <a:p>
            <a:endParaRPr lang="en-US" altLang="en-US" sz="2400" dirty="0">
              <a:latin typeface="Arial" charset="0"/>
            </a:endParaRPr>
          </a:p>
          <a:p>
            <a:r>
              <a:rPr lang="en-US" altLang="en-US" sz="2400" dirty="0">
                <a:latin typeface="Arial" charset="0"/>
              </a:rPr>
              <a:t>Final letter grades are calculated according to this table</a:t>
            </a:r>
            <a:endParaRPr lang="en-US" sz="2400" dirty="0"/>
          </a:p>
          <a:p>
            <a:endParaRPr lang="en-US" dirty="0"/>
          </a:p>
        </p:txBody>
      </p:sp>
      <p:sp>
        <p:nvSpPr>
          <p:cNvPr id="4" name="Slide Number Placeholder 3">
            <a:extLst>
              <a:ext uri="{FF2B5EF4-FFF2-40B4-BE49-F238E27FC236}">
                <a16:creationId xmlns:a16="http://schemas.microsoft.com/office/drawing/2014/main" id="{BD58F447-BB87-47E8-A74B-7D6714B51EC2}"/>
              </a:ext>
            </a:extLst>
          </p:cNvPr>
          <p:cNvSpPr>
            <a:spLocks noGrp="1"/>
          </p:cNvSpPr>
          <p:nvPr>
            <p:ph type="sldNum" sz="quarter" idx="12"/>
          </p:nvPr>
        </p:nvSpPr>
        <p:spPr/>
        <p:txBody>
          <a:bodyPr/>
          <a:lstStyle/>
          <a:p>
            <a:pPr>
              <a:defRPr/>
            </a:pPr>
            <a:fld id="{F64F6128-AA59-40CE-8962-734C769C2012}" type="slidenum">
              <a:rPr lang="en-US" altLang="en-US" smtClean="0"/>
              <a:pPr>
                <a:defRPr/>
              </a:pPr>
              <a:t>7</a:t>
            </a:fld>
            <a:endParaRPr lang="en-US" altLang="en-US"/>
          </a:p>
        </p:txBody>
      </p:sp>
      <p:graphicFrame>
        <p:nvGraphicFramePr>
          <p:cNvPr id="5" name="Table 4">
            <a:extLst>
              <a:ext uri="{FF2B5EF4-FFF2-40B4-BE49-F238E27FC236}">
                <a16:creationId xmlns:a16="http://schemas.microsoft.com/office/drawing/2014/main" id="{D0004511-D7A0-4554-9510-A0F73B456EDC}"/>
              </a:ext>
            </a:extLst>
          </p:cNvPr>
          <p:cNvGraphicFramePr>
            <a:graphicFrameLocks noGrp="1"/>
          </p:cNvGraphicFramePr>
          <p:nvPr>
            <p:extLst>
              <p:ext uri="{D42A27DB-BD31-4B8C-83A1-F6EECF244321}">
                <p14:modId xmlns:p14="http://schemas.microsoft.com/office/powerpoint/2010/main" val="4086208875"/>
              </p:ext>
            </p:extLst>
          </p:nvPr>
        </p:nvGraphicFramePr>
        <p:xfrm>
          <a:off x="5715000" y="3124200"/>
          <a:ext cx="2971800" cy="2570480"/>
        </p:xfrm>
        <a:graphic>
          <a:graphicData uri="http://schemas.openxmlformats.org/drawingml/2006/table">
            <a:tbl>
              <a:tblPr firstRow="1" firstCol="1" bandRow="1">
                <a:tableStyleId>{775DCB02-9BB8-47FD-8907-85C794F793BA}</a:tableStyleId>
              </a:tblPr>
              <a:tblGrid>
                <a:gridCol w="1611824">
                  <a:extLst>
                    <a:ext uri="{9D8B030D-6E8A-4147-A177-3AD203B41FA5}">
                      <a16:colId xmlns:a16="http://schemas.microsoft.com/office/drawing/2014/main" val="2853615186"/>
                    </a:ext>
                  </a:extLst>
                </a:gridCol>
                <a:gridCol w="1359976">
                  <a:extLst>
                    <a:ext uri="{9D8B030D-6E8A-4147-A177-3AD203B41FA5}">
                      <a16:colId xmlns:a16="http://schemas.microsoft.com/office/drawing/2014/main" val="893942119"/>
                    </a:ext>
                  </a:extLst>
                </a:gridCol>
              </a:tblGrid>
              <a:tr h="203200">
                <a:tc>
                  <a:txBody>
                    <a:bodyPr/>
                    <a:lstStyle/>
                    <a:p>
                      <a:pPr marL="0" marR="0" algn="ctr">
                        <a:spcBef>
                          <a:spcPts val="0"/>
                        </a:spcBef>
                        <a:spcAft>
                          <a:spcPts val="0"/>
                        </a:spcAft>
                      </a:pPr>
                      <a:r>
                        <a:rPr lang="en-US" sz="1100">
                          <a:effectLst/>
                        </a:rPr>
                        <a:t>Percentage grade threshold</a:t>
                      </a:r>
                      <a:endParaRPr lang="en-US" sz="1050">
                        <a:effectLst/>
                        <a:latin typeface="Consolas" panose="020B0609020204030204" pitchFamily="49"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spcBef>
                          <a:spcPts val="0"/>
                        </a:spcBef>
                        <a:spcAft>
                          <a:spcPts val="0"/>
                        </a:spcAft>
                      </a:pPr>
                      <a:r>
                        <a:rPr lang="en-US" sz="1100" dirty="0">
                          <a:effectLst/>
                        </a:rPr>
                        <a:t>Letter grade</a:t>
                      </a:r>
                      <a:endParaRPr lang="en-US" sz="1050" dirty="0">
                        <a:effectLst/>
                        <a:latin typeface="Consolas" panose="020B0609020204030204" pitchFamily="49"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399615370"/>
                  </a:ext>
                </a:extLst>
              </a:tr>
              <a:tr h="203200">
                <a:tc>
                  <a:txBody>
                    <a:bodyPr/>
                    <a:lstStyle/>
                    <a:p>
                      <a:pPr marL="0" marR="0" algn="ctr">
                        <a:spcBef>
                          <a:spcPts val="0"/>
                        </a:spcBef>
                        <a:spcAft>
                          <a:spcPts val="0"/>
                        </a:spcAft>
                      </a:pPr>
                      <a:r>
                        <a:rPr lang="en-US" sz="1100">
                          <a:effectLst/>
                        </a:rPr>
                        <a:t>90 (total points &gt;= 90)</a:t>
                      </a:r>
                      <a:endParaRPr lang="en-US" sz="1050">
                        <a:effectLst/>
                        <a:latin typeface="Consolas" panose="020B0609020204030204" pitchFamily="49"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spcBef>
                          <a:spcPts val="0"/>
                        </a:spcBef>
                        <a:spcAft>
                          <a:spcPts val="0"/>
                        </a:spcAft>
                      </a:pPr>
                      <a:r>
                        <a:rPr lang="en-US" sz="1100" dirty="0">
                          <a:effectLst/>
                        </a:rPr>
                        <a:t>A</a:t>
                      </a:r>
                      <a:endParaRPr lang="en-US" sz="1050" dirty="0">
                        <a:effectLst/>
                        <a:latin typeface="Consolas" panose="020B0609020204030204" pitchFamily="49"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415725053"/>
                  </a:ext>
                </a:extLst>
              </a:tr>
              <a:tr h="203200">
                <a:tc>
                  <a:txBody>
                    <a:bodyPr/>
                    <a:lstStyle/>
                    <a:p>
                      <a:pPr marL="0" marR="0" algn="ctr">
                        <a:spcBef>
                          <a:spcPts val="0"/>
                        </a:spcBef>
                        <a:spcAft>
                          <a:spcPts val="0"/>
                        </a:spcAft>
                      </a:pPr>
                      <a:r>
                        <a:rPr lang="en-US" sz="1100">
                          <a:effectLst/>
                        </a:rPr>
                        <a:t>87</a:t>
                      </a:r>
                      <a:endParaRPr lang="en-US" sz="1050">
                        <a:effectLst/>
                        <a:latin typeface="Consolas" panose="020B0609020204030204" pitchFamily="49"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spcBef>
                          <a:spcPts val="0"/>
                        </a:spcBef>
                        <a:spcAft>
                          <a:spcPts val="0"/>
                        </a:spcAft>
                      </a:pPr>
                      <a:r>
                        <a:rPr lang="en-US" sz="1100" dirty="0">
                          <a:effectLst/>
                        </a:rPr>
                        <a:t>A-</a:t>
                      </a:r>
                      <a:endParaRPr lang="en-US" sz="1050" dirty="0">
                        <a:effectLst/>
                        <a:latin typeface="Consolas" panose="020B0609020204030204" pitchFamily="49"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410927423"/>
                  </a:ext>
                </a:extLst>
              </a:tr>
              <a:tr h="203200">
                <a:tc>
                  <a:txBody>
                    <a:bodyPr/>
                    <a:lstStyle/>
                    <a:p>
                      <a:pPr marL="0" marR="0" algn="ctr">
                        <a:spcBef>
                          <a:spcPts val="0"/>
                        </a:spcBef>
                        <a:spcAft>
                          <a:spcPts val="0"/>
                        </a:spcAft>
                      </a:pPr>
                      <a:r>
                        <a:rPr lang="en-US" sz="1100">
                          <a:effectLst/>
                        </a:rPr>
                        <a:t>83</a:t>
                      </a:r>
                      <a:endParaRPr lang="en-US" sz="1050">
                        <a:effectLst/>
                        <a:latin typeface="Consolas" panose="020B0609020204030204" pitchFamily="49"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spcBef>
                          <a:spcPts val="0"/>
                        </a:spcBef>
                        <a:spcAft>
                          <a:spcPts val="0"/>
                        </a:spcAft>
                      </a:pPr>
                      <a:r>
                        <a:rPr lang="en-US" sz="1100" dirty="0">
                          <a:effectLst/>
                        </a:rPr>
                        <a:t>B+</a:t>
                      </a:r>
                      <a:endParaRPr lang="en-US" sz="1050" dirty="0">
                        <a:effectLst/>
                        <a:latin typeface="Consolas" panose="020B0609020204030204" pitchFamily="49"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989944599"/>
                  </a:ext>
                </a:extLst>
              </a:tr>
              <a:tr h="203200">
                <a:tc>
                  <a:txBody>
                    <a:bodyPr/>
                    <a:lstStyle/>
                    <a:p>
                      <a:pPr marL="0" marR="0" algn="ctr">
                        <a:spcBef>
                          <a:spcPts val="0"/>
                        </a:spcBef>
                        <a:spcAft>
                          <a:spcPts val="0"/>
                        </a:spcAft>
                      </a:pPr>
                      <a:r>
                        <a:rPr lang="en-US" sz="1100">
                          <a:effectLst/>
                        </a:rPr>
                        <a:t>80</a:t>
                      </a:r>
                      <a:endParaRPr lang="en-US" sz="1050">
                        <a:effectLst/>
                        <a:latin typeface="Consolas" panose="020B0609020204030204" pitchFamily="49"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spcBef>
                          <a:spcPts val="0"/>
                        </a:spcBef>
                        <a:spcAft>
                          <a:spcPts val="0"/>
                        </a:spcAft>
                      </a:pPr>
                      <a:r>
                        <a:rPr lang="en-US" sz="1100" dirty="0">
                          <a:effectLst/>
                        </a:rPr>
                        <a:t>B</a:t>
                      </a:r>
                      <a:endParaRPr lang="en-US" sz="1050" dirty="0">
                        <a:effectLst/>
                        <a:latin typeface="Consolas" panose="020B0609020204030204" pitchFamily="49"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061049984"/>
                  </a:ext>
                </a:extLst>
              </a:tr>
              <a:tr h="203200">
                <a:tc>
                  <a:txBody>
                    <a:bodyPr/>
                    <a:lstStyle/>
                    <a:p>
                      <a:pPr marL="0" marR="0" algn="ctr">
                        <a:spcBef>
                          <a:spcPts val="0"/>
                        </a:spcBef>
                        <a:spcAft>
                          <a:spcPts val="0"/>
                        </a:spcAft>
                      </a:pPr>
                      <a:r>
                        <a:rPr lang="en-US" sz="1100">
                          <a:effectLst/>
                        </a:rPr>
                        <a:t>77</a:t>
                      </a:r>
                      <a:endParaRPr lang="en-US" sz="1050">
                        <a:effectLst/>
                        <a:latin typeface="Consolas" panose="020B0609020204030204" pitchFamily="49"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spcBef>
                          <a:spcPts val="0"/>
                        </a:spcBef>
                        <a:spcAft>
                          <a:spcPts val="0"/>
                        </a:spcAft>
                      </a:pPr>
                      <a:r>
                        <a:rPr lang="en-US" sz="1100" dirty="0">
                          <a:effectLst/>
                        </a:rPr>
                        <a:t>B-</a:t>
                      </a:r>
                      <a:endParaRPr lang="en-US" sz="1050" dirty="0">
                        <a:effectLst/>
                        <a:latin typeface="Consolas" panose="020B0609020204030204" pitchFamily="49"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106857876"/>
                  </a:ext>
                </a:extLst>
              </a:tr>
              <a:tr h="203200">
                <a:tc>
                  <a:txBody>
                    <a:bodyPr/>
                    <a:lstStyle/>
                    <a:p>
                      <a:pPr marL="0" marR="0" algn="ctr">
                        <a:spcBef>
                          <a:spcPts val="0"/>
                        </a:spcBef>
                        <a:spcAft>
                          <a:spcPts val="0"/>
                        </a:spcAft>
                      </a:pPr>
                      <a:r>
                        <a:rPr lang="en-US" sz="1100">
                          <a:effectLst/>
                        </a:rPr>
                        <a:t>73</a:t>
                      </a:r>
                      <a:endParaRPr lang="en-US" sz="1050">
                        <a:effectLst/>
                        <a:latin typeface="Consolas" panose="020B0609020204030204" pitchFamily="49"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spcBef>
                          <a:spcPts val="0"/>
                        </a:spcBef>
                        <a:spcAft>
                          <a:spcPts val="0"/>
                        </a:spcAft>
                      </a:pPr>
                      <a:r>
                        <a:rPr lang="en-US" sz="1100" dirty="0">
                          <a:effectLst/>
                        </a:rPr>
                        <a:t>C+</a:t>
                      </a:r>
                      <a:endParaRPr lang="en-US" sz="1050" dirty="0">
                        <a:effectLst/>
                        <a:latin typeface="Consolas" panose="020B0609020204030204" pitchFamily="49"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531537988"/>
                  </a:ext>
                </a:extLst>
              </a:tr>
              <a:tr h="203200">
                <a:tc>
                  <a:txBody>
                    <a:bodyPr/>
                    <a:lstStyle/>
                    <a:p>
                      <a:pPr marL="0" marR="0" algn="ctr">
                        <a:spcBef>
                          <a:spcPts val="0"/>
                        </a:spcBef>
                        <a:spcAft>
                          <a:spcPts val="0"/>
                        </a:spcAft>
                      </a:pPr>
                      <a:r>
                        <a:rPr lang="en-US" sz="1100">
                          <a:effectLst/>
                        </a:rPr>
                        <a:t>70</a:t>
                      </a:r>
                      <a:endParaRPr lang="en-US" sz="1050">
                        <a:effectLst/>
                        <a:latin typeface="Consolas" panose="020B0609020204030204" pitchFamily="49"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spcBef>
                          <a:spcPts val="0"/>
                        </a:spcBef>
                        <a:spcAft>
                          <a:spcPts val="0"/>
                        </a:spcAft>
                      </a:pPr>
                      <a:r>
                        <a:rPr lang="en-US" sz="1100">
                          <a:effectLst/>
                        </a:rPr>
                        <a:t>C</a:t>
                      </a:r>
                      <a:endParaRPr lang="en-US" sz="1050">
                        <a:effectLst/>
                        <a:latin typeface="Consolas" panose="020B0609020204030204" pitchFamily="49"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49260484"/>
                  </a:ext>
                </a:extLst>
              </a:tr>
              <a:tr h="203200">
                <a:tc>
                  <a:txBody>
                    <a:bodyPr/>
                    <a:lstStyle/>
                    <a:p>
                      <a:pPr marL="0" marR="0" algn="ctr">
                        <a:spcBef>
                          <a:spcPts val="0"/>
                        </a:spcBef>
                        <a:spcAft>
                          <a:spcPts val="0"/>
                        </a:spcAft>
                      </a:pPr>
                      <a:r>
                        <a:rPr lang="en-US" sz="1100">
                          <a:effectLst/>
                        </a:rPr>
                        <a:t>67</a:t>
                      </a:r>
                      <a:endParaRPr lang="en-US" sz="1050">
                        <a:effectLst/>
                        <a:latin typeface="Consolas" panose="020B0609020204030204" pitchFamily="49"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spcBef>
                          <a:spcPts val="0"/>
                        </a:spcBef>
                        <a:spcAft>
                          <a:spcPts val="0"/>
                        </a:spcAft>
                      </a:pPr>
                      <a:r>
                        <a:rPr lang="en-US" sz="1100">
                          <a:effectLst/>
                        </a:rPr>
                        <a:t>C-</a:t>
                      </a:r>
                      <a:endParaRPr lang="en-US" sz="1050">
                        <a:effectLst/>
                        <a:latin typeface="Consolas" panose="020B0609020204030204" pitchFamily="49"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281805201"/>
                  </a:ext>
                </a:extLst>
              </a:tr>
              <a:tr h="203200">
                <a:tc>
                  <a:txBody>
                    <a:bodyPr/>
                    <a:lstStyle/>
                    <a:p>
                      <a:pPr marL="0" marR="0" algn="ctr">
                        <a:spcBef>
                          <a:spcPts val="0"/>
                        </a:spcBef>
                        <a:spcAft>
                          <a:spcPts val="0"/>
                        </a:spcAft>
                      </a:pPr>
                      <a:r>
                        <a:rPr lang="en-US" sz="1100">
                          <a:effectLst/>
                        </a:rPr>
                        <a:t>63</a:t>
                      </a:r>
                      <a:endParaRPr lang="en-US" sz="1050">
                        <a:effectLst/>
                        <a:latin typeface="Consolas" panose="020B0609020204030204" pitchFamily="49"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spcBef>
                          <a:spcPts val="0"/>
                        </a:spcBef>
                        <a:spcAft>
                          <a:spcPts val="0"/>
                        </a:spcAft>
                      </a:pPr>
                      <a:r>
                        <a:rPr lang="en-US" sz="1100">
                          <a:effectLst/>
                        </a:rPr>
                        <a:t>D+</a:t>
                      </a:r>
                      <a:endParaRPr lang="en-US" sz="1050">
                        <a:effectLst/>
                        <a:latin typeface="Consolas" panose="020B0609020204030204" pitchFamily="49"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717307075"/>
                  </a:ext>
                </a:extLst>
              </a:tr>
              <a:tr h="203200">
                <a:tc>
                  <a:txBody>
                    <a:bodyPr/>
                    <a:lstStyle/>
                    <a:p>
                      <a:pPr marL="0" marR="0" algn="ctr">
                        <a:spcBef>
                          <a:spcPts val="0"/>
                        </a:spcBef>
                        <a:spcAft>
                          <a:spcPts val="0"/>
                        </a:spcAft>
                      </a:pPr>
                      <a:r>
                        <a:rPr lang="en-US" sz="1100">
                          <a:effectLst/>
                        </a:rPr>
                        <a:t>60</a:t>
                      </a:r>
                      <a:endParaRPr lang="en-US" sz="1050">
                        <a:effectLst/>
                        <a:latin typeface="Consolas" panose="020B0609020204030204" pitchFamily="49"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spcBef>
                          <a:spcPts val="0"/>
                        </a:spcBef>
                        <a:spcAft>
                          <a:spcPts val="0"/>
                        </a:spcAft>
                      </a:pPr>
                      <a:r>
                        <a:rPr lang="en-US" sz="1100">
                          <a:effectLst/>
                        </a:rPr>
                        <a:t>D</a:t>
                      </a:r>
                      <a:endParaRPr lang="en-US" sz="1050">
                        <a:effectLst/>
                        <a:latin typeface="Consolas" panose="020B0609020204030204" pitchFamily="49"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941836797"/>
                  </a:ext>
                </a:extLst>
              </a:tr>
              <a:tr h="203200">
                <a:tc>
                  <a:txBody>
                    <a:bodyPr/>
                    <a:lstStyle/>
                    <a:p>
                      <a:pPr marL="0" marR="0" algn="ctr">
                        <a:spcBef>
                          <a:spcPts val="0"/>
                        </a:spcBef>
                        <a:spcAft>
                          <a:spcPts val="0"/>
                        </a:spcAft>
                      </a:pPr>
                      <a:r>
                        <a:rPr lang="en-US" sz="1100">
                          <a:effectLst/>
                        </a:rPr>
                        <a:t>&lt; 60</a:t>
                      </a:r>
                      <a:endParaRPr lang="en-US" sz="1050">
                        <a:effectLst/>
                        <a:latin typeface="Consolas" panose="020B0609020204030204" pitchFamily="49"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spcBef>
                          <a:spcPts val="0"/>
                        </a:spcBef>
                        <a:spcAft>
                          <a:spcPts val="0"/>
                        </a:spcAft>
                      </a:pPr>
                      <a:r>
                        <a:rPr lang="en-US" sz="1100" dirty="0">
                          <a:effectLst/>
                        </a:rPr>
                        <a:t>F</a:t>
                      </a:r>
                      <a:endParaRPr lang="en-US" sz="1050" dirty="0">
                        <a:effectLst/>
                        <a:latin typeface="Consolas" panose="020B0609020204030204" pitchFamily="49"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257334391"/>
                  </a:ext>
                </a:extLst>
              </a:tr>
            </a:tbl>
          </a:graphicData>
        </a:graphic>
      </p:graphicFrame>
      <p:sp>
        <p:nvSpPr>
          <p:cNvPr id="6" name="TextBox 5">
            <a:extLst>
              <a:ext uri="{FF2B5EF4-FFF2-40B4-BE49-F238E27FC236}">
                <a16:creationId xmlns:a16="http://schemas.microsoft.com/office/drawing/2014/main" id="{44A1344B-359B-464A-913B-9F7923C6D7BF}"/>
              </a:ext>
            </a:extLst>
          </p:cNvPr>
          <p:cNvSpPr txBox="1"/>
          <p:nvPr/>
        </p:nvSpPr>
        <p:spPr>
          <a:xfrm>
            <a:off x="838200" y="6215088"/>
            <a:ext cx="6506909" cy="369332"/>
          </a:xfrm>
          <a:prstGeom prst="rect">
            <a:avLst/>
          </a:prstGeom>
          <a:noFill/>
        </p:spPr>
        <p:txBody>
          <a:bodyPr wrap="none" rtlCol="0">
            <a:spAutoFit/>
          </a:bodyPr>
          <a:lstStyle/>
          <a:p>
            <a:r>
              <a:rPr lang="en-US" sz="1800" i="1" dirty="0">
                <a:solidFill>
                  <a:schemeClr val="accent2"/>
                </a:solidFill>
              </a:rPr>
              <a:t>Midterm will be on March 4</a:t>
            </a:r>
            <a:r>
              <a:rPr lang="en-US" sz="1800" i="1" baseline="30000" dirty="0">
                <a:solidFill>
                  <a:schemeClr val="accent2"/>
                </a:solidFill>
              </a:rPr>
              <a:t>th</a:t>
            </a:r>
            <a:r>
              <a:rPr lang="en-US" sz="1800" i="1" dirty="0">
                <a:solidFill>
                  <a:schemeClr val="accent2"/>
                </a:solidFill>
              </a:rPr>
              <a:t> during class hours through Zoom</a:t>
            </a:r>
          </a:p>
        </p:txBody>
      </p:sp>
    </p:spTree>
    <p:extLst>
      <p:ext uri="{BB962C8B-B14F-4D97-AF65-F5344CB8AC3E}">
        <p14:creationId xmlns:p14="http://schemas.microsoft.com/office/powerpoint/2010/main" val="2602504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B7DB0-FCAB-46CC-9F39-554561BC6CF1}"/>
              </a:ext>
            </a:extLst>
          </p:cNvPr>
          <p:cNvSpPr>
            <a:spLocks noGrp="1"/>
          </p:cNvSpPr>
          <p:nvPr>
            <p:ph type="title"/>
          </p:nvPr>
        </p:nvSpPr>
        <p:spPr/>
        <p:txBody>
          <a:bodyPr/>
          <a:lstStyle/>
          <a:p>
            <a:r>
              <a:rPr lang="en-US" dirty="0"/>
              <a:t>Study Groups</a:t>
            </a:r>
          </a:p>
        </p:txBody>
      </p:sp>
      <p:sp>
        <p:nvSpPr>
          <p:cNvPr id="3" name="Content Placeholder 2">
            <a:extLst>
              <a:ext uri="{FF2B5EF4-FFF2-40B4-BE49-F238E27FC236}">
                <a16:creationId xmlns:a16="http://schemas.microsoft.com/office/drawing/2014/main" id="{1D8BF704-6664-4F38-B891-B798A3FDC5DC}"/>
              </a:ext>
            </a:extLst>
          </p:cNvPr>
          <p:cNvSpPr>
            <a:spLocks noGrp="1"/>
          </p:cNvSpPr>
          <p:nvPr>
            <p:ph idx="1"/>
          </p:nvPr>
        </p:nvSpPr>
        <p:spPr/>
        <p:txBody>
          <a:bodyPr/>
          <a:lstStyle/>
          <a:p>
            <a:r>
              <a:rPr lang="en-US" dirty="0"/>
              <a:t>Not mandatory!</a:t>
            </a:r>
          </a:p>
          <a:p>
            <a:r>
              <a:rPr lang="en-US" dirty="0"/>
              <a:t>Team up with your classmates to study</a:t>
            </a:r>
          </a:p>
          <a:p>
            <a:r>
              <a:rPr lang="en-US" dirty="0"/>
              <a:t>Student volunteers to coordinate meetings</a:t>
            </a:r>
          </a:p>
          <a:p>
            <a:r>
              <a:rPr lang="en-US" dirty="0"/>
              <a:t>Highly recommended (based on positive feedback from students)</a:t>
            </a:r>
          </a:p>
          <a:p>
            <a:r>
              <a:rPr lang="en-US" dirty="0"/>
              <a:t>Email one coordinator to join their team for study</a:t>
            </a:r>
          </a:p>
          <a:p>
            <a:endParaRPr lang="en-US" dirty="0"/>
          </a:p>
        </p:txBody>
      </p:sp>
      <p:sp>
        <p:nvSpPr>
          <p:cNvPr id="4" name="Slide Number Placeholder 3">
            <a:extLst>
              <a:ext uri="{FF2B5EF4-FFF2-40B4-BE49-F238E27FC236}">
                <a16:creationId xmlns:a16="http://schemas.microsoft.com/office/drawing/2014/main" id="{1CF89427-DD45-495E-AAFF-97DBF70D8653}"/>
              </a:ext>
            </a:extLst>
          </p:cNvPr>
          <p:cNvSpPr>
            <a:spLocks noGrp="1"/>
          </p:cNvSpPr>
          <p:nvPr>
            <p:ph type="sldNum" sz="quarter" idx="12"/>
          </p:nvPr>
        </p:nvSpPr>
        <p:spPr/>
        <p:txBody>
          <a:bodyPr/>
          <a:lstStyle/>
          <a:p>
            <a:pPr>
              <a:defRPr/>
            </a:pPr>
            <a:fld id="{F64F6128-AA59-40CE-8962-734C769C2012}" type="slidenum">
              <a:rPr lang="en-US" altLang="en-US" smtClean="0"/>
              <a:pPr>
                <a:defRPr/>
              </a:pPr>
              <a:t>8</a:t>
            </a:fld>
            <a:endParaRPr lang="en-US" altLang="en-US"/>
          </a:p>
        </p:txBody>
      </p:sp>
    </p:spTree>
    <p:extLst>
      <p:ext uri="{BB962C8B-B14F-4D97-AF65-F5344CB8AC3E}">
        <p14:creationId xmlns:p14="http://schemas.microsoft.com/office/powerpoint/2010/main" val="1369712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173C9-1500-453B-BD6E-DC4984A2402C}"/>
              </a:ext>
            </a:extLst>
          </p:cNvPr>
          <p:cNvSpPr>
            <a:spLocks noGrp="1"/>
          </p:cNvSpPr>
          <p:nvPr>
            <p:ph type="title"/>
          </p:nvPr>
        </p:nvSpPr>
        <p:spPr/>
        <p:txBody>
          <a:bodyPr/>
          <a:lstStyle/>
          <a:p>
            <a:r>
              <a:rPr lang="en-US" dirty="0"/>
              <a:t>Labs</a:t>
            </a:r>
          </a:p>
        </p:txBody>
      </p:sp>
      <p:sp>
        <p:nvSpPr>
          <p:cNvPr id="3" name="Content Placeholder 2">
            <a:extLst>
              <a:ext uri="{FF2B5EF4-FFF2-40B4-BE49-F238E27FC236}">
                <a16:creationId xmlns:a16="http://schemas.microsoft.com/office/drawing/2014/main" id="{94D0BBDA-256F-4B34-AD7C-6FE66FD29469}"/>
              </a:ext>
            </a:extLst>
          </p:cNvPr>
          <p:cNvSpPr>
            <a:spLocks noGrp="1"/>
          </p:cNvSpPr>
          <p:nvPr>
            <p:ph idx="1"/>
          </p:nvPr>
        </p:nvSpPr>
        <p:spPr/>
        <p:txBody>
          <a:bodyPr/>
          <a:lstStyle/>
          <a:p>
            <a:r>
              <a:rPr lang="en-US" dirty="0"/>
              <a:t>There will not be a formal lab session</a:t>
            </a:r>
          </a:p>
          <a:p>
            <a:r>
              <a:rPr lang="en-US" dirty="0"/>
              <a:t>You will work on programming assignments on your own</a:t>
            </a:r>
          </a:p>
          <a:p>
            <a:r>
              <a:rPr lang="en-US" dirty="0"/>
              <a:t>You will demo your program / results to the TA through Zoom</a:t>
            </a:r>
          </a:p>
          <a:p>
            <a:pPr lvl="1"/>
            <a:r>
              <a:rPr lang="en-US" dirty="0"/>
              <a:t>Not all labs require demoing your work to the TA</a:t>
            </a:r>
          </a:p>
          <a:p>
            <a:pPr lvl="1"/>
            <a:r>
              <a:rPr lang="en-US" dirty="0"/>
              <a:t>The description of the assignment states if a demo is required</a:t>
            </a:r>
          </a:p>
          <a:p>
            <a:endParaRPr lang="en-US" dirty="0"/>
          </a:p>
        </p:txBody>
      </p:sp>
      <p:sp>
        <p:nvSpPr>
          <p:cNvPr id="4" name="Slide Number Placeholder 3">
            <a:extLst>
              <a:ext uri="{FF2B5EF4-FFF2-40B4-BE49-F238E27FC236}">
                <a16:creationId xmlns:a16="http://schemas.microsoft.com/office/drawing/2014/main" id="{11D94A1F-1562-4BFD-9C19-6774A11AE6FE}"/>
              </a:ext>
            </a:extLst>
          </p:cNvPr>
          <p:cNvSpPr>
            <a:spLocks noGrp="1"/>
          </p:cNvSpPr>
          <p:nvPr>
            <p:ph type="sldNum" sz="quarter" idx="12"/>
          </p:nvPr>
        </p:nvSpPr>
        <p:spPr/>
        <p:txBody>
          <a:bodyPr/>
          <a:lstStyle/>
          <a:p>
            <a:pPr>
              <a:defRPr/>
            </a:pPr>
            <a:fld id="{F64F6128-AA59-40CE-8962-734C769C2012}" type="slidenum">
              <a:rPr lang="en-US" altLang="en-US" smtClean="0"/>
              <a:pPr>
                <a:defRPr/>
              </a:pPr>
              <a:t>9</a:t>
            </a:fld>
            <a:endParaRPr lang="en-US" altLang="en-US"/>
          </a:p>
        </p:txBody>
      </p:sp>
    </p:spTree>
    <p:extLst>
      <p:ext uri="{BB962C8B-B14F-4D97-AF65-F5344CB8AC3E}">
        <p14:creationId xmlns:p14="http://schemas.microsoft.com/office/powerpoint/2010/main" val="3335692435"/>
      </p:ext>
    </p:extLst>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42453</TotalTime>
  <Words>1862</Words>
  <Application>Microsoft Office PowerPoint</Application>
  <PresentationFormat>On-screen Show (4:3)</PresentationFormat>
  <Paragraphs>266</Paragraphs>
  <Slides>26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Consolas</vt:lpstr>
      <vt:lpstr>Times New Roman</vt:lpstr>
      <vt:lpstr>Default Design</vt:lpstr>
      <vt:lpstr>Logistics &amp; Introduction</vt:lpstr>
      <vt:lpstr>General Information</vt:lpstr>
      <vt:lpstr>General Information</vt:lpstr>
      <vt:lpstr>General Information </vt:lpstr>
      <vt:lpstr>WSU Blackboard </vt:lpstr>
      <vt:lpstr>Textbooks</vt:lpstr>
      <vt:lpstr>Grading</vt:lpstr>
      <vt:lpstr>Study Groups</vt:lpstr>
      <vt:lpstr>Labs</vt:lpstr>
      <vt:lpstr>Course Contents</vt:lpstr>
      <vt:lpstr>What is an operating system?</vt:lpstr>
      <vt:lpstr>Unix</vt:lpstr>
      <vt:lpstr>Linux</vt:lpstr>
      <vt:lpstr>Ubuntu Linux</vt:lpstr>
      <vt:lpstr>Virtual Box</vt:lpstr>
      <vt:lpstr>Ubuntu</vt:lpstr>
      <vt:lpstr>Linux Kernel</vt:lpstr>
      <vt:lpstr>Ubunto</vt:lpstr>
      <vt:lpstr>Some special features of Ubuntu</vt:lpstr>
      <vt:lpstr>File system organization</vt:lpstr>
      <vt:lpstr>File types</vt:lpstr>
      <vt:lpstr>File types</vt:lpstr>
      <vt:lpstr>Linux commands</vt:lpstr>
      <vt:lpstr>User accounts</vt:lpstr>
      <vt:lpstr>Add new users</vt:lpstr>
      <vt:lpstr>Readings and assignments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Rajeev Balasubramonian</dc:creator>
  <cp:lastModifiedBy>Ghasemzadeh, Hassan</cp:lastModifiedBy>
  <cp:revision>384</cp:revision>
  <dcterms:created xsi:type="dcterms:W3CDTF">2002-09-20T18:19:18Z</dcterms:created>
  <dcterms:modified xsi:type="dcterms:W3CDTF">2021-01-20T04:17:42Z</dcterms:modified>
</cp:coreProperties>
</file>