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64" r:id="rId2"/>
    <p:sldId id="566" r:id="rId3"/>
    <p:sldId id="565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8" r:id="rId15"/>
    <p:sldId id="577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00000"/>
    <a:srgbClr val="990000"/>
    <a:srgbClr val="FF9900"/>
    <a:srgbClr val="FFFF00"/>
    <a:srgbClr val="66CCFF"/>
    <a:srgbClr val="00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3926" autoAdjust="0"/>
  </p:normalViewPr>
  <p:slideViewPr>
    <p:cSldViewPr>
      <p:cViewPr varScale="1">
        <p:scale>
          <a:sx n="91" d="100"/>
          <a:sy n="91" d="100"/>
        </p:scale>
        <p:origin x="21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2174" y="258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4C2068-71DF-44A2-B9A3-7D132213BF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38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0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2DB0A-2C52-442D-9BBF-FAB67B88E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dynamic linking:</a:t>
            </a:r>
          </a:p>
          <a:p>
            <a:r>
              <a:rPr lang="en-US" dirty="0"/>
              <a:t>(1) Size of </a:t>
            </a:r>
            <a:r>
              <a:rPr lang="en-US" dirty="0" err="1"/>
              <a:t>a.out</a:t>
            </a:r>
            <a:r>
              <a:rPr lang="en-US" dirty="0"/>
              <a:t> is small</a:t>
            </a:r>
          </a:p>
          <a:p>
            <a:r>
              <a:rPr lang="en-US" dirty="0"/>
              <a:t>(2) Executing programs may share the same library functions in memory</a:t>
            </a:r>
          </a:p>
          <a:p>
            <a:r>
              <a:rPr lang="en-US" dirty="0"/>
              <a:t>(3) Modifying library functions does not need to re-compile the source files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DB0A-2C52-442D-9BBF-FAB67B88E75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8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DB0A-2C52-442D-9BBF-FAB67B88E75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72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DB0A-2C52-442D-9BBF-FAB67B88E75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2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DB0A-2C52-442D-9BBF-FAB67B88E75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20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C223F-1A79-4507-B058-E1FF6994B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0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>
              <a:buClr>
                <a:schemeClr val="accent6">
                  <a:lumMod val="50000"/>
                </a:schemeClr>
              </a:buClr>
              <a:defRPr sz="2200"/>
            </a:lvl2pPr>
            <a:lvl3pPr>
              <a:buClr>
                <a:schemeClr val="accent6">
                  <a:lumMod val="50000"/>
                </a:schemeClr>
              </a:buClr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buClr>
                <a:schemeClr val="accent6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F6128-AA59-40CE-8962-734C769C2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9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476B-7DA4-4FA7-882E-B7CCA9DF7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07FA2-BBF1-424D-992D-1F836B12C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8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3E38-C905-4156-AE2B-43F1DB021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A636EB-0109-4997-8814-5C827112C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Program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sz="1800" dirty="0" err="1"/>
              <a:t>CptS</a:t>
            </a:r>
            <a:r>
              <a:rPr lang="en-US" sz="1800" dirty="0"/>
              <a:t> 360 Systems Programming</a:t>
            </a:r>
          </a:p>
          <a:p>
            <a:r>
              <a:rPr lang="en-US" sz="1800" dirty="0"/>
              <a:t>School of Electrical Engineering and Computer Science</a:t>
            </a:r>
          </a:p>
          <a:p>
            <a:r>
              <a:rPr lang="en-US" sz="1800" dirty="0"/>
              <a:t>Washington State University</a:t>
            </a:r>
          </a:p>
          <a:p>
            <a:r>
              <a:rPr lang="en-US" sz="1800" dirty="0"/>
              <a:t>Hassan Ghasemzadeh (hassan.ghasemzadeh@wsu.edu)</a:t>
            </a:r>
          </a:p>
        </p:txBody>
      </p:sp>
    </p:spTree>
    <p:extLst>
      <p:ext uri="{BB962C8B-B14F-4D97-AF65-F5344CB8AC3E}">
        <p14:creationId xmlns:p14="http://schemas.microsoft.com/office/powerpoint/2010/main" val="25511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8A9E-D993-4386-88C0-CF32A499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F82F-6AA5-4697-BEEB-B6A086CA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3819434"/>
          </a:xfrm>
        </p:spPr>
        <p:txBody>
          <a:bodyPr/>
          <a:lstStyle/>
          <a:p>
            <a:r>
              <a:rPr lang="en-US" sz="2200" b="1" dirty="0"/>
              <a:t>Local</a:t>
            </a:r>
            <a:r>
              <a:rPr lang="en-US" sz="2200" dirty="0"/>
              <a:t> variables are defined inside functions. They are visible only to the function in which they are defined.</a:t>
            </a:r>
          </a:p>
          <a:p>
            <a:pPr lvl="1"/>
            <a:r>
              <a:rPr lang="en-US" sz="2000" dirty="0"/>
              <a:t>Compiler allocate </a:t>
            </a:r>
            <a:r>
              <a:rPr lang="en-US" sz="2000" b="1" dirty="0"/>
              <a:t>register </a:t>
            </a:r>
            <a:r>
              <a:rPr lang="en-US" sz="2000" dirty="0"/>
              <a:t>variables in CPU registers. </a:t>
            </a:r>
          </a:p>
          <a:p>
            <a:pPr lvl="1"/>
            <a:r>
              <a:rPr lang="en-US" sz="2000" dirty="0"/>
              <a:t>By default, local variables</a:t>
            </a:r>
            <a:r>
              <a:rPr lang="en-US" sz="2000" b="1" dirty="0"/>
              <a:t> </a:t>
            </a:r>
            <a:r>
              <a:rPr lang="en-US" sz="2000" dirty="0"/>
              <a:t>are </a:t>
            </a:r>
            <a:r>
              <a:rPr lang="en-US" sz="2000" b="1" dirty="0"/>
              <a:t>automatic</a:t>
            </a:r>
            <a:r>
              <a:rPr lang="en-US" sz="2000" dirty="0"/>
              <a:t>: they come into existence when the function is entered and they disappear on exit</a:t>
            </a:r>
          </a:p>
          <a:p>
            <a:pPr lvl="2"/>
            <a:r>
              <a:rPr lang="en-US" sz="1800" dirty="0"/>
              <a:t>No allocated memory space until the function is entered</a:t>
            </a:r>
          </a:p>
          <a:p>
            <a:pPr lvl="2"/>
            <a:r>
              <a:rPr lang="en-US" sz="1800" dirty="0"/>
              <a:t>Cannot be initialized at compile time (no memory allocated at compile time)</a:t>
            </a:r>
          </a:p>
          <a:p>
            <a:pPr lvl="1"/>
            <a:r>
              <a:rPr lang="en-US" sz="2000" b="1" dirty="0"/>
              <a:t>Static</a:t>
            </a:r>
            <a:r>
              <a:rPr lang="en-US" sz="2000" dirty="0"/>
              <a:t> local variables are permanent and unique: </a:t>
            </a:r>
            <a:r>
              <a:rPr lang="en-US" sz="1600" dirty="0"/>
              <a:t>can be initialized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07703-0AA4-46AA-ACA5-E4A7AC66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1E4DE-BDD1-4AE2-AAC5-6E0307CA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2400"/>
            <a:ext cx="5466457" cy="1300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AD01D-2C7D-4C10-A749-EA7B64C0E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43" b="35681"/>
          <a:stretch/>
        </p:blipFill>
        <p:spPr>
          <a:xfrm>
            <a:off x="3053644" y="4876800"/>
            <a:ext cx="6090356" cy="1488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26371-0C58-4AF1-89EB-2204DF60BE3D}"/>
              </a:ext>
            </a:extLst>
          </p:cNvPr>
          <p:cNvSpPr txBox="1"/>
          <p:nvPr/>
        </p:nvSpPr>
        <p:spPr>
          <a:xfrm>
            <a:off x="189088" y="6377919"/>
            <a:ext cx="586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No, because ‘a’ does not yet exist at compile 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32814-FEAD-44AD-BB74-BB636BAD6985}"/>
              </a:ext>
            </a:extLst>
          </p:cNvPr>
          <p:cNvGrpSpPr/>
          <p:nvPr/>
        </p:nvGrpSpPr>
        <p:grpSpPr>
          <a:xfrm>
            <a:off x="189088" y="5297693"/>
            <a:ext cx="3087512" cy="646331"/>
            <a:chOff x="189088" y="5297693"/>
            <a:chExt cx="308751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731522-A606-48DC-82D6-56C051601B47}"/>
                </a:ext>
              </a:extLst>
            </p:cNvPr>
            <p:cNvSpPr txBox="1"/>
            <p:nvPr/>
          </p:nvSpPr>
          <p:spPr>
            <a:xfrm>
              <a:off x="189088" y="5297693"/>
              <a:ext cx="2554112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Does this mean initializing ‘a’?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B0AF1D7-2973-4FA1-A26C-75142D1591E1}"/>
                </a:ext>
              </a:extLst>
            </p:cNvPr>
            <p:cNvCxnSpPr/>
            <p:nvPr/>
          </p:nvCxnSpPr>
          <p:spPr>
            <a:xfrm flipH="1">
              <a:off x="2743200" y="5335348"/>
              <a:ext cx="533400" cy="264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7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411E-FACC-4CDB-A20F-ED5EA4C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3015-450B-4009-8A57-F10EFFD8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00400"/>
            <a:ext cx="7772400" cy="3048000"/>
          </a:xfrm>
        </p:spPr>
        <p:txBody>
          <a:bodyPr/>
          <a:lstStyle/>
          <a:p>
            <a:r>
              <a:rPr lang="en-US" u="sng" dirty="0"/>
              <a:t>Step 1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Compiler</a:t>
            </a:r>
            <a:r>
              <a:rPr lang="en-US" dirty="0"/>
              <a:t> converts C source files to assembly code files</a:t>
            </a:r>
          </a:p>
          <a:p>
            <a:r>
              <a:rPr lang="en-US" u="sng" dirty="0"/>
              <a:t>Step 2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Assembler</a:t>
            </a:r>
            <a:r>
              <a:rPr lang="en-US" dirty="0"/>
              <a:t> converts assembly Code to object code. </a:t>
            </a:r>
          </a:p>
          <a:p>
            <a:r>
              <a:rPr lang="en-US" u="sng" dirty="0"/>
              <a:t>Step 3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Linker</a:t>
            </a:r>
            <a:r>
              <a:rPr lang="en-US" dirty="0"/>
              <a:t> combines all object files and needed library functions into a single binary executable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69624-A987-496F-8528-C0740096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0EB74-75CF-4B82-94E3-B5E14260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" y="1334321"/>
            <a:ext cx="7689715" cy="1662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8C1F3-1C05-4421-A0BD-34FBBAF9253E}"/>
              </a:ext>
            </a:extLst>
          </p:cNvPr>
          <p:cNvSpPr txBox="1"/>
          <p:nvPr/>
        </p:nvSpPr>
        <p:spPr>
          <a:xfrm>
            <a:off x="768485" y="6141535"/>
            <a:ext cx="717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What C libraries will be included in the binary executable file (</a:t>
            </a:r>
            <a:r>
              <a:rPr lang="en-US" sz="1800" i="1" dirty="0" err="1">
                <a:solidFill>
                  <a:schemeClr val="accent2"/>
                </a:solidFill>
              </a:rPr>
              <a:t>a.out</a:t>
            </a:r>
            <a:r>
              <a:rPr lang="en-US" sz="1800" i="1" dirty="0">
                <a:solidFill>
                  <a:schemeClr val="accent2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3128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1966-A2AD-4F3D-8B2E-9A1AFBA5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&amp; 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344E-ACEE-46F4-B8A6-07B1925C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There are </a:t>
            </a:r>
            <a:r>
              <a:rPr lang="en-US" sz="2200" b="1" dirty="0"/>
              <a:t>two types </a:t>
            </a:r>
            <a:r>
              <a:rPr lang="en-US" sz="2200" dirty="0"/>
              <a:t>of linking (static and dynamic)</a:t>
            </a:r>
          </a:p>
          <a:p>
            <a:r>
              <a:rPr lang="en-US" sz="2200" dirty="0"/>
              <a:t>Default linking approach is dynamic linking</a:t>
            </a:r>
          </a:p>
          <a:p>
            <a:r>
              <a:rPr lang="en-US" sz="2200" b="1" dirty="0"/>
              <a:t>Static</a:t>
            </a:r>
            <a:r>
              <a:rPr lang="en-US" sz="2200" dirty="0"/>
              <a:t> linking</a:t>
            </a:r>
          </a:p>
          <a:p>
            <a:pPr lvl="1"/>
            <a:r>
              <a:rPr lang="en-US" sz="2000" dirty="0"/>
              <a:t>Uses a static library</a:t>
            </a:r>
          </a:p>
          <a:p>
            <a:pPr lvl="1"/>
            <a:r>
              <a:rPr lang="en-US" sz="2000" dirty="0"/>
              <a:t>Linker includes all needed library function codes and data into </a:t>
            </a:r>
            <a:r>
              <a:rPr lang="en-US" sz="2000" dirty="0" err="1"/>
              <a:t>a.out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The output file </a:t>
            </a:r>
            <a:r>
              <a:rPr lang="en-US" sz="2000" dirty="0" err="1"/>
              <a:t>a.out</a:t>
            </a:r>
            <a:r>
              <a:rPr lang="en-US" sz="2000" dirty="0"/>
              <a:t> is self-contained but very large in size</a:t>
            </a:r>
          </a:p>
          <a:p>
            <a:r>
              <a:rPr lang="en-US" sz="2200" b="1" dirty="0"/>
              <a:t>Dynamic</a:t>
            </a:r>
            <a:r>
              <a:rPr lang="en-US" sz="2200" dirty="0"/>
              <a:t> linking</a:t>
            </a:r>
          </a:p>
          <a:p>
            <a:pPr lvl="1"/>
            <a:r>
              <a:rPr lang="en-US" sz="2000" dirty="0"/>
              <a:t>Uses a shared library</a:t>
            </a:r>
          </a:p>
          <a:p>
            <a:pPr lvl="1"/>
            <a:r>
              <a:rPr lang="en-US" sz="2000" dirty="0"/>
              <a:t>C library functions are not included in </a:t>
            </a:r>
            <a:r>
              <a:rPr lang="en-US" sz="2000" dirty="0" err="1"/>
              <a:t>a.out</a:t>
            </a:r>
            <a:endParaRPr lang="en-US" sz="2000" dirty="0"/>
          </a:p>
          <a:p>
            <a:pPr lvl="1"/>
            <a:r>
              <a:rPr lang="en-US" sz="2000" dirty="0"/>
              <a:t>Calls to needed library functions are recorded in </a:t>
            </a:r>
            <a:r>
              <a:rPr lang="en-US" sz="2000" dirty="0" err="1"/>
              <a:t>a.out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Operating system loads both </a:t>
            </a:r>
            <a:r>
              <a:rPr lang="en-US" sz="2000" dirty="0" err="1"/>
              <a:t>a.out</a:t>
            </a:r>
            <a:r>
              <a:rPr lang="en-US" sz="2000" dirty="0"/>
              <a:t> and the shared library into memory during execution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7058-6F9C-4C74-BD66-51D00569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DD6D5-932F-4E35-81A0-FB402B0B1E6F}"/>
              </a:ext>
            </a:extLst>
          </p:cNvPr>
          <p:cNvSpPr txBox="1"/>
          <p:nvPr/>
        </p:nvSpPr>
        <p:spPr>
          <a:xfrm>
            <a:off x="1066800" y="6336268"/>
            <a:ext cx="502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Which linking approach is more efficient? Why?</a:t>
            </a:r>
          </a:p>
        </p:txBody>
      </p:sp>
    </p:spTree>
    <p:extLst>
      <p:ext uri="{BB962C8B-B14F-4D97-AF65-F5344CB8AC3E}">
        <p14:creationId xmlns:p14="http://schemas.microsoft.com/office/powerpoint/2010/main" val="19392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9A65-884E-4BB2-9FCB-8EEAE516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‘</a:t>
            </a:r>
            <a:r>
              <a:rPr lang="en-US" dirty="0" err="1"/>
              <a:t>a.out</a:t>
            </a:r>
            <a:r>
              <a:rPr lang="en-US" dirty="0"/>
              <a:t>’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D47F-36D8-43FF-B89F-CCE9AE01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a.out</a:t>
            </a:r>
            <a:r>
              <a:rPr lang="en-US" dirty="0"/>
              <a:t> file looks like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consists of the following fields:</a:t>
            </a:r>
          </a:p>
          <a:p>
            <a:pPr lvl="1"/>
            <a:r>
              <a:rPr lang="en-US" sz="2000" b="1" dirty="0"/>
              <a:t>Header</a:t>
            </a:r>
            <a:r>
              <a:rPr lang="en-US" sz="2000" dirty="0"/>
              <a:t> contains loading information and sizes of the </a:t>
            </a:r>
            <a:r>
              <a:rPr lang="en-US" sz="2000" dirty="0" err="1"/>
              <a:t>a.out</a:t>
            </a:r>
            <a:r>
              <a:rPr lang="en-US" sz="2000" dirty="0"/>
              <a:t> file</a:t>
            </a:r>
          </a:p>
          <a:p>
            <a:pPr lvl="2"/>
            <a:r>
              <a:rPr lang="en-US" sz="1800" b="1" dirty="0" err="1"/>
              <a:t>tsize</a:t>
            </a:r>
            <a:r>
              <a:rPr lang="en-US" sz="1800" dirty="0"/>
              <a:t> = size of Code section</a:t>
            </a:r>
          </a:p>
          <a:p>
            <a:pPr lvl="2"/>
            <a:r>
              <a:rPr lang="en-US" sz="1800" b="1" dirty="0" err="1"/>
              <a:t>dsize</a:t>
            </a:r>
            <a:r>
              <a:rPr lang="en-US" sz="1800" dirty="0"/>
              <a:t> = size of Data section containing </a:t>
            </a:r>
            <a:r>
              <a:rPr lang="en-US" sz="1800" dirty="0">
                <a:solidFill>
                  <a:schemeClr val="accent2"/>
                </a:solidFill>
              </a:rPr>
              <a:t>initialized</a:t>
            </a:r>
            <a:r>
              <a:rPr lang="en-US" sz="1800" dirty="0"/>
              <a:t> </a:t>
            </a:r>
            <a:r>
              <a:rPr lang="en-US" sz="1800" dirty="0" err="1"/>
              <a:t>globals</a:t>
            </a:r>
            <a:r>
              <a:rPr lang="en-US" sz="1800" dirty="0"/>
              <a:t> and static locals</a:t>
            </a:r>
          </a:p>
          <a:p>
            <a:pPr lvl="2"/>
            <a:r>
              <a:rPr lang="en-US" sz="1800" b="1" dirty="0" err="1"/>
              <a:t>bsize</a:t>
            </a:r>
            <a:r>
              <a:rPr lang="en-US" sz="1800" dirty="0"/>
              <a:t> = size of </a:t>
            </a:r>
            <a:r>
              <a:rPr lang="en-US" sz="1800" dirty="0" err="1"/>
              <a:t>bss</a:t>
            </a:r>
            <a:r>
              <a:rPr lang="en-US" sz="1800" dirty="0"/>
              <a:t> section containing </a:t>
            </a:r>
            <a:r>
              <a:rPr lang="en-US" sz="1800" dirty="0">
                <a:solidFill>
                  <a:schemeClr val="accent2"/>
                </a:solidFill>
              </a:rPr>
              <a:t>uninitialized</a:t>
            </a:r>
            <a:r>
              <a:rPr lang="en-US" sz="1800" dirty="0"/>
              <a:t> </a:t>
            </a:r>
            <a:r>
              <a:rPr lang="en-US" sz="1800" dirty="0" err="1"/>
              <a:t>globals</a:t>
            </a:r>
            <a:r>
              <a:rPr lang="en-US" sz="1800" dirty="0"/>
              <a:t> and static locals </a:t>
            </a:r>
          </a:p>
          <a:p>
            <a:pPr lvl="2"/>
            <a:r>
              <a:rPr lang="en-US" sz="1800" b="1" dirty="0" err="1"/>
              <a:t>total_size</a:t>
            </a:r>
            <a:r>
              <a:rPr lang="en-US" sz="1800" dirty="0"/>
              <a:t> = total size of </a:t>
            </a:r>
            <a:r>
              <a:rPr lang="en-US" sz="1800" dirty="0" err="1"/>
              <a:t>a.out</a:t>
            </a:r>
            <a:r>
              <a:rPr lang="en-US" sz="1800" dirty="0"/>
              <a:t> to load.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A71F2-F635-416F-94AF-C4F09B6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F0C28-4511-4A6F-B367-A858122E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26356"/>
            <a:ext cx="583151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5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DC07-6F00-48BD-B775-6B738EE9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‘</a:t>
            </a:r>
            <a:r>
              <a:rPr lang="en-US" dirty="0" err="1"/>
              <a:t>a.out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04CD-7D75-4D1B-B917-513E6D7B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fields in </a:t>
            </a:r>
            <a:r>
              <a:rPr lang="en-US" dirty="0" err="1"/>
              <a:t>a.out</a:t>
            </a:r>
            <a:endParaRPr lang="en-US" dirty="0"/>
          </a:p>
          <a:p>
            <a:pPr lvl="1"/>
            <a:r>
              <a:rPr lang="en-US" sz="2000" b="1" dirty="0"/>
              <a:t>CODE</a:t>
            </a:r>
            <a:r>
              <a:rPr lang="en-US" sz="2000" dirty="0"/>
              <a:t> section (or </a:t>
            </a:r>
            <a:r>
              <a:rPr lang="en-US" sz="2000" dirty="0">
                <a:solidFill>
                  <a:schemeClr val="accent2"/>
                </a:solidFill>
              </a:rPr>
              <a:t>text </a:t>
            </a:r>
            <a:r>
              <a:rPr lang="en-US" sz="2000" dirty="0"/>
              <a:t>section) contains </a:t>
            </a:r>
            <a:r>
              <a:rPr lang="en-US" sz="2000" dirty="0">
                <a:solidFill>
                  <a:schemeClr val="accent2"/>
                </a:solidFill>
              </a:rPr>
              <a:t>executable</a:t>
            </a:r>
            <a:r>
              <a:rPr lang="en-US" sz="2000" dirty="0"/>
              <a:t> code of the program. It begins with the standard C startup code </a:t>
            </a:r>
            <a:r>
              <a:rPr lang="en-US" sz="2000" dirty="0">
                <a:solidFill>
                  <a:schemeClr val="accent2"/>
                </a:solidFill>
              </a:rPr>
              <a:t>crt0.o</a:t>
            </a:r>
            <a:r>
              <a:rPr lang="en-US" sz="2000" dirty="0"/>
              <a:t>, which calls main(). </a:t>
            </a:r>
          </a:p>
          <a:p>
            <a:pPr lvl="1"/>
            <a:r>
              <a:rPr lang="en-US" sz="2000" b="1" dirty="0"/>
              <a:t>DATA</a:t>
            </a:r>
            <a:r>
              <a:rPr lang="en-US" sz="2000" dirty="0"/>
              <a:t> section contains </a:t>
            </a:r>
            <a:r>
              <a:rPr lang="en-US" sz="2000" dirty="0">
                <a:solidFill>
                  <a:schemeClr val="accent2"/>
                </a:solidFill>
              </a:rPr>
              <a:t>initialized</a:t>
            </a:r>
            <a:r>
              <a:rPr lang="en-US" sz="2000" dirty="0"/>
              <a:t> global and static variables</a:t>
            </a:r>
          </a:p>
          <a:p>
            <a:r>
              <a:rPr lang="en-US" b="1" dirty="0"/>
              <a:t>BSS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BSS section, which contains </a:t>
            </a:r>
            <a:r>
              <a:rPr lang="en-US" dirty="0">
                <a:solidFill>
                  <a:schemeClr val="accent2"/>
                </a:solidFill>
              </a:rPr>
              <a:t>uninitialized</a:t>
            </a:r>
            <a:r>
              <a:rPr lang="en-US" dirty="0"/>
              <a:t> global and static local variables, is not in the </a:t>
            </a:r>
            <a:r>
              <a:rPr lang="en-US" dirty="0" err="1"/>
              <a:t>a.out</a:t>
            </a:r>
            <a:r>
              <a:rPr lang="en-US" dirty="0"/>
              <a:t> file. </a:t>
            </a:r>
          </a:p>
          <a:p>
            <a:pPr lvl="1"/>
            <a:r>
              <a:rPr lang="en-US" dirty="0"/>
              <a:t>Its size is recorded in </a:t>
            </a:r>
            <a:r>
              <a:rPr lang="en-US" dirty="0" err="1"/>
              <a:t>a.out</a:t>
            </a:r>
            <a:r>
              <a:rPr lang="en-US" dirty="0"/>
              <a:t> header though (i.e., </a:t>
            </a:r>
            <a:r>
              <a:rPr lang="en-US" dirty="0" err="1"/>
              <a:t>bsize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2"/>
                </a:solidFill>
              </a:rPr>
              <a:t>Automatic</a:t>
            </a:r>
            <a:r>
              <a:rPr lang="en-US" dirty="0"/>
              <a:t> local variables are 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in </a:t>
            </a:r>
            <a:r>
              <a:rPr lang="en-US" dirty="0" err="1"/>
              <a:t>a.out</a:t>
            </a:r>
            <a:endParaRPr lang="en-US" dirty="0"/>
          </a:p>
          <a:p>
            <a:pPr lvl="1"/>
            <a:r>
              <a:rPr lang="en-US" dirty="0"/>
              <a:t>Where are they assigned in memory then?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9A6CA-AB65-4C9A-A0E6-82A03AD7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27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0B7C-0922-4656-BA91-E8B783B9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size of </a:t>
            </a:r>
            <a:r>
              <a:rPr lang="en-US" dirty="0" err="1"/>
              <a:t>a.out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9E5B-8422-4A76-8D25-32FD1766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Consider our running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E1F4-BDF9-44C0-AE90-7067B68B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6EBC2-776D-4487-B42F-E35DFAF1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4903"/>
            <a:ext cx="6629400" cy="4036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65006-83B9-4F78-A239-925125C4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53" y="770467"/>
            <a:ext cx="417510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456B-C977-4E46-BD70-F0F3A395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ED93-8FD1-46E9-882C-CA961EAA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change variable ‘h’ to an array of size ’10’?</a:t>
            </a:r>
          </a:p>
          <a:p>
            <a:pPr lvl="1"/>
            <a:r>
              <a:rPr lang="en-US" dirty="0"/>
              <a:t>Previously we had “int h;”</a:t>
            </a:r>
          </a:p>
          <a:p>
            <a:pPr lvl="1"/>
            <a:r>
              <a:rPr lang="en-US" dirty="0"/>
              <a:t>And this was the output of ‘size </a:t>
            </a:r>
            <a:r>
              <a:rPr lang="en-US" dirty="0" err="1"/>
              <a:t>a.out</a:t>
            </a:r>
            <a:r>
              <a:rPr lang="en-US" dirty="0"/>
              <a:t>’ command: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Now we have “int h[10];”</a:t>
            </a:r>
          </a:p>
          <a:p>
            <a:pPr lvl="1"/>
            <a:r>
              <a:rPr lang="en-US" dirty="0"/>
              <a:t>What section size will change?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58B19-F25A-4427-BF8A-7B7531A7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DA799-0232-460D-81DA-B1F63192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286375"/>
            <a:ext cx="436245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E33C6-5133-417F-8E5C-50F4EA6E2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82" r="35632" b="5663"/>
          <a:stretch/>
        </p:blipFill>
        <p:spPr>
          <a:xfrm>
            <a:off x="1981200" y="3200400"/>
            <a:ext cx="4267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50CE-89C6-49AD-BC54-0A07C35B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B438-832C-4B5B-82D0-11E84F13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648200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Examine </a:t>
            </a:r>
            <a:r>
              <a:rPr lang="en-US" b="1" dirty="0"/>
              <a:t>run-time behavior</a:t>
            </a:r>
            <a:r>
              <a:rPr lang="en-US" dirty="0"/>
              <a:t> of </a:t>
            </a:r>
            <a:r>
              <a:rPr lang="en-US" dirty="0" err="1"/>
              <a:t>a.out</a:t>
            </a:r>
            <a:endParaRPr lang="en-US" dirty="0"/>
          </a:p>
          <a:p>
            <a:r>
              <a:rPr lang="en-US" dirty="0"/>
              <a:t>Run-time behavior</a:t>
            </a:r>
          </a:p>
          <a:p>
            <a:pPr lvl="1"/>
            <a:r>
              <a:rPr lang="en-US" dirty="0"/>
              <a:t>Stems mainly from </a:t>
            </a:r>
            <a:r>
              <a:rPr lang="en-US" b="1" dirty="0"/>
              <a:t>function calls</a:t>
            </a:r>
          </a:p>
          <a:p>
            <a:pPr lvl="2"/>
            <a:r>
              <a:rPr lang="en-US" dirty="0"/>
              <a:t>crt0.o calls main(), and main() calls other functions, etc.</a:t>
            </a:r>
          </a:p>
          <a:p>
            <a:r>
              <a:rPr lang="en-US" dirty="0"/>
              <a:t>Our focus</a:t>
            </a:r>
          </a:p>
          <a:p>
            <a:pPr lvl="1"/>
            <a:r>
              <a:rPr lang="en-US" dirty="0"/>
              <a:t>Running </a:t>
            </a:r>
            <a:r>
              <a:rPr lang="en-US" b="1" dirty="0"/>
              <a:t>C programs</a:t>
            </a:r>
            <a:r>
              <a:rPr lang="en-US" dirty="0"/>
              <a:t> on 32-bit Intel processors</a:t>
            </a:r>
          </a:p>
          <a:p>
            <a:pPr lvl="1"/>
            <a:r>
              <a:rPr lang="en-US" dirty="0"/>
              <a:t>Parameters are passed on the </a:t>
            </a:r>
            <a:r>
              <a:rPr lang="en-US" b="1" dirty="0"/>
              <a:t>stack</a:t>
            </a:r>
            <a:r>
              <a:rPr lang="en-US" dirty="0"/>
              <a:t> during function calls</a:t>
            </a:r>
          </a:p>
          <a:p>
            <a:pPr lvl="1"/>
            <a:r>
              <a:rPr lang="en-US" dirty="0"/>
              <a:t>CPU register </a:t>
            </a:r>
            <a:r>
              <a:rPr lang="en-US" b="1" dirty="0" err="1"/>
              <a:t>ebp</a:t>
            </a:r>
            <a:r>
              <a:rPr lang="en-US" dirty="0"/>
              <a:t> points to </a:t>
            </a:r>
            <a:r>
              <a:rPr lang="en-US" b="1" dirty="0"/>
              <a:t>stack frame</a:t>
            </a:r>
            <a:r>
              <a:rPr lang="en-US" dirty="0"/>
              <a:t> of the current executing function</a:t>
            </a:r>
          </a:p>
          <a:p>
            <a:pPr lvl="2"/>
            <a:r>
              <a:rPr lang="en-US" dirty="0"/>
              <a:t>We refer to this pointer as Frame Pointer (</a:t>
            </a:r>
            <a:r>
              <a:rPr lang="en-US" b="1" dirty="0"/>
              <a:t>FP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F73D4-D29B-4D92-A8AB-8BD76D8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87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0DC-B670-40E6-A9F8-15165434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58FD-87C3-4073-841E-7FFCED9D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 dirty="0"/>
              <a:t>Consider the following example with two functions </a:t>
            </a:r>
            <a:r>
              <a:rPr lang="en-US" b="1" dirty="0"/>
              <a:t>main() </a:t>
            </a:r>
            <a:r>
              <a:rPr lang="en-US" dirty="0"/>
              <a:t>and </a:t>
            </a:r>
            <a:r>
              <a:rPr lang="en-US" b="1" dirty="0"/>
              <a:t>sub()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65739-776F-468C-84B7-7F713B74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D57A5-84CA-4A1E-AA63-5B149A28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56556"/>
            <a:ext cx="5900561" cy="1753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4D259-FF2E-489D-A980-D97B36D2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4667250"/>
            <a:ext cx="7572375" cy="7429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DF741A-63FF-4143-B3CA-9FCAE2E28E7A}"/>
              </a:ext>
            </a:extLst>
          </p:cNvPr>
          <p:cNvSpPr txBox="1">
            <a:spLocks/>
          </p:cNvSpPr>
          <p:nvPr/>
        </p:nvSpPr>
        <p:spPr bwMode="auto">
          <a:xfrm>
            <a:off x="685800" y="4191000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/>
              <a:t>Process image </a:t>
            </a:r>
            <a:r>
              <a:rPr lang="en-US" kern="0" dirty="0"/>
              <a:t>in memory looks like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A2084A-3931-4278-8EAC-529C5FFA07FE}"/>
              </a:ext>
            </a:extLst>
          </p:cNvPr>
          <p:cNvSpPr txBox="1">
            <a:spLocks/>
          </p:cNvSpPr>
          <p:nvPr/>
        </p:nvSpPr>
        <p:spPr bwMode="auto">
          <a:xfrm>
            <a:off x="533400" y="5448300"/>
            <a:ext cx="77724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000" b="1" kern="0" dirty="0"/>
              <a:t>Data</a:t>
            </a:r>
            <a:r>
              <a:rPr lang="en-US" sz="2000" kern="0" dirty="0"/>
              <a:t> section includes both initialized data and </a:t>
            </a:r>
            <a:r>
              <a:rPr lang="en-US" sz="2000" kern="0" dirty="0" err="1"/>
              <a:t>bss</a:t>
            </a:r>
            <a:r>
              <a:rPr lang="en-US" sz="2000" kern="0" dirty="0"/>
              <a:t> in this execution image</a:t>
            </a:r>
          </a:p>
          <a:p>
            <a:pPr lvl="1"/>
            <a:r>
              <a:rPr lang="en-US" sz="2000" b="1" kern="0" dirty="0"/>
              <a:t>Heap</a:t>
            </a:r>
            <a:r>
              <a:rPr lang="en-US" sz="2000" kern="0" dirty="0"/>
              <a:t> is the space used for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69857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ABE3-37F7-4A95-A17A-72889559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content upon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809D-17BF-4043-8E79-3F41C8C2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dirty="0"/>
              <a:t>Processor registers</a:t>
            </a:r>
          </a:p>
          <a:p>
            <a:pPr lvl="1"/>
            <a:r>
              <a:rPr lang="en-US" sz="2000" dirty="0"/>
              <a:t>PC (</a:t>
            </a:r>
            <a:r>
              <a:rPr lang="en-US" sz="2000" b="1" dirty="0"/>
              <a:t>IP</a:t>
            </a:r>
            <a:r>
              <a:rPr lang="en-US" sz="2000" dirty="0"/>
              <a:t>):  points to next instruction to be executed</a:t>
            </a:r>
          </a:p>
          <a:p>
            <a:pPr lvl="1"/>
            <a:r>
              <a:rPr lang="en-US" sz="2000" dirty="0"/>
              <a:t>SP (</a:t>
            </a:r>
            <a:r>
              <a:rPr lang="en-US" sz="2000" b="1" dirty="0"/>
              <a:t>SP</a:t>
            </a:r>
            <a:r>
              <a:rPr lang="en-US" sz="2000" dirty="0"/>
              <a:t>):  points to top of stack</a:t>
            </a:r>
          </a:p>
          <a:p>
            <a:pPr lvl="1"/>
            <a:r>
              <a:rPr lang="en-US" sz="2000" dirty="0"/>
              <a:t>FP (</a:t>
            </a:r>
            <a:r>
              <a:rPr lang="en-US" sz="2000" b="1" dirty="0"/>
              <a:t>BP</a:t>
            </a:r>
            <a:r>
              <a:rPr lang="en-US" sz="2000" dirty="0"/>
              <a:t>):  points to the stack frame of current active function</a:t>
            </a:r>
          </a:p>
          <a:p>
            <a:pPr lvl="1"/>
            <a:r>
              <a:rPr lang="en-US" sz="2000" dirty="0"/>
              <a:t>Return Value Register (</a:t>
            </a:r>
            <a:r>
              <a:rPr lang="en-US" sz="2000" b="1" dirty="0"/>
              <a:t>AX</a:t>
            </a:r>
            <a:r>
              <a:rPr lang="en-US" sz="2000" dirty="0"/>
              <a:t>):  register for function return value</a:t>
            </a:r>
          </a:p>
          <a:p>
            <a:r>
              <a:rPr lang="en-US" dirty="0"/>
              <a:t>Stack upon calling </a:t>
            </a:r>
            <a:r>
              <a:rPr lang="en-US" b="1" dirty="0"/>
              <a:t>main()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85834-1004-4AAA-B73F-0F8739C9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C140C-8853-46B4-BB9A-F6CDA108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914087"/>
            <a:ext cx="5282971" cy="1200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6922D-4B20-49FB-AE32-AB4416D38484}"/>
              </a:ext>
            </a:extLst>
          </p:cNvPr>
          <p:cNvSpPr txBox="1"/>
          <p:nvPr/>
        </p:nvSpPr>
        <p:spPr>
          <a:xfrm>
            <a:off x="643467" y="5181600"/>
            <a:ext cx="7275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main() </a:t>
            </a:r>
            <a:r>
              <a:rPr lang="en-US" sz="1800" dirty="0"/>
              <a:t>is called by startup code </a:t>
            </a:r>
            <a:r>
              <a:rPr lang="en-US" sz="1800" dirty="0">
                <a:solidFill>
                  <a:schemeClr val="accent2"/>
                </a:solidFill>
              </a:rPr>
              <a:t>crt0.o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When crt0.o calls main()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it </a:t>
            </a:r>
            <a:r>
              <a:rPr lang="en-US" sz="1800" dirty="0">
                <a:solidFill>
                  <a:schemeClr val="accent2"/>
                </a:solidFill>
              </a:rPr>
              <a:t>pushes</a:t>
            </a:r>
            <a:r>
              <a:rPr lang="en-US" sz="1800" dirty="0"/>
              <a:t> the return address onto </a:t>
            </a:r>
            <a:r>
              <a:rPr lang="en-US" sz="1800" dirty="0">
                <a:solidFill>
                  <a:schemeClr val="accent2"/>
                </a:solidFill>
              </a:rPr>
              <a:t>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It </a:t>
            </a:r>
            <a:r>
              <a:rPr lang="en-US" sz="1800" dirty="0">
                <a:solidFill>
                  <a:schemeClr val="accent2"/>
                </a:solidFill>
              </a:rPr>
              <a:t>replaces PC </a:t>
            </a:r>
            <a:r>
              <a:rPr lang="en-US" sz="1800" dirty="0"/>
              <a:t>with the </a:t>
            </a:r>
            <a:r>
              <a:rPr lang="en-US" sz="1800" dirty="0">
                <a:solidFill>
                  <a:schemeClr val="accent2"/>
                </a:solidFill>
              </a:rPr>
              <a:t>entry address </a:t>
            </a:r>
            <a:r>
              <a:rPr lang="en-US" sz="1800" dirty="0"/>
              <a:t>of main()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Therefore, </a:t>
            </a:r>
            <a:r>
              <a:rPr lang="en-US" sz="1800" b="1" dirty="0"/>
              <a:t>CPU enters main()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6653E-466A-4E0E-9E57-67804E8C5A80}"/>
              </a:ext>
            </a:extLst>
          </p:cNvPr>
          <p:cNvSpPr txBox="1"/>
          <p:nvPr/>
        </p:nvSpPr>
        <p:spPr>
          <a:xfrm>
            <a:off x="5217388" y="3786645"/>
            <a:ext cx="3850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XXXX means stack contents before crt0.o calls 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SP points to the saved return PC</a:t>
            </a:r>
          </a:p>
        </p:txBody>
      </p:sp>
    </p:spTree>
    <p:extLst>
      <p:ext uri="{BB962C8B-B14F-4D97-AF65-F5344CB8AC3E}">
        <p14:creationId xmlns:p14="http://schemas.microsoft.com/office/powerpoint/2010/main" val="49926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D5CE-04B4-4743-8109-9A6E885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0051-8FA5-4EA0-A8C7-991964F2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sz="2200" dirty="0"/>
              <a:t>The focus of this part of the class is on program development</a:t>
            </a:r>
          </a:p>
          <a:p>
            <a:r>
              <a:rPr lang="en-US" sz="2200" dirty="0"/>
              <a:t>This is basically Chapter 2 of the systems programming textbook</a:t>
            </a:r>
          </a:p>
          <a:p>
            <a:r>
              <a:rPr lang="en-US" sz="2200" dirty="0"/>
              <a:t>Topics that are discussed include</a:t>
            </a:r>
          </a:p>
          <a:p>
            <a:pPr lvl="1"/>
            <a:r>
              <a:rPr lang="en-US" sz="2000" dirty="0"/>
              <a:t>Text editors</a:t>
            </a:r>
          </a:p>
          <a:p>
            <a:pPr lvl="1"/>
            <a:r>
              <a:rPr lang="en-US" sz="2000" dirty="0"/>
              <a:t>Steps in program development</a:t>
            </a:r>
          </a:p>
          <a:p>
            <a:pPr lvl="1"/>
            <a:r>
              <a:rPr lang="en-US" sz="2000" dirty="0"/>
              <a:t>Function calls in C</a:t>
            </a:r>
          </a:p>
          <a:p>
            <a:pPr lvl="1"/>
            <a:r>
              <a:rPr lang="en-US" sz="2000" dirty="0"/>
              <a:t>Link C program with assembly code</a:t>
            </a:r>
          </a:p>
          <a:p>
            <a:pPr lvl="1"/>
            <a:r>
              <a:rPr lang="en-US" sz="2000" dirty="0"/>
              <a:t>The GDB debugger</a:t>
            </a:r>
          </a:p>
          <a:p>
            <a:pPr lvl="1"/>
            <a:r>
              <a:rPr lang="en-US" sz="2000" dirty="0"/>
              <a:t>Structures in C</a:t>
            </a:r>
          </a:p>
          <a:p>
            <a:pPr lvl="1"/>
            <a:r>
              <a:rPr lang="en-US" sz="2000" dirty="0"/>
              <a:t>Link list, Trees, binary trees, binary search trees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13F90-13A5-4B14-B4C2-AC624DB9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77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C844-850A-424A-BAA4-E74775BB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upon entering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0ADF-DD0D-4723-B49C-68D7EF88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r>
              <a:rPr lang="en-US" dirty="0"/>
              <a:t>Upon entering a function</a:t>
            </a:r>
          </a:p>
          <a:p>
            <a:pPr lvl="1"/>
            <a:r>
              <a:rPr lang="en-US" sz="2000" b="1" dirty="0"/>
              <a:t>Push FP </a:t>
            </a:r>
            <a:r>
              <a:rPr lang="en-US" sz="2000" dirty="0"/>
              <a:t>onto stack (save CPU's FP on stack)</a:t>
            </a:r>
          </a:p>
          <a:p>
            <a:pPr lvl="1"/>
            <a:r>
              <a:rPr lang="en-US" sz="2000" b="1" dirty="0"/>
              <a:t>Update FP</a:t>
            </a:r>
            <a:r>
              <a:rPr lang="en-US" sz="2000" dirty="0"/>
              <a:t> to point at the saved FP (establish stack frame)</a:t>
            </a:r>
          </a:p>
          <a:p>
            <a:pPr lvl="1"/>
            <a:r>
              <a:rPr lang="en-US" sz="2000" dirty="0"/>
              <a:t>Shift SP downward to </a:t>
            </a:r>
            <a:r>
              <a:rPr lang="en-US" sz="2000" b="1" dirty="0"/>
              <a:t>allocate space </a:t>
            </a:r>
            <a:r>
              <a:rPr lang="en-US" sz="2000" dirty="0"/>
              <a:t>for </a:t>
            </a:r>
            <a:r>
              <a:rPr lang="en-US" sz="2000" b="1" dirty="0"/>
              <a:t>automatic</a:t>
            </a:r>
            <a:r>
              <a:rPr lang="en-US" sz="2000" dirty="0"/>
              <a:t> local variables</a:t>
            </a:r>
          </a:p>
          <a:p>
            <a:pPr lvl="1"/>
            <a:r>
              <a:rPr lang="en-US" sz="2000" dirty="0"/>
              <a:t>Shift SP farther down to allocate temporary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9EDDB-89FC-4D7D-A68D-1933212C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F627F-9712-41D7-BFAF-FB1EEF39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93444"/>
            <a:ext cx="4724400" cy="118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AE814-9A0D-4311-8F1C-5786C74AE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3" r="50513" b="8134"/>
          <a:stretch/>
        </p:blipFill>
        <p:spPr>
          <a:xfrm>
            <a:off x="626533" y="3993444"/>
            <a:ext cx="3233561" cy="167957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8903D3-9FEF-4F20-A5F5-AFA06E273C8B}"/>
              </a:ext>
            </a:extLst>
          </p:cNvPr>
          <p:cNvSpPr/>
          <p:nvPr/>
        </p:nvSpPr>
        <p:spPr>
          <a:xfrm>
            <a:off x="1851378" y="5429956"/>
            <a:ext cx="2777066" cy="883346"/>
          </a:xfrm>
          <a:custGeom>
            <a:avLst/>
            <a:gdLst>
              <a:gd name="connsiteX0" fmla="*/ 0 w 2777066"/>
              <a:gd name="connsiteY0" fmla="*/ 225777 h 883346"/>
              <a:gd name="connsiteX1" fmla="*/ 1546578 w 2777066"/>
              <a:gd name="connsiteY1" fmla="*/ 880533 h 883346"/>
              <a:gd name="connsiteX2" fmla="*/ 2777066 w 2777066"/>
              <a:gd name="connsiteY2" fmla="*/ 0 h 88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7066" h="883346">
                <a:moveTo>
                  <a:pt x="0" y="225777"/>
                </a:moveTo>
                <a:cubicBezTo>
                  <a:pt x="541867" y="571969"/>
                  <a:pt x="1083734" y="918162"/>
                  <a:pt x="1546578" y="880533"/>
                </a:cubicBezTo>
                <a:cubicBezTo>
                  <a:pt x="2009422" y="842904"/>
                  <a:pt x="2393244" y="421452"/>
                  <a:pt x="277706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44DBE-8432-44F7-96D0-C5C3C56FFF7F}"/>
              </a:ext>
            </a:extLst>
          </p:cNvPr>
          <p:cNvSpPr txBox="1"/>
          <p:nvPr/>
        </p:nvSpPr>
        <p:spPr>
          <a:xfrm>
            <a:off x="1981200" y="631061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Stack upon entering main()</a:t>
            </a:r>
          </a:p>
        </p:txBody>
      </p:sp>
    </p:spTree>
    <p:extLst>
      <p:ext uri="{BB962C8B-B14F-4D97-AF65-F5344CB8AC3E}">
        <p14:creationId xmlns:p14="http://schemas.microsoft.com/office/powerpoint/2010/main" val="297069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ACDA-4498-44EF-9A2E-776E7624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during execution of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04F4-1563-4A6A-A7F1-EECEED4FD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76300"/>
          </a:xfrm>
        </p:spPr>
        <p:txBody>
          <a:bodyPr/>
          <a:lstStyle/>
          <a:p>
            <a:r>
              <a:rPr lang="en-US" dirty="0"/>
              <a:t>Executing a=1; b=2; and c=3; places values 1, 2, 3 into the memory locations of a, b, c, respectively.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58E2C-DF38-4243-8D2C-5347D517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8152D2-13C3-4359-BF3F-785095047426}"/>
              </a:ext>
            </a:extLst>
          </p:cNvPr>
          <p:cNvGrpSpPr/>
          <p:nvPr/>
        </p:nvGrpSpPr>
        <p:grpSpPr>
          <a:xfrm>
            <a:off x="1981200" y="2229812"/>
            <a:ext cx="4724400" cy="1185077"/>
            <a:chOff x="1981200" y="2229812"/>
            <a:chExt cx="4724400" cy="11850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0BED86-61B3-431E-B067-C8E69B4B3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229812"/>
              <a:ext cx="4724400" cy="118507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6E91EE-ECE7-4861-8221-9E6FB6D89388}"/>
                </a:ext>
              </a:extLst>
            </p:cNvPr>
            <p:cNvSpPr/>
            <p:nvPr/>
          </p:nvSpPr>
          <p:spPr>
            <a:xfrm>
              <a:off x="3276600" y="2631850"/>
              <a:ext cx="3048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5AC059-020C-4E52-A7C2-77292F48F29D}"/>
                </a:ext>
              </a:extLst>
            </p:cNvPr>
            <p:cNvSpPr/>
            <p:nvPr/>
          </p:nvSpPr>
          <p:spPr>
            <a:xfrm>
              <a:off x="3733800" y="2627744"/>
              <a:ext cx="3048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F98212-FA78-427D-A4F8-42139158D6B6}"/>
                </a:ext>
              </a:extLst>
            </p:cNvPr>
            <p:cNvSpPr/>
            <p:nvPr/>
          </p:nvSpPr>
          <p:spPr>
            <a:xfrm>
              <a:off x="4191000" y="2646344"/>
              <a:ext cx="3048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2D0C06-DC6E-4B00-B80E-E206E0D94AE6}"/>
              </a:ext>
            </a:extLst>
          </p:cNvPr>
          <p:cNvSpPr txBox="1">
            <a:spLocks/>
          </p:cNvSpPr>
          <p:nvPr/>
        </p:nvSpPr>
        <p:spPr bwMode="auto">
          <a:xfrm>
            <a:off x="637822" y="3375768"/>
            <a:ext cx="8125178" cy="332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How does CPU access these variables?</a:t>
            </a:r>
          </a:p>
          <a:p>
            <a:pPr lvl="1"/>
            <a:r>
              <a:rPr lang="en-US" kern="0" dirty="0"/>
              <a:t>Assume size of (int) is 4 bytes</a:t>
            </a:r>
          </a:p>
          <a:p>
            <a:pPr lvl="1"/>
            <a:r>
              <a:rPr lang="en-US" kern="0" dirty="0"/>
              <a:t>Variables a, b, c are at -4, -8, -12 bytes from where FP points at</a:t>
            </a:r>
          </a:p>
          <a:p>
            <a:pPr lvl="2"/>
            <a:r>
              <a:rPr lang="en-US" kern="0" dirty="0"/>
              <a:t>Expressed as -4(FP), -8(FP), -12(FP) in assembly </a:t>
            </a:r>
          </a:p>
          <a:p>
            <a:pPr lvl="1"/>
            <a:r>
              <a:rPr lang="en-US" kern="0" dirty="0"/>
              <a:t>For example, the assembly code for b=2 is</a:t>
            </a:r>
          </a:p>
          <a:p>
            <a:pPr lvl="2"/>
            <a:r>
              <a:rPr lang="en-US" i="1" kern="0" dirty="0" err="1"/>
              <a:t>movl</a:t>
            </a:r>
            <a:r>
              <a:rPr lang="en-US" i="1" kern="0" dirty="0"/>
              <a:t>  $2, -8(%</a:t>
            </a:r>
            <a:r>
              <a:rPr lang="en-US" i="1" kern="0" dirty="0" err="1"/>
              <a:t>ebp</a:t>
            </a:r>
            <a:r>
              <a:rPr lang="en-US" i="1" kern="0" dirty="0"/>
              <a:t>)     </a:t>
            </a:r>
          </a:p>
          <a:p>
            <a:pPr lvl="3"/>
            <a:r>
              <a:rPr lang="en-US" kern="0" dirty="0"/>
              <a:t>$2 means value 2</a:t>
            </a:r>
          </a:p>
          <a:p>
            <a:pPr lvl="3"/>
            <a:r>
              <a:rPr lang="en-US" kern="0" dirty="0"/>
              <a:t>%</a:t>
            </a:r>
            <a:r>
              <a:rPr lang="en-US" kern="0" dirty="0" err="1"/>
              <a:t>ebp</a:t>
            </a:r>
            <a:r>
              <a:rPr lang="en-US" kern="0" dirty="0"/>
              <a:t> refers to the </a:t>
            </a:r>
            <a:r>
              <a:rPr lang="en-US" kern="0" dirty="0" err="1"/>
              <a:t>ebp</a:t>
            </a:r>
            <a:r>
              <a:rPr lang="en-US" kern="0" dirty="0"/>
              <a:t> register </a:t>
            </a:r>
          </a:p>
        </p:txBody>
      </p:sp>
    </p:spTree>
    <p:extLst>
      <p:ext uri="{BB962C8B-B14F-4D97-AF65-F5344CB8AC3E}">
        <p14:creationId xmlns:p14="http://schemas.microsoft.com/office/powerpoint/2010/main" val="262706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F342-17C7-4C8E-87CB-9675BB10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9144-6E05-44D6-A110-C7911C58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0790"/>
            <a:ext cx="7772400" cy="3396009"/>
          </a:xfrm>
        </p:spPr>
        <p:txBody>
          <a:bodyPr/>
          <a:lstStyle/>
          <a:p>
            <a:r>
              <a:rPr lang="en-US" dirty="0"/>
              <a:t>main() calls sub() by </a:t>
            </a:r>
            <a:r>
              <a:rPr lang="en-US" b="1" i="1" dirty="0"/>
              <a:t>c = sub(a, b)</a:t>
            </a:r>
          </a:p>
          <a:p>
            <a:r>
              <a:rPr lang="en-US" dirty="0"/>
              <a:t>The compiled code of the function call consists of</a:t>
            </a:r>
          </a:p>
          <a:p>
            <a:pPr lvl="1"/>
            <a:r>
              <a:rPr lang="en-US" b="1" dirty="0"/>
              <a:t>Push parameters </a:t>
            </a:r>
            <a:r>
              <a:rPr lang="en-US" dirty="0"/>
              <a:t>in reverse order, i.e. push values of b=2 and a=1 into stack</a:t>
            </a:r>
          </a:p>
          <a:p>
            <a:pPr lvl="1"/>
            <a:r>
              <a:rPr lang="en-US" b="1" dirty="0"/>
              <a:t>Call sub()</a:t>
            </a:r>
          </a:p>
          <a:p>
            <a:pPr lvl="2"/>
            <a:r>
              <a:rPr lang="en-US" dirty="0"/>
              <a:t>Pushes the current PC onto stack</a:t>
            </a:r>
          </a:p>
          <a:p>
            <a:pPr lvl="2"/>
            <a:r>
              <a:rPr lang="en-US" dirty="0"/>
              <a:t>Replaces PC with the entry  address of sub()</a:t>
            </a:r>
          </a:p>
          <a:p>
            <a:pPr lvl="3"/>
            <a:r>
              <a:rPr lang="en-US" dirty="0"/>
              <a:t>Causes the CPU to enter sub()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4EC4B-2919-49F8-8139-C68EEC64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83F0B-B325-4E5E-81E2-94CA6A1A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66" y="156993"/>
            <a:ext cx="4398434" cy="1306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91614-4649-49FA-BA0E-D329038FF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00600"/>
            <a:ext cx="5791200" cy="1200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83214-7828-4649-8F50-D39F48DD2826}"/>
              </a:ext>
            </a:extLst>
          </p:cNvPr>
          <p:cNvSpPr txBox="1"/>
          <p:nvPr/>
        </p:nvSpPr>
        <p:spPr>
          <a:xfrm>
            <a:off x="228600" y="6019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>
                <a:solidFill>
                  <a:schemeClr val="accent2"/>
                </a:solidFill>
              </a:rPr>
              <a:t>Note:</a:t>
            </a:r>
            <a:r>
              <a:rPr lang="en-US" sz="1800" i="1" dirty="0">
                <a:solidFill>
                  <a:schemeClr val="accent2"/>
                </a:solidFill>
              </a:rPr>
              <a:t> when control enters sub(), stack contains a return address (PC) at the top, preceded by the parameters, a, b, of the caller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C06B2-81E6-4ACD-916A-8F0F913A460D}"/>
              </a:ext>
            </a:extLst>
          </p:cNvPr>
          <p:cNvSpPr txBox="1"/>
          <p:nvPr/>
        </p:nvSpPr>
        <p:spPr>
          <a:xfrm>
            <a:off x="6934200" y="4840069"/>
            <a:ext cx="2133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stack content upon calling sub()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98EF1E-BE7F-4F7A-AEED-D1AE0533D299}"/>
              </a:ext>
            </a:extLst>
          </p:cNvPr>
          <p:cNvSpPr/>
          <p:nvPr/>
        </p:nvSpPr>
        <p:spPr>
          <a:xfrm>
            <a:off x="5384800" y="4543331"/>
            <a:ext cx="1761067" cy="409669"/>
          </a:xfrm>
          <a:custGeom>
            <a:avLst/>
            <a:gdLst>
              <a:gd name="connsiteX0" fmla="*/ 0 w 1761067"/>
              <a:gd name="connsiteY0" fmla="*/ 409669 h 409669"/>
              <a:gd name="connsiteX1" fmla="*/ 1016000 w 1761067"/>
              <a:gd name="connsiteY1" fmla="*/ 3269 h 409669"/>
              <a:gd name="connsiteX2" fmla="*/ 1761067 w 1761067"/>
              <a:gd name="connsiteY2" fmla="*/ 251625 h 40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1067" h="409669">
                <a:moveTo>
                  <a:pt x="0" y="409669"/>
                </a:moveTo>
                <a:cubicBezTo>
                  <a:pt x="361244" y="219639"/>
                  <a:pt x="722489" y="29610"/>
                  <a:pt x="1016000" y="3269"/>
                </a:cubicBezTo>
                <a:cubicBezTo>
                  <a:pt x="1309511" y="-23072"/>
                  <a:pt x="1535289" y="114276"/>
                  <a:pt x="1761067" y="2516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0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CB08-4B39-4DF2-9F2F-785BD39C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3735-9787-48EE-A799-1D888D8C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914400"/>
          </a:xfrm>
        </p:spPr>
        <p:txBody>
          <a:bodyPr/>
          <a:lstStyle/>
          <a:p>
            <a:r>
              <a:rPr lang="en-US" dirty="0"/>
              <a:t>The stack content gets updated upon </a:t>
            </a:r>
            <a:r>
              <a:rPr lang="en-US" b="1" dirty="0"/>
              <a:t>entering sub()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CB548-71DB-475B-92E0-48B6A232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F4FB7-B15A-41F3-83B7-3BA06055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917121"/>
            <a:ext cx="7848600" cy="1436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8AEFB-068D-4BC1-9FE8-C16D739AE2D7}"/>
              </a:ext>
            </a:extLst>
          </p:cNvPr>
          <p:cNvSpPr txBox="1"/>
          <p:nvPr/>
        </p:nvSpPr>
        <p:spPr>
          <a:xfrm>
            <a:off x="636141" y="4495800"/>
            <a:ext cx="7957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process is similar to the one for entering main()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stack gets updated as CPU </a:t>
            </a:r>
            <a:r>
              <a:rPr lang="en-US" sz="2200" b="1" dirty="0"/>
              <a:t>executes</a:t>
            </a:r>
            <a:r>
              <a:rPr lang="en-US" sz="2200" dirty="0"/>
              <a:t> sub()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F0A00-B400-44FB-8771-A2D9A226E3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96" t="7644" b="12677"/>
          <a:stretch/>
        </p:blipFill>
        <p:spPr>
          <a:xfrm>
            <a:off x="550041" y="3091265"/>
            <a:ext cx="2852218" cy="1436574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84F066-40AB-4A7B-9C6C-E8085B2F6867}"/>
              </a:ext>
            </a:extLst>
          </p:cNvPr>
          <p:cNvSpPr/>
          <p:nvPr/>
        </p:nvSpPr>
        <p:spPr>
          <a:xfrm>
            <a:off x="3168265" y="3350097"/>
            <a:ext cx="1574800" cy="1051911"/>
          </a:xfrm>
          <a:custGeom>
            <a:avLst/>
            <a:gdLst>
              <a:gd name="connsiteX0" fmla="*/ 0 w 1738489"/>
              <a:gd name="connsiteY0" fmla="*/ 959555 h 1317220"/>
              <a:gd name="connsiteX1" fmla="*/ 812800 w 1738489"/>
              <a:gd name="connsiteY1" fmla="*/ 1264355 h 1317220"/>
              <a:gd name="connsiteX2" fmla="*/ 1738489 w 1738489"/>
              <a:gd name="connsiteY2" fmla="*/ 0 h 13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489" h="1317220">
                <a:moveTo>
                  <a:pt x="0" y="959555"/>
                </a:moveTo>
                <a:cubicBezTo>
                  <a:pt x="261526" y="1191918"/>
                  <a:pt x="523052" y="1424281"/>
                  <a:pt x="812800" y="1264355"/>
                </a:cubicBezTo>
                <a:cubicBezTo>
                  <a:pt x="1102548" y="1104429"/>
                  <a:pt x="1420518" y="552214"/>
                  <a:pt x="173848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D9660-2C8C-451F-92FA-AD8AC748BF26}"/>
              </a:ext>
            </a:extLst>
          </p:cNvPr>
          <p:cNvSpPr txBox="1"/>
          <p:nvPr/>
        </p:nvSpPr>
        <p:spPr>
          <a:xfrm>
            <a:off x="4509071" y="382077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Stack upon entering sub()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55CB1A-6BC2-4FEA-94EC-B0CFEC96C46C}"/>
              </a:ext>
            </a:extLst>
          </p:cNvPr>
          <p:cNvGrpSpPr/>
          <p:nvPr/>
        </p:nvGrpSpPr>
        <p:grpSpPr>
          <a:xfrm>
            <a:off x="633248" y="5332210"/>
            <a:ext cx="7848600" cy="1436574"/>
            <a:chOff x="633248" y="5332210"/>
            <a:chExt cx="7848600" cy="143657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94EFB7-31FF-4B42-9AD7-D9BC65919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248" y="5332210"/>
              <a:ext cx="7848600" cy="143657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0DC000-D659-4B1A-8F96-4E5AEC073462}"/>
                </a:ext>
              </a:extLst>
            </p:cNvPr>
            <p:cNvSpPr/>
            <p:nvPr/>
          </p:nvSpPr>
          <p:spPr>
            <a:xfrm>
              <a:off x="6096000" y="5791200"/>
              <a:ext cx="304800" cy="388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4C574-020B-4423-88FD-5F186CE3AD85}"/>
                </a:ext>
              </a:extLst>
            </p:cNvPr>
            <p:cNvSpPr/>
            <p:nvPr/>
          </p:nvSpPr>
          <p:spPr>
            <a:xfrm>
              <a:off x="6558455" y="5791200"/>
              <a:ext cx="304800" cy="388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5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632758-F740-4006-A6B1-8D84850B54FA}"/>
              </a:ext>
            </a:extLst>
          </p:cNvPr>
          <p:cNvSpPr/>
          <p:nvPr/>
        </p:nvSpPr>
        <p:spPr>
          <a:xfrm>
            <a:off x="7115503" y="5055476"/>
            <a:ext cx="1092341" cy="504496"/>
          </a:xfrm>
          <a:custGeom>
            <a:avLst/>
            <a:gdLst>
              <a:gd name="connsiteX0" fmla="*/ 0 w 1092341"/>
              <a:gd name="connsiteY0" fmla="*/ 0 h 504496"/>
              <a:gd name="connsiteX1" fmla="*/ 1072056 w 1092341"/>
              <a:gd name="connsiteY1" fmla="*/ 42041 h 504496"/>
              <a:gd name="connsiteX2" fmla="*/ 599090 w 1092341"/>
              <a:gd name="connsiteY2" fmla="*/ 504496 h 50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341" h="504496">
                <a:moveTo>
                  <a:pt x="0" y="0"/>
                </a:moveTo>
                <a:lnTo>
                  <a:pt x="1072056" y="42041"/>
                </a:lnTo>
                <a:cubicBezTo>
                  <a:pt x="1171904" y="126124"/>
                  <a:pt x="885497" y="315310"/>
                  <a:pt x="599090" y="5044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30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65F8-B639-4D26-964F-4DB14F7B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B754-5784-4DD8-9777-618BB0F1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sz="2200" b="1" dirty="0"/>
              <a:t>Stack frame</a:t>
            </a:r>
          </a:p>
          <a:p>
            <a:pPr lvl="1"/>
            <a:r>
              <a:rPr lang="en-US" dirty="0"/>
              <a:t>The stack area </a:t>
            </a:r>
            <a:r>
              <a:rPr lang="en-US" dirty="0">
                <a:solidFill>
                  <a:schemeClr val="accent2"/>
                </a:solidFill>
              </a:rPr>
              <a:t>visible to a function</a:t>
            </a:r>
          </a:p>
          <a:p>
            <a:r>
              <a:rPr lang="en-US" sz="2200" b="1" dirty="0"/>
              <a:t>What</a:t>
            </a:r>
            <a:r>
              <a:rPr lang="en-US" sz="2200" dirty="0"/>
              <a:t> should be visible to a function such as sub()?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global</a:t>
            </a:r>
            <a:r>
              <a:rPr lang="en-US" sz="2000" dirty="0"/>
              <a:t> variables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parameters</a:t>
            </a:r>
            <a:r>
              <a:rPr lang="en-US" sz="2000" dirty="0"/>
              <a:t> passed in by the caller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local</a:t>
            </a:r>
            <a:r>
              <a:rPr lang="en-US" sz="2000" dirty="0"/>
              <a:t> variables</a:t>
            </a:r>
          </a:p>
          <a:p>
            <a:r>
              <a:rPr lang="en-US" sz="2200" dirty="0"/>
              <a:t>Global and static local variables are in </a:t>
            </a:r>
            <a:r>
              <a:rPr lang="en-US" sz="2200" b="1" dirty="0"/>
              <a:t>Data</a:t>
            </a:r>
            <a:r>
              <a:rPr lang="en-US" sz="2200" dirty="0"/>
              <a:t> section</a:t>
            </a:r>
          </a:p>
          <a:p>
            <a:pPr lvl="1"/>
            <a:r>
              <a:rPr lang="en-US" sz="2000" dirty="0"/>
              <a:t>They are not in stack</a:t>
            </a:r>
          </a:p>
          <a:p>
            <a:pPr lvl="1"/>
            <a:r>
              <a:rPr lang="en-US" sz="2000" dirty="0"/>
              <a:t>They can be access differently</a:t>
            </a:r>
          </a:p>
          <a:p>
            <a:r>
              <a:rPr lang="en-US" sz="2200" b="1" dirty="0"/>
              <a:t>How</a:t>
            </a:r>
            <a:r>
              <a:rPr lang="en-US" sz="2200" dirty="0"/>
              <a:t> does compiler references parameters and local automatic variables?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DE531-01BE-483B-A941-940F70D4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AE0DF-84AC-4148-A525-FED1C42A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269" y="807018"/>
            <a:ext cx="5998731" cy="10979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7849DE0-AA77-484F-A168-8EDDCAE9517A}"/>
              </a:ext>
            </a:extLst>
          </p:cNvPr>
          <p:cNvGrpSpPr/>
          <p:nvPr/>
        </p:nvGrpSpPr>
        <p:grpSpPr>
          <a:xfrm>
            <a:off x="533400" y="5345668"/>
            <a:ext cx="8347796" cy="1497618"/>
            <a:chOff x="533400" y="5345668"/>
            <a:chExt cx="8347796" cy="14976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F2A573-2993-4084-8909-012DFA8D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5653513"/>
              <a:ext cx="6225551" cy="118977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B5D277-0303-4800-81CD-23690BE60921}"/>
                </a:ext>
              </a:extLst>
            </p:cNvPr>
            <p:cNvSpPr txBox="1"/>
            <p:nvPr/>
          </p:nvSpPr>
          <p:spPr>
            <a:xfrm>
              <a:off x="5849597" y="5345668"/>
              <a:ext cx="303159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accent2"/>
                  </a:solidFill>
                </a:rPr>
                <a:t>using stack frame pointer (FP)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6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42FB-3C72-4CAF-B6B3-161DE37E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pointer in nested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B4E5-6B4A-4091-B3C9-34D68917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 dirty="0"/>
              <a:t>How do frame pointers look like in nested calls?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9DB20-5F79-4CF7-AB2D-38A86E75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13F9D-0F22-45FA-AC5C-D56E5AA6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38027"/>
            <a:ext cx="8001000" cy="1387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CD99E-7D31-48B2-A629-84C0BBE7E1D5}"/>
              </a:ext>
            </a:extLst>
          </p:cNvPr>
          <p:cNvSpPr txBox="1"/>
          <p:nvPr/>
        </p:nvSpPr>
        <p:spPr>
          <a:xfrm>
            <a:off x="762000" y="3510677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It looks like a </a:t>
            </a:r>
            <a:r>
              <a:rPr lang="en-US" sz="2200" b="1" dirty="0"/>
              <a:t>linked list </a:t>
            </a:r>
            <a:r>
              <a:rPr lang="en-US" sz="2200" dirty="0"/>
              <a:t>as shown above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Frame</a:t>
            </a:r>
            <a:r>
              <a:rPr lang="en-US" sz="2200" dirty="0"/>
              <a:t> at the stack </a:t>
            </a:r>
            <a:r>
              <a:rPr lang="en-US" sz="2200" b="1" dirty="0"/>
              <a:t>top</a:t>
            </a:r>
            <a:r>
              <a:rPr lang="en-US" sz="2200" dirty="0"/>
              <a:t> is stack frame of </a:t>
            </a:r>
            <a:r>
              <a:rPr lang="en-US" sz="2200" b="1" dirty="0"/>
              <a:t>current</a:t>
            </a:r>
            <a:r>
              <a:rPr lang="en-US" sz="2200" dirty="0"/>
              <a:t> executing </a:t>
            </a:r>
            <a:r>
              <a:rPr lang="en-US" sz="2200" b="1" dirty="0"/>
              <a:t>function</a:t>
            </a:r>
            <a:r>
              <a:rPr lang="en-US" sz="2200" dirty="0"/>
              <a:t>, which is pointed by the CPU's frame pointer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FP</a:t>
            </a:r>
            <a:r>
              <a:rPr lang="en-US" sz="2200" dirty="0"/>
              <a:t> is initially </a:t>
            </a:r>
            <a:r>
              <a:rPr lang="en-US" sz="2200" b="1" dirty="0"/>
              <a:t>0</a:t>
            </a:r>
            <a:r>
              <a:rPr lang="en-US" sz="2200" dirty="0"/>
              <a:t> when </a:t>
            </a:r>
            <a:r>
              <a:rPr lang="en-US" sz="2200" b="1" dirty="0"/>
              <a:t>crt0.o</a:t>
            </a:r>
            <a:r>
              <a:rPr lang="en-US" sz="2200" dirty="0"/>
              <a:t> is entered from the OS kernel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As CPU returns from functions, stack frames are deallocated, and the stack shrinks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CD7A6-DEEE-4F2B-9130-DB0B9DC50AAC}"/>
              </a:ext>
            </a:extLst>
          </p:cNvPr>
          <p:cNvSpPr txBox="1"/>
          <p:nvPr/>
        </p:nvSpPr>
        <p:spPr>
          <a:xfrm>
            <a:off x="770467" y="6316555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What happens during return from functions?</a:t>
            </a:r>
          </a:p>
        </p:txBody>
      </p:sp>
    </p:spTree>
    <p:extLst>
      <p:ext uri="{BB962C8B-B14F-4D97-AF65-F5344CB8AC3E}">
        <p14:creationId xmlns:p14="http://schemas.microsoft.com/office/powerpoint/2010/main" val="34209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4701-2FCD-45B6-89FB-C20DB3D8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5544-03FF-4E47-BFEE-34A690EF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3276600"/>
          </a:xfrm>
        </p:spPr>
        <p:txBody>
          <a:bodyPr/>
          <a:lstStyle/>
          <a:p>
            <a:r>
              <a:rPr lang="en-US" dirty="0"/>
              <a:t>What happens upon return?</a:t>
            </a:r>
          </a:p>
          <a:p>
            <a:r>
              <a:rPr lang="en-US" b="1" dirty="0"/>
              <a:t>Function</a:t>
            </a:r>
            <a:r>
              <a:rPr lang="en-US" dirty="0"/>
              <a:t> (e.g., sub())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value (e.g., </a:t>
            </a:r>
            <a:r>
              <a:rPr lang="en-US" i="1" dirty="0" err="1"/>
              <a:t>x+y+u+v</a:t>
            </a:r>
            <a:r>
              <a:rPr lang="en-US" dirty="0"/>
              <a:t>) is calculated and placed into return value register (</a:t>
            </a:r>
            <a:r>
              <a:rPr lang="en-US" dirty="0">
                <a:solidFill>
                  <a:schemeClr val="accent2"/>
                </a:solidFill>
              </a:rPr>
              <a:t>AX</a:t>
            </a:r>
            <a:r>
              <a:rPr lang="en-US" dirty="0"/>
              <a:t>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Copy FP into SP </a:t>
            </a:r>
            <a:r>
              <a:rPr lang="en-US" dirty="0"/>
              <a:t>(SP now points to saved FP in stack)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Pop stack into FP </a:t>
            </a:r>
            <a:r>
              <a:rPr lang="en-US" dirty="0"/>
              <a:t>(restores FP, which now points to the caller's stack frame (leaves return PC on stack top)</a:t>
            </a:r>
          </a:p>
          <a:p>
            <a:pPr lvl="1"/>
            <a:r>
              <a:rPr lang="en-US" dirty="0"/>
              <a:t>Execute </a:t>
            </a:r>
            <a:r>
              <a:rPr lang="en-US" dirty="0">
                <a:solidFill>
                  <a:schemeClr val="accent2"/>
                </a:solidFill>
              </a:rPr>
              <a:t>RET </a:t>
            </a:r>
            <a:r>
              <a:rPr lang="en-US" dirty="0"/>
              <a:t>instruction (pops stack top into PC)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B013D-A0A7-4A80-ADA7-BECF2689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951573-A65D-49FD-8C14-89DD1B8F858D}"/>
              </a:ext>
            </a:extLst>
          </p:cNvPr>
          <p:cNvGrpSpPr/>
          <p:nvPr/>
        </p:nvGrpSpPr>
        <p:grpSpPr>
          <a:xfrm>
            <a:off x="798786" y="5345226"/>
            <a:ext cx="7848600" cy="1436574"/>
            <a:chOff x="633248" y="5332210"/>
            <a:chExt cx="7848600" cy="14365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2A96823-D2EF-4AB9-AC9C-37C14630E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248" y="5332210"/>
              <a:ext cx="7848600" cy="143657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DC0F8F-C20E-4652-9971-E1B54B249E02}"/>
                </a:ext>
              </a:extLst>
            </p:cNvPr>
            <p:cNvSpPr/>
            <p:nvPr/>
          </p:nvSpPr>
          <p:spPr>
            <a:xfrm>
              <a:off x="6096000" y="5791200"/>
              <a:ext cx="304800" cy="388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08ECB-3E64-4B3B-ACE1-8AEE6B2AA9F5}"/>
                </a:ext>
              </a:extLst>
            </p:cNvPr>
            <p:cNvSpPr/>
            <p:nvPr/>
          </p:nvSpPr>
          <p:spPr>
            <a:xfrm>
              <a:off x="6558455" y="5791200"/>
              <a:ext cx="304800" cy="388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5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5375B98-CA32-40AF-A0C6-5C3C4E1B6A1E}"/>
              </a:ext>
            </a:extLst>
          </p:cNvPr>
          <p:cNvSpPr/>
          <p:nvPr/>
        </p:nvSpPr>
        <p:spPr>
          <a:xfrm>
            <a:off x="5880538" y="28575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tx1"/>
                </a:solidFill>
              </a:rPr>
              <a:t>x+y+u+v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254F3-8A4A-44F0-BE55-C9C37BA80157}"/>
              </a:ext>
            </a:extLst>
          </p:cNvPr>
          <p:cNvSpPr txBox="1"/>
          <p:nvPr/>
        </p:nvSpPr>
        <p:spPr>
          <a:xfrm>
            <a:off x="7252138" y="288604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AX reg.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A846E2-14E7-491D-B4C7-47248614FCEA}"/>
              </a:ext>
            </a:extLst>
          </p:cNvPr>
          <p:cNvGrpSpPr/>
          <p:nvPr/>
        </p:nvGrpSpPr>
        <p:grpSpPr>
          <a:xfrm>
            <a:off x="5679745" y="4991697"/>
            <a:ext cx="2321235" cy="1637703"/>
            <a:chOff x="5679745" y="4991697"/>
            <a:chExt cx="2321235" cy="16377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B2C07F4-A573-4FB7-8785-068440CB663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5345226"/>
              <a:ext cx="0" cy="37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A4546-3CE3-481F-A264-56C244D6F9B4}"/>
                </a:ext>
              </a:extLst>
            </p:cNvPr>
            <p:cNvSpPr txBox="1"/>
            <p:nvPr/>
          </p:nvSpPr>
          <p:spPr>
            <a:xfrm>
              <a:off x="5679745" y="4991697"/>
              <a:ext cx="52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8212AC-A969-486F-AD71-D3E51F55682F}"/>
                </a:ext>
              </a:extLst>
            </p:cNvPr>
            <p:cNvSpPr/>
            <p:nvPr/>
          </p:nvSpPr>
          <p:spPr>
            <a:xfrm>
              <a:off x="6096000" y="5406676"/>
              <a:ext cx="1904980" cy="1222724"/>
            </a:xfrm>
            <a:prstGeom prst="rect">
              <a:avLst/>
            </a:prstGeom>
            <a:blipFill dpi="0" rotWithShape="1">
              <a:blip r:embed="rId3">
                <a:alphaModFix amt="58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8D5099-48B0-4FCF-BF15-D7546BF6FBB5}"/>
              </a:ext>
            </a:extLst>
          </p:cNvPr>
          <p:cNvGrpSpPr/>
          <p:nvPr/>
        </p:nvGrpSpPr>
        <p:grpSpPr>
          <a:xfrm>
            <a:off x="1752600" y="4991697"/>
            <a:ext cx="4351280" cy="1641227"/>
            <a:chOff x="1752600" y="4991697"/>
            <a:chExt cx="4351280" cy="164122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2CB681-715D-4B7A-9D2B-A452E78AFD2F}"/>
                </a:ext>
              </a:extLst>
            </p:cNvPr>
            <p:cNvCxnSpPr>
              <a:cxnSpLocks/>
            </p:cNvCxnSpPr>
            <p:nvPr/>
          </p:nvCxnSpPr>
          <p:spPr>
            <a:xfrm>
              <a:off x="2016455" y="5345226"/>
              <a:ext cx="0" cy="37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A1B6A5-3553-4B11-81AA-E08067B561F7}"/>
                </a:ext>
              </a:extLst>
            </p:cNvPr>
            <p:cNvSpPr txBox="1"/>
            <p:nvPr/>
          </p:nvSpPr>
          <p:spPr>
            <a:xfrm>
              <a:off x="1752600" y="4991697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FP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150F48-BE0B-4BF6-A734-5385A513C6CB}"/>
                </a:ext>
              </a:extLst>
            </p:cNvPr>
            <p:cNvCxnSpPr>
              <a:cxnSpLocks/>
            </p:cNvCxnSpPr>
            <p:nvPr/>
          </p:nvCxnSpPr>
          <p:spPr>
            <a:xfrm>
              <a:off x="5574862" y="5360095"/>
              <a:ext cx="0" cy="37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046000-91E7-4744-8B21-BF7E487280AD}"/>
                </a:ext>
              </a:extLst>
            </p:cNvPr>
            <p:cNvSpPr txBox="1"/>
            <p:nvPr/>
          </p:nvSpPr>
          <p:spPr>
            <a:xfrm>
              <a:off x="5311007" y="5006566"/>
              <a:ext cx="52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85913C-8547-41A0-8C4D-824F98EC50D2}"/>
                </a:ext>
              </a:extLst>
            </p:cNvPr>
            <p:cNvSpPr/>
            <p:nvPr/>
          </p:nvSpPr>
          <p:spPr>
            <a:xfrm>
              <a:off x="5770401" y="5410200"/>
              <a:ext cx="333479" cy="1222724"/>
            </a:xfrm>
            <a:prstGeom prst="rect">
              <a:avLst/>
            </a:prstGeom>
            <a:blipFill dpi="0" rotWithShape="1">
              <a:blip r:embed="rId3">
                <a:alphaModFix amt="58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6BE5D7-9529-438E-BD25-01FFB0E7E89A}"/>
              </a:ext>
            </a:extLst>
          </p:cNvPr>
          <p:cNvGrpSpPr/>
          <p:nvPr/>
        </p:nvGrpSpPr>
        <p:grpSpPr>
          <a:xfrm>
            <a:off x="4902828" y="4604098"/>
            <a:ext cx="4115951" cy="1134427"/>
            <a:chOff x="4902828" y="4604098"/>
            <a:chExt cx="4115951" cy="113442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F60B6A1-707E-4EE5-9A74-E5F8E717FEAA}"/>
                </a:ext>
              </a:extLst>
            </p:cNvPr>
            <p:cNvCxnSpPr>
              <a:cxnSpLocks/>
            </p:cNvCxnSpPr>
            <p:nvPr/>
          </p:nvCxnSpPr>
          <p:spPr>
            <a:xfrm>
              <a:off x="5166683" y="5361857"/>
              <a:ext cx="0" cy="37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1E36EE-9A4A-4C05-8F78-A75A7E86D323}"/>
                </a:ext>
              </a:extLst>
            </p:cNvPr>
            <p:cNvSpPr txBox="1"/>
            <p:nvPr/>
          </p:nvSpPr>
          <p:spPr>
            <a:xfrm>
              <a:off x="4902828" y="5008328"/>
              <a:ext cx="52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SP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865F52-BA9E-4425-A33B-DB8891865342}"/>
                </a:ext>
              </a:extLst>
            </p:cNvPr>
            <p:cNvSpPr/>
            <p:nvPr/>
          </p:nvSpPr>
          <p:spPr>
            <a:xfrm>
              <a:off x="7647179" y="4604098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9605AE-8B3E-4EFA-A7B7-CEB47E4C5A73}"/>
                </a:ext>
              </a:extLst>
            </p:cNvPr>
            <p:cNvSpPr txBox="1"/>
            <p:nvPr/>
          </p:nvSpPr>
          <p:spPr>
            <a:xfrm>
              <a:off x="8105250" y="4657994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PC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8C6EC1A-7569-4865-9AAF-A89CF887F150}"/>
              </a:ext>
            </a:extLst>
          </p:cNvPr>
          <p:cNvSpPr/>
          <p:nvPr/>
        </p:nvSpPr>
        <p:spPr>
          <a:xfrm>
            <a:off x="5440862" y="5406676"/>
            <a:ext cx="333479" cy="1222724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0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4701-2FCD-45B6-89FB-C20DB3D8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5544-03FF-4E47-BFEE-34A690EF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r>
              <a:rPr lang="en-US" b="1" dirty="0"/>
              <a:t>Caller</a:t>
            </a:r>
            <a:r>
              <a:rPr lang="en-US" dirty="0"/>
              <a:t> (e.g., main())</a:t>
            </a:r>
            <a:endParaRPr lang="en-US" b="1" dirty="0"/>
          </a:p>
          <a:p>
            <a:pPr lvl="1"/>
            <a:r>
              <a:rPr lang="en-US" dirty="0"/>
              <a:t>Catches the </a:t>
            </a:r>
            <a:r>
              <a:rPr lang="en-US" dirty="0">
                <a:solidFill>
                  <a:schemeClr val="accent2"/>
                </a:solidFill>
              </a:rPr>
              <a:t>return value </a:t>
            </a:r>
            <a:r>
              <a:rPr lang="en-US" dirty="0"/>
              <a:t>in the return register (AX) </a:t>
            </a:r>
          </a:p>
          <a:p>
            <a:pPr lvl="1"/>
            <a:r>
              <a:rPr lang="en-US" dirty="0"/>
              <a:t>Cleans </a:t>
            </a:r>
            <a:r>
              <a:rPr lang="en-US" dirty="0">
                <a:solidFill>
                  <a:schemeClr val="accent2"/>
                </a:solidFill>
              </a:rPr>
              <a:t>parameters</a:t>
            </a:r>
            <a:r>
              <a:rPr lang="en-US" dirty="0"/>
              <a:t> a, b, from the stack (</a:t>
            </a:r>
            <a:r>
              <a:rPr lang="en-US" sz="2000" dirty="0"/>
              <a:t>by adding 8 to SP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restores the stack to the original situation before the function call.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Continues to </a:t>
            </a:r>
            <a:r>
              <a:rPr lang="en-US" dirty="0">
                <a:solidFill>
                  <a:schemeClr val="accent2"/>
                </a:solidFill>
              </a:rPr>
              <a:t>execute</a:t>
            </a:r>
            <a:r>
              <a:rPr lang="en-US" dirty="0"/>
              <a:t> the next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B013D-A0A7-4A80-ADA7-BECF2689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9F0FB6-F05E-4604-BBFE-2AD97ABC5BA9}"/>
              </a:ext>
            </a:extLst>
          </p:cNvPr>
          <p:cNvSpPr txBox="1">
            <a:spLocks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B4F814-EDC4-452F-8895-D34C6B888F39}"/>
              </a:ext>
            </a:extLst>
          </p:cNvPr>
          <p:cNvGrpSpPr/>
          <p:nvPr/>
        </p:nvGrpSpPr>
        <p:grpSpPr>
          <a:xfrm>
            <a:off x="1066800" y="2781897"/>
            <a:ext cx="7848600" cy="1790103"/>
            <a:chOff x="798786" y="5067897"/>
            <a:chExt cx="7848600" cy="179010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CD47C6-02BA-4A07-8564-5B54EB0D3757}"/>
                </a:ext>
              </a:extLst>
            </p:cNvPr>
            <p:cNvGrpSpPr/>
            <p:nvPr/>
          </p:nvGrpSpPr>
          <p:grpSpPr>
            <a:xfrm>
              <a:off x="798786" y="5421426"/>
              <a:ext cx="7848600" cy="1436574"/>
              <a:chOff x="798786" y="5421426"/>
              <a:chExt cx="7848600" cy="14365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FCDF2D8-21E6-491B-B199-D00D25349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786" y="5421426"/>
                <a:ext cx="7848600" cy="1436574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8570AF-40C8-42DC-BA77-CDA917BDE4E3}"/>
                  </a:ext>
                </a:extLst>
              </p:cNvPr>
              <p:cNvSpPr/>
              <p:nvPr/>
            </p:nvSpPr>
            <p:spPr>
              <a:xfrm>
                <a:off x="6261538" y="5880416"/>
                <a:ext cx="304800" cy="3884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349144-BEDD-4FFF-9768-2AE81EF5A895}"/>
                  </a:ext>
                </a:extLst>
              </p:cNvPr>
              <p:cNvSpPr/>
              <p:nvPr/>
            </p:nvSpPr>
            <p:spPr>
              <a:xfrm>
                <a:off x="6723993" y="5880416"/>
                <a:ext cx="304800" cy="3884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5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D38981-DD34-4490-834E-089354A50FCC}"/>
                </a:ext>
              </a:extLst>
            </p:cNvPr>
            <p:cNvSpPr/>
            <p:nvPr/>
          </p:nvSpPr>
          <p:spPr>
            <a:xfrm>
              <a:off x="4550520" y="5482876"/>
              <a:ext cx="3450460" cy="1222724"/>
            </a:xfrm>
            <a:prstGeom prst="rect">
              <a:avLst/>
            </a:prstGeom>
            <a:blipFill dpi="0" rotWithShape="1">
              <a:blip r:embed="rId4">
                <a:alphaModFix amt="58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F81992-50D6-4D0E-A4CA-CDDFA915C548}"/>
                </a:ext>
              </a:extLst>
            </p:cNvPr>
            <p:cNvGrpSpPr/>
            <p:nvPr/>
          </p:nvGrpSpPr>
          <p:grpSpPr>
            <a:xfrm>
              <a:off x="1752600" y="5067897"/>
              <a:ext cx="513282" cy="730197"/>
              <a:chOff x="1752600" y="5067897"/>
              <a:chExt cx="513282" cy="73019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E069F78-B393-4509-9632-37A19692C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455" y="5421426"/>
                <a:ext cx="0" cy="376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91B21E-405F-48B9-9483-8BCEE07136D6}"/>
                  </a:ext>
                </a:extLst>
              </p:cNvPr>
              <p:cNvSpPr txBox="1"/>
              <p:nvPr/>
            </p:nvSpPr>
            <p:spPr>
              <a:xfrm>
                <a:off x="1752600" y="5067897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FP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F9EF59-0CBE-4ED6-AE7A-7CB644E64125}"/>
                </a:ext>
              </a:extLst>
            </p:cNvPr>
            <p:cNvCxnSpPr>
              <a:cxnSpLocks/>
            </p:cNvCxnSpPr>
            <p:nvPr/>
          </p:nvCxnSpPr>
          <p:spPr>
            <a:xfrm>
              <a:off x="4437533" y="5436295"/>
              <a:ext cx="0" cy="37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D6856-0F99-4FF9-9CC6-27DC97924683}"/>
                </a:ext>
              </a:extLst>
            </p:cNvPr>
            <p:cNvSpPr txBox="1"/>
            <p:nvPr/>
          </p:nvSpPr>
          <p:spPr>
            <a:xfrm>
              <a:off x="4173678" y="5082766"/>
              <a:ext cx="52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A58C85-2FD0-4756-A17A-8F58FD3EDEC0}"/>
              </a:ext>
            </a:extLst>
          </p:cNvPr>
          <p:cNvGrpSpPr/>
          <p:nvPr/>
        </p:nvGrpSpPr>
        <p:grpSpPr>
          <a:xfrm>
            <a:off x="3581400" y="5253877"/>
            <a:ext cx="4351303" cy="842123"/>
            <a:chOff x="1981200" y="2229812"/>
            <a:chExt cx="4724400" cy="118507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FC7364-E518-49E5-9E31-FD079DFC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1200" y="2229812"/>
              <a:ext cx="4724400" cy="118507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339F07-4443-45B9-AB5D-8B3ADB09C0B6}"/>
                </a:ext>
              </a:extLst>
            </p:cNvPr>
            <p:cNvSpPr/>
            <p:nvPr/>
          </p:nvSpPr>
          <p:spPr>
            <a:xfrm>
              <a:off x="3276600" y="2631850"/>
              <a:ext cx="3048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BD2EC7-200F-4D36-9FAF-CFD9AA8FD93D}"/>
                </a:ext>
              </a:extLst>
            </p:cNvPr>
            <p:cNvSpPr/>
            <p:nvPr/>
          </p:nvSpPr>
          <p:spPr>
            <a:xfrm>
              <a:off x="3733800" y="2627744"/>
              <a:ext cx="3048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957DAB-E471-44EA-A2E3-CA3EAD001B9B}"/>
                </a:ext>
              </a:extLst>
            </p:cNvPr>
            <p:cNvSpPr/>
            <p:nvPr/>
          </p:nvSpPr>
          <p:spPr>
            <a:xfrm>
              <a:off x="4191000" y="2646344"/>
              <a:ext cx="3048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09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21AE-948A-45AE-A75B-1E43B410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 in Unix/Linux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00F8-DD8F-4D0D-AA42-0BB7DE9C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text editors are available Unix</a:t>
            </a:r>
          </a:p>
          <a:p>
            <a:r>
              <a:rPr lang="en-US" dirty="0"/>
              <a:t>Examples are</a:t>
            </a:r>
          </a:p>
          <a:p>
            <a:pPr lvl="1"/>
            <a:r>
              <a:rPr lang="en-US" dirty="0"/>
              <a:t>Vim &amp; vi</a:t>
            </a:r>
          </a:p>
          <a:p>
            <a:pPr lvl="1"/>
            <a:r>
              <a:rPr lang="en-US" dirty="0"/>
              <a:t>Nano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Emacs</a:t>
            </a:r>
          </a:p>
          <a:p>
            <a:r>
              <a:rPr lang="en-US" dirty="0"/>
              <a:t>Vim</a:t>
            </a:r>
          </a:p>
          <a:p>
            <a:pPr lvl="1"/>
            <a:r>
              <a:rPr lang="en-US" dirty="0"/>
              <a:t>‘vim’ is the standard built-in text editor for Linux</a:t>
            </a:r>
          </a:p>
          <a:p>
            <a:pPr lvl="1"/>
            <a:r>
              <a:rPr lang="en-US" dirty="0"/>
              <a:t>It is however a bit less convenient because it uses three modes for different operations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BD1A-C326-4120-8F6C-B3F5CF62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87F23-E4D0-42BC-BE84-1C3E3AA6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5657117"/>
            <a:ext cx="4552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7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1488-F8F6-4F76-AF39-59741B95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3523-393B-46C3-9444-666CA45A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about different editors in textbook and pick one to use in this class</a:t>
            </a:r>
          </a:p>
          <a:p>
            <a:r>
              <a:rPr lang="en-US" dirty="0"/>
              <a:t>‘emacs’ is a popular and user-friendly editor</a:t>
            </a:r>
          </a:p>
          <a:p>
            <a:r>
              <a:rPr lang="en-US" dirty="0"/>
              <a:t>How to run </a:t>
            </a:r>
            <a:r>
              <a:rPr lang="en-US" b="1" dirty="0"/>
              <a:t>emacs</a:t>
            </a:r>
            <a:r>
              <a:rPr lang="en-US" dirty="0"/>
              <a:t> editor?</a:t>
            </a:r>
          </a:p>
          <a:p>
            <a:pPr lvl="1"/>
            <a:r>
              <a:rPr lang="en-US" dirty="0"/>
              <a:t>From the command line, enter the following command</a:t>
            </a:r>
          </a:p>
          <a:p>
            <a:pPr lvl="2"/>
            <a:r>
              <a:rPr lang="en-US" dirty="0"/>
              <a:t>$ emacs [FILENAME]</a:t>
            </a:r>
          </a:p>
          <a:p>
            <a:pPr lvl="2"/>
            <a:r>
              <a:rPr lang="en-US" dirty="0"/>
              <a:t>FILENAME is optional</a:t>
            </a:r>
          </a:p>
          <a:p>
            <a:r>
              <a:rPr lang="en-US" dirty="0"/>
              <a:t>Emacs is not installed on Ubuntu by default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4AA6-C5E5-48EA-8236-A5BDB7D8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F2C0C-CBED-4CC7-BE47-58E41C3F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00600"/>
            <a:ext cx="4343400" cy="17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8258-53A2-4A85-BDAB-04ADFAA6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emacs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DB8B-90CB-44EB-A289-8B0483EC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762000"/>
          </a:xfrm>
        </p:spPr>
        <p:txBody>
          <a:bodyPr/>
          <a:lstStyle/>
          <a:p>
            <a:r>
              <a:rPr lang="en-US" dirty="0"/>
              <a:t>Use the command ‘</a:t>
            </a:r>
            <a:r>
              <a:rPr lang="en-US" dirty="0" err="1"/>
              <a:t>sudo</a:t>
            </a:r>
            <a:r>
              <a:rPr lang="en-US" dirty="0"/>
              <a:t> apt install emacs’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2DB7E-09F3-4EA4-9B3D-3843AAAC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8EED1-AC4C-4BAA-8291-4517E803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5000"/>
            <a:ext cx="5267325" cy="3842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EB02C-8F30-4F76-A8AC-7733CFEBCB54}"/>
              </a:ext>
            </a:extLst>
          </p:cNvPr>
          <p:cNvSpPr txBox="1"/>
          <p:nvPr/>
        </p:nvSpPr>
        <p:spPr>
          <a:xfrm>
            <a:off x="766762" y="592523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After installing emacs, you will be able to use menus on top to create a new file, write code, edit, compile, debug, etc.</a:t>
            </a:r>
          </a:p>
        </p:txBody>
      </p:sp>
    </p:spTree>
    <p:extLst>
      <p:ext uri="{BB962C8B-B14F-4D97-AF65-F5344CB8AC3E}">
        <p14:creationId xmlns:p14="http://schemas.microsoft.com/office/powerpoint/2010/main" val="46567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C347-DE24-4D35-8584-6B53499A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DC23-D2A3-4C21-9596-F17C40C9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2286000"/>
          </a:xfrm>
        </p:spPr>
        <p:txBody>
          <a:bodyPr/>
          <a:lstStyle/>
          <a:p>
            <a:r>
              <a:rPr lang="en-US" sz="2000" b="1" dirty="0"/>
              <a:t>File:</a:t>
            </a:r>
            <a:r>
              <a:rPr lang="en-US" sz="2000" dirty="0"/>
              <a:t> open file, insert file, save files, printing the editing buffer, open new windows and new frames.</a:t>
            </a:r>
          </a:p>
          <a:p>
            <a:r>
              <a:rPr lang="en-US" sz="2000" b="1" dirty="0"/>
              <a:t>Edit:</a:t>
            </a:r>
            <a:r>
              <a:rPr lang="en-US" sz="2000" dirty="0"/>
              <a:t> search, replace, </a:t>
            </a:r>
          </a:p>
          <a:p>
            <a:r>
              <a:rPr lang="en-US" sz="2000" b="1" dirty="0"/>
              <a:t>Options:</a:t>
            </a:r>
            <a:r>
              <a:rPr lang="en-US" sz="2000" dirty="0"/>
              <a:t> configure emacs operations</a:t>
            </a:r>
          </a:p>
          <a:p>
            <a:r>
              <a:rPr lang="en-US" sz="2000" b="1" dirty="0"/>
              <a:t>Buffers:</a:t>
            </a:r>
            <a:r>
              <a:rPr lang="en-US" sz="2000" dirty="0"/>
              <a:t> selection and display of buffers</a:t>
            </a:r>
          </a:p>
          <a:p>
            <a:r>
              <a:rPr lang="en-US" sz="2000" b="1" dirty="0"/>
              <a:t>Tools:</a:t>
            </a:r>
            <a:r>
              <a:rPr lang="en-US" sz="2000" dirty="0"/>
              <a:t> compile source code, execute binary executables, debug</a:t>
            </a:r>
          </a:p>
          <a:p>
            <a:r>
              <a:rPr lang="en-US" sz="2000" b="1" dirty="0"/>
              <a:t>C: </a:t>
            </a:r>
            <a:r>
              <a:rPr lang="en-US" sz="2000" dirty="0"/>
              <a:t>customized editing for C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3FE2-2887-412A-A440-03F4F7CC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1BD14-3C09-4475-B879-9FF4F240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50" y="4112769"/>
            <a:ext cx="3792899" cy="1756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284001-BBD0-4FB6-84A4-E4C34D1061CB}"/>
              </a:ext>
            </a:extLst>
          </p:cNvPr>
          <p:cNvSpPr txBox="1"/>
          <p:nvPr/>
        </p:nvSpPr>
        <p:spPr>
          <a:xfrm>
            <a:off x="381000" y="5934670"/>
            <a:ext cx="783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Emacs provides an Integrated Development Environment (IDE) for software development: compile C programs, run executable images and debugging program executions</a:t>
            </a:r>
          </a:p>
        </p:txBody>
      </p:sp>
    </p:spTree>
    <p:extLst>
      <p:ext uri="{BB962C8B-B14F-4D97-AF65-F5344CB8AC3E}">
        <p14:creationId xmlns:p14="http://schemas.microsoft.com/office/powerpoint/2010/main" val="10654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A2CD-4470-46DE-B83C-28F89034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962F-B6E3-47C8-87E5-4815063A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r>
              <a:rPr lang="en-US" dirty="0"/>
              <a:t>Generally, there are two major steps</a:t>
            </a:r>
          </a:p>
          <a:p>
            <a:pPr lvl="1"/>
            <a:r>
              <a:rPr lang="en-US" dirty="0"/>
              <a:t>(1) Use an </a:t>
            </a:r>
            <a:r>
              <a:rPr lang="en-US" b="1" dirty="0"/>
              <a:t>editor</a:t>
            </a:r>
            <a:r>
              <a:rPr lang="en-US" dirty="0"/>
              <a:t> to </a:t>
            </a:r>
            <a:r>
              <a:rPr lang="en-US" b="1" dirty="0"/>
              <a:t>create</a:t>
            </a:r>
            <a:r>
              <a:rPr lang="en-US" dirty="0"/>
              <a:t> your C source file</a:t>
            </a:r>
          </a:p>
          <a:p>
            <a:pPr lvl="1"/>
            <a:r>
              <a:rPr lang="en-US" dirty="0"/>
              <a:t>(2) Use </a:t>
            </a:r>
            <a:r>
              <a:rPr lang="en-US" b="1" dirty="0" err="1"/>
              <a:t>gcc</a:t>
            </a:r>
            <a:r>
              <a:rPr lang="en-US" dirty="0"/>
              <a:t> to </a:t>
            </a:r>
            <a:r>
              <a:rPr lang="en-US" b="1" dirty="0"/>
              <a:t>convert</a:t>
            </a:r>
            <a:r>
              <a:rPr lang="en-US" dirty="0"/>
              <a:t> your code to </a:t>
            </a:r>
            <a:r>
              <a:rPr lang="en-US" b="1" dirty="0"/>
              <a:t>executable</a:t>
            </a:r>
            <a:r>
              <a:rPr lang="en-US" dirty="0"/>
              <a:t> binary</a:t>
            </a:r>
          </a:p>
          <a:p>
            <a:pPr lvl="2"/>
            <a:r>
              <a:rPr lang="en-US" dirty="0"/>
              <a:t>For example, command “$ </a:t>
            </a:r>
            <a:r>
              <a:rPr lang="en-US" i="1" dirty="0" err="1"/>
              <a:t>gcc</a:t>
            </a:r>
            <a:r>
              <a:rPr lang="en-US" i="1" dirty="0"/>
              <a:t> t1.c t2.c</a:t>
            </a:r>
            <a:r>
              <a:rPr lang="en-US" dirty="0"/>
              <a:t>” will create an executable file “</a:t>
            </a:r>
            <a:r>
              <a:rPr lang="en-US" i="1" dirty="0" err="1"/>
              <a:t>a.out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Assuming that there is no compilation error</a:t>
            </a:r>
          </a:p>
          <a:p>
            <a:r>
              <a:rPr lang="en-US" dirty="0"/>
              <a:t>Steps during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64CE-5F63-4A6A-9E19-6487B163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5622B-44C4-4B17-92D4-3123AF16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4242254"/>
            <a:ext cx="7515225" cy="1625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F4F53-E3FF-44B1-84FE-E3F23E4E1302}"/>
              </a:ext>
            </a:extLst>
          </p:cNvPr>
          <p:cNvSpPr txBox="1"/>
          <p:nvPr/>
        </p:nvSpPr>
        <p:spPr>
          <a:xfrm>
            <a:off x="685800" y="6248400"/>
            <a:ext cx="702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We are going to go over details of this process through an example</a:t>
            </a:r>
          </a:p>
        </p:txBody>
      </p:sp>
    </p:spTree>
    <p:extLst>
      <p:ext uri="{BB962C8B-B14F-4D97-AF65-F5344CB8AC3E}">
        <p14:creationId xmlns:p14="http://schemas.microsoft.com/office/powerpoint/2010/main" val="236006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A533-A458-41A2-B4C1-3EAD6939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source files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DEEA-5DD1-4E59-AB5C-0EE5FD861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990600"/>
          </a:xfrm>
        </p:spPr>
        <p:txBody>
          <a:bodyPr/>
          <a:lstStyle/>
          <a:p>
            <a:r>
              <a:rPr lang="en-US" dirty="0"/>
              <a:t>Assume we have created these two source files ‘t1.c’ and ‘t2.c’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25C2-C64A-4BAE-98E4-2AD74BA0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A0C3B-BDE6-44F5-B003-5D0F3CD3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4" y="2290875"/>
            <a:ext cx="6860931" cy="4257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9F7FA2-0587-412D-9BA1-A6C126856A4A}"/>
              </a:ext>
            </a:extLst>
          </p:cNvPr>
          <p:cNvSpPr txBox="1"/>
          <p:nvPr/>
        </p:nvSpPr>
        <p:spPr>
          <a:xfrm>
            <a:off x="3810000" y="6059269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2"/>
                </a:solidFill>
              </a:rPr>
              <a:t>What does each variable type mean?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Where is each variable accessible?</a:t>
            </a:r>
          </a:p>
        </p:txBody>
      </p:sp>
    </p:spTree>
    <p:extLst>
      <p:ext uri="{BB962C8B-B14F-4D97-AF65-F5344CB8AC3E}">
        <p14:creationId xmlns:p14="http://schemas.microsoft.com/office/powerpoint/2010/main" val="14553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8A9E-D993-4386-88C0-CF32A499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F82F-6AA5-4697-BEEB-B6A086CA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8001000" cy="2676434"/>
          </a:xfrm>
        </p:spPr>
        <p:txBody>
          <a:bodyPr/>
          <a:lstStyle/>
          <a:p>
            <a:r>
              <a:rPr lang="en-US" sz="2000" b="1" dirty="0"/>
              <a:t>Global</a:t>
            </a:r>
            <a:r>
              <a:rPr lang="en-US" sz="2000" dirty="0"/>
              <a:t> variables</a:t>
            </a:r>
            <a:r>
              <a:rPr lang="en-US" sz="2000" b="1" dirty="0"/>
              <a:t> </a:t>
            </a:r>
            <a:r>
              <a:rPr lang="en-US" sz="2000" dirty="0"/>
              <a:t>are defined outside of any function. They are unique and have only one copy. By default, global variables are non-static.</a:t>
            </a:r>
          </a:p>
          <a:p>
            <a:pPr lvl="1"/>
            <a:r>
              <a:rPr lang="en-US" sz="1800" b="1" dirty="0"/>
              <a:t>Static global</a:t>
            </a:r>
            <a:r>
              <a:rPr lang="en-US" sz="1800" dirty="0"/>
              <a:t> variables are visible only to the file in which they are defined. </a:t>
            </a:r>
          </a:p>
          <a:p>
            <a:pPr lvl="1"/>
            <a:r>
              <a:rPr lang="en-US" sz="1800" b="1" dirty="0"/>
              <a:t>Non-static global</a:t>
            </a:r>
            <a:r>
              <a:rPr lang="en-US" sz="1800" dirty="0"/>
              <a:t> variables are visible to all the files of the same program. </a:t>
            </a:r>
          </a:p>
          <a:p>
            <a:pPr lvl="1"/>
            <a:r>
              <a:rPr lang="en-US" sz="1800" b="1" dirty="0"/>
              <a:t>Initialized global</a:t>
            </a:r>
            <a:r>
              <a:rPr lang="en-US" sz="1800" dirty="0"/>
              <a:t> variables are assigned values at compile time. </a:t>
            </a:r>
          </a:p>
          <a:p>
            <a:pPr lvl="1"/>
            <a:r>
              <a:rPr lang="en-US" sz="1800" b="1" dirty="0"/>
              <a:t>Uninitialized global</a:t>
            </a:r>
            <a:r>
              <a:rPr lang="en-US" sz="1800" dirty="0"/>
              <a:t> variables are initially cleared to 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07703-0AA4-46AA-ACA5-E4A7AC66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1E4DE-BDD1-4AE2-AAC5-6E0307CA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6092"/>
            <a:ext cx="6400800" cy="1523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897B9-0033-4FDF-BD44-A691AC38B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057"/>
          <a:stretch/>
        </p:blipFill>
        <p:spPr>
          <a:xfrm>
            <a:off x="1065334" y="5643675"/>
            <a:ext cx="6860931" cy="10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987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42974</TotalTime>
  <Words>2005</Words>
  <Application>Microsoft Office PowerPoint</Application>
  <PresentationFormat>On-screen Show (4:3)</PresentationFormat>
  <Paragraphs>282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Default Design</vt:lpstr>
      <vt:lpstr>Program Development</vt:lpstr>
      <vt:lpstr>Topics</vt:lpstr>
      <vt:lpstr>Text editors in Unix/Linux</vt:lpstr>
      <vt:lpstr>Text editors</vt:lpstr>
      <vt:lpstr>Installing emacs editor</vt:lpstr>
      <vt:lpstr>Emacs menus</vt:lpstr>
      <vt:lpstr>Steps for program development</vt:lpstr>
      <vt:lpstr>Creating source files (example)</vt:lpstr>
      <vt:lpstr>Variables in C</vt:lpstr>
      <vt:lpstr>Variables in C</vt:lpstr>
      <vt:lpstr>Compilation steps</vt:lpstr>
      <vt:lpstr>Static &amp; dynamic linking</vt:lpstr>
      <vt:lpstr>Content of ‘a.out’ file</vt:lpstr>
      <vt:lpstr>Content of ‘a.out’</vt:lpstr>
      <vt:lpstr>Examining size of a.out</vt:lpstr>
      <vt:lpstr>Example (continued)</vt:lpstr>
      <vt:lpstr>Function calls in C</vt:lpstr>
      <vt:lpstr>Process image</vt:lpstr>
      <vt:lpstr>Stack content upon function call</vt:lpstr>
      <vt:lpstr>Stack upon entering the function</vt:lpstr>
      <vt:lpstr>Stack during execution of the function</vt:lpstr>
      <vt:lpstr>Nested function calls</vt:lpstr>
      <vt:lpstr>Evolution of stack</vt:lpstr>
      <vt:lpstr>Stack frames</vt:lpstr>
      <vt:lpstr>Frame pointer in nested calls</vt:lpstr>
      <vt:lpstr>Return from function</vt:lpstr>
      <vt:lpstr>Return from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Balasubramonian</dc:creator>
  <cp:lastModifiedBy>Ghasemzadeh, Hassan</cp:lastModifiedBy>
  <cp:revision>445</cp:revision>
  <dcterms:created xsi:type="dcterms:W3CDTF">2002-09-20T18:19:18Z</dcterms:created>
  <dcterms:modified xsi:type="dcterms:W3CDTF">2021-01-24T21:36:56Z</dcterms:modified>
</cp:coreProperties>
</file>