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4" r:id="rId2"/>
    <p:sldId id="565" r:id="rId3"/>
    <p:sldId id="566" r:id="rId4"/>
    <p:sldId id="567" r:id="rId5"/>
    <p:sldId id="571" r:id="rId6"/>
    <p:sldId id="573" r:id="rId7"/>
    <p:sldId id="572" r:id="rId8"/>
    <p:sldId id="568" r:id="rId9"/>
    <p:sldId id="569" r:id="rId10"/>
    <p:sldId id="574" r:id="rId11"/>
    <p:sldId id="570" r:id="rId12"/>
    <p:sldId id="575" r:id="rId13"/>
    <p:sldId id="576" r:id="rId14"/>
    <p:sldId id="577" r:id="rId1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00"/>
    <a:srgbClr val="CC0000"/>
    <a:srgbClr val="800000"/>
    <a:srgbClr val="990000"/>
    <a:srgbClr val="FFFF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8160" autoAdjust="0"/>
  </p:normalViewPr>
  <p:slideViewPr>
    <p:cSldViewPr>
      <p:cViewPr varScale="1">
        <p:scale>
          <a:sx n="85" d="100"/>
          <a:sy n="85" d="100"/>
        </p:scale>
        <p:origin x="24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Process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C65C-9D54-4D8D-9B9F-302B5C5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0D19-11B8-4DBA-8385-4489C4A0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6172200" cy="5105400"/>
          </a:xfrm>
        </p:spPr>
        <p:txBody>
          <a:bodyPr/>
          <a:lstStyle/>
          <a:p>
            <a:r>
              <a:rPr lang="en-US" sz="2200" dirty="0"/>
              <a:t>A more general representation of PCB contains the following information:</a:t>
            </a:r>
          </a:p>
          <a:p>
            <a:pPr lvl="1"/>
            <a:r>
              <a:rPr lang="en-US" sz="1800" b="1" dirty="0"/>
              <a:t>Process state:</a:t>
            </a:r>
            <a:r>
              <a:rPr lang="en-US" sz="1800" dirty="0"/>
              <a:t> running, waiting,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1800" b="1" dirty="0"/>
              <a:t>Program counter:</a:t>
            </a:r>
            <a:r>
              <a:rPr lang="en-US" sz="1800" dirty="0"/>
              <a:t> location of instruction to next execute</a:t>
            </a:r>
          </a:p>
          <a:p>
            <a:pPr lvl="1"/>
            <a:r>
              <a:rPr lang="en-US" sz="1800" b="1" dirty="0"/>
              <a:t>CPU registers:</a:t>
            </a:r>
            <a:r>
              <a:rPr lang="en-US" sz="1800" dirty="0"/>
              <a:t> contents of all process-centric registers</a:t>
            </a:r>
          </a:p>
          <a:p>
            <a:pPr lvl="1"/>
            <a:r>
              <a:rPr lang="en-US" sz="1800" b="1" dirty="0"/>
              <a:t>CPU scheduling information:</a:t>
            </a:r>
            <a:r>
              <a:rPr lang="en-US" sz="1800" dirty="0"/>
              <a:t> priorities, scheduling queue pointers</a:t>
            </a:r>
          </a:p>
          <a:p>
            <a:pPr lvl="1"/>
            <a:r>
              <a:rPr lang="en-US" sz="1800" b="1" dirty="0"/>
              <a:t>Memory-management information:</a:t>
            </a:r>
            <a:r>
              <a:rPr lang="en-US" sz="1800" dirty="0"/>
              <a:t> memory allocated to the process</a:t>
            </a:r>
          </a:p>
          <a:p>
            <a:pPr lvl="1"/>
            <a:r>
              <a:rPr lang="en-US" sz="1800" b="1" dirty="0"/>
              <a:t>Accounting information:</a:t>
            </a:r>
            <a:r>
              <a:rPr lang="en-US" sz="1800" dirty="0"/>
              <a:t> CPU used, clock time elapsed since start, time limits</a:t>
            </a:r>
          </a:p>
          <a:p>
            <a:pPr lvl="1"/>
            <a:r>
              <a:rPr lang="en-US" sz="1800" b="1" dirty="0"/>
              <a:t>I/O status information:</a:t>
            </a:r>
            <a:r>
              <a:rPr lang="en-US" sz="1800" dirty="0"/>
              <a:t> I/O devices allocated to process, list of open files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69EA0-7282-40CF-BE94-F6D3668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Content Placeholder 2" descr="Diagram shows vertical column depicting process control block having layers such as process state, process number, program counter, registers, memory limits, and list of open files.">
            <a:extLst>
              <a:ext uri="{FF2B5EF4-FFF2-40B4-BE49-F238E27FC236}">
                <a16:creationId xmlns:a16="http://schemas.microsoft.com/office/drawing/2014/main" id="{F34BFA90-74B8-4A91-BC2A-CAD2CE86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14" y="1790469"/>
            <a:ext cx="2302479" cy="36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6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465B-796E-4890-BED2-362FC336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PROC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A803-5C7C-4FCB-A945-92D69A75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/>
          <a:lstStyle/>
          <a:p>
            <a:r>
              <a:rPr lang="en-US" sz="2200" dirty="0"/>
              <a:t>An OS kernel usually defines a finite number of PROC structures in its data area, denoted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6197-7F61-4536-AC33-40550D40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DA559-B181-4CA9-8D51-382E3C07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209800"/>
            <a:ext cx="6082145" cy="45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681A36-93CD-4177-AD87-FF163D697A36}"/>
              </a:ext>
            </a:extLst>
          </p:cNvPr>
          <p:cNvSpPr txBox="1">
            <a:spLocks/>
          </p:cNvSpPr>
          <p:nvPr/>
        </p:nvSpPr>
        <p:spPr bwMode="auto">
          <a:xfrm>
            <a:off x="646289" y="2819400"/>
            <a:ext cx="7772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In single CPU systems</a:t>
            </a:r>
          </a:p>
          <a:p>
            <a:pPr lvl="1"/>
            <a:r>
              <a:rPr lang="en-US" sz="2000" kern="0" dirty="0"/>
              <a:t>Kernel uses a global PROC pointer, </a:t>
            </a:r>
            <a:r>
              <a:rPr lang="en-US" sz="2000" b="1" kern="0" dirty="0"/>
              <a:t>running</a:t>
            </a:r>
            <a:r>
              <a:rPr lang="en-US" sz="2000" kern="0" dirty="0"/>
              <a:t> or </a:t>
            </a:r>
            <a:r>
              <a:rPr lang="en-US" sz="2000" b="1" kern="0" dirty="0"/>
              <a:t>current</a:t>
            </a:r>
            <a:r>
              <a:rPr lang="en-US" sz="2000" kern="0" dirty="0"/>
              <a:t>, to point at the PROC that is currently executing</a:t>
            </a:r>
          </a:p>
          <a:p>
            <a:r>
              <a:rPr lang="en-US" sz="2200" kern="0" dirty="0"/>
              <a:t>In multiprocessor systems </a:t>
            </a:r>
          </a:p>
          <a:p>
            <a:pPr lvl="1"/>
            <a:r>
              <a:rPr lang="en-US" sz="2000" b="1" kern="0" dirty="0"/>
              <a:t>running[NCPU]</a:t>
            </a:r>
            <a:r>
              <a:rPr lang="en-US" sz="2000" kern="0" dirty="0"/>
              <a:t> may be an array of pointers, each pointing at a PROC running on a specific CPU</a:t>
            </a:r>
          </a:p>
          <a:p>
            <a:r>
              <a:rPr lang="en-US" sz="2200" kern="0" dirty="0"/>
              <a:t>For simplicity, we only consider single CPU systems.</a:t>
            </a:r>
          </a:p>
        </p:txBody>
      </p:sp>
    </p:spTree>
    <p:extLst>
      <p:ext uri="{BB962C8B-B14F-4D97-AF65-F5344CB8AC3E}">
        <p14:creationId xmlns:p14="http://schemas.microsoft.com/office/powerpoint/2010/main" val="9602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B952-4E4E-44D1-A5AA-5C201B2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4ACD-AA75-4236-90F8-4C1FC6B0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b="1" dirty="0"/>
              <a:t>Interrupts</a:t>
            </a:r>
            <a:r>
              <a:rPr lang="en-US" dirty="0"/>
              <a:t> cause the operating system to change a CPU core from its current task and to run a kernel routine</a:t>
            </a:r>
          </a:p>
          <a:p>
            <a:r>
              <a:rPr lang="en-US" dirty="0"/>
              <a:t>Such operations happen frequently on general-purpose systems</a:t>
            </a:r>
          </a:p>
          <a:p>
            <a:r>
              <a:rPr lang="en-US" dirty="0"/>
              <a:t>When an interrupt occurs, </a:t>
            </a:r>
            <a:r>
              <a:rPr lang="en-US" dirty="0">
                <a:solidFill>
                  <a:schemeClr val="accent6"/>
                </a:solidFill>
              </a:rPr>
              <a:t>system needs to save the current context of the process running on CPU core</a:t>
            </a:r>
          </a:p>
          <a:p>
            <a:r>
              <a:rPr lang="en-US" dirty="0"/>
              <a:t>The context is represented in the PCB of the process</a:t>
            </a:r>
          </a:p>
          <a:p>
            <a:r>
              <a:rPr lang="en-US" dirty="0"/>
              <a:t>Generically, we perform a </a:t>
            </a:r>
            <a:r>
              <a:rPr lang="en-US" dirty="0">
                <a:solidFill>
                  <a:schemeClr val="accent6"/>
                </a:solidFill>
              </a:rPr>
              <a:t>state save of current state of CPU core</a:t>
            </a:r>
            <a:r>
              <a:rPr lang="en-US" dirty="0"/>
              <a:t>, and then </a:t>
            </a:r>
            <a:r>
              <a:rPr lang="en-US" dirty="0">
                <a:solidFill>
                  <a:schemeClr val="accent6"/>
                </a:solidFill>
              </a:rPr>
              <a:t>a state restore to resume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B7AA-1B76-40F5-934B-FDD5A2E4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4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9CEE-F83B-408E-87DD-0E0683D2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upon context switching?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A4F7-AEBA-4751-B1DB-81640C03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a </a:t>
            </a:r>
            <a:r>
              <a:rPr lang="en-US" sz="2200" b="1" dirty="0"/>
              <a:t>context switch </a:t>
            </a:r>
            <a:r>
              <a:rPr lang="en-US" sz="2200" dirty="0"/>
              <a:t>occurs</a:t>
            </a:r>
          </a:p>
          <a:p>
            <a:pPr lvl="1"/>
            <a:r>
              <a:rPr lang="en-US" sz="2000" dirty="0"/>
              <a:t>kernel saves the context of the old process in its PCB</a:t>
            </a:r>
          </a:p>
          <a:p>
            <a:pPr lvl="1"/>
            <a:r>
              <a:rPr lang="en-US" sz="2000" dirty="0"/>
              <a:t>kernel loads the saved context of the new process scheduled to run</a:t>
            </a:r>
          </a:p>
          <a:p>
            <a:r>
              <a:rPr lang="en-US" sz="2200" dirty="0"/>
              <a:t>Context-switch time is pure overhead, because the system does no useful work while switching</a:t>
            </a:r>
          </a:p>
          <a:p>
            <a:r>
              <a:rPr lang="en-US" sz="2200" dirty="0"/>
              <a:t>Switching speed varies from machine to machine, depending on the memory speed, the number of registers that must be copied, and the existence of special instructions (such as a single instruction to load or store all registers) </a:t>
            </a:r>
          </a:p>
          <a:p>
            <a:r>
              <a:rPr lang="en-US" sz="2200" dirty="0"/>
              <a:t>A typical speed is a several microseconds.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B7B10-6266-434B-8225-CB66976F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34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408B-7CCF-4587-A10F-A415100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switch from one process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7F6-808B-4661-BDC6-42BC0E9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Content Placeholder 7" descr="Diagram shows context switch from process P0 to process P1 which includes steps such as interrupt or system call, saving state into PCB 0, and reloading state from PCB 1.">
            <a:extLst>
              <a:ext uri="{FF2B5EF4-FFF2-40B4-BE49-F238E27FC236}">
                <a16:creationId xmlns:a16="http://schemas.microsoft.com/office/drawing/2014/main" id="{9FD43EB6-4E50-417B-A9FA-39D7500B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0774" y="1570218"/>
            <a:ext cx="6962452" cy="46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6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5AA7-4593-4B3F-B292-2BFF4AF5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6D4-3E50-46CB-B688-F7634B8C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b="1" dirty="0"/>
              <a:t>Multitasking</a:t>
            </a:r>
            <a:r>
              <a:rPr lang="en-US" dirty="0"/>
              <a:t> is basis of all operating systems</a:t>
            </a:r>
          </a:p>
          <a:p>
            <a:r>
              <a:rPr lang="en-US" dirty="0"/>
              <a:t>It is also the basis of </a:t>
            </a:r>
            <a:r>
              <a:rPr lang="en-US" b="1" dirty="0"/>
              <a:t>concurrent programming </a:t>
            </a:r>
            <a:r>
              <a:rPr lang="en-US" dirty="0"/>
              <a:t>in general</a:t>
            </a:r>
          </a:p>
          <a:p>
            <a:r>
              <a:rPr lang="en-US" dirty="0"/>
              <a:t>What is multitasking?</a:t>
            </a:r>
          </a:p>
          <a:p>
            <a:pPr lvl="1"/>
            <a:r>
              <a:rPr lang="en-US" dirty="0"/>
              <a:t>The ability to performing </a:t>
            </a:r>
            <a:r>
              <a:rPr lang="en-US" b="1" dirty="0"/>
              <a:t>multiple </a:t>
            </a:r>
            <a:r>
              <a:rPr lang="en-US" dirty="0"/>
              <a:t>independent activities at the same time</a:t>
            </a:r>
          </a:p>
          <a:p>
            <a:pPr lvl="2"/>
            <a:r>
              <a:rPr lang="en-US" dirty="0"/>
              <a:t>For example, execution of several independent tasks at the same time by one or more CPUs</a:t>
            </a:r>
          </a:p>
          <a:p>
            <a:r>
              <a:rPr lang="en-US" dirty="0"/>
              <a:t>Uniprocessor (single CPU) systems</a:t>
            </a:r>
          </a:p>
          <a:p>
            <a:pPr lvl="1"/>
            <a:r>
              <a:rPr lang="en-US" dirty="0"/>
              <a:t>One task can execute at a time</a:t>
            </a:r>
          </a:p>
          <a:p>
            <a:pPr lvl="1"/>
            <a:r>
              <a:rPr lang="en-US" dirty="0"/>
              <a:t>Multitasking is achieved by </a:t>
            </a:r>
            <a:r>
              <a:rPr lang="en-US" b="1" dirty="0"/>
              <a:t>multiplexing</a:t>
            </a:r>
            <a:r>
              <a:rPr lang="en-US" dirty="0"/>
              <a:t> the CPU's execution time among different tasks</a:t>
            </a:r>
          </a:p>
          <a:p>
            <a:pPr lvl="2"/>
            <a:r>
              <a:rPr lang="en-US" dirty="0"/>
              <a:t>Switching the CPU’s execution from one task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1FD8E-5699-4DF4-8899-1AE69C4E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4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2117-C6DF-40B3-AECC-5D429A53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6F8C-7A69-4B24-A458-15D83A02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 switching </a:t>
            </a:r>
            <a:r>
              <a:rPr lang="en-US" dirty="0"/>
              <a:t>in single-CPU systems</a:t>
            </a:r>
          </a:p>
          <a:p>
            <a:pPr lvl="1"/>
            <a:r>
              <a:rPr lang="en-US" dirty="0"/>
              <a:t>Switching executions among different tasks </a:t>
            </a:r>
          </a:p>
          <a:p>
            <a:pPr lvl="1"/>
            <a:r>
              <a:rPr lang="en-US" dirty="0"/>
              <a:t>Changes the execution environment of one task to that of another</a:t>
            </a:r>
          </a:p>
          <a:p>
            <a:pPr lvl="1"/>
            <a:r>
              <a:rPr lang="en-US" dirty="0"/>
              <a:t>If switching is fast enough, it gives the illusion that all the tasks are executing </a:t>
            </a:r>
            <a:r>
              <a:rPr lang="en-US" b="1" dirty="0"/>
              <a:t>simultaneously</a:t>
            </a:r>
          </a:p>
          <a:p>
            <a:pPr lvl="1"/>
            <a:r>
              <a:rPr lang="en-US" dirty="0"/>
              <a:t>This logical parallelism is called </a:t>
            </a:r>
            <a:r>
              <a:rPr lang="en-US" b="1" dirty="0"/>
              <a:t>concurrency</a:t>
            </a:r>
          </a:p>
          <a:p>
            <a:r>
              <a:rPr lang="en-US" dirty="0"/>
              <a:t>Multiprocessor systems</a:t>
            </a:r>
          </a:p>
          <a:p>
            <a:pPr lvl="1"/>
            <a:r>
              <a:rPr lang="en-US" b="1" dirty="0"/>
              <a:t>More than one CPU </a:t>
            </a:r>
            <a:r>
              <a:rPr lang="en-US" dirty="0"/>
              <a:t>or processor cores</a:t>
            </a:r>
          </a:p>
          <a:p>
            <a:pPr lvl="1"/>
            <a:r>
              <a:rPr lang="en-US" dirty="0"/>
              <a:t>Tasks can execute on </a:t>
            </a:r>
            <a:r>
              <a:rPr lang="en-US" b="1" dirty="0"/>
              <a:t>different CPUs </a:t>
            </a:r>
            <a:r>
              <a:rPr lang="en-US" dirty="0"/>
              <a:t>in parallel</a:t>
            </a:r>
          </a:p>
          <a:p>
            <a:pPr lvl="1"/>
            <a:r>
              <a:rPr lang="en-US" dirty="0"/>
              <a:t>Each processor may also do </a:t>
            </a:r>
            <a:r>
              <a:rPr lang="en-US" b="1" dirty="0"/>
              <a:t>multitasking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01F74-BC52-438C-A6FC-74623424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FDFE-635D-47AE-9B18-EA6DB5A2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1EBF-D198-44B8-AD83-175AEF7E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r>
              <a:rPr lang="en-US" dirty="0"/>
              <a:t>An operating system is a </a:t>
            </a:r>
            <a:r>
              <a:rPr lang="en-US" b="1" dirty="0"/>
              <a:t>multitasking system </a:t>
            </a:r>
          </a:p>
          <a:p>
            <a:r>
              <a:rPr lang="en-US" dirty="0"/>
              <a:t>In an operating system, </a:t>
            </a:r>
            <a:r>
              <a:rPr lang="en-US" dirty="0">
                <a:solidFill>
                  <a:schemeClr val="accent6"/>
                </a:solidFill>
              </a:rPr>
              <a:t>tasks</a:t>
            </a:r>
            <a:r>
              <a:rPr lang="en-US" dirty="0"/>
              <a:t> are also called </a:t>
            </a:r>
            <a:r>
              <a:rPr lang="en-US" dirty="0">
                <a:solidFill>
                  <a:schemeClr val="accent6"/>
                </a:solidFill>
              </a:rPr>
              <a:t>processes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process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program in execution</a:t>
            </a:r>
          </a:p>
          <a:p>
            <a:pPr lvl="1"/>
            <a:r>
              <a:rPr lang="en-US" dirty="0"/>
              <a:t>Process is the execution of a program image</a:t>
            </a:r>
          </a:p>
          <a:p>
            <a:pPr lvl="1"/>
            <a:r>
              <a:rPr lang="en-US" dirty="0"/>
              <a:t>Program becomes process when executable file loaded into memory</a:t>
            </a:r>
          </a:p>
          <a:p>
            <a:pPr lvl="1"/>
            <a:r>
              <a:rPr lang="en-US" dirty="0"/>
              <a:t>Process is a unit of work within system</a:t>
            </a:r>
          </a:p>
          <a:p>
            <a:r>
              <a:rPr lang="en-US" b="1" dirty="0"/>
              <a:t>Program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passive</a:t>
            </a:r>
            <a:r>
              <a:rPr lang="en-US" dirty="0"/>
              <a:t> entity, </a:t>
            </a:r>
            <a:r>
              <a:rPr lang="en-US" b="1" dirty="0"/>
              <a:t>process</a:t>
            </a:r>
            <a:r>
              <a:rPr lang="en-US" dirty="0"/>
              <a:t> is an </a:t>
            </a:r>
            <a:r>
              <a:rPr lang="en-US" dirty="0">
                <a:solidFill>
                  <a:schemeClr val="accent6"/>
                </a:solidFill>
              </a:rPr>
              <a:t>active</a:t>
            </a:r>
            <a:r>
              <a:rPr lang="en-US" dirty="0"/>
              <a:t> entity</a:t>
            </a:r>
          </a:p>
          <a:p>
            <a:r>
              <a:rPr lang="en-US" dirty="0"/>
              <a:t>One program can be several processes</a:t>
            </a:r>
          </a:p>
          <a:p>
            <a:pPr lvl="1"/>
            <a:r>
              <a:rPr lang="en-US" dirty="0"/>
              <a:t>Consider multiple users executing the same program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5782-2C3E-4D83-82D6-B5298B6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0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660A-6A77-4E38-9852-7E0367C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3599-EAF9-497D-8D28-41507EE7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5334000" cy="4648200"/>
          </a:xfrm>
        </p:spPr>
        <p:txBody>
          <a:bodyPr/>
          <a:lstStyle/>
          <a:p>
            <a:r>
              <a:rPr lang="en-US" sz="2200" dirty="0"/>
              <a:t>Status of current activity of a process is represented by </a:t>
            </a:r>
            <a:r>
              <a:rPr lang="en-US" sz="2200" b="1" dirty="0"/>
              <a:t>program counter</a:t>
            </a:r>
            <a:r>
              <a:rPr lang="en-US" sz="2200" dirty="0"/>
              <a:t> and </a:t>
            </a:r>
            <a:r>
              <a:rPr lang="en-US" sz="2200" b="1" dirty="0"/>
              <a:t>contents of processor's registers</a:t>
            </a:r>
            <a:r>
              <a:rPr lang="en-US" sz="2200" dirty="0"/>
              <a:t>. </a:t>
            </a:r>
          </a:p>
          <a:p>
            <a:r>
              <a:rPr lang="en-US" sz="2200" dirty="0"/>
              <a:t>Memory layout of a process</a:t>
            </a:r>
          </a:p>
          <a:p>
            <a:pPr lvl="1"/>
            <a:r>
              <a:rPr lang="en-US" sz="2000" b="1" dirty="0"/>
              <a:t>Text</a:t>
            </a:r>
            <a:r>
              <a:rPr lang="en-US" sz="2000" dirty="0"/>
              <a:t> section: the executable code</a:t>
            </a:r>
          </a:p>
          <a:p>
            <a:pPr lvl="1"/>
            <a:r>
              <a:rPr lang="en-US" sz="2000" b="1" dirty="0"/>
              <a:t>Data</a:t>
            </a:r>
            <a:r>
              <a:rPr lang="en-US" sz="2000" dirty="0"/>
              <a:t> section: global variables</a:t>
            </a:r>
          </a:p>
          <a:p>
            <a:pPr lvl="1"/>
            <a:r>
              <a:rPr lang="en-US" sz="2000" b="1" dirty="0"/>
              <a:t>Heap</a:t>
            </a:r>
            <a:r>
              <a:rPr lang="en-US" sz="2000" dirty="0"/>
              <a:t> section: memory dynamically allocated during program run time</a:t>
            </a:r>
          </a:p>
          <a:p>
            <a:pPr lvl="1"/>
            <a:r>
              <a:rPr lang="en-US" sz="2000" b="1" dirty="0"/>
              <a:t>Stack</a:t>
            </a:r>
            <a:r>
              <a:rPr lang="en-US" sz="2000" dirty="0"/>
              <a:t> section: temporary data storage when invoking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215A-0783-406E-9735-222AE1A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Content Placeholder 2" descr="Diagram shows vertical column depicting memory from address 0 to max divided into multiple sections such as text, data, heap, and stack from bottom to top.">
            <a:extLst>
              <a:ext uri="{FF2B5EF4-FFF2-40B4-BE49-F238E27FC236}">
                <a16:creationId xmlns:a16="http://schemas.microsoft.com/office/drawing/2014/main" id="{54B41B83-8D4E-4D19-BA73-8B337457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61450" y="228600"/>
            <a:ext cx="28885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88716-EF7E-4108-B44B-2C5CC74B9E3F}"/>
              </a:ext>
            </a:extLst>
          </p:cNvPr>
          <p:cNvSpPr txBox="1"/>
          <p:nvPr/>
        </p:nvSpPr>
        <p:spPr>
          <a:xfrm>
            <a:off x="384550" y="5228272"/>
            <a:ext cx="856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sizes of text and data sections are fixed, not changing during program run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stack and heap sections can shrink and grow dynamically during program execution. </a:t>
            </a:r>
          </a:p>
        </p:txBody>
      </p:sp>
    </p:spTree>
    <p:extLst>
      <p:ext uri="{BB962C8B-B14F-4D97-AF65-F5344CB8AC3E}">
        <p14:creationId xmlns:p14="http://schemas.microsoft.com/office/powerpoint/2010/main" val="16275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6569-DC52-449E-91A4-71321AFC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layout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29CF7-0DAE-4B8E-B4C3-A20DA1CB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13BA8-AF5D-4AFD-ACDE-6688BF7F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9445"/>
            <a:ext cx="681990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FCD2C-AADD-4EE8-857A-C5FE56BD0751}"/>
              </a:ext>
            </a:extLst>
          </p:cNvPr>
          <p:cNvSpPr txBox="1"/>
          <p:nvPr/>
        </p:nvSpPr>
        <p:spPr>
          <a:xfrm>
            <a:off x="361950" y="4882940"/>
            <a:ext cx="842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Global data </a:t>
            </a:r>
            <a:r>
              <a:rPr lang="en-US" sz="1800" dirty="0"/>
              <a:t>section is divided into different sections for initialized data and uninitialized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separate section is provided for the </a:t>
            </a:r>
            <a:r>
              <a:rPr lang="en-US" sz="1800" dirty="0" err="1"/>
              <a:t>argc</a:t>
            </a:r>
            <a:r>
              <a:rPr lang="en-US" sz="1800" dirty="0"/>
              <a:t> and </a:t>
            </a:r>
            <a:r>
              <a:rPr lang="en-US" sz="1800" dirty="0" err="1"/>
              <a:t>argv</a:t>
            </a:r>
            <a:r>
              <a:rPr lang="en-US" sz="1800" dirty="0"/>
              <a:t> parameters passed to the main()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data</a:t>
            </a:r>
            <a:r>
              <a:rPr lang="en-US" sz="1800" dirty="0"/>
              <a:t> field refers to </a:t>
            </a:r>
            <a:r>
              <a:rPr lang="en-US" sz="1800" b="1" dirty="0"/>
              <a:t>uninitialized</a:t>
            </a:r>
            <a:r>
              <a:rPr lang="en-US" sz="1800" dirty="0"/>
              <a:t> data, and </a:t>
            </a:r>
            <a:r>
              <a:rPr lang="en-US" sz="1800" b="1" dirty="0" err="1"/>
              <a:t>bss</a:t>
            </a:r>
            <a:r>
              <a:rPr lang="en-US" sz="1800" dirty="0"/>
              <a:t> refers to </a:t>
            </a:r>
            <a:r>
              <a:rPr lang="en-US" sz="1800" b="1" dirty="0"/>
              <a:t>initialized</a:t>
            </a:r>
            <a:r>
              <a:rPr lang="en-US" sz="1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0953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731-8BF2-4FE6-9AFA-85146F73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F2F2-A962-4A30-B2E5-9983B99D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process executes, it changes state</a:t>
            </a:r>
          </a:p>
          <a:p>
            <a:pPr lvl="1"/>
            <a:r>
              <a:rPr lang="en-US" sz="2000" b="1" dirty="0"/>
              <a:t>new</a:t>
            </a:r>
            <a:r>
              <a:rPr lang="en-US" sz="2000" dirty="0"/>
              <a:t>: process is being created</a:t>
            </a:r>
          </a:p>
          <a:p>
            <a:pPr lvl="1"/>
            <a:r>
              <a:rPr lang="en-US" sz="2000" b="1" dirty="0"/>
              <a:t>running</a:t>
            </a:r>
            <a:r>
              <a:rPr lang="en-US" sz="2000" dirty="0"/>
              <a:t>: instructions are being executed</a:t>
            </a:r>
          </a:p>
          <a:p>
            <a:pPr lvl="1"/>
            <a:r>
              <a:rPr lang="en-US" sz="2000" b="1" dirty="0"/>
              <a:t>waiting</a:t>
            </a:r>
            <a:r>
              <a:rPr lang="en-US" sz="2000" dirty="0"/>
              <a:t>: process is waiting for some event to occur</a:t>
            </a:r>
          </a:p>
          <a:p>
            <a:pPr lvl="1"/>
            <a:r>
              <a:rPr lang="en-US" sz="2000" b="1" dirty="0"/>
              <a:t>ready</a:t>
            </a:r>
            <a:r>
              <a:rPr lang="en-US" sz="2000" dirty="0"/>
              <a:t>: process is waiting to be assigned to a processor</a:t>
            </a:r>
          </a:p>
          <a:p>
            <a:pPr lvl="1"/>
            <a:r>
              <a:rPr lang="en-US" sz="2000" b="1" dirty="0"/>
              <a:t>terminated</a:t>
            </a:r>
            <a:r>
              <a:rPr lang="en-US" sz="2000" dirty="0"/>
              <a:t>: process has finished execution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A532-885E-450A-BEFF-BF79AF75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Content Placeholder 2" descr="Diagram shows blocks representing process states like new, ready, waiting, running, and terminated interconnected with paths representing admitted, interrupt, I/O or event completion, scheduler dispatch, I/O or event wait, and exit.">
            <a:extLst>
              <a:ext uri="{FF2B5EF4-FFF2-40B4-BE49-F238E27FC236}">
                <a16:creationId xmlns:a16="http://schemas.microsoft.com/office/drawing/2014/main" id="{D401BADF-E78C-4F18-AE37-72BC6EED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0727" y="3810000"/>
            <a:ext cx="593497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405AF-4410-4024-B1D0-809A6BB11C7C}"/>
              </a:ext>
            </a:extLst>
          </p:cNvPr>
          <p:cNvSpPr txBox="1"/>
          <p:nvPr/>
        </p:nvSpPr>
        <p:spPr>
          <a:xfrm>
            <a:off x="521386" y="6248400"/>
            <a:ext cx="785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Notes: these names are arbitrary, and they vary across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4266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D51-BFB2-4701-B27A-7AB95FE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A169-35D5-4F27-AF6C-ADFAE74A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878651"/>
          </a:xfrm>
        </p:spPr>
        <p:txBody>
          <a:bodyPr/>
          <a:lstStyle/>
          <a:p>
            <a:r>
              <a:rPr lang="en-US" sz="2200" dirty="0"/>
              <a:t>Process needs resources to accomplish its task</a:t>
            </a:r>
          </a:p>
          <a:p>
            <a:pPr lvl="1"/>
            <a:r>
              <a:rPr lang="en-US" sz="2000" dirty="0"/>
              <a:t>CPU, memory, I/O, files</a:t>
            </a:r>
          </a:p>
          <a:p>
            <a:pPr lvl="1"/>
            <a:r>
              <a:rPr lang="en-US" sz="2000" dirty="0"/>
              <a:t>Initialization data</a:t>
            </a:r>
          </a:p>
          <a:p>
            <a:r>
              <a:rPr lang="en-US" sz="2200" dirty="0"/>
              <a:t>PROC structure</a:t>
            </a:r>
          </a:p>
          <a:p>
            <a:pPr lvl="1"/>
            <a:r>
              <a:rPr lang="en-US" sz="2000" dirty="0"/>
              <a:t>Each process is represented by a unique data structure, called the </a:t>
            </a:r>
            <a:r>
              <a:rPr lang="en-US" sz="2000" dirty="0">
                <a:solidFill>
                  <a:schemeClr val="accent6"/>
                </a:solidFill>
              </a:rPr>
              <a:t>Process Control Block (PCB) </a:t>
            </a:r>
            <a:r>
              <a:rPr lang="en-US" sz="2000" dirty="0"/>
              <a:t>or Task Control Block (TCB)</a:t>
            </a:r>
          </a:p>
          <a:p>
            <a:r>
              <a:rPr lang="en-US" sz="2200" dirty="0"/>
              <a:t>A simple PROC may look like this: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5B7D7-4E0B-45F8-91A8-56217A3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6F2D1-CCD9-4C56-835C-68004478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45" y="4466481"/>
            <a:ext cx="6019800" cy="218549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121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8CC2-F869-4FFF-9502-F0B8BB14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571A-5F4E-4173-9BEB-015BBC75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 structure</a:t>
            </a:r>
          </a:p>
          <a:p>
            <a:pPr lvl="1"/>
            <a:r>
              <a:rPr lang="en-US" sz="2000" b="1" dirty="0"/>
              <a:t>next: </a:t>
            </a:r>
            <a:r>
              <a:rPr lang="en-US" sz="2000" dirty="0"/>
              <a:t>pointer to the next PROC structure</a:t>
            </a:r>
          </a:p>
          <a:p>
            <a:pPr lvl="2"/>
            <a:r>
              <a:rPr lang="en-US" sz="1800" dirty="0"/>
              <a:t>Used to maintain processes of the system in a dynamic data structures such as linked lists and queues</a:t>
            </a:r>
          </a:p>
          <a:p>
            <a:pPr lvl="1"/>
            <a:r>
              <a:rPr lang="en-US" sz="2000" b="1" dirty="0" err="1"/>
              <a:t>ksp</a:t>
            </a:r>
            <a:r>
              <a:rPr lang="en-US" sz="2000" dirty="0"/>
              <a:t>: saved stack pointer</a:t>
            </a:r>
          </a:p>
          <a:p>
            <a:pPr lvl="2"/>
            <a:r>
              <a:rPr lang="en-US" sz="1800" dirty="0"/>
              <a:t>When a process gives up the CPU, it saves the execution context in stack and saves the stack pointer in </a:t>
            </a:r>
            <a:r>
              <a:rPr lang="en-US" sz="1800" dirty="0" err="1"/>
              <a:t>PROC.ksp</a:t>
            </a:r>
            <a:r>
              <a:rPr lang="en-US" sz="1800" dirty="0"/>
              <a:t> for resumption later</a:t>
            </a:r>
          </a:p>
          <a:p>
            <a:pPr lvl="1"/>
            <a:r>
              <a:rPr lang="en-US" sz="2000" b="1" dirty="0" err="1"/>
              <a:t>pid</a:t>
            </a:r>
            <a:r>
              <a:rPr lang="en-US" sz="2000" b="1" dirty="0"/>
              <a:t>:</a:t>
            </a:r>
            <a:r>
              <a:rPr lang="en-US" sz="2000" dirty="0"/>
              <a:t> process ID number </a:t>
            </a:r>
          </a:p>
          <a:p>
            <a:pPr lvl="1"/>
            <a:r>
              <a:rPr lang="en-US" sz="2000" b="1" dirty="0" err="1"/>
              <a:t>ppid</a:t>
            </a:r>
            <a:r>
              <a:rPr lang="en-US" sz="2000" b="1" dirty="0"/>
              <a:t>:</a:t>
            </a:r>
            <a:r>
              <a:rPr lang="en-US" sz="2000" dirty="0"/>
              <a:t> parent process ID number</a:t>
            </a:r>
          </a:p>
          <a:p>
            <a:pPr lvl="1"/>
            <a:r>
              <a:rPr lang="en-US" sz="2000" b="1" dirty="0"/>
              <a:t>status:</a:t>
            </a:r>
            <a:r>
              <a:rPr lang="en-US" sz="2000" dirty="0"/>
              <a:t> current status of the process</a:t>
            </a:r>
          </a:p>
          <a:p>
            <a:pPr lvl="1"/>
            <a:r>
              <a:rPr lang="en-US" sz="2000" b="1" dirty="0"/>
              <a:t>priority:</a:t>
            </a:r>
            <a:r>
              <a:rPr lang="en-US" sz="2000" dirty="0"/>
              <a:t> scheduling priority</a:t>
            </a:r>
          </a:p>
          <a:p>
            <a:pPr lvl="1"/>
            <a:r>
              <a:rPr lang="en-US" sz="2000" b="1" dirty="0" err="1"/>
              <a:t>kstack</a:t>
            </a:r>
            <a:r>
              <a:rPr lang="en-US" sz="2000" b="1" dirty="0"/>
              <a:t>:</a:t>
            </a:r>
            <a:r>
              <a:rPr lang="en-US" sz="2000" dirty="0"/>
              <a:t> process stack when it is executing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54F0-DF09-4529-B248-E0B34E28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995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45719</TotalTime>
  <Words>972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Default Design</vt:lpstr>
      <vt:lpstr>Process Management</vt:lpstr>
      <vt:lpstr>Multitasking</vt:lpstr>
      <vt:lpstr>Multitasking</vt:lpstr>
      <vt:lpstr>Process</vt:lpstr>
      <vt:lpstr>Process in memory</vt:lpstr>
      <vt:lpstr>Process memory layout example</vt:lpstr>
      <vt:lpstr>Process state</vt:lpstr>
      <vt:lpstr>Process data structure</vt:lpstr>
      <vt:lpstr>PROC structure</vt:lpstr>
      <vt:lpstr>Process Control Block (PCB)</vt:lpstr>
      <vt:lpstr>Maintaining PROC structure</vt:lpstr>
      <vt:lpstr>Context Switch</vt:lpstr>
      <vt:lpstr>What happens upon context switching?</vt:lpstr>
      <vt:lpstr>CPU switch from one process to another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590</cp:revision>
  <dcterms:created xsi:type="dcterms:W3CDTF">2002-09-20T18:19:18Z</dcterms:created>
  <dcterms:modified xsi:type="dcterms:W3CDTF">2021-02-04T21:23:46Z</dcterms:modified>
</cp:coreProperties>
</file>