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564" r:id="rId2"/>
    <p:sldId id="940" r:id="rId3"/>
    <p:sldId id="630" r:id="rId4"/>
    <p:sldId id="635" r:id="rId5"/>
    <p:sldId id="631" r:id="rId6"/>
    <p:sldId id="638" r:id="rId7"/>
    <p:sldId id="636" r:id="rId8"/>
    <p:sldId id="637" r:id="rId9"/>
    <p:sldId id="632" r:id="rId10"/>
    <p:sldId id="633" r:id="rId11"/>
    <p:sldId id="639" r:id="rId12"/>
    <p:sldId id="634" r:id="rId13"/>
    <p:sldId id="640" r:id="rId14"/>
    <p:sldId id="642" r:id="rId15"/>
    <p:sldId id="643" r:id="rId16"/>
    <p:sldId id="644" r:id="rId17"/>
    <p:sldId id="656" r:id="rId18"/>
    <p:sldId id="938" r:id="rId19"/>
    <p:sldId id="648" r:id="rId20"/>
    <p:sldId id="649" r:id="rId21"/>
    <p:sldId id="650" r:id="rId22"/>
    <p:sldId id="651" r:id="rId23"/>
    <p:sldId id="653" r:id="rId24"/>
    <p:sldId id="939" r:id="rId25"/>
    <p:sldId id="655" r:id="rId26"/>
    <p:sldId id="918" r:id="rId27"/>
    <p:sldId id="919" r:id="rId28"/>
    <p:sldId id="920" r:id="rId29"/>
    <p:sldId id="922" r:id="rId30"/>
    <p:sldId id="923" r:id="rId31"/>
    <p:sldId id="924" r:id="rId32"/>
    <p:sldId id="925" r:id="rId33"/>
    <p:sldId id="926" r:id="rId34"/>
    <p:sldId id="927" r:id="rId35"/>
    <p:sldId id="928" r:id="rId36"/>
    <p:sldId id="929" r:id="rId37"/>
    <p:sldId id="930" r:id="rId38"/>
    <p:sldId id="652" r:id="rId39"/>
    <p:sldId id="932" r:id="rId40"/>
    <p:sldId id="933" r:id="rId41"/>
    <p:sldId id="934" r:id="rId42"/>
    <p:sldId id="935" r:id="rId43"/>
    <p:sldId id="936" r:id="rId44"/>
    <p:sldId id="937" r:id="rId45"/>
  </p:sldIdLst>
  <p:sldSz cx="9144000" cy="6858000" type="screen4x3"/>
  <p:notesSz cx="6845300" cy="9396413"/>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9900"/>
    <a:srgbClr val="CC0000"/>
    <a:srgbClr val="800000"/>
    <a:srgbClr val="990000"/>
    <a:srgbClr val="FFFF00"/>
    <a:srgbClr val="0099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098" autoAdjust="0"/>
  </p:normalViewPr>
  <p:slideViewPr>
    <p:cSldViewPr>
      <p:cViewPr>
        <p:scale>
          <a:sx n="80" d="100"/>
          <a:sy n="80" d="100"/>
        </p:scale>
        <p:origin x="2550" y="4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10" d="100"/>
          <a:sy n="110" d="100"/>
        </p:scale>
        <p:origin x="-2174" y="258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2994"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52995" name="Rectangle 3"/>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852996" name="Rectangle 4"/>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52997" name="Rectangle 5"/>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B34C2068-71DF-44A2-B9A3-7D132213BFF0}" type="slidenum">
              <a:rPr lang="en-US" altLang="en-US"/>
              <a:pPr>
                <a:defRPr/>
              </a:pPr>
              <a:t>‹#›</a:t>
            </a:fld>
            <a:endParaRPr lang="en-US" altLang="en-US"/>
          </a:p>
        </p:txBody>
      </p:sp>
    </p:spTree>
    <p:extLst>
      <p:ext uri="{BB962C8B-B14F-4D97-AF65-F5344CB8AC3E}">
        <p14:creationId xmlns:p14="http://schemas.microsoft.com/office/powerpoint/2010/main" val="2436387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0194"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20195" name="Rectangle 3"/>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47108"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0197" name="Rectangle 5"/>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20198" name="Rectangle 6"/>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20199" name="Rectangle 7"/>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072DB0A-2C52-442D-9BBF-FAB67B88E75A}" type="slidenum">
              <a:rPr lang="en-US" altLang="en-US"/>
              <a:pPr>
                <a:defRPr/>
              </a:pPr>
              <a:t>‹#›</a:t>
            </a:fld>
            <a:endParaRPr lang="en-US" altLang="en-US"/>
          </a:p>
        </p:txBody>
      </p:sp>
    </p:spTree>
    <p:extLst>
      <p:ext uri="{BB962C8B-B14F-4D97-AF65-F5344CB8AC3E}">
        <p14:creationId xmlns:p14="http://schemas.microsoft.com/office/powerpoint/2010/main" val="32378541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72DB0A-2C52-442D-9BBF-FAB67B88E75A}" type="slidenum">
              <a:rPr lang="en-US" altLang="en-US" smtClean="0"/>
              <a:pPr>
                <a:defRPr/>
              </a:pPr>
              <a:t>8</a:t>
            </a:fld>
            <a:endParaRPr lang="en-US" altLang="en-US"/>
          </a:p>
        </p:txBody>
      </p:sp>
    </p:spTree>
    <p:extLst>
      <p:ext uri="{BB962C8B-B14F-4D97-AF65-F5344CB8AC3E}">
        <p14:creationId xmlns:p14="http://schemas.microsoft.com/office/powerpoint/2010/main" val="13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778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Examples of boundary cases: </a:t>
            </a:r>
          </a:p>
          <a:p>
            <a:pPr marL="228600" indent="-228600">
              <a:buAutoNum type="arabicParenBoth"/>
            </a:pPr>
            <a:r>
              <a:rPr lang="en-US" altLang="en-US" dirty="0"/>
              <a:t>What if i++ results</a:t>
            </a:r>
            <a:r>
              <a:rPr lang="en-US" altLang="en-US" baseline="0" dirty="0"/>
              <a:t> in advancing ‘i‘ all the way to reach pivot (right element)? We can try to prevent this. Similarly for ‘j’ reaching the left side element.</a:t>
            </a:r>
          </a:p>
          <a:p>
            <a:pPr marL="228600" indent="-228600">
              <a:buAutoNum type="arabicParenBoth"/>
            </a:pPr>
            <a:r>
              <a:rPr lang="en-US" altLang="en-US" baseline="0" dirty="0"/>
              <a:t>Another case is to compare the first S[i] as well before advancing ‘i‘ because the first S[i] may also be bigger than pivot.  Similarly for ‘j’.</a:t>
            </a:r>
          </a:p>
          <a:p>
            <a:pPr marL="0" indent="0">
              <a:buNone/>
            </a:pPr>
            <a:r>
              <a:rPr lang="en-US" altLang="en-US" baseline="0" dirty="0"/>
              <a:t>These are minor implementation details but are important to ensure correctness of your algorithm in general case.</a:t>
            </a:r>
          </a:p>
          <a:p>
            <a:pPr marL="228600" indent="-228600">
              <a:buAutoNum type="arabicParenBoth"/>
            </a:pP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788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798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80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81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72DB0A-2C52-442D-9BBF-FAB67B88E75A}" type="slidenum">
              <a:rPr lang="en-US" altLang="en-US" smtClean="0"/>
              <a:pPr>
                <a:defRPr/>
              </a:pPr>
              <a:t>9</a:t>
            </a:fld>
            <a:endParaRPr lang="en-US" altLang="en-US"/>
          </a:p>
        </p:txBody>
      </p:sp>
    </p:spTree>
    <p:extLst>
      <p:ext uri="{BB962C8B-B14F-4D97-AF65-F5344CB8AC3E}">
        <p14:creationId xmlns:p14="http://schemas.microsoft.com/office/powerpoint/2010/main" val="310590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696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706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716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73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747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757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Cpt S 223</a:t>
            </a:r>
          </a:p>
        </p:txBody>
      </p:sp>
      <p:sp>
        <p:nvSpPr>
          <p:cNvPr id="768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a:defRPr>
                <a:solidFill>
                  <a:schemeClr val="tx1"/>
                </a:solidFill>
                <a:latin typeface="Arial" charset="0"/>
              </a:defRPr>
            </a:lvl1pPr>
            <a:lvl2pPr marL="716130" indent="-275434" defTabSz="931887">
              <a:defRPr>
                <a:solidFill>
                  <a:schemeClr val="tx1"/>
                </a:solidFill>
                <a:latin typeface="Arial" charset="0"/>
              </a:defRPr>
            </a:lvl2pPr>
            <a:lvl3pPr marL="1101738" indent="-220348" defTabSz="931887">
              <a:defRPr>
                <a:solidFill>
                  <a:schemeClr val="tx1"/>
                </a:solidFill>
                <a:latin typeface="Arial" charset="0"/>
              </a:defRPr>
            </a:lvl3pPr>
            <a:lvl4pPr marL="1542433" indent="-220348" defTabSz="931887">
              <a:defRPr>
                <a:solidFill>
                  <a:schemeClr val="tx1"/>
                </a:solidFill>
                <a:latin typeface="Arial" charset="0"/>
              </a:defRPr>
            </a:lvl4pPr>
            <a:lvl5pPr marL="1983128" indent="-220348" defTabSz="931887">
              <a:defRPr>
                <a:solidFill>
                  <a:schemeClr val="tx1"/>
                </a:solidFill>
                <a:latin typeface="Arial" charset="0"/>
              </a:defRPr>
            </a:lvl5pPr>
            <a:lvl6pPr marL="2423823" indent="-220348" defTabSz="931887" eaLnBrk="0" fontAlgn="base" hangingPunct="0">
              <a:spcBef>
                <a:spcPct val="0"/>
              </a:spcBef>
              <a:spcAft>
                <a:spcPct val="0"/>
              </a:spcAft>
              <a:defRPr>
                <a:solidFill>
                  <a:schemeClr val="tx1"/>
                </a:solidFill>
                <a:latin typeface="Arial" charset="0"/>
              </a:defRPr>
            </a:lvl6pPr>
            <a:lvl7pPr marL="2864518" indent="-220348" defTabSz="931887" eaLnBrk="0" fontAlgn="base" hangingPunct="0">
              <a:spcBef>
                <a:spcPct val="0"/>
              </a:spcBef>
              <a:spcAft>
                <a:spcPct val="0"/>
              </a:spcAft>
              <a:defRPr>
                <a:solidFill>
                  <a:schemeClr val="tx1"/>
                </a:solidFill>
                <a:latin typeface="Arial" charset="0"/>
              </a:defRPr>
            </a:lvl7pPr>
            <a:lvl8pPr marL="3305213" indent="-220348" defTabSz="931887" eaLnBrk="0" fontAlgn="base" hangingPunct="0">
              <a:spcBef>
                <a:spcPct val="0"/>
              </a:spcBef>
              <a:spcAft>
                <a:spcPct val="0"/>
              </a:spcAft>
              <a:defRPr>
                <a:solidFill>
                  <a:schemeClr val="tx1"/>
                </a:solidFill>
                <a:latin typeface="Arial" charset="0"/>
              </a:defRPr>
            </a:lvl8pPr>
            <a:lvl9pPr marL="3745908" indent="-220348" defTabSz="931887" eaLnBrk="0" fontAlgn="base" hangingPunct="0">
              <a:spcBef>
                <a:spcPct val="0"/>
              </a:spcBef>
              <a:spcAft>
                <a:spcPct val="0"/>
              </a:spcAft>
              <a:defRPr>
                <a:solidFill>
                  <a:schemeClr val="tx1"/>
                </a:solidFill>
                <a:latin typeface="Arial" charset="0"/>
              </a:defRPr>
            </a:lvl9pPr>
          </a:lstStyle>
          <a:p>
            <a:r>
              <a:rPr lang="en-US" altLang="en-US">
                <a:latin typeface="Times New Roman" pitchFamily="18" charset="0"/>
              </a:rPr>
              <a:t>Washington State University</a:t>
            </a: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Washington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364C223F-1A79-4507-B058-E1FF6994B7E0}" type="slidenum">
              <a:rPr lang="en-US" altLang="en-US"/>
              <a:pPr>
                <a:defRPr/>
              </a:pPr>
              <a:t>‹#›</a:t>
            </a:fld>
            <a:endParaRPr lang="en-US" altLang="en-US"/>
          </a:p>
        </p:txBody>
      </p:sp>
    </p:spTree>
    <p:extLst>
      <p:ext uri="{BB962C8B-B14F-4D97-AF65-F5344CB8AC3E}">
        <p14:creationId xmlns:p14="http://schemas.microsoft.com/office/powerpoint/2010/main" val="271107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200"/>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Font typeface="Arial" panose="020B0604020202020204" pitchFamily="34" charset="0"/>
              <a:buChar char="•"/>
              <a:defRPr sz="2400"/>
            </a:lvl1pPr>
            <a:lvl2pPr>
              <a:buClr>
                <a:schemeClr val="accent6">
                  <a:lumMod val="50000"/>
                </a:schemeClr>
              </a:buClr>
              <a:defRPr sz="2200"/>
            </a:lvl2pPr>
            <a:lvl3pPr>
              <a:buClr>
                <a:schemeClr val="accent6">
                  <a:lumMod val="50000"/>
                </a:schemeClr>
              </a:buClr>
              <a:defRPr sz="2000"/>
            </a:lvl3pPr>
            <a:lvl4pPr>
              <a:buClr>
                <a:schemeClr val="accent6">
                  <a:lumMod val="50000"/>
                </a:schemeClr>
              </a:buClr>
              <a:defRPr sz="1800"/>
            </a:lvl4pPr>
            <a:lvl5pPr>
              <a:buClr>
                <a:schemeClr val="accent6">
                  <a:lumMod val="50000"/>
                </a:schemeClr>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Washington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F64F6128-AA59-40CE-8962-734C769C2012}" type="slidenum">
              <a:rPr lang="en-US" altLang="en-US"/>
              <a:pPr>
                <a:defRPr/>
              </a:pPr>
              <a:t>‹#›</a:t>
            </a:fld>
            <a:endParaRPr lang="en-US" altLang="en-US"/>
          </a:p>
        </p:txBody>
      </p:sp>
    </p:spTree>
    <p:extLst>
      <p:ext uri="{BB962C8B-B14F-4D97-AF65-F5344CB8AC3E}">
        <p14:creationId xmlns:p14="http://schemas.microsoft.com/office/powerpoint/2010/main" val="381629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Washington State University</a:t>
            </a:r>
          </a:p>
        </p:txBody>
      </p:sp>
      <p:sp>
        <p:nvSpPr>
          <p:cNvPr id="6" name="Rectangle 6"/>
          <p:cNvSpPr>
            <a:spLocks noGrp="1" noChangeArrowheads="1"/>
          </p:cNvSpPr>
          <p:nvPr>
            <p:ph type="sldNum" sz="quarter" idx="12"/>
          </p:nvPr>
        </p:nvSpPr>
        <p:spPr>
          <a:ln/>
        </p:spPr>
        <p:txBody>
          <a:bodyPr/>
          <a:lstStyle>
            <a:lvl1pPr>
              <a:defRPr/>
            </a:lvl1pPr>
          </a:lstStyle>
          <a:p>
            <a:pPr>
              <a:defRPr/>
            </a:pPr>
            <a:fld id="{8F6B476B-7DA4-4FA7-882E-B7CCA9DF748F}" type="slidenum">
              <a:rPr lang="en-US" altLang="en-US"/>
              <a:pPr>
                <a:defRPr/>
              </a:pPr>
              <a:t>‹#›</a:t>
            </a:fld>
            <a:endParaRPr lang="en-US" altLang="en-US"/>
          </a:p>
        </p:txBody>
      </p:sp>
    </p:spTree>
    <p:extLst>
      <p:ext uri="{BB962C8B-B14F-4D97-AF65-F5344CB8AC3E}">
        <p14:creationId xmlns:p14="http://schemas.microsoft.com/office/powerpoint/2010/main" val="416038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t>Washington State University</a:t>
            </a:r>
          </a:p>
        </p:txBody>
      </p:sp>
      <p:sp>
        <p:nvSpPr>
          <p:cNvPr id="7" name="Rectangle 6"/>
          <p:cNvSpPr>
            <a:spLocks noGrp="1" noChangeArrowheads="1"/>
          </p:cNvSpPr>
          <p:nvPr>
            <p:ph type="sldNum" sz="quarter" idx="12"/>
          </p:nvPr>
        </p:nvSpPr>
        <p:spPr>
          <a:ln/>
        </p:spPr>
        <p:txBody>
          <a:bodyPr/>
          <a:lstStyle>
            <a:lvl1pPr>
              <a:defRPr/>
            </a:lvl1pPr>
          </a:lstStyle>
          <a:p>
            <a:pPr>
              <a:defRPr/>
            </a:pPr>
            <a:fld id="{B4307FA2-BBF1-424D-992D-1F836B12C883}" type="slidenum">
              <a:rPr lang="en-US" altLang="en-US"/>
              <a:pPr>
                <a:defRPr/>
              </a:pPr>
              <a:t>‹#›</a:t>
            </a:fld>
            <a:endParaRPr lang="en-US" altLang="en-US"/>
          </a:p>
        </p:txBody>
      </p:sp>
    </p:spTree>
    <p:extLst>
      <p:ext uri="{BB962C8B-B14F-4D97-AF65-F5344CB8AC3E}">
        <p14:creationId xmlns:p14="http://schemas.microsoft.com/office/powerpoint/2010/main" val="129785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t>Washington State University</a:t>
            </a:r>
          </a:p>
        </p:txBody>
      </p:sp>
      <p:sp>
        <p:nvSpPr>
          <p:cNvPr id="4" name="Rectangle 6"/>
          <p:cNvSpPr>
            <a:spLocks noGrp="1" noChangeArrowheads="1"/>
          </p:cNvSpPr>
          <p:nvPr>
            <p:ph type="sldNum" sz="quarter" idx="12"/>
          </p:nvPr>
        </p:nvSpPr>
        <p:spPr>
          <a:ln/>
        </p:spPr>
        <p:txBody>
          <a:bodyPr/>
          <a:lstStyle>
            <a:lvl1pPr>
              <a:defRPr/>
            </a:lvl1pPr>
          </a:lstStyle>
          <a:p>
            <a:pPr>
              <a:defRPr/>
            </a:pPr>
            <a:fld id="{C8F13E38-C905-4156-AE2B-43F1DB021058}" type="slidenum">
              <a:rPr lang="en-US" altLang="en-US"/>
              <a:pPr>
                <a:defRPr/>
              </a:pPr>
              <a:t>‹#›</a:t>
            </a:fld>
            <a:endParaRPr lang="en-US" altLang="en-US"/>
          </a:p>
        </p:txBody>
      </p:sp>
    </p:spTree>
    <p:extLst>
      <p:ext uri="{BB962C8B-B14F-4D97-AF65-F5344CB8AC3E}">
        <p14:creationId xmlns:p14="http://schemas.microsoft.com/office/powerpoint/2010/main" val="52789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t>Washington State University</a:t>
            </a:r>
          </a:p>
        </p:txBody>
      </p:sp>
      <p:sp>
        <p:nvSpPr>
          <p:cNvPr id="5" name="Rectangle 6"/>
          <p:cNvSpPr>
            <a:spLocks noGrp="1" noChangeArrowheads="1"/>
          </p:cNvSpPr>
          <p:nvPr>
            <p:ph type="sldNum" sz="quarter" idx="12"/>
          </p:nvPr>
        </p:nvSpPr>
        <p:spPr>
          <a:ln/>
        </p:spPr>
        <p:txBody>
          <a:bodyPr/>
          <a:lstStyle>
            <a:lvl1pPr>
              <a:defRPr/>
            </a:lvl1pPr>
          </a:lstStyle>
          <a:p>
            <a:pPr>
              <a:defRPr/>
            </a:pPr>
            <a:fld id="{40CBCA74-896C-4DA7-A332-0277D2A11940}" type="slidenum">
              <a:rPr lang="en-US" altLang="en-US"/>
              <a:pPr>
                <a:defRPr/>
              </a:pPr>
              <a:t>‹#›</a:t>
            </a:fld>
            <a:endParaRPr lang="en-US" altLang="en-US"/>
          </a:p>
        </p:txBody>
      </p:sp>
    </p:spTree>
    <p:extLst>
      <p:ext uri="{BB962C8B-B14F-4D97-AF65-F5344CB8AC3E}">
        <p14:creationId xmlns:p14="http://schemas.microsoft.com/office/powerpoint/2010/main" val="1570094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altLang="en-US" dirty="0"/>
              <a:t>Washington State University</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C5A636EB-0109-4997-8814-5C827112C0BF}" type="slidenum">
              <a:rPr lang="en-US" altLang="en-US"/>
              <a:pPr>
                <a:defRPr/>
              </a:pPr>
              <a:t>‹#›</a:t>
            </a:fld>
            <a:endParaRPr lang="en-US" altLang="en-US"/>
          </a:p>
        </p:txBody>
      </p:sp>
      <p:sp>
        <p:nvSpPr>
          <p:cNvPr id="7" name="Line 3"/>
          <p:cNvSpPr>
            <a:spLocks noChangeShapeType="1"/>
          </p:cNvSpPr>
          <p:nvPr userDrawn="1"/>
        </p:nvSpPr>
        <p:spPr bwMode="auto">
          <a:xfrm>
            <a:off x="381000" y="12192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Lst>
  <p:hf hdr="0" ftr="0" dt="0"/>
  <p:txStyles>
    <p:titleStyle>
      <a:lvl1pPr algn="ctr" rtl="0" eaLnBrk="0" fontAlgn="base" hangingPunct="0">
        <a:spcBef>
          <a:spcPct val="0"/>
        </a:spcBef>
        <a:spcAft>
          <a:spcPct val="0"/>
        </a:spcAft>
        <a:defRPr sz="3600">
          <a:solidFill>
            <a:srgbClr val="C0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Concurrent Programming</a:t>
            </a:r>
          </a:p>
        </p:txBody>
      </p:sp>
      <p:sp>
        <p:nvSpPr>
          <p:cNvPr id="3" name="Subtitle 2"/>
          <p:cNvSpPr>
            <a:spLocks noGrp="1"/>
          </p:cNvSpPr>
          <p:nvPr>
            <p:ph type="subTitle" idx="1"/>
          </p:nvPr>
        </p:nvSpPr>
        <p:spPr>
          <a:xfrm>
            <a:off x="1371600" y="4267200"/>
            <a:ext cx="6400800" cy="1752600"/>
          </a:xfrm>
        </p:spPr>
        <p:txBody>
          <a:bodyPr/>
          <a:lstStyle/>
          <a:p>
            <a:r>
              <a:rPr lang="en-US" sz="1800" dirty="0" err="1"/>
              <a:t>CptS</a:t>
            </a:r>
            <a:r>
              <a:rPr lang="en-US" sz="1800" dirty="0"/>
              <a:t> 360 Systems Programming</a:t>
            </a:r>
          </a:p>
          <a:p>
            <a:r>
              <a:rPr lang="en-US" sz="1800" dirty="0"/>
              <a:t>School of Electrical Engineering and Computer Science</a:t>
            </a:r>
          </a:p>
          <a:p>
            <a:r>
              <a:rPr lang="en-US" sz="1800" dirty="0"/>
              <a:t>Washington State University</a:t>
            </a:r>
          </a:p>
          <a:p>
            <a:r>
              <a:rPr lang="en-US" sz="1800" dirty="0"/>
              <a:t>Hassan Ghasemzadeh (hassan.ghasemzadeh@wsu.edu)</a:t>
            </a:r>
          </a:p>
        </p:txBody>
      </p:sp>
    </p:spTree>
    <p:extLst>
      <p:ext uri="{BB962C8B-B14F-4D97-AF65-F5344CB8AC3E}">
        <p14:creationId xmlns:p14="http://schemas.microsoft.com/office/powerpoint/2010/main" val="255114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62A8-3617-4E78-A8D3-37F3B3527CA2}"/>
              </a:ext>
            </a:extLst>
          </p:cNvPr>
          <p:cNvSpPr>
            <a:spLocks noGrp="1"/>
          </p:cNvSpPr>
          <p:nvPr>
            <p:ph type="title"/>
          </p:nvPr>
        </p:nvSpPr>
        <p:spPr/>
        <p:txBody>
          <a:bodyPr/>
          <a:lstStyle/>
          <a:p>
            <a:r>
              <a:rPr lang="en-US" dirty="0"/>
              <a:t>Benefits of threads</a:t>
            </a:r>
          </a:p>
        </p:txBody>
      </p:sp>
      <p:sp>
        <p:nvSpPr>
          <p:cNvPr id="3" name="Content Placeholder 2">
            <a:extLst>
              <a:ext uri="{FF2B5EF4-FFF2-40B4-BE49-F238E27FC236}">
                <a16:creationId xmlns:a16="http://schemas.microsoft.com/office/drawing/2014/main" id="{B7030E71-6EFE-4B94-8879-1255C8297C01}"/>
              </a:ext>
            </a:extLst>
          </p:cNvPr>
          <p:cNvSpPr>
            <a:spLocks noGrp="1"/>
          </p:cNvSpPr>
          <p:nvPr>
            <p:ph idx="1"/>
          </p:nvPr>
        </p:nvSpPr>
        <p:spPr>
          <a:xfrm>
            <a:off x="685800" y="1447800"/>
            <a:ext cx="7772400" cy="461211"/>
          </a:xfrm>
        </p:spPr>
        <p:txBody>
          <a:bodyPr/>
          <a:lstStyle/>
          <a:p>
            <a:r>
              <a:rPr lang="en-US" b="1" dirty="0"/>
              <a:t>Responsiveness</a:t>
            </a:r>
          </a:p>
          <a:p>
            <a:endParaRPr lang="en-US" dirty="0"/>
          </a:p>
        </p:txBody>
      </p:sp>
      <p:sp>
        <p:nvSpPr>
          <p:cNvPr id="4" name="Slide Number Placeholder 3">
            <a:extLst>
              <a:ext uri="{FF2B5EF4-FFF2-40B4-BE49-F238E27FC236}">
                <a16:creationId xmlns:a16="http://schemas.microsoft.com/office/drawing/2014/main" id="{636AC669-3F35-489F-A26E-54EBB4703F6C}"/>
              </a:ext>
            </a:extLst>
          </p:cNvPr>
          <p:cNvSpPr>
            <a:spLocks noGrp="1"/>
          </p:cNvSpPr>
          <p:nvPr>
            <p:ph type="sldNum" sz="quarter" idx="12"/>
          </p:nvPr>
        </p:nvSpPr>
        <p:spPr/>
        <p:txBody>
          <a:bodyPr/>
          <a:lstStyle/>
          <a:p>
            <a:pPr>
              <a:defRPr/>
            </a:pPr>
            <a:fld id="{F64F6128-AA59-40CE-8962-734C769C2012}" type="slidenum">
              <a:rPr lang="en-US" altLang="en-US" smtClean="0"/>
              <a:pPr>
                <a:defRPr/>
              </a:pPr>
              <a:t>10</a:t>
            </a:fld>
            <a:endParaRPr lang="en-US" altLang="en-US"/>
          </a:p>
        </p:txBody>
      </p:sp>
      <p:sp>
        <p:nvSpPr>
          <p:cNvPr id="5" name="Content Placeholder 2">
            <a:extLst>
              <a:ext uri="{FF2B5EF4-FFF2-40B4-BE49-F238E27FC236}">
                <a16:creationId xmlns:a16="http://schemas.microsoft.com/office/drawing/2014/main" id="{D585DFBB-6F34-48FB-9E46-03DF7D7FFE6A}"/>
              </a:ext>
            </a:extLst>
          </p:cNvPr>
          <p:cNvSpPr txBox="1">
            <a:spLocks/>
          </p:cNvSpPr>
          <p:nvPr/>
        </p:nvSpPr>
        <p:spPr bwMode="auto">
          <a:xfrm>
            <a:off x="533400" y="5472363"/>
            <a:ext cx="7772400" cy="733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kern="0" dirty="0"/>
              <a:t>process can take advantage of </a:t>
            </a:r>
            <a:r>
              <a:rPr lang="en-US" kern="0" dirty="0">
                <a:solidFill>
                  <a:schemeClr val="accent6"/>
                </a:solidFill>
              </a:rPr>
              <a:t>multiprocessor </a:t>
            </a:r>
            <a:r>
              <a:rPr lang="en-US" kern="0" dirty="0"/>
              <a:t>architectures</a:t>
            </a:r>
            <a:br>
              <a:rPr lang="en-US" kern="0" dirty="0"/>
            </a:br>
            <a:endParaRPr lang="en-US" kern="0" dirty="0"/>
          </a:p>
          <a:p>
            <a:endParaRPr lang="en-US" kern="0" dirty="0"/>
          </a:p>
        </p:txBody>
      </p:sp>
      <p:sp>
        <p:nvSpPr>
          <p:cNvPr id="6" name="Content Placeholder 2">
            <a:extLst>
              <a:ext uri="{FF2B5EF4-FFF2-40B4-BE49-F238E27FC236}">
                <a16:creationId xmlns:a16="http://schemas.microsoft.com/office/drawing/2014/main" id="{F93DEC78-8494-445E-B932-5CFD8C78C1A3}"/>
              </a:ext>
            </a:extLst>
          </p:cNvPr>
          <p:cNvSpPr txBox="1">
            <a:spLocks/>
          </p:cNvSpPr>
          <p:nvPr/>
        </p:nvSpPr>
        <p:spPr bwMode="auto">
          <a:xfrm>
            <a:off x="581526" y="18669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kern="0" dirty="0"/>
              <a:t>may allow </a:t>
            </a:r>
            <a:r>
              <a:rPr lang="en-US" kern="0" dirty="0">
                <a:solidFill>
                  <a:schemeClr val="accent6"/>
                </a:solidFill>
              </a:rPr>
              <a:t>continued execution </a:t>
            </a:r>
            <a:r>
              <a:rPr lang="en-US" kern="0" dirty="0"/>
              <a:t>if part of process is blocked, especially important for user interfaces</a:t>
            </a:r>
          </a:p>
        </p:txBody>
      </p:sp>
      <p:sp>
        <p:nvSpPr>
          <p:cNvPr id="7" name="Content Placeholder 2">
            <a:extLst>
              <a:ext uri="{FF2B5EF4-FFF2-40B4-BE49-F238E27FC236}">
                <a16:creationId xmlns:a16="http://schemas.microsoft.com/office/drawing/2014/main" id="{C0C06E1F-539C-45AC-892B-8CB28F29C229}"/>
              </a:ext>
            </a:extLst>
          </p:cNvPr>
          <p:cNvSpPr txBox="1">
            <a:spLocks/>
          </p:cNvSpPr>
          <p:nvPr/>
        </p:nvSpPr>
        <p:spPr bwMode="auto">
          <a:xfrm>
            <a:off x="685800" y="2628900"/>
            <a:ext cx="7772400" cy="47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kern="0" dirty="0"/>
              <a:t>Resource sharing</a:t>
            </a:r>
          </a:p>
          <a:p>
            <a:endParaRPr lang="en-US" kern="0" dirty="0"/>
          </a:p>
        </p:txBody>
      </p:sp>
      <p:sp>
        <p:nvSpPr>
          <p:cNvPr id="8" name="Content Placeholder 2">
            <a:extLst>
              <a:ext uri="{FF2B5EF4-FFF2-40B4-BE49-F238E27FC236}">
                <a16:creationId xmlns:a16="http://schemas.microsoft.com/office/drawing/2014/main" id="{84EDAD4D-29B5-4622-A7EE-E85A3576D9B5}"/>
              </a:ext>
            </a:extLst>
          </p:cNvPr>
          <p:cNvSpPr txBox="1">
            <a:spLocks/>
          </p:cNvSpPr>
          <p:nvPr/>
        </p:nvSpPr>
        <p:spPr bwMode="auto">
          <a:xfrm>
            <a:off x="581526" y="3105150"/>
            <a:ext cx="7772400" cy="79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kern="0" dirty="0"/>
              <a:t>threads share </a:t>
            </a:r>
            <a:r>
              <a:rPr lang="en-US" kern="0" dirty="0">
                <a:solidFill>
                  <a:schemeClr val="accent6"/>
                </a:solidFill>
              </a:rPr>
              <a:t>resources of process</a:t>
            </a:r>
            <a:r>
              <a:rPr lang="en-US" kern="0" dirty="0"/>
              <a:t>, easier than shared memory or message passing for processes</a:t>
            </a:r>
          </a:p>
        </p:txBody>
      </p:sp>
      <p:sp>
        <p:nvSpPr>
          <p:cNvPr id="9" name="Content Placeholder 2">
            <a:extLst>
              <a:ext uri="{FF2B5EF4-FFF2-40B4-BE49-F238E27FC236}">
                <a16:creationId xmlns:a16="http://schemas.microsoft.com/office/drawing/2014/main" id="{E00F9912-4D7E-4407-93E9-31992AAE4FBB}"/>
              </a:ext>
            </a:extLst>
          </p:cNvPr>
          <p:cNvSpPr txBox="1">
            <a:spLocks/>
          </p:cNvSpPr>
          <p:nvPr/>
        </p:nvSpPr>
        <p:spPr bwMode="auto">
          <a:xfrm>
            <a:off x="609600" y="3834063"/>
            <a:ext cx="7772400" cy="42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kern="0" dirty="0"/>
              <a:t>Economy</a:t>
            </a:r>
          </a:p>
        </p:txBody>
      </p:sp>
      <p:sp>
        <p:nvSpPr>
          <p:cNvPr id="10" name="Content Placeholder 2">
            <a:extLst>
              <a:ext uri="{FF2B5EF4-FFF2-40B4-BE49-F238E27FC236}">
                <a16:creationId xmlns:a16="http://schemas.microsoft.com/office/drawing/2014/main" id="{EBBCDE1C-55AF-4589-8916-D18544F01EAD}"/>
              </a:ext>
            </a:extLst>
          </p:cNvPr>
          <p:cNvSpPr txBox="1">
            <a:spLocks/>
          </p:cNvSpPr>
          <p:nvPr/>
        </p:nvSpPr>
        <p:spPr bwMode="auto">
          <a:xfrm>
            <a:off x="533400" y="4239126"/>
            <a:ext cx="7772400" cy="79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kern="0" dirty="0"/>
              <a:t>cheaper than process creation, </a:t>
            </a:r>
            <a:r>
              <a:rPr lang="en-US" kern="0" dirty="0">
                <a:solidFill>
                  <a:schemeClr val="accent6"/>
                </a:solidFill>
              </a:rPr>
              <a:t>thread switching </a:t>
            </a:r>
            <a:r>
              <a:rPr lang="en-US" kern="0" dirty="0"/>
              <a:t>lower overhead than </a:t>
            </a:r>
            <a:r>
              <a:rPr lang="en-US" kern="0" dirty="0">
                <a:solidFill>
                  <a:schemeClr val="accent6"/>
                </a:solidFill>
              </a:rPr>
              <a:t>context switching</a:t>
            </a:r>
          </a:p>
        </p:txBody>
      </p:sp>
      <p:sp>
        <p:nvSpPr>
          <p:cNvPr id="11" name="Content Placeholder 2">
            <a:extLst>
              <a:ext uri="{FF2B5EF4-FFF2-40B4-BE49-F238E27FC236}">
                <a16:creationId xmlns:a16="http://schemas.microsoft.com/office/drawing/2014/main" id="{5C132C55-C6D9-4E18-9477-B22A31471E37}"/>
              </a:ext>
            </a:extLst>
          </p:cNvPr>
          <p:cNvSpPr txBox="1">
            <a:spLocks/>
          </p:cNvSpPr>
          <p:nvPr/>
        </p:nvSpPr>
        <p:spPr bwMode="auto">
          <a:xfrm>
            <a:off x="581526" y="5029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kern="0" dirty="0"/>
              <a:t>Scalability</a:t>
            </a:r>
            <a:br>
              <a:rPr lang="en-US" kern="0" dirty="0"/>
            </a:br>
            <a:endParaRPr lang="en-US" kern="0" dirty="0"/>
          </a:p>
          <a:p>
            <a:endParaRPr lang="en-US" kern="0" dirty="0"/>
          </a:p>
        </p:txBody>
      </p:sp>
    </p:spTree>
    <p:extLst>
      <p:ext uri="{BB962C8B-B14F-4D97-AF65-F5344CB8AC3E}">
        <p14:creationId xmlns:p14="http://schemas.microsoft.com/office/powerpoint/2010/main" val="307443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E382-A1B3-4BCB-9FAB-13D0827B6556}"/>
              </a:ext>
            </a:extLst>
          </p:cNvPr>
          <p:cNvSpPr>
            <a:spLocks noGrp="1"/>
          </p:cNvSpPr>
          <p:nvPr>
            <p:ph type="title"/>
          </p:nvPr>
        </p:nvSpPr>
        <p:spPr/>
        <p:txBody>
          <a:bodyPr/>
          <a:lstStyle/>
          <a:p>
            <a:r>
              <a:rPr lang="en-US" dirty="0"/>
              <a:t>Challenges with using threads</a:t>
            </a:r>
          </a:p>
        </p:txBody>
      </p:sp>
      <p:sp>
        <p:nvSpPr>
          <p:cNvPr id="3" name="Content Placeholder 2">
            <a:extLst>
              <a:ext uri="{FF2B5EF4-FFF2-40B4-BE49-F238E27FC236}">
                <a16:creationId xmlns:a16="http://schemas.microsoft.com/office/drawing/2014/main" id="{0EAEFAC3-357D-49B0-8905-F272478226B3}"/>
              </a:ext>
            </a:extLst>
          </p:cNvPr>
          <p:cNvSpPr>
            <a:spLocks noGrp="1"/>
          </p:cNvSpPr>
          <p:nvPr>
            <p:ph idx="1"/>
          </p:nvPr>
        </p:nvSpPr>
        <p:spPr/>
        <p:txBody>
          <a:bodyPr/>
          <a:lstStyle/>
          <a:p>
            <a:r>
              <a:rPr lang="en-US" b="1" dirty="0"/>
              <a:t>Synchronization</a:t>
            </a:r>
          </a:p>
          <a:p>
            <a:pPr lvl="1"/>
            <a:r>
              <a:rPr lang="en-US" dirty="0"/>
              <a:t>Because of </a:t>
            </a:r>
            <a:r>
              <a:rPr lang="en-US" dirty="0">
                <a:solidFill>
                  <a:schemeClr val="accent6"/>
                </a:solidFill>
              </a:rPr>
              <a:t>shared address space</a:t>
            </a:r>
            <a:r>
              <a:rPr lang="en-US" dirty="0"/>
              <a:t>, threads needs explicit synchronization from the user</a:t>
            </a:r>
          </a:p>
          <a:p>
            <a:r>
              <a:rPr lang="en-US" dirty="0"/>
              <a:t>Many library </a:t>
            </a:r>
            <a:r>
              <a:rPr lang="en-US" b="1" dirty="0"/>
              <a:t>functions </a:t>
            </a:r>
            <a:r>
              <a:rPr lang="en-US" dirty="0"/>
              <a:t>may </a:t>
            </a:r>
            <a:r>
              <a:rPr lang="en-US" b="1" dirty="0"/>
              <a:t>not </a:t>
            </a:r>
            <a:r>
              <a:rPr lang="en-US" dirty="0"/>
              <a:t>be </a:t>
            </a:r>
            <a:r>
              <a:rPr lang="en-US" b="1" dirty="0"/>
              <a:t>threads safe</a:t>
            </a:r>
          </a:p>
          <a:p>
            <a:pPr lvl="1"/>
            <a:r>
              <a:rPr lang="en-US" dirty="0"/>
              <a:t>Functions that uses </a:t>
            </a:r>
            <a:r>
              <a:rPr lang="en-US" dirty="0">
                <a:solidFill>
                  <a:schemeClr val="accent6"/>
                </a:solidFill>
              </a:rPr>
              <a:t>global variables</a:t>
            </a:r>
            <a:r>
              <a:rPr lang="en-US" dirty="0"/>
              <a:t> or rely on contents of static memory is not threads safe</a:t>
            </a:r>
          </a:p>
          <a:p>
            <a:pPr lvl="1"/>
            <a:r>
              <a:rPr lang="en-US" dirty="0"/>
              <a:t>Considerable efforts are needed to adapt library functions to the thread environment</a:t>
            </a:r>
          </a:p>
          <a:p>
            <a:r>
              <a:rPr lang="en-US" b="1" dirty="0"/>
              <a:t>Speed on single-CPU systems</a:t>
            </a:r>
          </a:p>
          <a:p>
            <a:pPr lvl="1"/>
            <a:r>
              <a:rPr lang="en-US" dirty="0"/>
              <a:t>On these systems using threads is </a:t>
            </a:r>
            <a:r>
              <a:rPr lang="en-US" dirty="0">
                <a:solidFill>
                  <a:schemeClr val="accent6"/>
                </a:solidFill>
              </a:rPr>
              <a:t>slower</a:t>
            </a:r>
            <a:r>
              <a:rPr lang="en-US" dirty="0"/>
              <a:t> than using a sequential program </a:t>
            </a:r>
          </a:p>
          <a:p>
            <a:pPr lvl="1"/>
            <a:r>
              <a:rPr lang="en-US" dirty="0">
                <a:solidFill>
                  <a:schemeClr val="accent6"/>
                </a:solidFill>
              </a:rPr>
              <a:t>Overhead</a:t>
            </a:r>
            <a:r>
              <a:rPr lang="en-US" dirty="0"/>
              <a:t> of threads creation and context </a:t>
            </a:r>
            <a:r>
              <a:rPr lang="en-US" dirty="0">
                <a:solidFill>
                  <a:schemeClr val="accent6"/>
                </a:solidFill>
              </a:rPr>
              <a:t>switching</a:t>
            </a:r>
          </a:p>
        </p:txBody>
      </p:sp>
      <p:sp>
        <p:nvSpPr>
          <p:cNvPr id="4" name="Slide Number Placeholder 3">
            <a:extLst>
              <a:ext uri="{FF2B5EF4-FFF2-40B4-BE49-F238E27FC236}">
                <a16:creationId xmlns:a16="http://schemas.microsoft.com/office/drawing/2014/main" id="{65FAF846-9904-4552-AFC6-04D73A3C85C2}"/>
              </a:ext>
            </a:extLst>
          </p:cNvPr>
          <p:cNvSpPr>
            <a:spLocks noGrp="1"/>
          </p:cNvSpPr>
          <p:nvPr>
            <p:ph type="sldNum" sz="quarter" idx="12"/>
          </p:nvPr>
        </p:nvSpPr>
        <p:spPr/>
        <p:txBody>
          <a:bodyPr/>
          <a:lstStyle/>
          <a:p>
            <a:pPr>
              <a:defRPr/>
            </a:pPr>
            <a:fld id="{F64F6128-AA59-40CE-8962-734C769C2012}" type="slidenum">
              <a:rPr lang="en-US" altLang="en-US" smtClean="0"/>
              <a:pPr>
                <a:defRPr/>
              </a:pPr>
              <a:t>11</a:t>
            </a:fld>
            <a:endParaRPr lang="en-US" altLang="en-US"/>
          </a:p>
        </p:txBody>
      </p:sp>
    </p:spTree>
    <p:extLst>
      <p:ext uri="{BB962C8B-B14F-4D97-AF65-F5344CB8AC3E}">
        <p14:creationId xmlns:p14="http://schemas.microsoft.com/office/powerpoint/2010/main" val="169826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0C8E-5997-46DA-8127-EF4339186ABA}"/>
              </a:ext>
            </a:extLst>
          </p:cNvPr>
          <p:cNvSpPr>
            <a:spLocks noGrp="1"/>
          </p:cNvSpPr>
          <p:nvPr>
            <p:ph type="title"/>
          </p:nvPr>
        </p:nvSpPr>
        <p:spPr/>
        <p:txBody>
          <a:bodyPr/>
          <a:lstStyle/>
          <a:p>
            <a:r>
              <a:rPr lang="en-US" dirty="0"/>
              <a:t>Threads management functions</a:t>
            </a:r>
          </a:p>
        </p:txBody>
      </p:sp>
      <p:sp>
        <p:nvSpPr>
          <p:cNvPr id="3" name="Content Placeholder 2">
            <a:extLst>
              <a:ext uri="{FF2B5EF4-FFF2-40B4-BE49-F238E27FC236}">
                <a16:creationId xmlns:a16="http://schemas.microsoft.com/office/drawing/2014/main" id="{9F5FCA6F-298A-4B71-8A82-21A28E79832F}"/>
              </a:ext>
            </a:extLst>
          </p:cNvPr>
          <p:cNvSpPr>
            <a:spLocks noGrp="1"/>
          </p:cNvSpPr>
          <p:nvPr>
            <p:ph idx="1"/>
          </p:nvPr>
        </p:nvSpPr>
        <p:spPr>
          <a:xfrm>
            <a:off x="685800" y="1447799"/>
            <a:ext cx="7772400" cy="888077"/>
          </a:xfrm>
        </p:spPr>
        <p:txBody>
          <a:bodyPr/>
          <a:lstStyle/>
          <a:p>
            <a:r>
              <a:rPr lang="en-US" sz="2400" b="1" dirty="0" err="1"/>
              <a:t>Pthreads</a:t>
            </a:r>
            <a:endParaRPr lang="en-US" sz="2400" b="1" dirty="0"/>
          </a:p>
          <a:p>
            <a:pPr lvl="1"/>
            <a:r>
              <a:rPr lang="en-US" dirty="0"/>
              <a:t>The threads </a:t>
            </a:r>
            <a:r>
              <a:rPr lang="en-US" dirty="0">
                <a:solidFill>
                  <a:schemeClr val="accent6"/>
                </a:solidFill>
              </a:rPr>
              <a:t>standard</a:t>
            </a:r>
            <a:r>
              <a:rPr lang="en-US" dirty="0"/>
              <a:t> of IEEE POSIX </a:t>
            </a:r>
            <a:r>
              <a:rPr lang="en-US" sz="2000" dirty="0"/>
              <a:t>1003.1c</a:t>
            </a:r>
            <a:endParaRPr lang="en-US" dirty="0"/>
          </a:p>
        </p:txBody>
      </p:sp>
      <p:sp>
        <p:nvSpPr>
          <p:cNvPr id="4" name="Slide Number Placeholder 3">
            <a:extLst>
              <a:ext uri="{FF2B5EF4-FFF2-40B4-BE49-F238E27FC236}">
                <a16:creationId xmlns:a16="http://schemas.microsoft.com/office/drawing/2014/main" id="{C99F99F6-A729-4CDD-8205-A7B7CB14074B}"/>
              </a:ext>
            </a:extLst>
          </p:cNvPr>
          <p:cNvSpPr>
            <a:spLocks noGrp="1"/>
          </p:cNvSpPr>
          <p:nvPr>
            <p:ph type="sldNum" sz="quarter" idx="12"/>
          </p:nvPr>
        </p:nvSpPr>
        <p:spPr/>
        <p:txBody>
          <a:bodyPr/>
          <a:lstStyle/>
          <a:p>
            <a:pPr>
              <a:defRPr/>
            </a:pPr>
            <a:fld id="{F64F6128-AA59-40CE-8962-734C769C2012}" type="slidenum">
              <a:rPr lang="en-US" altLang="en-US" smtClean="0"/>
              <a:pPr>
                <a:defRPr/>
              </a:pPr>
              <a:t>12</a:t>
            </a:fld>
            <a:endParaRPr lang="en-US" altLang="en-US"/>
          </a:p>
        </p:txBody>
      </p:sp>
      <p:grpSp>
        <p:nvGrpSpPr>
          <p:cNvPr id="9" name="Group 8">
            <a:extLst>
              <a:ext uri="{FF2B5EF4-FFF2-40B4-BE49-F238E27FC236}">
                <a16:creationId xmlns:a16="http://schemas.microsoft.com/office/drawing/2014/main" id="{428E826E-B0D6-4C80-AA49-199201D77645}"/>
              </a:ext>
            </a:extLst>
          </p:cNvPr>
          <p:cNvGrpSpPr/>
          <p:nvPr/>
        </p:nvGrpSpPr>
        <p:grpSpPr>
          <a:xfrm>
            <a:off x="1257300" y="2819400"/>
            <a:ext cx="6477000" cy="1974264"/>
            <a:chOff x="1258957" y="2433637"/>
            <a:chExt cx="5822943" cy="1376363"/>
          </a:xfrm>
        </p:grpSpPr>
        <p:pic>
          <p:nvPicPr>
            <p:cNvPr id="6" name="Picture 5">
              <a:extLst>
                <a:ext uri="{FF2B5EF4-FFF2-40B4-BE49-F238E27FC236}">
                  <a16:creationId xmlns:a16="http://schemas.microsoft.com/office/drawing/2014/main" id="{B3D46FAC-EFEC-4BC5-86C2-AF408773B8F7}"/>
                </a:ext>
              </a:extLst>
            </p:cNvPr>
            <p:cNvPicPr>
              <a:picLocks noChangeAspect="1"/>
            </p:cNvPicPr>
            <p:nvPr/>
          </p:nvPicPr>
          <p:blipFill>
            <a:blip r:embed="rId2"/>
            <a:stretch>
              <a:fillRect/>
            </a:stretch>
          </p:blipFill>
          <p:spPr>
            <a:xfrm>
              <a:off x="1295400" y="2433637"/>
              <a:ext cx="5743575" cy="619125"/>
            </a:xfrm>
            <a:prstGeom prst="rect">
              <a:avLst/>
            </a:prstGeom>
          </p:spPr>
        </p:pic>
        <p:pic>
          <p:nvPicPr>
            <p:cNvPr id="8" name="Picture 7">
              <a:extLst>
                <a:ext uri="{FF2B5EF4-FFF2-40B4-BE49-F238E27FC236}">
                  <a16:creationId xmlns:a16="http://schemas.microsoft.com/office/drawing/2014/main" id="{DC1EED65-40FF-4DC6-A1A7-1625197295B0}"/>
                </a:ext>
              </a:extLst>
            </p:cNvPr>
            <p:cNvPicPr>
              <a:picLocks noChangeAspect="1"/>
            </p:cNvPicPr>
            <p:nvPr/>
          </p:nvPicPr>
          <p:blipFill>
            <a:blip r:embed="rId3"/>
            <a:stretch>
              <a:fillRect/>
            </a:stretch>
          </p:blipFill>
          <p:spPr>
            <a:xfrm>
              <a:off x="1258957" y="2888456"/>
              <a:ext cx="5822943" cy="921544"/>
            </a:xfrm>
            <a:prstGeom prst="rect">
              <a:avLst/>
            </a:prstGeom>
          </p:spPr>
        </p:pic>
      </p:grpSp>
      <p:sp>
        <p:nvSpPr>
          <p:cNvPr id="11" name="Content Placeholder 2">
            <a:extLst>
              <a:ext uri="{FF2B5EF4-FFF2-40B4-BE49-F238E27FC236}">
                <a16:creationId xmlns:a16="http://schemas.microsoft.com/office/drawing/2014/main" id="{4174B766-BFC5-4005-B44A-FFB7D4F06768}"/>
              </a:ext>
            </a:extLst>
          </p:cNvPr>
          <p:cNvSpPr txBox="1">
            <a:spLocks/>
          </p:cNvSpPr>
          <p:nvPr/>
        </p:nvSpPr>
        <p:spPr bwMode="auto">
          <a:xfrm>
            <a:off x="712304" y="2352675"/>
            <a:ext cx="77724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kern="0" dirty="0" err="1"/>
              <a:t>Pthreads</a:t>
            </a:r>
            <a:r>
              <a:rPr lang="en-US" kern="0" dirty="0"/>
              <a:t> library </a:t>
            </a:r>
            <a:r>
              <a:rPr lang="en-US" kern="0" dirty="0">
                <a:solidFill>
                  <a:schemeClr val="accent6"/>
                </a:solidFill>
              </a:rPr>
              <a:t>APIs</a:t>
            </a:r>
            <a:r>
              <a:rPr lang="en-US" kern="0" dirty="0"/>
              <a:t> for threads management</a:t>
            </a:r>
          </a:p>
        </p:txBody>
      </p:sp>
      <p:sp>
        <p:nvSpPr>
          <p:cNvPr id="5" name="TextBox 4">
            <a:extLst>
              <a:ext uri="{FF2B5EF4-FFF2-40B4-BE49-F238E27FC236}">
                <a16:creationId xmlns:a16="http://schemas.microsoft.com/office/drawing/2014/main" id="{284B062D-75F5-4CED-99C2-70CF5D0C72B3}"/>
              </a:ext>
            </a:extLst>
          </p:cNvPr>
          <p:cNvSpPr txBox="1"/>
          <p:nvPr/>
        </p:nvSpPr>
        <p:spPr>
          <a:xfrm>
            <a:off x="712304" y="4876800"/>
            <a:ext cx="7878678" cy="1754326"/>
          </a:xfrm>
          <a:prstGeom prst="rect">
            <a:avLst/>
          </a:prstGeom>
          <a:noFill/>
          <a:ln>
            <a:solidFill>
              <a:schemeClr val="accent6"/>
            </a:solidFill>
          </a:ln>
        </p:spPr>
        <p:txBody>
          <a:bodyPr wrap="square" rtlCol="0">
            <a:spAutoFit/>
          </a:bodyPr>
          <a:lstStyle/>
          <a:p>
            <a:r>
              <a:rPr lang="en-US" sz="1800" b="1" dirty="0"/>
              <a:t>Thread attributes: </a:t>
            </a:r>
          </a:p>
          <a:p>
            <a:pPr marL="285750" indent="-285750">
              <a:buFont typeface="Arial" panose="020B0604020202020204" pitchFamily="34" charset="0"/>
              <a:buChar char="•"/>
            </a:pPr>
            <a:r>
              <a:rPr lang="en-US" sz="1800" dirty="0"/>
              <a:t>e.g., stack parameters; for now, we focus on </a:t>
            </a:r>
            <a:r>
              <a:rPr lang="en-US" sz="1800" dirty="0">
                <a:solidFill>
                  <a:schemeClr val="accent6"/>
                </a:solidFill>
              </a:rPr>
              <a:t>default</a:t>
            </a:r>
            <a:r>
              <a:rPr lang="en-US" sz="1800" dirty="0"/>
              <a:t> attributes.</a:t>
            </a:r>
          </a:p>
          <a:p>
            <a:endParaRPr lang="en-US" sz="1800" dirty="0"/>
          </a:p>
          <a:p>
            <a:r>
              <a:rPr lang="en-US" sz="1800" b="1" dirty="0"/>
              <a:t>Cancelling a thread and exiting a thread:</a:t>
            </a:r>
          </a:p>
          <a:p>
            <a:pPr marL="285750" indent="-285750">
              <a:buFont typeface="Arial" panose="020B0604020202020204" pitchFamily="34" charset="0"/>
              <a:buChar char="•"/>
            </a:pPr>
            <a:r>
              <a:rPr lang="en-US" sz="1800" dirty="0">
                <a:solidFill>
                  <a:schemeClr val="accent6"/>
                </a:solidFill>
              </a:rPr>
              <a:t>Cancelling</a:t>
            </a:r>
            <a:r>
              <a:rPr lang="en-US" sz="1800" dirty="0"/>
              <a:t> is initiated from </a:t>
            </a:r>
            <a:r>
              <a:rPr lang="en-US" sz="1800" dirty="0">
                <a:solidFill>
                  <a:schemeClr val="accent6"/>
                </a:solidFill>
              </a:rPr>
              <a:t>outside</a:t>
            </a:r>
            <a:r>
              <a:rPr lang="en-US" sz="1800" dirty="0"/>
              <a:t> the thread while </a:t>
            </a:r>
            <a:r>
              <a:rPr lang="en-US" sz="1800" dirty="0">
                <a:solidFill>
                  <a:schemeClr val="accent6"/>
                </a:solidFill>
              </a:rPr>
              <a:t>exiting </a:t>
            </a:r>
            <a:r>
              <a:rPr lang="en-US" sz="1800" dirty="0"/>
              <a:t>a thread is done by the thread itself when it </a:t>
            </a:r>
            <a:r>
              <a:rPr lang="en-US" sz="1800" dirty="0">
                <a:solidFill>
                  <a:schemeClr val="accent6"/>
                </a:solidFill>
              </a:rPr>
              <a:t>determines</a:t>
            </a:r>
          </a:p>
        </p:txBody>
      </p:sp>
    </p:spTree>
    <p:extLst>
      <p:ext uri="{BB962C8B-B14F-4D97-AF65-F5344CB8AC3E}">
        <p14:creationId xmlns:p14="http://schemas.microsoft.com/office/powerpoint/2010/main" val="280417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7240-7798-4F63-AB56-479472D6A3DC}"/>
              </a:ext>
            </a:extLst>
          </p:cNvPr>
          <p:cNvSpPr>
            <a:spLocks noGrp="1"/>
          </p:cNvSpPr>
          <p:nvPr>
            <p:ph type="title"/>
          </p:nvPr>
        </p:nvSpPr>
        <p:spPr/>
        <p:txBody>
          <a:bodyPr/>
          <a:lstStyle/>
          <a:p>
            <a:r>
              <a:rPr lang="en-US" dirty="0"/>
              <a:t>Thread creation</a:t>
            </a:r>
          </a:p>
        </p:txBody>
      </p:sp>
      <p:sp>
        <p:nvSpPr>
          <p:cNvPr id="3" name="Content Placeholder 2">
            <a:extLst>
              <a:ext uri="{FF2B5EF4-FFF2-40B4-BE49-F238E27FC236}">
                <a16:creationId xmlns:a16="http://schemas.microsoft.com/office/drawing/2014/main" id="{40206CBC-ED0F-4E3C-A6E8-601D5C3A9DBE}"/>
              </a:ext>
            </a:extLst>
          </p:cNvPr>
          <p:cNvSpPr>
            <a:spLocks noGrp="1"/>
          </p:cNvSpPr>
          <p:nvPr>
            <p:ph idx="1"/>
          </p:nvPr>
        </p:nvSpPr>
        <p:spPr>
          <a:xfrm>
            <a:off x="466662" y="2209800"/>
            <a:ext cx="8220138" cy="3657600"/>
          </a:xfrm>
        </p:spPr>
        <p:txBody>
          <a:bodyPr/>
          <a:lstStyle/>
          <a:p>
            <a:r>
              <a:rPr lang="en-US" sz="1800" b="1" dirty="0" err="1"/>
              <a:t>pthread_create</a:t>
            </a:r>
            <a:r>
              <a:rPr lang="en-US" sz="1800" b="1" dirty="0"/>
              <a:t> </a:t>
            </a:r>
            <a:r>
              <a:rPr lang="en-US" sz="1800" dirty="0"/>
              <a:t>returns ‘</a:t>
            </a:r>
            <a:r>
              <a:rPr lang="en-US" sz="1800" dirty="0">
                <a:solidFill>
                  <a:schemeClr val="accent6"/>
                </a:solidFill>
              </a:rPr>
              <a:t>0’ on success </a:t>
            </a:r>
            <a:r>
              <a:rPr lang="en-US" sz="1800" dirty="0"/>
              <a:t>and an </a:t>
            </a:r>
            <a:r>
              <a:rPr lang="en-US" sz="1800" dirty="0">
                <a:solidFill>
                  <a:schemeClr val="accent6"/>
                </a:solidFill>
              </a:rPr>
              <a:t>error number on failure</a:t>
            </a:r>
          </a:p>
          <a:p>
            <a:r>
              <a:rPr lang="en-US" sz="1800" b="1" dirty="0" err="1"/>
              <a:t>pthread_id</a:t>
            </a:r>
            <a:r>
              <a:rPr lang="en-US" sz="1800" b="1" dirty="0"/>
              <a:t>:</a:t>
            </a:r>
            <a:r>
              <a:rPr lang="en-US" sz="1800" dirty="0"/>
              <a:t> a pointer to a variable of </a:t>
            </a:r>
            <a:r>
              <a:rPr lang="en-US" sz="1800" dirty="0" err="1">
                <a:solidFill>
                  <a:schemeClr val="accent6"/>
                </a:solidFill>
              </a:rPr>
              <a:t>pthread_t</a:t>
            </a:r>
            <a:r>
              <a:rPr lang="en-US" sz="1800" dirty="0"/>
              <a:t> type</a:t>
            </a:r>
          </a:p>
          <a:p>
            <a:pPr lvl="1"/>
            <a:r>
              <a:rPr lang="en-US" sz="1800" dirty="0"/>
              <a:t>ﬁlled with unique thread ID assigned </a:t>
            </a:r>
            <a:r>
              <a:rPr lang="en-US" sz="1800" dirty="0">
                <a:solidFill>
                  <a:schemeClr val="accent6"/>
                </a:solidFill>
              </a:rPr>
              <a:t>by kernel</a:t>
            </a:r>
          </a:p>
          <a:p>
            <a:pPr lvl="1"/>
            <a:r>
              <a:rPr lang="en-US" sz="1800" dirty="0"/>
              <a:t>In POSIX, </a:t>
            </a:r>
            <a:r>
              <a:rPr lang="en-US" sz="1800" dirty="0" err="1"/>
              <a:t>pthread_t</a:t>
            </a:r>
            <a:r>
              <a:rPr lang="en-US" sz="1800" dirty="0"/>
              <a:t> is an </a:t>
            </a:r>
            <a:r>
              <a:rPr lang="en-US" sz="1800" dirty="0">
                <a:solidFill>
                  <a:schemeClr val="accent6"/>
                </a:solidFill>
              </a:rPr>
              <a:t>opaque type</a:t>
            </a:r>
          </a:p>
          <a:p>
            <a:pPr lvl="1"/>
            <a:r>
              <a:rPr lang="en-US" sz="1800" dirty="0"/>
              <a:t>Programmer should not know contents of an opaque object because it depends on implementation</a:t>
            </a:r>
          </a:p>
          <a:p>
            <a:pPr lvl="1"/>
            <a:r>
              <a:rPr lang="en-US" sz="1800" dirty="0"/>
              <a:t>A thread may get its own ID by </a:t>
            </a:r>
            <a:r>
              <a:rPr lang="en-US" sz="1800" dirty="0" err="1">
                <a:solidFill>
                  <a:schemeClr val="accent6"/>
                </a:solidFill>
              </a:rPr>
              <a:t>pthread_self</a:t>
            </a:r>
            <a:r>
              <a:rPr lang="en-US" sz="1800" dirty="0">
                <a:solidFill>
                  <a:schemeClr val="accent6"/>
                </a:solidFill>
              </a:rPr>
              <a:t>()</a:t>
            </a:r>
            <a:r>
              <a:rPr lang="en-US" sz="1800" dirty="0"/>
              <a:t> function</a:t>
            </a:r>
          </a:p>
          <a:p>
            <a:pPr lvl="1"/>
            <a:r>
              <a:rPr lang="en-US" sz="1800" dirty="0" err="1">
                <a:solidFill>
                  <a:schemeClr val="accent6"/>
                </a:solidFill>
              </a:rPr>
              <a:t>pthread_t</a:t>
            </a:r>
            <a:r>
              <a:rPr lang="en-US" sz="1800" dirty="0"/>
              <a:t> is deﬁned as unsigned </a:t>
            </a:r>
            <a:r>
              <a:rPr lang="en-US" sz="1800" dirty="0">
                <a:solidFill>
                  <a:schemeClr val="accent6"/>
                </a:solidFill>
              </a:rPr>
              <a:t>long</a:t>
            </a:r>
            <a:r>
              <a:rPr lang="en-US" sz="1800" dirty="0"/>
              <a:t> (thread ID can be printed as </a:t>
            </a:r>
            <a:r>
              <a:rPr lang="en-US" sz="1800" dirty="0">
                <a:solidFill>
                  <a:schemeClr val="accent6"/>
                </a:solidFill>
              </a:rPr>
              <a:t>%</a:t>
            </a:r>
            <a:r>
              <a:rPr lang="en-US" sz="1800" dirty="0" err="1">
                <a:solidFill>
                  <a:schemeClr val="accent6"/>
                </a:solidFill>
              </a:rPr>
              <a:t>lu</a:t>
            </a:r>
            <a:r>
              <a:rPr lang="en-US" sz="1800" dirty="0"/>
              <a:t>)</a:t>
            </a:r>
          </a:p>
          <a:p>
            <a:r>
              <a:rPr lang="en-US" sz="1800" b="1" dirty="0" err="1"/>
              <a:t>attr</a:t>
            </a:r>
            <a:r>
              <a:rPr lang="en-US" sz="1800" b="1" dirty="0"/>
              <a:t>:</a:t>
            </a:r>
            <a:r>
              <a:rPr lang="en-US" sz="1800" dirty="0"/>
              <a:t> a pointer to another opaque data type, thread </a:t>
            </a:r>
            <a:r>
              <a:rPr lang="en-US" sz="1800" dirty="0">
                <a:solidFill>
                  <a:schemeClr val="accent6"/>
                </a:solidFill>
              </a:rPr>
              <a:t>attributes</a:t>
            </a:r>
          </a:p>
          <a:p>
            <a:r>
              <a:rPr lang="en-US" sz="1800" b="1" dirty="0" err="1"/>
              <a:t>func</a:t>
            </a:r>
            <a:r>
              <a:rPr lang="en-US" sz="1800" b="1" dirty="0"/>
              <a:t>:</a:t>
            </a:r>
            <a:r>
              <a:rPr lang="en-US" sz="1800" dirty="0"/>
              <a:t> entry </a:t>
            </a:r>
            <a:r>
              <a:rPr lang="en-US" sz="1800" dirty="0">
                <a:solidFill>
                  <a:schemeClr val="accent6"/>
                </a:solidFill>
              </a:rPr>
              <a:t>address of a function </a:t>
            </a:r>
            <a:r>
              <a:rPr lang="en-US" sz="1800" dirty="0"/>
              <a:t>for new thread to execute</a:t>
            </a:r>
          </a:p>
          <a:p>
            <a:r>
              <a:rPr lang="en-US" sz="1800" b="1" dirty="0" err="1"/>
              <a:t>arg</a:t>
            </a:r>
            <a:r>
              <a:rPr lang="en-US" sz="1800" b="1" dirty="0"/>
              <a:t>:</a:t>
            </a:r>
            <a:r>
              <a:rPr lang="en-US" sz="1800" dirty="0"/>
              <a:t> pointer to a </a:t>
            </a:r>
            <a:r>
              <a:rPr lang="en-US" sz="1800" dirty="0">
                <a:solidFill>
                  <a:schemeClr val="accent6"/>
                </a:solidFill>
              </a:rPr>
              <a:t>parameter for thread function</a:t>
            </a:r>
            <a:r>
              <a:rPr lang="en-US" sz="1800" dirty="0"/>
              <a:t>, which can be written as</a:t>
            </a:r>
          </a:p>
          <a:p>
            <a:endParaRPr lang="en-US" sz="1800" dirty="0"/>
          </a:p>
          <a:p>
            <a:endParaRPr lang="en-US" sz="1800" dirty="0"/>
          </a:p>
          <a:p>
            <a:pPr lvl="1"/>
            <a:endParaRPr lang="en-US" sz="2000" dirty="0"/>
          </a:p>
        </p:txBody>
      </p:sp>
      <p:sp>
        <p:nvSpPr>
          <p:cNvPr id="4" name="Slide Number Placeholder 3">
            <a:extLst>
              <a:ext uri="{FF2B5EF4-FFF2-40B4-BE49-F238E27FC236}">
                <a16:creationId xmlns:a16="http://schemas.microsoft.com/office/drawing/2014/main" id="{773FCDD6-FF57-448D-BF06-A2DA15C0AAD9}"/>
              </a:ext>
            </a:extLst>
          </p:cNvPr>
          <p:cNvSpPr>
            <a:spLocks noGrp="1"/>
          </p:cNvSpPr>
          <p:nvPr>
            <p:ph type="sldNum" sz="quarter" idx="12"/>
          </p:nvPr>
        </p:nvSpPr>
        <p:spPr/>
        <p:txBody>
          <a:bodyPr/>
          <a:lstStyle/>
          <a:p>
            <a:pPr>
              <a:defRPr/>
            </a:pPr>
            <a:fld id="{F64F6128-AA59-40CE-8962-734C769C2012}" type="slidenum">
              <a:rPr lang="en-US" altLang="en-US" smtClean="0"/>
              <a:pPr>
                <a:defRPr/>
              </a:pPr>
              <a:t>13</a:t>
            </a:fld>
            <a:endParaRPr lang="en-US" altLang="en-US"/>
          </a:p>
        </p:txBody>
      </p:sp>
      <p:pic>
        <p:nvPicPr>
          <p:cNvPr id="6" name="Picture 5">
            <a:extLst>
              <a:ext uri="{FF2B5EF4-FFF2-40B4-BE49-F238E27FC236}">
                <a16:creationId xmlns:a16="http://schemas.microsoft.com/office/drawing/2014/main" id="{10CE403B-4171-4250-9E30-45B205064530}"/>
              </a:ext>
            </a:extLst>
          </p:cNvPr>
          <p:cNvPicPr>
            <a:picLocks noChangeAspect="1"/>
          </p:cNvPicPr>
          <p:nvPr/>
        </p:nvPicPr>
        <p:blipFill>
          <a:blip r:embed="rId2"/>
          <a:stretch>
            <a:fillRect/>
          </a:stretch>
        </p:blipFill>
        <p:spPr>
          <a:xfrm>
            <a:off x="911341" y="1377314"/>
            <a:ext cx="7321315" cy="832486"/>
          </a:xfrm>
          <a:prstGeom prst="rect">
            <a:avLst/>
          </a:prstGeom>
          <a:ln>
            <a:solidFill>
              <a:schemeClr val="accent6"/>
            </a:solidFill>
          </a:ln>
        </p:spPr>
      </p:pic>
      <p:pic>
        <p:nvPicPr>
          <p:cNvPr id="7" name="Picture 6">
            <a:extLst>
              <a:ext uri="{FF2B5EF4-FFF2-40B4-BE49-F238E27FC236}">
                <a16:creationId xmlns:a16="http://schemas.microsoft.com/office/drawing/2014/main" id="{CAB699B1-BCBE-4AD8-B364-779CC4A652DB}"/>
              </a:ext>
            </a:extLst>
          </p:cNvPr>
          <p:cNvPicPr>
            <a:picLocks noChangeAspect="1"/>
          </p:cNvPicPr>
          <p:nvPr/>
        </p:nvPicPr>
        <p:blipFill>
          <a:blip r:embed="rId3"/>
          <a:stretch>
            <a:fillRect/>
          </a:stretch>
        </p:blipFill>
        <p:spPr>
          <a:xfrm>
            <a:off x="4191000" y="5867400"/>
            <a:ext cx="3693264" cy="672925"/>
          </a:xfrm>
          <a:prstGeom prst="rect">
            <a:avLst/>
          </a:prstGeom>
          <a:ln>
            <a:solidFill>
              <a:schemeClr val="accent6"/>
            </a:solidFill>
          </a:ln>
        </p:spPr>
      </p:pic>
    </p:spTree>
    <p:extLst>
      <p:ext uri="{BB962C8B-B14F-4D97-AF65-F5344CB8AC3E}">
        <p14:creationId xmlns:p14="http://schemas.microsoft.com/office/powerpoint/2010/main" val="182726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0879-C3F2-49E0-ADB5-5E35966CBA40}"/>
              </a:ext>
            </a:extLst>
          </p:cNvPr>
          <p:cNvSpPr>
            <a:spLocks noGrp="1"/>
          </p:cNvSpPr>
          <p:nvPr>
            <p:ph type="title"/>
          </p:nvPr>
        </p:nvSpPr>
        <p:spPr/>
        <p:txBody>
          <a:bodyPr/>
          <a:lstStyle/>
          <a:p>
            <a:r>
              <a:rPr lang="en-US" dirty="0"/>
              <a:t>Thread ID</a:t>
            </a:r>
          </a:p>
        </p:txBody>
      </p:sp>
      <p:sp>
        <p:nvSpPr>
          <p:cNvPr id="3" name="Content Placeholder 2">
            <a:extLst>
              <a:ext uri="{FF2B5EF4-FFF2-40B4-BE49-F238E27FC236}">
                <a16:creationId xmlns:a16="http://schemas.microsoft.com/office/drawing/2014/main" id="{30F75C6B-AC33-4A73-B394-E6A0AB910E68}"/>
              </a:ext>
            </a:extLst>
          </p:cNvPr>
          <p:cNvSpPr>
            <a:spLocks noGrp="1"/>
          </p:cNvSpPr>
          <p:nvPr>
            <p:ph idx="1"/>
          </p:nvPr>
        </p:nvSpPr>
        <p:spPr>
          <a:xfrm>
            <a:off x="685800" y="1447800"/>
            <a:ext cx="7924800" cy="2190750"/>
          </a:xfrm>
        </p:spPr>
        <p:txBody>
          <a:bodyPr/>
          <a:lstStyle/>
          <a:p>
            <a:r>
              <a:rPr lang="en-US" b="1" dirty="0"/>
              <a:t>Thread ID</a:t>
            </a:r>
            <a:r>
              <a:rPr lang="en-US" dirty="0"/>
              <a:t> is an </a:t>
            </a:r>
            <a:r>
              <a:rPr lang="en-US" dirty="0">
                <a:solidFill>
                  <a:schemeClr val="accent6"/>
                </a:solidFill>
              </a:rPr>
              <a:t>opaque data type</a:t>
            </a:r>
            <a:r>
              <a:rPr lang="en-US" dirty="0"/>
              <a:t>, which depends on implementation</a:t>
            </a:r>
          </a:p>
          <a:p>
            <a:r>
              <a:rPr lang="en-US" dirty="0"/>
              <a:t>Thread IDs should </a:t>
            </a:r>
            <a:r>
              <a:rPr lang="en-US" dirty="0">
                <a:solidFill>
                  <a:schemeClr val="accent6"/>
                </a:solidFill>
              </a:rPr>
              <a:t>not be compared </a:t>
            </a:r>
            <a:r>
              <a:rPr lang="en-US" dirty="0"/>
              <a:t>directly</a:t>
            </a:r>
          </a:p>
          <a:p>
            <a:r>
              <a:rPr lang="en-US" dirty="0"/>
              <a:t>If needed, they can be compared by the </a:t>
            </a:r>
            <a:r>
              <a:rPr lang="en-US" dirty="0" err="1">
                <a:solidFill>
                  <a:schemeClr val="accent6"/>
                </a:solidFill>
              </a:rPr>
              <a:t>pthread_equal</a:t>
            </a:r>
            <a:r>
              <a:rPr lang="en-US" dirty="0">
                <a:solidFill>
                  <a:schemeClr val="accent6"/>
                </a:solidFill>
              </a:rPr>
              <a:t>() </a:t>
            </a:r>
            <a:r>
              <a:rPr lang="en-US" dirty="0"/>
              <a:t>function</a:t>
            </a:r>
          </a:p>
        </p:txBody>
      </p:sp>
      <p:sp>
        <p:nvSpPr>
          <p:cNvPr id="4" name="Slide Number Placeholder 3">
            <a:extLst>
              <a:ext uri="{FF2B5EF4-FFF2-40B4-BE49-F238E27FC236}">
                <a16:creationId xmlns:a16="http://schemas.microsoft.com/office/drawing/2014/main" id="{406FDB7D-0CA6-4FAD-9130-099C3E2BEE1C}"/>
              </a:ext>
            </a:extLst>
          </p:cNvPr>
          <p:cNvSpPr>
            <a:spLocks noGrp="1"/>
          </p:cNvSpPr>
          <p:nvPr>
            <p:ph type="sldNum" sz="quarter" idx="12"/>
          </p:nvPr>
        </p:nvSpPr>
        <p:spPr/>
        <p:txBody>
          <a:bodyPr/>
          <a:lstStyle/>
          <a:p>
            <a:pPr>
              <a:defRPr/>
            </a:pPr>
            <a:fld id="{F64F6128-AA59-40CE-8962-734C769C2012}" type="slidenum">
              <a:rPr lang="en-US" altLang="en-US" smtClean="0"/>
              <a:pPr>
                <a:defRPr/>
              </a:pPr>
              <a:t>14</a:t>
            </a:fld>
            <a:endParaRPr lang="en-US" altLang="en-US"/>
          </a:p>
        </p:txBody>
      </p:sp>
      <p:pic>
        <p:nvPicPr>
          <p:cNvPr id="6" name="Picture 5">
            <a:extLst>
              <a:ext uri="{FF2B5EF4-FFF2-40B4-BE49-F238E27FC236}">
                <a16:creationId xmlns:a16="http://schemas.microsoft.com/office/drawing/2014/main" id="{E24A0D77-4D7A-4C9B-BBBA-2072658B1F09}"/>
              </a:ext>
            </a:extLst>
          </p:cNvPr>
          <p:cNvPicPr>
            <a:picLocks noChangeAspect="1"/>
          </p:cNvPicPr>
          <p:nvPr/>
        </p:nvPicPr>
        <p:blipFill>
          <a:blip r:embed="rId2"/>
          <a:stretch>
            <a:fillRect/>
          </a:stretch>
        </p:blipFill>
        <p:spPr>
          <a:xfrm>
            <a:off x="838200" y="3838634"/>
            <a:ext cx="7620000" cy="657166"/>
          </a:xfrm>
          <a:prstGeom prst="rect">
            <a:avLst/>
          </a:prstGeom>
          <a:ln>
            <a:solidFill>
              <a:schemeClr val="accent6"/>
            </a:solidFill>
          </a:ln>
        </p:spPr>
      </p:pic>
      <p:sp>
        <p:nvSpPr>
          <p:cNvPr id="7" name="Content Placeholder 2">
            <a:extLst>
              <a:ext uri="{FF2B5EF4-FFF2-40B4-BE49-F238E27FC236}">
                <a16:creationId xmlns:a16="http://schemas.microsoft.com/office/drawing/2014/main" id="{2A673C9D-E359-4E6B-AD11-05FFE647A31E}"/>
              </a:ext>
            </a:extLst>
          </p:cNvPr>
          <p:cNvSpPr txBox="1">
            <a:spLocks/>
          </p:cNvSpPr>
          <p:nvPr/>
        </p:nvSpPr>
        <p:spPr bwMode="auto">
          <a:xfrm>
            <a:off x="609600" y="4533900"/>
            <a:ext cx="77724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dirty="0" err="1"/>
              <a:t>pthread_equal</a:t>
            </a:r>
            <a:r>
              <a:rPr lang="en-US" b="1" dirty="0"/>
              <a:t>()</a:t>
            </a:r>
            <a:r>
              <a:rPr lang="en-US" kern="0" dirty="0"/>
              <a:t> returns ‘</a:t>
            </a:r>
            <a:r>
              <a:rPr lang="en-US" kern="0" dirty="0">
                <a:solidFill>
                  <a:schemeClr val="accent6"/>
                </a:solidFill>
              </a:rPr>
              <a:t>0</a:t>
            </a:r>
            <a:r>
              <a:rPr lang="en-US" kern="0" dirty="0"/>
              <a:t>’ if threads are different, and </a:t>
            </a:r>
            <a:r>
              <a:rPr lang="en-US" kern="0" dirty="0">
                <a:solidFill>
                  <a:schemeClr val="accent6"/>
                </a:solidFill>
              </a:rPr>
              <a:t>non-zero</a:t>
            </a:r>
            <a:r>
              <a:rPr lang="en-US" kern="0" dirty="0"/>
              <a:t> otherwise</a:t>
            </a:r>
          </a:p>
        </p:txBody>
      </p:sp>
    </p:spTree>
    <p:extLst>
      <p:ext uri="{BB962C8B-B14F-4D97-AF65-F5344CB8AC3E}">
        <p14:creationId xmlns:p14="http://schemas.microsoft.com/office/powerpoint/2010/main" val="130370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2811-3E81-4C0B-B1B1-FF5DD204137D}"/>
              </a:ext>
            </a:extLst>
          </p:cNvPr>
          <p:cNvSpPr>
            <a:spLocks noGrp="1"/>
          </p:cNvSpPr>
          <p:nvPr>
            <p:ph type="title"/>
          </p:nvPr>
        </p:nvSpPr>
        <p:spPr/>
        <p:txBody>
          <a:bodyPr/>
          <a:lstStyle/>
          <a:p>
            <a:r>
              <a:rPr lang="en-US" dirty="0"/>
              <a:t>Thread termination</a:t>
            </a:r>
          </a:p>
        </p:txBody>
      </p:sp>
      <p:sp>
        <p:nvSpPr>
          <p:cNvPr id="3" name="Content Placeholder 2">
            <a:extLst>
              <a:ext uri="{FF2B5EF4-FFF2-40B4-BE49-F238E27FC236}">
                <a16:creationId xmlns:a16="http://schemas.microsoft.com/office/drawing/2014/main" id="{F55CDC01-3ECF-4609-B328-049D4889CBA8}"/>
              </a:ext>
            </a:extLst>
          </p:cNvPr>
          <p:cNvSpPr>
            <a:spLocks noGrp="1"/>
          </p:cNvSpPr>
          <p:nvPr>
            <p:ph idx="1"/>
          </p:nvPr>
        </p:nvSpPr>
        <p:spPr>
          <a:xfrm>
            <a:off x="685800" y="1447800"/>
            <a:ext cx="7772400" cy="1239078"/>
          </a:xfrm>
        </p:spPr>
        <p:txBody>
          <a:bodyPr/>
          <a:lstStyle/>
          <a:p>
            <a:r>
              <a:rPr lang="en-US" dirty="0"/>
              <a:t>A thread terminates when thread </a:t>
            </a:r>
            <a:r>
              <a:rPr lang="en-US" dirty="0">
                <a:solidFill>
                  <a:schemeClr val="accent6"/>
                </a:solidFill>
              </a:rPr>
              <a:t>function ﬁnishes</a:t>
            </a:r>
          </a:p>
          <a:p>
            <a:r>
              <a:rPr lang="en-US" dirty="0"/>
              <a:t>Alternatively, a thread may call </a:t>
            </a:r>
            <a:r>
              <a:rPr lang="en-US" dirty="0" err="1">
                <a:solidFill>
                  <a:schemeClr val="accent6"/>
                </a:solidFill>
              </a:rPr>
              <a:t>pthread_exit</a:t>
            </a:r>
            <a:r>
              <a:rPr lang="en-US" dirty="0">
                <a:solidFill>
                  <a:schemeClr val="accent6"/>
                </a:solidFill>
              </a:rPr>
              <a:t> </a:t>
            </a:r>
            <a:r>
              <a:rPr lang="en-US" dirty="0"/>
              <a:t>to terminate</a:t>
            </a:r>
          </a:p>
        </p:txBody>
      </p:sp>
      <p:sp>
        <p:nvSpPr>
          <p:cNvPr id="4" name="Slide Number Placeholder 3">
            <a:extLst>
              <a:ext uri="{FF2B5EF4-FFF2-40B4-BE49-F238E27FC236}">
                <a16:creationId xmlns:a16="http://schemas.microsoft.com/office/drawing/2014/main" id="{1EFBC7AE-1B34-4FE0-9844-26AD972F8160}"/>
              </a:ext>
            </a:extLst>
          </p:cNvPr>
          <p:cNvSpPr>
            <a:spLocks noGrp="1"/>
          </p:cNvSpPr>
          <p:nvPr>
            <p:ph type="sldNum" sz="quarter" idx="12"/>
          </p:nvPr>
        </p:nvSpPr>
        <p:spPr/>
        <p:txBody>
          <a:bodyPr/>
          <a:lstStyle/>
          <a:p>
            <a:pPr>
              <a:defRPr/>
            </a:pPr>
            <a:fld id="{F64F6128-AA59-40CE-8962-734C769C2012}" type="slidenum">
              <a:rPr lang="en-US" altLang="en-US" smtClean="0"/>
              <a:pPr>
                <a:defRPr/>
              </a:pPr>
              <a:t>15</a:t>
            </a:fld>
            <a:endParaRPr lang="en-US" altLang="en-US"/>
          </a:p>
        </p:txBody>
      </p:sp>
      <p:pic>
        <p:nvPicPr>
          <p:cNvPr id="6" name="Picture 5">
            <a:extLst>
              <a:ext uri="{FF2B5EF4-FFF2-40B4-BE49-F238E27FC236}">
                <a16:creationId xmlns:a16="http://schemas.microsoft.com/office/drawing/2014/main" id="{25F2ABDD-956A-4D5C-8818-8E452FCC86E7}"/>
              </a:ext>
            </a:extLst>
          </p:cNvPr>
          <p:cNvPicPr>
            <a:picLocks noChangeAspect="1"/>
          </p:cNvPicPr>
          <p:nvPr/>
        </p:nvPicPr>
        <p:blipFill>
          <a:blip r:embed="rId2"/>
          <a:stretch>
            <a:fillRect/>
          </a:stretch>
        </p:blipFill>
        <p:spPr>
          <a:xfrm>
            <a:off x="1143000" y="2839278"/>
            <a:ext cx="6714161" cy="970722"/>
          </a:xfrm>
          <a:prstGeom prst="rect">
            <a:avLst/>
          </a:prstGeom>
          <a:ln>
            <a:solidFill>
              <a:schemeClr val="accent6"/>
            </a:solidFill>
          </a:ln>
        </p:spPr>
      </p:pic>
      <p:sp>
        <p:nvSpPr>
          <p:cNvPr id="7" name="Content Placeholder 2">
            <a:extLst>
              <a:ext uri="{FF2B5EF4-FFF2-40B4-BE49-F238E27FC236}">
                <a16:creationId xmlns:a16="http://schemas.microsoft.com/office/drawing/2014/main" id="{E43B789B-8FDB-419F-9131-BB2BF785348E}"/>
              </a:ext>
            </a:extLst>
          </p:cNvPr>
          <p:cNvSpPr txBox="1">
            <a:spLocks/>
          </p:cNvSpPr>
          <p:nvPr/>
        </p:nvSpPr>
        <p:spPr bwMode="auto">
          <a:xfrm>
            <a:off x="838200" y="3962400"/>
            <a:ext cx="7924800" cy="225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kern="0" dirty="0" err="1"/>
              <a:t>pthread_exit</a:t>
            </a:r>
            <a:r>
              <a:rPr lang="en-US" b="1" kern="0" dirty="0"/>
              <a:t>()</a:t>
            </a:r>
            <a:r>
              <a:rPr lang="en-US" kern="0" dirty="0"/>
              <a:t> can be used to </a:t>
            </a:r>
            <a:r>
              <a:rPr lang="en-US" kern="0" dirty="0">
                <a:solidFill>
                  <a:schemeClr val="accent6"/>
                </a:solidFill>
              </a:rPr>
              <a:t>terminate</a:t>
            </a:r>
            <a:r>
              <a:rPr lang="en-US" kern="0" dirty="0"/>
              <a:t> thread explicitly</a:t>
            </a:r>
          </a:p>
          <a:p>
            <a:r>
              <a:rPr lang="en-US" kern="0" dirty="0"/>
              <a:t>‘</a:t>
            </a:r>
            <a:r>
              <a:rPr lang="en-US" b="1" kern="0" dirty="0"/>
              <a:t>status</a:t>
            </a:r>
            <a:r>
              <a:rPr lang="en-US" kern="0" dirty="0"/>
              <a:t>’ is </a:t>
            </a:r>
            <a:r>
              <a:rPr lang="en-US" kern="0" dirty="0">
                <a:solidFill>
                  <a:schemeClr val="accent6"/>
                </a:solidFill>
              </a:rPr>
              <a:t>exit status </a:t>
            </a:r>
            <a:r>
              <a:rPr lang="en-US" kern="0" dirty="0"/>
              <a:t>of the thread</a:t>
            </a:r>
          </a:p>
          <a:p>
            <a:r>
              <a:rPr lang="en-US" kern="0" dirty="0"/>
              <a:t>A ‘</a:t>
            </a:r>
            <a:r>
              <a:rPr lang="en-US" kern="0" dirty="0">
                <a:solidFill>
                  <a:schemeClr val="accent6"/>
                </a:solidFill>
              </a:rPr>
              <a:t>0</a:t>
            </a:r>
            <a:r>
              <a:rPr lang="en-US" kern="0" dirty="0"/>
              <a:t>’ exit value means </a:t>
            </a:r>
            <a:r>
              <a:rPr lang="en-US" kern="0" dirty="0">
                <a:solidFill>
                  <a:schemeClr val="accent6"/>
                </a:solidFill>
              </a:rPr>
              <a:t>normal</a:t>
            </a:r>
            <a:r>
              <a:rPr lang="en-US" kern="0" dirty="0"/>
              <a:t> termination, and </a:t>
            </a:r>
            <a:r>
              <a:rPr lang="en-US" kern="0" dirty="0">
                <a:solidFill>
                  <a:schemeClr val="accent6"/>
                </a:solidFill>
              </a:rPr>
              <a:t>non-zero</a:t>
            </a:r>
            <a:r>
              <a:rPr lang="en-US" kern="0" dirty="0"/>
              <a:t> values mean </a:t>
            </a:r>
            <a:r>
              <a:rPr lang="en-US" kern="0" dirty="0">
                <a:solidFill>
                  <a:schemeClr val="accent6"/>
                </a:solidFill>
              </a:rPr>
              <a:t>abnormal</a:t>
            </a:r>
            <a:r>
              <a:rPr lang="en-US" kern="0" dirty="0"/>
              <a:t> termination.</a:t>
            </a:r>
          </a:p>
        </p:txBody>
      </p:sp>
    </p:spTree>
    <p:extLst>
      <p:ext uri="{BB962C8B-B14F-4D97-AF65-F5344CB8AC3E}">
        <p14:creationId xmlns:p14="http://schemas.microsoft.com/office/powerpoint/2010/main" val="81185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0E6D-262E-412D-9A92-91CD82D55B3C}"/>
              </a:ext>
            </a:extLst>
          </p:cNvPr>
          <p:cNvSpPr>
            <a:spLocks noGrp="1"/>
          </p:cNvSpPr>
          <p:nvPr>
            <p:ph type="title"/>
          </p:nvPr>
        </p:nvSpPr>
        <p:spPr/>
        <p:txBody>
          <a:bodyPr/>
          <a:lstStyle/>
          <a:p>
            <a:r>
              <a:rPr lang="en-US" dirty="0"/>
              <a:t>Thread join</a:t>
            </a:r>
          </a:p>
        </p:txBody>
      </p:sp>
      <p:sp>
        <p:nvSpPr>
          <p:cNvPr id="3" name="Content Placeholder 2">
            <a:extLst>
              <a:ext uri="{FF2B5EF4-FFF2-40B4-BE49-F238E27FC236}">
                <a16:creationId xmlns:a16="http://schemas.microsoft.com/office/drawing/2014/main" id="{8CA04175-AD56-48DF-9808-311336EA9E66}"/>
              </a:ext>
            </a:extLst>
          </p:cNvPr>
          <p:cNvSpPr>
            <a:spLocks noGrp="1"/>
          </p:cNvSpPr>
          <p:nvPr>
            <p:ph idx="1"/>
          </p:nvPr>
        </p:nvSpPr>
        <p:spPr>
          <a:xfrm>
            <a:off x="685800" y="1447800"/>
            <a:ext cx="7772400" cy="651202"/>
          </a:xfrm>
        </p:spPr>
        <p:txBody>
          <a:bodyPr/>
          <a:lstStyle/>
          <a:p>
            <a:r>
              <a:rPr lang="en-US" dirty="0"/>
              <a:t>A thread can </a:t>
            </a:r>
            <a:r>
              <a:rPr lang="en-US" dirty="0">
                <a:solidFill>
                  <a:schemeClr val="accent6"/>
                </a:solidFill>
              </a:rPr>
              <a:t>wait </a:t>
            </a:r>
            <a:r>
              <a:rPr lang="en-US" dirty="0"/>
              <a:t>for </a:t>
            </a:r>
            <a:r>
              <a:rPr lang="en-US" dirty="0">
                <a:solidFill>
                  <a:schemeClr val="accent6"/>
                </a:solidFill>
              </a:rPr>
              <a:t>termination</a:t>
            </a:r>
            <a:r>
              <a:rPr lang="en-US" dirty="0"/>
              <a:t> of </a:t>
            </a:r>
            <a:r>
              <a:rPr lang="en-US" dirty="0">
                <a:solidFill>
                  <a:schemeClr val="accent6"/>
                </a:solidFill>
              </a:rPr>
              <a:t>another</a:t>
            </a:r>
            <a:r>
              <a:rPr lang="en-US" dirty="0"/>
              <a:t> thread by</a:t>
            </a:r>
          </a:p>
        </p:txBody>
      </p:sp>
      <p:sp>
        <p:nvSpPr>
          <p:cNvPr id="4" name="Slide Number Placeholder 3">
            <a:extLst>
              <a:ext uri="{FF2B5EF4-FFF2-40B4-BE49-F238E27FC236}">
                <a16:creationId xmlns:a16="http://schemas.microsoft.com/office/drawing/2014/main" id="{49C58852-C62A-4E08-86FE-B5B3540BA9B3}"/>
              </a:ext>
            </a:extLst>
          </p:cNvPr>
          <p:cNvSpPr>
            <a:spLocks noGrp="1"/>
          </p:cNvSpPr>
          <p:nvPr>
            <p:ph type="sldNum" sz="quarter" idx="12"/>
          </p:nvPr>
        </p:nvSpPr>
        <p:spPr/>
        <p:txBody>
          <a:bodyPr/>
          <a:lstStyle/>
          <a:p>
            <a:pPr>
              <a:defRPr/>
            </a:pPr>
            <a:fld id="{F64F6128-AA59-40CE-8962-734C769C2012}" type="slidenum">
              <a:rPr lang="en-US" altLang="en-US" smtClean="0"/>
              <a:pPr>
                <a:defRPr/>
              </a:pPr>
              <a:t>16</a:t>
            </a:fld>
            <a:endParaRPr lang="en-US" altLang="en-US"/>
          </a:p>
        </p:txBody>
      </p:sp>
      <p:pic>
        <p:nvPicPr>
          <p:cNvPr id="6" name="Picture 5">
            <a:extLst>
              <a:ext uri="{FF2B5EF4-FFF2-40B4-BE49-F238E27FC236}">
                <a16:creationId xmlns:a16="http://schemas.microsoft.com/office/drawing/2014/main" id="{1C140D18-627B-403D-9684-AA9B43F3B4C5}"/>
              </a:ext>
            </a:extLst>
          </p:cNvPr>
          <p:cNvPicPr>
            <a:picLocks noChangeAspect="1"/>
          </p:cNvPicPr>
          <p:nvPr/>
        </p:nvPicPr>
        <p:blipFill>
          <a:blip r:embed="rId2"/>
          <a:stretch>
            <a:fillRect/>
          </a:stretch>
        </p:blipFill>
        <p:spPr>
          <a:xfrm>
            <a:off x="717884" y="2133600"/>
            <a:ext cx="8077200" cy="634637"/>
          </a:xfrm>
          <a:prstGeom prst="rect">
            <a:avLst/>
          </a:prstGeom>
          <a:ln>
            <a:solidFill>
              <a:schemeClr val="accent6"/>
            </a:solidFill>
          </a:ln>
        </p:spPr>
      </p:pic>
      <p:sp>
        <p:nvSpPr>
          <p:cNvPr id="7" name="Content Placeholder 2">
            <a:extLst>
              <a:ext uri="{FF2B5EF4-FFF2-40B4-BE49-F238E27FC236}">
                <a16:creationId xmlns:a16="http://schemas.microsoft.com/office/drawing/2014/main" id="{C0C5532D-47E9-40E1-8D1B-55AD9AB576C5}"/>
              </a:ext>
            </a:extLst>
          </p:cNvPr>
          <p:cNvSpPr txBox="1">
            <a:spLocks/>
          </p:cNvSpPr>
          <p:nvPr/>
        </p:nvSpPr>
        <p:spPr bwMode="auto">
          <a:xfrm>
            <a:off x="685800" y="3116462"/>
            <a:ext cx="8229600" cy="54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kern="0" dirty="0"/>
              <a:t>exit status</a:t>
            </a:r>
            <a:r>
              <a:rPr lang="en-US" kern="0" dirty="0"/>
              <a:t> of terminated thread is returned in </a:t>
            </a:r>
            <a:r>
              <a:rPr lang="en-US" kern="0" dirty="0" err="1">
                <a:solidFill>
                  <a:schemeClr val="accent6"/>
                </a:solidFill>
              </a:rPr>
              <a:t>status_ptr</a:t>
            </a:r>
            <a:endParaRPr lang="en-US" kern="0" dirty="0"/>
          </a:p>
        </p:txBody>
      </p:sp>
      <p:sp>
        <p:nvSpPr>
          <p:cNvPr id="8" name="Content Placeholder 2">
            <a:extLst>
              <a:ext uri="{FF2B5EF4-FFF2-40B4-BE49-F238E27FC236}">
                <a16:creationId xmlns:a16="http://schemas.microsoft.com/office/drawing/2014/main" id="{B7EEB32E-A712-4B4C-9243-4331E81D1431}"/>
              </a:ext>
            </a:extLst>
          </p:cNvPr>
          <p:cNvSpPr txBox="1">
            <a:spLocks/>
          </p:cNvSpPr>
          <p:nvPr/>
        </p:nvSpPr>
        <p:spPr bwMode="auto">
          <a:xfrm>
            <a:off x="685800" y="4114800"/>
            <a:ext cx="810928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Examples of </a:t>
            </a:r>
            <a:r>
              <a:rPr lang="en-US" b="1" kern="0" dirty="0" err="1"/>
              <a:t>pthread_join</a:t>
            </a:r>
            <a:r>
              <a:rPr lang="en-US" kern="0" dirty="0"/>
              <a:t>?</a:t>
            </a:r>
          </a:p>
          <a:p>
            <a:pPr lvl="1"/>
            <a:r>
              <a:rPr lang="en-US" kern="0" dirty="0"/>
              <a:t>main() thread waits for other threads to finish</a:t>
            </a:r>
          </a:p>
          <a:p>
            <a:pPr lvl="1"/>
            <a:r>
              <a:rPr lang="en-US" kern="0" dirty="0"/>
              <a:t>In divide and conquer problems, the divided tasks are done by threads and the main() thread combines the results</a:t>
            </a:r>
          </a:p>
          <a:p>
            <a:pPr lvl="1"/>
            <a:r>
              <a:rPr lang="en-US" kern="0" dirty="0"/>
              <a:t>Many more …</a:t>
            </a:r>
          </a:p>
        </p:txBody>
      </p:sp>
    </p:spTree>
    <p:extLst>
      <p:ext uri="{BB962C8B-B14F-4D97-AF65-F5344CB8AC3E}">
        <p14:creationId xmlns:p14="http://schemas.microsoft.com/office/powerpoint/2010/main" val="315658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10E8-74F8-4A4C-B71D-839D0D57E30F}"/>
              </a:ext>
            </a:extLst>
          </p:cNvPr>
          <p:cNvSpPr>
            <a:spLocks noGrp="1"/>
          </p:cNvSpPr>
          <p:nvPr>
            <p:ph type="title"/>
          </p:nvPr>
        </p:nvSpPr>
        <p:spPr/>
        <p:txBody>
          <a:bodyPr/>
          <a:lstStyle/>
          <a:p>
            <a:r>
              <a:rPr lang="en-US" dirty="0"/>
              <a:t>Thread creation example #1</a:t>
            </a:r>
          </a:p>
        </p:txBody>
      </p:sp>
      <p:sp>
        <p:nvSpPr>
          <p:cNvPr id="3" name="Content Placeholder 2">
            <a:extLst>
              <a:ext uri="{FF2B5EF4-FFF2-40B4-BE49-F238E27FC236}">
                <a16:creationId xmlns:a16="http://schemas.microsoft.com/office/drawing/2014/main" id="{EA7DF76C-DF09-4FFF-9B0E-EDBD73A59DC2}"/>
              </a:ext>
            </a:extLst>
          </p:cNvPr>
          <p:cNvSpPr>
            <a:spLocks noGrp="1"/>
          </p:cNvSpPr>
          <p:nvPr>
            <p:ph idx="1"/>
          </p:nvPr>
        </p:nvSpPr>
        <p:spPr>
          <a:xfrm>
            <a:off x="685800" y="1447800"/>
            <a:ext cx="8077199" cy="990600"/>
          </a:xfrm>
        </p:spPr>
        <p:txBody>
          <a:bodyPr/>
          <a:lstStyle/>
          <a:p>
            <a:r>
              <a:rPr lang="en-US" sz="2200" dirty="0">
                <a:solidFill>
                  <a:schemeClr val="accent6"/>
                </a:solidFill>
              </a:rPr>
              <a:t>demonstrating </a:t>
            </a:r>
            <a:r>
              <a:rPr lang="en-US" sz="2200" dirty="0" err="1">
                <a:solidFill>
                  <a:schemeClr val="accent6"/>
                </a:solidFill>
              </a:rPr>
              <a:t>Pthreads</a:t>
            </a:r>
            <a:r>
              <a:rPr lang="en-US" sz="2200" dirty="0">
                <a:solidFill>
                  <a:schemeClr val="accent6"/>
                </a:solidFill>
              </a:rPr>
              <a:t> API </a:t>
            </a:r>
            <a:r>
              <a:rPr lang="en-US" sz="2200" dirty="0"/>
              <a:t>for constructing a multithreaded program that calculates </a:t>
            </a:r>
            <a:r>
              <a:rPr lang="en-US" sz="2200" dirty="0">
                <a:solidFill>
                  <a:schemeClr val="accent6"/>
                </a:solidFill>
              </a:rPr>
              <a:t>summation of a non-negative integer</a:t>
            </a:r>
            <a:r>
              <a:rPr lang="en-US" sz="2200" dirty="0"/>
              <a:t> in a separate thread</a:t>
            </a:r>
          </a:p>
          <a:p>
            <a:endParaRPr lang="en-US" sz="2000" dirty="0"/>
          </a:p>
        </p:txBody>
      </p:sp>
      <p:sp>
        <p:nvSpPr>
          <p:cNvPr id="4" name="Slide Number Placeholder 3">
            <a:extLst>
              <a:ext uri="{FF2B5EF4-FFF2-40B4-BE49-F238E27FC236}">
                <a16:creationId xmlns:a16="http://schemas.microsoft.com/office/drawing/2014/main" id="{4E24278D-C086-45DD-8F48-4E89BBF24B9E}"/>
              </a:ext>
            </a:extLst>
          </p:cNvPr>
          <p:cNvSpPr>
            <a:spLocks noGrp="1"/>
          </p:cNvSpPr>
          <p:nvPr>
            <p:ph type="sldNum" sz="quarter" idx="12"/>
          </p:nvPr>
        </p:nvSpPr>
        <p:spPr/>
        <p:txBody>
          <a:bodyPr/>
          <a:lstStyle/>
          <a:p>
            <a:pPr>
              <a:defRPr/>
            </a:pPr>
            <a:fld id="{F64F6128-AA59-40CE-8962-734C769C2012}" type="slidenum">
              <a:rPr lang="en-US" altLang="en-US" smtClean="0"/>
              <a:pPr>
                <a:defRPr/>
              </a:pPr>
              <a:t>17</a:t>
            </a:fld>
            <a:endParaRPr lang="en-US" altLang="en-US"/>
          </a:p>
        </p:txBody>
      </p:sp>
      <p:pic>
        <p:nvPicPr>
          <p:cNvPr id="6" name="Picture 1" descr="Screen Shot 2012-12-04 at 8.50.38 PM.png">
            <a:extLst>
              <a:ext uri="{FF2B5EF4-FFF2-40B4-BE49-F238E27FC236}">
                <a16:creationId xmlns:a16="http://schemas.microsoft.com/office/drawing/2014/main" id="{9988FE7C-2A97-43B3-99F4-B4C356AD5F3D}"/>
              </a:ext>
            </a:extLst>
          </p:cNvPr>
          <p:cNvPicPr>
            <a:picLocks noChangeAspect="1"/>
          </p:cNvPicPr>
          <p:nvPr/>
        </p:nvPicPr>
        <p:blipFill rotWithShape="1">
          <a:blip r:embed="rId2">
            <a:extLst>
              <a:ext uri="{28A0092B-C50C-407E-A947-70E740481C1C}">
                <a14:useLocalDpi xmlns:a14="http://schemas.microsoft.com/office/drawing/2010/main" val="0"/>
              </a:ext>
            </a:extLst>
          </a:blip>
          <a:srcRect r="4182" b="51399"/>
          <a:stretch/>
        </p:blipFill>
        <p:spPr bwMode="auto">
          <a:xfrm>
            <a:off x="3677227" y="2362674"/>
            <a:ext cx="523817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a:extLst>
              <a:ext uri="{FF2B5EF4-FFF2-40B4-BE49-F238E27FC236}">
                <a16:creationId xmlns:a16="http://schemas.microsoft.com/office/drawing/2014/main" id="{B87FB0D7-E01C-47D7-B9D7-3E7FED93BC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2499" r="13493" b="55929"/>
          <a:stretch/>
        </p:blipFill>
        <p:spPr bwMode="auto">
          <a:xfrm>
            <a:off x="3801553" y="5202127"/>
            <a:ext cx="4700337" cy="157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B7836D17-6A32-4683-863C-34C493D65A7D}"/>
              </a:ext>
            </a:extLst>
          </p:cNvPr>
          <p:cNvSpPr txBox="1"/>
          <p:nvPr/>
        </p:nvSpPr>
        <p:spPr>
          <a:xfrm>
            <a:off x="629227" y="3182508"/>
            <a:ext cx="2362200" cy="646331"/>
          </a:xfrm>
          <a:prstGeom prst="rect">
            <a:avLst/>
          </a:prstGeom>
          <a:noFill/>
        </p:spPr>
        <p:txBody>
          <a:bodyPr wrap="square" rtlCol="0">
            <a:spAutoFit/>
          </a:bodyPr>
          <a:lstStyle/>
          <a:p>
            <a:r>
              <a:rPr lang="en-US" sz="1800" kern="0" dirty="0"/>
              <a:t>first, a single thread begins in main()</a:t>
            </a:r>
          </a:p>
        </p:txBody>
      </p:sp>
      <p:cxnSp>
        <p:nvCxnSpPr>
          <p:cNvPr id="11" name="Straight Arrow Connector 10">
            <a:extLst>
              <a:ext uri="{FF2B5EF4-FFF2-40B4-BE49-F238E27FC236}">
                <a16:creationId xmlns:a16="http://schemas.microsoft.com/office/drawing/2014/main" id="{63F260CA-717B-4420-BD97-0BBC404614E1}"/>
              </a:ext>
            </a:extLst>
          </p:cNvPr>
          <p:cNvCxnSpPr>
            <a:endCxn id="9" idx="3"/>
          </p:cNvCxnSpPr>
          <p:nvPr/>
        </p:nvCxnSpPr>
        <p:spPr>
          <a:xfrm flipH="1" flipV="1">
            <a:off x="2991427" y="3505674"/>
            <a:ext cx="838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09B210B-23B7-4670-B9C7-521AF82E9C79}"/>
              </a:ext>
            </a:extLst>
          </p:cNvPr>
          <p:cNvSpPr txBox="1"/>
          <p:nvPr/>
        </p:nvSpPr>
        <p:spPr>
          <a:xfrm>
            <a:off x="5277427" y="4375958"/>
            <a:ext cx="646331" cy="646331"/>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BF59B34E-D626-4CDE-AE60-93A3BE18D16C}"/>
              </a:ext>
            </a:extLst>
          </p:cNvPr>
          <p:cNvSpPr txBox="1"/>
          <p:nvPr/>
        </p:nvSpPr>
        <p:spPr>
          <a:xfrm>
            <a:off x="462790" y="4375958"/>
            <a:ext cx="2362200" cy="1200329"/>
          </a:xfrm>
          <a:prstGeom prst="rect">
            <a:avLst/>
          </a:prstGeom>
          <a:noFill/>
        </p:spPr>
        <p:txBody>
          <a:bodyPr wrap="square" rtlCol="0">
            <a:spAutoFit/>
          </a:bodyPr>
          <a:lstStyle/>
          <a:p>
            <a:r>
              <a:rPr lang="en-US" sz="1800" kern="0" dirty="0"/>
              <a:t>main() creates a second thread that begins control in runner()</a:t>
            </a:r>
          </a:p>
        </p:txBody>
      </p:sp>
      <p:cxnSp>
        <p:nvCxnSpPr>
          <p:cNvPr id="16" name="Straight Arrow Connector 15">
            <a:extLst>
              <a:ext uri="{FF2B5EF4-FFF2-40B4-BE49-F238E27FC236}">
                <a16:creationId xmlns:a16="http://schemas.microsoft.com/office/drawing/2014/main" id="{38260923-2D5E-4BB9-8578-ABB558925EC9}"/>
              </a:ext>
            </a:extLst>
          </p:cNvPr>
          <p:cNvCxnSpPr>
            <a:cxnSpLocks/>
          </p:cNvCxnSpPr>
          <p:nvPr/>
        </p:nvCxnSpPr>
        <p:spPr>
          <a:xfrm flipH="1" flipV="1">
            <a:off x="2513172" y="4951419"/>
            <a:ext cx="1545055" cy="53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BC1177B-4282-4925-9C6B-98E16A6A0C9A}"/>
              </a:ext>
            </a:extLst>
          </p:cNvPr>
          <p:cNvSpPr txBox="1"/>
          <p:nvPr/>
        </p:nvSpPr>
        <p:spPr>
          <a:xfrm>
            <a:off x="464795" y="6112784"/>
            <a:ext cx="2691063" cy="646331"/>
          </a:xfrm>
          <a:prstGeom prst="rect">
            <a:avLst/>
          </a:prstGeom>
          <a:noFill/>
        </p:spPr>
        <p:txBody>
          <a:bodyPr wrap="square" rtlCol="0">
            <a:spAutoFit/>
          </a:bodyPr>
          <a:lstStyle/>
          <a:p>
            <a:r>
              <a:rPr lang="en-US" sz="1800" kern="0" dirty="0"/>
              <a:t>both threads share the global data sum</a:t>
            </a:r>
          </a:p>
        </p:txBody>
      </p:sp>
      <p:cxnSp>
        <p:nvCxnSpPr>
          <p:cNvPr id="20" name="Straight Arrow Connector 19">
            <a:extLst>
              <a:ext uri="{FF2B5EF4-FFF2-40B4-BE49-F238E27FC236}">
                <a16:creationId xmlns:a16="http://schemas.microsoft.com/office/drawing/2014/main" id="{A1837BF7-FA75-4AB5-AF85-1C353FBA69E3}"/>
              </a:ext>
            </a:extLst>
          </p:cNvPr>
          <p:cNvCxnSpPr>
            <a:cxnSpLocks/>
          </p:cNvCxnSpPr>
          <p:nvPr/>
        </p:nvCxnSpPr>
        <p:spPr>
          <a:xfrm flipH="1">
            <a:off x="2991427" y="6325074"/>
            <a:ext cx="990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20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02F1-CBB1-4FB0-ACB1-8CCED356F2B7}"/>
              </a:ext>
            </a:extLst>
          </p:cNvPr>
          <p:cNvSpPr>
            <a:spLocks noGrp="1"/>
          </p:cNvSpPr>
          <p:nvPr>
            <p:ph type="title"/>
          </p:nvPr>
        </p:nvSpPr>
        <p:spPr/>
        <p:txBody>
          <a:bodyPr/>
          <a:lstStyle/>
          <a:p>
            <a:r>
              <a:rPr lang="en-US" dirty="0"/>
              <a:t>Thread example #1 (cont.)</a:t>
            </a:r>
          </a:p>
        </p:txBody>
      </p:sp>
      <p:sp>
        <p:nvSpPr>
          <p:cNvPr id="4" name="Slide Number Placeholder 3">
            <a:extLst>
              <a:ext uri="{FF2B5EF4-FFF2-40B4-BE49-F238E27FC236}">
                <a16:creationId xmlns:a16="http://schemas.microsoft.com/office/drawing/2014/main" id="{074A7526-F98A-4000-9B27-D0CC13D3459D}"/>
              </a:ext>
            </a:extLst>
          </p:cNvPr>
          <p:cNvSpPr>
            <a:spLocks noGrp="1"/>
          </p:cNvSpPr>
          <p:nvPr>
            <p:ph type="sldNum" sz="quarter" idx="12"/>
          </p:nvPr>
        </p:nvSpPr>
        <p:spPr/>
        <p:txBody>
          <a:bodyPr/>
          <a:lstStyle/>
          <a:p>
            <a:pPr>
              <a:defRPr/>
            </a:pPr>
            <a:fld id="{F64F6128-AA59-40CE-8962-734C769C2012}" type="slidenum">
              <a:rPr lang="en-US" altLang="en-US" smtClean="0"/>
              <a:pPr>
                <a:defRPr/>
              </a:pPr>
              <a:t>18</a:t>
            </a:fld>
            <a:endParaRPr lang="en-US" altLang="en-US"/>
          </a:p>
        </p:txBody>
      </p:sp>
      <p:grpSp>
        <p:nvGrpSpPr>
          <p:cNvPr id="10" name="Group 9">
            <a:extLst>
              <a:ext uri="{FF2B5EF4-FFF2-40B4-BE49-F238E27FC236}">
                <a16:creationId xmlns:a16="http://schemas.microsoft.com/office/drawing/2014/main" id="{6CDDC8BE-366E-443D-B000-90C1BE32BE64}"/>
              </a:ext>
            </a:extLst>
          </p:cNvPr>
          <p:cNvGrpSpPr/>
          <p:nvPr/>
        </p:nvGrpSpPr>
        <p:grpSpPr>
          <a:xfrm>
            <a:off x="4495800" y="979769"/>
            <a:ext cx="4267200" cy="5584262"/>
            <a:chOff x="4495800" y="979769"/>
            <a:chExt cx="4267200" cy="5584262"/>
          </a:xfrm>
        </p:grpSpPr>
        <p:pic>
          <p:nvPicPr>
            <p:cNvPr id="6" name="Picture 1" descr="Screen Shot 2012-12-04 at 8.50.38 PM.png">
              <a:extLst>
                <a:ext uri="{FF2B5EF4-FFF2-40B4-BE49-F238E27FC236}">
                  <a16:creationId xmlns:a16="http://schemas.microsoft.com/office/drawing/2014/main" id="{2D15AC61-8ACB-4D1E-ABFD-CF13EEEA2DC5}"/>
                </a:ext>
              </a:extLst>
            </p:cNvPr>
            <p:cNvPicPr>
              <a:picLocks noChangeAspect="1"/>
            </p:cNvPicPr>
            <p:nvPr/>
          </p:nvPicPr>
          <p:blipFill rotWithShape="1">
            <a:blip r:embed="rId2">
              <a:extLst>
                <a:ext uri="{28A0092B-C50C-407E-A947-70E740481C1C}">
                  <a14:useLocalDpi xmlns:a14="http://schemas.microsoft.com/office/drawing/2010/main" val="0"/>
                </a:ext>
              </a:extLst>
            </a:blip>
            <a:srcRect r="11551"/>
            <a:stretch/>
          </p:blipFill>
          <p:spPr bwMode="auto">
            <a:xfrm>
              <a:off x="4495800" y="979769"/>
              <a:ext cx="4267200" cy="3777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a:extLst>
                <a:ext uri="{FF2B5EF4-FFF2-40B4-BE49-F238E27FC236}">
                  <a16:creationId xmlns:a16="http://schemas.microsoft.com/office/drawing/2014/main" id="{0E2C1CCA-5021-4F41-BBA1-35A9C3D2B0E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4157" b="55929"/>
            <a:stretch/>
          </p:blipFill>
          <p:spPr bwMode="auto">
            <a:xfrm>
              <a:off x="4631267" y="4580398"/>
              <a:ext cx="3996267" cy="198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
            <a:extLst>
              <a:ext uri="{FF2B5EF4-FFF2-40B4-BE49-F238E27FC236}">
                <a16:creationId xmlns:a16="http://schemas.microsoft.com/office/drawing/2014/main" id="{B2F9F7E0-60FE-463C-9BD0-A20C75271A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2637" r="36894"/>
          <a:stretch/>
        </p:blipFill>
        <p:spPr bwMode="auto">
          <a:xfrm>
            <a:off x="381000" y="2438400"/>
            <a:ext cx="3657600" cy="25278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38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615B-DD2D-492B-9478-6323884E68F7}"/>
              </a:ext>
            </a:extLst>
          </p:cNvPr>
          <p:cNvSpPr>
            <a:spLocks noGrp="1"/>
          </p:cNvSpPr>
          <p:nvPr>
            <p:ph type="title"/>
          </p:nvPr>
        </p:nvSpPr>
        <p:spPr/>
        <p:txBody>
          <a:bodyPr/>
          <a:lstStyle/>
          <a:p>
            <a:r>
              <a:rPr lang="en-US" dirty="0"/>
              <a:t>Thread example #1 (cont.)</a:t>
            </a:r>
          </a:p>
        </p:txBody>
      </p:sp>
      <p:sp>
        <p:nvSpPr>
          <p:cNvPr id="3" name="Content Placeholder 2">
            <a:extLst>
              <a:ext uri="{FF2B5EF4-FFF2-40B4-BE49-F238E27FC236}">
                <a16:creationId xmlns:a16="http://schemas.microsoft.com/office/drawing/2014/main" id="{D5F5A74B-D7B1-4B7C-93C8-D68C0347356E}"/>
              </a:ext>
            </a:extLst>
          </p:cNvPr>
          <p:cNvSpPr>
            <a:spLocks noGrp="1"/>
          </p:cNvSpPr>
          <p:nvPr>
            <p:ph idx="1"/>
          </p:nvPr>
        </p:nvSpPr>
        <p:spPr>
          <a:xfrm>
            <a:off x="685800" y="1447800"/>
            <a:ext cx="8077200" cy="4648200"/>
          </a:xfrm>
        </p:spPr>
        <p:txBody>
          <a:bodyPr/>
          <a:lstStyle/>
          <a:p>
            <a:r>
              <a:rPr lang="en-US" sz="2200" dirty="0"/>
              <a:t>Explanation of the code</a:t>
            </a:r>
          </a:p>
          <a:p>
            <a:pPr lvl="1"/>
            <a:r>
              <a:rPr lang="en-US" sz="2000" dirty="0"/>
              <a:t>All </a:t>
            </a:r>
            <a:r>
              <a:rPr lang="en-US" sz="2000" b="1" dirty="0" err="1"/>
              <a:t>Pthreads</a:t>
            </a:r>
            <a:r>
              <a:rPr lang="en-US" sz="2000" dirty="0"/>
              <a:t> programs must include the </a:t>
            </a:r>
            <a:r>
              <a:rPr lang="en-US" sz="2000" dirty="0" err="1">
                <a:solidFill>
                  <a:schemeClr val="accent6"/>
                </a:solidFill>
              </a:rPr>
              <a:t>pthread.h</a:t>
            </a:r>
            <a:r>
              <a:rPr lang="en-US" sz="2000" dirty="0"/>
              <a:t> header file</a:t>
            </a:r>
          </a:p>
          <a:p>
            <a:pPr lvl="1"/>
            <a:r>
              <a:rPr lang="en-US" sz="2000" dirty="0"/>
              <a:t>Statement </a:t>
            </a:r>
            <a:r>
              <a:rPr lang="en-US" sz="2000" b="1" dirty="0" err="1"/>
              <a:t>pthread_t</a:t>
            </a:r>
            <a:r>
              <a:rPr lang="en-US" sz="2000" b="1" dirty="0"/>
              <a:t> </a:t>
            </a:r>
            <a:r>
              <a:rPr lang="en-US" sz="2000" b="1" dirty="0" err="1"/>
              <a:t>tid</a:t>
            </a:r>
            <a:r>
              <a:rPr lang="en-US" sz="2000" b="1" dirty="0"/>
              <a:t> </a:t>
            </a:r>
            <a:r>
              <a:rPr lang="en-US" sz="2000" dirty="0"/>
              <a:t>declares </a:t>
            </a:r>
            <a:r>
              <a:rPr lang="en-US" sz="2000" dirty="0">
                <a:solidFill>
                  <a:schemeClr val="accent6"/>
                </a:solidFill>
              </a:rPr>
              <a:t>id</a:t>
            </a:r>
            <a:r>
              <a:rPr lang="en-US" sz="2000" dirty="0"/>
              <a:t> for thread we will create</a:t>
            </a:r>
          </a:p>
          <a:p>
            <a:pPr lvl="1"/>
            <a:r>
              <a:rPr lang="en-US" sz="2000" dirty="0"/>
              <a:t>Each thread has a set of attributes, including stack size and scheduling information. </a:t>
            </a:r>
            <a:r>
              <a:rPr lang="en-US" sz="2000" b="1" dirty="0" err="1"/>
              <a:t>pthread_attr_t</a:t>
            </a:r>
            <a:r>
              <a:rPr lang="en-US" sz="2000" b="1" dirty="0"/>
              <a:t> </a:t>
            </a:r>
            <a:r>
              <a:rPr lang="en-US" sz="2000" b="1" dirty="0" err="1"/>
              <a:t>attr</a:t>
            </a:r>
            <a:r>
              <a:rPr lang="en-US" sz="2000" dirty="0"/>
              <a:t> represents </a:t>
            </a:r>
            <a:r>
              <a:rPr lang="en-US" sz="2000" dirty="0">
                <a:solidFill>
                  <a:schemeClr val="accent6"/>
                </a:solidFill>
              </a:rPr>
              <a:t>attributes</a:t>
            </a:r>
            <a:r>
              <a:rPr lang="en-US" sz="2000" dirty="0"/>
              <a:t> </a:t>
            </a:r>
          </a:p>
          <a:p>
            <a:pPr lvl="1"/>
            <a:r>
              <a:rPr lang="en-US" sz="2000" dirty="0"/>
              <a:t>In this example, we </a:t>
            </a:r>
            <a:r>
              <a:rPr lang="en-US" sz="2000" b="1" dirty="0"/>
              <a:t>set attributes </a:t>
            </a:r>
            <a:r>
              <a:rPr lang="en-US" sz="2000" dirty="0"/>
              <a:t>using </a:t>
            </a:r>
            <a:r>
              <a:rPr lang="en-US" sz="2000" dirty="0" err="1">
                <a:solidFill>
                  <a:schemeClr val="accent6"/>
                </a:solidFill>
              </a:rPr>
              <a:t>pthread_attr_init</a:t>
            </a:r>
            <a:r>
              <a:rPr lang="en-US" sz="2000" dirty="0">
                <a:solidFill>
                  <a:schemeClr val="accent6"/>
                </a:solidFill>
              </a:rPr>
              <a:t>(&amp;</a:t>
            </a:r>
            <a:r>
              <a:rPr lang="en-US" sz="2000" dirty="0" err="1">
                <a:solidFill>
                  <a:schemeClr val="accent6"/>
                </a:solidFill>
              </a:rPr>
              <a:t>attr</a:t>
            </a:r>
            <a:r>
              <a:rPr lang="en-US" sz="2000" dirty="0">
                <a:solidFill>
                  <a:schemeClr val="accent6"/>
                </a:solidFill>
              </a:rPr>
              <a:t>)</a:t>
            </a:r>
          </a:p>
          <a:p>
            <a:pPr lvl="1"/>
            <a:r>
              <a:rPr lang="en-US" sz="2000" dirty="0"/>
              <a:t>We did not explicitly set any attributes, we use default attributes </a:t>
            </a:r>
          </a:p>
          <a:p>
            <a:pPr lvl="1"/>
            <a:r>
              <a:rPr lang="en-US" sz="2000" dirty="0"/>
              <a:t>A </a:t>
            </a:r>
            <a:r>
              <a:rPr lang="en-US" sz="2000" b="1" dirty="0"/>
              <a:t>separate thread </a:t>
            </a:r>
            <a:r>
              <a:rPr lang="en-US" sz="2000" dirty="0"/>
              <a:t>is created calling </a:t>
            </a:r>
            <a:r>
              <a:rPr lang="en-US" sz="2000" dirty="0" err="1">
                <a:solidFill>
                  <a:schemeClr val="accent6"/>
                </a:solidFill>
              </a:rPr>
              <a:t>pthread_create</a:t>
            </a:r>
            <a:r>
              <a:rPr lang="en-US" sz="2000" dirty="0">
                <a:solidFill>
                  <a:schemeClr val="accent6"/>
                </a:solidFill>
              </a:rPr>
              <a:t>()</a:t>
            </a:r>
            <a:endParaRPr lang="en-US" sz="2000" dirty="0"/>
          </a:p>
          <a:p>
            <a:pPr lvl="1"/>
            <a:r>
              <a:rPr lang="en-US" sz="2000" dirty="0"/>
              <a:t>In addition to passing </a:t>
            </a:r>
            <a:r>
              <a:rPr lang="en-US" sz="2000" dirty="0">
                <a:solidFill>
                  <a:schemeClr val="accent6"/>
                </a:solidFill>
              </a:rPr>
              <a:t>thread id </a:t>
            </a:r>
            <a:r>
              <a:rPr lang="en-US" sz="2000" dirty="0"/>
              <a:t>and </a:t>
            </a:r>
            <a:r>
              <a:rPr lang="en-US" sz="2000" dirty="0">
                <a:solidFill>
                  <a:schemeClr val="accent6"/>
                </a:solidFill>
              </a:rPr>
              <a:t>attributes</a:t>
            </a:r>
            <a:r>
              <a:rPr lang="en-US" sz="2000" dirty="0"/>
              <a:t>, we pass name of </a:t>
            </a:r>
            <a:r>
              <a:rPr lang="en-US" sz="2000" dirty="0">
                <a:solidFill>
                  <a:schemeClr val="accent6"/>
                </a:solidFill>
              </a:rPr>
              <a:t>function </a:t>
            </a:r>
            <a:r>
              <a:rPr lang="en-US" sz="2000" dirty="0"/>
              <a:t>where new thread will begin execution (i.e., runner())</a:t>
            </a:r>
          </a:p>
          <a:p>
            <a:pPr lvl="1"/>
            <a:r>
              <a:rPr lang="en-US" sz="2000" dirty="0"/>
              <a:t>We also pass the integer parameter (using </a:t>
            </a:r>
            <a:r>
              <a:rPr lang="en-US" sz="2000" dirty="0" err="1"/>
              <a:t>argv</a:t>
            </a:r>
            <a:r>
              <a:rPr lang="en-US" sz="2000" dirty="0"/>
              <a:t>[1])</a:t>
            </a:r>
          </a:p>
        </p:txBody>
      </p:sp>
      <p:sp>
        <p:nvSpPr>
          <p:cNvPr id="4" name="Slide Number Placeholder 3">
            <a:extLst>
              <a:ext uri="{FF2B5EF4-FFF2-40B4-BE49-F238E27FC236}">
                <a16:creationId xmlns:a16="http://schemas.microsoft.com/office/drawing/2014/main" id="{ADFBB31C-E9E7-46BA-9967-4F9E43AB0D49}"/>
              </a:ext>
            </a:extLst>
          </p:cNvPr>
          <p:cNvSpPr>
            <a:spLocks noGrp="1"/>
          </p:cNvSpPr>
          <p:nvPr>
            <p:ph type="sldNum" sz="quarter" idx="12"/>
          </p:nvPr>
        </p:nvSpPr>
        <p:spPr/>
        <p:txBody>
          <a:bodyPr/>
          <a:lstStyle/>
          <a:p>
            <a:pPr>
              <a:defRPr/>
            </a:pPr>
            <a:fld id="{F64F6128-AA59-40CE-8962-734C769C2012}" type="slidenum">
              <a:rPr lang="en-US" altLang="en-US" smtClean="0"/>
              <a:pPr>
                <a:defRPr/>
              </a:pPr>
              <a:t>19</a:t>
            </a:fld>
            <a:endParaRPr lang="en-US" altLang="en-US"/>
          </a:p>
        </p:txBody>
      </p:sp>
    </p:spTree>
    <p:extLst>
      <p:ext uri="{BB962C8B-B14F-4D97-AF65-F5344CB8AC3E}">
        <p14:creationId xmlns:p14="http://schemas.microsoft.com/office/powerpoint/2010/main" val="125679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791E-3A31-40F7-B07A-BCE21CEC22A3}"/>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6FA2AF28-9F32-45EF-8C90-9810D230C9E3}"/>
              </a:ext>
            </a:extLst>
          </p:cNvPr>
          <p:cNvSpPr>
            <a:spLocks noGrp="1"/>
          </p:cNvSpPr>
          <p:nvPr>
            <p:ph idx="1"/>
          </p:nvPr>
        </p:nvSpPr>
        <p:spPr/>
        <p:txBody>
          <a:bodyPr/>
          <a:lstStyle/>
          <a:p>
            <a:r>
              <a:rPr lang="en-US" dirty="0"/>
              <a:t>Introduction to parallel computing</a:t>
            </a:r>
          </a:p>
          <a:p>
            <a:r>
              <a:rPr lang="en-US" dirty="0"/>
              <a:t>Parallelism versus concurrency</a:t>
            </a:r>
          </a:p>
          <a:p>
            <a:r>
              <a:rPr lang="en-US" dirty="0"/>
              <a:t>Introduction to Threads</a:t>
            </a:r>
          </a:p>
          <a:p>
            <a:r>
              <a:rPr lang="en-US" dirty="0"/>
              <a:t>Thread management functions</a:t>
            </a:r>
          </a:p>
          <a:p>
            <a:r>
              <a:rPr lang="en-US" dirty="0"/>
              <a:t>Thread example #1 (summation of numbers)</a:t>
            </a:r>
          </a:p>
          <a:p>
            <a:r>
              <a:rPr lang="en-US" dirty="0"/>
              <a:t>Thread example #2 (summation of matrix elements)</a:t>
            </a:r>
          </a:p>
          <a:p>
            <a:r>
              <a:rPr lang="en-US" dirty="0"/>
              <a:t>Thread example #3 (quicksort)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AC4B31E-9857-4C34-9E1E-DC2057BD2DBE}"/>
              </a:ext>
            </a:extLst>
          </p:cNvPr>
          <p:cNvSpPr>
            <a:spLocks noGrp="1"/>
          </p:cNvSpPr>
          <p:nvPr>
            <p:ph type="sldNum" sz="quarter" idx="12"/>
          </p:nvPr>
        </p:nvSpPr>
        <p:spPr/>
        <p:txBody>
          <a:bodyPr/>
          <a:lstStyle/>
          <a:p>
            <a:pPr>
              <a:defRPr/>
            </a:pPr>
            <a:fld id="{F64F6128-AA59-40CE-8962-734C769C2012}" type="slidenum">
              <a:rPr lang="en-US" altLang="en-US" smtClean="0"/>
              <a:pPr>
                <a:defRPr/>
              </a:pPr>
              <a:t>2</a:t>
            </a:fld>
            <a:endParaRPr lang="en-US" altLang="en-US"/>
          </a:p>
        </p:txBody>
      </p:sp>
    </p:spTree>
    <p:extLst>
      <p:ext uri="{BB962C8B-B14F-4D97-AF65-F5344CB8AC3E}">
        <p14:creationId xmlns:p14="http://schemas.microsoft.com/office/powerpoint/2010/main" val="263461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D089-6007-4E9B-A956-AB1F9A3443EB}"/>
              </a:ext>
            </a:extLst>
          </p:cNvPr>
          <p:cNvSpPr>
            <a:spLocks noGrp="1"/>
          </p:cNvSpPr>
          <p:nvPr>
            <p:ph type="title"/>
          </p:nvPr>
        </p:nvSpPr>
        <p:spPr/>
        <p:txBody>
          <a:bodyPr/>
          <a:lstStyle/>
          <a:p>
            <a:r>
              <a:rPr lang="en-US" dirty="0"/>
              <a:t>Thread example #1 (cont.)</a:t>
            </a:r>
          </a:p>
        </p:txBody>
      </p:sp>
      <p:sp>
        <p:nvSpPr>
          <p:cNvPr id="3" name="Content Placeholder 2">
            <a:extLst>
              <a:ext uri="{FF2B5EF4-FFF2-40B4-BE49-F238E27FC236}">
                <a16:creationId xmlns:a16="http://schemas.microsoft.com/office/drawing/2014/main" id="{1767B845-ADC1-4EE1-8AC3-FC1D8EE729B5}"/>
              </a:ext>
            </a:extLst>
          </p:cNvPr>
          <p:cNvSpPr>
            <a:spLocks noGrp="1"/>
          </p:cNvSpPr>
          <p:nvPr>
            <p:ph idx="1"/>
          </p:nvPr>
        </p:nvSpPr>
        <p:spPr/>
        <p:txBody>
          <a:bodyPr/>
          <a:lstStyle/>
          <a:p>
            <a:r>
              <a:rPr lang="en-US" sz="2200" dirty="0"/>
              <a:t>Explanation of the code</a:t>
            </a:r>
          </a:p>
          <a:p>
            <a:pPr lvl="1"/>
            <a:r>
              <a:rPr lang="en-US" sz="2000" dirty="0"/>
              <a:t>The program has </a:t>
            </a:r>
            <a:r>
              <a:rPr lang="en-US" sz="2000" b="1" dirty="0"/>
              <a:t>two threads</a:t>
            </a:r>
          </a:p>
          <a:p>
            <a:pPr lvl="2"/>
            <a:r>
              <a:rPr lang="en-US" sz="1800" dirty="0">
                <a:solidFill>
                  <a:schemeClr val="accent6"/>
                </a:solidFill>
              </a:rPr>
              <a:t>initial</a:t>
            </a:r>
            <a:r>
              <a:rPr lang="en-US" sz="1800" dirty="0"/>
              <a:t> (or parent) thread in </a:t>
            </a:r>
            <a:r>
              <a:rPr lang="en-US" sz="1800" dirty="0">
                <a:solidFill>
                  <a:schemeClr val="accent6"/>
                </a:solidFill>
              </a:rPr>
              <a:t>main() </a:t>
            </a:r>
            <a:r>
              <a:rPr lang="en-US" sz="1800" dirty="0"/>
              <a:t>and the </a:t>
            </a:r>
            <a:r>
              <a:rPr lang="en-US" sz="1800" dirty="0">
                <a:solidFill>
                  <a:schemeClr val="accent6"/>
                </a:solidFill>
              </a:rPr>
              <a:t>summation</a:t>
            </a:r>
            <a:r>
              <a:rPr lang="en-US" sz="1800" dirty="0"/>
              <a:t> (or child) thread performing summation operation in </a:t>
            </a:r>
            <a:r>
              <a:rPr lang="en-US" sz="1800" dirty="0">
                <a:solidFill>
                  <a:schemeClr val="accent6"/>
                </a:solidFill>
              </a:rPr>
              <a:t>runner()</a:t>
            </a:r>
          </a:p>
          <a:p>
            <a:pPr lvl="1"/>
            <a:r>
              <a:rPr lang="en-US" sz="2000" dirty="0"/>
              <a:t>Program follows thread </a:t>
            </a:r>
            <a:r>
              <a:rPr lang="en-US" sz="2000" b="1" dirty="0"/>
              <a:t>create/join strategy</a:t>
            </a:r>
          </a:p>
          <a:p>
            <a:pPr lvl="2"/>
            <a:r>
              <a:rPr lang="en-US" sz="1800" dirty="0"/>
              <a:t>After </a:t>
            </a:r>
            <a:r>
              <a:rPr lang="en-US" sz="1800" dirty="0">
                <a:solidFill>
                  <a:schemeClr val="accent6"/>
                </a:solidFill>
              </a:rPr>
              <a:t>creating</a:t>
            </a:r>
            <a:r>
              <a:rPr lang="en-US" sz="1800" dirty="0"/>
              <a:t> summation thread, parent thread waits for it to terminate (</a:t>
            </a:r>
            <a:r>
              <a:rPr lang="en-US" sz="1800" dirty="0" err="1">
                <a:solidFill>
                  <a:schemeClr val="accent6"/>
                </a:solidFill>
              </a:rPr>
              <a:t>pthread_join</a:t>
            </a:r>
            <a:r>
              <a:rPr lang="en-US" sz="1800" dirty="0">
                <a:solidFill>
                  <a:schemeClr val="accent6"/>
                </a:solidFill>
              </a:rPr>
              <a:t>()</a:t>
            </a:r>
            <a:r>
              <a:rPr lang="en-US" sz="1800" dirty="0"/>
              <a:t>)</a:t>
            </a:r>
          </a:p>
          <a:p>
            <a:pPr lvl="1"/>
            <a:r>
              <a:rPr lang="en-US" sz="2000" dirty="0"/>
              <a:t>Summation thread </a:t>
            </a:r>
            <a:r>
              <a:rPr lang="en-US" sz="2000" b="1" dirty="0"/>
              <a:t>terminates</a:t>
            </a:r>
            <a:r>
              <a:rPr lang="en-US" sz="2000" dirty="0"/>
              <a:t> when it calls </a:t>
            </a:r>
            <a:r>
              <a:rPr lang="en-US" sz="2000" dirty="0" err="1">
                <a:solidFill>
                  <a:schemeClr val="accent6"/>
                </a:solidFill>
              </a:rPr>
              <a:t>pthread_exit</a:t>
            </a:r>
            <a:r>
              <a:rPr lang="en-US" sz="2000" dirty="0">
                <a:solidFill>
                  <a:schemeClr val="accent6"/>
                </a:solidFill>
              </a:rPr>
              <a:t>()</a:t>
            </a:r>
          </a:p>
          <a:p>
            <a:pPr lvl="1"/>
            <a:r>
              <a:rPr lang="en-US" sz="2000" dirty="0"/>
              <a:t>Once summation thread has returned, parent thread outputs the value of the shared data </a:t>
            </a:r>
            <a:r>
              <a:rPr lang="en-US" sz="2000" dirty="0">
                <a:solidFill>
                  <a:schemeClr val="accent6"/>
                </a:solidFill>
              </a:rPr>
              <a:t>sum</a:t>
            </a:r>
          </a:p>
        </p:txBody>
      </p:sp>
      <p:sp>
        <p:nvSpPr>
          <p:cNvPr id="4" name="Slide Number Placeholder 3">
            <a:extLst>
              <a:ext uri="{FF2B5EF4-FFF2-40B4-BE49-F238E27FC236}">
                <a16:creationId xmlns:a16="http://schemas.microsoft.com/office/drawing/2014/main" id="{B02A4DB4-73E6-4C63-9581-E336C94DE9A5}"/>
              </a:ext>
            </a:extLst>
          </p:cNvPr>
          <p:cNvSpPr>
            <a:spLocks noGrp="1"/>
          </p:cNvSpPr>
          <p:nvPr>
            <p:ph type="sldNum" sz="quarter" idx="12"/>
          </p:nvPr>
        </p:nvSpPr>
        <p:spPr/>
        <p:txBody>
          <a:bodyPr/>
          <a:lstStyle/>
          <a:p>
            <a:pPr>
              <a:defRPr/>
            </a:pPr>
            <a:fld id="{F64F6128-AA59-40CE-8962-734C769C2012}" type="slidenum">
              <a:rPr lang="en-US" altLang="en-US" smtClean="0"/>
              <a:pPr>
                <a:defRPr/>
              </a:pPr>
              <a:t>20</a:t>
            </a:fld>
            <a:endParaRPr lang="en-US" altLang="en-US"/>
          </a:p>
        </p:txBody>
      </p:sp>
      <p:pic>
        <p:nvPicPr>
          <p:cNvPr id="5" name="Picture 1">
            <a:extLst>
              <a:ext uri="{FF2B5EF4-FFF2-40B4-BE49-F238E27FC236}">
                <a16:creationId xmlns:a16="http://schemas.microsoft.com/office/drawing/2014/main" id="{6856074F-432C-4337-992B-4924A96534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4157" b="55929"/>
          <a:stretch/>
        </p:blipFill>
        <p:spPr bwMode="auto">
          <a:xfrm>
            <a:off x="5029200" y="4873261"/>
            <a:ext cx="3691467" cy="18323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126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8A77-852B-449F-ACD3-19664521805B}"/>
              </a:ext>
            </a:extLst>
          </p:cNvPr>
          <p:cNvSpPr>
            <a:spLocks noGrp="1"/>
          </p:cNvSpPr>
          <p:nvPr>
            <p:ph type="title"/>
          </p:nvPr>
        </p:nvSpPr>
        <p:spPr/>
        <p:txBody>
          <a:bodyPr/>
          <a:lstStyle/>
          <a:p>
            <a:r>
              <a:rPr lang="en-US" dirty="0"/>
              <a:t>How to wait for multiple threads?</a:t>
            </a:r>
          </a:p>
        </p:txBody>
      </p:sp>
      <p:sp>
        <p:nvSpPr>
          <p:cNvPr id="3" name="Content Placeholder 2">
            <a:extLst>
              <a:ext uri="{FF2B5EF4-FFF2-40B4-BE49-F238E27FC236}">
                <a16:creationId xmlns:a16="http://schemas.microsoft.com/office/drawing/2014/main" id="{F4E29269-3D79-4A50-A13B-257DAB147E6D}"/>
              </a:ext>
            </a:extLst>
          </p:cNvPr>
          <p:cNvSpPr>
            <a:spLocks noGrp="1"/>
          </p:cNvSpPr>
          <p:nvPr>
            <p:ph idx="1"/>
          </p:nvPr>
        </p:nvSpPr>
        <p:spPr>
          <a:xfrm>
            <a:off x="685800" y="1447800"/>
            <a:ext cx="7772400" cy="2133600"/>
          </a:xfrm>
        </p:spPr>
        <p:txBody>
          <a:bodyPr/>
          <a:lstStyle/>
          <a:p>
            <a:r>
              <a:rPr lang="en-US" sz="2000" dirty="0"/>
              <a:t>The previous example program creates only a single thread</a:t>
            </a:r>
          </a:p>
          <a:p>
            <a:r>
              <a:rPr lang="en-US" sz="2000" dirty="0"/>
              <a:t>A simple method for waiting on several threads using the </a:t>
            </a:r>
            <a:r>
              <a:rPr lang="en-US" sz="2000" dirty="0" err="1">
                <a:solidFill>
                  <a:schemeClr val="accent6"/>
                </a:solidFill>
              </a:rPr>
              <a:t>pthread_join</a:t>
            </a:r>
            <a:r>
              <a:rPr lang="en-US" sz="2000" dirty="0">
                <a:solidFill>
                  <a:schemeClr val="accent6"/>
                </a:solidFill>
              </a:rPr>
              <a:t>() </a:t>
            </a:r>
            <a:r>
              <a:rPr lang="en-US" sz="2000" dirty="0"/>
              <a:t>function is to enclose the operation within a simple </a:t>
            </a:r>
            <a:r>
              <a:rPr lang="en-US" sz="2000" dirty="0">
                <a:solidFill>
                  <a:schemeClr val="accent6"/>
                </a:solidFill>
              </a:rPr>
              <a:t>for loop</a:t>
            </a:r>
            <a:endParaRPr lang="en-US" sz="2000" dirty="0"/>
          </a:p>
          <a:p>
            <a:r>
              <a:rPr lang="en-US" sz="2000" dirty="0"/>
              <a:t>For example, you can join on </a:t>
            </a:r>
            <a:r>
              <a:rPr lang="en-US" sz="2000" dirty="0">
                <a:solidFill>
                  <a:schemeClr val="accent6"/>
                </a:solidFill>
              </a:rPr>
              <a:t>ten threads using the </a:t>
            </a:r>
            <a:r>
              <a:rPr lang="en-US" sz="2000" dirty="0" err="1">
                <a:solidFill>
                  <a:schemeClr val="accent6"/>
                </a:solidFill>
              </a:rPr>
              <a:t>Pthread</a:t>
            </a:r>
            <a:r>
              <a:rPr lang="en-US" sz="2000" dirty="0">
                <a:solidFill>
                  <a:schemeClr val="accent6"/>
                </a:solidFill>
              </a:rPr>
              <a:t> </a:t>
            </a:r>
            <a:r>
              <a:rPr lang="en-US" sz="2000" dirty="0"/>
              <a:t>code shown below:</a:t>
            </a:r>
          </a:p>
        </p:txBody>
      </p:sp>
      <p:sp>
        <p:nvSpPr>
          <p:cNvPr id="4" name="Slide Number Placeholder 3">
            <a:extLst>
              <a:ext uri="{FF2B5EF4-FFF2-40B4-BE49-F238E27FC236}">
                <a16:creationId xmlns:a16="http://schemas.microsoft.com/office/drawing/2014/main" id="{4AC731BF-0F96-4B08-BFC8-261676294190}"/>
              </a:ext>
            </a:extLst>
          </p:cNvPr>
          <p:cNvSpPr>
            <a:spLocks noGrp="1"/>
          </p:cNvSpPr>
          <p:nvPr>
            <p:ph type="sldNum" sz="quarter" idx="12"/>
          </p:nvPr>
        </p:nvSpPr>
        <p:spPr/>
        <p:txBody>
          <a:bodyPr/>
          <a:lstStyle/>
          <a:p>
            <a:pPr>
              <a:defRPr/>
            </a:pPr>
            <a:fld id="{F64F6128-AA59-40CE-8962-734C769C2012}" type="slidenum">
              <a:rPr lang="en-US" altLang="en-US" smtClean="0"/>
              <a:pPr>
                <a:defRPr/>
              </a:pPr>
              <a:t>21</a:t>
            </a:fld>
            <a:endParaRPr lang="en-US" altLang="en-US"/>
          </a:p>
        </p:txBody>
      </p:sp>
      <p:pic>
        <p:nvPicPr>
          <p:cNvPr id="5" name="Picture 1">
            <a:extLst>
              <a:ext uri="{FF2B5EF4-FFF2-40B4-BE49-F238E27FC236}">
                <a16:creationId xmlns:a16="http://schemas.microsoft.com/office/drawing/2014/main" id="{791722F5-7066-4932-9E89-0EEEC035B2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3697705"/>
            <a:ext cx="6185072" cy="2426368"/>
          </a:xfrm>
          <a:prstGeom prst="rect">
            <a:avLst/>
          </a:prstGeom>
          <a:solidFill>
            <a:schemeClr val="accent6"/>
          </a:solidFill>
          <a:ln w="9525">
            <a:solidFill>
              <a:schemeClr val="accent6"/>
            </a:solidFill>
            <a:miter lim="800000"/>
            <a:headEnd/>
            <a:tailEnd/>
          </a:ln>
        </p:spPr>
      </p:pic>
    </p:spTree>
    <p:extLst>
      <p:ext uri="{BB962C8B-B14F-4D97-AF65-F5344CB8AC3E}">
        <p14:creationId xmlns:p14="http://schemas.microsoft.com/office/powerpoint/2010/main" val="43406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7A6B-5C88-46FC-B7E3-7D2C0575966F}"/>
              </a:ext>
            </a:extLst>
          </p:cNvPr>
          <p:cNvSpPr>
            <a:spLocks noGrp="1"/>
          </p:cNvSpPr>
          <p:nvPr>
            <p:ph type="title"/>
          </p:nvPr>
        </p:nvSpPr>
        <p:spPr/>
        <p:txBody>
          <a:bodyPr/>
          <a:lstStyle/>
          <a:p>
            <a:r>
              <a:rPr lang="en-US" dirty="0"/>
              <a:t>Thread creation example #2</a:t>
            </a:r>
          </a:p>
        </p:txBody>
      </p:sp>
      <p:sp>
        <p:nvSpPr>
          <p:cNvPr id="3" name="Content Placeholder 2">
            <a:extLst>
              <a:ext uri="{FF2B5EF4-FFF2-40B4-BE49-F238E27FC236}">
                <a16:creationId xmlns:a16="http://schemas.microsoft.com/office/drawing/2014/main" id="{EB796E25-C9C8-41B1-8437-C144F29474AE}"/>
              </a:ext>
            </a:extLst>
          </p:cNvPr>
          <p:cNvSpPr>
            <a:spLocks noGrp="1"/>
          </p:cNvSpPr>
          <p:nvPr>
            <p:ph idx="1"/>
          </p:nvPr>
        </p:nvSpPr>
        <p:spPr>
          <a:xfrm>
            <a:off x="685800" y="1447800"/>
            <a:ext cx="7772400" cy="4114800"/>
          </a:xfrm>
        </p:spPr>
        <p:txBody>
          <a:bodyPr/>
          <a:lstStyle/>
          <a:p>
            <a:r>
              <a:rPr lang="en-US" sz="2000" dirty="0"/>
              <a:t>Compute </a:t>
            </a:r>
            <a:r>
              <a:rPr lang="en-US" sz="2000" b="1" dirty="0"/>
              <a:t>sum of all elements of matrix </a:t>
            </a:r>
          </a:p>
          <a:p>
            <a:r>
              <a:rPr lang="en-US" sz="2200" b="1" dirty="0"/>
              <a:t>Main thread</a:t>
            </a:r>
          </a:p>
          <a:p>
            <a:pPr lvl="1"/>
            <a:r>
              <a:rPr lang="en-US" sz="2000" dirty="0">
                <a:solidFill>
                  <a:schemeClr val="accent6"/>
                </a:solidFill>
              </a:rPr>
              <a:t>initializes</a:t>
            </a:r>
            <a:r>
              <a:rPr lang="en-US" sz="2000" dirty="0"/>
              <a:t> an N×N matrix</a:t>
            </a:r>
          </a:p>
          <a:p>
            <a:pPr lvl="1"/>
            <a:r>
              <a:rPr lang="en-US" sz="2000" dirty="0">
                <a:solidFill>
                  <a:schemeClr val="accent6"/>
                </a:solidFill>
              </a:rPr>
              <a:t>creates N threads</a:t>
            </a:r>
            <a:r>
              <a:rPr lang="en-US" sz="2000" dirty="0"/>
              <a:t>, passing a unique row number to each</a:t>
            </a:r>
          </a:p>
          <a:p>
            <a:pPr lvl="1"/>
            <a:r>
              <a:rPr lang="en-US" sz="2000" dirty="0">
                <a:solidFill>
                  <a:schemeClr val="accent6"/>
                </a:solidFill>
              </a:rPr>
              <a:t>waits</a:t>
            </a:r>
            <a:r>
              <a:rPr lang="en-US" sz="2000" dirty="0"/>
              <a:t> for all the working </a:t>
            </a:r>
            <a:r>
              <a:rPr lang="en-US" sz="1800" dirty="0"/>
              <a:t>threads to </a:t>
            </a:r>
            <a:r>
              <a:rPr lang="en-US" sz="1800" dirty="0">
                <a:solidFill>
                  <a:schemeClr val="accent6"/>
                </a:solidFill>
              </a:rPr>
              <a:t>terminate</a:t>
            </a:r>
          </a:p>
          <a:p>
            <a:pPr lvl="1"/>
            <a:r>
              <a:rPr lang="en-US" sz="1800" dirty="0"/>
              <a:t>When all working </a:t>
            </a:r>
            <a:r>
              <a:rPr lang="en-US" sz="1800" dirty="0">
                <a:solidFill>
                  <a:schemeClr val="accent6"/>
                </a:solidFill>
              </a:rPr>
              <a:t>threads have ﬁnished</a:t>
            </a:r>
            <a:r>
              <a:rPr lang="en-US" sz="1800" dirty="0"/>
              <a:t>, main </a:t>
            </a:r>
            <a:r>
              <a:rPr lang="en-US" sz="1800" dirty="0">
                <a:solidFill>
                  <a:schemeClr val="accent6"/>
                </a:solidFill>
              </a:rPr>
              <a:t>resumes</a:t>
            </a:r>
          </a:p>
          <a:p>
            <a:pPr lvl="1"/>
            <a:r>
              <a:rPr lang="en-US" sz="1800" dirty="0">
                <a:solidFill>
                  <a:schemeClr val="accent6"/>
                </a:solidFill>
              </a:rPr>
              <a:t>computes</a:t>
            </a:r>
            <a:r>
              <a:rPr lang="en-US" sz="1800" dirty="0"/>
              <a:t> total sum by adding partial sums generated by threads</a:t>
            </a:r>
          </a:p>
          <a:p>
            <a:r>
              <a:rPr lang="en-US" sz="2000" b="1" dirty="0"/>
              <a:t>Working threads</a:t>
            </a:r>
          </a:p>
          <a:p>
            <a:pPr lvl="1"/>
            <a:r>
              <a:rPr lang="en-US" sz="1800" dirty="0">
                <a:solidFill>
                  <a:schemeClr val="accent6"/>
                </a:solidFill>
              </a:rPr>
              <a:t>computes</a:t>
            </a:r>
            <a:r>
              <a:rPr lang="en-US" sz="1800" dirty="0"/>
              <a:t> partial sum of a row</a:t>
            </a:r>
          </a:p>
          <a:p>
            <a:pPr lvl="1"/>
            <a:r>
              <a:rPr lang="en-US" sz="1800" dirty="0">
                <a:solidFill>
                  <a:schemeClr val="accent6"/>
                </a:solidFill>
              </a:rPr>
              <a:t>deposits partial sum </a:t>
            </a:r>
            <a:r>
              <a:rPr lang="en-US" sz="1800" dirty="0"/>
              <a:t>in a row of a global array </a:t>
            </a:r>
            <a:r>
              <a:rPr lang="en-US" sz="1800" dirty="0">
                <a:solidFill>
                  <a:schemeClr val="accent6"/>
                </a:solidFill>
              </a:rPr>
              <a:t>sum[N]</a:t>
            </a:r>
          </a:p>
          <a:p>
            <a:r>
              <a:rPr lang="en-US" sz="2000" dirty="0"/>
              <a:t>The C program file (e.g., C4.1.c) can be complied in command line as</a:t>
            </a:r>
          </a:p>
        </p:txBody>
      </p:sp>
      <p:sp>
        <p:nvSpPr>
          <p:cNvPr id="4" name="Slide Number Placeholder 3">
            <a:extLst>
              <a:ext uri="{FF2B5EF4-FFF2-40B4-BE49-F238E27FC236}">
                <a16:creationId xmlns:a16="http://schemas.microsoft.com/office/drawing/2014/main" id="{58EBFB5F-2520-49C4-B579-ADE868281B40}"/>
              </a:ext>
            </a:extLst>
          </p:cNvPr>
          <p:cNvSpPr>
            <a:spLocks noGrp="1"/>
          </p:cNvSpPr>
          <p:nvPr>
            <p:ph type="sldNum" sz="quarter" idx="12"/>
          </p:nvPr>
        </p:nvSpPr>
        <p:spPr/>
        <p:txBody>
          <a:bodyPr/>
          <a:lstStyle/>
          <a:p>
            <a:pPr>
              <a:defRPr/>
            </a:pPr>
            <a:fld id="{F64F6128-AA59-40CE-8962-734C769C2012}" type="slidenum">
              <a:rPr lang="en-US" altLang="en-US" smtClean="0"/>
              <a:pPr>
                <a:defRPr/>
              </a:pPr>
              <a:t>22</a:t>
            </a:fld>
            <a:endParaRPr lang="en-US" altLang="en-US"/>
          </a:p>
        </p:txBody>
      </p:sp>
      <p:pic>
        <p:nvPicPr>
          <p:cNvPr id="6" name="Picture 5">
            <a:extLst>
              <a:ext uri="{FF2B5EF4-FFF2-40B4-BE49-F238E27FC236}">
                <a16:creationId xmlns:a16="http://schemas.microsoft.com/office/drawing/2014/main" id="{FA33256D-F85C-43FB-BD44-F542878C1405}"/>
              </a:ext>
            </a:extLst>
          </p:cNvPr>
          <p:cNvPicPr>
            <a:picLocks noChangeAspect="1"/>
          </p:cNvPicPr>
          <p:nvPr/>
        </p:nvPicPr>
        <p:blipFill>
          <a:blip r:embed="rId2"/>
          <a:stretch>
            <a:fillRect/>
          </a:stretch>
        </p:blipFill>
        <p:spPr>
          <a:xfrm>
            <a:off x="3505200" y="5562600"/>
            <a:ext cx="4408711" cy="685800"/>
          </a:xfrm>
          <a:prstGeom prst="rect">
            <a:avLst/>
          </a:prstGeom>
          <a:ln>
            <a:solidFill>
              <a:schemeClr val="accent6"/>
            </a:solidFill>
          </a:ln>
        </p:spPr>
      </p:pic>
    </p:spTree>
    <p:extLst>
      <p:ext uri="{BB962C8B-B14F-4D97-AF65-F5344CB8AC3E}">
        <p14:creationId xmlns:p14="http://schemas.microsoft.com/office/powerpoint/2010/main" val="1472084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1052-7930-479B-B649-6920589BDFAC}"/>
              </a:ext>
            </a:extLst>
          </p:cNvPr>
          <p:cNvSpPr>
            <a:spLocks noGrp="1"/>
          </p:cNvSpPr>
          <p:nvPr>
            <p:ph type="title"/>
          </p:nvPr>
        </p:nvSpPr>
        <p:spPr/>
        <p:txBody>
          <a:bodyPr/>
          <a:lstStyle/>
          <a:p>
            <a:r>
              <a:rPr lang="en-US" dirty="0"/>
              <a:t>Example #2 (cont.)</a:t>
            </a:r>
          </a:p>
        </p:txBody>
      </p:sp>
      <p:sp>
        <p:nvSpPr>
          <p:cNvPr id="4" name="Slide Number Placeholder 3">
            <a:extLst>
              <a:ext uri="{FF2B5EF4-FFF2-40B4-BE49-F238E27FC236}">
                <a16:creationId xmlns:a16="http://schemas.microsoft.com/office/drawing/2014/main" id="{A40FF931-6441-4508-B7C9-7188BFE51975}"/>
              </a:ext>
            </a:extLst>
          </p:cNvPr>
          <p:cNvSpPr>
            <a:spLocks noGrp="1"/>
          </p:cNvSpPr>
          <p:nvPr>
            <p:ph type="sldNum" sz="quarter" idx="12"/>
          </p:nvPr>
        </p:nvSpPr>
        <p:spPr/>
        <p:txBody>
          <a:bodyPr/>
          <a:lstStyle/>
          <a:p>
            <a:pPr>
              <a:defRPr/>
            </a:pPr>
            <a:fld id="{F64F6128-AA59-40CE-8962-734C769C2012}" type="slidenum">
              <a:rPr lang="en-US" altLang="en-US" smtClean="0"/>
              <a:pPr>
                <a:defRPr/>
              </a:pPr>
              <a:t>23</a:t>
            </a:fld>
            <a:endParaRPr lang="en-US" altLang="en-US"/>
          </a:p>
        </p:txBody>
      </p:sp>
      <p:pic>
        <p:nvPicPr>
          <p:cNvPr id="6" name="Picture 5">
            <a:extLst>
              <a:ext uri="{FF2B5EF4-FFF2-40B4-BE49-F238E27FC236}">
                <a16:creationId xmlns:a16="http://schemas.microsoft.com/office/drawing/2014/main" id="{CEFA18E8-3143-4C2A-9503-43968C32C282}"/>
              </a:ext>
            </a:extLst>
          </p:cNvPr>
          <p:cNvPicPr>
            <a:picLocks noChangeAspect="1"/>
          </p:cNvPicPr>
          <p:nvPr/>
        </p:nvPicPr>
        <p:blipFill>
          <a:blip r:embed="rId2"/>
          <a:stretch>
            <a:fillRect/>
          </a:stretch>
        </p:blipFill>
        <p:spPr>
          <a:xfrm>
            <a:off x="762000" y="1447800"/>
            <a:ext cx="2105025" cy="1266825"/>
          </a:xfrm>
          <a:prstGeom prst="rect">
            <a:avLst/>
          </a:prstGeom>
        </p:spPr>
      </p:pic>
      <p:grpSp>
        <p:nvGrpSpPr>
          <p:cNvPr id="10" name="Group 9">
            <a:extLst>
              <a:ext uri="{FF2B5EF4-FFF2-40B4-BE49-F238E27FC236}">
                <a16:creationId xmlns:a16="http://schemas.microsoft.com/office/drawing/2014/main" id="{34F2D869-3B3D-46F0-BB14-817A249D785B}"/>
              </a:ext>
            </a:extLst>
          </p:cNvPr>
          <p:cNvGrpSpPr/>
          <p:nvPr/>
        </p:nvGrpSpPr>
        <p:grpSpPr>
          <a:xfrm>
            <a:off x="4565374" y="381000"/>
            <a:ext cx="4419600" cy="5720703"/>
            <a:chOff x="4151891" y="179827"/>
            <a:chExt cx="4807407" cy="6068573"/>
          </a:xfrm>
        </p:grpSpPr>
        <p:pic>
          <p:nvPicPr>
            <p:cNvPr id="11" name="Picture 10">
              <a:extLst>
                <a:ext uri="{FF2B5EF4-FFF2-40B4-BE49-F238E27FC236}">
                  <a16:creationId xmlns:a16="http://schemas.microsoft.com/office/drawing/2014/main" id="{D3745080-D705-4C97-8739-E6FEA2C9727E}"/>
                </a:ext>
              </a:extLst>
            </p:cNvPr>
            <p:cNvPicPr>
              <a:picLocks noChangeAspect="1"/>
            </p:cNvPicPr>
            <p:nvPr/>
          </p:nvPicPr>
          <p:blipFill>
            <a:blip r:embed="rId3"/>
            <a:stretch>
              <a:fillRect/>
            </a:stretch>
          </p:blipFill>
          <p:spPr>
            <a:xfrm>
              <a:off x="4151891" y="2980351"/>
              <a:ext cx="4807407" cy="3268049"/>
            </a:xfrm>
            <a:prstGeom prst="rect">
              <a:avLst/>
            </a:prstGeom>
          </p:spPr>
        </p:pic>
        <p:pic>
          <p:nvPicPr>
            <p:cNvPr id="12" name="Picture 11">
              <a:extLst>
                <a:ext uri="{FF2B5EF4-FFF2-40B4-BE49-F238E27FC236}">
                  <a16:creationId xmlns:a16="http://schemas.microsoft.com/office/drawing/2014/main" id="{AF95686E-CD38-42A4-B8FF-312610354090}"/>
                </a:ext>
              </a:extLst>
            </p:cNvPr>
            <p:cNvPicPr>
              <a:picLocks noChangeAspect="1"/>
            </p:cNvPicPr>
            <p:nvPr/>
          </p:nvPicPr>
          <p:blipFill>
            <a:blip r:embed="rId4"/>
            <a:stretch>
              <a:fillRect/>
            </a:stretch>
          </p:blipFill>
          <p:spPr>
            <a:xfrm>
              <a:off x="4267200" y="179827"/>
              <a:ext cx="3950804" cy="2807150"/>
            </a:xfrm>
            <a:prstGeom prst="rect">
              <a:avLst/>
            </a:prstGeom>
          </p:spPr>
        </p:pic>
      </p:grpSp>
      <p:grpSp>
        <p:nvGrpSpPr>
          <p:cNvPr id="3" name="Group 2">
            <a:extLst>
              <a:ext uri="{FF2B5EF4-FFF2-40B4-BE49-F238E27FC236}">
                <a16:creationId xmlns:a16="http://schemas.microsoft.com/office/drawing/2014/main" id="{CB47B3A8-90E7-4579-B2B3-4BC21B7BF42F}"/>
              </a:ext>
            </a:extLst>
          </p:cNvPr>
          <p:cNvGrpSpPr/>
          <p:nvPr/>
        </p:nvGrpSpPr>
        <p:grpSpPr>
          <a:xfrm>
            <a:off x="2460556" y="2176473"/>
            <a:ext cx="2490520" cy="889226"/>
            <a:chOff x="2460556" y="2176473"/>
            <a:chExt cx="2490520" cy="889226"/>
          </a:xfrm>
        </p:grpSpPr>
        <p:cxnSp>
          <p:nvCxnSpPr>
            <p:cNvPr id="13" name="Straight Arrow Connector 12">
              <a:extLst>
                <a:ext uri="{FF2B5EF4-FFF2-40B4-BE49-F238E27FC236}">
                  <a16:creationId xmlns:a16="http://schemas.microsoft.com/office/drawing/2014/main" id="{519A7968-96D1-4334-9A08-8C5B6335823C}"/>
                </a:ext>
              </a:extLst>
            </p:cNvPr>
            <p:cNvCxnSpPr>
              <a:cxnSpLocks/>
              <a:endCxn id="14" idx="3"/>
            </p:cNvCxnSpPr>
            <p:nvPr/>
          </p:nvCxnSpPr>
          <p:spPr>
            <a:xfrm flipH="1">
              <a:off x="4376530" y="2176473"/>
              <a:ext cx="574546" cy="70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173ADF2-7F59-4FCA-A95B-29D0E19ABA41}"/>
                </a:ext>
              </a:extLst>
            </p:cNvPr>
            <p:cNvSpPr txBox="1"/>
            <p:nvPr/>
          </p:nvSpPr>
          <p:spPr>
            <a:xfrm>
              <a:off x="2460556" y="2696367"/>
              <a:ext cx="1915974" cy="369332"/>
            </a:xfrm>
            <a:prstGeom prst="rect">
              <a:avLst/>
            </a:prstGeom>
            <a:noFill/>
          </p:spPr>
          <p:txBody>
            <a:bodyPr wrap="none" rtlCol="0">
              <a:spAutoFit/>
            </a:bodyPr>
            <a:lstStyle/>
            <a:p>
              <a:r>
                <a:rPr lang="en-US" sz="1800" dirty="0">
                  <a:solidFill>
                    <a:schemeClr val="accent6"/>
                  </a:solidFill>
                </a:rPr>
                <a:t>Initialize matrix A</a:t>
              </a:r>
            </a:p>
          </p:txBody>
        </p:sp>
      </p:grpSp>
      <p:grpSp>
        <p:nvGrpSpPr>
          <p:cNvPr id="5" name="Group 4">
            <a:extLst>
              <a:ext uri="{FF2B5EF4-FFF2-40B4-BE49-F238E27FC236}">
                <a16:creationId xmlns:a16="http://schemas.microsoft.com/office/drawing/2014/main" id="{D98F88E8-C0C3-4098-88A0-1E0531309B01}"/>
              </a:ext>
            </a:extLst>
          </p:cNvPr>
          <p:cNvGrpSpPr/>
          <p:nvPr/>
        </p:nvGrpSpPr>
        <p:grpSpPr>
          <a:xfrm>
            <a:off x="159026" y="3429000"/>
            <a:ext cx="4758920" cy="923330"/>
            <a:chOff x="159026" y="3429000"/>
            <a:chExt cx="4758920" cy="923330"/>
          </a:xfrm>
        </p:grpSpPr>
        <p:cxnSp>
          <p:nvCxnSpPr>
            <p:cNvPr id="15" name="Straight Arrow Connector 14">
              <a:extLst>
                <a:ext uri="{FF2B5EF4-FFF2-40B4-BE49-F238E27FC236}">
                  <a16:creationId xmlns:a16="http://schemas.microsoft.com/office/drawing/2014/main" id="{DCFCEAB0-C4F9-4ED6-AEB8-46D1280FD11F}"/>
                </a:ext>
              </a:extLst>
            </p:cNvPr>
            <p:cNvCxnSpPr>
              <a:cxnSpLocks/>
            </p:cNvCxnSpPr>
            <p:nvPr/>
          </p:nvCxnSpPr>
          <p:spPr>
            <a:xfrm flipH="1">
              <a:off x="4343400" y="3733800"/>
              <a:ext cx="574546" cy="28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04A9529-2D4C-4A4B-901B-3729C78C8E6D}"/>
                </a:ext>
              </a:extLst>
            </p:cNvPr>
            <p:cNvSpPr txBox="1"/>
            <p:nvPr/>
          </p:nvSpPr>
          <p:spPr>
            <a:xfrm>
              <a:off x="159026" y="3429000"/>
              <a:ext cx="4184374" cy="923330"/>
            </a:xfrm>
            <a:prstGeom prst="rect">
              <a:avLst/>
            </a:prstGeom>
            <a:noFill/>
          </p:spPr>
          <p:txBody>
            <a:bodyPr wrap="square" rtlCol="0">
              <a:spAutoFit/>
            </a:bodyPr>
            <a:lstStyle/>
            <a:p>
              <a:r>
                <a:rPr lang="en-US" sz="1800" dirty="0">
                  <a:solidFill>
                    <a:schemeClr val="accent6"/>
                  </a:solidFill>
                </a:rPr>
                <a:t>Each working thread is called with a different variable ‘</a:t>
              </a:r>
              <a:r>
                <a:rPr lang="en-US" sz="1800" dirty="0" err="1">
                  <a:solidFill>
                    <a:schemeClr val="accent6"/>
                  </a:solidFill>
                </a:rPr>
                <a:t>i</a:t>
              </a:r>
              <a:r>
                <a:rPr lang="en-US" sz="1800" dirty="0">
                  <a:solidFill>
                    <a:schemeClr val="accent6"/>
                  </a:solidFill>
                </a:rPr>
                <a:t>’ value; Use default attributes (NULL passed)</a:t>
              </a:r>
            </a:p>
          </p:txBody>
        </p:sp>
      </p:grpSp>
      <p:grpSp>
        <p:nvGrpSpPr>
          <p:cNvPr id="7" name="Group 6">
            <a:extLst>
              <a:ext uri="{FF2B5EF4-FFF2-40B4-BE49-F238E27FC236}">
                <a16:creationId xmlns:a16="http://schemas.microsoft.com/office/drawing/2014/main" id="{647C4517-A420-4E0B-B769-FC237481753D}"/>
              </a:ext>
            </a:extLst>
          </p:cNvPr>
          <p:cNvGrpSpPr/>
          <p:nvPr/>
        </p:nvGrpSpPr>
        <p:grpSpPr>
          <a:xfrm>
            <a:off x="487007" y="4557384"/>
            <a:ext cx="4296066" cy="369332"/>
            <a:chOff x="487007" y="4557384"/>
            <a:chExt cx="4296066" cy="369332"/>
          </a:xfrm>
        </p:grpSpPr>
        <p:cxnSp>
          <p:nvCxnSpPr>
            <p:cNvPr id="17" name="Straight Arrow Connector 16">
              <a:extLst>
                <a:ext uri="{FF2B5EF4-FFF2-40B4-BE49-F238E27FC236}">
                  <a16:creationId xmlns:a16="http://schemas.microsoft.com/office/drawing/2014/main" id="{F1B6F7FF-4918-443D-A027-FE5198E321CB}"/>
                </a:ext>
              </a:extLst>
            </p:cNvPr>
            <p:cNvCxnSpPr>
              <a:cxnSpLocks/>
            </p:cNvCxnSpPr>
            <p:nvPr/>
          </p:nvCxnSpPr>
          <p:spPr>
            <a:xfrm flipH="1">
              <a:off x="3903727" y="4623027"/>
              <a:ext cx="879346"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6D715A0-4A90-40F0-AF26-78BDEB7CAE3A}"/>
                </a:ext>
              </a:extLst>
            </p:cNvPr>
            <p:cNvSpPr txBox="1"/>
            <p:nvPr/>
          </p:nvSpPr>
          <p:spPr>
            <a:xfrm>
              <a:off x="487007" y="4557384"/>
              <a:ext cx="3462658" cy="369332"/>
            </a:xfrm>
            <a:prstGeom prst="rect">
              <a:avLst/>
            </a:prstGeom>
            <a:noFill/>
          </p:spPr>
          <p:txBody>
            <a:bodyPr wrap="square" rtlCol="0">
              <a:spAutoFit/>
            </a:bodyPr>
            <a:lstStyle/>
            <a:p>
              <a:r>
                <a:rPr lang="en-US" sz="1800" dirty="0">
                  <a:solidFill>
                    <a:schemeClr val="accent6"/>
                  </a:solidFill>
                </a:rPr>
                <a:t>main() waits for threads to finish</a:t>
              </a:r>
            </a:p>
          </p:txBody>
        </p:sp>
      </p:grpSp>
    </p:spTree>
    <p:extLst>
      <p:ext uri="{BB962C8B-B14F-4D97-AF65-F5344CB8AC3E}">
        <p14:creationId xmlns:p14="http://schemas.microsoft.com/office/powerpoint/2010/main" val="389338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BC47-58BF-4A6C-B30F-D00BD3E79BA6}"/>
              </a:ext>
            </a:extLst>
          </p:cNvPr>
          <p:cNvSpPr>
            <a:spLocks noGrp="1"/>
          </p:cNvSpPr>
          <p:nvPr>
            <p:ph type="title"/>
          </p:nvPr>
        </p:nvSpPr>
        <p:spPr/>
        <p:txBody>
          <a:bodyPr/>
          <a:lstStyle/>
          <a:p>
            <a:r>
              <a:rPr lang="en-US" dirty="0"/>
              <a:t>Example #2 (cont.)</a:t>
            </a:r>
          </a:p>
        </p:txBody>
      </p:sp>
      <p:sp>
        <p:nvSpPr>
          <p:cNvPr id="3" name="Content Placeholder 2">
            <a:extLst>
              <a:ext uri="{FF2B5EF4-FFF2-40B4-BE49-F238E27FC236}">
                <a16:creationId xmlns:a16="http://schemas.microsoft.com/office/drawing/2014/main" id="{CC800DDA-09A3-4B25-84D7-5AA2C5E7022E}"/>
              </a:ext>
            </a:extLst>
          </p:cNvPr>
          <p:cNvSpPr>
            <a:spLocks noGrp="1"/>
          </p:cNvSpPr>
          <p:nvPr>
            <p:ph idx="1"/>
          </p:nvPr>
        </p:nvSpPr>
        <p:spPr>
          <a:xfrm>
            <a:off x="685800" y="1447800"/>
            <a:ext cx="7772400" cy="609600"/>
          </a:xfrm>
        </p:spPr>
        <p:txBody>
          <a:bodyPr/>
          <a:lstStyle/>
          <a:p>
            <a:r>
              <a:rPr lang="en-US" dirty="0"/>
              <a:t>The working thread function is shown below</a:t>
            </a:r>
          </a:p>
        </p:txBody>
      </p:sp>
      <p:sp>
        <p:nvSpPr>
          <p:cNvPr id="4" name="Slide Number Placeholder 3">
            <a:extLst>
              <a:ext uri="{FF2B5EF4-FFF2-40B4-BE49-F238E27FC236}">
                <a16:creationId xmlns:a16="http://schemas.microsoft.com/office/drawing/2014/main" id="{61777BDE-ABC2-452A-AA08-98488EC3509C}"/>
              </a:ext>
            </a:extLst>
          </p:cNvPr>
          <p:cNvSpPr>
            <a:spLocks noGrp="1"/>
          </p:cNvSpPr>
          <p:nvPr>
            <p:ph type="sldNum" sz="quarter" idx="12"/>
          </p:nvPr>
        </p:nvSpPr>
        <p:spPr/>
        <p:txBody>
          <a:bodyPr/>
          <a:lstStyle/>
          <a:p>
            <a:pPr>
              <a:defRPr/>
            </a:pPr>
            <a:fld id="{F64F6128-AA59-40CE-8962-734C769C2012}" type="slidenum">
              <a:rPr lang="en-US" altLang="en-US" smtClean="0"/>
              <a:pPr>
                <a:defRPr/>
              </a:pPr>
              <a:t>24</a:t>
            </a:fld>
            <a:endParaRPr lang="en-US" altLang="en-US"/>
          </a:p>
        </p:txBody>
      </p:sp>
      <p:pic>
        <p:nvPicPr>
          <p:cNvPr id="5" name="Picture 4">
            <a:extLst>
              <a:ext uri="{FF2B5EF4-FFF2-40B4-BE49-F238E27FC236}">
                <a16:creationId xmlns:a16="http://schemas.microsoft.com/office/drawing/2014/main" id="{04B53220-5102-453F-AD7A-9FBAF87C0187}"/>
              </a:ext>
            </a:extLst>
          </p:cNvPr>
          <p:cNvPicPr>
            <a:picLocks noChangeAspect="1"/>
          </p:cNvPicPr>
          <p:nvPr/>
        </p:nvPicPr>
        <p:blipFill>
          <a:blip r:embed="rId2"/>
          <a:stretch>
            <a:fillRect/>
          </a:stretch>
        </p:blipFill>
        <p:spPr>
          <a:xfrm>
            <a:off x="1171575" y="2376487"/>
            <a:ext cx="6800850" cy="2790825"/>
          </a:xfrm>
          <a:prstGeom prst="rect">
            <a:avLst/>
          </a:prstGeom>
        </p:spPr>
      </p:pic>
    </p:spTree>
    <p:extLst>
      <p:ext uri="{BB962C8B-B14F-4D97-AF65-F5344CB8AC3E}">
        <p14:creationId xmlns:p14="http://schemas.microsoft.com/office/powerpoint/2010/main" val="2199913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F682-7AD7-4304-90ED-8D181503E80D}"/>
              </a:ext>
            </a:extLst>
          </p:cNvPr>
          <p:cNvSpPr>
            <a:spLocks noGrp="1"/>
          </p:cNvSpPr>
          <p:nvPr>
            <p:ph type="title"/>
          </p:nvPr>
        </p:nvSpPr>
        <p:spPr/>
        <p:txBody>
          <a:bodyPr/>
          <a:lstStyle/>
          <a:p>
            <a:r>
              <a:rPr lang="en-US" dirty="0"/>
              <a:t>Example #2 (cont.)</a:t>
            </a:r>
          </a:p>
        </p:txBody>
      </p:sp>
      <p:sp>
        <p:nvSpPr>
          <p:cNvPr id="3" name="Content Placeholder 2">
            <a:extLst>
              <a:ext uri="{FF2B5EF4-FFF2-40B4-BE49-F238E27FC236}">
                <a16:creationId xmlns:a16="http://schemas.microsoft.com/office/drawing/2014/main" id="{445AC42A-3F73-4BEB-BD26-6D5AB938FA70}"/>
              </a:ext>
            </a:extLst>
          </p:cNvPr>
          <p:cNvSpPr>
            <a:spLocks noGrp="1"/>
          </p:cNvSpPr>
          <p:nvPr>
            <p:ph idx="1"/>
          </p:nvPr>
        </p:nvSpPr>
        <p:spPr>
          <a:xfrm>
            <a:off x="685800" y="1447800"/>
            <a:ext cx="7772400" cy="609600"/>
          </a:xfrm>
        </p:spPr>
        <p:txBody>
          <a:bodyPr/>
          <a:lstStyle/>
          <a:p>
            <a:r>
              <a:rPr lang="en-US" dirty="0"/>
              <a:t>A sample output of the program is shown below</a:t>
            </a:r>
          </a:p>
        </p:txBody>
      </p:sp>
      <p:sp>
        <p:nvSpPr>
          <p:cNvPr id="4" name="Slide Number Placeholder 3">
            <a:extLst>
              <a:ext uri="{FF2B5EF4-FFF2-40B4-BE49-F238E27FC236}">
                <a16:creationId xmlns:a16="http://schemas.microsoft.com/office/drawing/2014/main" id="{3E97F8FE-533A-4C64-B070-76DD155E1F10}"/>
              </a:ext>
            </a:extLst>
          </p:cNvPr>
          <p:cNvSpPr>
            <a:spLocks noGrp="1"/>
          </p:cNvSpPr>
          <p:nvPr>
            <p:ph type="sldNum" sz="quarter" idx="12"/>
          </p:nvPr>
        </p:nvSpPr>
        <p:spPr/>
        <p:txBody>
          <a:bodyPr/>
          <a:lstStyle/>
          <a:p>
            <a:pPr>
              <a:defRPr/>
            </a:pPr>
            <a:fld id="{F64F6128-AA59-40CE-8962-734C769C2012}"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id="{59FDACE5-C0D5-47B2-82FB-AB8055FFC9E4}"/>
              </a:ext>
            </a:extLst>
          </p:cNvPr>
          <p:cNvPicPr>
            <a:picLocks noChangeAspect="1"/>
          </p:cNvPicPr>
          <p:nvPr/>
        </p:nvPicPr>
        <p:blipFill>
          <a:blip r:embed="rId2"/>
          <a:stretch>
            <a:fillRect/>
          </a:stretch>
        </p:blipFill>
        <p:spPr>
          <a:xfrm>
            <a:off x="1828800" y="2034209"/>
            <a:ext cx="5486400" cy="4418577"/>
          </a:xfrm>
          <a:prstGeom prst="rect">
            <a:avLst/>
          </a:prstGeom>
        </p:spPr>
      </p:pic>
    </p:spTree>
    <p:extLst>
      <p:ext uri="{BB962C8B-B14F-4D97-AF65-F5344CB8AC3E}">
        <p14:creationId xmlns:p14="http://schemas.microsoft.com/office/powerpoint/2010/main" val="177176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p:txBody>
          <a:bodyPr/>
          <a:lstStyle/>
          <a:p>
            <a:pPr algn="l"/>
            <a:r>
              <a:rPr lang="en-US" dirty="0"/>
              <a:t>Thread creation example #3</a:t>
            </a:r>
            <a:endParaRPr lang="en-US" altLang="en-US" dirty="0"/>
          </a:p>
        </p:txBody>
      </p:sp>
      <p:sp>
        <p:nvSpPr>
          <p:cNvPr id="16388" name="Content Placeholder 6"/>
          <p:cNvSpPr>
            <a:spLocks noGrp="1"/>
          </p:cNvSpPr>
          <p:nvPr>
            <p:ph idx="1"/>
          </p:nvPr>
        </p:nvSpPr>
        <p:spPr/>
        <p:txBody>
          <a:bodyPr/>
          <a:lstStyle/>
          <a:p>
            <a:r>
              <a:rPr lang="en-US" altLang="en-US" sz="2400" dirty="0"/>
              <a:t>Quick Sort</a:t>
            </a:r>
          </a:p>
          <a:p>
            <a:pPr lvl="1"/>
            <a:r>
              <a:rPr lang="en-US" altLang="en-US" dirty="0"/>
              <a:t>Divide-and-conquer approach to sorting</a:t>
            </a:r>
          </a:p>
          <a:p>
            <a:pPr lvl="1"/>
            <a:r>
              <a:rPr lang="en-US" altLang="en-US" sz="2000" dirty="0">
                <a:solidFill>
                  <a:schemeClr val="accent2"/>
                </a:solidFill>
              </a:rPr>
              <a:t>Partition</a:t>
            </a:r>
            <a:r>
              <a:rPr lang="en-US" altLang="en-US" sz="2000" dirty="0"/>
              <a:t> the array based on elements being less than or greater than some element of the array (the </a:t>
            </a:r>
            <a:r>
              <a:rPr lang="en-US" altLang="en-US" sz="2000" dirty="0">
                <a:solidFill>
                  <a:schemeClr val="accent2"/>
                </a:solidFill>
              </a:rPr>
              <a:t>pivot</a:t>
            </a:r>
            <a:r>
              <a:rPr lang="en-US" altLang="en-US" sz="2000" dirty="0"/>
              <a:t>)</a:t>
            </a:r>
          </a:p>
          <a:p>
            <a:pPr lvl="1"/>
            <a:r>
              <a:rPr lang="en-US" altLang="en-US" sz="2000" dirty="0"/>
              <a:t>i.e., divide phase does all the work; merge phase is trivial.</a:t>
            </a:r>
          </a:p>
          <a:p>
            <a:pPr lvl="1"/>
            <a:r>
              <a:rPr lang="en-US" altLang="en-US" dirty="0"/>
              <a:t>Fastest generic sorting algorithm in practice</a:t>
            </a:r>
          </a:p>
          <a:p>
            <a:pPr lvl="1"/>
            <a:r>
              <a:rPr lang="en-US" altLang="en-US" dirty="0"/>
              <a:t>Even faster if use simple sort (e.g., Insertion Sort) when array becomes small</a:t>
            </a:r>
          </a:p>
          <a:p>
            <a:pPr lvl="1"/>
            <a:r>
              <a:rPr lang="en-US" altLang="en-US" dirty="0"/>
              <a:t>Main idea:</a:t>
            </a:r>
          </a:p>
          <a:p>
            <a:pPr lvl="2"/>
            <a:r>
              <a:rPr lang="en-US" altLang="en-US" dirty="0"/>
              <a:t>Dividing (partitioning) is non-trivial</a:t>
            </a:r>
          </a:p>
          <a:p>
            <a:pPr lvl="2"/>
            <a:r>
              <a:rPr lang="en-US" altLang="en-US" dirty="0"/>
              <a:t>Merging is trivial</a:t>
            </a:r>
          </a:p>
          <a:p>
            <a:r>
              <a:rPr lang="en-US" altLang="en-US" dirty="0"/>
              <a:t>Let us review Quick Sort algorithm from your data structures class first</a:t>
            </a:r>
          </a:p>
        </p:txBody>
      </p:sp>
      <p:sp>
        <p:nvSpPr>
          <p:cNvPr id="2" name="Slide Number Placeholder 1"/>
          <p:cNvSpPr>
            <a:spLocks noGrp="1"/>
          </p:cNvSpPr>
          <p:nvPr>
            <p:ph type="sldNum" sz="quarter" idx="12"/>
          </p:nvPr>
        </p:nvSpPr>
        <p:spPr/>
        <p:txBody>
          <a:bodyPr/>
          <a:lstStyle/>
          <a:p>
            <a:pPr>
              <a:defRPr/>
            </a:pPr>
            <a:fld id="{F64F6128-AA59-40CE-8962-734C769C2012}" type="slidenum">
              <a:rPr lang="en-US" altLang="en-US" smtClean="0"/>
              <a:pPr>
                <a:defRPr/>
              </a:pPr>
              <a:t>26</a:t>
            </a:fld>
            <a:endParaRPr lang="en-US" altLang="en-US"/>
          </a:p>
        </p:txBody>
      </p:sp>
    </p:spTree>
    <p:extLst>
      <p:ext uri="{BB962C8B-B14F-4D97-AF65-F5344CB8AC3E}">
        <p14:creationId xmlns:p14="http://schemas.microsoft.com/office/powerpoint/2010/main" val="231157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pPr algn="l"/>
            <a:r>
              <a:rPr lang="en-US" altLang="en-US" dirty="0" err="1">
                <a:latin typeface="Comic Sans MS" panose="030F0702030302020204" pitchFamily="66" charset="0"/>
              </a:rPr>
              <a:t>QuickSort</a:t>
            </a:r>
            <a:r>
              <a:rPr lang="en-US" altLang="en-US" dirty="0"/>
              <a:t> Algorithm</a:t>
            </a:r>
          </a:p>
        </p:txBody>
      </p:sp>
      <p:sp>
        <p:nvSpPr>
          <p:cNvPr id="136197" name="Rectangle 5"/>
          <p:cNvSpPr>
            <a:spLocks noGrp="1" noChangeArrowheads="1"/>
          </p:cNvSpPr>
          <p:nvPr>
            <p:ph type="body" idx="1"/>
          </p:nvPr>
        </p:nvSpPr>
        <p:spPr/>
        <p:txBody>
          <a:bodyPr/>
          <a:lstStyle/>
          <a:p>
            <a:pPr marL="609600" indent="-609600">
              <a:buFont typeface="Wingdings" pitchFamily="2" charset="2"/>
              <a:buNone/>
            </a:pPr>
            <a:r>
              <a:rPr lang="en-US" altLang="en-US" sz="2400" u="sng" dirty="0" err="1">
                <a:solidFill>
                  <a:srgbClr val="FF0000"/>
                </a:solidFill>
                <a:latin typeface="Comic Sans MS" panose="030F0702030302020204" pitchFamily="66" charset="0"/>
              </a:rPr>
              <a:t>QuickSort</a:t>
            </a:r>
            <a:r>
              <a:rPr lang="en-US" altLang="en-US" sz="2400" u="sng" dirty="0">
                <a:solidFill>
                  <a:srgbClr val="FF0000"/>
                </a:solidFill>
                <a:latin typeface="Comic Sans MS" panose="030F0702030302020204" pitchFamily="66" charset="0"/>
              </a:rPr>
              <a:t>(</a:t>
            </a:r>
            <a:r>
              <a:rPr lang="en-US" altLang="en-US" sz="2400" dirty="0">
                <a:solidFill>
                  <a:srgbClr val="FF0000"/>
                </a:solidFill>
                <a:latin typeface="Comic Sans MS" panose="030F0702030302020204" pitchFamily="66" charset="0"/>
              </a:rPr>
              <a:t> Array:  S)</a:t>
            </a:r>
          </a:p>
          <a:p>
            <a:pPr marL="990600" lvl="1" indent="-533400">
              <a:buFont typeface="Tahoma" pitchFamily="34" charset="0"/>
              <a:buAutoNum type="arabicPeriod"/>
            </a:pPr>
            <a:r>
              <a:rPr lang="en-US" altLang="en-US" sz="2000" dirty="0"/>
              <a:t>If size of </a:t>
            </a:r>
            <a:r>
              <a:rPr lang="en-US" altLang="en-US" sz="2000" dirty="0">
                <a:latin typeface="Comic Sans MS" panose="030F0702030302020204" pitchFamily="66" charset="0"/>
              </a:rPr>
              <a:t>S</a:t>
            </a:r>
            <a:r>
              <a:rPr lang="en-US" altLang="en-US" sz="2000" dirty="0"/>
              <a:t> is </a:t>
            </a:r>
            <a:r>
              <a:rPr lang="en-US" altLang="en-US" sz="2000" dirty="0">
                <a:latin typeface="Comic Sans MS" panose="030F0702030302020204" pitchFamily="66" charset="0"/>
              </a:rPr>
              <a:t>0</a:t>
            </a:r>
            <a:r>
              <a:rPr lang="en-US" altLang="en-US" sz="2000" dirty="0"/>
              <a:t> or </a:t>
            </a:r>
            <a:r>
              <a:rPr lang="en-US" altLang="en-US" sz="2000" dirty="0">
                <a:latin typeface="Comic Sans MS" panose="030F0702030302020204" pitchFamily="66" charset="0"/>
              </a:rPr>
              <a:t>1</a:t>
            </a:r>
            <a:r>
              <a:rPr lang="en-US" altLang="en-US" sz="2000" dirty="0"/>
              <a:t>, return</a:t>
            </a:r>
          </a:p>
          <a:p>
            <a:pPr marL="990600" lvl="1" indent="-533400">
              <a:buFont typeface="Tahoma" pitchFamily="34" charset="0"/>
              <a:buAutoNum type="arabicPeriod"/>
            </a:pPr>
            <a:endParaRPr lang="en-US" altLang="en-US" sz="2000" dirty="0"/>
          </a:p>
          <a:p>
            <a:pPr marL="990600" lvl="1" indent="-533400">
              <a:buFont typeface="Tahoma" pitchFamily="34" charset="0"/>
              <a:buAutoNum type="arabicPeriod"/>
            </a:pPr>
            <a:r>
              <a:rPr lang="en-US" altLang="en-US" sz="2000" dirty="0"/>
              <a:t>Pivot = Pick an element </a:t>
            </a:r>
            <a:r>
              <a:rPr lang="en-US" altLang="en-US" sz="2000" dirty="0">
                <a:latin typeface="Comic Sans MS" panose="030F0702030302020204" pitchFamily="66" charset="0"/>
              </a:rPr>
              <a:t>v</a:t>
            </a:r>
            <a:r>
              <a:rPr lang="en-US" altLang="en-US" sz="2000" dirty="0"/>
              <a:t> in </a:t>
            </a:r>
            <a:r>
              <a:rPr lang="en-US" altLang="en-US" sz="2000" dirty="0">
                <a:latin typeface="Comic Sans MS" panose="030F0702030302020204" pitchFamily="66" charset="0"/>
              </a:rPr>
              <a:t>S</a:t>
            </a:r>
          </a:p>
          <a:p>
            <a:pPr marL="609600" indent="-609600">
              <a:buFont typeface="Tahoma" pitchFamily="34" charset="0"/>
              <a:buAutoNum type="arabicPeriod"/>
            </a:pPr>
            <a:endParaRPr lang="en-US" altLang="en-US" sz="2400" dirty="0"/>
          </a:p>
          <a:p>
            <a:pPr marL="990600" lvl="1" indent="-533400">
              <a:buFont typeface="Tahoma" pitchFamily="34" charset="0"/>
              <a:buAutoNum type="arabicPeriod"/>
            </a:pPr>
            <a:r>
              <a:rPr lang="en-US" altLang="en-US" sz="2000" dirty="0"/>
              <a:t>Partition </a:t>
            </a:r>
            <a:r>
              <a:rPr lang="en-US" altLang="en-US" sz="2000" dirty="0">
                <a:latin typeface="Comic Sans MS" panose="030F0702030302020204" pitchFamily="66" charset="0"/>
              </a:rPr>
              <a:t>S – {v}</a:t>
            </a:r>
            <a:r>
              <a:rPr lang="en-US" altLang="en-US" sz="2000" dirty="0"/>
              <a:t> into two disjoint groups</a:t>
            </a:r>
          </a:p>
          <a:p>
            <a:pPr marL="1371600" lvl="2" indent="-457200"/>
            <a:r>
              <a:rPr lang="en-US" altLang="en-US" sz="1800" dirty="0">
                <a:latin typeface="Comic Sans MS" panose="030F0702030302020204" pitchFamily="66" charset="0"/>
              </a:rPr>
              <a:t>S1 = {x </a:t>
            </a:r>
            <a:r>
              <a:rPr lang="az-Cyrl-AZ" altLang="en-US" sz="1800" dirty="0">
                <a:latin typeface="Comic Sans MS" panose="030F0702030302020204" pitchFamily="66" charset="0"/>
                <a:sym typeface="Symbol" pitchFamily="18" charset="2"/>
              </a:rPr>
              <a:t></a:t>
            </a:r>
            <a:r>
              <a:rPr lang="en-US" altLang="en-US" sz="1800" dirty="0">
                <a:latin typeface="Comic Sans MS" panose="030F0702030302020204" pitchFamily="66" charset="0"/>
              </a:rPr>
              <a:t> (S – {v}) | x &lt; v}</a:t>
            </a:r>
          </a:p>
          <a:p>
            <a:pPr marL="1371600" lvl="2" indent="-457200"/>
            <a:r>
              <a:rPr lang="en-US" altLang="en-US" sz="1800" dirty="0">
                <a:latin typeface="Comic Sans MS" panose="030F0702030302020204" pitchFamily="66" charset="0"/>
              </a:rPr>
              <a:t>S2 = {x </a:t>
            </a:r>
            <a:r>
              <a:rPr lang="az-Cyrl-AZ" altLang="en-US" sz="1800" dirty="0">
                <a:latin typeface="Comic Sans MS" panose="030F0702030302020204" pitchFamily="66" charset="0"/>
                <a:sym typeface="Symbol" pitchFamily="18" charset="2"/>
              </a:rPr>
              <a:t></a:t>
            </a:r>
            <a:r>
              <a:rPr lang="en-US" altLang="en-US" sz="1800" dirty="0">
                <a:latin typeface="Comic Sans MS" panose="030F0702030302020204" pitchFamily="66" charset="0"/>
              </a:rPr>
              <a:t> (S – {v}) | x &gt; v}</a:t>
            </a:r>
          </a:p>
          <a:p>
            <a:pPr marL="990600" lvl="1" indent="-533400">
              <a:buFont typeface="Tahoma" pitchFamily="34" charset="0"/>
              <a:buAutoNum type="arabicPeriod"/>
            </a:pPr>
            <a:endParaRPr lang="en-US" altLang="en-US" sz="2000" dirty="0"/>
          </a:p>
          <a:p>
            <a:pPr marL="990600" lvl="1" indent="-533400">
              <a:buFont typeface="Tahoma" pitchFamily="34" charset="0"/>
              <a:buAutoNum type="arabicPeriod"/>
            </a:pPr>
            <a:r>
              <a:rPr lang="en-US" altLang="en-US" sz="2000" dirty="0"/>
              <a:t>Return </a:t>
            </a:r>
            <a:r>
              <a:rPr lang="en-US" altLang="en-US" sz="2000" dirty="0" err="1">
                <a:solidFill>
                  <a:srgbClr val="FF0000"/>
                </a:solidFill>
                <a:latin typeface="Comic Sans MS" panose="030F0702030302020204" pitchFamily="66" charset="0"/>
              </a:rPr>
              <a:t>QuickSort</a:t>
            </a:r>
            <a:r>
              <a:rPr lang="en-US" altLang="en-US" sz="2000" dirty="0">
                <a:solidFill>
                  <a:srgbClr val="FF0000"/>
                </a:solidFill>
                <a:latin typeface="Comic Sans MS" panose="030F0702030302020204" pitchFamily="66" charset="0"/>
              </a:rPr>
              <a:t>(S1)</a:t>
            </a:r>
            <a:r>
              <a:rPr lang="en-US" altLang="en-US" sz="2000" dirty="0"/>
              <a:t>, followed by </a:t>
            </a:r>
            <a:r>
              <a:rPr lang="en-US" altLang="en-US" sz="2000" dirty="0">
                <a:latin typeface="Comic Sans MS" panose="030F0702030302020204" pitchFamily="66" charset="0"/>
              </a:rPr>
              <a:t>v</a:t>
            </a:r>
            <a:r>
              <a:rPr lang="en-US" altLang="en-US" sz="2000" dirty="0"/>
              <a:t>, followed by </a:t>
            </a:r>
            <a:r>
              <a:rPr lang="en-US" altLang="en-US" sz="2000" dirty="0" err="1">
                <a:solidFill>
                  <a:srgbClr val="FF0000"/>
                </a:solidFill>
                <a:latin typeface="Comic Sans MS" panose="030F0702030302020204" pitchFamily="66" charset="0"/>
              </a:rPr>
              <a:t>QuickSort</a:t>
            </a:r>
            <a:r>
              <a:rPr lang="en-US" altLang="en-US" sz="2000" dirty="0">
                <a:solidFill>
                  <a:srgbClr val="FF0000"/>
                </a:solidFill>
                <a:latin typeface="Comic Sans MS" panose="030F0702030302020204" pitchFamily="66" charset="0"/>
              </a:rPr>
              <a:t>(S2)</a:t>
            </a:r>
          </a:p>
          <a:p>
            <a:pPr marL="609600" indent="-609600">
              <a:buFont typeface="Wingdings" pitchFamily="2" charset="2"/>
              <a:buNone/>
            </a:pPr>
            <a:endParaRPr lang="en-US" altLang="en-US" sz="2800" dirty="0"/>
          </a:p>
        </p:txBody>
      </p:sp>
      <p:sp>
        <p:nvSpPr>
          <p:cNvPr id="136200" name="AutoShape 8"/>
          <p:cNvSpPr>
            <a:spLocks/>
          </p:cNvSpPr>
          <p:nvPr/>
        </p:nvSpPr>
        <p:spPr bwMode="auto">
          <a:xfrm>
            <a:off x="6330950" y="2190750"/>
            <a:ext cx="2506663" cy="1198563"/>
          </a:xfrm>
          <a:prstGeom prst="borderCallout2">
            <a:avLst>
              <a:gd name="adj1" fmla="val 9537"/>
              <a:gd name="adj2" fmla="val -3042"/>
              <a:gd name="adj3" fmla="val -4620"/>
              <a:gd name="adj4" fmla="val -35888"/>
              <a:gd name="adj5" fmla="val 37907"/>
              <a:gd name="adj6" fmla="val -93949"/>
            </a:avLst>
          </a:prstGeom>
          <a:solidFill>
            <a:srgbClr val="CCFFCC"/>
          </a:solidFill>
          <a:ln w="9525">
            <a:solidFill>
              <a:schemeClr val="tx1"/>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t>Q) What’s the best way to pick this element? (arbitrary? Median? </a:t>
            </a:r>
            <a:r>
              <a:rPr lang="en-US" altLang="en-US" sz="1800" dirty="0" err="1"/>
              <a:t>etc</a:t>
            </a:r>
            <a:r>
              <a:rPr lang="en-US" altLang="en-US" sz="1800" dirty="0"/>
              <a:t>)</a:t>
            </a:r>
          </a:p>
        </p:txBody>
      </p:sp>
      <p:sp>
        <p:nvSpPr>
          <p:cNvPr id="136201" name="Freeform 9"/>
          <p:cNvSpPr>
            <a:spLocks/>
          </p:cNvSpPr>
          <p:nvPr/>
        </p:nvSpPr>
        <p:spPr bwMode="auto">
          <a:xfrm>
            <a:off x="609600" y="1936750"/>
            <a:ext cx="1981200" cy="2940050"/>
          </a:xfrm>
          <a:custGeom>
            <a:avLst/>
            <a:gdLst>
              <a:gd name="T0" fmla="*/ 2147483647 w 1428"/>
              <a:gd name="T1" fmla="*/ 2147483647 h 1825"/>
              <a:gd name="T2" fmla="*/ 410786221 w 1428"/>
              <a:gd name="T3" fmla="*/ 2147483647 h 1825"/>
              <a:gd name="T4" fmla="*/ 1136589683 w 1428"/>
              <a:gd name="T5" fmla="*/ 0 h 1825"/>
              <a:gd name="T6" fmla="*/ 0 60000 65536"/>
              <a:gd name="T7" fmla="*/ 0 60000 65536"/>
              <a:gd name="T8" fmla="*/ 0 60000 65536"/>
              <a:gd name="T9" fmla="*/ 0 w 1428"/>
              <a:gd name="T10" fmla="*/ 0 h 1825"/>
              <a:gd name="T11" fmla="*/ 1428 w 1428"/>
              <a:gd name="T12" fmla="*/ 1825 h 1825"/>
            </a:gdLst>
            <a:ahLst/>
            <a:cxnLst>
              <a:cxn ang="T6">
                <a:pos x="T0" y="T1"/>
              </a:cxn>
              <a:cxn ang="T7">
                <a:pos x="T2" y="T3"/>
              </a:cxn>
              <a:cxn ang="T8">
                <a:pos x="T4" y="T5"/>
              </a:cxn>
            </a:cxnLst>
            <a:rect l="T9" t="T10" r="T11" b="T12"/>
            <a:pathLst>
              <a:path w="1428" h="1825">
                <a:moveTo>
                  <a:pt x="1428" y="1825"/>
                </a:moveTo>
                <a:cubicBezTo>
                  <a:pt x="877" y="1594"/>
                  <a:pt x="326" y="1363"/>
                  <a:pt x="163" y="1059"/>
                </a:cubicBezTo>
                <a:cubicBezTo>
                  <a:pt x="0" y="755"/>
                  <a:pt x="225" y="377"/>
                  <a:pt x="451" y="0"/>
                </a:cubicBezTo>
              </a:path>
            </a:pathLst>
          </a:custGeom>
          <a:ln>
            <a:headEnd/>
            <a:tailEnd type="arrow"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36202" name="Freeform 10"/>
          <p:cNvSpPr>
            <a:spLocks/>
          </p:cNvSpPr>
          <p:nvPr/>
        </p:nvSpPr>
        <p:spPr bwMode="auto">
          <a:xfrm>
            <a:off x="457200" y="1936750"/>
            <a:ext cx="1662112" cy="3289300"/>
          </a:xfrm>
          <a:custGeom>
            <a:avLst/>
            <a:gdLst>
              <a:gd name="T0" fmla="*/ 1934605173 w 1428"/>
              <a:gd name="T1" fmla="*/ 2147483647 h 1825"/>
              <a:gd name="T2" fmla="*/ 220826940 w 1428"/>
              <a:gd name="T3" fmla="*/ 2147483647 h 1825"/>
              <a:gd name="T4" fmla="*/ 610999670 w 1428"/>
              <a:gd name="T5" fmla="*/ 0 h 1825"/>
              <a:gd name="T6" fmla="*/ 0 60000 65536"/>
              <a:gd name="T7" fmla="*/ 0 60000 65536"/>
              <a:gd name="T8" fmla="*/ 0 60000 65536"/>
              <a:gd name="T9" fmla="*/ 0 w 1428"/>
              <a:gd name="T10" fmla="*/ 0 h 1825"/>
              <a:gd name="T11" fmla="*/ 1428 w 1428"/>
              <a:gd name="T12" fmla="*/ 1825 h 1825"/>
            </a:gdLst>
            <a:ahLst/>
            <a:cxnLst>
              <a:cxn ang="T6">
                <a:pos x="T0" y="T1"/>
              </a:cxn>
              <a:cxn ang="T7">
                <a:pos x="T2" y="T3"/>
              </a:cxn>
              <a:cxn ang="T8">
                <a:pos x="T4" y="T5"/>
              </a:cxn>
            </a:cxnLst>
            <a:rect l="T9" t="T10" r="T11" b="T12"/>
            <a:pathLst>
              <a:path w="1428" h="1825">
                <a:moveTo>
                  <a:pt x="1428" y="1825"/>
                </a:moveTo>
                <a:cubicBezTo>
                  <a:pt x="877" y="1594"/>
                  <a:pt x="326" y="1363"/>
                  <a:pt x="163" y="1059"/>
                </a:cubicBezTo>
                <a:cubicBezTo>
                  <a:pt x="0" y="755"/>
                  <a:pt x="225" y="377"/>
                  <a:pt x="451" y="0"/>
                </a:cubicBezTo>
              </a:path>
            </a:pathLst>
          </a:custGeom>
          <a:ln>
            <a:headEnd/>
            <a:tailEnd type="arrow"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2" name="Slide Number Placeholder 1"/>
          <p:cNvSpPr>
            <a:spLocks noGrp="1"/>
          </p:cNvSpPr>
          <p:nvPr>
            <p:ph type="sldNum" sz="quarter" idx="12"/>
          </p:nvPr>
        </p:nvSpPr>
        <p:spPr/>
        <p:txBody>
          <a:bodyPr/>
          <a:lstStyle/>
          <a:p>
            <a:pPr>
              <a:defRPr/>
            </a:pPr>
            <a:fld id="{F64F6128-AA59-40CE-8962-734C769C2012}" type="slidenum">
              <a:rPr lang="en-US" altLang="en-US" smtClean="0"/>
              <a:pPr>
                <a:defRPr/>
              </a:pPr>
              <a:t>27</a:t>
            </a:fld>
            <a:endParaRPr lang="en-US" altLang="en-US"/>
          </a:p>
        </p:txBody>
      </p:sp>
    </p:spTree>
    <p:extLst>
      <p:ext uri="{BB962C8B-B14F-4D97-AF65-F5344CB8AC3E}">
        <p14:creationId xmlns:p14="http://schemas.microsoft.com/office/powerpoint/2010/main" val="2473226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197">
                                            <p:txEl>
                                              <p:pRg st="0" end="0"/>
                                            </p:txEl>
                                          </p:spTgt>
                                        </p:tgtEl>
                                        <p:attrNameLst>
                                          <p:attrName>style.visibility</p:attrName>
                                        </p:attrNameLst>
                                      </p:cBhvr>
                                      <p:to>
                                        <p:strVal val="visible"/>
                                      </p:to>
                                    </p:set>
                                    <p:animEffect transition="in" filter="blinds(horizontal)">
                                      <p:cBhvr>
                                        <p:cTn id="7" dur="500"/>
                                        <p:tgtEl>
                                          <p:spTgt spid="136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7">
                                            <p:txEl>
                                              <p:pRg st="1" end="1"/>
                                            </p:txEl>
                                          </p:spTgt>
                                        </p:tgtEl>
                                        <p:attrNameLst>
                                          <p:attrName>style.visibility</p:attrName>
                                        </p:attrNameLst>
                                      </p:cBhvr>
                                      <p:to>
                                        <p:strVal val="visible"/>
                                      </p:to>
                                    </p:set>
                                    <p:animEffect transition="in" filter="blinds(horizontal)">
                                      <p:cBhvr>
                                        <p:cTn id="12" dur="500"/>
                                        <p:tgtEl>
                                          <p:spTgt spid="1361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197">
                                            <p:txEl>
                                              <p:pRg st="3" end="3"/>
                                            </p:txEl>
                                          </p:spTgt>
                                        </p:tgtEl>
                                        <p:attrNameLst>
                                          <p:attrName>style.visibility</p:attrName>
                                        </p:attrNameLst>
                                      </p:cBhvr>
                                      <p:to>
                                        <p:strVal val="visible"/>
                                      </p:to>
                                    </p:set>
                                    <p:animEffect transition="in" filter="blinds(horizontal)">
                                      <p:cBhvr>
                                        <p:cTn id="17" dur="500"/>
                                        <p:tgtEl>
                                          <p:spTgt spid="13619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200"/>
                                        </p:tgtEl>
                                        <p:attrNameLst>
                                          <p:attrName>style.visibility</p:attrName>
                                        </p:attrNameLst>
                                      </p:cBhvr>
                                      <p:to>
                                        <p:strVal val="visible"/>
                                      </p:to>
                                    </p:set>
                                    <p:animEffect transition="in" filter="blinds(horizontal)">
                                      <p:cBhvr>
                                        <p:cTn id="22" dur="500"/>
                                        <p:tgtEl>
                                          <p:spTgt spid="136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197">
                                            <p:txEl>
                                              <p:pRg st="5" end="5"/>
                                            </p:txEl>
                                          </p:spTgt>
                                        </p:tgtEl>
                                        <p:attrNameLst>
                                          <p:attrName>style.visibility</p:attrName>
                                        </p:attrNameLst>
                                      </p:cBhvr>
                                      <p:to>
                                        <p:strVal val="visible"/>
                                      </p:to>
                                    </p:set>
                                    <p:animEffect transition="in" filter="blinds(horizontal)">
                                      <p:cBhvr>
                                        <p:cTn id="27" dur="500"/>
                                        <p:tgtEl>
                                          <p:spTgt spid="13619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197">
                                            <p:txEl>
                                              <p:pRg st="6" end="6"/>
                                            </p:txEl>
                                          </p:spTgt>
                                        </p:tgtEl>
                                        <p:attrNameLst>
                                          <p:attrName>style.visibility</p:attrName>
                                        </p:attrNameLst>
                                      </p:cBhvr>
                                      <p:to>
                                        <p:strVal val="visible"/>
                                      </p:to>
                                    </p:set>
                                    <p:animEffect transition="in" filter="blinds(horizontal)">
                                      <p:cBhvr>
                                        <p:cTn id="32" dur="500"/>
                                        <p:tgtEl>
                                          <p:spTgt spid="13619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6197">
                                            <p:txEl>
                                              <p:pRg st="7" end="7"/>
                                            </p:txEl>
                                          </p:spTgt>
                                        </p:tgtEl>
                                        <p:attrNameLst>
                                          <p:attrName>style.visibility</p:attrName>
                                        </p:attrNameLst>
                                      </p:cBhvr>
                                      <p:to>
                                        <p:strVal val="visible"/>
                                      </p:to>
                                    </p:set>
                                    <p:animEffect transition="in" filter="blinds(horizontal)">
                                      <p:cBhvr>
                                        <p:cTn id="37" dur="500"/>
                                        <p:tgtEl>
                                          <p:spTgt spid="13619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197">
                                            <p:txEl>
                                              <p:pRg st="9" end="9"/>
                                            </p:txEl>
                                          </p:spTgt>
                                        </p:tgtEl>
                                        <p:attrNameLst>
                                          <p:attrName>style.visibility</p:attrName>
                                        </p:attrNameLst>
                                      </p:cBhvr>
                                      <p:to>
                                        <p:strVal val="visible"/>
                                      </p:to>
                                    </p:set>
                                    <p:animEffect transition="in" filter="blinds(horizontal)">
                                      <p:cBhvr>
                                        <p:cTn id="42" dur="500"/>
                                        <p:tgtEl>
                                          <p:spTgt spid="136197">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6202"/>
                                        </p:tgtEl>
                                        <p:attrNameLst>
                                          <p:attrName>style.visibility</p:attrName>
                                        </p:attrNameLst>
                                      </p:cBhvr>
                                      <p:to>
                                        <p:strVal val="visible"/>
                                      </p:to>
                                    </p:set>
                                    <p:animEffect transition="in" filter="blinds(horizontal)">
                                      <p:cBhvr>
                                        <p:cTn id="47" dur="500"/>
                                        <p:tgtEl>
                                          <p:spTgt spid="13620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6201"/>
                                        </p:tgtEl>
                                        <p:attrNameLst>
                                          <p:attrName>style.visibility</p:attrName>
                                        </p:attrNameLst>
                                      </p:cBhvr>
                                      <p:to>
                                        <p:strVal val="visible"/>
                                      </p:to>
                                    </p:set>
                                    <p:animEffect transition="in" filter="blinds(horizontal)">
                                      <p:cBhvr>
                                        <p:cTn id="50" dur="5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build="p"/>
      <p:bldP spid="136200" grpId="0" animBg="1"/>
      <p:bldP spid="136201" grpId="0" animBg="1"/>
      <p:bldP spid="1362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pPr algn="l"/>
            <a:r>
              <a:rPr lang="en-US" altLang="en-US" dirty="0" err="1"/>
              <a:t>QuickSort</a:t>
            </a:r>
            <a:r>
              <a:rPr lang="en-US" altLang="en-US" dirty="0"/>
              <a:t> Example</a:t>
            </a:r>
          </a:p>
        </p:txBody>
      </p:sp>
      <p:pic>
        <p:nvPicPr>
          <p:cNvPr id="18437" name="Picture 4" descr="fig07_1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65400" y="1295400"/>
            <a:ext cx="3606800" cy="521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Oval 5"/>
          <p:cNvSpPr>
            <a:spLocks noChangeArrowheads="1"/>
          </p:cNvSpPr>
          <p:nvPr/>
        </p:nvSpPr>
        <p:spPr bwMode="auto">
          <a:xfrm>
            <a:off x="4565666" y="6071365"/>
            <a:ext cx="236537" cy="449263"/>
          </a:xfrm>
          <a:prstGeom prst="ellipse">
            <a:avLst/>
          </a:prstGeom>
          <a:solidFill>
            <a:srgbClr val="CCFFFF">
              <a:alpha val="25098"/>
            </a:srgbClr>
          </a:solidFill>
          <a:ln w="9525">
            <a:solidFill>
              <a:schemeClr val="tx1"/>
            </a:solidFill>
            <a:prstDash val="sysDot"/>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 name="Slide Number Placeholder 1"/>
          <p:cNvSpPr>
            <a:spLocks noGrp="1"/>
          </p:cNvSpPr>
          <p:nvPr>
            <p:ph type="sldNum" sz="quarter" idx="12"/>
          </p:nvPr>
        </p:nvSpPr>
        <p:spPr/>
        <p:txBody>
          <a:bodyPr/>
          <a:lstStyle/>
          <a:p>
            <a:pPr>
              <a:defRPr/>
            </a:pPr>
            <a:fld id="{40CBCA74-896C-4DA7-A332-0277D2A11940}" type="slidenum">
              <a:rPr lang="en-US" altLang="en-US" smtClean="0"/>
              <a:pPr>
                <a:defRPr/>
              </a:pPr>
              <a:t>28</a:t>
            </a:fld>
            <a:endParaRPr lang="en-US" altLang="en-US"/>
          </a:p>
        </p:txBody>
      </p:sp>
    </p:spTree>
    <p:extLst>
      <p:ext uri="{BB962C8B-B14F-4D97-AF65-F5344CB8AC3E}">
        <p14:creationId xmlns:p14="http://schemas.microsoft.com/office/powerpoint/2010/main" val="1989318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algn="l"/>
            <a:r>
              <a:rPr lang="en-US" altLang="en-US" sz="3400" dirty="0"/>
              <a:t>Picking the Pivot</a:t>
            </a:r>
          </a:p>
        </p:txBody>
      </p:sp>
      <p:sp>
        <p:nvSpPr>
          <p:cNvPr id="147459" name="Rectangle 3"/>
          <p:cNvSpPr>
            <a:spLocks noGrp="1" noChangeArrowheads="1"/>
          </p:cNvSpPr>
          <p:nvPr>
            <p:ph type="body" idx="1"/>
          </p:nvPr>
        </p:nvSpPr>
        <p:spPr>
          <a:xfrm>
            <a:off x="657225" y="2057400"/>
            <a:ext cx="7772400" cy="4648200"/>
          </a:xfrm>
        </p:spPr>
        <p:txBody>
          <a:bodyPr/>
          <a:lstStyle/>
          <a:p>
            <a:pPr>
              <a:buFont typeface="Wingdings" pitchFamily="2" charset="2"/>
              <a:buNone/>
            </a:pPr>
            <a:r>
              <a:rPr lang="en-US" altLang="en-US" sz="2800" dirty="0">
                <a:solidFill>
                  <a:srgbClr val="FF0000"/>
                </a:solidFill>
              </a:rPr>
              <a:t>How about choosing the first element?</a:t>
            </a:r>
          </a:p>
          <a:p>
            <a:pPr lvl="1"/>
            <a:r>
              <a:rPr lang="en-US" altLang="en-US" sz="2400" dirty="0"/>
              <a:t>What if array already or nearly sorted?</a:t>
            </a:r>
          </a:p>
          <a:p>
            <a:pPr lvl="1"/>
            <a:r>
              <a:rPr lang="en-US" altLang="en-US" sz="2400" dirty="0"/>
              <a:t>Good for a randomly populated array</a:t>
            </a:r>
          </a:p>
          <a:p>
            <a:endParaRPr lang="en-US" altLang="en-US" sz="2800" dirty="0"/>
          </a:p>
          <a:p>
            <a:pPr>
              <a:buFont typeface="Wingdings" pitchFamily="2" charset="2"/>
              <a:buNone/>
            </a:pPr>
            <a:r>
              <a:rPr lang="en-US" altLang="en-US" sz="2800" dirty="0">
                <a:solidFill>
                  <a:srgbClr val="FF0000"/>
                </a:solidFill>
              </a:rPr>
              <a:t>How about choosing a random element?</a:t>
            </a:r>
          </a:p>
          <a:p>
            <a:pPr lvl="1"/>
            <a:r>
              <a:rPr lang="en-US" altLang="en-US" sz="2400" dirty="0"/>
              <a:t>Good in practice if “truly random”</a:t>
            </a:r>
          </a:p>
          <a:p>
            <a:pPr lvl="1"/>
            <a:r>
              <a:rPr lang="en-US" altLang="en-US" sz="2400" dirty="0"/>
              <a:t>Still possible to get some bad choices</a:t>
            </a:r>
          </a:p>
          <a:p>
            <a:pPr lvl="1"/>
            <a:r>
              <a:rPr lang="en-US" altLang="en-US" sz="2400" dirty="0"/>
              <a:t>Requires execution of random number generator</a:t>
            </a:r>
          </a:p>
        </p:txBody>
      </p:sp>
      <p:sp>
        <p:nvSpPr>
          <p:cNvPr id="147460" name="Text Box 4"/>
          <p:cNvSpPr txBox="1">
            <a:spLocks noChangeArrowheads="1"/>
          </p:cNvSpPr>
          <p:nvPr/>
        </p:nvSpPr>
        <p:spPr bwMode="auto">
          <a:xfrm>
            <a:off x="2286000" y="105758"/>
            <a:ext cx="6711950" cy="3667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u="sng" dirty="0"/>
              <a:t>Goal:</a:t>
            </a:r>
            <a:r>
              <a:rPr lang="en-US" altLang="en-US" sz="1800" dirty="0"/>
              <a:t> A “good” pivot is one that creates two even sized partitions</a:t>
            </a:r>
          </a:p>
        </p:txBody>
      </p:sp>
      <p:sp>
        <p:nvSpPr>
          <p:cNvPr id="147461" name="Text Box 5"/>
          <p:cNvSpPr txBox="1">
            <a:spLocks noChangeArrowheads="1"/>
          </p:cNvSpPr>
          <p:nvPr/>
        </p:nvSpPr>
        <p:spPr bwMode="auto">
          <a:xfrm>
            <a:off x="4271979" y="1357460"/>
            <a:ext cx="4724400" cy="646331"/>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t>Median will be best, but finding median could be as tough as sorting itself</a:t>
            </a:r>
          </a:p>
        </p:txBody>
      </p:sp>
      <p:sp>
        <p:nvSpPr>
          <p:cNvPr id="2" name="Slide Number Placeholder 1"/>
          <p:cNvSpPr>
            <a:spLocks noGrp="1"/>
          </p:cNvSpPr>
          <p:nvPr>
            <p:ph type="sldNum" sz="quarter" idx="12"/>
          </p:nvPr>
        </p:nvSpPr>
        <p:spPr/>
        <p:txBody>
          <a:bodyPr/>
          <a:lstStyle/>
          <a:p>
            <a:pPr>
              <a:defRPr/>
            </a:pPr>
            <a:fld id="{F64F6128-AA59-40CE-8962-734C769C2012}" type="slidenum">
              <a:rPr lang="en-US" altLang="en-US" smtClean="0"/>
              <a:pPr>
                <a:defRPr/>
              </a:pPr>
              <a:t>29</a:t>
            </a:fld>
            <a:endParaRPr lang="en-US" altLang="en-US"/>
          </a:p>
        </p:txBody>
      </p:sp>
    </p:spTree>
    <p:extLst>
      <p:ext uri="{BB962C8B-B14F-4D97-AF65-F5344CB8AC3E}">
        <p14:creationId xmlns:p14="http://schemas.microsoft.com/office/powerpoint/2010/main" val="2132064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blinds(horizontal)">
                                      <p:cBhvr>
                                        <p:cTn id="7" dur="500"/>
                                        <p:tgtEl>
                                          <p:spTgt spid="147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61"/>
                                        </p:tgtEl>
                                        <p:attrNameLst>
                                          <p:attrName>style.visibility</p:attrName>
                                        </p:attrNameLst>
                                      </p:cBhvr>
                                      <p:to>
                                        <p:strVal val="visible"/>
                                      </p:to>
                                    </p:set>
                                    <p:animEffect transition="in" filter="blinds(horizontal)">
                                      <p:cBhvr>
                                        <p:cTn id="12" dur="500"/>
                                        <p:tgtEl>
                                          <p:spTgt spid="1474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59">
                                            <p:txEl>
                                              <p:pRg st="0" end="0"/>
                                            </p:txEl>
                                          </p:spTgt>
                                        </p:tgtEl>
                                        <p:attrNameLst>
                                          <p:attrName>style.visibility</p:attrName>
                                        </p:attrNameLst>
                                      </p:cBhvr>
                                      <p:to>
                                        <p:strVal val="visible"/>
                                      </p:to>
                                    </p:set>
                                    <p:animEffect transition="in" filter="blinds(horizontal)">
                                      <p:cBhvr>
                                        <p:cTn id="17" dur="500"/>
                                        <p:tgtEl>
                                          <p:spTgt spid="14745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7459">
                                            <p:txEl>
                                              <p:pRg st="1" end="1"/>
                                            </p:txEl>
                                          </p:spTgt>
                                        </p:tgtEl>
                                        <p:attrNameLst>
                                          <p:attrName>style.visibility</p:attrName>
                                        </p:attrNameLst>
                                      </p:cBhvr>
                                      <p:to>
                                        <p:strVal val="visible"/>
                                      </p:to>
                                    </p:set>
                                    <p:animEffect transition="in" filter="blinds(horizontal)">
                                      <p:cBhvr>
                                        <p:cTn id="22" dur="500"/>
                                        <p:tgtEl>
                                          <p:spTgt spid="14745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27" dur="500"/>
                                        <p:tgtEl>
                                          <p:spTgt spid="14745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7459">
                                            <p:txEl>
                                              <p:pRg st="4" end="4"/>
                                            </p:txEl>
                                          </p:spTgt>
                                        </p:tgtEl>
                                        <p:attrNameLst>
                                          <p:attrName>style.visibility</p:attrName>
                                        </p:attrNameLst>
                                      </p:cBhvr>
                                      <p:to>
                                        <p:strVal val="visible"/>
                                      </p:to>
                                    </p:set>
                                    <p:animEffect transition="in" filter="blinds(horizontal)">
                                      <p:cBhvr>
                                        <p:cTn id="32" dur="500"/>
                                        <p:tgtEl>
                                          <p:spTgt spid="147459">
                                            <p:txEl>
                                              <p:pRg st="4" end="4"/>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47459">
                                            <p:txEl>
                                              <p:pRg st="5" end="5"/>
                                            </p:txEl>
                                          </p:spTgt>
                                        </p:tgtEl>
                                        <p:attrNameLst>
                                          <p:attrName>style.visibility</p:attrName>
                                        </p:attrNameLst>
                                      </p:cBhvr>
                                      <p:to>
                                        <p:strVal val="visible"/>
                                      </p:to>
                                    </p:set>
                                    <p:animEffect transition="in" filter="blinds(horizontal)">
                                      <p:cBhvr>
                                        <p:cTn id="35" dur="500"/>
                                        <p:tgtEl>
                                          <p:spTgt spid="147459">
                                            <p:txEl>
                                              <p:pRg st="5" end="5"/>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47459">
                                            <p:txEl>
                                              <p:pRg st="6" end="6"/>
                                            </p:txEl>
                                          </p:spTgt>
                                        </p:tgtEl>
                                        <p:attrNameLst>
                                          <p:attrName>style.visibility</p:attrName>
                                        </p:attrNameLst>
                                      </p:cBhvr>
                                      <p:to>
                                        <p:strVal val="visible"/>
                                      </p:to>
                                    </p:set>
                                    <p:animEffect transition="in" filter="blinds(horizontal)">
                                      <p:cBhvr>
                                        <p:cTn id="38" dur="500"/>
                                        <p:tgtEl>
                                          <p:spTgt spid="147459">
                                            <p:txEl>
                                              <p:pRg st="6" end="6"/>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47459">
                                            <p:txEl>
                                              <p:pRg st="7" end="7"/>
                                            </p:txEl>
                                          </p:spTgt>
                                        </p:tgtEl>
                                        <p:attrNameLst>
                                          <p:attrName>style.visibility</p:attrName>
                                        </p:attrNameLst>
                                      </p:cBhvr>
                                      <p:to>
                                        <p:strVal val="visible"/>
                                      </p:to>
                                    </p:set>
                                    <p:animEffect transition="in" filter="blinds(horizontal)">
                                      <p:cBhvr>
                                        <p:cTn id="41" dur="5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60" grpId="0" animBg="1"/>
      <p:bldP spid="1474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1F20-6F8A-4CC9-B50E-F3B9DA9692FD}"/>
              </a:ext>
            </a:extLst>
          </p:cNvPr>
          <p:cNvSpPr>
            <a:spLocks noGrp="1"/>
          </p:cNvSpPr>
          <p:nvPr>
            <p:ph type="title"/>
          </p:nvPr>
        </p:nvSpPr>
        <p:spPr/>
        <p:txBody>
          <a:bodyPr/>
          <a:lstStyle/>
          <a:p>
            <a:r>
              <a:rPr lang="en-US" dirty="0"/>
              <a:t>Parallel computing</a:t>
            </a:r>
          </a:p>
        </p:txBody>
      </p:sp>
      <p:sp>
        <p:nvSpPr>
          <p:cNvPr id="3" name="Content Placeholder 2">
            <a:extLst>
              <a:ext uri="{FF2B5EF4-FFF2-40B4-BE49-F238E27FC236}">
                <a16:creationId xmlns:a16="http://schemas.microsoft.com/office/drawing/2014/main" id="{45E962CA-6808-43C3-BF6B-7351CB2DF829}"/>
              </a:ext>
            </a:extLst>
          </p:cNvPr>
          <p:cNvSpPr>
            <a:spLocks noGrp="1"/>
          </p:cNvSpPr>
          <p:nvPr>
            <p:ph idx="1"/>
          </p:nvPr>
        </p:nvSpPr>
        <p:spPr>
          <a:xfrm>
            <a:off x="685800" y="1447800"/>
            <a:ext cx="7772400" cy="609600"/>
          </a:xfrm>
        </p:spPr>
        <p:txBody>
          <a:bodyPr/>
          <a:lstStyle/>
          <a:p>
            <a:r>
              <a:rPr lang="en-US" b="1" dirty="0"/>
              <a:t>What </a:t>
            </a:r>
            <a:r>
              <a:rPr lang="en-US" dirty="0"/>
              <a:t>is parallel computing?</a:t>
            </a:r>
          </a:p>
        </p:txBody>
      </p:sp>
      <p:sp>
        <p:nvSpPr>
          <p:cNvPr id="4" name="Slide Number Placeholder 3">
            <a:extLst>
              <a:ext uri="{FF2B5EF4-FFF2-40B4-BE49-F238E27FC236}">
                <a16:creationId xmlns:a16="http://schemas.microsoft.com/office/drawing/2014/main" id="{A207DFD9-0074-43F5-B237-F3D63ECA7F01}"/>
              </a:ext>
            </a:extLst>
          </p:cNvPr>
          <p:cNvSpPr>
            <a:spLocks noGrp="1"/>
          </p:cNvSpPr>
          <p:nvPr>
            <p:ph type="sldNum" sz="quarter" idx="12"/>
          </p:nvPr>
        </p:nvSpPr>
        <p:spPr/>
        <p:txBody>
          <a:bodyPr/>
          <a:lstStyle/>
          <a:p>
            <a:pPr>
              <a:defRPr/>
            </a:pPr>
            <a:fld id="{F64F6128-AA59-40CE-8962-734C769C2012}" type="slidenum">
              <a:rPr lang="en-US" altLang="en-US" smtClean="0"/>
              <a:pPr>
                <a:defRPr/>
              </a:pPr>
              <a:t>3</a:t>
            </a:fld>
            <a:endParaRPr lang="en-US" altLang="en-US"/>
          </a:p>
        </p:txBody>
      </p:sp>
      <p:sp>
        <p:nvSpPr>
          <p:cNvPr id="5" name="Content Placeholder 2">
            <a:extLst>
              <a:ext uri="{FF2B5EF4-FFF2-40B4-BE49-F238E27FC236}">
                <a16:creationId xmlns:a16="http://schemas.microsoft.com/office/drawing/2014/main" id="{E26EF186-6B7E-48AB-98BF-2AB30B35064A}"/>
              </a:ext>
            </a:extLst>
          </p:cNvPr>
          <p:cNvSpPr txBox="1">
            <a:spLocks/>
          </p:cNvSpPr>
          <p:nvPr/>
        </p:nvSpPr>
        <p:spPr bwMode="auto">
          <a:xfrm>
            <a:off x="689113" y="3316357"/>
            <a:ext cx="7772400" cy="224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kern="0" dirty="0"/>
              <a:t>Many algorithms use </a:t>
            </a:r>
            <a:r>
              <a:rPr lang="en-US" kern="0" dirty="0">
                <a:solidFill>
                  <a:schemeClr val="accent6"/>
                </a:solidFill>
              </a:rPr>
              <a:t>divide and conquer </a:t>
            </a:r>
            <a:r>
              <a:rPr lang="en-US" kern="0" dirty="0"/>
              <a:t>strategy</a:t>
            </a:r>
          </a:p>
          <a:p>
            <a:pPr lvl="2"/>
            <a:r>
              <a:rPr lang="en-US" kern="0" dirty="0"/>
              <a:t>binary search, quicksort, merge sort, etc.</a:t>
            </a:r>
          </a:p>
          <a:p>
            <a:pPr lvl="1"/>
            <a:r>
              <a:rPr lang="en-US" kern="0" dirty="0"/>
              <a:t>Such algorithms exhibit a </a:t>
            </a:r>
            <a:r>
              <a:rPr lang="en-US" kern="0" dirty="0">
                <a:solidFill>
                  <a:schemeClr val="accent6"/>
                </a:solidFill>
              </a:rPr>
              <a:t>high degree of parallelism</a:t>
            </a:r>
          </a:p>
          <a:p>
            <a:pPr lvl="1"/>
            <a:r>
              <a:rPr lang="en-US" kern="0" dirty="0"/>
              <a:t>We can </a:t>
            </a:r>
            <a:r>
              <a:rPr lang="en-US" kern="0" dirty="0">
                <a:solidFill>
                  <a:schemeClr val="accent6"/>
                </a:solidFill>
              </a:rPr>
              <a:t>exploit </a:t>
            </a:r>
            <a:r>
              <a:rPr lang="en-US" kern="0" dirty="0"/>
              <a:t>this property by using </a:t>
            </a:r>
            <a:r>
              <a:rPr lang="en-US" kern="0" dirty="0">
                <a:solidFill>
                  <a:schemeClr val="accent6"/>
                </a:solidFill>
              </a:rPr>
              <a:t>parallel</a:t>
            </a:r>
            <a:r>
              <a:rPr lang="en-US" kern="0" dirty="0"/>
              <a:t> or </a:t>
            </a:r>
            <a:r>
              <a:rPr lang="en-US" kern="0" dirty="0">
                <a:solidFill>
                  <a:schemeClr val="accent6"/>
                </a:solidFill>
              </a:rPr>
              <a:t>concurrent</a:t>
            </a:r>
            <a:r>
              <a:rPr lang="en-US" kern="0" dirty="0"/>
              <a:t> executions</a:t>
            </a:r>
          </a:p>
        </p:txBody>
      </p:sp>
      <p:sp>
        <p:nvSpPr>
          <p:cNvPr id="6" name="Content Placeholder 2">
            <a:extLst>
              <a:ext uri="{FF2B5EF4-FFF2-40B4-BE49-F238E27FC236}">
                <a16:creationId xmlns:a16="http://schemas.microsoft.com/office/drawing/2014/main" id="{70816C1A-D8E6-4EA2-A398-5469FAAF4919}"/>
              </a:ext>
            </a:extLst>
          </p:cNvPr>
          <p:cNvSpPr txBox="1">
            <a:spLocks/>
          </p:cNvSpPr>
          <p:nvPr/>
        </p:nvSpPr>
        <p:spPr bwMode="auto">
          <a:xfrm>
            <a:off x="685800" y="1944757"/>
            <a:ext cx="7772400" cy="102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kern="0" dirty="0"/>
              <a:t>A computing scheme that uses </a:t>
            </a:r>
            <a:r>
              <a:rPr lang="en-US" kern="0" dirty="0">
                <a:solidFill>
                  <a:schemeClr val="accent6"/>
                </a:solidFill>
              </a:rPr>
              <a:t>multiple processors </a:t>
            </a:r>
            <a:r>
              <a:rPr lang="en-US" kern="0" dirty="0"/>
              <a:t>executing </a:t>
            </a:r>
            <a:r>
              <a:rPr lang="en-US" kern="0" dirty="0">
                <a:solidFill>
                  <a:schemeClr val="accent6"/>
                </a:solidFill>
              </a:rPr>
              <a:t>parallel algorithms </a:t>
            </a:r>
            <a:r>
              <a:rPr lang="en-US" kern="0" dirty="0"/>
              <a:t>to solve problems faster</a:t>
            </a:r>
          </a:p>
        </p:txBody>
      </p:sp>
      <p:sp>
        <p:nvSpPr>
          <p:cNvPr id="7" name="Content Placeholder 2">
            <a:extLst>
              <a:ext uri="{FF2B5EF4-FFF2-40B4-BE49-F238E27FC236}">
                <a16:creationId xmlns:a16="http://schemas.microsoft.com/office/drawing/2014/main" id="{BC4F8CED-5F49-44C1-8526-E4E598CBAAE1}"/>
              </a:ext>
            </a:extLst>
          </p:cNvPr>
          <p:cNvSpPr txBox="1">
            <a:spLocks/>
          </p:cNvSpPr>
          <p:nvPr/>
        </p:nvSpPr>
        <p:spPr bwMode="auto">
          <a:xfrm>
            <a:off x="689113" y="27432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1" kern="0" dirty="0"/>
              <a:t>Why </a:t>
            </a:r>
            <a:r>
              <a:rPr lang="en-US" kern="0" dirty="0"/>
              <a:t>is it possible to achieve higher speed?</a:t>
            </a:r>
          </a:p>
        </p:txBody>
      </p:sp>
    </p:spTree>
    <p:extLst>
      <p:ext uri="{BB962C8B-B14F-4D97-AF65-F5344CB8AC3E}">
        <p14:creationId xmlns:p14="http://schemas.microsoft.com/office/powerpoint/2010/main" val="3884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algn="l"/>
            <a:r>
              <a:rPr lang="en-US" altLang="en-US" dirty="0"/>
              <a:t>Picking the Pivot</a:t>
            </a:r>
          </a:p>
        </p:txBody>
      </p:sp>
      <p:sp>
        <p:nvSpPr>
          <p:cNvPr id="21508" name="Content Placeholder 2"/>
          <p:cNvSpPr>
            <a:spLocks noGrp="1"/>
          </p:cNvSpPr>
          <p:nvPr>
            <p:ph idx="1"/>
          </p:nvPr>
        </p:nvSpPr>
        <p:spPr/>
        <p:txBody>
          <a:bodyPr/>
          <a:lstStyle/>
          <a:p>
            <a:r>
              <a:rPr lang="en-US" altLang="en-US" sz="2800" dirty="0"/>
              <a:t>Best choice of pivot</a:t>
            </a:r>
          </a:p>
          <a:p>
            <a:pPr lvl="1"/>
            <a:r>
              <a:rPr lang="en-US" altLang="en-US" sz="2400" dirty="0"/>
              <a:t>Median of array</a:t>
            </a:r>
          </a:p>
          <a:p>
            <a:pPr lvl="1"/>
            <a:r>
              <a:rPr lang="en-US" altLang="en-US" sz="2400" dirty="0"/>
              <a:t>But median is expensive to calculate</a:t>
            </a:r>
          </a:p>
          <a:p>
            <a:endParaRPr lang="en-US" altLang="en-US" sz="2800" i="1" u="sng" dirty="0">
              <a:solidFill>
                <a:schemeClr val="folHlink"/>
              </a:solidFill>
            </a:endParaRPr>
          </a:p>
          <a:p>
            <a:r>
              <a:rPr lang="en-US" altLang="en-US" sz="2800" i="1" u="sng" dirty="0">
                <a:solidFill>
                  <a:schemeClr val="accent2"/>
                </a:solidFill>
              </a:rPr>
              <a:t>Next strategy:</a:t>
            </a:r>
            <a:r>
              <a:rPr lang="en-US" altLang="en-US" sz="2800" i="1" dirty="0">
                <a:solidFill>
                  <a:schemeClr val="accent2"/>
                </a:solidFill>
              </a:rPr>
              <a:t> Approximate the median</a:t>
            </a:r>
          </a:p>
          <a:p>
            <a:pPr lvl="1"/>
            <a:r>
              <a:rPr lang="en-US" altLang="en-US" sz="2400" i="1" dirty="0">
                <a:solidFill>
                  <a:schemeClr val="accent2"/>
                </a:solidFill>
              </a:rPr>
              <a:t>Estimate</a:t>
            </a:r>
            <a:r>
              <a:rPr lang="en-US" altLang="en-US" sz="2400" dirty="0">
                <a:solidFill>
                  <a:schemeClr val="accent2"/>
                </a:solidFill>
              </a:rPr>
              <a:t> median as the median of any three elements</a:t>
            </a:r>
          </a:p>
          <a:p>
            <a:pPr lvl="2">
              <a:buFont typeface="Wingdings" pitchFamily="2" charset="2"/>
              <a:buNone/>
            </a:pPr>
            <a:r>
              <a:rPr lang="en-US" altLang="en-US" sz="2000" dirty="0">
                <a:solidFill>
                  <a:schemeClr val="accent2"/>
                </a:solidFill>
              </a:rPr>
              <a:t>Median = median {first, middle, last}</a:t>
            </a:r>
          </a:p>
          <a:p>
            <a:pPr lvl="2">
              <a:buFont typeface="Wingdings" pitchFamily="2" charset="2"/>
              <a:buNone/>
            </a:pPr>
            <a:r>
              <a:rPr lang="en-US" altLang="en-US" sz="2000" dirty="0"/>
              <a:t>Has been shown to reduce </a:t>
            </a:r>
            <a:br>
              <a:rPr lang="en-US" altLang="en-US" sz="2000" dirty="0"/>
            </a:br>
            <a:r>
              <a:rPr lang="en-US" altLang="en-US" sz="2000" dirty="0"/>
              <a:t>running time (comparisons) by 14%</a:t>
            </a:r>
          </a:p>
          <a:p>
            <a:pPr lvl="1"/>
            <a:endParaRPr lang="en-US" altLang="en-US" dirty="0"/>
          </a:p>
        </p:txBody>
      </p:sp>
      <p:grpSp>
        <p:nvGrpSpPr>
          <p:cNvPr id="2" name="Group 13"/>
          <p:cNvGrpSpPr>
            <a:grpSpLocks/>
          </p:cNvGrpSpPr>
          <p:nvPr/>
        </p:nvGrpSpPr>
        <p:grpSpPr bwMode="auto">
          <a:xfrm>
            <a:off x="6583363" y="1679575"/>
            <a:ext cx="2027237" cy="495300"/>
            <a:chOff x="3397" y="1361"/>
            <a:chExt cx="1277" cy="312"/>
          </a:xfrm>
        </p:grpSpPr>
        <p:sp>
          <p:nvSpPr>
            <p:cNvPr id="21528" name="Text Box 5"/>
            <p:cNvSpPr txBox="1">
              <a:spLocks noChangeArrowheads="1"/>
            </p:cNvSpPr>
            <p:nvPr/>
          </p:nvSpPr>
          <p:spPr bwMode="auto">
            <a:xfrm>
              <a:off x="3397" y="1406"/>
              <a:ext cx="1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rgbClr val="FF0000"/>
                  </a:solidFill>
                </a:rPr>
                <a:t>8 1 4 9 0 3 5 2 7 6</a:t>
              </a:r>
            </a:p>
          </p:txBody>
        </p:sp>
        <p:sp>
          <p:nvSpPr>
            <p:cNvPr id="21529" name="Oval 6"/>
            <p:cNvSpPr>
              <a:spLocks noChangeArrowheads="1"/>
            </p:cNvSpPr>
            <p:nvPr/>
          </p:nvSpPr>
          <p:spPr bwMode="auto">
            <a:xfrm>
              <a:off x="3674" y="1361"/>
              <a:ext cx="138" cy="312"/>
            </a:xfrm>
            <a:prstGeom prst="ellipse">
              <a:avLst/>
            </a:prstGeom>
            <a:solidFill>
              <a:srgbClr val="FFFFFF">
                <a:alpha val="0"/>
              </a:srgbClr>
            </a:solidFill>
            <a:ln w="9525">
              <a:solidFill>
                <a:schemeClr val="accent2"/>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grpSp>
      <p:grpSp>
        <p:nvGrpSpPr>
          <p:cNvPr id="3" name="Group 17"/>
          <p:cNvGrpSpPr>
            <a:grpSpLocks/>
          </p:cNvGrpSpPr>
          <p:nvPr/>
        </p:nvGrpSpPr>
        <p:grpSpPr bwMode="auto">
          <a:xfrm>
            <a:off x="6557963" y="2411413"/>
            <a:ext cx="2025650" cy="495300"/>
            <a:chOff x="3828" y="820"/>
            <a:chExt cx="1276" cy="312"/>
          </a:xfrm>
        </p:grpSpPr>
        <p:sp>
          <p:nvSpPr>
            <p:cNvPr id="21526" name="Text Box 15"/>
            <p:cNvSpPr txBox="1">
              <a:spLocks noChangeArrowheads="1"/>
            </p:cNvSpPr>
            <p:nvPr/>
          </p:nvSpPr>
          <p:spPr bwMode="auto">
            <a:xfrm>
              <a:off x="3828" y="865"/>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rgbClr val="FF0000"/>
                  </a:solidFill>
                </a:rPr>
                <a:t>1 0 3 2 4 8 9 5 7 6</a:t>
              </a:r>
            </a:p>
          </p:txBody>
        </p:sp>
        <p:sp>
          <p:nvSpPr>
            <p:cNvPr id="21527" name="Oval 16"/>
            <p:cNvSpPr>
              <a:spLocks noChangeArrowheads="1"/>
            </p:cNvSpPr>
            <p:nvPr/>
          </p:nvSpPr>
          <p:spPr bwMode="auto">
            <a:xfrm>
              <a:off x="4346" y="820"/>
              <a:ext cx="138" cy="312"/>
            </a:xfrm>
            <a:prstGeom prst="ellipse">
              <a:avLst/>
            </a:prstGeom>
            <a:solidFill>
              <a:srgbClr val="FFFFFF">
                <a:alpha val="0"/>
              </a:srgbClr>
            </a:solidFill>
            <a:ln w="9525">
              <a:solidFill>
                <a:schemeClr val="accent2"/>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grpSp>
      <p:sp>
        <p:nvSpPr>
          <p:cNvPr id="14354" name="AutoShape 18"/>
          <p:cNvSpPr>
            <a:spLocks noChangeArrowheads="1"/>
          </p:cNvSpPr>
          <p:nvPr/>
        </p:nvSpPr>
        <p:spPr bwMode="auto">
          <a:xfrm>
            <a:off x="7435850" y="2179638"/>
            <a:ext cx="130175" cy="163512"/>
          </a:xfrm>
          <a:prstGeom prst="downArrow">
            <a:avLst>
              <a:gd name="adj1" fmla="val 50000"/>
              <a:gd name="adj2" fmla="val 3140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US" altLang="en-US" sz="1800"/>
          </a:p>
        </p:txBody>
      </p:sp>
      <p:sp>
        <p:nvSpPr>
          <p:cNvPr id="14356" name="Text Box 20"/>
          <p:cNvSpPr txBox="1">
            <a:spLocks noChangeArrowheads="1"/>
          </p:cNvSpPr>
          <p:nvPr/>
        </p:nvSpPr>
        <p:spPr bwMode="auto">
          <a:xfrm>
            <a:off x="7593013" y="2151063"/>
            <a:ext cx="9765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dirty="0">
                <a:solidFill>
                  <a:schemeClr val="accent2"/>
                </a:solidFill>
              </a:rPr>
              <a:t>will result in</a:t>
            </a:r>
          </a:p>
        </p:txBody>
      </p:sp>
      <p:sp>
        <p:nvSpPr>
          <p:cNvPr id="14343" name="Text Box 7"/>
          <p:cNvSpPr txBox="1">
            <a:spLocks noChangeArrowheads="1"/>
          </p:cNvSpPr>
          <p:nvPr/>
        </p:nvSpPr>
        <p:spPr bwMode="auto">
          <a:xfrm>
            <a:off x="6400800" y="4979988"/>
            <a:ext cx="2027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rgbClr val="FF0000"/>
                </a:solidFill>
              </a:rPr>
              <a:t>8 1 4 9 0 3 5 2 7 6</a:t>
            </a:r>
          </a:p>
        </p:txBody>
      </p:sp>
      <p:sp>
        <p:nvSpPr>
          <p:cNvPr id="14344" name="Oval 8"/>
          <p:cNvSpPr>
            <a:spLocks noChangeArrowheads="1"/>
          </p:cNvSpPr>
          <p:nvPr/>
        </p:nvSpPr>
        <p:spPr bwMode="auto">
          <a:xfrm>
            <a:off x="6435725" y="4930775"/>
            <a:ext cx="219075" cy="495300"/>
          </a:xfrm>
          <a:prstGeom prst="ellipse">
            <a:avLst/>
          </a:prstGeom>
          <a:solidFill>
            <a:srgbClr val="FFFFFF">
              <a:alpha val="0"/>
            </a:srgbClr>
          </a:solidFill>
          <a:ln w="9525">
            <a:solidFill>
              <a:schemeClr val="accent2"/>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4345" name="Oval 9"/>
          <p:cNvSpPr>
            <a:spLocks noChangeArrowheads="1"/>
          </p:cNvSpPr>
          <p:nvPr/>
        </p:nvSpPr>
        <p:spPr bwMode="auto">
          <a:xfrm>
            <a:off x="7221537" y="4916488"/>
            <a:ext cx="219075" cy="495300"/>
          </a:xfrm>
          <a:prstGeom prst="ellipse">
            <a:avLst/>
          </a:prstGeom>
          <a:solidFill>
            <a:srgbClr val="FFFFFF">
              <a:alpha val="0"/>
            </a:srgbClr>
          </a:solidFill>
          <a:ln w="9525">
            <a:solidFill>
              <a:schemeClr val="accent2"/>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4346" name="Oval 10"/>
          <p:cNvSpPr>
            <a:spLocks noChangeArrowheads="1"/>
          </p:cNvSpPr>
          <p:nvPr/>
        </p:nvSpPr>
        <p:spPr bwMode="auto">
          <a:xfrm>
            <a:off x="8169275" y="4930775"/>
            <a:ext cx="219075" cy="495300"/>
          </a:xfrm>
          <a:prstGeom prst="ellipse">
            <a:avLst/>
          </a:prstGeom>
          <a:solidFill>
            <a:srgbClr val="FFFFFF">
              <a:alpha val="0"/>
            </a:srgbClr>
          </a:solidFill>
          <a:ln w="9525">
            <a:solidFill>
              <a:schemeClr val="accent2"/>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4347" name="Line 11"/>
          <p:cNvSpPr>
            <a:spLocks noChangeShapeType="1"/>
          </p:cNvSpPr>
          <p:nvPr/>
        </p:nvSpPr>
        <p:spPr bwMode="auto">
          <a:xfrm flipH="1">
            <a:off x="8256587" y="4730750"/>
            <a:ext cx="138113" cy="207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p>
        </p:txBody>
      </p:sp>
      <p:sp>
        <p:nvSpPr>
          <p:cNvPr id="14357" name="Text Box 21"/>
          <p:cNvSpPr txBox="1">
            <a:spLocks noChangeArrowheads="1"/>
          </p:cNvSpPr>
          <p:nvPr/>
        </p:nvSpPr>
        <p:spPr bwMode="auto">
          <a:xfrm>
            <a:off x="8178800" y="43195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a:t>pivot</a:t>
            </a:r>
          </a:p>
        </p:txBody>
      </p:sp>
      <p:grpSp>
        <p:nvGrpSpPr>
          <p:cNvPr id="5" name="Group 25"/>
          <p:cNvGrpSpPr>
            <a:grpSpLocks/>
          </p:cNvGrpSpPr>
          <p:nvPr/>
        </p:nvGrpSpPr>
        <p:grpSpPr bwMode="auto">
          <a:xfrm>
            <a:off x="6413500" y="5559425"/>
            <a:ext cx="2025650" cy="457200"/>
            <a:chOff x="4101" y="3502"/>
            <a:chExt cx="1276" cy="288"/>
          </a:xfrm>
        </p:grpSpPr>
        <p:sp>
          <p:nvSpPr>
            <p:cNvPr id="21524" name="Text Box 23"/>
            <p:cNvSpPr txBox="1">
              <a:spLocks noChangeArrowheads="1"/>
            </p:cNvSpPr>
            <p:nvPr/>
          </p:nvSpPr>
          <p:spPr bwMode="auto">
            <a:xfrm>
              <a:off x="4101" y="3511"/>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rgbClr val="FF0000"/>
                  </a:solidFill>
                </a:rPr>
                <a:t>1 4 0 3 5 2 6 8 9 7</a:t>
              </a:r>
            </a:p>
          </p:txBody>
        </p:sp>
        <p:sp>
          <p:nvSpPr>
            <p:cNvPr id="21525" name="Oval 24"/>
            <p:cNvSpPr>
              <a:spLocks noChangeArrowheads="1"/>
            </p:cNvSpPr>
            <p:nvPr/>
          </p:nvSpPr>
          <p:spPr bwMode="auto">
            <a:xfrm>
              <a:off x="4860" y="3502"/>
              <a:ext cx="134" cy="288"/>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grpSp>
      <p:sp>
        <p:nvSpPr>
          <p:cNvPr id="14362" name="AutoShape 26"/>
          <p:cNvSpPr>
            <a:spLocks noChangeArrowheads="1"/>
          </p:cNvSpPr>
          <p:nvPr/>
        </p:nvSpPr>
        <p:spPr bwMode="auto">
          <a:xfrm>
            <a:off x="7035800" y="5368925"/>
            <a:ext cx="130175" cy="163513"/>
          </a:xfrm>
          <a:prstGeom prst="downArrow">
            <a:avLst>
              <a:gd name="adj1" fmla="val 50000"/>
              <a:gd name="adj2" fmla="val 3140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US" altLang="en-US" sz="1800"/>
          </a:p>
        </p:txBody>
      </p:sp>
      <p:sp>
        <p:nvSpPr>
          <p:cNvPr id="14363" name="Text Box 27"/>
          <p:cNvSpPr txBox="1">
            <a:spLocks noChangeArrowheads="1"/>
          </p:cNvSpPr>
          <p:nvPr/>
        </p:nvSpPr>
        <p:spPr bwMode="auto">
          <a:xfrm>
            <a:off x="7192962" y="5340350"/>
            <a:ext cx="9765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dirty="0">
                <a:solidFill>
                  <a:schemeClr val="accent2"/>
                </a:solidFill>
              </a:rPr>
              <a:t>will result in</a:t>
            </a:r>
          </a:p>
        </p:txBody>
      </p:sp>
      <p:sp>
        <p:nvSpPr>
          <p:cNvPr id="4" name="Slide Number Placeholder 3"/>
          <p:cNvSpPr>
            <a:spLocks noGrp="1"/>
          </p:cNvSpPr>
          <p:nvPr>
            <p:ph type="sldNum" sz="quarter" idx="12"/>
          </p:nvPr>
        </p:nvSpPr>
        <p:spPr/>
        <p:txBody>
          <a:bodyPr/>
          <a:lstStyle/>
          <a:p>
            <a:pPr>
              <a:defRPr/>
            </a:pPr>
            <a:fld id="{F64F6128-AA59-40CE-8962-734C769C2012}" type="slidenum">
              <a:rPr lang="en-US" altLang="en-US" smtClean="0"/>
              <a:pPr>
                <a:defRPr/>
              </a:pPr>
              <a:t>30</a:t>
            </a:fld>
            <a:endParaRPr lang="en-US" altLang="en-US"/>
          </a:p>
        </p:txBody>
      </p:sp>
    </p:spTree>
    <p:extLst>
      <p:ext uri="{BB962C8B-B14F-4D97-AF65-F5344CB8AC3E}">
        <p14:creationId xmlns:p14="http://schemas.microsoft.com/office/powerpoint/2010/main" val="37735344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4"/>
                                        </p:tgtEl>
                                        <p:attrNameLst>
                                          <p:attrName>style.visibility</p:attrName>
                                        </p:attrNameLst>
                                      </p:cBhvr>
                                      <p:to>
                                        <p:strVal val="visible"/>
                                      </p:to>
                                    </p:set>
                                    <p:animEffect transition="in" filter="blinds(horizontal)">
                                      <p:cBhvr>
                                        <p:cTn id="12" dur="500"/>
                                        <p:tgtEl>
                                          <p:spTgt spid="1435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356"/>
                                        </p:tgtEl>
                                        <p:attrNameLst>
                                          <p:attrName>style.visibility</p:attrName>
                                        </p:attrNameLst>
                                      </p:cBhvr>
                                      <p:to>
                                        <p:strVal val="visible"/>
                                      </p:to>
                                    </p:set>
                                    <p:animEffect transition="in" filter="blinds(horizontal)">
                                      <p:cBhvr>
                                        <p:cTn id="15" dur="500"/>
                                        <p:tgtEl>
                                          <p:spTgt spid="14356"/>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343"/>
                                        </p:tgtEl>
                                        <p:attrNameLst>
                                          <p:attrName>style.visibility</p:attrName>
                                        </p:attrNameLst>
                                      </p:cBhvr>
                                      <p:to>
                                        <p:strVal val="visible"/>
                                      </p:to>
                                    </p:set>
                                    <p:animEffect transition="in" filter="blinds(horizontal)">
                                      <p:cBhvr>
                                        <p:cTn id="24" dur="500"/>
                                        <p:tgtEl>
                                          <p:spTgt spid="143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344"/>
                                        </p:tgtEl>
                                        <p:attrNameLst>
                                          <p:attrName>style.visibility</p:attrName>
                                        </p:attrNameLst>
                                      </p:cBhvr>
                                      <p:to>
                                        <p:strVal val="visible"/>
                                      </p:to>
                                    </p:set>
                                    <p:animEffect transition="in" filter="blinds(horizontal)">
                                      <p:cBhvr>
                                        <p:cTn id="29" dur="500"/>
                                        <p:tgtEl>
                                          <p:spTgt spid="14344"/>
                                        </p:tgtEl>
                                      </p:cBhvr>
                                    </p:animEffect>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14345"/>
                                        </p:tgtEl>
                                        <p:attrNameLst>
                                          <p:attrName>style.visibility</p:attrName>
                                        </p:attrNameLst>
                                      </p:cBhvr>
                                      <p:to>
                                        <p:strVal val="visible"/>
                                      </p:to>
                                    </p:set>
                                    <p:animEffect transition="in" filter="blinds(horizontal)">
                                      <p:cBhvr>
                                        <p:cTn id="33" dur="500"/>
                                        <p:tgtEl>
                                          <p:spTgt spid="14345"/>
                                        </p:tgtEl>
                                      </p:cBhvr>
                                    </p:animEffect>
                                  </p:childTnLst>
                                </p:cTn>
                              </p:par>
                            </p:childTnLst>
                          </p:cTn>
                        </p:par>
                        <p:par>
                          <p:cTn id="34" fill="hold" nodeType="afterGroup">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14346"/>
                                        </p:tgtEl>
                                        <p:attrNameLst>
                                          <p:attrName>style.visibility</p:attrName>
                                        </p:attrNameLst>
                                      </p:cBhvr>
                                      <p:to>
                                        <p:strVal val="visible"/>
                                      </p:to>
                                    </p:set>
                                    <p:animEffect transition="in" filter="blinds(horizontal)">
                                      <p:cBhvr>
                                        <p:cTn id="37" dur="500"/>
                                        <p:tgtEl>
                                          <p:spTgt spid="14346"/>
                                        </p:tgtEl>
                                      </p:cBhvr>
                                    </p:animEffect>
                                  </p:childTnLst>
                                </p:cTn>
                              </p:par>
                            </p:childTnLst>
                          </p:cTn>
                        </p:par>
                        <p:par>
                          <p:cTn id="38" fill="hold" nodeType="afterGroup">
                            <p:stCondLst>
                              <p:cond delay="1500"/>
                            </p:stCondLst>
                            <p:childTnLst>
                              <p:par>
                                <p:cTn id="39" presetID="3" presetClass="entr" presetSubtype="10" fill="hold" grpId="0" nodeType="afterEffect">
                                  <p:stCondLst>
                                    <p:cond delay="0"/>
                                  </p:stCondLst>
                                  <p:childTnLst>
                                    <p:set>
                                      <p:cBhvr>
                                        <p:cTn id="40" dur="1" fill="hold">
                                          <p:stCondLst>
                                            <p:cond delay="0"/>
                                          </p:stCondLst>
                                        </p:cTn>
                                        <p:tgtEl>
                                          <p:spTgt spid="14347"/>
                                        </p:tgtEl>
                                        <p:attrNameLst>
                                          <p:attrName>style.visibility</p:attrName>
                                        </p:attrNameLst>
                                      </p:cBhvr>
                                      <p:to>
                                        <p:strVal val="visible"/>
                                      </p:to>
                                    </p:set>
                                    <p:animEffect transition="in" filter="blinds(horizontal)">
                                      <p:cBhvr>
                                        <p:cTn id="41" dur="500"/>
                                        <p:tgtEl>
                                          <p:spTgt spid="14347"/>
                                        </p:tgtEl>
                                      </p:cBhvr>
                                    </p:animEffect>
                                  </p:childTnLst>
                                </p:cTn>
                              </p:par>
                            </p:childTnLst>
                          </p:cTn>
                        </p:par>
                        <p:par>
                          <p:cTn id="42" fill="hold" nodeType="afterGroup">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14357"/>
                                        </p:tgtEl>
                                        <p:attrNameLst>
                                          <p:attrName>style.visibility</p:attrName>
                                        </p:attrNameLst>
                                      </p:cBhvr>
                                      <p:to>
                                        <p:strVal val="visible"/>
                                      </p:to>
                                    </p:set>
                                    <p:animEffect transition="in" filter="blinds(horizontal)">
                                      <p:cBhvr>
                                        <p:cTn id="45" dur="500"/>
                                        <p:tgtEl>
                                          <p:spTgt spid="143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4362"/>
                                        </p:tgtEl>
                                        <p:attrNameLst>
                                          <p:attrName>style.visibility</p:attrName>
                                        </p:attrNameLst>
                                      </p:cBhvr>
                                      <p:to>
                                        <p:strVal val="visible"/>
                                      </p:to>
                                    </p:set>
                                    <p:animEffect transition="in" filter="blinds(horizontal)">
                                      <p:cBhvr>
                                        <p:cTn id="50" dur="500"/>
                                        <p:tgtEl>
                                          <p:spTgt spid="1436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4363"/>
                                        </p:tgtEl>
                                        <p:attrNameLst>
                                          <p:attrName>style.visibility</p:attrName>
                                        </p:attrNameLst>
                                      </p:cBhvr>
                                      <p:to>
                                        <p:strVal val="visible"/>
                                      </p:to>
                                    </p:set>
                                    <p:animEffect transition="in" filter="blinds(horizontal)">
                                      <p:cBhvr>
                                        <p:cTn id="53" dur="500"/>
                                        <p:tgtEl>
                                          <p:spTgt spid="14363"/>
                                        </p:tgtEl>
                                      </p:cBhvr>
                                    </p:animEffect>
                                  </p:childTnLst>
                                </p:cTn>
                              </p:par>
                            </p:childTnLst>
                          </p:cTn>
                        </p:par>
                        <p:par>
                          <p:cTn id="54" fill="hold" nodeType="afterGroup">
                            <p:stCondLst>
                              <p:cond delay="500"/>
                            </p:stCondLst>
                            <p:childTnLst>
                              <p:par>
                                <p:cTn id="55" presetID="3" presetClass="entr" presetSubtype="10"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4" grpId="0" animBg="1"/>
      <p:bldP spid="14356" grpId="0"/>
      <p:bldP spid="14343" grpId="0"/>
      <p:bldP spid="14344" grpId="0" animBg="1"/>
      <p:bldP spid="14345" grpId="0" animBg="1"/>
      <p:bldP spid="14346" grpId="0" animBg="1"/>
      <p:bldP spid="14347" grpId="0" animBg="1"/>
      <p:bldP spid="14357" grpId="0"/>
      <p:bldP spid="14362" grpId="0" animBg="1"/>
      <p:bldP spid="143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pPr algn="l"/>
            <a:r>
              <a:rPr lang="en-US" altLang="en-US" sz="3400" dirty="0"/>
              <a:t>How to write the partitioning code?</a:t>
            </a:r>
          </a:p>
        </p:txBody>
      </p:sp>
      <p:sp>
        <p:nvSpPr>
          <p:cNvPr id="153613" name="Rectangle 13"/>
          <p:cNvSpPr>
            <a:spLocks noGrp="1" noChangeArrowheads="1"/>
          </p:cNvSpPr>
          <p:nvPr>
            <p:ph type="body" idx="1"/>
          </p:nvPr>
        </p:nvSpPr>
        <p:spPr/>
        <p:txBody>
          <a:bodyPr/>
          <a:lstStyle/>
          <a:p>
            <a:pPr>
              <a:lnSpc>
                <a:spcPct val="90000"/>
              </a:lnSpc>
            </a:pPr>
            <a:endParaRPr lang="en-US" altLang="en-US" sz="2400" dirty="0"/>
          </a:p>
          <a:p>
            <a:pPr>
              <a:lnSpc>
                <a:spcPct val="90000"/>
              </a:lnSpc>
            </a:pPr>
            <a:r>
              <a:rPr lang="en-US" altLang="en-US" sz="2400" dirty="0"/>
              <a:t>Goal of partitioning: </a:t>
            </a:r>
          </a:p>
          <a:p>
            <a:pPr lvl="1">
              <a:lnSpc>
                <a:spcPct val="90000"/>
              </a:lnSpc>
            </a:pPr>
            <a:r>
              <a:rPr lang="en-US" altLang="en-US" sz="2000" dirty="0"/>
              <a:t>i) Move all elements </a:t>
            </a:r>
            <a:r>
              <a:rPr lang="en-US" altLang="en-US" sz="2000" dirty="0">
                <a:solidFill>
                  <a:schemeClr val="accent2"/>
                </a:solidFill>
              </a:rPr>
              <a:t>&lt; pivot</a:t>
            </a:r>
            <a:r>
              <a:rPr lang="en-US" altLang="en-US" sz="2000" dirty="0"/>
              <a:t> to the </a:t>
            </a:r>
            <a:r>
              <a:rPr lang="en-US" altLang="en-US" sz="2000" dirty="0">
                <a:solidFill>
                  <a:schemeClr val="accent2"/>
                </a:solidFill>
              </a:rPr>
              <a:t>left</a:t>
            </a:r>
            <a:r>
              <a:rPr lang="en-US" altLang="en-US" sz="2000" dirty="0"/>
              <a:t> of pivot</a:t>
            </a:r>
          </a:p>
          <a:p>
            <a:pPr lvl="1">
              <a:lnSpc>
                <a:spcPct val="90000"/>
              </a:lnSpc>
            </a:pPr>
            <a:r>
              <a:rPr lang="en-US" altLang="en-US" sz="2000" dirty="0"/>
              <a:t>ii) Move all elements </a:t>
            </a:r>
            <a:r>
              <a:rPr lang="en-US" altLang="en-US" sz="2000" dirty="0">
                <a:solidFill>
                  <a:schemeClr val="accent2"/>
                </a:solidFill>
              </a:rPr>
              <a:t>&gt; pivot</a:t>
            </a:r>
            <a:r>
              <a:rPr lang="en-US" altLang="en-US" sz="2000" dirty="0"/>
              <a:t> to the </a:t>
            </a:r>
            <a:r>
              <a:rPr lang="en-US" altLang="en-US" sz="2000" dirty="0">
                <a:solidFill>
                  <a:schemeClr val="accent2"/>
                </a:solidFill>
              </a:rPr>
              <a:t>right</a:t>
            </a:r>
            <a:r>
              <a:rPr lang="en-US" altLang="en-US" sz="2000" dirty="0"/>
              <a:t> of pivot</a:t>
            </a:r>
          </a:p>
          <a:p>
            <a:pPr>
              <a:lnSpc>
                <a:spcPct val="90000"/>
              </a:lnSpc>
            </a:pPr>
            <a:endParaRPr lang="en-US" altLang="en-US" sz="2400" dirty="0"/>
          </a:p>
          <a:p>
            <a:pPr>
              <a:lnSpc>
                <a:spcPct val="90000"/>
              </a:lnSpc>
            </a:pPr>
            <a:r>
              <a:rPr lang="en-US" altLang="en-US" sz="2400" dirty="0"/>
              <a:t>Partitioning is conceptually straightforward, but easy to do inefficiently</a:t>
            </a:r>
          </a:p>
          <a:p>
            <a:pPr>
              <a:lnSpc>
                <a:spcPct val="90000"/>
              </a:lnSpc>
            </a:pPr>
            <a:endParaRPr lang="en-US" altLang="en-US" sz="2400" dirty="0"/>
          </a:p>
          <a:p>
            <a:pPr>
              <a:lnSpc>
                <a:spcPct val="90000"/>
              </a:lnSpc>
            </a:pPr>
            <a:r>
              <a:rPr lang="en-US" altLang="en-US" sz="2400" dirty="0"/>
              <a:t>One bad way:	</a:t>
            </a:r>
          </a:p>
          <a:p>
            <a:pPr lvl="1">
              <a:lnSpc>
                <a:spcPct val="90000"/>
              </a:lnSpc>
            </a:pPr>
            <a:r>
              <a:rPr lang="en-US" altLang="en-US" sz="2000" dirty="0"/>
              <a:t>Do one pass to figure out how many elements should be on either side of pivot</a:t>
            </a:r>
          </a:p>
          <a:p>
            <a:pPr lvl="1">
              <a:lnSpc>
                <a:spcPct val="90000"/>
              </a:lnSpc>
            </a:pPr>
            <a:r>
              <a:rPr lang="en-US" altLang="en-US" sz="2000" dirty="0"/>
              <a:t>Then create a temp array to copy elements relative to pivot</a:t>
            </a:r>
            <a:endParaRPr lang="en-US" altLang="en-US" dirty="0"/>
          </a:p>
        </p:txBody>
      </p:sp>
      <p:grpSp>
        <p:nvGrpSpPr>
          <p:cNvPr id="2" name="Group 5"/>
          <p:cNvGrpSpPr>
            <a:grpSpLocks/>
          </p:cNvGrpSpPr>
          <p:nvPr/>
        </p:nvGrpSpPr>
        <p:grpSpPr bwMode="auto">
          <a:xfrm>
            <a:off x="6680200" y="2057400"/>
            <a:ext cx="2025650" cy="457200"/>
            <a:chOff x="4101" y="3502"/>
            <a:chExt cx="1276" cy="288"/>
          </a:xfrm>
        </p:grpSpPr>
        <p:sp>
          <p:nvSpPr>
            <p:cNvPr id="22541" name="Text Box 6"/>
            <p:cNvSpPr txBox="1">
              <a:spLocks noChangeArrowheads="1"/>
            </p:cNvSpPr>
            <p:nvPr/>
          </p:nvSpPr>
          <p:spPr bwMode="auto">
            <a:xfrm>
              <a:off x="4101" y="3511"/>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rgbClr val="FF0000"/>
                  </a:solidFill>
                </a:rPr>
                <a:t>1 4 0 3 5 2 6 9 7 8</a:t>
              </a:r>
            </a:p>
          </p:txBody>
        </p:sp>
        <p:sp>
          <p:nvSpPr>
            <p:cNvPr id="22542" name="Oval 7"/>
            <p:cNvSpPr>
              <a:spLocks noChangeArrowheads="1"/>
            </p:cNvSpPr>
            <p:nvPr/>
          </p:nvSpPr>
          <p:spPr bwMode="auto">
            <a:xfrm>
              <a:off x="4860" y="3502"/>
              <a:ext cx="134" cy="288"/>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grpSp>
      <p:grpSp>
        <p:nvGrpSpPr>
          <p:cNvPr id="3" name="Group 8"/>
          <p:cNvGrpSpPr>
            <a:grpSpLocks/>
          </p:cNvGrpSpPr>
          <p:nvPr/>
        </p:nvGrpSpPr>
        <p:grpSpPr bwMode="auto">
          <a:xfrm>
            <a:off x="6699250" y="1366837"/>
            <a:ext cx="2025650" cy="658813"/>
            <a:chOff x="4113" y="408"/>
            <a:chExt cx="1276" cy="415"/>
          </a:xfrm>
        </p:grpSpPr>
        <p:sp>
          <p:nvSpPr>
            <p:cNvPr id="22537" name="Oval 9"/>
            <p:cNvSpPr>
              <a:spLocks noChangeArrowheads="1"/>
            </p:cNvSpPr>
            <p:nvPr/>
          </p:nvSpPr>
          <p:spPr bwMode="auto">
            <a:xfrm>
              <a:off x="4126" y="408"/>
              <a:ext cx="138" cy="312"/>
            </a:xfrm>
            <a:prstGeom prst="ellipse">
              <a:avLst/>
            </a:prstGeom>
            <a:solidFill>
              <a:srgbClr val="FFFFFF">
                <a:alpha val="0"/>
              </a:srgbClr>
            </a:solidFill>
            <a:ln w="9525">
              <a:solidFill>
                <a:schemeClr val="accent2"/>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22538" name="Text Box 10"/>
            <p:cNvSpPr txBox="1">
              <a:spLocks noChangeArrowheads="1"/>
            </p:cNvSpPr>
            <p:nvPr/>
          </p:nvSpPr>
          <p:spPr bwMode="auto">
            <a:xfrm>
              <a:off x="4463" y="649"/>
              <a:ext cx="7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dirty="0">
                  <a:solidFill>
                    <a:schemeClr val="accent2"/>
                  </a:solidFill>
                </a:rPr>
                <a:t>should result in</a:t>
              </a:r>
            </a:p>
          </p:txBody>
        </p:sp>
        <p:sp>
          <p:nvSpPr>
            <p:cNvPr id="22539" name="Text Box 11"/>
            <p:cNvSpPr txBox="1">
              <a:spLocks noChangeArrowheads="1"/>
            </p:cNvSpPr>
            <p:nvPr/>
          </p:nvSpPr>
          <p:spPr bwMode="auto">
            <a:xfrm>
              <a:off x="4113" y="447"/>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rgbClr val="FF0000"/>
                  </a:solidFill>
                </a:rPr>
                <a:t>6 1 4 9 0 3 5 2 7 8</a:t>
              </a:r>
            </a:p>
          </p:txBody>
        </p:sp>
        <p:sp>
          <p:nvSpPr>
            <p:cNvPr id="22540" name="AutoShape 12"/>
            <p:cNvSpPr>
              <a:spLocks noChangeArrowheads="1"/>
            </p:cNvSpPr>
            <p:nvPr/>
          </p:nvSpPr>
          <p:spPr bwMode="auto">
            <a:xfrm>
              <a:off x="4431" y="707"/>
              <a:ext cx="82" cy="103"/>
            </a:xfrm>
            <a:prstGeom prst="downArrow">
              <a:avLst>
                <a:gd name="adj1" fmla="val 50000"/>
                <a:gd name="adj2" fmla="val 3140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US" altLang="en-US" sz="1800"/>
            </a:p>
          </p:txBody>
        </p:sp>
      </p:grpSp>
      <p:sp>
        <p:nvSpPr>
          <p:cNvPr id="4" name="Slide Number Placeholder 3"/>
          <p:cNvSpPr>
            <a:spLocks noGrp="1"/>
          </p:cNvSpPr>
          <p:nvPr>
            <p:ph type="sldNum" sz="quarter" idx="12"/>
          </p:nvPr>
        </p:nvSpPr>
        <p:spPr/>
        <p:txBody>
          <a:bodyPr/>
          <a:lstStyle/>
          <a:p>
            <a:pPr>
              <a:defRPr/>
            </a:pPr>
            <a:fld id="{F64F6128-AA59-40CE-8962-734C769C2012}" type="slidenum">
              <a:rPr lang="en-US" altLang="en-US" smtClean="0"/>
              <a:pPr>
                <a:defRPr/>
              </a:pPr>
              <a:t>31</a:t>
            </a:fld>
            <a:endParaRPr lang="en-US" altLang="en-US"/>
          </a:p>
        </p:txBody>
      </p:sp>
    </p:spTree>
    <p:extLst>
      <p:ext uri="{BB962C8B-B14F-4D97-AF65-F5344CB8AC3E}">
        <p14:creationId xmlns:p14="http://schemas.microsoft.com/office/powerpoint/2010/main" val="7792900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13">
                                            <p:txEl>
                                              <p:pRg st="1" end="1"/>
                                            </p:txEl>
                                          </p:spTgt>
                                        </p:tgtEl>
                                        <p:attrNameLst>
                                          <p:attrName>style.visibility</p:attrName>
                                        </p:attrNameLst>
                                      </p:cBhvr>
                                      <p:to>
                                        <p:strVal val="visible"/>
                                      </p:to>
                                    </p:set>
                                    <p:animEffect transition="in" filter="blinds(horizontal)">
                                      <p:cBhvr>
                                        <p:cTn id="7" dur="500"/>
                                        <p:tgtEl>
                                          <p:spTgt spid="15361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13">
                                            <p:txEl>
                                              <p:pRg st="2" end="2"/>
                                            </p:txEl>
                                          </p:spTgt>
                                        </p:tgtEl>
                                        <p:attrNameLst>
                                          <p:attrName>style.visibility</p:attrName>
                                        </p:attrNameLst>
                                      </p:cBhvr>
                                      <p:to>
                                        <p:strVal val="visible"/>
                                      </p:to>
                                    </p:set>
                                    <p:animEffect transition="in" filter="blinds(horizontal)">
                                      <p:cBhvr>
                                        <p:cTn id="10" dur="500"/>
                                        <p:tgtEl>
                                          <p:spTgt spid="15361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13">
                                            <p:txEl>
                                              <p:pRg st="3" end="3"/>
                                            </p:txEl>
                                          </p:spTgt>
                                        </p:tgtEl>
                                        <p:attrNameLst>
                                          <p:attrName>style.visibility</p:attrName>
                                        </p:attrNameLst>
                                      </p:cBhvr>
                                      <p:to>
                                        <p:strVal val="visible"/>
                                      </p:to>
                                    </p:set>
                                    <p:animEffect transition="in" filter="blinds(horizontal)">
                                      <p:cBhvr>
                                        <p:cTn id="13" dur="500"/>
                                        <p:tgtEl>
                                          <p:spTgt spid="15361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13">
                                            <p:txEl>
                                              <p:pRg st="5" end="5"/>
                                            </p:txEl>
                                          </p:spTgt>
                                        </p:tgtEl>
                                        <p:attrNameLst>
                                          <p:attrName>style.visibility</p:attrName>
                                        </p:attrNameLst>
                                      </p:cBhvr>
                                      <p:to>
                                        <p:strVal val="visible"/>
                                      </p:to>
                                    </p:set>
                                    <p:animEffect transition="in" filter="blinds(horizontal)">
                                      <p:cBhvr>
                                        <p:cTn id="27" dur="500"/>
                                        <p:tgtEl>
                                          <p:spTgt spid="15361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13">
                                            <p:txEl>
                                              <p:pRg st="7" end="7"/>
                                            </p:txEl>
                                          </p:spTgt>
                                        </p:tgtEl>
                                        <p:attrNameLst>
                                          <p:attrName>style.visibility</p:attrName>
                                        </p:attrNameLst>
                                      </p:cBhvr>
                                      <p:to>
                                        <p:strVal val="visible"/>
                                      </p:to>
                                    </p:set>
                                    <p:animEffect transition="in" filter="blinds(horizontal)">
                                      <p:cBhvr>
                                        <p:cTn id="32" dur="500"/>
                                        <p:tgtEl>
                                          <p:spTgt spid="15361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3613">
                                            <p:txEl>
                                              <p:pRg st="8" end="8"/>
                                            </p:txEl>
                                          </p:spTgt>
                                        </p:tgtEl>
                                        <p:attrNameLst>
                                          <p:attrName>style.visibility</p:attrName>
                                        </p:attrNameLst>
                                      </p:cBhvr>
                                      <p:to>
                                        <p:strVal val="visible"/>
                                      </p:to>
                                    </p:set>
                                    <p:animEffect transition="in" filter="blinds(horizontal)">
                                      <p:cBhvr>
                                        <p:cTn id="35" dur="500"/>
                                        <p:tgtEl>
                                          <p:spTgt spid="15361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3613">
                                            <p:txEl>
                                              <p:pRg st="9" end="9"/>
                                            </p:txEl>
                                          </p:spTgt>
                                        </p:tgtEl>
                                        <p:attrNameLst>
                                          <p:attrName>style.visibility</p:attrName>
                                        </p:attrNameLst>
                                      </p:cBhvr>
                                      <p:to>
                                        <p:strVal val="visible"/>
                                      </p:to>
                                    </p:set>
                                    <p:animEffect transition="in" filter="blinds(horizontal)">
                                      <p:cBhvr>
                                        <p:cTn id="38" dur="500"/>
                                        <p:tgtEl>
                                          <p:spTgt spid="1536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idx="4294967295"/>
          </p:nvPr>
        </p:nvSpPr>
        <p:spPr/>
        <p:txBody>
          <a:bodyPr/>
          <a:lstStyle/>
          <a:p>
            <a:pPr algn="l"/>
            <a:r>
              <a:rPr lang="en-US" altLang="en-US" sz="3400" dirty="0"/>
              <a:t>Partitioning strategy</a:t>
            </a:r>
          </a:p>
        </p:txBody>
      </p:sp>
      <p:sp>
        <p:nvSpPr>
          <p:cNvPr id="151555" name="Content Placeholder 2"/>
          <p:cNvSpPr>
            <a:spLocks noGrp="1"/>
          </p:cNvSpPr>
          <p:nvPr>
            <p:ph idx="4294967295"/>
          </p:nvPr>
        </p:nvSpPr>
        <p:spPr/>
        <p:txBody>
          <a:bodyPr/>
          <a:lstStyle/>
          <a:p>
            <a:r>
              <a:rPr lang="en-US" altLang="en-US" sz="2400" dirty="0"/>
              <a:t>A good strategy to do partition : </a:t>
            </a:r>
            <a:r>
              <a:rPr lang="en-US" altLang="en-US" sz="2400" b="1" i="1" dirty="0"/>
              <a:t>do it </a:t>
            </a:r>
            <a:r>
              <a:rPr lang="en-US" altLang="en-US" sz="2400" b="1" i="1" u="sng" dirty="0"/>
              <a:t>in place</a:t>
            </a:r>
          </a:p>
          <a:p>
            <a:pPr lvl="1">
              <a:buFont typeface="Wingdings" pitchFamily="2" charset="2"/>
              <a:buNone/>
            </a:pPr>
            <a:r>
              <a:rPr lang="en-US" altLang="en-US" sz="2000" i="1" dirty="0">
                <a:solidFill>
                  <a:schemeClr val="accent2"/>
                </a:solidFill>
              </a:rPr>
              <a:t>// Swap pivot with last element </a:t>
            </a:r>
            <a:r>
              <a:rPr lang="en-US" altLang="en-US" sz="2000" i="1" dirty="0">
                <a:solidFill>
                  <a:schemeClr val="accent2"/>
                </a:solidFill>
                <a:latin typeface="Comic Sans MS" panose="030F0702030302020204" pitchFamily="66" charset="0"/>
              </a:rPr>
              <a:t>S[right]</a:t>
            </a:r>
          </a:p>
          <a:p>
            <a:pPr lvl="1">
              <a:buFont typeface="Wingdings" pitchFamily="2" charset="2"/>
              <a:buNone/>
            </a:pPr>
            <a:r>
              <a:rPr lang="en-US" altLang="en-US" sz="2000" i="1" dirty="0">
                <a:solidFill>
                  <a:schemeClr val="accent2"/>
                </a:solidFill>
                <a:latin typeface="Comic Sans MS" panose="030F0702030302020204" pitchFamily="66" charset="0"/>
              </a:rPr>
              <a:t>i = left</a:t>
            </a:r>
          </a:p>
          <a:p>
            <a:pPr lvl="1">
              <a:buFont typeface="Wingdings" pitchFamily="2" charset="2"/>
              <a:buNone/>
            </a:pPr>
            <a:r>
              <a:rPr lang="en-US" altLang="en-US" sz="2000" i="1" dirty="0">
                <a:solidFill>
                  <a:schemeClr val="accent2"/>
                </a:solidFill>
                <a:latin typeface="Comic Sans MS" panose="030F0702030302020204" pitchFamily="66" charset="0"/>
              </a:rPr>
              <a:t>j = (right – 1)</a:t>
            </a:r>
          </a:p>
          <a:p>
            <a:pPr lvl="1">
              <a:buFont typeface="Wingdings" pitchFamily="2" charset="2"/>
              <a:buNone/>
            </a:pPr>
            <a:r>
              <a:rPr lang="en-US" altLang="en-US" sz="2000" i="1" dirty="0">
                <a:solidFill>
                  <a:schemeClr val="accent2"/>
                </a:solidFill>
              </a:rPr>
              <a:t>While (</a:t>
            </a:r>
            <a:r>
              <a:rPr lang="en-US" altLang="en-US" sz="2000" i="1" dirty="0">
                <a:solidFill>
                  <a:schemeClr val="accent2"/>
                </a:solidFill>
                <a:latin typeface="Comic Sans MS" panose="030F0702030302020204" pitchFamily="66" charset="0"/>
              </a:rPr>
              <a:t>i &lt; j</a:t>
            </a:r>
            <a:r>
              <a:rPr lang="en-US" altLang="en-US" sz="2000" i="1" dirty="0">
                <a:solidFill>
                  <a:schemeClr val="accent2"/>
                </a:solidFill>
              </a:rPr>
              <a:t>) {</a:t>
            </a:r>
          </a:p>
          <a:p>
            <a:pPr lvl="2">
              <a:buFont typeface="Wingdings" pitchFamily="2" charset="2"/>
              <a:buNone/>
            </a:pPr>
            <a:r>
              <a:rPr lang="en-US" altLang="en-US" sz="1600" i="1" dirty="0">
                <a:solidFill>
                  <a:schemeClr val="accent2"/>
                </a:solidFill>
              </a:rPr>
              <a:t>// advance i until first element &gt; pivot</a:t>
            </a:r>
          </a:p>
          <a:p>
            <a:pPr lvl="2"/>
            <a:endParaRPr lang="en-US" altLang="en-US" sz="1600" i="1" dirty="0">
              <a:solidFill>
                <a:schemeClr val="accent2"/>
              </a:solidFill>
            </a:endParaRPr>
          </a:p>
          <a:p>
            <a:pPr lvl="2">
              <a:buFont typeface="Wingdings" pitchFamily="2" charset="2"/>
              <a:buNone/>
            </a:pPr>
            <a:r>
              <a:rPr lang="en-US" altLang="en-US" sz="1600" i="1" dirty="0">
                <a:solidFill>
                  <a:schemeClr val="accent2"/>
                </a:solidFill>
              </a:rPr>
              <a:t>// decrement j until first element &lt; pivot</a:t>
            </a:r>
          </a:p>
          <a:p>
            <a:pPr lvl="2"/>
            <a:endParaRPr lang="en-US" altLang="en-US" sz="1600" i="1" dirty="0">
              <a:solidFill>
                <a:schemeClr val="accent2"/>
              </a:solidFill>
            </a:endParaRPr>
          </a:p>
          <a:p>
            <a:pPr lvl="2">
              <a:buFont typeface="Wingdings" pitchFamily="2" charset="2"/>
              <a:buNone/>
            </a:pPr>
            <a:r>
              <a:rPr lang="en-US" altLang="en-US" sz="1600" i="1" dirty="0">
                <a:solidFill>
                  <a:schemeClr val="accent2"/>
                </a:solidFill>
              </a:rPr>
              <a:t>// </a:t>
            </a:r>
            <a:r>
              <a:rPr lang="en-US" altLang="en-US" sz="1600" i="1" dirty="0">
                <a:solidFill>
                  <a:schemeClr val="accent2"/>
                </a:solidFill>
                <a:latin typeface="Comic Sans MS" panose="030F0702030302020204" pitchFamily="66" charset="0"/>
              </a:rPr>
              <a:t>swap A[i] &amp; A[j]  (only if i&lt;j) </a:t>
            </a:r>
          </a:p>
          <a:p>
            <a:pPr lvl="2">
              <a:buFont typeface="Wingdings" pitchFamily="2" charset="2"/>
              <a:buNone/>
            </a:pPr>
            <a:endParaRPr lang="en-US" altLang="en-US" sz="1600" i="1" dirty="0">
              <a:solidFill>
                <a:schemeClr val="accent2"/>
              </a:solidFill>
            </a:endParaRPr>
          </a:p>
          <a:p>
            <a:pPr lvl="1">
              <a:buFont typeface="Wingdings" pitchFamily="2" charset="2"/>
              <a:buNone/>
            </a:pPr>
            <a:r>
              <a:rPr lang="en-US" altLang="en-US" sz="2000" i="1" dirty="0">
                <a:solidFill>
                  <a:schemeClr val="accent2"/>
                </a:solidFill>
              </a:rPr>
              <a:t>}</a:t>
            </a:r>
          </a:p>
          <a:p>
            <a:pPr lvl="1">
              <a:buFont typeface="Wingdings" pitchFamily="2" charset="2"/>
              <a:buNone/>
            </a:pPr>
            <a:r>
              <a:rPr lang="en-US" altLang="en-US" sz="2000" i="1" dirty="0">
                <a:solidFill>
                  <a:schemeClr val="accent2"/>
                </a:solidFill>
                <a:latin typeface="Comic Sans MS" panose="030F0702030302020204" pitchFamily="66" charset="0"/>
              </a:rPr>
              <a:t>Swap ( pivot , S[i] )</a:t>
            </a:r>
            <a:endParaRPr lang="en-US" altLang="en-US" sz="2400" i="1" dirty="0">
              <a:solidFill>
                <a:schemeClr val="accent2"/>
              </a:solidFill>
              <a:latin typeface="Comic Sans MS" panose="030F0702030302020204" pitchFamily="66" charset="0"/>
            </a:endParaRPr>
          </a:p>
        </p:txBody>
      </p:sp>
      <p:grpSp>
        <p:nvGrpSpPr>
          <p:cNvPr id="23558" name="Group 5"/>
          <p:cNvGrpSpPr>
            <a:grpSpLocks/>
          </p:cNvGrpSpPr>
          <p:nvPr/>
        </p:nvGrpSpPr>
        <p:grpSpPr bwMode="auto">
          <a:xfrm>
            <a:off x="6502482" y="690563"/>
            <a:ext cx="2025650" cy="457200"/>
            <a:chOff x="4101" y="3502"/>
            <a:chExt cx="1276" cy="288"/>
          </a:xfrm>
        </p:grpSpPr>
        <p:sp>
          <p:nvSpPr>
            <p:cNvPr id="23567" name="Text Box 6"/>
            <p:cNvSpPr txBox="1">
              <a:spLocks noChangeArrowheads="1"/>
            </p:cNvSpPr>
            <p:nvPr/>
          </p:nvSpPr>
          <p:spPr bwMode="auto">
            <a:xfrm>
              <a:off x="4101" y="3511"/>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rgbClr val="FF0000"/>
                  </a:solidFill>
                </a:rPr>
                <a:t>1 4 0 3 5 2 6 9 7 8</a:t>
              </a:r>
            </a:p>
          </p:txBody>
        </p:sp>
        <p:sp>
          <p:nvSpPr>
            <p:cNvPr id="23568" name="Oval 7"/>
            <p:cNvSpPr>
              <a:spLocks noChangeArrowheads="1"/>
            </p:cNvSpPr>
            <p:nvPr/>
          </p:nvSpPr>
          <p:spPr bwMode="auto">
            <a:xfrm>
              <a:off x="4860" y="3502"/>
              <a:ext cx="134" cy="288"/>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grpSp>
      <p:grpSp>
        <p:nvGrpSpPr>
          <p:cNvPr id="23559" name="Group 8"/>
          <p:cNvGrpSpPr>
            <a:grpSpLocks/>
          </p:cNvGrpSpPr>
          <p:nvPr/>
        </p:nvGrpSpPr>
        <p:grpSpPr bwMode="auto">
          <a:xfrm>
            <a:off x="6521532" y="0"/>
            <a:ext cx="2025650" cy="658813"/>
            <a:chOff x="4113" y="408"/>
            <a:chExt cx="1276" cy="415"/>
          </a:xfrm>
        </p:grpSpPr>
        <p:sp>
          <p:nvSpPr>
            <p:cNvPr id="23563" name="Oval 9"/>
            <p:cNvSpPr>
              <a:spLocks noChangeArrowheads="1"/>
            </p:cNvSpPr>
            <p:nvPr/>
          </p:nvSpPr>
          <p:spPr bwMode="auto">
            <a:xfrm>
              <a:off x="4126" y="408"/>
              <a:ext cx="138" cy="312"/>
            </a:xfrm>
            <a:prstGeom prst="ellipse">
              <a:avLst/>
            </a:prstGeom>
            <a:solidFill>
              <a:srgbClr val="FFFFFF">
                <a:alpha val="0"/>
              </a:srgbClr>
            </a:solidFill>
            <a:ln w="9525">
              <a:solidFill>
                <a:schemeClr val="accent2"/>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23564" name="Text Box 10"/>
            <p:cNvSpPr txBox="1">
              <a:spLocks noChangeArrowheads="1"/>
            </p:cNvSpPr>
            <p:nvPr/>
          </p:nvSpPr>
          <p:spPr bwMode="auto">
            <a:xfrm>
              <a:off x="4463" y="649"/>
              <a:ext cx="76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dirty="0">
                  <a:solidFill>
                    <a:schemeClr val="accent2"/>
                  </a:solidFill>
                </a:rPr>
                <a:t>should result in</a:t>
              </a:r>
            </a:p>
          </p:txBody>
        </p:sp>
        <p:sp>
          <p:nvSpPr>
            <p:cNvPr id="23565" name="Text Box 11"/>
            <p:cNvSpPr txBox="1">
              <a:spLocks noChangeArrowheads="1"/>
            </p:cNvSpPr>
            <p:nvPr/>
          </p:nvSpPr>
          <p:spPr bwMode="auto">
            <a:xfrm>
              <a:off x="4113" y="447"/>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rgbClr val="FF0000"/>
                  </a:solidFill>
                </a:rPr>
                <a:t>6 1 4 9 0 3 5 2 7 8</a:t>
              </a:r>
            </a:p>
          </p:txBody>
        </p:sp>
        <p:sp>
          <p:nvSpPr>
            <p:cNvPr id="23566" name="AutoShape 12"/>
            <p:cNvSpPr>
              <a:spLocks noChangeArrowheads="1"/>
            </p:cNvSpPr>
            <p:nvPr/>
          </p:nvSpPr>
          <p:spPr bwMode="auto">
            <a:xfrm>
              <a:off x="4431" y="707"/>
              <a:ext cx="82" cy="103"/>
            </a:xfrm>
            <a:prstGeom prst="downArrow">
              <a:avLst>
                <a:gd name="adj1" fmla="val 50000"/>
                <a:gd name="adj2" fmla="val 3140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US" altLang="en-US" sz="1800"/>
            </a:p>
          </p:txBody>
        </p:sp>
      </p:grpSp>
      <p:sp>
        <p:nvSpPr>
          <p:cNvPr id="151565" name="AutoShape 13"/>
          <p:cNvSpPr>
            <a:spLocks/>
          </p:cNvSpPr>
          <p:nvPr/>
        </p:nvSpPr>
        <p:spPr bwMode="auto">
          <a:xfrm>
            <a:off x="5715000" y="2362200"/>
            <a:ext cx="2392363" cy="1612900"/>
          </a:xfrm>
          <a:prstGeom prst="borderCallout2">
            <a:avLst>
              <a:gd name="adj1" fmla="val 7088"/>
              <a:gd name="adj2" fmla="val -3185"/>
              <a:gd name="adj3" fmla="val 7088"/>
              <a:gd name="adj4" fmla="val -10884"/>
              <a:gd name="adj5" fmla="val -5611"/>
              <a:gd name="adj6" fmla="val -18912"/>
            </a:avLst>
          </a:prstGeom>
          <a:solidFill>
            <a:srgbClr val="CCFFFF"/>
          </a:solidFill>
          <a:ln w="9525">
            <a:solidFill>
              <a:schemeClr val="tx1"/>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t>OK to also swap with </a:t>
            </a:r>
            <a:r>
              <a:rPr lang="en-US" altLang="en-US" sz="1800" dirty="0">
                <a:latin typeface="Comic Sans MS" panose="030F0702030302020204" pitchFamily="66" charset="0"/>
              </a:rPr>
              <a:t>S[left]</a:t>
            </a:r>
            <a:r>
              <a:rPr lang="en-US" altLang="en-US" sz="1800" dirty="0"/>
              <a:t> but then the rest of the code should change accordingly</a:t>
            </a:r>
          </a:p>
        </p:txBody>
      </p:sp>
      <p:sp>
        <p:nvSpPr>
          <p:cNvPr id="151567" name="Text Box 15"/>
          <p:cNvSpPr txBox="1">
            <a:spLocks noChangeArrowheads="1"/>
          </p:cNvSpPr>
          <p:nvPr/>
        </p:nvSpPr>
        <p:spPr bwMode="auto">
          <a:xfrm>
            <a:off x="5257096" y="4503198"/>
            <a:ext cx="2571750" cy="17399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rgbClr val="FF0000"/>
                </a:solidFill>
              </a:rPr>
              <a:t>This is called</a:t>
            </a:r>
            <a:br>
              <a:rPr lang="en-US" altLang="en-US" sz="1800" dirty="0">
                <a:solidFill>
                  <a:srgbClr val="FF0000"/>
                </a:solidFill>
              </a:rPr>
            </a:br>
            <a:r>
              <a:rPr lang="en-US" altLang="en-US" sz="1800" dirty="0">
                <a:solidFill>
                  <a:srgbClr val="FF0000"/>
                </a:solidFill>
              </a:rPr>
              <a:t>“</a:t>
            </a:r>
            <a:r>
              <a:rPr lang="en-US" altLang="en-US" sz="1800" i="1" dirty="0">
                <a:solidFill>
                  <a:srgbClr val="FF0000"/>
                </a:solidFill>
              </a:rPr>
              <a:t>in place</a:t>
            </a:r>
            <a:r>
              <a:rPr lang="en-US" altLang="en-US" sz="1800" dirty="0">
                <a:solidFill>
                  <a:srgbClr val="FF0000"/>
                </a:solidFill>
              </a:rPr>
              <a:t>” because </a:t>
            </a:r>
            <a:br>
              <a:rPr lang="en-US" altLang="en-US" sz="1800" dirty="0">
                <a:solidFill>
                  <a:srgbClr val="FF0000"/>
                </a:solidFill>
              </a:rPr>
            </a:br>
            <a:r>
              <a:rPr lang="en-US" altLang="en-US" sz="1800" dirty="0">
                <a:solidFill>
                  <a:srgbClr val="FF0000"/>
                </a:solidFill>
              </a:rPr>
              <a:t>all operations are done </a:t>
            </a:r>
            <a:br>
              <a:rPr lang="en-US" altLang="en-US" sz="1800" dirty="0">
                <a:solidFill>
                  <a:srgbClr val="FF0000"/>
                </a:solidFill>
              </a:rPr>
            </a:br>
            <a:r>
              <a:rPr lang="en-US" altLang="en-US" sz="1800" dirty="0">
                <a:solidFill>
                  <a:srgbClr val="FF0000"/>
                </a:solidFill>
              </a:rPr>
              <a:t>in place of the input</a:t>
            </a:r>
            <a:br>
              <a:rPr lang="en-US" altLang="en-US" sz="1800" dirty="0">
                <a:solidFill>
                  <a:srgbClr val="FF0000"/>
                </a:solidFill>
              </a:rPr>
            </a:br>
            <a:r>
              <a:rPr lang="en-US" altLang="en-US" sz="1800" dirty="0">
                <a:solidFill>
                  <a:srgbClr val="FF0000"/>
                </a:solidFill>
              </a:rPr>
              <a:t>array (i.e., without</a:t>
            </a:r>
            <a:br>
              <a:rPr lang="en-US" altLang="en-US" sz="1800" dirty="0">
                <a:solidFill>
                  <a:srgbClr val="FF0000"/>
                </a:solidFill>
              </a:rPr>
            </a:br>
            <a:r>
              <a:rPr lang="en-US" altLang="en-US" sz="1800" dirty="0">
                <a:solidFill>
                  <a:srgbClr val="FF0000"/>
                </a:solidFill>
              </a:rPr>
              <a:t>creating temp array)</a:t>
            </a:r>
          </a:p>
        </p:txBody>
      </p:sp>
      <p:sp>
        <p:nvSpPr>
          <p:cNvPr id="2" name="Slide Number Placeholder 1"/>
          <p:cNvSpPr>
            <a:spLocks noGrp="1"/>
          </p:cNvSpPr>
          <p:nvPr>
            <p:ph type="sldNum" sz="quarter" idx="12"/>
          </p:nvPr>
        </p:nvSpPr>
        <p:spPr/>
        <p:txBody>
          <a:bodyPr/>
          <a:lstStyle/>
          <a:p>
            <a:pPr>
              <a:defRPr/>
            </a:pPr>
            <a:fld id="{C8F13E38-C905-4156-AE2B-43F1DB021058}" type="slidenum">
              <a:rPr lang="en-US" altLang="en-US" smtClean="0"/>
              <a:pPr>
                <a:defRPr/>
              </a:pPr>
              <a:t>32</a:t>
            </a:fld>
            <a:endParaRPr lang="en-US" altLang="en-US"/>
          </a:p>
        </p:txBody>
      </p:sp>
    </p:spTree>
    <p:extLst>
      <p:ext uri="{BB962C8B-B14F-4D97-AF65-F5344CB8AC3E}">
        <p14:creationId xmlns:p14="http://schemas.microsoft.com/office/powerpoint/2010/main" val="2780176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Effect transition="in" filter="blinds(horizontal)">
                                      <p:cBhvr>
                                        <p:cTn id="7" dur="500"/>
                                        <p:tgtEl>
                                          <p:spTgt spid="151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1555">
                                            <p:txEl>
                                              <p:pRg st="2" end="2"/>
                                            </p:txEl>
                                          </p:spTgt>
                                        </p:tgtEl>
                                        <p:attrNameLst>
                                          <p:attrName>style.visibility</p:attrName>
                                        </p:attrNameLst>
                                      </p:cBhvr>
                                      <p:to>
                                        <p:strVal val="visible"/>
                                      </p:to>
                                    </p:set>
                                    <p:animEffect transition="in" filter="blinds(horizontal)">
                                      <p:cBhvr>
                                        <p:cTn id="12" dur="500"/>
                                        <p:tgtEl>
                                          <p:spTgt spid="151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animEffect transition="in" filter="blinds(horizontal)">
                                      <p:cBhvr>
                                        <p:cTn id="17" dur="500"/>
                                        <p:tgtEl>
                                          <p:spTgt spid="151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1555">
                                            <p:txEl>
                                              <p:pRg st="4" end="4"/>
                                            </p:txEl>
                                          </p:spTgt>
                                        </p:tgtEl>
                                        <p:attrNameLst>
                                          <p:attrName>style.visibility</p:attrName>
                                        </p:attrNameLst>
                                      </p:cBhvr>
                                      <p:to>
                                        <p:strVal val="visible"/>
                                      </p:to>
                                    </p:set>
                                    <p:animEffect transition="in" filter="blinds(horizontal)">
                                      <p:cBhvr>
                                        <p:cTn id="22" dur="500"/>
                                        <p:tgtEl>
                                          <p:spTgt spid="151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animEffect transition="in" filter="blinds(horizontal)">
                                      <p:cBhvr>
                                        <p:cTn id="27" dur="500"/>
                                        <p:tgtEl>
                                          <p:spTgt spid="1515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1555">
                                            <p:txEl>
                                              <p:pRg st="7" end="7"/>
                                            </p:txEl>
                                          </p:spTgt>
                                        </p:tgtEl>
                                        <p:attrNameLst>
                                          <p:attrName>style.visibility</p:attrName>
                                        </p:attrNameLst>
                                      </p:cBhvr>
                                      <p:to>
                                        <p:strVal val="visible"/>
                                      </p:to>
                                    </p:set>
                                    <p:animEffect transition="in" filter="blinds(horizontal)">
                                      <p:cBhvr>
                                        <p:cTn id="32" dur="500"/>
                                        <p:tgtEl>
                                          <p:spTgt spid="15155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1555">
                                            <p:txEl>
                                              <p:pRg st="9" end="9"/>
                                            </p:txEl>
                                          </p:spTgt>
                                        </p:tgtEl>
                                        <p:attrNameLst>
                                          <p:attrName>style.visibility</p:attrName>
                                        </p:attrNameLst>
                                      </p:cBhvr>
                                      <p:to>
                                        <p:strVal val="visible"/>
                                      </p:to>
                                    </p:set>
                                    <p:animEffect transition="in" filter="blinds(horizontal)">
                                      <p:cBhvr>
                                        <p:cTn id="37" dur="500"/>
                                        <p:tgtEl>
                                          <p:spTgt spid="15155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1555">
                                            <p:txEl>
                                              <p:pRg st="11" end="11"/>
                                            </p:txEl>
                                          </p:spTgt>
                                        </p:tgtEl>
                                        <p:attrNameLst>
                                          <p:attrName>style.visibility</p:attrName>
                                        </p:attrNameLst>
                                      </p:cBhvr>
                                      <p:to>
                                        <p:strVal val="visible"/>
                                      </p:to>
                                    </p:set>
                                    <p:animEffect transition="in" filter="blinds(horizontal)">
                                      <p:cBhvr>
                                        <p:cTn id="42" dur="500"/>
                                        <p:tgtEl>
                                          <p:spTgt spid="151555">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51555">
                                            <p:txEl>
                                              <p:pRg st="12" end="12"/>
                                            </p:txEl>
                                          </p:spTgt>
                                        </p:tgtEl>
                                        <p:attrNameLst>
                                          <p:attrName>style.visibility</p:attrName>
                                        </p:attrNameLst>
                                      </p:cBhvr>
                                      <p:to>
                                        <p:strVal val="visible"/>
                                      </p:to>
                                    </p:set>
                                    <p:animEffect transition="in" filter="blinds(horizontal)">
                                      <p:cBhvr>
                                        <p:cTn id="47" dur="500"/>
                                        <p:tgtEl>
                                          <p:spTgt spid="151555">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56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5" grpId="0" animBg="1"/>
      <p:bldP spid="1515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idx="4294967295"/>
          </p:nvPr>
        </p:nvSpPr>
        <p:spPr/>
        <p:txBody>
          <a:bodyPr/>
          <a:lstStyle/>
          <a:p>
            <a:pPr algn="l"/>
            <a:r>
              <a:rPr lang="en-US" altLang="en-US" dirty="0"/>
              <a:t>Partitioning Strategy</a:t>
            </a:r>
          </a:p>
        </p:txBody>
      </p:sp>
      <p:sp>
        <p:nvSpPr>
          <p:cNvPr id="24580" name="Content Placeholder 2"/>
          <p:cNvSpPr>
            <a:spLocks noGrp="1"/>
          </p:cNvSpPr>
          <p:nvPr>
            <p:ph idx="4294967295"/>
          </p:nvPr>
        </p:nvSpPr>
        <p:spPr>
          <a:xfrm>
            <a:off x="685800" y="1447800"/>
            <a:ext cx="8153400" cy="3970338"/>
          </a:xfrm>
        </p:spPr>
        <p:txBody>
          <a:bodyPr/>
          <a:lstStyle/>
          <a:p>
            <a:r>
              <a:rPr lang="en-US" altLang="en-US" sz="2400" dirty="0"/>
              <a:t>An in place partitioning algorithm</a:t>
            </a:r>
          </a:p>
          <a:p>
            <a:pPr lvl="1"/>
            <a:endParaRPr lang="en-US" altLang="en-US" sz="2000" i="1" dirty="0">
              <a:solidFill>
                <a:schemeClr val="folHlink"/>
              </a:solidFill>
            </a:endParaRPr>
          </a:p>
          <a:p>
            <a:pPr lvl="1"/>
            <a:r>
              <a:rPr lang="en-US" altLang="en-US" sz="2000" i="1" dirty="0">
                <a:solidFill>
                  <a:schemeClr val="accent2"/>
                </a:solidFill>
              </a:rPr>
              <a:t>(1) Swap pivot with last element </a:t>
            </a:r>
            <a:r>
              <a:rPr lang="en-US" altLang="en-US" sz="2000" i="1" dirty="0">
                <a:solidFill>
                  <a:schemeClr val="accent2"/>
                </a:solidFill>
                <a:latin typeface="Comic Sans MS" panose="030F0702030302020204" pitchFamily="66" charset="0"/>
              </a:rPr>
              <a:t>S[right]</a:t>
            </a:r>
          </a:p>
          <a:p>
            <a:pPr lvl="1"/>
            <a:r>
              <a:rPr lang="en-US" altLang="en-US" sz="2000" i="1" dirty="0">
                <a:solidFill>
                  <a:schemeClr val="accent2"/>
                </a:solidFill>
              </a:rPr>
              <a:t>(2) </a:t>
            </a:r>
            <a:r>
              <a:rPr lang="en-US" altLang="en-US" sz="2000" i="1" dirty="0">
                <a:solidFill>
                  <a:schemeClr val="accent2"/>
                </a:solidFill>
                <a:latin typeface="Comic Sans MS" panose="030F0702030302020204" pitchFamily="66" charset="0"/>
              </a:rPr>
              <a:t>i = left</a:t>
            </a:r>
          </a:p>
          <a:p>
            <a:pPr lvl="1"/>
            <a:r>
              <a:rPr lang="en-US" altLang="en-US" sz="2000" i="1" dirty="0">
                <a:solidFill>
                  <a:schemeClr val="accent2"/>
                </a:solidFill>
              </a:rPr>
              <a:t>(3) </a:t>
            </a:r>
            <a:r>
              <a:rPr lang="en-US" altLang="en-US" sz="2000" i="1" dirty="0">
                <a:solidFill>
                  <a:schemeClr val="accent2"/>
                </a:solidFill>
                <a:latin typeface="Comic Sans MS" panose="030F0702030302020204" pitchFamily="66" charset="0"/>
              </a:rPr>
              <a:t>j = (right – 1)</a:t>
            </a:r>
          </a:p>
          <a:p>
            <a:pPr lvl="1"/>
            <a:r>
              <a:rPr lang="en-US" altLang="en-US" sz="2000" i="1" dirty="0">
                <a:solidFill>
                  <a:schemeClr val="accent2"/>
                </a:solidFill>
              </a:rPr>
              <a:t>while (</a:t>
            </a:r>
            <a:r>
              <a:rPr lang="en-US" altLang="en-US" sz="2000" i="1" dirty="0">
                <a:solidFill>
                  <a:schemeClr val="accent2"/>
                </a:solidFill>
                <a:latin typeface="Comic Sans MS" panose="030F0702030302020204" pitchFamily="66" charset="0"/>
              </a:rPr>
              <a:t>i &lt; j</a:t>
            </a:r>
            <a:r>
              <a:rPr lang="en-US" altLang="en-US" sz="2000" i="1" dirty="0">
                <a:solidFill>
                  <a:schemeClr val="accent2"/>
                </a:solidFill>
              </a:rPr>
              <a:t>)</a:t>
            </a:r>
          </a:p>
          <a:p>
            <a:pPr lvl="2"/>
            <a:r>
              <a:rPr lang="en-US" altLang="en-US" sz="1600" i="1" dirty="0">
                <a:solidFill>
                  <a:schemeClr val="accent2"/>
                </a:solidFill>
              </a:rPr>
              <a:t>(4) { </a:t>
            </a:r>
            <a:r>
              <a:rPr lang="en-US" altLang="en-US" sz="1600" i="1" dirty="0">
                <a:solidFill>
                  <a:schemeClr val="accent2"/>
                </a:solidFill>
                <a:latin typeface="Comic Sans MS" panose="030F0702030302020204" pitchFamily="66" charset="0"/>
              </a:rPr>
              <a:t>i++</a:t>
            </a:r>
            <a:r>
              <a:rPr lang="en-US" altLang="en-US" sz="1600" i="1" dirty="0">
                <a:solidFill>
                  <a:schemeClr val="accent2"/>
                </a:solidFill>
              </a:rPr>
              <a:t>; } until </a:t>
            </a:r>
            <a:r>
              <a:rPr lang="en-US" altLang="en-US" sz="1600" i="1" dirty="0">
                <a:solidFill>
                  <a:schemeClr val="accent2"/>
                </a:solidFill>
                <a:latin typeface="Comic Sans MS" panose="030F0702030302020204" pitchFamily="66" charset="0"/>
              </a:rPr>
              <a:t>S[i] &gt; pivot</a:t>
            </a:r>
          </a:p>
          <a:p>
            <a:pPr lvl="2"/>
            <a:r>
              <a:rPr lang="en-US" altLang="en-US" sz="1600" i="1" dirty="0">
                <a:solidFill>
                  <a:schemeClr val="accent2"/>
                </a:solidFill>
              </a:rPr>
              <a:t>(5) { </a:t>
            </a:r>
            <a:r>
              <a:rPr lang="en-US" altLang="en-US" sz="1600" i="1" dirty="0">
                <a:solidFill>
                  <a:schemeClr val="accent2"/>
                </a:solidFill>
                <a:latin typeface="Comic Sans MS" panose="030F0702030302020204" pitchFamily="66" charset="0"/>
              </a:rPr>
              <a:t>j--</a:t>
            </a:r>
            <a:r>
              <a:rPr lang="en-US" altLang="en-US" sz="1600" i="1" dirty="0">
                <a:solidFill>
                  <a:schemeClr val="accent2"/>
                </a:solidFill>
              </a:rPr>
              <a:t>; } until </a:t>
            </a:r>
            <a:r>
              <a:rPr lang="en-US" altLang="en-US" sz="1600" i="1" dirty="0">
                <a:solidFill>
                  <a:schemeClr val="accent2"/>
                </a:solidFill>
                <a:latin typeface="Comic Sans MS" panose="030F0702030302020204" pitchFamily="66" charset="0"/>
              </a:rPr>
              <a:t>S[j] &lt; pivot</a:t>
            </a:r>
          </a:p>
          <a:p>
            <a:pPr lvl="2"/>
            <a:r>
              <a:rPr lang="en-US" altLang="en-US" sz="1600" i="1" dirty="0">
                <a:solidFill>
                  <a:schemeClr val="accent2"/>
                </a:solidFill>
              </a:rPr>
              <a:t>(6) If (</a:t>
            </a:r>
            <a:r>
              <a:rPr lang="en-US" altLang="en-US" sz="1600" i="1" dirty="0">
                <a:solidFill>
                  <a:schemeClr val="accent2"/>
                </a:solidFill>
                <a:latin typeface="Comic Sans MS" panose="030F0702030302020204" pitchFamily="66" charset="0"/>
              </a:rPr>
              <a:t>i &lt; j</a:t>
            </a:r>
            <a:r>
              <a:rPr lang="en-US" altLang="en-US" sz="1600" i="1" dirty="0">
                <a:solidFill>
                  <a:schemeClr val="accent2"/>
                </a:solidFill>
              </a:rPr>
              <a:t>), then </a:t>
            </a:r>
            <a:r>
              <a:rPr lang="en-US" altLang="en-US" sz="1600" i="1" dirty="0">
                <a:solidFill>
                  <a:schemeClr val="accent2"/>
                </a:solidFill>
                <a:latin typeface="Comic Sans MS" panose="030F0702030302020204" pitchFamily="66" charset="0"/>
              </a:rPr>
              <a:t>swap( S[i] , S[j] )</a:t>
            </a:r>
          </a:p>
          <a:p>
            <a:pPr lvl="1"/>
            <a:r>
              <a:rPr lang="en-US" altLang="en-US" sz="2000" i="1" dirty="0">
                <a:solidFill>
                  <a:schemeClr val="accent2"/>
                </a:solidFill>
              </a:rPr>
              <a:t>(7) </a:t>
            </a:r>
            <a:r>
              <a:rPr lang="en-US" altLang="en-US" sz="2000" i="1" dirty="0">
                <a:solidFill>
                  <a:schemeClr val="accent2"/>
                </a:solidFill>
                <a:latin typeface="Comic Sans MS" panose="030F0702030302020204" pitchFamily="66" charset="0"/>
              </a:rPr>
              <a:t>Swap ( pivot , S[i] )</a:t>
            </a:r>
            <a:endParaRPr lang="en-US" altLang="en-US" sz="2400" i="1" dirty="0">
              <a:solidFill>
                <a:schemeClr val="accent2"/>
              </a:solidFill>
              <a:latin typeface="Comic Sans MS" panose="030F0702030302020204" pitchFamily="66" charset="0"/>
            </a:endParaRPr>
          </a:p>
        </p:txBody>
      </p:sp>
      <p:sp>
        <p:nvSpPr>
          <p:cNvPr id="24582" name="AutoShape 5"/>
          <p:cNvSpPr>
            <a:spLocks noChangeArrowheads="1"/>
          </p:cNvSpPr>
          <p:nvPr/>
        </p:nvSpPr>
        <p:spPr bwMode="auto">
          <a:xfrm>
            <a:off x="838200" y="2146169"/>
            <a:ext cx="5638800" cy="30384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4583" name="Text Box 6"/>
          <p:cNvSpPr txBox="1">
            <a:spLocks noChangeArrowheads="1"/>
          </p:cNvSpPr>
          <p:nvPr/>
        </p:nvSpPr>
        <p:spPr bwMode="auto">
          <a:xfrm>
            <a:off x="4953000" y="5486400"/>
            <a:ext cx="1684337" cy="9159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t>Needs a few </a:t>
            </a:r>
            <a:br>
              <a:rPr lang="en-US" altLang="en-US" sz="1800" dirty="0"/>
            </a:br>
            <a:r>
              <a:rPr lang="en-US" altLang="en-US" sz="1800" dirty="0"/>
              <a:t>boundary case</a:t>
            </a:r>
            <a:br>
              <a:rPr lang="en-US" altLang="en-US" sz="1800" dirty="0"/>
            </a:br>
            <a:r>
              <a:rPr lang="en-US" altLang="en-US" sz="1800" dirty="0"/>
              <a:t>handling</a:t>
            </a:r>
          </a:p>
        </p:txBody>
      </p:sp>
      <p:sp>
        <p:nvSpPr>
          <p:cNvPr id="2" name="Slide Number Placeholder 1"/>
          <p:cNvSpPr>
            <a:spLocks noGrp="1"/>
          </p:cNvSpPr>
          <p:nvPr>
            <p:ph type="sldNum" sz="quarter" idx="12"/>
          </p:nvPr>
        </p:nvSpPr>
        <p:spPr/>
        <p:txBody>
          <a:bodyPr/>
          <a:lstStyle/>
          <a:p>
            <a:pPr>
              <a:defRPr/>
            </a:pPr>
            <a:fld id="{C8F13E38-C905-4156-AE2B-43F1DB021058}" type="slidenum">
              <a:rPr lang="en-US" altLang="en-US" smtClean="0"/>
              <a:pPr>
                <a:defRPr/>
              </a:pPr>
              <a:t>33</a:t>
            </a:fld>
            <a:endParaRPr lang="en-US" altLang="en-US"/>
          </a:p>
        </p:txBody>
      </p:sp>
    </p:spTree>
    <p:extLst>
      <p:ext uri="{BB962C8B-B14F-4D97-AF65-F5344CB8AC3E}">
        <p14:creationId xmlns:p14="http://schemas.microsoft.com/office/powerpoint/2010/main" val="427444065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a:xfrm>
            <a:off x="349250" y="457200"/>
            <a:ext cx="8032750" cy="838200"/>
          </a:xfrm>
        </p:spPr>
        <p:txBody>
          <a:bodyPr/>
          <a:lstStyle/>
          <a:p>
            <a:pPr algn="l"/>
            <a:r>
              <a:rPr lang="en-US" altLang="en-US" sz="3200" dirty="0"/>
              <a:t>Partitioning Example</a:t>
            </a:r>
          </a:p>
        </p:txBody>
      </p:sp>
      <p:sp>
        <p:nvSpPr>
          <p:cNvPr id="25605" name="TextBox 4"/>
          <p:cNvSpPr txBox="1">
            <a:spLocks noChangeArrowheads="1"/>
          </p:cNvSpPr>
          <p:nvPr/>
        </p:nvSpPr>
        <p:spPr bwMode="auto">
          <a:xfrm>
            <a:off x="1104900" y="2613580"/>
            <a:ext cx="78129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b="1" dirty="0">
                <a:latin typeface="Courier New" pitchFamily="49" charset="0"/>
                <a:cs typeface="Courier New" pitchFamily="49" charset="0"/>
              </a:rPr>
              <a:t>8 1 4 9 6 3 5 2 7 0   </a:t>
            </a:r>
            <a:r>
              <a:rPr lang="en-US" altLang="en-US" sz="1800" dirty="0">
                <a:solidFill>
                  <a:schemeClr val="accent2"/>
                </a:solidFill>
                <a:latin typeface="Tahoma" pitchFamily="34" charset="0"/>
                <a:cs typeface="Courier New" pitchFamily="49" charset="0"/>
              </a:rPr>
              <a:t>Initial array</a:t>
            </a:r>
          </a:p>
          <a:p>
            <a:endParaRPr lang="en-US" altLang="en-US" sz="1800" b="1" dirty="0">
              <a:latin typeface="Courier New" pitchFamily="49" charset="0"/>
              <a:cs typeface="Courier New" pitchFamily="49" charset="0"/>
            </a:endParaRPr>
          </a:p>
          <a:p>
            <a:r>
              <a:rPr lang="en-US" altLang="en-US" sz="1800" b="1" dirty="0">
                <a:latin typeface="Courier New" pitchFamily="49" charset="0"/>
                <a:cs typeface="Courier New" pitchFamily="49" charset="0"/>
              </a:rPr>
              <a:t>8 1 4 9 0 3 5 2 7 6   </a:t>
            </a:r>
            <a:r>
              <a:rPr lang="en-US" altLang="en-US" sz="1800" dirty="0">
                <a:solidFill>
                  <a:schemeClr val="accent2"/>
                </a:solidFill>
                <a:latin typeface="Tahoma" pitchFamily="34" charset="0"/>
                <a:cs typeface="Courier New" pitchFamily="49" charset="0"/>
              </a:rPr>
              <a:t>Swap pivot; initialize </a:t>
            </a:r>
            <a:r>
              <a:rPr lang="en-US" altLang="en-US" sz="1800" dirty="0">
                <a:solidFill>
                  <a:schemeClr val="accent2"/>
                </a:solidFill>
                <a:latin typeface="Comic Sans MS" panose="030F0702030302020204" pitchFamily="66" charset="0"/>
                <a:cs typeface="Courier New" pitchFamily="49" charset="0"/>
              </a:rPr>
              <a:t>i</a:t>
            </a:r>
            <a:r>
              <a:rPr lang="en-US" altLang="en-US" sz="1800" dirty="0">
                <a:solidFill>
                  <a:schemeClr val="accent2"/>
                </a:solidFill>
                <a:latin typeface="Tahoma" pitchFamily="34" charset="0"/>
                <a:cs typeface="Courier New" pitchFamily="49" charset="0"/>
              </a:rPr>
              <a:t> and </a:t>
            </a:r>
            <a:r>
              <a:rPr lang="en-US" altLang="en-US" sz="1800" dirty="0">
                <a:solidFill>
                  <a:schemeClr val="accent2"/>
                </a:solidFill>
                <a:latin typeface="Comic Sans MS" panose="030F0702030302020204" pitchFamily="66" charset="0"/>
                <a:cs typeface="Courier New" pitchFamily="49" charset="0"/>
              </a:rPr>
              <a:t>j</a:t>
            </a:r>
          </a:p>
          <a:p>
            <a:r>
              <a:rPr lang="en-US" altLang="en-US" sz="1800" b="1" dirty="0">
                <a:solidFill>
                  <a:srgbClr val="FF0000"/>
                </a:solidFill>
                <a:latin typeface="Courier New" pitchFamily="49" charset="0"/>
                <a:cs typeface="Courier New" pitchFamily="49" charset="0"/>
              </a:rPr>
              <a:t>i</a:t>
            </a:r>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j</a:t>
            </a:r>
          </a:p>
          <a:p>
            <a:endParaRPr lang="en-US" altLang="en-US" sz="1800" b="1" dirty="0">
              <a:latin typeface="Courier New" pitchFamily="49" charset="0"/>
              <a:cs typeface="Courier New" pitchFamily="49" charset="0"/>
            </a:endParaRPr>
          </a:p>
          <a:p>
            <a:r>
              <a:rPr lang="en-US" altLang="en-US" sz="1800" b="1" dirty="0">
                <a:latin typeface="Courier New" pitchFamily="49" charset="0"/>
                <a:cs typeface="Courier New" pitchFamily="49" charset="0"/>
              </a:rPr>
              <a:t>8 1 4 9 0 3 5 2 7 6   </a:t>
            </a:r>
            <a:r>
              <a:rPr lang="en-US" altLang="en-US" sz="1800" dirty="0">
                <a:solidFill>
                  <a:schemeClr val="accent2"/>
                </a:solidFill>
                <a:latin typeface="Tahoma" pitchFamily="34" charset="0"/>
                <a:cs typeface="Courier New" pitchFamily="49" charset="0"/>
              </a:rPr>
              <a:t>Move </a:t>
            </a:r>
            <a:r>
              <a:rPr lang="en-US" altLang="en-US" sz="1800" dirty="0">
                <a:solidFill>
                  <a:schemeClr val="accent2"/>
                </a:solidFill>
                <a:latin typeface="Comic Sans MS" panose="030F0702030302020204" pitchFamily="66" charset="0"/>
                <a:cs typeface="Courier New" pitchFamily="49" charset="0"/>
              </a:rPr>
              <a:t>i</a:t>
            </a:r>
            <a:r>
              <a:rPr lang="en-US" altLang="en-US" sz="1800" dirty="0">
                <a:solidFill>
                  <a:schemeClr val="accent2"/>
                </a:solidFill>
                <a:latin typeface="Tahoma" pitchFamily="34" charset="0"/>
                <a:cs typeface="Courier New" pitchFamily="49" charset="0"/>
              </a:rPr>
              <a:t> and </a:t>
            </a:r>
            <a:r>
              <a:rPr lang="en-US" altLang="en-US" sz="1800" dirty="0">
                <a:solidFill>
                  <a:schemeClr val="accent2"/>
                </a:solidFill>
                <a:latin typeface="Comic Sans MS" panose="030F0702030302020204" pitchFamily="66" charset="0"/>
                <a:cs typeface="Courier New" pitchFamily="49" charset="0"/>
              </a:rPr>
              <a:t>j</a:t>
            </a:r>
            <a:r>
              <a:rPr lang="en-US" altLang="en-US" sz="1800" dirty="0">
                <a:solidFill>
                  <a:schemeClr val="accent2"/>
                </a:solidFill>
                <a:latin typeface="Tahoma" pitchFamily="34" charset="0"/>
                <a:cs typeface="Courier New" pitchFamily="49" charset="0"/>
              </a:rPr>
              <a:t> inwards until conditions violated</a:t>
            </a:r>
          </a:p>
          <a:p>
            <a:r>
              <a:rPr lang="en-US" altLang="en-US" sz="1800" b="1" dirty="0">
                <a:solidFill>
                  <a:srgbClr val="FF0000"/>
                </a:solidFill>
                <a:latin typeface="Courier New" pitchFamily="49" charset="0"/>
                <a:cs typeface="Courier New" pitchFamily="49" charset="0"/>
              </a:rPr>
              <a:t>i</a:t>
            </a:r>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j</a:t>
            </a:r>
          </a:p>
          <a:p>
            <a:endParaRPr lang="en-US" altLang="en-US" sz="1800" b="1" dirty="0">
              <a:latin typeface="Courier New" pitchFamily="49" charset="0"/>
              <a:cs typeface="Courier New" pitchFamily="49" charset="0"/>
            </a:endParaRPr>
          </a:p>
          <a:p>
            <a:r>
              <a:rPr lang="en-US" altLang="en-US" sz="1800" b="1" dirty="0">
                <a:latin typeface="Courier New" pitchFamily="49" charset="0"/>
                <a:cs typeface="Courier New" pitchFamily="49" charset="0"/>
              </a:rPr>
              <a:t>2 1 4 9 0 3 5 8 7 6   </a:t>
            </a:r>
            <a:r>
              <a:rPr lang="en-US" altLang="en-US" sz="1800" dirty="0">
                <a:solidFill>
                  <a:schemeClr val="accent2"/>
                </a:solidFill>
                <a:latin typeface="Tahoma" pitchFamily="34" charset="0"/>
                <a:cs typeface="Courier New" pitchFamily="49" charset="0"/>
              </a:rPr>
              <a:t>After first swap</a:t>
            </a:r>
          </a:p>
          <a:p>
            <a:r>
              <a:rPr lang="en-US" altLang="en-US" sz="1800" b="1" dirty="0">
                <a:solidFill>
                  <a:srgbClr val="FF0000"/>
                </a:solidFill>
                <a:latin typeface="Courier New" pitchFamily="49" charset="0"/>
                <a:cs typeface="Courier New" pitchFamily="49" charset="0"/>
              </a:rPr>
              <a:t>i</a:t>
            </a:r>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j</a:t>
            </a:r>
          </a:p>
        </p:txBody>
      </p:sp>
      <p:sp>
        <p:nvSpPr>
          <p:cNvPr id="16392" name="Oval 8"/>
          <p:cNvSpPr>
            <a:spLocks noChangeArrowheads="1"/>
          </p:cNvSpPr>
          <p:nvPr/>
        </p:nvSpPr>
        <p:spPr bwMode="auto">
          <a:xfrm>
            <a:off x="2246312" y="2597705"/>
            <a:ext cx="236538" cy="407988"/>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6396" name="Oval 12"/>
          <p:cNvSpPr>
            <a:spLocks noChangeArrowheads="1"/>
          </p:cNvSpPr>
          <p:nvPr/>
        </p:nvSpPr>
        <p:spPr bwMode="auto">
          <a:xfrm>
            <a:off x="3606800" y="3108880"/>
            <a:ext cx="236537" cy="407988"/>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grpSp>
        <p:nvGrpSpPr>
          <p:cNvPr id="2" name="Group 15"/>
          <p:cNvGrpSpPr>
            <a:grpSpLocks/>
          </p:cNvGrpSpPr>
          <p:nvPr/>
        </p:nvGrpSpPr>
        <p:grpSpPr bwMode="auto">
          <a:xfrm>
            <a:off x="2392362" y="2932668"/>
            <a:ext cx="1296988" cy="301625"/>
            <a:chOff x="1754" y="1615"/>
            <a:chExt cx="817" cy="190"/>
          </a:xfrm>
        </p:grpSpPr>
        <p:sp>
          <p:nvSpPr>
            <p:cNvPr id="25631" name="Line 13"/>
            <p:cNvSpPr>
              <a:spLocks noChangeShapeType="1"/>
            </p:cNvSpPr>
            <p:nvPr/>
          </p:nvSpPr>
          <p:spPr bwMode="auto">
            <a:xfrm>
              <a:off x="1810" y="1620"/>
              <a:ext cx="741" cy="139"/>
            </a:xfrm>
            <a:prstGeom prst="line">
              <a:avLst/>
            </a:prstGeom>
            <a:noFill/>
            <a:ln w="9525">
              <a:solidFill>
                <a:srgbClr val="8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25632" name="Line 14"/>
            <p:cNvSpPr>
              <a:spLocks noChangeShapeType="1"/>
            </p:cNvSpPr>
            <p:nvPr/>
          </p:nvSpPr>
          <p:spPr bwMode="auto">
            <a:xfrm flipH="1">
              <a:off x="1754" y="1615"/>
              <a:ext cx="817" cy="190"/>
            </a:xfrm>
            <a:prstGeom prst="line">
              <a:avLst/>
            </a:prstGeom>
            <a:noFill/>
            <a:ln w="9525">
              <a:solidFill>
                <a:srgbClr val="8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grpSp>
      <p:sp>
        <p:nvSpPr>
          <p:cNvPr id="16401" name="AutoShape 17"/>
          <p:cNvSpPr>
            <a:spLocks noChangeArrowheads="1"/>
          </p:cNvSpPr>
          <p:nvPr/>
        </p:nvSpPr>
        <p:spPr bwMode="auto">
          <a:xfrm>
            <a:off x="327025" y="2678668"/>
            <a:ext cx="449263" cy="277812"/>
          </a:xfrm>
          <a:prstGeom prst="rightArrow">
            <a:avLst>
              <a:gd name="adj1" fmla="val 50000"/>
              <a:gd name="adj2" fmla="val 404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6402" name="AutoShape 18"/>
          <p:cNvSpPr>
            <a:spLocks noChangeArrowheads="1"/>
          </p:cNvSpPr>
          <p:nvPr/>
        </p:nvSpPr>
        <p:spPr bwMode="auto">
          <a:xfrm>
            <a:off x="333375" y="3207305"/>
            <a:ext cx="449263" cy="277813"/>
          </a:xfrm>
          <a:prstGeom prst="rightArrow">
            <a:avLst>
              <a:gd name="adj1" fmla="val 50000"/>
              <a:gd name="adj2" fmla="val 404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6403" name="AutoShape 19"/>
          <p:cNvSpPr>
            <a:spLocks noChangeArrowheads="1"/>
          </p:cNvSpPr>
          <p:nvPr/>
        </p:nvSpPr>
        <p:spPr bwMode="auto">
          <a:xfrm>
            <a:off x="349250" y="3997880"/>
            <a:ext cx="449263" cy="277813"/>
          </a:xfrm>
          <a:prstGeom prst="rightArrow">
            <a:avLst>
              <a:gd name="adj1" fmla="val 50000"/>
              <a:gd name="adj2" fmla="val 404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6405" name="Freeform 21"/>
          <p:cNvSpPr>
            <a:spLocks/>
          </p:cNvSpPr>
          <p:nvPr/>
        </p:nvSpPr>
        <p:spPr bwMode="auto">
          <a:xfrm>
            <a:off x="1336675" y="4561443"/>
            <a:ext cx="1746250" cy="166687"/>
          </a:xfrm>
          <a:custGeom>
            <a:avLst/>
            <a:gdLst>
              <a:gd name="T0" fmla="*/ 0 w 1224"/>
              <a:gd name="T1" fmla="*/ 25201486 h 105"/>
              <a:gd name="T2" fmla="*/ 1215134497 w 1224"/>
              <a:gd name="T3" fmla="*/ 259574545 h 105"/>
              <a:gd name="T4" fmla="*/ 2147483647 w 1224"/>
              <a:gd name="T5" fmla="*/ 0 h 105"/>
              <a:gd name="T6" fmla="*/ 0 60000 65536"/>
              <a:gd name="T7" fmla="*/ 0 60000 65536"/>
              <a:gd name="T8" fmla="*/ 0 60000 65536"/>
              <a:gd name="T9" fmla="*/ 0 w 1224"/>
              <a:gd name="T10" fmla="*/ 0 h 105"/>
              <a:gd name="T11" fmla="*/ 1224 w 1224"/>
              <a:gd name="T12" fmla="*/ 105 h 105"/>
            </a:gdLst>
            <a:ahLst/>
            <a:cxnLst>
              <a:cxn ang="T6">
                <a:pos x="T0" y="T1"/>
              </a:cxn>
              <a:cxn ang="T7">
                <a:pos x="T2" y="T3"/>
              </a:cxn>
              <a:cxn ang="T8">
                <a:pos x="T4" y="T5"/>
              </a:cxn>
            </a:cxnLst>
            <a:rect l="T9" t="T10" r="T11" b="T12"/>
            <a:pathLst>
              <a:path w="1224" h="105">
                <a:moveTo>
                  <a:pt x="0" y="10"/>
                </a:moveTo>
                <a:cubicBezTo>
                  <a:pt x="196" y="57"/>
                  <a:pt x="393" y="105"/>
                  <a:pt x="597" y="103"/>
                </a:cubicBezTo>
                <a:cubicBezTo>
                  <a:pt x="801" y="101"/>
                  <a:pt x="1012" y="50"/>
                  <a:pt x="1224" y="0"/>
                </a:cubicBezTo>
              </a:path>
            </a:pathLst>
          </a:custGeom>
          <a:noFill/>
          <a:ln w="9525" cap="flat">
            <a:solidFill>
              <a:schemeClr val="accent2"/>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6408" name="Text Box 24"/>
          <p:cNvSpPr txBox="1">
            <a:spLocks noChangeArrowheads="1"/>
          </p:cNvSpPr>
          <p:nvPr/>
        </p:nvSpPr>
        <p:spPr bwMode="auto">
          <a:xfrm>
            <a:off x="1595437" y="4434443"/>
            <a:ext cx="13500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000" b="1" i="1" dirty="0"/>
              <a:t>Positioned to swap</a:t>
            </a:r>
          </a:p>
        </p:txBody>
      </p:sp>
      <p:sp>
        <p:nvSpPr>
          <p:cNvPr id="16409" name="Freeform 25"/>
          <p:cNvSpPr>
            <a:spLocks/>
          </p:cNvSpPr>
          <p:nvPr/>
        </p:nvSpPr>
        <p:spPr bwMode="auto">
          <a:xfrm>
            <a:off x="1325562" y="5415518"/>
            <a:ext cx="1746250" cy="166687"/>
          </a:xfrm>
          <a:custGeom>
            <a:avLst/>
            <a:gdLst>
              <a:gd name="T0" fmla="*/ 0 w 1224"/>
              <a:gd name="T1" fmla="*/ 25201486 h 105"/>
              <a:gd name="T2" fmla="*/ 1215134497 w 1224"/>
              <a:gd name="T3" fmla="*/ 259574545 h 105"/>
              <a:gd name="T4" fmla="*/ 2147483647 w 1224"/>
              <a:gd name="T5" fmla="*/ 0 h 105"/>
              <a:gd name="T6" fmla="*/ 0 60000 65536"/>
              <a:gd name="T7" fmla="*/ 0 60000 65536"/>
              <a:gd name="T8" fmla="*/ 0 60000 65536"/>
              <a:gd name="T9" fmla="*/ 0 w 1224"/>
              <a:gd name="T10" fmla="*/ 0 h 105"/>
              <a:gd name="T11" fmla="*/ 1224 w 1224"/>
              <a:gd name="T12" fmla="*/ 105 h 105"/>
            </a:gdLst>
            <a:ahLst/>
            <a:cxnLst>
              <a:cxn ang="T6">
                <a:pos x="T0" y="T1"/>
              </a:cxn>
              <a:cxn ang="T7">
                <a:pos x="T2" y="T3"/>
              </a:cxn>
              <a:cxn ang="T8">
                <a:pos x="T4" y="T5"/>
              </a:cxn>
            </a:cxnLst>
            <a:rect l="T9" t="T10" r="T11" b="T12"/>
            <a:pathLst>
              <a:path w="1224" h="105">
                <a:moveTo>
                  <a:pt x="0" y="10"/>
                </a:moveTo>
                <a:cubicBezTo>
                  <a:pt x="196" y="57"/>
                  <a:pt x="393" y="105"/>
                  <a:pt x="597" y="103"/>
                </a:cubicBezTo>
                <a:cubicBezTo>
                  <a:pt x="801" y="101"/>
                  <a:pt x="1012" y="50"/>
                  <a:pt x="1224" y="0"/>
                </a:cubicBezTo>
              </a:path>
            </a:pathLst>
          </a:custGeom>
          <a:noFill/>
          <a:ln w="9525" cap="flat">
            <a:solidFill>
              <a:schemeClr val="accent2"/>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6410" name="Text Box 26"/>
          <p:cNvSpPr txBox="1">
            <a:spLocks noChangeArrowheads="1"/>
          </p:cNvSpPr>
          <p:nvPr/>
        </p:nvSpPr>
        <p:spPr bwMode="auto">
          <a:xfrm>
            <a:off x="1885950" y="5345668"/>
            <a:ext cx="7312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000" b="1" i="1" dirty="0"/>
              <a:t>swapped</a:t>
            </a:r>
          </a:p>
        </p:txBody>
      </p:sp>
      <p:sp>
        <p:nvSpPr>
          <p:cNvPr id="25617" name="Oval 27"/>
          <p:cNvSpPr>
            <a:spLocks noChangeArrowheads="1"/>
          </p:cNvSpPr>
          <p:nvPr/>
        </p:nvSpPr>
        <p:spPr bwMode="auto">
          <a:xfrm>
            <a:off x="3603625" y="3956605"/>
            <a:ext cx="236537" cy="407988"/>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25618" name="Oval 28"/>
          <p:cNvSpPr>
            <a:spLocks noChangeArrowheads="1"/>
          </p:cNvSpPr>
          <p:nvPr/>
        </p:nvSpPr>
        <p:spPr bwMode="auto">
          <a:xfrm>
            <a:off x="3624262" y="4794805"/>
            <a:ext cx="236538" cy="407988"/>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6414" name="AutoShape 30"/>
          <p:cNvSpPr>
            <a:spLocks noChangeArrowheads="1"/>
          </p:cNvSpPr>
          <p:nvPr/>
        </p:nvSpPr>
        <p:spPr bwMode="auto">
          <a:xfrm>
            <a:off x="4698893" y="1329053"/>
            <a:ext cx="4140307" cy="1071563"/>
          </a:xfrm>
          <a:prstGeom prst="roundRect">
            <a:avLst>
              <a:gd name="adj" fmla="val 16667"/>
            </a:avLst>
          </a:prstGeom>
          <a:solidFill>
            <a:srgbClr val="CCFFCC">
              <a:alpha val="89803"/>
            </a:srgbClr>
          </a:solidFill>
          <a:ln w="9525">
            <a:solidFill>
              <a:schemeClr val="tx1"/>
            </a:solidFill>
            <a:round/>
            <a:headEnd/>
            <a:tailEnd/>
          </a:ln>
        </p:spPr>
        <p:txBody>
          <a:bodyPr wrap="none" anchor="ct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a:r>
              <a:rPr lang="en-US" altLang="en-US" sz="1800" i="1" dirty="0">
                <a:solidFill>
                  <a:schemeClr val="accent2"/>
                </a:solidFill>
              </a:rPr>
              <a:t>Swap pivot with last element </a:t>
            </a:r>
            <a:r>
              <a:rPr lang="en-US" altLang="en-US" sz="1800" i="1" dirty="0">
                <a:solidFill>
                  <a:schemeClr val="accent2"/>
                </a:solidFill>
                <a:latin typeface="Comic Sans MS" panose="030F0702030302020204" pitchFamily="66" charset="0"/>
              </a:rPr>
              <a:t>S[right]</a:t>
            </a:r>
          </a:p>
          <a:p>
            <a:pPr marL="0" lvl="1"/>
            <a:r>
              <a:rPr lang="en-US" altLang="en-US" sz="1800" i="1" dirty="0">
                <a:solidFill>
                  <a:schemeClr val="accent2"/>
                </a:solidFill>
                <a:latin typeface="Comic Sans MS" panose="030F0702030302020204" pitchFamily="66" charset="0"/>
              </a:rPr>
              <a:t>i = left</a:t>
            </a:r>
          </a:p>
          <a:p>
            <a:pPr marL="0" lvl="1"/>
            <a:r>
              <a:rPr lang="en-US" altLang="en-US" sz="1800" i="1" dirty="0">
                <a:solidFill>
                  <a:schemeClr val="accent2"/>
                </a:solidFill>
                <a:latin typeface="Comic Sans MS" panose="030F0702030302020204" pitchFamily="66" charset="0"/>
              </a:rPr>
              <a:t>j = (right – 1)</a:t>
            </a:r>
          </a:p>
        </p:txBody>
      </p:sp>
      <p:sp>
        <p:nvSpPr>
          <p:cNvPr id="25620" name="Line 31"/>
          <p:cNvSpPr>
            <a:spLocks noChangeShapeType="1"/>
          </p:cNvSpPr>
          <p:nvPr/>
        </p:nvSpPr>
        <p:spPr bwMode="auto">
          <a:xfrm>
            <a:off x="1020762" y="2556430"/>
            <a:ext cx="187325" cy="155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25621" name="Text Box 32"/>
          <p:cNvSpPr txBox="1">
            <a:spLocks noChangeArrowheads="1"/>
          </p:cNvSpPr>
          <p:nvPr/>
        </p:nvSpPr>
        <p:spPr bwMode="auto">
          <a:xfrm>
            <a:off x="838200" y="227226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i="1"/>
              <a:t>left</a:t>
            </a:r>
          </a:p>
        </p:txBody>
      </p:sp>
      <p:sp>
        <p:nvSpPr>
          <p:cNvPr id="25622" name="Line 33"/>
          <p:cNvSpPr>
            <a:spLocks noChangeShapeType="1"/>
          </p:cNvSpPr>
          <p:nvPr/>
        </p:nvSpPr>
        <p:spPr bwMode="auto">
          <a:xfrm flipH="1">
            <a:off x="3694112" y="2480230"/>
            <a:ext cx="66675" cy="204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25623" name="Text Box 34"/>
          <p:cNvSpPr txBox="1">
            <a:spLocks noChangeArrowheads="1"/>
          </p:cNvSpPr>
          <p:nvPr/>
        </p:nvSpPr>
        <p:spPr bwMode="auto">
          <a:xfrm>
            <a:off x="3578225" y="2196068"/>
            <a:ext cx="668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i="1"/>
              <a:t>right</a:t>
            </a:r>
          </a:p>
        </p:txBody>
      </p:sp>
      <p:sp>
        <p:nvSpPr>
          <p:cNvPr id="25629" name="AutoShape 29"/>
          <p:cNvSpPr>
            <a:spLocks noChangeArrowheads="1"/>
          </p:cNvSpPr>
          <p:nvPr/>
        </p:nvSpPr>
        <p:spPr bwMode="auto">
          <a:xfrm>
            <a:off x="3657600" y="5358002"/>
            <a:ext cx="4419600" cy="1423988"/>
          </a:xfrm>
          <a:prstGeom prst="roundRect">
            <a:avLst>
              <a:gd name="adj" fmla="val 16667"/>
            </a:avLst>
          </a:prstGeom>
          <a:solidFill>
            <a:srgbClr val="CCFFCC">
              <a:alpha val="89803"/>
            </a:srgb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endParaRPr lang="en-US" altLang="en-US" sz="1600" i="1" dirty="0">
              <a:solidFill>
                <a:schemeClr val="accent2"/>
              </a:solidFill>
            </a:endParaRPr>
          </a:p>
          <a:p>
            <a:pPr lvl="1"/>
            <a:r>
              <a:rPr lang="en-US" altLang="en-US" sz="1600" i="1" dirty="0">
                <a:solidFill>
                  <a:schemeClr val="accent2"/>
                </a:solidFill>
              </a:rPr>
              <a:t>While (</a:t>
            </a:r>
            <a:r>
              <a:rPr lang="en-US" altLang="en-US" sz="1600" i="1" dirty="0">
                <a:solidFill>
                  <a:schemeClr val="accent2"/>
                </a:solidFill>
                <a:latin typeface="Comic Sans MS" panose="030F0702030302020204" pitchFamily="66" charset="0"/>
              </a:rPr>
              <a:t>i &lt; j</a:t>
            </a:r>
            <a:r>
              <a:rPr lang="en-US" altLang="en-US" sz="1600" i="1" dirty="0">
                <a:solidFill>
                  <a:schemeClr val="accent2"/>
                </a:solidFill>
              </a:rPr>
              <a:t>) {</a:t>
            </a:r>
          </a:p>
          <a:p>
            <a:pPr lvl="2"/>
            <a:r>
              <a:rPr lang="en-US" altLang="en-US" sz="1600" i="1" dirty="0">
                <a:solidFill>
                  <a:schemeClr val="accent2"/>
                </a:solidFill>
              </a:rPr>
              <a:t>	{ </a:t>
            </a:r>
            <a:r>
              <a:rPr lang="en-US" altLang="en-US" sz="1600" i="1" dirty="0">
                <a:solidFill>
                  <a:schemeClr val="accent2"/>
                </a:solidFill>
                <a:latin typeface="Comic Sans MS" panose="030F0702030302020204" pitchFamily="66" charset="0"/>
              </a:rPr>
              <a:t>i++</a:t>
            </a:r>
            <a:r>
              <a:rPr lang="en-US" altLang="en-US" sz="1600" i="1" dirty="0">
                <a:solidFill>
                  <a:schemeClr val="accent2"/>
                </a:solidFill>
              </a:rPr>
              <a:t>; } until </a:t>
            </a:r>
            <a:r>
              <a:rPr lang="en-US" altLang="en-US" sz="1600" i="1" dirty="0">
                <a:solidFill>
                  <a:schemeClr val="accent2"/>
                </a:solidFill>
                <a:latin typeface="Comic Sans MS" panose="030F0702030302020204" pitchFamily="66" charset="0"/>
              </a:rPr>
              <a:t>S[i] &gt; pivot</a:t>
            </a:r>
          </a:p>
          <a:p>
            <a:pPr lvl="2"/>
            <a:r>
              <a:rPr lang="en-US" altLang="en-US" sz="1600" i="1" dirty="0">
                <a:solidFill>
                  <a:schemeClr val="accent2"/>
                </a:solidFill>
              </a:rPr>
              <a:t>	{ </a:t>
            </a:r>
            <a:r>
              <a:rPr lang="en-US" altLang="en-US" sz="1600" i="1" dirty="0">
                <a:solidFill>
                  <a:schemeClr val="accent2"/>
                </a:solidFill>
                <a:latin typeface="Comic Sans MS" panose="030F0702030302020204" pitchFamily="66" charset="0"/>
              </a:rPr>
              <a:t>j--</a:t>
            </a:r>
            <a:r>
              <a:rPr lang="en-US" altLang="en-US" sz="1600" i="1" dirty="0">
                <a:solidFill>
                  <a:schemeClr val="accent2"/>
                </a:solidFill>
              </a:rPr>
              <a:t>; } until </a:t>
            </a:r>
            <a:r>
              <a:rPr lang="en-US" altLang="en-US" sz="1600" i="1" dirty="0">
                <a:solidFill>
                  <a:schemeClr val="accent2"/>
                </a:solidFill>
                <a:latin typeface="Comic Sans MS" panose="030F0702030302020204" pitchFamily="66" charset="0"/>
              </a:rPr>
              <a:t>S[j] &lt; pivot</a:t>
            </a:r>
          </a:p>
          <a:p>
            <a:pPr lvl="2"/>
            <a:r>
              <a:rPr lang="en-US" altLang="en-US" sz="1600" i="1" dirty="0">
                <a:solidFill>
                  <a:schemeClr val="accent2"/>
                </a:solidFill>
              </a:rPr>
              <a:t>	If (</a:t>
            </a:r>
            <a:r>
              <a:rPr lang="en-US" altLang="en-US" sz="1600" i="1" dirty="0">
                <a:solidFill>
                  <a:schemeClr val="accent2"/>
                </a:solidFill>
                <a:latin typeface="Comic Sans MS" panose="030F0702030302020204" pitchFamily="66" charset="0"/>
              </a:rPr>
              <a:t>i &lt; j</a:t>
            </a:r>
            <a:r>
              <a:rPr lang="en-US" altLang="en-US" sz="1600" i="1" dirty="0">
                <a:solidFill>
                  <a:schemeClr val="accent2"/>
                </a:solidFill>
              </a:rPr>
              <a:t>), then </a:t>
            </a:r>
            <a:r>
              <a:rPr lang="en-US" altLang="en-US" sz="1600" i="1" dirty="0">
                <a:solidFill>
                  <a:schemeClr val="accent2"/>
                </a:solidFill>
                <a:latin typeface="Comic Sans MS" panose="030F0702030302020204" pitchFamily="66" charset="0"/>
              </a:rPr>
              <a:t>swap( S[i] , S[j] )</a:t>
            </a:r>
          </a:p>
          <a:p>
            <a:pPr lvl="2"/>
            <a:r>
              <a:rPr lang="en-US" altLang="en-US" sz="1600" i="1" dirty="0">
                <a:solidFill>
                  <a:schemeClr val="accent2"/>
                </a:solidFill>
              </a:rPr>
              <a:t>}</a:t>
            </a:r>
          </a:p>
          <a:p>
            <a:endParaRPr lang="en-US" altLang="en-US" sz="1800" dirty="0"/>
          </a:p>
        </p:txBody>
      </p:sp>
      <p:sp>
        <p:nvSpPr>
          <p:cNvPr id="16423" name="Line 39"/>
          <p:cNvSpPr>
            <a:spLocks noChangeShapeType="1"/>
          </p:cNvSpPr>
          <p:nvPr/>
        </p:nvSpPr>
        <p:spPr bwMode="auto">
          <a:xfrm flipH="1">
            <a:off x="3516312" y="3610530"/>
            <a:ext cx="2540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p>
        </p:txBody>
      </p:sp>
      <p:sp>
        <p:nvSpPr>
          <p:cNvPr id="16424" name="Line 40"/>
          <p:cNvSpPr>
            <a:spLocks noChangeShapeType="1"/>
          </p:cNvSpPr>
          <p:nvPr/>
        </p:nvSpPr>
        <p:spPr bwMode="auto">
          <a:xfrm>
            <a:off x="917575" y="3615293"/>
            <a:ext cx="242887" cy="793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p>
        </p:txBody>
      </p:sp>
      <p:sp>
        <p:nvSpPr>
          <p:cNvPr id="25628" name="TextBox 31"/>
          <p:cNvSpPr txBox="1">
            <a:spLocks noChangeArrowheads="1"/>
          </p:cNvSpPr>
          <p:nvPr/>
        </p:nvSpPr>
        <p:spPr bwMode="auto">
          <a:xfrm>
            <a:off x="228600" y="0"/>
            <a:ext cx="89405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t>“Median of three” approach to picking the pivot: compares the first, last and middle elements and pick the median of those three → </a:t>
            </a:r>
            <a:r>
              <a:rPr lang="en-US" altLang="en-US" sz="1800" i="1" dirty="0"/>
              <a:t>pivot = min{8,6,0}  = 6</a:t>
            </a:r>
          </a:p>
          <a:p>
            <a:endParaRPr lang="en-US" altLang="en-US" sz="1800" dirty="0"/>
          </a:p>
        </p:txBody>
      </p:sp>
      <p:sp>
        <p:nvSpPr>
          <p:cNvPr id="3" name="Slide Number Placeholder 2"/>
          <p:cNvSpPr>
            <a:spLocks noGrp="1"/>
          </p:cNvSpPr>
          <p:nvPr>
            <p:ph type="sldNum" sz="quarter" idx="12"/>
          </p:nvPr>
        </p:nvSpPr>
        <p:spPr/>
        <p:txBody>
          <a:bodyPr/>
          <a:lstStyle/>
          <a:p>
            <a:pPr>
              <a:defRPr/>
            </a:pPr>
            <a:fld id="{40CBCA74-896C-4DA7-A332-0277D2A11940}" type="slidenum">
              <a:rPr lang="en-US" altLang="en-US" smtClean="0"/>
              <a:pPr>
                <a:defRPr/>
              </a:pPr>
              <a:t>34</a:t>
            </a:fld>
            <a:endParaRPr lang="en-US" altLang="en-US"/>
          </a:p>
        </p:txBody>
      </p:sp>
    </p:spTree>
    <p:extLst>
      <p:ext uri="{BB962C8B-B14F-4D97-AF65-F5344CB8AC3E}">
        <p14:creationId xmlns:p14="http://schemas.microsoft.com/office/powerpoint/2010/main" val="849196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414"/>
                                        </p:tgtEl>
                                        <p:attrNameLst>
                                          <p:attrName>style.visibility</p:attrName>
                                        </p:attrNameLst>
                                      </p:cBhvr>
                                      <p:to>
                                        <p:strVal val="visible"/>
                                      </p:to>
                                    </p:set>
                                    <p:animEffect transition="in" filter="blinds(horizontal)">
                                      <p:cBhvr>
                                        <p:cTn id="11" dur="500"/>
                                        <p:tgtEl>
                                          <p:spTgt spid="164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392"/>
                                        </p:tgtEl>
                                        <p:attrNameLst>
                                          <p:attrName>style.visibility</p:attrName>
                                        </p:attrNameLst>
                                      </p:cBhvr>
                                      <p:to>
                                        <p:strVal val="visible"/>
                                      </p:to>
                                    </p:set>
                                    <p:animEffect transition="in" filter="blinds(horizontal)">
                                      <p:cBhvr>
                                        <p:cTn id="16" dur="500"/>
                                        <p:tgtEl>
                                          <p:spTgt spid="163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396"/>
                                        </p:tgtEl>
                                        <p:attrNameLst>
                                          <p:attrName>style.visibility</p:attrName>
                                        </p:attrNameLst>
                                      </p:cBhvr>
                                      <p:to>
                                        <p:strVal val="visible"/>
                                      </p:to>
                                    </p:set>
                                    <p:animEffect transition="in" filter="blinds(horizontal)">
                                      <p:cBhvr>
                                        <p:cTn id="21" dur="500"/>
                                        <p:tgtEl>
                                          <p:spTgt spid="16396"/>
                                        </p:tgtEl>
                                      </p:cBhvr>
                                    </p:animEffect>
                                  </p:childTnLst>
                                </p:cTn>
                              </p:par>
                              <p:par>
                                <p:cTn id="22" presetID="3" presetClass="entr" presetSubtype="1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path" presetSubtype="0" accel="50000" decel="50000" fill="hold" grpId="1" nodeType="clickEffect">
                                  <p:stCondLst>
                                    <p:cond delay="0"/>
                                  </p:stCondLst>
                                  <p:childTnLst>
                                    <p:animMotion origin="layout" path="M -3.05556E-6 -4.44444E-6 L -3.05556E-6 0.07616 " pathEditMode="relative" rAng="0" ptsTypes="AA">
                                      <p:cBhvr>
                                        <p:cTn id="28" dur="2000" fill="hold"/>
                                        <p:tgtEl>
                                          <p:spTgt spid="16401"/>
                                        </p:tgtEl>
                                        <p:attrNameLst>
                                          <p:attrName>ppt_x</p:attrName>
                                          <p:attrName>ppt_y</p:attrName>
                                        </p:attrNameLst>
                                      </p:cBhvr>
                                      <p:rCtr x="0" y="3796"/>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402"/>
                                        </p:tgtEl>
                                        <p:attrNameLst>
                                          <p:attrName>style.visibility</p:attrName>
                                        </p:attrNameLst>
                                      </p:cBhvr>
                                      <p:to>
                                        <p:strVal val="visible"/>
                                      </p:to>
                                    </p:set>
                                  </p:childTnLst>
                                </p:cTn>
                              </p:par>
                            </p:childTnLst>
                          </p:cTn>
                        </p:par>
                        <p:par>
                          <p:cTn id="33" fill="hold" nodeType="afterGroup">
                            <p:stCondLst>
                              <p:cond delay="0"/>
                            </p:stCondLst>
                            <p:childTnLst>
                              <p:par>
                                <p:cTn id="34" presetID="42" presetClass="path" presetSubtype="0" accel="50000" decel="50000" fill="hold" grpId="1" nodeType="afterEffect">
                                  <p:stCondLst>
                                    <p:cond delay="0"/>
                                  </p:stCondLst>
                                  <p:childTnLst>
                                    <p:animMotion origin="layout" path="M -0.0007 -0.00093 L 0.00121 0.11921 " pathEditMode="relative" rAng="0" ptsTypes="AA">
                                      <p:cBhvr>
                                        <p:cTn id="35" dur="2000" fill="hold"/>
                                        <p:tgtEl>
                                          <p:spTgt spid="16402"/>
                                        </p:tgtEl>
                                        <p:attrNameLst>
                                          <p:attrName>ppt_x</p:attrName>
                                          <p:attrName>ppt_y</p:attrName>
                                        </p:attrNameLst>
                                      </p:cBhvr>
                                      <p:rCtr x="87" y="5995"/>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423"/>
                                        </p:tgtEl>
                                        <p:attrNameLst>
                                          <p:attrName>style.visibility</p:attrName>
                                        </p:attrNameLst>
                                      </p:cBhvr>
                                      <p:to>
                                        <p:strVal val="visible"/>
                                      </p:to>
                                    </p:set>
                                    <p:animEffect transition="in" filter="blinds(horizontal)">
                                      <p:cBhvr>
                                        <p:cTn id="40" dur="500"/>
                                        <p:tgtEl>
                                          <p:spTgt spid="164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6424"/>
                                        </p:tgtEl>
                                        <p:attrNameLst>
                                          <p:attrName>style.visibility</p:attrName>
                                        </p:attrNameLst>
                                      </p:cBhvr>
                                      <p:to>
                                        <p:strVal val="visible"/>
                                      </p:to>
                                    </p:set>
                                    <p:animEffect transition="in" filter="blinds(horizontal)">
                                      <p:cBhvr>
                                        <p:cTn id="43" dur="500"/>
                                        <p:tgtEl>
                                          <p:spTgt spid="164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405"/>
                                        </p:tgtEl>
                                        <p:attrNameLst>
                                          <p:attrName>style.visibility</p:attrName>
                                        </p:attrNameLst>
                                      </p:cBhvr>
                                      <p:to>
                                        <p:strVal val="visible"/>
                                      </p:to>
                                    </p:set>
                                    <p:animEffect transition="in" filter="blinds(horizontal)">
                                      <p:cBhvr>
                                        <p:cTn id="48" dur="500"/>
                                        <p:tgtEl>
                                          <p:spTgt spid="1640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6408"/>
                                        </p:tgtEl>
                                        <p:attrNameLst>
                                          <p:attrName>style.visibility</p:attrName>
                                        </p:attrNameLst>
                                      </p:cBhvr>
                                      <p:to>
                                        <p:strVal val="visible"/>
                                      </p:to>
                                    </p:set>
                                    <p:animEffect transition="in" filter="blinds(horizontal)">
                                      <p:cBhvr>
                                        <p:cTn id="51" dur="500"/>
                                        <p:tgtEl>
                                          <p:spTgt spid="1640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403"/>
                                        </p:tgtEl>
                                        <p:attrNameLst>
                                          <p:attrName>style.visibility</p:attrName>
                                        </p:attrNameLst>
                                      </p:cBhvr>
                                      <p:to>
                                        <p:strVal val="visible"/>
                                      </p:to>
                                    </p:set>
                                  </p:childTnLst>
                                </p:cTn>
                              </p:par>
                            </p:childTnLst>
                          </p:cTn>
                        </p:par>
                        <p:par>
                          <p:cTn id="56" fill="hold" nodeType="afterGroup">
                            <p:stCondLst>
                              <p:cond delay="0"/>
                            </p:stCondLst>
                            <p:childTnLst>
                              <p:par>
                                <p:cTn id="57" presetID="42" presetClass="path" presetSubtype="0" accel="50000" decel="50000" fill="hold" grpId="1" nodeType="afterEffect">
                                  <p:stCondLst>
                                    <p:cond delay="0"/>
                                  </p:stCondLst>
                                  <p:childTnLst>
                                    <p:animMotion origin="layout" path="M -0.00052 0.00394 L -0.00138 0.12546 " pathEditMode="relative" rAng="0" ptsTypes="AA">
                                      <p:cBhvr>
                                        <p:cTn id="58" dur="2000" fill="hold"/>
                                        <p:tgtEl>
                                          <p:spTgt spid="16403"/>
                                        </p:tgtEl>
                                        <p:attrNameLst>
                                          <p:attrName>ppt_x</p:attrName>
                                          <p:attrName>ppt_y</p:attrName>
                                        </p:attrNameLst>
                                      </p:cBhvr>
                                      <p:rCtr x="-52" y="6065"/>
                                    </p:animMotion>
                                  </p:childTnLst>
                                </p:cTn>
                              </p:par>
                            </p:childTnLst>
                          </p:cTn>
                        </p:par>
                        <p:par>
                          <p:cTn id="59" fill="hold" nodeType="afterGroup">
                            <p:stCondLst>
                              <p:cond delay="2000"/>
                            </p:stCondLst>
                            <p:childTnLst>
                              <p:par>
                                <p:cTn id="60" presetID="3" presetClass="entr" presetSubtype="10" fill="hold" grpId="0" nodeType="afterEffect">
                                  <p:stCondLst>
                                    <p:cond delay="0"/>
                                  </p:stCondLst>
                                  <p:childTnLst>
                                    <p:set>
                                      <p:cBhvr>
                                        <p:cTn id="61" dur="1" fill="hold">
                                          <p:stCondLst>
                                            <p:cond delay="0"/>
                                          </p:stCondLst>
                                        </p:cTn>
                                        <p:tgtEl>
                                          <p:spTgt spid="16409"/>
                                        </p:tgtEl>
                                        <p:attrNameLst>
                                          <p:attrName>style.visibility</p:attrName>
                                        </p:attrNameLst>
                                      </p:cBhvr>
                                      <p:to>
                                        <p:strVal val="visible"/>
                                      </p:to>
                                    </p:set>
                                    <p:animEffect transition="in" filter="blinds(horizontal)">
                                      <p:cBhvr>
                                        <p:cTn id="62" dur="500"/>
                                        <p:tgtEl>
                                          <p:spTgt spid="16409"/>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6410"/>
                                        </p:tgtEl>
                                        <p:attrNameLst>
                                          <p:attrName>style.visibility</p:attrName>
                                        </p:attrNameLst>
                                      </p:cBhvr>
                                      <p:to>
                                        <p:strVal val="visible"/>
                                      </p:to>
                                    </p:set>
                                    <p:animEffect transition="in" filter="blinds(horizontal)">
                                      <p:cBhvr>
                                        <p:cTn id="65" dur="500"/>
                                        <p:tgtEl>
                                          <p:spTgt spid="16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396" grpId="0" animBg="1"/>
      <p:bldP spid="16401" grpId="0" animBg="1"/>
      <p:bldP spid="16401" grpId="1" animBg="1"/>
      <p:bldP spid="16402" grpId="0" animBg="1"/>
      <p:bldP spid="16402" grpId="1" animBg="1"/>
      <p:bldP spid="16403" grpId="0" animBg="1"/>
      <p:bldP spid="16403" grpId="1" animBg="1"/>
      <p:bldP spid="16405" grpId="0" animBg="1"/>
      <p:bldP spid="16408" grpId="0"/>
      <p:bldP spid="16409" grpId="0" animBg="1"/>
      <p:bldP spid="16410" grpId="0"/>
      <p:bldP spid="16414" grpId="0" animBg="1"/>
      <p:bldP spid="16423" grpId="0" animBg="1"/>
      <p:bldP spid="164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algn="l"/>
            <a:r>
              <a:rPr lang="en-US" altLang="en-US" sz="3400" dirty="0"/>
              <a:t>Partitioning Example (cont.)</a:t>
            </a:r>
          </a:p>
        </p:txBody>
      </p:sp>
      <p:sp>
        <p:nvSpPr>
          <p:cNvPr id="26629" name="TextBox 4"/>
          <p:cNvSpPr txBox="1">
            <a:spLocks noChangeArrowheads="1"/>
          </p:cNvSpPr>
          <p:nvPr/>
        </p:nvSpPr>
        <p:spPr bwMode="auto">
          <a:xfrm>
            <a:off x="1497013" y="2244725"/>
            <a:ext cx="5826125"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b="1" dirty="0">
                <a:latin typeface="Courier New" pitchFamily="49" charset="0"/>
                <a:cs typeface="Courier New" pitchFamily="49" charset="0"/>
              </a:rPr>
              <a:t>2 1 4 9 0 3 5 8 7 6   </a:t>
            </a:r>
            <a:r>
              <a:rPr lang="en-US" altLang="en-US" sz="1800" dirty="0">
                <a:solidFill>
                  <a:schemeClr val="accent2"/>
                </a:solidFill>
                <a:latin typeface="Tahoma" pitchFamily="34" charset="0"/>
                <a:cs typeface="Courier New" pitchFamily="49" charset="0"/>
              </a:rPr>
              <a:t>Before second swap</a:t>
            </a:r>
          </a:p>
          <a:p>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i</a:t>
            </a:r>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j</a:t>
            </a:r>
          </a:p>
          <a:p>
            <a:endParaRPr lang="en-US" altLang="en-US" sz="1800" b="1" dirty="0">
              <a:latin typeface="Courier New" pitchFamily="49" charset="0"/>
              <a:cs typeface="Courier New" pitchFamily="49" charset="0"/>
            </a:endParaRPr>
          </a:p>
          <a:p>
            <a:r>
              <a:rPr lang="en-US" altLang="en-US" sz="1800" b="1" dirty="0">
                <a:latin typeface="Courier New" pitchFamily="49" charset="0"/>
                <a:cs typeface="Courier New" pitchFamily="49" charset="0"/>
              </a:rPr>
              <a:t>2 1 4 5 0 3 9 8 7 6   </a:t>
            </a:r>
            <a:r>
              <a:rPr lang="en-US" altLang="en-US" sz="1800" dirty="0">
                <a:solidFill>
                  <a:schemeClr val="accent2"/>
                </a:solidFill>
                <a:latin typeface="Tahoma" pitchFamily="34" charset="0"/>
                <a:cs typeface="Courier New" pitchFamily="49" charset="0"/>
              </a:rPr>
              <a:t>After second swap</a:t>
            </a:r>
          </a:p>
          <a:p>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i</a:t>
            </a:r>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j</a:t>
            </a:r>
          </a:p>
          <a:p>
            <a:endParaRPr lang="en-US" altLang="en-US" sz="1800" b="1" dirty="0">
              <a:latin typeface="Courier New" pitchFamily="49" charset="0"/>
              <a:cs typeface="Courier New" pitchFamily="49" charset="0"/>
            </a:endParaRPr>
          </a:p>
          <a:p>
            <a:r>
              <a:rPr lang="en-US" altLang="en-US" sz="1800" b="1" dirty="0">
                <a:latin typeface="Courier New" pitchFamily="49" charset="0"/>
                <a:cs typeface="Courier New" pitchFamily="49" charset="0"/>
              </a:rPr>
              <a:t>2 1 4 5 0 3 9 8 7 6   </a:t>
            </a:r>
            <a:r>
              <a:rPr lang="en-US" altLang="en-US" sz="1800" i="1" dirty="0">
                <a:solidFill>
                  <a:schemeClr val="accent2"/>
                </a:solidFill>
                <a:latin typeface="Comic Sans MS" panose="030F0702030302020204" pitchFamily="66" charset="0"/>
                <a:cs typeface="Courier New" pitchFamily="49" charset="0"/>
              </a:rPr>
              <a:t>i </a:t>
            </a:r>
            <a:r>
              <a:rPr lang="en-US" altLang="en-US" sz="1800" dirty="0">
                <a:solidFill>
                  <a:schemeClr val="accent2"/>
                </a:solidFill>
                <a:latin typeface="Tahoma" pitchFamily="34" charset="0"/>
                <a:cs typeface="Courier New" pitchFamily="49" charset="0"/>
              </a:rPr>
              <a:t>has crossed </a:t>
            </a:r>
            <a:r>
              <a:rPr lang="en-US" altLang="en-US" sz="1800" i="1" dirty="0">
                <a:solidFill>
                  <a:schemeClr val="accent2"/>
                </a:solidFill>
                <a:latin typeface="Comic Sans MS" panose="030F0702030302020204" pitchFamily="66" charset="0"/>
                <a:cs typeface="Courier New" pitchFamily="49" charset="0"/>
              </a:rPr>
              <a:t>j</a:t>
            </a:r>
          </a:p>
          <a:p>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j</a:t>
            </a:r>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i</a:t>
            </a:r>
          </a:p>
          <a:p>
            <a:endParaRPr lang="en-US" altLang="en-US" sz="1800" b="1" dirty="0">
              <a:latin typeface="Courier New" pitchFamily="49" charset="0"/>
              <a:cs typeface="Courier New" pitchFamily="49" charset="0"/>
            </a:endParaRPr>
          </a:p>
          <a:p>
            <a:r>
              <a:rPr lang="en-US" altLang="en-US" sz="1800" b="1" dirty="0">
                <a:latin typeface="Courier New" pitchFamily="49" charset="0"/>
                <a:cs typeface="Courier New" pitchFamily="49" charset="0"/>
              </a:rPr>
              <a:t>2 1 4 5 0 3 6 8 7 9   </a:t>
            </a:r>
            <a:r>
              <a:rPr lang="en-US" altLang="en-US" sz="1800" dirty="0">
                <a:solidFill>
                  <a:schemeClr val="accent2"/>
                </a:solidFill>
                <a:latin typeface="Tahoma" pitchFamily="34" charset="0"/>
                <a:cs typeface="Courier New" pitchFamily="49" charset="0"/>
              </a:rPr>
              <a:t>After final swap with pivot</a:t>
            </a:r>
          </a:p>
          <a:p>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i</a:t>
            </a:r>
            <a:r>
              <a:rPr lang="en-US" altLang="en-US" sz="1800" b="1" dirty="0">
                <a:solidFill>
                  <a:schemeClr val="hlink"/>
                </a:solidFill>
                <a:latin typeface="Courier New" pitchFamily="49" charset="0"/>
                <a:cs typeface="Courier New" pitchFamily="49" charset="0"/>
              </a:rPr>
              <a:t>     </a:t>
            </a:r>
            <a:r>
              <a:rPr lang="en-US" altLang="en-US" sz="1800" b="1" dirty="0">
                <a:solidFill>
                  <a:srgbClr val="FF0000"/>
                </a:solidFill>
                <a:latin typeface="Courier New" pitchFamily="49" charset="0"/>
                <a:cs typeface="Courier New" pitchFamily="49" charset="0"/>
              </a:rPr>
              <a:t>p</a:t>
            </a:r>
          </a:p>
        </p:txBody>
      </p:sp>
      <p:sp>
        <p:nvSpPr>
          <p:cNvPr id="26630" name="Line 5"/>
          <p:cNvSpPr>
            <a:spLocks noChangeShapeType="1"/>
          </p:cNvSpPr>
          <p:nvPr/>
        </p:nvSpPr>
        <p:spPr bwMode="auto">
          <a:xfrm>
            <a:off x="2020888" y="2695575"/>
            <a:ext cx="33496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p>
        </p:txBody>
      </p:sp>
      <p:sp>
        <p:nvSpPr>
          <p:cNvPr id="26631" name="Line 6"/>
          <p:cNvSpPr>
            <a:spLocks noChangeShapeType="1"/>
          </p:cNvSpPr>
          <p:nvPr/>
        </p:nvSpPr>
        <p:spPr bwMode="auto">
          <a:xfrm flipH="1">
            <a:off x="3462338" y="2708275"/>
            <a:ext cx="2540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p>
        </p:txBody>
      </p:sp>
      <p:sp>
        <p:nvSpPr>
          <p:cNvPr id="26632" name="Line 7"/>
          <p:cNvSpPr>
            <a:spLocks noChangeShapeType="1"/>
          </p:cNvSpPr>
          <p:nvPr/>
        </p:nvSpPr>
        <p:spPr bwMode="auto">
          <a:xfrm flipH="1">
            <a:off x="3394075" y="4351338"/>
            <a:ext cx="2540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p>
        </p:txBody>
      </p:sp>
      <p:sp>
        <p:nvSpPr>
          <p:cNvPr id="26633" name="Line 8"/>
          <p:cNvSpPr>
            <a:spLocks noChangeShapeType="1"/>
          </p:cNvSpPr>
          <p:nvPr/>
        </p:nvSpPr>
        <p:spPr bwMode="auto">
          <a:xfrm>
            <a:off x="2565400" y="4360863"/>
            <a:ext cx="3349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p>
        </p:txBody>
      </p:sp>
      <p:sp>
        <p:nvSpPr>
          <p:cNvPr id="17417" name="AutoShape 9"/>
          <p:cNvSpPr>
            <a:spLocks noChangeArrowheads="1"/>
          </p:cNvSpPr>
          <p:nvPr/>
        </p:nvSpPr>
        <p:spPr bwMode="auto">
          <a:xfrm>
            <a:off x="327025" y="2309813"/>
            <a:ext cx="449263" cy="277812"/>
          </a:xfrm>
          <a:prstGeom prst="rightArrow">
            <a:avLst>
              <a:gd name="adj1" fmla="val 50000"/>
              <a:gd name="adj2" fmla="val 404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7418" name="AutoShape 10"/>
          <p:cNvSpPr>
            <a:spLocks noChangeArrowheads="1"/>
          </p:cNvSpPr>
          <p:nvPr/>
        </p:nvSpPr>
        <p:spPr bwMode="auto">
          <a:xfrm>
            <a:off x="333375" y="3090863"/>
            <a:ext cx="449263" cy="277812"/>
          </a:xfrm>
          <a:prstGeom prst="rightArrow">
            <a:avLst>
              <a:gd name="adj1" fmla="val 50000"/>
              <a:gd name="adj2" fmla="val 404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7419" name="AutoShape 11"/>
          <p:cNvSpPr>
            <a:spLocks noChangeArrowheads="1"/>
          </p:cNvSpPr>
          <p:nvPr/>
        </p:nvSpPr>
        <p:spPr bwMode="auto">
          <a:xfrm>
            <a:off x="325438" y="3948113"/>
            <a:ext cx="449262" cy="277812"/>
          </a:xfrm>
          <a:prstGeom prst="rightArrow">
            <a:avLst>
              <a:gd name="adj1" fmla="val 50000"/>
              <a:gd name="adj2" fmla="val 404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26637" name="Oval 12"/>
          <p:cNvSpPr>
            <a:spLocks noChangeArrowheads="1"/>
          </p:cNvSpPr>
          <p:nvPr/>
        </p:nvSpPr>
        <p:spPr bwMode="auto">
          <a:xfrm>
            <a:off x="4019550" y="2239963"/>
            <a:ext cx="236538" cy="407987"/>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26638" name="Oval 13"/>
          <p:cNvSpPr>
            <a:spLocks noChangeArrowheads="1"/>
          </p:cNvSpPr>
          <p:nvPr/>
        </p:nvSpPr>
        <p:spPr bwMode="auto">
          <a:xfrm>
            <a:off x="4008438" y="3070225"/>
            <a:ext cx="236537" cy="407988"/>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26639" name="Oval 14"/>
          <p:cNvSpPr>
            <a:spLocks noChangeArrowheads="1"/>
          </p:cNvSpPr>
          <p:nvPr/>
        </p:nvSpPr>
        <p:spPr bwMode="auto">
          <a:xfrm>
            <a:off x="4038600" y="3890963"/>
            <a:ext cx="236538" cy="407987"/>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17423" name="Oval 15"/>
          <p:cNvSpPr>
            <a:spLocks noChangeArrowheads="1"/>
          </p:cNvSpPr>
          <p:nvPr/>
        </p:nvSpPr>
        <p:spPr bwMode="auto">
          <a:xfrm>
            <a:off x="3178175" y="4648200"/>
            <a:ext cx="236538" cy="407988"/>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sz="1800"/>
          </a:p>
        </p:txBody>
      </p:sp>
      <p:sp>
        <p:nvSpPr>
          <p:cNvPr id="26641" name="Text Box 17"/>
          <p:cNvSpPr txBox="1">
            <a:spLocks noChangeArrowheads="1"/>
          </p:cNvSpPr>
          <p:nvPr/>
        </p:nvSpPr>
        <p:spPr bwMode="auto">
          <a:xfrm>
            <a:off x="814183" y="1651400"/>
            <a:ext cx="217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t>After a few steps …</a:t>
            </a:r>
          </a:p>
        </p:txBody>
      </p:sp>
      <p:sp>
        <p:nvSpPr>
          <p:cNvPr id="26642" name="AutoShape 18"/>
          <p:cNvSpPr>
            <a:spLocks noChangeArrowheads="1"/>
          </p:cNvSpPr>
          <p:nvPr/>
        </p:nvSpPr>
        <p:spPr bwMode="auto">
          <a:xfrm>
            <a:off x="4449763" y="5165725"/>
            <a:ext cx="2332037" cy="604838"/>
          </a:xfrm>
          <a:prstGeom prst="roundRect">
            <a:avLst>
              <a:gd name="adj" fmla="val 16667"/>
            </a:avLst>
          </a:prstGeom>
          <a:solidFill>
            <a:srgbClr val="CC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dirty="0">
                <a:solidFill>
                  <a:schemeClr val="accent2"/>
                </a:solidFill>
                <a:latin typeface="Comic Sans MS" panose="030F0702030302020204" pitchFamily="66" charset="0"/>
              </a:rPr>
              <a:t>Swap (</a:t>
            </a:r>
            <a:r>
              <a:rPr lang="en-US" altLang="en-US" sz="1800" i="1" dirty="0">
                <a:solidFill>
                  <a:schemeClr val="accent2"/>
                </a:solidFill>
                <a:latin typeface="Comic Sans MS" panose="030F0702030302020204" pitchFamily="66" charset="0"/>
              </a:rPr>
              <a:t>pivot , S[i] )</a:t>
            </a:r>
          </a:p>
        </p:txBody>
      </p:sp>
      <p:sp>
        <p:nvSpPr>
          <p:cNvPr id="17427" name="Freeform 19"/>
          <p:cNvSpPr>
            <a:spLocks/>
          </p:cNvSpPr>
          <p:nvPr/>
        </p:nvSpPr>
        <p:spPr bwMode="auto">
          <a:xfrm>
            <a:off x="2419350" y="3717925"/>
            <a:ext cx="823913" cy="141288"/>
          </a:xfrm>
          <a:custGeom>
            <a:avLst/>
            <a:gdLst>
              <a:gd name="T0" fmla="*/ 0 w 1224"/>
              <a:gd name="T1" fmla="*/ 18106394 h 105"/>
              <a:gd name="T2" fmla="*/ 270504615 w 1224"/>
              <a:gd name="T3" fmla="*/ 186496153 h 105"/>
              <a:gd name="T4" fmla="*/ 554601770 w 1224"/>
              <a:gd name="T5" fmla="*/ 0 h 105"/>
              <a:gd name="T6" fmla="*/ 0 60000 65536"/>
              <a:gd name="T7" fmla="*/ 0 60000 65536"/>
              <a:gd name="T8" fmla="*/ 0 60000 65536"/>
              <a:gd name="T9" fmla="*/ 0 w 1224"/>
              <a:gd name="T10" fmla="*/ 0 h 105"/>
              <a:gd name="T11" fmla="*/ 1224 w 1224"/>
              <a:gd name="T12" fmla="*/ 105 h 105"/>
            </a:gdLst>
            <a:ahLst/>
            <a:cxnLst>
              <a:cxn ang="T6">
                <a:pos x="T0" y="T1"/>
              </a:cxn>
              <a:cxn ang="T7">
                <a:pos x="T2" y="T3"/>
              </a:cxn>
              <a:cxn ang="T8">
                <a:pos x="T4" y="T5"/>
              </a:cxn>
            </a:cxnLst>
            <a:rect l="T9" t="T10" r="T11" b="T12"/>
            <a:pathLst>
              <a:path w="1224" h="105">
                <a:moveTo>
                  <a:pt x="0" y="10"/>
                </a:moveTo>
                <a:cubicBezTo>
                  <a:pt x="196" y="57"/>
                  <a:pt x="393" y="105"/>
                  <a:pt x="597" y="103"/>
                </a:cubicBezTo>
                <a:cubicBezTo>
                  <a:pt x="801" y="101"/>
                  <a:pt x="1012" y="50"/>
                  <a:pt x="1224" y="0"/>
                </a:cubicBezTo>
              </a:path>
            </a:pathLst>
          </a:custGeom>
          <a:noFill/>
          <a:ln w="9525" cap="flat">
            <a:solidFill>
              <a:schemeClr val="accent2"/>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7428" name="Freeform 20"/>
          <p:cNvSpPr>
            <a:spLocks/>
          </p:cNvSpPr>
          <p:nvPr/>
        </p:nvSpPr>
        <p:spPr bwMode="auto">
          <a:xfrm>
            <a:off x="3324225" y="5314950"/>
            <a:ext cx="823913" cy="141288"/>
          </a:xfrm>
          <a:custGeom>
            <a:avLst/>
            <a:gdLst>
              <a:gd name="T0" fmla="*/ 0 w 1224"/>
              <a:gd name="T1" fmla="*/ 18106394 h 105"/>
              <a:gd name="T2" fmla="*/ 270504615 w 1224"/>
              <a:gd name="T3" fmla="*/ 186496153 h 105"/>
              <a:gd name="T4" fmla="*/ 554601770 w 1224"/>
              <a:gd name="T5" fmla="*/ 0 h 105"/>
              <a:gd name="T6" fmla="*/ 0 60000 65536"/>
              <a:gd name="T7" fmla="*/ 0 60000 65536"/>
              <a:gd name="T8" fmla="*/ 0 60000 65536"/>
              <a:gd name="T9" fmla="*/ 0 w 1224"/>
              <a:gd name="T10" fmla="*/ 0 h 105"/>
              <a:gd name="T11" fmla="*/ 1224 w 1224"/>
              <a:gd name="T12" fmla="*/ 105 h 105"/>
            </a:gdLst>
            <a:ahLst/>
            <a:cxnLst>
              <a:cxn ang="T6">
                <a:pos x="T0" y="T1"/>
              </a:cxn>
              <a:cxn ang="T7">
                <a:pos x="T2" y="T3"/>
              </a:cxn>
              <a:cxn ang="T8">
                <a:pos x="T4" y="T5"/>
              </a:cxn>
            </a:cxnLst>
            <a:rect l="T9" t="T10" r="T11" b="T12"/>
            <a:pathLst>
              <a:path w="1224" h="105">
                <a:moveTo>
                  <a:pt x="0" y="10"/>
                </a:moveTo>
                <a:cubicBezTo>
                  <a:pt x="196" y="57"/>
                  <a:pt x="393" y="105"/>
                  <a:pt x="597" y="103"/>
                </a:cubicBezTo>
                <a:cubicBezTo>
                  <a:pt x="801" y="101"/>
                  <a:pt x="1012" y="50"/>
                  <a:pt x="1224" y="0"/>
                </a:cubicBezTo>
              </a:path>
            </a:pathLst>
          </a:custGeom>
          <a:noFill/>
          <a:ln w="9525" cap="flat">
            <a:solidFill>
              <a:schemeClr val="accent2"/>
            </a:solidFill>
            <a:prstDash val="dash"/>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2" name="Slide Number Placeholder 1"/>
          <p:cNvSpPr>
            <a:spLocks noGrp="1"/>
          </p:cNvSpPr>
          <p:nvPr>
            <p:ph type="sldNum" sz="quarter" idx="12"/>
          </p:nvPr>
        </p:nvSpPr>
        <p:spPr/>
        <p:txBody>
          <a:bodyPr/>
          <a:lstStyle/>
          <a:p>
            <a:pPr>
              <a:defRPr/>
            </a:pPr>
            <a:fld id="{40CBCA74-896C-4DA7-A332-0277D2A11940}" type="slidenum">
              <a:rPr lang="en-US" altLang="en-US" smtClean="0"/>
              <a:pPr>
                <a:defRPr/>
              </a:pPr>
              <a:t>35</a:t>
            </a:fld>
            <a:endParaRPr lang="en-US" altLang="en-US"/>
          </a:p>
        </p:txBody>
      </p:sp>
    </p:spTree>
    <p:extLst>
      <p:ext uri="{BB962C8B-B14F-4D97-AF65-F5344CB8AC3E}">
        <p14:creationId xmlns:p14="http://schemas.microsoft.com/office/powerpoint/2010/main" val="3489515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7"/>
                                        </p:tgtEl>
                                        <p:attrNameLst>
                                          <p:attrName>style.visibility</p:attrName>
                                        </p:attrNameLst>
                                      </p:cBhvr>
                                      <p:to>
                                        <p:strVal val="visible"/>
                                      </p:to>
                                    </p:set>
                                    <p:animEffect transition="in" filter="blinds(horizontal)">
                                      <p:cBhvr>
                                        <p:cTn id="7" dur="500"/>
                                        <p:tgtEl>
                                          <p:spTgt spid="1741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418"/>
                                        </p:tgtEl>
                                        <p:attrNameLst>
                                          <p:attrName>style.visibility</p:attrName>
                                        </p:attrNameLst>
                                      </p:cBhvr>
                                      <p:to>
                                        <p:strVal val="visible"/>
                                      </p:to>
                                    </p:set>
                                    <p:animEffect transition="in" filter="blinds(horizontal)">
                                      <p:cBhvr>
                                        <p:cTn id="11" dur="500"/>
                                        <p:tgtEl>
                                          <p:spTgt spid="17418"/>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7427"/>
                                        </p:tgtEl>
                                        <p:attrNameLst>
                                          <p:attrName>style.visibility</p:attrName>
                                        </p:attrNameLst>
                                      </p:cBhvr>
                                      <p:to>
                                        <p:strVal val="visible"/>
                                      </p:to>
                                    </p:set>
                                    <p:animEffect transition="in" filter="blinds(horizontal)">
                                      <p:cBhvr>
                                        <p:cTn id="15" dur="500"/>
                                        <p:tgtEl>
                                          <p:spTgt spid="17427"/>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7419"/>
                                        </p:tgtEl>
                                        <p:attrNameLst>
                                          <p:attrName>style.visibility</p:attrName>
                                        </p:attrNameLst>
                                      </p:cBhvr>
                                      <p:to>
                                        <p:strVal val="visible"/>
                                      </p:to>
                                    </p:set>
                                    <p:animEffect transition="in" filter="blinds(horizontal)">
                                      <p:cBhvr>
                                        <p:cTn id="19" dur="500"/>
                                        <p:tgtEl>
                                          <p:spTgt spid="174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428"/>
                                        </p:tgtEl>
                                        <p:attrNameLst>
                                          <p:attrName>style.visibility</p:attrName>
                                        </p:attrNameLst>
                                      </p:cBhvr>
                                      <p:to>
                                        <p:strVal val="visible"/>
                                      </p:to>
                                    </p:set>
                                    <p:animEffect transition="in" filter="blinds(horizontal)">
                                      <p:cBhvr>
                                        <p:cTn id="24" dur="500"/>
                                        <p:tgtEl>
                                          <p:spTgt spid="17428"/>
                                        </p:tgtEl>
                                      </p:cBhvr>
                                    </p:animEffect>
                                  </p:childTnLst>
                                </p:cTn>
                              </p:par>
                            </p:childTnLst>
                          </p:cTn>
                        </p:par>
                        <p:par>
                          <p:cTn id="25" fill="hold" nodeType="afterGroup">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17423"/>
                                        </p:tgtEl>
                                        <p:attrNameLst>
                                          <p:attrName>style.visibility</p:attrName>
                                        </p:attrNameLst>
                                      </p:cBhvr>
                                      <p:to>
                                        <p:strVal val="visible"/>
                                      </p:to>
                                    </p:set>
                                    <p:animEffect transition="in" filter="blinds(horizontal)">
                                      <p:cBhvr>
                                        <p:cTn id="28" dur="500"/>
                                        <p:tgtEl>
                                          <p:spTgt spid="17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animBg="1"/>
      <p:bldP spid="17418" grpId="0" animBg="1"/>
      <p:bldP spid="17419" grpId="0" animBg="1"/>
      <p:bldP spid="17423" grpId="0" animBg="1"/>
      <p:bldP spid="17427" grpId="0" animBg="1"/>
      <p:bldP spid="1742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Title 1"/>
          <p:cNvSpPr>
            <a:spLocks noGrp="1"/>
          </p:cNvSpPr>
          <p:nvPr>
            <p:ph type="title"/>
          </p:nvPr>
        </p:nvSpPr>
        <p:spPr>
          <a:xfrm>
            <a:off x="381000" y="152400"/>
            <a:ext cx="8001000" cy="1143000"/>
          </a:xfrm>
        </p:spPr>
        <p:txBody>
          <a:bodyPr/>
          <a:lstStyle/>
          <a:p>
            <a:pPr algn="l"/>
            <a:r>
              <a:rPr lang="en-US" altLang="en-US" dirty="0"/>
              <a:t>Handling Duplicates</a:t>
            </a:r>
          </a:p>
        </p:txBody>
      </p:sp>
      <p:sp>
        <p:nvSpPr>
          <p:cNvPr id="117765" name="Rectangle 5"/>
          <p:cNvSpPr>
            <a:spLocks noGrp="1" noChangeArrowheads="1"/>
          </p:cNvSpPr>
          <p:nvPr>
            <p:ph type="body" idx="1"/>
          </p:nvPr>
        </p:nvSpPr>
        <p:spPr/>
        <p:txBody>
          <a:bodyPr/>
          <a:lstStyle/>
          <a:p>
            <a:pPr>
              <a:lnSpc>
                <a:spcPct val="80000"/>
              </a:lnSpc>
              <a:buFont typeface="Wingdings" pitchFamily="2" charset="2"/>
              <a:buNone/>
            </a:pPr>
            <a:r>
              <a:rPr lang="en-US" altLang="en-US" sz="2400" dirty="0"/>
              <a:t>What happens if all input elements are equal?</a:t>
            </a:r>
          </a:p>
          <a:p>
            <a:pPr>
              <a:lnSpc>
                <a:spcPct val="80000"/>
              </a:lnSpc>
            </a:pPr>
            <a:endParaRPr lang="en-US" altLang="en-US" sz="2400" dirty="0"/>
          </a:p>
          <a:p>
            <a:pPr>
              <a:lnSpc>
                <a:spcPct val="80000"/>
              </a:lnSpc>
            </a:pPr>
            <a:r>
              <a:rPr lang="en-US" altLang="en-US" sz="2400" dirty="0"/>
              <a:t>Current approach: </a:t>
            </a:r>
          </a:p>
          <a:p>
            <a:pPr lvl="2">
              <a:lnSpc>
                <a:spcPct val="80000"/>
              </a:lnSpc>
            </a:pPr>
            <a:r>
              <a:rPr lang="en-US" altLang="en-US" sz="1800" i="1" dirty="0">
                <a:solidFill>
                  <a:schemeClr val="accent2"/>
                </a:solidFill>
              </a:rPr>
              <a:t>{ </a:t>
            </a:r>
            <a:r>
              <a:rPr lang="en-US" altLang="en-US" sz="1800" i="1" dirty="0">
                <a:solidFill>
                  <a:schemeClr val="accent2"/>
                </a:solidFill>
                <a:latin typeface="Comic Sans MS" panose="030F0702030302020204" pitchFamily="66" charset="0"/>
              </a:rPr>
              <a:t>i++</a:t>
            </a:r>
            <a:r>
              <a:rPr lang="en-US" altLang="en-US" sz="1800" i="1" dirty="0">
                <a:solidFill>
                  <a:schemeClr val="accent2"/>
                </a:solidFill>
              </a:rPr>
              <a:t>; } </a:t>
            </a:r>
            <a:r>
              <a:rPr lang="en-US" altLang="en-US" sz="1800" b="1" i="1" dirty="0">
                <a:solidFill>
                  <a:schemeClr val="accent2"/>
                </a:solidFill>
              </a:rPr>
              <a:t>until</a:t>
            </a:r>
            <a:r>
              <a:rPr lang="en-US" altLang="en-US" sz="1800" i="1" dirty="0">
                <a:solidFill>
                  <a:schemeClr val="accent2"/>
                </a:solidFill>
              </a:rPr>
              <a:t> </a:t>
            </a:r>
            <a:r>
              <a:rPr lang="en-US" altLang="en-US" sz="1800" i="1" dirty="0">
                <a:solidFill>
                  <a:schemeClr val="accent2"/>
                </a:solidFill>
                <a:latin typeface="Comic Sans MS" panose="030F0702030302020204" pitchFamily="66" charset="0"/>
              </a:rPr>
              <a:t>S[i] &gt; pivot</a:t>
            </a:r>
          </a:p>
          <a:p>
            <a:pPr lvl="2">
              <a:lnSpc>
                <a:spcPct val="80000"/>
              </a:lnSpc>
            </a:pPr>
            <a:r>
              <a:rPr lang="en-US" altLang="en-US" sz="1800" i="1" dirty="0">
                <a:solidFill>
                  <a:schemeClr val="accent2"/>
                </a:solidFill>
              </a:rPr>
              <a:t>{ </a:t>
            </a:r>
            <a:r>
              <a:rPr lang="en-US" altLang="en-US" sz="1800" i="1" dirty="0">
                <a:solidFill>
                  <a:schemeClr val="accent2"/>
                </a:solidFill>
                <a:latin typeface="Comic Sans MS" panose="030F0702030302020204" pitchFamily="66" charset="0"/>
              </a:rPr>
              <a:t>j--</a:t>
            </a:r>
            <a:r>
              <a:rPr lang="en-US" altLang="en-US" sz="1800" i="1" dirty="0">
                <a:solidFill>
                  <a:schemeClr val="accent2"/>
                </a:solidFill>
              </a:rPr>
              <a:t>; } </a:t>
            </a:r>
            <a:r>
              <a:rPr lang="en-US" altLang="en-US" sz="1800" b="1" i="1" dirty="0">
                <a:solidFill>
                  <a:schemeClr val="accent2"/>
                </a:solidFill>
              </a:rPr>
              <a:t>until </a:t>
            </a:r>
            <a:r>
              <a:rPr lang="en-US" altLang="en-US" sz="1800" i="1" dirty="0">
                <a:solidFill>
                  <a:schemeClr val="accent2"/>
                </a:solidFill>
                <a:latin typeface="Comic Sans MS" panose="030F0702030302020204" pitchFamily="66" charset="0"/>
              </a:rPr>
              <a:t>S[j] &lt; pivot</a:t>
            </a:r>
          </a:p>
          <a:p>
            <a:pPr>
              <a:lnSpc>
                <a:spcPct val="80000"/>
              </a:lnSpc>
            </a:pPr>
            <a:endParaRPr lang="en-US" altLang="en-US" sz="2400" dirty="0"/>
          </a:p>
          <a:p>
            <a:pPr>
              <a:lnSpc>
                <a:spcPct val="80000"/>
              </a:lnSpc>
            </a:pPr>
            <a:r>
              <a:rPr lang="en-US" altLang="en-US" sz="2400" dirty="0"/>
              <a:t>What will happen?</a:t>
            </a:r>
          </a:p>
          <a:p>
            <a:pPr lvl="1">
              <a:lnSpc>
                <a:spcPct val="80000"/>
              </a:lnSpc>
              <a:buFont typeface="Wingdings" panose="05000000000000000000" pitchFamily="2" charset="2"/>
              <a:buChar char="Ø"/>
            </a:pPr>
            <a:r>
              <a:rPr lang="en-US" altLang="en-US" sz="2000" dirty="0">
                <a:latin typeface="Comic Sans MS" panose="030F0702030302020204" pitchFamily="66" charset="0"/>
              </a:rPr>
              <a:t>i</a:t>
            </a:r>
            <a:r>
              <a:rPr lang="en-US" altLang="en-US" sz="2000" dirty="0"/>
              <a:t> will advance all the way to the right end</a:t>
            </a:r>
          </a:p>
          <a:p>
            <a:pPr lvl="1">
              <a:lnSpc>
                <a:spcPct val="80000"/>
              </a:lnSpc>
              <a:buFont typeface="Wingdings" panose="05000000000000000000" pitchFamily="2" charset="2"/>
              <a:buChar char="Ø"/>
            </a:pPr>
            <a:r>
              <a:rPr lang="en-US" altLang="en-US" sz="2000" dirty="0">
                <a:latin typeface="Comic Sans MS" panose="030F0702030302020204" pitchFamily="66" charset="0"/>
              </a:rPr>
              <a:t>j</a:t>
            </a:r>
            <a:r>
              <a:rPr lang="en-US" altLang="en-US" sz="2000" dirty="0"/>
              <a:t> will advance all the way to the left end</a:t>
            </a:r>
          </a:p>
          <a:p>
            <a:pPr lvl="1">
              <a:lnSpc>
                <a:spcPct val="80000"/>
              </a:lnSpc>
              <a:buFont typeface="Wingdings" panose="05000000000000000000" pitchFamily="2" charset="2"/>
              <a:buChar char="Ø"/>
            </a:pPr>
            <a:endParaRPr lang="en-US" altLang="en-US" sz="2000" dirty="0"/>
          </a:p>
          <a:p>
            <a:pPr lvl="1">
              <a:lnSpc>
                <a:spcPct val="80000"/>
              </a:lnSpc>
              <a:buFont typeface="Wingdings" panose="05000000000000000000" pitchFamily="2" charset="2"/>
              <a:buChar char="Ø"/>
            </a:pPr>
            <a:r>
              <a:rPr lang="en-US" altLang="en-US" sz="2000" dirty="0"/>
              <a:t>Thus, pivot will remain in the right position, creating the left partition to contain </a:t>
            </a:r>
            <a:r>
              <a:rPr lang="en-US" altLang="en-US" sz="2000" dirty="0">
                <a:latin typeface="Comic Sans MS" panose="030F0702030302020204" pitchFamily="66" charset="0"/>
              </a:rPr>
              <a:t>n-1</a:t>
            </a:r>
            <a:r>
              <a:rPr lang="en-US" altLang="en-US" sz="2000" dirty="0"/>
              <a:t> elements and empty right partition</a:t>
            </a:r>
          </a:p>
          <a:p>
            <a:pPr lvl="3">
              <a:lnSpc>
                <a:spcPct val="80000"/>
              </a:lnSpc>
            </a:pPr>
            <a:r>
              <a:rPr lang="en-US" altLang="en-US" sz="1600" dirty="0"/>
              <a:t>Worst case </a:t>
            </a:r>
            <a:r>
              <a:rPr lang="en-US" altLang="en-US" sz="1600" dirty="0">
                <a:latin typeface="Comic Sans MS" panose="030F0702030302020204" pitchFamily="66" charset="0"/>
              </a:rPr>
              <a:t>O(n</a:t>
            </a:r>
            <a:r>
              <a:rPr lang="en-US" altLang="en-US" sz="1600" baseline="30000" dirty="0">
                <a:latin typeface="Comic Sans MS" panose="030F0702030302020204" pitchFamily="66" charset="0"/>
              </a:rPr>
              <a:t>2</a:t>
            </a:r>
            <a:r>
              <a:rPr lang="en-US" altLang="en-US" sz="1600" dirty="0">
                <a:latin typeface="Comic Sans MS" panose="030F0702030302020204" pitchFamily="66" charset="0"/>
              </a:rPr>
              <a:t>)</a:t>
            </a:r>
            <a:r>
              <a:rPr lang="en-US" altLang="en-US" sz="1600" dirty="0"/>
              <a:t> performance</a:t>
            </a:r>
          </a:p>
        </p:txBody>
      </p:sp>
      <p:grpSp>
        <p:nvGrpSpPr>
          <p:cNvPr id="2" name="Group 9"/>
          <p:cNvGrpSpPr>
            <a:grpSpLocks/>
          </p:cNvGrpSpPr>
          <p:nvPr/>
        </p:nvGrpSpPr>
        <p:grpSpPr bwMode="auto">
          <a:xfrm>
            <a:off x="3691634" y="1878805"/>
            <a:ext cx="4997450" cy="411163"/>
            <a:chOff x="2009" y="2434"/>
            <a:chExt cx="3148" cy="259"/>
          </a:xfrm>
        </p:grpSpPr>
        <p:sp>
          <p:nvSpPr>
            <p:cNvPr id="27656" name="Text Box 7"/>
            <p:cNvSpPr txBox="1">
              <a:spLocks noChangeArrowheads="1"/>
            </p:cNvSpPr>
            <p:nvPr/>
          </p:nvSpPr>
          <p:spPr bwMode="auto">
            <a:xfrm>
              <a:off x="2009" y="2434"/>
              <a:ext cx="3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u="sng" dirty="0">
                  <a:solidFill>
                    <a:srgbClr val="FF0000"/>
                  </a:solidFill>
                </a:rPr>
                <a:t>Special case:</a:t>
              </a:r>
              <a:r>
                <a:rPr lang="en-US" altLang="en-US" sz="1800" dirty="0">
                  <a:solidFill>
                    <a:srgbClr val="FF0000"/>
                  </a:solidFill>
                </a:rPr>
                <a:t> 	6 6 6 6 6 6 6 6 6 6 6 6 6 6 6 6</a:t>
              </a:r>
            </a:p>
          </p:txBody>
        </p:sp>
        <p:sp>
          <p:nvSpPr>
            <p:cNvPr id="27657" name="Oval 8"/>
            <p:cNvSpPr>
              <a:spLocks noChangeArrowheads="1"/>
            </p:cNvSpPr>
            <p:nvPr/>
          </p:nvSpPr>
          <p:spPr bwMode="auto">
            <a:xfrm>
              <a:off x="5002" y="2436"/>
              <a:ext cx="149" cy="257"/>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sp>
        <p:nvSpPr>
          <p:cNvPr id="3" name="Slide Number Placeholder 2"/>
          <p:cNvSpPr>
            <a:spLocks noGrp="1"/>
          </p:cNvSpPr>
          <p:nvPr>
            <p:ph type="sldNum" sz="quarter" idx="12"/>
          </p:nvPr>
        </p:nvSpPr>
        <p:spPr/>
        <p:txBody>
          <a:bodyPr/>
          <a:lstStyle/>
          <a:p>
            <a:pPr>
              <a:defRPr/>
            </a:pPr>
            <a:fld id="{F64F6128-AA59-40CE-8962-734C769C2012}" type="slidenum">
              <a:rPr lang="en-US" altLang="en-US" smtClean="0"/>
              <a:pPr>
                <a:defRPr/>
              </a:pPr>
              <a:t>36</a:t>
            </a:fld>
            <a:endParaRPr lang="en-US" altLang="en-US"/>
          </a:p>
        </p:txBody>
      </p:sp>
      <p:sp>
        <p:nvSpPr>
          <p:cNvPr id="4" name="TextBox 3"/>
          <p:cNvSpPr txBox="1"/>
          <p:nvPr/>
        </p:nvSpPr>
        <p:spPr>
          <a:xfrm>
            <a:off x="3505200" y="5715000"/>
            <a:ext cx="4040884" cy="954107"/>
          </a:xfrm>
          <a:prstGeom prst="rect">
            <a:avLst/>
          </a:prstGeom>
          <a:noFill/>
          <a:ln w="3175">
            <a:solidFill>
              <a:schemeClr val="tx1"/>
            </a:solidFill>
          </a:ln>
        </p:spPr>
        <p:txBody>
          <a:bodyPr wrap="square" rtlCol="0">
            <a:spAutoFit/>
          </a:bodyPr>
          <a:lstStyle/>
          <a:p>
            <a:r>
              <a:rPr lang="en-US" sz="1400" dirty="0">
                <a:solidFill>
                  <a:schemeClr val="accent2"/>
                </a:solidFill>
              </a:rPr>
              <a:t>Here, neither </a:t>
            </a:r>
            <a:r>
              <a:rPr lang="en-US" sz="1400" dirty="0">
                <a:solidFill>
                  <a:schemeClr val="accent2"/>
                </a:solidFill>
                <a:latin typeface="Comic Sans MS" panose="030F0702030302020204" pitchFamily="66" charset="0"/>
              </a:rPr>
              <a:t>i</a:t>
            </a:r>
            <a:r>
              <a:rPr lang="en-US" sz="1400" dirty="0">
                <a:solidFill>
                  <a:schemeClr val="accent2"/>
                </a:solidFill>
              </a:rPr>
              <a:t> nor </a:t>
            </a:r>
            <a:r>
              <a:rPr lang="en-US" sz="1400" dirty="0">
                <a:solidFill>
                  <a:schemeClr val="accent2"/>
                </a:solidFill>
                <a:latin typeface="Comic Sans MS" panose="030F0702030302020204" pitchFamily="66" charset="0"/>
              </a:rPr>
              <a:t>j</a:t>
            </a:r>
            <a:r>
              <a:rPr lang="en-US" sz="1400" dirty="0">
                <a:solidFill>
                  <a:schemeClr val="accent2"/>
                </a:solidFill>
              </a:rPr>
              <a:t> stops; thus, no swaps will be performed =&gt; move the pivot to the far right position =&gt; creating very uneven subarrays =&gt; </a:t>
            </a:r>
            <a:r>
              <a:rPr lang="en-US" sz="1400" dirty="0">
                <a:solidFill>
                  <a:schemeClr val="accent2"/>
                </a:solidFill>
                <a:latin typeface="Comic Sans MS" panose="030F0702030302020204" pitchFamily="66" charset="0"/>
              </a:rPr>
              <a:t>O(n</a:t>
            </a:r>
            <a:r>
              <a:rPr lang="en-US" sz="1400" baseline="30000" dirty="0">
                <a:solidFill>
                  <a:schemeClr val="accent2"/>
                </a:solidFill>
                <a:latin typeface="Comic Sans MS" panose="030F0702030302020204" pitchFamily="66" charset="0"/>
              </a:rPr>
              <a:t>2</a:t>
            </a:r>
            <a:r>
              <a:rPr lang="en-US" sz="1400" dirty="0">
                <a:solidFill>
                  <a:schemeClr val="accent2"/>
                </a:solidFill>
                <a:latin typeface="Comic Sans MS" panose="030F0702030302020204" pitchFamily="66" charset="0"/>
              </a:rPr>
              <a:t>)</a:t>
            </a:r>
            <a:r>
              <a:rPr lang="en-US" sz="1400" dirty="0">
                <a:solidFill>
                  <a:schemeClr val="accent2"/>
                </a:solidFill>
              </a:rPr>
              <a:t> =&gt; it takes quadratic time to </a:t>
            </a:r>
            <a:r>
              <a:rPr lang="en-US" sz="1400" dirty="0">
                <a:solidFill>
                  <a:srgbClr val="FF0000"/>
                </a:solidFill>
              </a:rPr>
              <a:t>do nothing!</a:t>
            </a:r>
          </a:p>
        </p:txBody>
      </p:sp>
    </p:spTree>
    <p:extLst>
      <p:ext uri="{BB962C8B-B14F-4D97-AF65-F5344CB8AC3E}">
        <p14:creationId xmlns:p14="http://schemas.microsoft.com/office/powerpoint/2010/main" val="42160139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animEffect transition="in" filter="blinds(horizontal)">
                                      <p:cBhvr>
                                        <p:cTn id="7" dur="500"/>
                                        <p:tgtEl>
                                          <p:spTgt spid="1177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765">
                                            <p:txEl>
                                              <p:pRg st="2" end="2"/>
                                            </p:txEl>
                                          </p:spTgt>
                                        </p:tgtEl>
                                        <p:attrNameLst>
                                          <p:attrName>style.visibility</p:attrName>
                                        </p:attrNameLst>
                                      </p:cBhvr>
                                      <p:to>
                                        <p:strVal val="visible"/>
                                      </p:to>
                                    </p:set>
                                    <p:animEffect transition="in" filter="blinds(horizontal)">
                                      <p:cBhvr>
                                        <p:cTn id="17" dur="500"/>
                                        <p:tgtEl>
                                          <p:spTgt spid="117765">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7765">
                                            <p:txEl>
                                              <p:pRg st="3" end="3"/>
                                            </p:txEl>
                                          </p:spTgt>
                                        </p:tgtEl>
                                        <p:attrNameLst>
                                          <p:attrName>style.visibility</p:attrName>
                                        </p:attrNameLst>
                                      </p:cBhvr>
                                      <p:to>
                                        <p:strVal val="visible"/>
                                      </p:to>
                                    </p:set>
                                    <p:animEffect transition="in" filter="blinds(horizontal)">
                                      <p:cBhvr>
                                        <p:cTn id="20" dur="500"/>
                                        <p:tgtEl>
                                          <p:spTgt spid="11776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7765">
                                            <p:txEl>
                                              <p:pRg st="4" end="4"/>
                                            </p:txEl>
                                          </p:spTgt>
                                        </p:tgtEl>
                                        <p:attrNameLst>
                                          <p:attrName>style.visibility</p:attrName>
                                        </p:attrNameLst>
                                      </p:cBhvr>
                                      <p:to>
                                        <p:strVal val="visible"/>
                                      </p:to>
                                    </p:set>
                                    <p:animEffect transition="in" filter="blinds(horizontal)">
                                      <p:cBhvr>
                                        <p:cTn id="23" dur="500"/>
                                        <p:tgtEl>
                                          <p:spTgt spid="11776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7765">
                                            <p:txEl>
                                              <p:pRg st="6" end="6"/>
                                            </p:txEl>
                                          </p:spTgt>
                                        </p:tgtEl>
                                        <p:attrNameLst>
                                          <p:attrName>style.visibility</p:attrName>
                                        </p:attrNameLst>
                                      </p:cBhvr>
                                      <p:to>
                                        <p:strVal val="visible"/>
                                      </p:to>
                                    </p:set>
                                    <p:animEffect transition="in" filter="blinds(horizontal)">
                                      <p:cBhvr>
                                        <p:cTn id="28" dur="500"/>
                                        <p:tgtEl>
                                          <p:spTgt spid="117765">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7765">
                                            <p:txEl>
                                              <p:pRg st="7" end="7"/>
                                            </p:txEl>
                                          </p:spTgt>
                                        </p:tgtEl>
                                        <p:attrNameLst>
                                          <p:attrName>style.visibility</p:attrName>
                                        </p:attrNameLst>
                                      </p:cBhvr>
                                      <p:to>
                                        <p:strVal val="visible"/>
                                      </p:to>
                                    </p:set>
                                    <p:animEffect transition="in" filter="blinds(horizontal)">
                                      <p:cBhvr>
                                        <p:cTn id="31" dur="500"/>
                                        <p:tgtEl>
                                          <p:spTgt spid="117765">
                                            <p:txEl>
                                              <p:pRg st="7" end="7"/>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7765">
                                            <p:txEl>
                                              <p:pRg st="8" end="8"/>
                                            </p:txEl>
                                          </p:spTgt>
                                        </p:tgtEl>
                                        <p:attrNameLst>
                                          <p:attrName>style.visibility</p:attrName>
                                        </p:attrNameLst>
                                      </p:cBhvr>
                                      <p:to>
                                        <p:strVal val="visible"/>
                                      </p:to>
                                    </p:set>
                                    <p:animEffect transition="in" filter="blinds(horizontal)">
                                      <p:cBhvr>
                                        <p:cTn id="34" dur="500"/>
                                        <p:tgtEl>
                                          <p:spTgt spid="117765">
                                            <p:txEl>
                                              <p:pRg st="8" end="8"/>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7765">
                                            <p:txEl>
                                              <p:pRg st="10" end="10"/>
                                            </p:txEl>
                                          </p:spTgt>
                                        </p:tgtEl>
                                        <p:attrNameLst>
                                          <p:attrName>style.visibility</p:attrName>
                                        </p:attrNameLst>
                                      </p:cBhvr>
                                      <p:to>
                                        <p:strVal val="visible"/>
                                      </p:to>
                                    </p:set>
                                    <p:animEffect transition="in" filter="blinds(horizontal)">
                                      <p:cBhvr>
                                        <p:cTn id="37" dur="500"/>
                                        <p:tgtEl>
                                          <p:spTgt spid="117765">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7765">
                                            <p:txEl>
                                              <p:pRg st="11" end="11"/>
                                            </p:txEl>
                                          </p:spTgt>
                                        </p:tgtEl>
                                        <p:attrNameLst>
                                          <p:attrName>style.visibility</p:attrName>
                                        </p:attrNameLst>
                                      </p:cBhvr>
                                      <p:to>
                                        <p:strVal val="visible"/>
                                      </p:to>
                                    </p:set>
                                    <p:animEffect transition="in" filter="blinds(horizontal)">
                                      <p:cBhvr>
                                        <p:cTn id="40" dur="500"/>
                                        <p:tgtEl>
                                          <p:spTgt spid="117765">
                                            <p:txEl>
                                              <p:pRg st="11" end="11"/>
                                            </p:txEl>
                                          </p:spTgt>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pPr algn="l"/>
            <a:r>
              <a:rPr lang="en-US" altLang="en-US" dirty="0"/>
              <a:t>Handling Duplicates</a:t>
            </a:r>
          </a:p>
        </p:txBody>
      </p:sp>
      <p:sp>
        <p:nvSpPr>
          <p:cNvPr id="28676" name="Content Placeholder 3"/>
          <p:cNvSpPr>
            <a:spLocks noGrp="1"/>
          </p:cNvSpPr>
          <p:nvPr>
            <p:ph idx="1"/>
          </p:nvPr>
        </p:nvSpPr>
        <p:spPr>
          <a:xfrm>
            <a:off x="381000" y="1219200"/>
            <a:ext cx="8458200" cy="4648200"/>
          </a:xfrm>
        </p:spPr>
        <p:txBody>
          <a:bodyPr/>
          <a:lstStyle/>
          <a:p>
            <a:r>
              <a:rPr lang="en-US" altLang="en-US" sz="2800" dirty="0"/>
              <a:t>A better code</a:t>
            </a:r>
          </a:p>
          <a:p>
            <a:pPr lvl="1"/>
            <a:r>
              <a:rPr lang="en-US" altLang="en-US" sz="2400" dirty="0"/>
              <a:t>Don’t skip elements equal to pivot</a:t>
            </a:r>
          </a:p>
          <a:p>
            <a:pPr lvl="2">
              <a:lnSpc>
                <a:spcPct val="80000"/>
              </a:lnSpc>
            </a:pPr>
            <a:r>
              <a:rPr lang="en-US" altLang="en-US" sz="2000" i="1" dirty="0">
                <a:solidFill>
                  <a:schemeClr val="accent2"/>
                </a:solidFill>
              </a:rPr>
              <a:t>{ i++; } </a:t>
            </a:r>
            <a:r>
              <a:rPr lang="en-US" altLang="en-US" sz="2000" b="1" i="1" dirty="0">
                <a:solidFill>
                  <a:schemeClr val="accent2"/>
                </a:solidFill>
              </a:rPr>
              <a:t>until</a:t>
            </a:r>
            <a:r>
              <a:rPr lang="en-US" altLang="en-US" sz="2000" i="1" dirty="0">
                <a:solidFill>
                  <a:schemeClr val="accent2"/>
                </a:solidFill>
              </a:rPr>
              <a:t> S[i] ≥ pivot</a:t>
            </a:r>
          </a:p>
          <a:p>
            <a:pPr lvl="2">
              <a:lnSpc>
                <a:spcPct val="80000"/>
              </a:lnSpc>
            </a:pPr>
            <a:r>
              <a:rPr lang="en-US" altLang="en-US" sz="2000" i="1" dirty="0">
                <a:solidFill>
                  <a:schemeClr val="accent2"/>
                </a:solidFill>
              </a:rPr>
              <a:t>{ j--; } </a:t>
            </a:r>
            <a:r>
              <a:rPr lang="en-US" altLang="en-US" sz="2000" b="1" i="1" dirty="0">
                <a:solidFill>
                  <a:schemeClr val="accent2"/>
                </a:solidFill>
              </a:rPr>
              <a:t>until </a:t>
            </a:r>
            <a:r>
              <a:rPr lang="en-US" altLang="en-US" sz="2000" i="1" dirty="0">
                <a:solidFill>
                  <a:schemeClr val="accent2"/>
                </a:solidFill>
              </a:rPr>
              <a:t>S[j] ≤ pivot</a:t>
            </a:r>
          </a:p>
          <a:p>
            <a:pPr lvl="1"/>
            <a:endParaRPr lang="en-US" altLang="en-US" sz="2400" dirty="0"/>
          </a:p>
          <a:p>
            <a:pPr lvl="1"/>
            <a:endParaRPr lang="en-US" altLang="en-US" sz="2400" dirty="0"/>
          </a:p>
          <a:p>
            <a:pPr lvl="1"/>
            <a:endParaRPr lang="en-US" altLang="en-US" sz="2400" dirty="0"/>
          </a:p>
        </p:txBody>
      </p:sp>
      <p:grpSp>
        <p:nvGrpSpPr>
          <p:cNvPr id="2" name="Group 6"/>
          <p:cNvGrpSpPr>
            <a:grpSpLocks/>
          </p:cNvGrpSpPr>
          <p:nvPr/>
        </p:nvGrpSpPr>
        <p:grpSpPr bwMode="auto">
          <a:xfrm>
            <a:off x="993660" y="3053655"/>
            <a:ext cx="5045075" cy="411162"/>
            <a:chOff x="2009" y="2434"/>
            <a:chExt cx="3178" cy="259"/>
          </a:xfrm>
        </p:grpSpPr>
        <p:sp>
          <p:nvSpPr>
            <p:cNvPr id="28682" name="Text Box 7"/>
            <p:cNvSpPr txBox="1">
              <a:spLocks noChangeArrowheads="1"/>
            </p:cNvSpPr>
            <p:nvPr/>
          </p:nvSpPr>
          <p:spPr bwMode="auto">
            <a:xfrm>
              <a:off x="2009" y="2434"/>
              <a:ext cx="31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u="sng" dirty="0">
                  <a:solidFill>
                    <a:srgbClr val="FF0000"/>
                  </a:solidFill>
                </a:rPr>
                <a:t>Special case:</a:t>
              </a:r>
              <a:r>
                <a:rPr lang="en-US" altLang="en-US" sz="1800" dirty="0">
                  <a:solidFill>
                    <a:srgbClr val="FF0000"/>
                  </a:solidFill>
                </a:rPr>
                <a:t> 	6 6 6 6 6 6 6 6 6 6 6 6 6 6 6 6</a:t>
              </a:r>
            </a:p>
          </p:txBody>
        </p:sp>
        <p:sp>
          <p:nvSpPr>
            <p:cNvPr id="28683" name="Oval 8"/>
            <p:cNvSpPr>
              <a:spLocks noChangeArrowheads="1"/>
            </p:cNvSpPr>
            <p:nvPr/>
          </p:nvSpPr>
          <p:spPr bwMode="auto">
            <a:xfrm>
              <a:off x="5002" y="2436"/>
              <a:ext cx="149" cy="257"/>
            </a:xfrm>
            <a:prstGeom prst="ellipse">
              <a:avLst/>
            </a:prstGeom>
            <a:solidFill>
              <a:srgbClr val="CCFFFF">
                <a:alpha val="18039"/>
              </a:srgbClr>
            </a:solidFill>
            <a:ln w="9525">
              <a:solidFill>
                <a:schemeClr val="tx1"/>
              </a:solidFill>
              <a:prstDash val="dash"/>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sp>
        <p:nvSpPr>
          <p:cNvPr id="19465" name="Text Box 9"/>
          <p:cNvSpPr txBox="1">
            <a:spLocks noChangeArrowheads="1"/>
          </p:cNvSpPr>
          <p:nvPr/>
        </p:nvSpPr>
        <p:spPr bwMode="auto">
          <a:xfrm>
            <a:off x="1066800" y="3626072"/>
            <a:ext cx="2533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i="1" dirty="0">
                <a:solidFill>
                  <a:srgbClr val="FF0000"/>
                </a:solidFill>
              </a:rPr>
              <a:t>What will happen now?</a:t>
            </a:r>
          </a:p>
        </p:txBody>
      </p:sp>
      <p:sp>
        <p:nvSpPr>
          <p:cNvPr id="28680" name="Line 10"/>
          <p:cNvSpPr>
            <a:spLocks noChangeShapeType="1"/>
          </p:cNvSpPr>
          <p:nvPr/>
        </p:nvSpPr>
        <p:spPr bwMode="auto">
          <a:xfrm>
            <a:off x="162726" y="4114800"/>
            <a:ext cx="8980488" cy="7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p:cNvSpPr>
            <a:spLocks noGrp="1"/>
          </p:cNvSpPr>
          <p:nvPr>
            <p:ph type="sldNum" sz="quarter" idx="12"/>
          </p:nvPr>
        </p:nvSpPr>
        <p:spPr/>
        <p:txBody>
          <a:bodyPr/>
          <a:lstStyle/>
          <a:p>
            <a:pPr>
              <a:defRPr/>
            </a:pPr>
            <a:fld id="{F64F6128-AA59-40CE-8962-734C769C2012}" type="slidenum">
              <a:rPr lang="en-US" altLang="en-US" smtClean="0"/>
              <a:pPr>
                <a:defRPr/>
              </a:pPr>
              <a:t>37</a:t>
            </a:fld>
            <a:endParaRPr lang="en-US" altLang="en-US"/>
          </a:p>
        </p:txBody>
      </p:sp>
      <p:sp>
        <p:nvSpPr>
          <p:cNvPr id="10" name="TextBox 9"/>
          <p:cNvSpPr txBox="1"/>
          <p:nvPr/>
        </p:nvSpPr>
        <p:spPr>
          <a:xfrm>
            <a:off x="4798316" y="2102723"/>
            <a:ext cx="4269484" cy="954107"/>
          </a:xfrm>
          <a:prstGeom prst="rect">
            <a:avLst/>
          </a:prstGeom>
          <a:noFill/>
          <a:ln w="3175">
            <a:solidFill>
              <a:schemeClr val="tx1"/>
            </a:solidFill>
          </a:ln>
        </p:spPr>
        <p:txBody>
          <a:bodyPr wrap="square" rtlCol="0">
            <a:spAutoFit/>
          </a:bodyPr>
          <a:lstStyle/>
          <a:p>
            <a:r>
              <a:rPr lang="en-US" sz="1400" dirty="0">
                <a:solidFill>
                  <a:schemeClr val="accent2"/>
                </a:solidFill>
              </a:rPr>
              <a:t>Here both </a:t>
            </a:r>
            <a:r>
              <a:rPr lang="en-US" sz="1400" dirty="0">
                <a:solidFill>
                  <a:schemeClr val="accent2"/>
                </a:solidFill>
                <a:latin typeface="Comic Sans MS" panose="030F0702030302020204" pitchFamily="66" charset="0"/>
              </a:rPr>
              <a:t>i</a:t>
            </a:r>
            <a:r>
              <a:rPr lang="en-US" sz="1400" dirty="0">
                <a:solidFill>
                  <a:schemeClr val="accent2"/>
                </a:solidFill>
              </a:rPr>
              <a:t> and </a:t>
            </a:r>
            <a:r>
              <a:rPr lang="en-US" sz="1400" dirty="0">
                <a:solidFill>
                  <a:schemeClr val="accent2"/>
                </a:solidFill>
                <a:latin typeface="Comic Sans MS" panose="030F0702030302020204" pitchFamily="66" charset="0"/>
              </a:rPr>
              <a:t>j</a:t>
            </a:r>
            <a:r>
              <a:rPr lang="en-US" sz="1400" dirty="0">
                <a:solidFill>
                  <a:schemeClr val="accent2"/>
                </a:solidFill>
              </a:rPr>
              <a:t> stop =&gt; many swaps between identical elements. But </a:t>
            </a:r>
            <a:r>
              <a:rPr lang="en-US" sz="1400" dirty="0">
                <a:solidFill>
                  <a:schemeClr val="accent2"/>
                </a:solidFill>
                <a:latin typeface="Comic Sans MS" panose="030F0702030302020204" pitchFamily="66" charset="0"/>
              </a:rPr>
              <a:t>i</a:t>
            </a:r>
            <a:r>
              <a:rPr lang="en-US" sz="1400" dirty="0">
                <a:solidFill>
                  <a:schemeClr val="accent2"/>
                </a:solidFill>
              </a:rPr>
              <a:t> and </a:t>
            </a:r>
            <a:r>
              <a:rPr lang="en-US" sz="1400" dirty="0">
                <a:solidFill>
                  <a:schemeClr val="accent2"/>
                </a:solidFill>
                <a:latin typeface="Comic Sans MS" panose="030F0702030302020204" pitchFamily="66" charset="0"/>
              </a:rPr>
              <a:t>j</a:t>
            </a:r>
            <a:r>
              <a:rPr lang="en-US" sz="1400" dirty="0">
                <a:solidFill>
                  <a:schemeClr val="accent2"/>
                </a:solidFill>
              </a:rPr>
              <a:t> will cross in the middle, so when the pivot is replaced, the partition creates two nearly equal subarrays =&gt; </a:t>
            </a:r>
            <a:r>
              <a:rPr lang="en-US" sz="1400" dirty="0">
                <a:solidFill>
                  <a:schemeClr val="accent2"/>
                </a:solidFill>
                <a:latin typeface="Comic Sans MS" panose="030F0702030302020204" pitchFamily="66" charset="0"/>
              </a:rPr>
              <a:t>O(n log n)</a:t>
            </a:r>
          </a:p>
        </p:txBody>
      </p:sp>
      <p:sp>
        <p:nvSpPr>
          <p:cNvPr id="11" name="TextBox 10"/>
          <p:cNvSpPr txBox="1"/>
          <p:nvPr/>
        </p:nvSpPr>
        <p:spPr>
          <a:xfrm>
            <a:off x="1053445" y="5638800"/>
            <a:ext cx="6934200" cy="954107"/>
          </a:xfrm>
          <a:prstGeom prst="rect">
            <a:avLst/>
          </a:prstGeom>
          <a:noFill/>
          <a:ln w="3175">
            <a:solidFill>
              <a:schemeClr val="tx1"/>
            </a:solidFill>
          </a:ln>
        </p:spPr>
        <p:txBody>
          <a:bodyPr wrap="square" rtlCol="0">
            <a:spAutoFit/>
          </a:bodyPr>
          <a:lstStyle/>
          <a:p>
            <a:r>
              <a:rPr lang="en-US" sz="1400" dirty="0">
                <a:solidFill>
                  <a:schemeClr val="accent2"/>
                </a:solidFill>
              </a:rPr>
              <a:t>Quicksort is recursive. Suppose n=10,000,000 elements, of which 500,000 are identical. Eventually, quicksort will make the recursive call on only these 500,000 elements. Then it really will be important to make sure that 500,000 identical elements can be sorted efﬁciently.</a:t>
            </a:r>
          </a:p>
        </p:txBody>
      </p:sp>
      <p:sp>
        <p:nvSpPr>
          <p:cNvPr id="12" name="TextBox 11"/>
          <p:cNvSpPr txBox="1"/>
          <p:nvPr/>
        </p:nvSpPr>
        <p:spPr>
          <a:xfrm>
            <a:off x="685800" y="4419600"/>
            <a:ext cx="7848599" cy="707886"/>
          </a:xfrm>
          <a:prstGeom prst="rect">
            <a:avLst/>
          </a:prstGeom>
          <a:noFill/>
          <a:ln w="3175">
            <a:solidFill>
              <a:schemeClr val="tx1"/>
            </a:solidFill>
          </a:ln>
        </p:spPr>
        <p:txBody>
          <a:bodyPr wrap="square" rtlCol="0">
            <a:spAutoFit/>
          </a:bodyPr>
          <a:lstStyle/>
          <a:p>
            <a:pPr lvl="1"/>
            <a:r>
              <a:rPr lang="en-US" altLang="en-US" sz="2000" dirty="0"/>
              <a:t>Adds some unnecessary swaps</a:t>
            </a:r>
          </a:p>
          <a:p>
            <a:pPr lvl="1"/>
            <a:r>
              <a:rPr lang="en-US" altLang="en-US" sz="2000" dirty="0"/>
              <a:t>But results in perfect partitioning for array of identical elements</a:t>
            </a:r>
          </a:p>
        </p:txBody>
      </p:sp>
    </p:spTree>
    <p:extLst>
      <p:ext uri="{BB962C8B-B14F-4D97-AF65-F5344CB8AC3E}">
        <p14:creationId xmlns:p14="http://schemas.microsoft.com/office/powerpoint/2010/main" val="3953942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9465">
                                            <p:txEl>
                                              <p:pRg st="0" end="0"/>
                                            </p:txEl>
                                          </p:spTgt>
                                        </p:tgtEl>
                                        <p:attrNameLst>
                                          <p:attrName>style.visibility</p:attrName>
                                        </p:attrNameLst>
                                      </p:cBhvr>
                                      <p:to>
                                        <p:strVal val="visible"/>
                                      </p:to>
                                    </p:set>
                                    <p:animEffect transition="in" filter="blinds(horizontal)">
                                      <p:cBhvr>
                                        <p:cTn id="11" dur="500"/>
                                        <p:tgtEl>
                                          <p:spTgt spid="1946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D97F-B2D3-486D-8D25-BBE2793F199F}"/>
              </a:ext>
            </a:extLst>
          </p:cNvPr>
          <p:cNvSpPr>
            <a:spLocks noGrp="1"/>
          </p:cNvSpPr>
          <p:nvPr>
            <p:ph type="title"/>
          </p:nvPr>
        </p:nvSpPr>
        <p:spPr/>
        <p:txBody>
          <a:bodyPr/>
          <a:lstStyle/>
          <a:p>
            <a:r>
              <a:rPr lang="en-US" dirty="0"/>
              <a:t>Thread example #3( cont.)</a:t>
            </a:r>
          </a:p>
        </p:txBody>
      </p:sp>
      <p:sp>
        <p:nvSpPr>
          <p:cNvPr id="3" name="Content Placeholder 2">
            <a:extLst>
              <a:ext uri="{FF2B5EF4-FFF2-40B4-BE49-F238E27FC236}">
                <a16:creationId xmlns:a16="http://schemas.microsoft.com/office/drawing/2014/main" id="{BE6C4AFA-AD34-4123-8053-3F076FB07338}"/>
              </a:ext>
            </a:extLst>
          </p:cNvPr>
          <p:cNvSpPr>
            <a:spLocks noGrp="1"/>
          </p:cNvSpPr>
          <p:nvPr>
            <p:ph idx="1"/>
          </p:nvPr>
        </p:nvSpPr>
        <p:spPr/>
        <p:txBody>
          <a:bodyPr/>
          <a:lstStyle/>
          <a:p>
            <a:r>
              <a:rPr lang="en-US" b="1" dirty="0"/>
              <a:t>Parallel quicksort </a:t>
            </a:r>
            <a:r>
              <a:rPr lang="en-US" dirty="0"/>
              <a:t>using threads</a:t>
            </a:r>
          </a:p>
          <a:p>
            <a:pPr lvl="1"/>
            <a:r>
              <a:rPr lang="en-US" dirty="0"/>
              <a:t>Similar to previous examples, when the program starts, it runs as main thread of a process</a:t>
            </a:r>
          </a:p>
          <a:p>
            <a:r>
              <a:rPr lang="en-US" b="1" dirty="0"/>
              <a:t>main thread</a:t>
            </a:r>
          </a:p>
          <a:p>
            <a:pPr lvl="1"/>
            <a:r>
              <a:rPr lang="en-US" sz="2000" dirty="0"/>
              <a:t>calls </a:t>
            </a:r>
            <a:r>
              <a:rPr lang="en-US" sz="2000" dirty="0" err="1"/>
              <a:t>qsort</a:t>
            </a:r>
            <a:r>
              <a:rPr lang="en-US" sz="2000" dirty="0"/>
              <a:t>(&amp;</a:t>
            </a:r>
            <a:r>
              <a:rPr lang="en-US" sz="2000" dirty="0" err="1"/>
              <a:t>arg</a:t>
            </a:r>
            <a:r>
              <a:rPr lang="en-US" sz="2000" dirty="0"/>
              <a:t>), with </a:t>
            </a:r>
            <a:r>
              <a:rPr lang="en-US" sz="2000" dirty="0" err="1"/>
              <a:t>arg</a:t>
            </a:r>
            <a:r>
              <a:rPr lang="en-US" sz="2000" dirty="0"/>
              <a:t>=[</a:t>
            </a:r>
            <a:r>
              <a:rPr lang="en-US" sz="2000" dirty="0" err="1"/>
              <a:t>lowerbound</a:t>
            </a:r>
            <a:r>
              <a:rPr lang="en-US" sz="2000" dirty="0"/>
              <a:t>=0, </a:t>
            </a:r>
            <a:r>
              <a:rPr lang="en-US" sz="2000" dirty="0" err="1"/>
              <a:t>upperbound</a:t>
            </a:r>
            <a:r>
              <a:rPr lang="en-US" sz="2000" dirty="0"/>
              <a:t>=N-1]</a:t>
            </a:r>
          </a:p>
          <a:p>
            <a:pPr lvl="1"/>
            <a:r>
              <a:rPr lang="en-US" sz="2000" dirty="0"/>
              <a:t>resumes when all the </a:t>
            </a:r>
            <a:r>
              <a:rPr lang="en-US" sz="2000" dirty="0" err="1"/>
              <a:t>subthreads</a:t>
            </a:r>
            <a:r>
              <a:rPr lang="en-US" sz="2000" dirty="0"/>
              <a:t> have ﬁnished, the main thread resumes.</a:t>
            </a:r>
          </a:p>
          <a:p>
            <a:pPr lvl="1"/>
            <a:r>
              <a:rPr lang="en-US" sz="2000" dirty="0"/>
              <a:t>prints the sorted array and terminates</a:t>
            </a:r>
          </a:p>
          <a:p>
            <a:r>
              <a:rPr lang="en-US" b="1" dirty="0" err="1"/>
              <a:t>qsort</a:t>
            </a:r>
            <a:r>
              <a:rPr lang="en-US" b="1" dirty="0"/>
              <a:t>() thread</a:t>
            </a:r>
          </a:p>
          <a:p>
            <a:pPr lvl="1"/>
            <a:r>
              <a:rPr lang="en-US" sz="2000" dirty="0"/>
              <a:t>implements quicksort of an array of N integers</a:t>
            </a:r>
          </a:p>
          <a:p>
            <a:pPr lvl="1"/>
            <a:r>
              <a:rPr lang="en-US" sz="2000" dirty="0"/>
              <a:t>picks a pivot to divide the array into two parts</a:t>
            </a:r>
          </a:p>
          <a:p>
            <a:pPr lvl="1"/>
            <a:r>
              <a:rPr lang="en-US" sz="2000" dirty="0"/>
              <a:t>creates two </a:t>
            </a:r>
            <a:r>
              <a:rPr lang="en-US" sz="2000" dirty="0" err="1"/>
              <a:t>subthreads</a:t>
            </a:r>
            <a:r>
              <a:rPr lang="en-US" sz="2000" dirty="0"/>
              <a:t> to sort each of the two parts</a:t>
            </a:r>
          </a:p>
          <a:p>
            <a:pPr lvl="1"/>
            <a:r>
              <a:rPr lang="en-US" sz="2000" dirty="0"/>
              <a:t>waits for the </a:t>
            </a:r>
            <a:r>
              <a:rPr lang="en-US" sz="2000" dirty="0" err="1"/>
              <a:t>subthreads</a:t>
            </a:r>
            <a:r>
              <a:rPr lang="en-US" sz="2000" dirty="0"/>
              <a:t> to ﬁnish</a:t>
            </a:r>
          </a:p>
          <a:p>
            <a:pPr lvl="1"/>
            <a:endParaRPr lang="en-US" dirty="0"/>
          </a:p>
        </p:txBody>
      </p:sp>
      <p:sp>
        <p:nvSpPr>
          <p:cNvPr id="4" name="Slide Number Placeholder 3">
            <a:extLst>
              <a:ext uri="{FF2B5EF4-FFF2-40B4-BE49-F238E27FC236}">
                <a16:creationId xmlns:a16="http://schemas.microsoft.com/office/drawing/2014/main" id="{D2CC8E5A-91BF-4230-BEDA-C8C295E82DFB}"/>
              </a:ext>
            </a:extLst>
          </p:cNvPr>
          <p:cNvSpPr>
            <a:spLocks noGrp="1"/>
          </p:cNvSpPr>
          <p:nvPr>
            <p:ph type="sldNum" sz="quarter" idx="12"/>
          </p:nvPr>
        </p:nvSpPr>
        <p:spPr/>
        <p:txBody>
          <a:bodyPr/>
          <a:lstStyle/>
          <a:p>
            <a:pPr>
              <a:defRPr/>
            </a:pPr>
            <a:fld id="{F64F6128-AA59-40CE-8962-734C769C2012}" type="slidenum">
              <a:rPr lang="en-US" altLang="en-US" smtClean="0"/>
              <a:pPr>
                <a:defRPr/>
              </a:pPr>
              <a:t>38</a:t>
            </a:fld>
            <a:endParaRPr lang="en-US" altLang="en-US"/>
          </a:p>
        </p:txBody>
      </p:sp>
    </p:spTree>
    <p:extLst>
      <p:ext uri="{BB962C8B-B14F-4D97-AF65-F5344CB8AC3E}">
        <p14:creationId xmlns:p14="http://schemas.microsoft.com/office/powerpoint/2010/main" val="1631592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5572-FCC7-42E4-A9B6-99628D2C7F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CA11F2-ACD8-4E45-AD2E-39BAAF889D91}"/>
              </a:ext>
            </a:extLst>
          </p:cNvPr>
          <p:cNvSpPr>
            <a:spLocks noGrp="1"/>
          </p:cNvSpPr>
          <p:nvPr>
            <p:ph idx="1"/>
          </p:nvPr>
        </p:nvSpPr>
        <p:spPr/>
        <p:txBody>
          <a:bodyPr/>
          <a:lstStyle/>
          <a:p>
            <a:r>
              <a:rPr lang="en-US" dirty="0"/>
              <a:t>Then it creates two </a:t>
            </a:r>
            <a:r>
              <a:rPr lang="en-US" dirty="0" err="1"/>
              <a:t>subthreads</a:t>
            </a:r>
            <a:r>
              <a:rPr lang="en-US" dirty="0"/>
              <a:t> to sort each of the two parts, and waits for the </a:t>
            </a:r>
            <a:r>
              <a:rPr lang="en-US" dirty="0" err="1"/>
              <a:t>subthreads</a:t>
            </a:r>
            <a:r>
              <a:rPr lang="en-US" dirty="0"/>
              <a:t> to ﬁnish. Each </a:t>
            </a:r>
            <a:r>
              <a:rPr lang="en-US" dirty="0" err="1"/>
              <a:t>subthread</a:t>
            </a:r>
            <a:r>
              <a:rPr lang="en-US" dirty="0"/>
              <a:t> sorts its own range by the same algorithm recursively. When all the </a:t>
            </a:r>
            <a:r>
              <a:rPr lang="en-US" dirty="0" err="1"/>
              <a:t>subthreads</a:t>
            </a:r>
            <a:r>
              <a:rPr lang="en-US" dirty="0"/>
              <a:t> have ﬁnished, the main thread resumes. It prints the sorted array and terminates. As is well known, the number of sorting steps of quicksort depends on the order of the unsorted data, which affects the number of threads needed in the </a:t>
            </a:r>
            <a:r>
              <a:rPr lang="en-US" dirty="0" err="1"/>
              <a:t>qsort</a:t>
            </a:r>
            <a:r>
              <a:rPr lang="en-US" dirty="0"/>
              <a:t> program.</a:t>
            </a:r>
          </a:p>
        </p:txBody>
      </p:sp>
      <p:sp>
        <p:nvSpPr>
          <p:cNvPr id="4" name="Slide Number Placeholder 3">
            <a:extLst>
              <a:ext uri="{FF2B5EF4-FFF2-40B4-BE49-F238E27FC236}">
                <a16:creationId xmlns:a16="http://schemas.microsoft.com/office/drawing/2014/main" id="{F5592E1A-612D-476C-B31F-08F5FB2ED266}"/>
              </a:ext>
            </a:extLst>
          </p:cNvPr>
          <p:cNvSpPr>
            <a:spLocks noGrp="1"/>
          </p:cNvSpPr>
          <p:nvPr>
            <p:ph type="sldNum" sz="quarter" idx="12"/>
          </p:nvPr>
        </p:nvSpPr>
        <p:spPr/>
        <p:txBody>
          <a:bodyPr/>
          <a:lstStyle/>
          <a:p>
            <a:pPr>
              <a:defRPr/>
            </a:pPr>
            <a:fld id="{F64F6128-AA59-40CE-8962-734C769C2012}" type="slidenum">
              <a:rPr lang="en-US" altLang="en-US" smtClean="0"/>
              <a:pPr>
                <a:defRPr/>
              </a:pPr>
              <a:t>39</a:t>
            </a:fld>
            <a:endParaRPr lang="en-US" altLang="en-US"/>
          </a:p>
        </p:txBody>
      </p:sp>
    </p:spTree>
    <p:extLst>
      <p:ext uri="{BB962C8B-B14F-4D97-AF65-F5344CB8AC3E}">
        <p14:creationId xmlns:p14="http://schemas.microsoft.com/office/powerpoint/2010/main" val="181160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98BD-15C2-45AE-80E7-CEBBB5052DB8}"/>
              </a:ext>
            </a:extLst>
          </p:cNvPr>
          <p:cNvSpPr>
            <a:spLocks noGrp="1"/>
          </p:cNvSpPr>
          <p:nvPr>
            <p:ph type="title"/>
          </p:nvPr>
        </p:nvSpPr>
        <p:spPr/>
        <p:txBody>
          <a:bodyPr/>
          <a:lstStyle/>
          <a:p>
            <a:r>
              <a:rPr lang="en-US" dirty="0"/>
              <a:t>Sequential vs. parallel algorithms</a:t>
            </a:r>
          </a:p>
        </p:txBody>
      </p:sp>
      <p:sp>
        <p:nvSpPr>
          <p:cNvPr id="3" name="Content Placeholder 2">
            <a:extLst>
              <a:ext uri="{FF2B5EF4-FFF2-40B4-BE49-F238E27FC236}">
                <a16:creationId xmlns:a16="http://schemas.microsoft.com/office/drawing/2014/main" id="{08590A5E-9BE8-4D82-B3E4-6220359E10D6}"/>
              </a:ext>
            </a:extLst>
          </p:cNvPr>
          <p:cNvSpPr>
            <a:spLocks noGrp="1"/>
          </p:cNvSpPr>
          <p:nvPr>
            <p:ph idx="1"/>
          </p:nvPr>
        </p:nvSpPr>
        <p:spPr>
          <a:xfrm>
            <a:off x="685800" y="3314700"/>
            <a:ext cx="7543800" cy="3162300"/>
          </a:xfrm>
        </p:spPr>
        <p:txBody>
          <a:bodyPr/>
          <a:lstStyle/>
          <a:p>
            <a:r>
              <a:rPr lang="en-US" sz="2000" b="1" dirty="0"/>
              <a:t>Sequential algorithm</a:t>
            </a:r>
          </a:p>
          <a:p>
            <a:pPr lvl="1"/>
            <a:r>
              <a:rPr lang="en-US" sz="2000" dirty="0"/>
              <a:t>All steps are performed by a single task serially </a:t>
            </a:r>
            <a:r>
              <a:rPr lang="en-US" sz="2000" dirty="0">
                <a:solidFill>
                  <a:schemeClr val="accent6"/>
                </a:solidFill>
              </a:rPr>
              <a:t>one step at a time</a:t>
            </a:r>
          </a:p>
          <a:p>
            <a:pPr lvl="1"/>
            <a:r>
              <a:rPr lang="en-US" sz="2000" dirty="0"/>
              <a:t>Algorithm ends when all steps have completed</a:t>
            </a:r>
          </a:p>
          <a:p>
            <a:r>
              <a:rPr lang="en-US" sz="2000" b="1" dirty="0"/>
              <a:t>Parallel algorithm</a:t>
            </a:r>
          </a:p>
          <a:p>
            <a:pPr lvl="1"/>
            <a:r>
              <a:rPr lang="en-US" sz="2000" dirty="0">
                <a:solidFill>
                  <a:schemeClr val="accent6"/>
                </a:solidFill>
              </a:rPr>
              <a:t>All tasks </a:t>
            </a:r>
            <a:r>
              <a:rPr lang="en-US" sz="2000" dirty="0"/>
              <a:t>are performed </a:t>
            </a:r>
            <a:r>
              <a:rPr lang="en-US" sz="2000" dirty="0">
                <a:solidFill>
                  <a:schemeClr val="accent6"/>
                </a:solidFill>
              </a:rPr>
              <a:t>in parallel</a:t>
            </a:r>
          </a:p>
          <a:p>
            <a:pPr lvl="1"/>
            <a:r>
              <a:rPr lang="en-US" sz="2000" dirty="0"/>
              <a:t>“next step” is performed only after all such tasks have completed</a:t>
            </a:r>
          </a:p>
        </p:txBody>
      </p:sp>
      <p:sp>
        <p:nvSpPr>
          <p:cNvPr id="4" name="Slide Number Placeholder 3">
            <a:extLst>
              <a:ext uri="{FF2B5EF4-FFF2-40B4-BE49-F238E27FC236}">
                <a16:creationId xmlns:a16="http://schemas.microsoft.com/office/drawing/2014/main" id="{E1789F1B-023F-4197-B880-DEE6A2C00080}"/>
              </a:ext>
            </a:extLst>
          </p:cNvPr>
          <p:cNvSpPr>
            <a:spLocks noGrp="1"/>
          </p:cNvSpPr>
          <p:nvPr>
            <p:ph type="sldNum" sz="quarter" idx="12"/>
          </p:nvPr>
        </p:nvSpPr>
        <p:spPr/>
        <p:txBody>
          <a:bodyPr/>
          <a:lstStyle/>
          <a:p>
            <a:pPr>
              <a:defRPr/>
            </a:pPr>
            <a:fld id="{F64F6128-AA59-40CE-8962-734C769C2012}" type="slidenum">
              <a:rPr lang="en-US" altLang="en-US" smtClean="0"/>
              <a:pPr>
                <a:defRPr/>
              </a:pPr>
              <a:t>4</a:t>
            </a:fld>
            <a:endParaRPr lang="en-US" altLang="en-US"/>
          </a:p>
        </p:txBody>
      </p:sp>
      <p:pic>
        <p:nvPicPr>
          <p:cNvPr id="6" name="Picture 5">
            <a:extLst>
              <a:ext uri="{FF2B5EF4-FFF2-40B4-BE49-F238E27FC236}">
                <a16:creationId xmlns:a16="http://schemas.microsoft.com/office/drawing/2014/main" id="{0EAA9627-DBC0-4950-BC16-3EC0D8FCFBD8}"/>
              </a:ext>
            </a:extLst>
          </p:cNvPr>
          <p:cNvPicPr>
            <a:picLocks noChangeAspect="1"/>
          </p:cNvPicPr>
          <p:nvPr/>
        </p:nvPicPr>
        <p:blipFill>
          <a:blip r:embed="rId2"/>
          <a:stretch>
            <a:fillRect/>
          </a:stretch>
        </p:blipFill>
        <p:spPr>
          <a:xfrm>
            <a:off x="1828800" y="1295400"/>
            <a:ext cx="5086350" cy="2019300"/>
          </a:xfrm>
          <a:prstGeom prst="rect">
            <a:avLst/>
          </a:prstGeom>
        </p:spPr>
      </p:pic>
    </p:spTree>
    <p:extLst>
      <p:ext uri="{BB962C8B-B14F-4D97-AF65-F5344CB8AC3E}">
        <p14:creationId xmlns:p14="http://schemas.microsoft.com/office/powerpoint/2010/main" val="396902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96A3-FA60-413E-BBDD-0A681D97A311}"/>
              </a:ext>
            </a:extLst>
          </p:cNvPr>
          <p:cNvSpPr>
            <a:spLocks noGrp="1"/>
          </p:cNvSpPr>
          <p:nvPr>
            <p:ph type="title"/>
          </p:nvPr>
        </p:nvSpPr>
        <p:spPr/>
        <p:txBody>
          <a:bodyPr/>
          <a:lstStyle/>
          <a:p>
            <a:r>
              <a:rPr lang="en-US" dirty="0"/>
              <a:t>Thread example #3 (cont.)</a:t>
            </a:r>
          </a:p>
        </p:txBody>
      </p:sp>
      <p:sp>
        <p:nvSpPr>
          <p:cNvPr id="3" name="Content Placeholder 2">
            <a:extLst>
              <a:ext uri="{FF2B5EF4-FFF2-40B4-BE49-F238E27FC236}">
                <a16:creationId xmlns:a16="http://schemas.microsoft.com/office/drawing/2014/main" id="{D1A87203-9E25-4C94-BF2D-BB97A1E2177C}"/>
              </a:ext>
            </a:extLst>
          </p:cNvPr>
          <p:cNvSpPr>
            <a:spLocks noGrp="1"/>
          </p:cNvSpPr>
          <p:nvPr>
            <p:ph idx="1"/>
          </p:nvPr>
        </p:nvSpPr>
        <p:spPr>
          <a:xfrm>
            <a:off x="685800" y="1447800"/>
            <a:ext cx="7772400" cy="457200"/>
          </a:xfrm>
        </p:spPr>
        <p:txBody>
          <a:bodyPr/>
          <a:lstStyle/>
          <a:p>
            <a:r>
              <a:rPr lang="en-US" dirty="0"/>
              <a:t>The code for parallel quick sort</a:t>
            </a:r>
          </a:p>
        </p:txBody>
      </p:sp>
      <p:sp>
        <p:nvSpPr>
          <p:cNvPr id="4" name="Slide Number Placeholder 3">
            <a:extLst>
              <a:ext uri="{FF2B5EF4-FFF2-40B4-BE49-F238E27FC236}">
                <a16:creationId xmlns:a16="http://schemas.microsoft.com/office/drawing/2014/main" id="{D8FE8CBF-53E9-45F1-8FAD-516708AEA2E3}"/>
              </a:ext>
            </a:extLst>
          </p:cNvPr>
          <p:cNvSpPr>
            <a:spLocks noGrp="1"/>
          </p:cNvSpPr>
          <p:nvPr>
            <p:ph type="sldNum" sz="quarter" idx="12"/>
          </p:nvPr>
        </p:nvSpPr>
        <p:spPr/>
        <p:txBody>
          <a:bodyPr/>
          <a:lstStyle/>
          <a:p>
            <a:pPr>
              <a:defRPr/>
            </a:pPr>
            <a:fld id="{F64F6128-AA59-40CE-8962-734C769C2012}" type="slidenum">
              <a:rPr lang="en-US" altLang="en-US" smtClean="0"/>
              <a:pPr>
                <a:defRPr/>
              </a:pPr>
              <a:t>40</a:t>
            </a:fld>
            <a:endParaRPr lang="en-US" altLang="en-US"/>
          </a:p>
        </p:txBody>
      </p:sp>
      <p:pic>
        <p:nvPicPr>
          <p:cNvPr id="6" name="Picture 5">
            <a:extLst>
              <a:ext uri="{FF2B5EF4-FFF2-40B4-BE49-F238E27FC236}">
                <a16:creationId xmlns:a16="http://schemas.microsoft.com/office/drawing/2014/main" id="{E43FEDA8-63FE-45C2-B6C7-52866C444673}"/>
              </a:ext>
            </a:extLst>
          </p:cNvPr>
          <p:cNvPicPr>
            <a:picLocks noChangeAspect="1"/>
          </p:cNvPicPr>
          <p:nvPr/>
        </p:nvPicPr>
        <p:blipFill>
          <a:blip r:embed="rId2"/>
          <a:stretch>
            <a:fillRect/>
          </a:stretch>
        </p:blipFill>
        <p:spPr>
          <a:xfrm>
            <a:off x="2286000" y="1929063"/>
            <a:ext cx="5000625" cy="4381500"/>
          </a:xfrm>
          <a:prstGeom prst="rect">
            <a:avLst/>
          </a:prstGeom>
          <a:ln>
            <a:solidFill>
              <a:schemeClr val="accent6"/>
            </a:solidFill>
          </a:ln>
        </p:spPr>
      </p:pic>
    </p:spTree>
    <p:extLst>
      <p:ext uri="{BB962C8B-B14F-4D97-AF65-F5344CB8AC3E}">
        <p14:creationId xmlns:p14="http://schemas.microsoft.com/office/powerpoint/2010/main" val="3919319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E96E-5047-4003-A30D-CC225F9E8190}"/>
              </a:ext>
            </a:extLst>
          </p:cNvPr>
          <p:cNvSpPr>
            <a:spLocks noGrp="1"/>
          </p:cNvSpPr>
          <p:nvPr>
            <p:ph type="title"/>
          </p:nvPr>
        </p:nvSpPr>
        <p:spPr/>
        <p:txBody>
          <a:bodyPr/>
          <a:lstStyle/>
          <a:p>
            <a:r>
              <a:rPr lang="en-US" dirty="0"/>
              <a:t>Thread example #3 (cont.)</a:t>
            </a:r>
          </a:p>
        </p:txBody>
      </p:sp>
      <p:sp>
        <p:nvSpPr>
          <p:cNvPr id="3" name="Content Placeholder 2">
            <a:extLst>
              <a:ext uri="{FF2B5EF4-FFF2-40B4-BE49-F238E27FC236}">
                <a16:creationId xmlns:a16="http://schemas.microsoft.com/office/drawing/2014/main" id="{B684C1F7-5E82-4FEB-A4AD-CE3F1F3D46F9}"/>
              </a:ext>
            </a:extLst>
          </p:cNvPr>
          <p:cNvSpPr>
            <a:spLocks noGrp="1"/>
          </p:cNvSpPr>
          <p:nvPr>
            <p:ph idx="1"/>
          </p:nvPr>
        </p:nvSpPr>
        <p:spPr>
          <a:xfrm>
            <a:off x="685800" y="1447800"/>
            <a:ext cx="7772400" cy="533400"/>
          </a:xfrm>
        </p:spPr>
        <p:txBody>
          <a:bodyPr/>
          <a:lstStyle/>
          <a:p>
            <a:r>
              <a:rPr lang="en-US" dirty="0"/>
              <a:t>The code for parallel quick sort</a:t>
            </a:r>
          </a:p>
        </p:txBody>
      </p:sp>
      <p:sp>
        <p:nvSpPr>
          <p:cNvPr id="4" name="Slide Number Placeholder 3">
            <a:extLst>
              <a:ext uri="{FF2B5EF4-FFF2-40B4-BE49-F238E27FC236}">
                <a16:creationId xmlns:a16="http://schemas.microsoft.com/office/drawing/2014/main" id="{2FCEF918-50F7-4F10-9485-35D820498ECF}"/>
              </a:ext>
            </a:extLst>
          </p:cNvPr>
          <p:cNvSpPr>
            <a:spLocks noGrp="1"/>
          </p:cNvSpPr>
          <p:nvPr>
            <p:ph type="sldNum" sz="quarter" idx="12"/>
          </p:nvPr>
        </p:nvSpPr>
        <p:spPr/>
        <p:txBody>
          <a:bodyPr/>
          <a:lstStyle/>
          <a:p>
            <a:pPr>
              <a:defRPr/>
            </a:pPr>
            <a:fld id="{F64F6128-AA59-40CE-8962-734C769C2012}" type="slidenum">
              <a:rPr lang="en-US" altLang="en-US" smtClean="0"/>
              <a:pPr>
                <a:defRPr/>
              </a:pPr>
              <a:t>41</a:t>
            </a:fld>
            <a:endParaRPr lang="en-US" altLang="en-US"/>
          </a:p>
        </p:txBody>
      </p:sp>
      <p:pic>
        <p:nvPicPr>
          <p:cNvPr id="8" name="Picture 7">
            <a:extLst>
              <a:ext uri="{FF2B5EF4-FFF2-40B4-BE49-F238E27FC236}">
                <a16:creationId xmlns:a16="http://schemas.microsoft.com/office/drawing/2014/main" id="{9D689EEF-64C4-4228-A2DD-13BCC2505A7C}"/>
              </a:ext>
            </a:extLst>
          </p:cNvPr>
          <p:cNvPicPr>
            <a:picLocks noChangeAspect="1"/>
          </p:cNvPicPr>
          <p:nvPr/>
        </p:nvPicPr>
        <p:blipFill>
          <a:blip r:embed="rId2"/>
          <a:stretch>
            <a:fillRect/>
          </a:stretch>
        </p:blipFill>
        <p:spPr>
          <a:xfrm>
            <a:off x="1828800" y="2133600"/>
            <a:ext cx="5876665" cy="4267200"/>
          </a:xfrm>
          <a:prstGeom prst="rect">
            <a:avLst/>
          </a:prstGeom>
          <a:ln>
            <a:solidFill>
              <a:schemeClr val="accent6"/>
            </a:solidFill>
          </a:ln>
        </p:spPr>
      </p:pic>
    </p:spTree>
    <p:extLst>
      <p:ext uri="{BB962C8B-B14F-4D97-AF65-F5344CB8AC3E}">
        <p14:creationId xmlns:p14="http://schemas.microsoft.com/office/powerpoint/2010/main" val="3460868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7141-8236-4449-A1C7-779006151EBE}"/>
              </a:ext>
            </a:extLst>
          </p:cNvPr>
          <p:cNvSpPr>
            <a:spLocks noGrp="1"/>
          </p:cNvSpPr>
          <p:nvPr>
            <p:ph type="title"/>
          </p:nvPr>
        </p:nvSpPr>
        <p:spPr/>
        <p:txBody>
          <a:bodyPr/>
          <a:lstStyle/>
          <a:p>
            <a:r>
              <a:rPr lang="en-US" dirty="0"/>
              <a:t>Thread example #3 (cont.)</a:t>
            </a:r>
          </a:p>
        </p:txBody>
      </p:sp>
      <p:sp>
        <p:nvSpPr>
          <p:cNvPr id="4" name="Slide Number Placeholder 3">
            <a:extLst>
              <a:ext uri="{FF2B5EF4-FFF2-40B4-BE49-F238E27FC236}">
                <a16:creationId xmlns:a16="http://schemas.microsoft.com/office/drawing/2014/main" id="{CFC0AE9D-399E-4430-AAE7-5DE86A38C0DB}"/>
              </a:ext>
            </a:extLst>
          </p:cNvPr>
          <p:cNvSpPr>
            <a:spLocks noGrp="1"/>
          </p:cNvSpPr>
          <p:nvPr>
            <p:ph type="sldNum" sz="quarter" idx="12"/>
          </p:nvPr>
        </p:nvSpPr>
        <p:spPr/>
        <p:txBody>
          <a:bodyPr/>
          <a:lstStyle/>
          <a:p>
            <a:pPr>
              <a:defRPr/>
            </a:pPr>
            <a:fld id="{F64F6128-AA59-40CE-8962-734C769C2012}" type="slidenum">
              <a:rPr lang="en-US" altLang="en-US" smtClean="0"/>
              <a:pPr>
                <a:defRPr/>
              </a:pPr>
              <a:t>42</a:t>
            </a:fld>
            <a:endParaRPr lang="en-US" altLang="en-US"/>
          </a:p>
        </p:txBody>
      </p:sp>
      <p:pic>
        <p:nvPicPr>
          <p:cNvPr id="6" name="Picture 5">
            <a:extLst>
              <a:ext uri="{FF2B5EF4-FFF2-40B4-BE49-F238E27FC236}">
                <a16:creationId xmlns:a16="http://schemas.microsoft.com/office/drawing/2014/main" id="{06DEBE50-3773-4432-B73D-8076B29C5A52}"/>
              </a:ext>
            </a:extLst>
          </p:cNvPr>
          <p:cNvPicPr>
            <a:picLocks noChangeAspect="1"/>
          </p:cNvPicPr>
          <p:nvPr/>
        </p:nvPicPr>
        <p:blipFill>
          <a:blip r:embed="rId2"/>
          <a:stretch>
            <a:fillRect/>
          </a:stretch>
        </p:blipFill>
        <p:spPr>
          <a:xfrm>
            <a:off x="685800" y="1618421"/>
            <a:ext cx="5376995" cy="4359965"/>
          </a:xfrm>
          <a:prstGeom prst="rect">
            <a:avLst/>
          </a:prstGeom>
        </p:spPr>
      </p:pic>
      <p:grpSp>
        <p:nvGrpSpPr>
          <p:cNvPr id="3" name="Group 2">
            <a:extLst>
              <a:ext uri="{FF2B5EF4-FFF2-40B4-BE49-F238E27FC236}">
                <a16:creationId xmlns:a16="http://schemas.microsoft.com/office/drawing/2014/main" id="{2832D2F2-B745-47D7-ABD5-379CB9AFA893}"/>
              </a:ext>
            </a:extLst>
          </p:cNvPr>
          <p:cNvGrpSpPr/>
          <p:nvPr/>
        </p:nvGrpSpPr>
        <p:grpSpPr>
          <a:xfrm>
            <a:off x="2438400" y="1682234"/>
            <a:ext cx="6400800" cy="646331"/>
            <a:chOff x="2438400" y="1682234"/>
            <a:chExt cx="6400800" cy="646331"/>
          </a:xfrm>
        </p:grpSpPr>
        <p:cxnSp>
          <p:nvCxnSpPr>
            <p:cNvPr id="11" name="Straight Arrow Connector 10">
              <a:extLst>
                <a:ext uri="{FF2B5EF4-FFF2-40B4-BE49-F238E27FC236}">
                  <a16:creationId xmlns:a16="http://schemas.microsoft.com/office/drawing/2014/main" id="{DFC74EE4-48D4-4547-A9D3-5457CEE1AB51}"/>
                </a:ext>
              </a:extLst>
            </p:cNvPr>
            <p:cNvCxnSpPr/>
            <p:nvPr/>
          </p:nvCxnSpPr>
          <p:spPr>
            <a:xfrm>
              <a:off x="2438400" y="1828800"/>
              <a:ext cx="19050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CD1FBB4-F9D4-4954-892A-DFEF19553525}"/>
                </a:ext>
              </a:extLst>
            </p:cNvPr>
            <p:cNvSpPr txBox="1"/>
            <p:nvPr/>
          </p:nvSpPr>
          <p:spPr>
            <a:xfrm>
              <a:off x="4480560" y="1682234"/>
              <a:ext cx="4358640" cy="646331"/>
            </a:xfrm>
            <a:prstGeom prst="rect">
              <a:avLst/>
            </a:prstGeom>
            <a:noFill/>
          </p:spPr>
          <p:txBody>
            <a:bodyPr wrap="square" rtlCol="0">
              <a:spAutoFit/>
            </a:bodyPr>
            <a:lstStyle/>
            <a:p>
              <a:r>
                <a:rPr lang="en-US" sz="1800" dirty="0">
                  <a:solidFill>
                    <a:schemeClr val="accent6"/>
                  </a:solidFill>
                </a:rPr>
                <a:t>pointer to a structure that maintains left and right index</a:t>
              </a:r>
            </a:p>
          </p:txBody>
        </p:sp>
      </p:grpSp>
      <p:grpSp>
        <p:nvGrpSpPr>
          <p:cNvPr id="5" name="Group 4">
            <a:extLst>
              <a:ext uri="{FF2B5EF4-FFF2-40B4-BE49-F238E27FC236}">
                <a16:creationId xmlns:a16="http://schemas.microsoft.com/office/drawing/2014/main" id="{3368E448-FD6A-41A3-9682-E387531C2054}"/>
              </a:ext>
            </a:extLst>
          </p:cNvPr>
          <p:cNvGrpSpPr/>
          <p:nvPr/>
        </p:nvGrpSpPr>
        <p:grpSpPr>
          <a:xfrm>
            <a:off x="5105400" y="5334000"/>
            <a:ext cx="3852995" cy="719267"/>
            <a:chOff x="5105400" y="5334000"/>
            <a:chExt cx="3852995" cy="719267"/>
          </a:xfrm>
        </p:grpSpPr>
        <p:cxnSp>
          <p:nvCxnSpPr>
            <p:cNvPr id="14" name="Straight Arrow Connector 13">
              <a:extLst>
                <a:ext uri="{FF2B5EF4-FFF2-40B4-BE49-F238E27FC236}">
                  <a16:creationId xmlns:a16="http://schemas.microsoft.com/office/drawing/2014/main" id="{87BDE876-DCDD-4CF6-A909-591341A364BC}"/>
                </a:ext>
              </a:extLst>
            </p:cNvPr>
            <p:cNvCxnSpPr>
              <a:cxnSpLocks/>
            </p:cNvCxnSpPr>
            <p:nvPr/>
          </p:nvCxnSpPr>
          <p:spPr>
            <a:xfrm>
              <a:off x="5105400" y="5334000"/>
              <a:ext cx="95739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6F61B5B-4E21-4009-BFC2-3ECF95424195}"/>
                </a:ext>
              </a:extLst>
            </p:cNvPr>
            <p:cNvSpPr txBox="1"/>
            <p:nvPr/>
          </p:nvSpPr>
          <p:spPr>
            <a:xfrm>
              <a:off x="6062795" y="5406936"/>
              <a:ext cx="2895600" cy="646331"/>
            </a:xfrm>
            <a:prstGeom prst="rect">
              <a:avLst/>
            </a:prstGeom>
            <a:noFill/>
          </p:spPr>
          <p:txBody>
            <a:bodyPr wrap="square" rtlCol="0">
              <a:spAutoFit/>
            </a:bodyPr>
            <a:lstStyle/>
            <a:p>
              <a:r>
                <a:rPr lang="en-US" sz="1800" dirty="0">
                  <a:solidFill>
                    <a:schemeClr val="accent6"/>
                  </a:solidFill>
                </a:rPr>
                <a:t>partition part of the algorithm</a:t>
              </a:r>
            </a:p>
          </p:txBody>
        </p:sp>
      </p:grpSp>
      <p:sp>
        <p:nvSpPr>
          <p:cNvPr id="17" name="TextBox 16">
            <a:extLst>
              <a:ext uri="{FF2B5EF4-FFF2-40B4-BE49-F238E27FC236}">
                <a16:creationId xmlns:a16="http://schemas.microsoft.com/office/drawing/2014/main" id="{14C12D52-58DC-4476-BE8B-04EA3A36364C}"/>
              </a:ext>
            </a:extLst>
          </p:cNvPr>
          <p:cNvSpPr txBox="1"/>
          <p:nvPr/>
        </p:nvSpPr>
        <p:spPr>
          <a:xfrm>
            <a:off x="4645180" y="2641252"/>
            <a:ext cx="4029399" cy="923330"/>
          </a:xfrm>
          <a:prstGeom prst="rect">
            <a:avLst/>
          </a:prstGeom>
          <a:noFill/>
          <a:ln>
            <a:solidFill>
              <a:schemeClr val="accent6"/>
            </a:solidFill>
          </a:ln>
        </p:spPr>
        <p:txBody>
          <a:bodyPr wrap="square" rtlCol="0">
            <a:spAutoFit/>
          </a:bodyPr>
          <a:lstStyle/>
          <a:p>
            <a:r>
              <a:rPr lang="en-US" sz="1800" dirty="0">
                <a:solidFill>
                  <a:schemeClr val="accent6"/>
                </a:solidFill>
              </a:rPr>
              <a:t>all threads will call the same </a:t>
            </a:r>
            <a:r>
              <a:rPr lang="en-US" sz="1800" dirty="0" err="1">
                <a:solidFill>
                  <a:schemeClr val="accent6"/>
                </a:solidFill>
              </a:rPr>
              <a:t>qsort</a:t>
            </a:r>
            <a:r>
              <a:rPr lang="en-US" sz="1800" dirty="0">
                <a:solidFill>
                  <a:schemeClr val="accent6"/>
                </a:solidFill>
              </a:rPr>
              <a:t> function with different </a:t>
            </a:r>
            <a:r>
              <a:rPr lang="en-US" sz="1800" dirty="0" err="1">
                <a:solidFill>
                  <a:schemeClr val="accent6"/>
                </a:solidFill>
              </a:rPr>
              <a:t>upperbound</a:t>
            </a:r>
            <a:r>
              <a:rPr lang="en-US" sz="1800" dirty="0">
                <a:solidFill>
                  <a:schemeClr val="accent6"/>
                </a:solidFill>
              </a:rPr>
              <a:t> and </a:t>
            </a:r>
            <a:r>
              <a:rPr lang="en-US" sz="1800" dirty="0" err="1">
                <a:solidFill>
                  <a:schemeClr val="accent6"/>
                </a:solidFill>
              </a:rPr>
              <a:t>lowerbound</a:t>
            </a:r>
            <a:r>
              <a:rPr lang="en-US" sz="1800" dirty="0">
                <a:solidFill>
                  <a:schemeClr val="accent6"/>
                </a:solidFill>
              </a:rPr>
              <a:t> index</a:t>
            </a:r>
          </a:p>
        </p:txBody>
      </p:sp>
    </p:spTree>
    <p:extLst>
      <p:ext uri="{BB962C8B-B14F-4D97-AF65-F5344CB8AC3E}">
        <p14:creationId xmlns:p14="http://schemas.microsoft.com/office/powerpoint/2010/main" val="105360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36E5-444D-4460-B15A-9ECFFD2312EA}"/>
              </a:ext>
            </a:extLst>
          </p:cNvPr>
          <p:cNvSpPr>
            <a:spLocks noGrp="1"/>
          </p:cNvSpPr>
          <p:nvPr>
            <p:ph type="title"/>
          </p:nvPr>
        </p:nvSpPr>
        <p:spPr/>
        <p:txBody>
          <a:bodyPr/>
          <a:lstStyle/>
          <a:p>
            <a:r>
              <a:rPr lang="en-US" dirty="0"/>
              <a:t>Thread example #3 (cont.)</a:t>
            </a:r>
          </a:p>
        </p:txBody>
      </p:sp>
      <p:sp>
        <p:nvSpPr>
          <p:cNvPr id="4" name="Slide Number Placeholder 3">
            <a:extLst>
              <a:ext uri="{FF2B5EF4-FFF2-40B4-BE49-F238E27FC236}">
                <a16:creationId xmlns:a16="http://schemas.microsoft.com/office/drawing/2014/main" id="{9B8895FB-FA02-42ED-A2E1-EC9B8495ED3C}"/>
              </a:ext>
            </a:extLst>
          </p:cNvPr>
          <p:cNvSpPr>
            <a:spLocks noGrp="1"/>
          </p:cNvSpPr>
          <p:nvPr>
            <p:ph type="sldNum" sz="quarter" idx="12"/>
          </p:nvPr>
        </p:nvSpPr>
        <p:spPr/>
        <p:txBody>
          <a:bodyPr/>
          <a:lstStyle/>
          <a:p>
            <a:pPr>
              <a:defRPr/>
            </a:pPr>
            <a:fld id="{F64F6128-AA59-40CE-8962-734C769C2012}" type="slidenum">
              <a:rPr lang="en-US" altLang="en-US" smtClean="0"/>
              <a:pPr>
                <a:defRPr/>
              </a:pPr>
              <a:t>43</a:t>
            </a:fld>
            <a:endParaRPr lang="en-US" altLang="en-US"/>
          </a:p>
        </p:txBody>
      </p:sp>
      <p:pic>
        <p:nvPicPr>
          <p:cNvPr id="6" name="Picture 5">
            <a:extLst>
              <a:ext uri="{FF2B5EF4-FFF2-40B4-BE49-F238E27FC236}">
                <a16:creationId xmlns:a16="http://schemas.microsoft.com/office/drawing/2014/main" id="{1447E200-EB33-4924-B4D5-DD01A9795DF5}"/>
              </a:ext>
            </a:extLst>
          </p:cNvPr>
          <p:cNvPicPr>
            <a:picLocks noChangeAspect="1"/>
          </p:cNvPicPr>
          <p:nvPr/>
        </p:nvPicPr>
        <p:blipFill>
          <a:blip r:embed="rId2"/>
          <a:stretch>
            <a:fillRect/>
          </a:stretch>
        </p:blipFill>
        <p:spPr>
          <a:xfrm>
            <a:off x="990600" y="1447800"/>
            <a:ext cx="5943600" cy="5114925"/>
          </a:xfrm>
          <a:prstGeom prst="rect">
            <a:avLst/>
          </a:prstGeom>
        </p:spPr>
      </p:pic>
    </p:spTree>
    <p:extLst>
      <p:ext uri="{BB962C8B-B14F-4D97-AF65-F5344CB8AC3E}">
        <p14:creationId xmlns:p14="http://schemas.microsoft.com/office/powerpoint/2010/main" val="3205556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DCA7-2ADF-4BCA-BDA2-7E0DD9C6C667}"/>
              </a:ext>
            </a:extLst>
          </p:cNvPr>
          <p:cNvSpPr>
            <a:spLocks noGrp="1"/>
          </p:cNvSpPr>
          <p:nvPr>
            <p:ph type="title"/>
          </p:nvPr>
        </p:nvSpPr>
        <p:spPr/>
        <p:txBody>
          <a:bodyPr/>
          <a:lstStyle/>
          <a:p>
            <a:r>
              <a:rPr lang="en-US" dirty="0"/>
              <a:t>Thread example #3 (cont.)</a:t>
            </a:r>
          </a:p>
        </p:txBody>
      </p:sp>
      <p:sp>
        <p:nvSpPr>
          <p:cNvPr id="3" name="Content Placeholder 2">
            <a:extLst>
              <a:ext uri="{FF2B5EF4-FFF2-40B4-BE49-F238E27FC236}">
                <a16:creationId xmlns:a16="http://schemas.microsoft.com/office/drawing/2014/main" id="{29814B55-6E2D-4354-BA56-82F0060E6318}"/>
              </a:ext>
            </a:extLst>
          </p:cNvPr>
          <p:cNvSpPr>
            <a:spLocks noGrp="1"/>
          </p:cNvSpPr>
          <p:nvPr>
            <p:ph idx="1"/>
          </p:nvPr>
        </p:nvSpPr>
        <p:spPr>
          <a:xfrm>
            <a:off x="685800" y="1447800"/>
            <a:ext cx="7772400" cy="838200"/>
          </a:xfrm>
        </p:spPr>
        <p:txBody>
          <a:bodyPr/>
          <a:lstStyle/>
          <a:p>
            <a:r>
              <a:rPr lang="en-US" dirty="0"/>
              <a:t>Sample output of the program</a:t>
            </a:r>
          </a:p>
        </p:txBody>
      </p:sp>
      <p:sp>
        <p:nvSpPr>
          <p:cNvPr id="4" name="Slide Number Placeholder 3">
            <a:extLst>
              <a:ext uri="{FF2B5EF4-FFF2-40B4-BE49-F238E27FC236}">
                <a16:creationId xmlns:a16="http://schemas.microsoft.com/office/drawing/2014/main" id="{0C885CF8-3DA6-4055-B1A8-229BED50CF59}"/>
              </a:ext>
            </a:extLst>
          </p:cNvPr>
          <p:cNvSpPr>
            <a:spLocks noGrp="1"/>
          </p:cNvSpPr>
          <p:nvPr>
            <p:ph type="sldNum" sz="quarter" idx="12"/>
          </p:nvPr>
        </p:nvSpPr>
        <p:spPr/>
        <p:txBody>
          <a:bodyPr/>
          <a:lstStyle/>
          <a:p>
            <a:pPr>
              <a:defRPr/>
            </a:pPr>
            <a:fld id="{F64F6128-AA59-40CE-8962-734C769C2012}" type="slidenum">
              <a:rPr lang="en-US" altLang="en-US" smtClean="0"/>
              <a:pPr>
                <a:defRPr/>
              </a:pPr>
              <a:t>44</a:t>
            </a:fld>
            <a:endParaRPr lang="en-US" altLang="en-US"/>
          </a:p>
        </p:txBody>
      </p:sp>
      <p:pic>
        <p:nvPicPr>
          <p:cNvPr id="6" name="Picture 5">
            <a:extLst>
              <a:ext uri="{FF2B5EF4-FFF2-40B4-BE49-F238E27FC236}">
                <a16:creationId xmlns:a16="http://schemas.microsoft.com/office/drawing/2014/main" id="{6928208A-2DC9-42C8-8645-BD30E0558523}"/>
              </a:ext>
            </a:extLst>
          </p:cNvPr>
          <p:cNvPicPr>
            <a:picLocks noChangeAspect="1"/>
          </p:cNvPicPr>
          <p:nvPr/>
        </p:nvPicPr>
        <p:blipFill>
          <a:blip r:embed="rId2"/>
          <a:stretch>
            <a:fillRect/>
          </a:stretch>
        </p:blipFill>
        <p:spPr>
          <a:xfrm>
            <a:off x="1676400" y="2064026"/>
            <a:ext cx="5299281" cy="4419600"/>
          </a:xfrm>
          <a:prstGeom prst="rect">
            <a:avLst/>
          </a:prstGeom>
        </p:spPr>
      </p:pic>
    </p:spTree>
    <p:extLst>
      <p:ext uri="{BB962C8B-B14F-4D97-AF65-F5344CB8AC3E}">
        <p14:creationId xmlns:p14="http://schemas.microsoft.com/office/powerpoint/2010/main" val="251046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97BB-D150-4AA8-851D-0670D4D8CD98}"/>
              </a:ext>
            </a:extLst>
          </p:cNvPr>
          <p:cNvSpPr>
            <a:spLocks noGrp="1"/>
          </p:cNvSpPr>
          <p:nvPr>
            <p:ph type="title"/>
          </p:nvPr>
        </p:nvSpPr>
        <p:spPr/>
        <p:txBody>
          <a:bodyPr/>
          <a:lstStyle/>
          <a:p>
            <a:r>
              <a:rPr lang="en-US" dirty="0"/>
              <a:t>Parallelism vs. concurrency</a:t>
            </a:r>
          </a:p>
        </p:txBody>
      </p:sp>
      <p:sp>
        <p:nvSpPr>
          <p:cNvPr id="3" name="Content Placeholder 2">
            <a:extLst>
              <a:ext uri="{FF2B5EF4-FFF2-40B4-BE49-F238E27FC236}">
                <a16:creationId xmlns:a16="http://schemas.microsoft.com/office/drawing/2014/main" id="{E74E4CB2-80B6-4EA1-B865-C97B5B00FCCB}"/>
              </a:ext>
            </a:extLst>
          </p:cNvPr>
          <p:cNvSpPr>
            <a:spLocks noGrp="1"/>
          </p:cNvSpPr>
          <p:nvPr>
            <p:ph idx="1"/>
          </p:nvPr>
        </p:nvSpPr>
        <p:spPr>
          <a:xfrm>
            <a:off x="685800" y="1447800"/>
            <a:ext cx="8001000" cy="609600"/>
          </a:xfrm>
        </p:spPr>
        <p:txBody>
          <a:bodyPr/>
          <a:lstStyle/>
          <a:p>
            <a:r>
              <a:rPr lang="en-US" sz="2200" dirty="0"/>
              <a:t>What does a </a:t>
            </a:r>
            <a:r>
              <a:rPr lang="en-US" sz="2200" b="1" dirty="0"/>
              <a:t>parallel algorithm</a:t>
            </a:r>
            <a:r>
              <a:rPr lang="en-US" sz="2200" dirty="0"/>
              <a:t> specify?</a:t>
            </a:r>
          </a:p>
        </p:txBody>
      </p:sp>
      <p:sp>
        <p:nvSpPr>
          <p:cNvPr id="4" name="Slide Number Placeholder 3">
            <a:extLst>
              <a:ext uri="{FF2B5EF4-FFF2-40B4-BE49-F238E27FC236}">
                <a16:creationId xmlns:a16="http://schemas.microsoft.com/office/drawing/2014/main" id="{06F944C4-2C06-4B0D-9AFE-61DC88F670F8}"/>
              </a:ext>
            </a:extLst>
          </p:cNvPr>
          <p:cNvSpPr>
            <a:spLocks noGrp="1"/>
          </p:cNvSpPr>
          <p:nvPr>
            <p:ph type="sldNum" sz="quarter" idx="12"/>
          </p:nvPr>
        </p:nvSpPr>
        <p:spPr/>
        <p:txBody>
          <a:bodyPr/>
          <a:lstStyle/>
          <a:p>
            <a:pPr>
              <a:defRPr/>
            </a:pPr>
            <a:fld id="{F64F6128-AA59-40CE-8962-734C769C2012}" type="slidenum">
              <a:rPr lang="en-US" altLang="en-US" smtClean="0"/>
              <a:pPr>
                <a:defRPr/>
              </a:pPr>
              <a:t>5</a:t>
            </a:fld>
            <a:endParaRPr lang="en-US" altLang="en-US"/>
          </a:p>
        </p:txBody>
      </p:sp>
      <p:sp>
        <p:nvSpPr>
          <p:cNvPr id="5" name="Content Placeholder 2">
            <a:extLst>
              <a:ext uri="{FF2B5EF4-FFF2-40B4-BE49-F238E27FC236}">
                <a16:creationId xmlns:a16="http://schemas.microsoft.com/office/drawing/2014/main" id="{F5508E19-74A8-4FB1-AC33-30AF7A2E9A4D}"/>
              </a:ext>
            </a:extLst>
          </p:cNvPr>
          <p:cNvSpPr txBox="1">
            <a:spLocks/>
          </p:cNvSpPr>
          <p:nvPr/>
        </p:nvSpPr>
        <p:spPr bwMode="auto">
          <a:xfrm>
            <a:off x="677779" y="4876801"/>
            <a:ext cx="8001000" cy="167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sz="2000" kern="0" dirty="0"/>
              <a:t>A single-CPU system, can execute only </a:t>
            </a:r>
            <a:r>
              <a:rPr lang="en-US" sz="2000" kern="0" dirty="0">
                <a:solidFill>
                  <a:schemeClr val="accent6"/>
                </a:solidFill>
              </a:rPr>
              <a:t>one task </a:t>
            </a:r>
            <a:r>
              <a:rPr lang="en-US" sz="2000" kern="0" dirty="0"/>
              <a:t>at a time. </a:t>
            </a:r>
          </a:p>
          <a:p>
            <a:pPr lvl="1"/>
            <a:r>
              <a:rPr lang="en-US" sz="2000" kern="0" dirty="0"/>
              <a:t>Different tasks can only execute </a:t>
            </a:r>
            <a:r>
              <a:rPr lang="en-US" sz="2000" kern="0" dirty="0">
                <a:solidFill>
                  <a:schemeClr val="accent6"/>
                </a:solidFill>
              </a:rPr>
              <a:t>concurrently</a:t>
            </a:r>
          </a:p>
          <a:p>
            <a:pPr lvl="1"/>
            <a:r>
              <a:rPr lang="en-US" sz="2000" kern="0" dirty="0"/>
              <a:t>Concurrent tasks </a:t>
            </a:r>
            <a:r>
              <a:rPr lang="en-US" sz="1800" kern="0" dirty="0"/>
              <a:t>execute </a:t>
            </a:r>
            <a:r>
              <a:rPr lang="en-US" sz="1800" kern="0" dirty="0">
                <a:solidFill>
                  <a:schemeClr val="accent6"/>
                </a:solidFill>
              </a:rPr>
              <a:t>logically in parallel</a:t>
            </a:r>
            <a:endParaRPr lang="en-US" sz="1800" kern="0" dirty="0"/>
          </a:p>
          <a:p>
            <a:pPr lvl="1"/>
            <a:r>
              <a:rPr lang="en-US" sz="2000" kern="0" dirty="0"/>
              <a:t>Concurrency is achieved through </a:t>
            </a:r>
            <a:r>
              <a:rPr lang="en-US" sz="2000" kern="0" dirty="0">
                <a:solidFill>
                  <a:schemeClr val="accent6"/>
                </a:solidFill>
              </a:rPr>
              <a:t>multitasking</a:t>
            </a:r>
          </a:p>
        </p:txBody>
      </p:sp>
      <p:sp>
        <p:nvSpPr>
          <p:cNvPr id="6" name="Content Placeholder 2">
            <a:extLst>
              <a:ext uri="{FF2B5EF4-FFF2-40B4-BE49-F238E27FC236}">
                <a16:creationId xmlns:a16="http://schemas.microsoft.com/office/drawing/2014/main" id="{758FB67F-E266-4979-85E0-1A1132B0B128}"/>
              </a:ext>
            </a:extLst>
          </p:cNvPr>
          <p:cNvSpPr txBox="1">
            <a:spLocks/>
          </p:cNvSpPr>
          <p:nvPr/>
        </p:nvSpPr>
        <p:spPr bwMode="auto">
          <a:xfrm>
            <a:off x="613611" y="1828800"/>
            <a:ext cx="800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sz="2000" kern="0" dirty="0">
                <a:solidFill>
                  <a:schemeClr val="accent6"/>
                </a:solidFill>
              </a:rPr>
              <a:t>Identiﬁes tasks </a:t>
            </a:r>
            <a:r>
              <a:rPr lang="en-US" sz="2000" kern="0" dirty="0"/>
              <a:t>that can be executed in parallel</a:t>
            </a:r>
          </a:p>
          <a:p>
            <a:pPr lvl="1"/>
            <a:r>
              <a:rPr lang="en-US" sz="2000" kern="0" dirty="0"/>
              <a:t>It </a:t>
            </a:r>
            <a:r>
              <a:rPr lang="en-US" sz="2000" kern="0" dirty="0">
                <a:solidFill>
                  <a:schemeClr val="accent6"/>
                </a:solidFill>
              </a:rPr>
              <a:t>does not specify </a:t>
            </a:r>
            <a:r>
              <a:rPr lang="en-US" sz="2000" kern="0" dirty="0"/>
              <a:t>how to map tasks onto processing elements</a:t>
            </a:r>
          </a:p>
        </p:txBody>
      </p:sp>
      <p:sp>
        <p:nvSpPr>
          <p:cNvPr id="7" name="Content Placeholder 2">
            <a:extLst>
              <a:ext uri="{FF2B5EF4-FFF2-40B4-BE49-F238E27FC236}">
                <a16:creationId xmlns:a16="http://schemas.microsoft.com/office/drawing/2014/main" id="{B1E09759-9F7F-4E95-A301-C45641794A1C}"/>
              </a:ext>
            </a:extLst>
          </p:cNvPr>
          <p:cNvSpPr txBox="1">
            <a:spLocks/>
          </p:cNvSpPr>
          <p:nvPr/>
        </p:nvSpPr>
        <p:spPr bwMode="auto">
          <a:xfrm>
            <a:off x="685800" y="2667000"/>
            <a:ext cx="80010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What do we need for </a:t>
            </a:r>
            <a:r>
              <a:rPr lang="en-US" b="1" kern="0" dirty="0"/>
              <a:t>true parallel </a:t>
            </a:r>
            <a:r>
              <a:rPr lang="en-US" kern="0" dirty="0"/>
              <a:t>executions?</a:t>
            </a:r>
          </a:p>
        </p:txBody>
      </p:sp>
      <p:sp>
        <p:nvSpPr>
          <p:cNvPr id="8" name="Content Placeholder 2">
            <a:extLst>
              <a:ext uri="{FF2B5EF4-FFF2-40B4-BE49-F238E27FC236}">
                <a16:creationId xmlns:a16="http://schemas.microsoft.com/office/drawing/2014/main" id="{8246A9C8-1DCF-4293-B43D-2A56DA8E6A03}"/>
              </a:ext>
            </a:extLst>
          </p:cNvPr>
          <p:cNvSpPr txBox="1">
            <a:spLocks/>
          </p:cNvSpPr>
          <p:nvPr/>
        </p:nvSpPr>
        <p:spPr bwMode="auto">
          <a:xfrm>
            <a:off x="647700" y="3200400"/>
            <a:ext cx="8001000"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kern="0" dirty="0"/>
              <a:t>True parallel executions can only be achieved with </a:t>
            </a:r>
            <a:r>
              <a:rPr lang="en-US" kern="0" dirty="0">
                <a:solidFill>
                  <a:schemeClr val="accent6"/>
                </a:solidFill>
              </a:rPr>
              <a:t>multiple processing </a:t>
            </a:r>
            <a:r>
              <a:rPr lang="en-US" kern="0" dirty="0"/>
              <a:t>elements (e.g., multiprocessor or multicore systems)</a:t>
            </a:r>
          </a:p>
        </p:txBody>
      </p:sp>
      <p:sp>
        <p:nvSpPr>
          <p:cNvPr id="9" name="Content Placeholder 2">
            <a:extLst>
              <a:ext uri="{FF2B5EF4-FFF2-40B4-BE49-F238E27FC236}">
                <a16:creationId xmlns:a16="http://schemas.microsoft.com/office/drawing/2014/main" id="{63D3D665-9263-47EF-9591-225C0376EE80}"/>
              </a:ext>
            </a:extLst>
          </p:cNvPr>
          <p:cNvSpPr txBox="1">
            <a:spLocks/>
          </p:cNvSpPr>
          <p:nvPr/>
        </p:nvSpPr>
        <p:spPr bwMode="auto">
          <a:xfrm>
            <a:off x="762000" y="4381501"/>
            <a:ext cx="8001000" cy="41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200" kern="0" dirty="0"/>
              <a:t>What about </a:t>
            </a:r>
            <a:r>
              <a:rPr lang="en-US" sz="2200" b="1" kern="0" dirty="0"/>
              <a:t>single-CPU</a:t>
            </a:r>
            <a:r>
              <a:rPr lang="en-US" sz="2200" kern="0" dirty="0"/>
              <a:t> systems?</a:t>
            </a:r>
          </a:p>
        </p:txBody>
      </p:sp>
    </p:spTree>
    <p:extLst>
      <p:ext uri="{BB962C8B-B14F-4D97-AF65-F5344CB8AC3E}">
        <p14:creationId xmlns:p14="http://schemas.microsoft.com/office/powerpoint/2010/main" val="116129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B888-3454-492B-8656-6E6F50AEC43F}"/>
              </a:ext>
            </a:extLst>
          </p:cNvPr>
          <p:cNvSpPr>
            <a:spLocks noGrp="1"/>
          </p:cNvSpPr>
          <p:nvPr>
            <p:ph type="title"/>
          </p:nvPr>
        </p:nvSpPr>
        <p:spPr/>
        <p:txBody>
          <a:bodyPr/>
          <a:lstStyle/>
          <a:p>
            <a:r>
              <a:rPr lang="en-US" dirty="0"/>
              <a:t>Parallelism vs. concurrency</a:t>
            </a:r>
          </a:p>
        </p:txBody>
      </p:sp>
      <p:sp>
        <p:nvSpPr>
          <p:cNvPr id="3" name="Content Placeholder 2">
            <a:extLst>
              <a:ext uri="{FF2B5EF4-FFF2-40B4-BE49-F238E27FC236}">
                <a16:creationId xmlns:a16="http://schemas.microsoft.com/office/drawing/2014/main" id="{E01CA9B8-D7C2-425D-8F8F-3C91601D3E42}"/>
              </a:ext>
            </a:extLst>
          </p:cNvPr>
          <p:cNvSpPr>
            <a:spLocks noGrp="1"/>
          </p:cNvSpPr>
          <p:nvPr>
            <p:ph idx="1"/>
          </p:nvPr>
        </p:nvSpPr>
        <p:spPr>
          <a:xfrm>
            <a:off x="685800" y="1447800"/>
            <a:ext cx="7772400" cy="685800"/>
          </a:xfrm>
        </p:spPr>
        <p:txBody>
          <a:bodyPr/>
          <a:lstStyle/>
          <a:p>
            <a:r>
              <a:rPr lang="en-US" dirty="0">
                <a:solidFill>
                  <a:schemeClr val="accent6"/>
                </a:solidFill>
              </a:rPr>
              <a:t>Concurrent</a:t>
            </a:r>
            <a:r>
              <a:rPr lang="en-US" dirty="0"/>
              <a:t> execution on </a:t>
            </a:r>
            <a:r>
              <a:rPr lang="en-US" dirty="0">
                <a:solidFill>
                  <a:schemeClr val="accent6"/>
                </a:solidFill>
              </a:rPr>
              <a:t>single-core</a:t>
            </a:r>
            <a:r>
              <a:rPr lang="en-US" dirty="0"/>
              <a:t> system:</a:t>
            </a:r>
          </a:p>
          <a:p>
            <a:endParaRPr lang="en-US" dirty="0"/>
          </a:p>
        </p:txBody>
      </p:sp>
      <p:sp>
        <p:nvSpPr>
          <p:cNvPr id="4" name="Slide Number Placeholder 3">
            <a:extLst>
              <a:ext uri="{FF2B5EF4-FFF2-40B4-BE49-F238E27FC236}">
                <a16:creationId xmlns:a16="http://schemas.microsoft.com/office/drawing/2014/main" id="{4ABC14EA-0A27-4A1C-8A6E-65FB3F2C5BE7}"/>
              </a:ext>
            </a:extLst>
          </p:cNvPr>
          <p:cNvSpPr>
            <a:spLocks noGrp="1"/>
          </p:cNvSpPr>
          <p:nvPr>
            <p:ph type="sldNum" sz="quarter" idx="12"/>
          </p:nvPr>
        </p:nvSpPr>
        <p:spPr/>
        <p:txBody>
          <a:bodyPr/>
          <a:lstStyle/>
          <a:p>
            <a:pPr>
              <a:defRPr/>
            </a:pPr>
            <a:fld id="{F64F6128-AA59-40CE-8962-734C769C2012}" type="slidenum">
              <a:rPr lang="en-US" altLang="en-US" smtClean="0"/>
              <a:pPr>
                <a:defRPr/>
              </a:pPr>
              <a:t>6</a:t>
            </a:fld>
            <a:endParaRPr lang="en-US" altLang="en-US"/>
          </a:p>
        </p:txBody>
      </p:sp>
      <p:pic>
        <p:nvPicPr>
          <p:cNvPr id="5" name="Picture 1" descr="4_03.pdf">
            <a:extLst>
              <a:ext uri="{FF2B5EF4-FFF2-40B4-BE49-F238E27FC236}">
                <a16:creationId xmlns:a16="http://schemas.microsoft.com/office/drawing/2014/main" id="{BCD602F9-7E63-43AF-999A-7DC268DE77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2243" y="2286000"/>
            <a:ext cx="62595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3C71B2D0-9AC1-4ACF-A5C7-E6E1D4C67A09}"/>
              </a:ext>
            </a:extLst>
          </p:cNvPr>
          <p:cNvSpPr txBox="1">
            <a:spLocks/>
          </p:cNvSpPr>
          <p:nvPr/>
        </p:nvSpPr>
        <p:spPr bwMode="auto">
          <a:xfrm>
            <a:off x="762000" y="3630612"/>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solidFill>
                  <a:schemeClr val="accent6"/>
                </a:solidFill>
              </a:rPr>
              <a:t>Parallelism</a:t>
            </a:r>
            <a:r>
              <a:rPr lang="en-US" kern="0" dirty="0"/>
              <a:t> on a </a:t>
            </a:r>
            <a:r>
              <a:rPr lang="en-US" kern="0" dirty="0">
                <a:solidFill>
                  <a:schemeClr val="accent6"/>
                </a:solidFill>
              </a:rPr>
              <a:t>multi-core</a:t>
            </a:r>
            <a:r>
              <a:rPr lang="en-US" kern="0" dirty="0"/>
              <a:t> system:</a:t>
            </a:r>
          </a:p>
          <a:p>
            <a:endParaRPr lang="en-US" kern="0" dirty="0"/>
          </a:p>
        </p:txBody>
      </p:sp>
      <p:pic>
        <p:nvPicPr>
          <p:cNvPr id="7" name="Picture 2" descr="4_04.pdf">
            <a:extLst>
              <a:ext uri="{FF2B5EF4-FFF2-40B4-BE49-F238E27FC236}">
                <a16:creationId xmlns:a16="http://schemas.microsoft.com/office/drawing/2014/main" id="{9856BD81-FB61-47A3-9834-E00C7BD9B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316412"/>
            <a:ext cx="4664077" cy="183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88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2AFF-6603-417C-85A4-807459B9D003}"/>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6CC19A95-9F3E-4D37-BDC5-29E0CAF54F67}"/>
              </a:ext>
            </a:extLst>
          </p:cNvPr>
          <p:cNvSpPr>
            <a:spLocks noGrp="1"/>
          </p:cNvSpPr>
          <p:nvPr>
            <p:ph idx="1"/>
          </p:nvPr>
        </p:nvSpPr>
        <p:spPr>
          <a:xfrm>
            <a:off x="685800" y="1447800"/>
            <a:ext cx="8077200" cy="2667000"/>
          </a:xfrm>
        </p:spPr>
        <p:txBody>
          <a:bodyPr/>
          <a:lstStyle/>
          <a:p>
            <a:r>
              <a:rPr lang="en-US" sz="2400" b="1" dirty="0"/>
              <a:t>What</a:t>
            </a:r>
            <a:r>
              <a:rPr lang="en-US" sz="2400" dirty="0"/>
              <a:t> is a thread? </a:t>
            </a:r>
            <a:r>
              <a:rPr lang="en-US" dirty="0"/>
              <a:t>A </a:t>
            </a:r>
            <a:r>
              <a:rPr lang="en-US" dirty="0">
                <a:solidFill>
                  <a:schemeClr val="accent6"/>
                </a:solidFill>
              </a:rPr>
              <a:t>basic unit of CPU utilization</a:t>
            </a:r>
          </a:p>
          <a:p>
            <a:r>
              <a:rPr lang="en-US" b="1" dirty="0"/>
              <a:t>Motivation</a:t>
            </a:r>
          </a:p>
          <a:p>
            <a:pPr lvl="1"/>
            <a:r>
              <a:rPr lang="en-US" sz="2000" dirty="0"/>
              <a:t>Most modern applications are </a:t>
            </a:r>
            <a:r>
              <a:rPr lang="en-US" sz="2000" dirty="0">
                <a:solidFill>
                  <a:schemeClr val="accent6"/>
                </a:solidFill>
              </a:rPr>
              <a:t>multithreaded</a:t>
            </a:r>
          </a:p>
          <a:p>
            <a:pPr lvl="1"/>
            <a:r>
              <a:rPr lang="en-US" sz="2000" dirty="0"/>
              <a:t>Threads run </a:t>
            </a:r>
            <a:r>
              <a:rPr lang="en-US" sz="2000" dirty="0">
                <a:solidFill>
                  <a:schemeClr val="accent6"/>
                </a:solidFill>
              </a:rPr>
              <a:t>within application</a:t>
            </a:r>
          </a:p>
          <a:p>
            <a:pPr lvl="1"/>
            <a:r>
              <a:rPr lang="en-US" sz="2000" dirty="0">
                <a:solidFill>
                  <a:schemeClr val="accent6"/>
                </a:solidFill>
              </a:rPr>
              <a:t>Multiple tasks </a:t>
            </a:r>
            <a:r>
              <a:rPr lang="en-US" sz="2000" dirty="0"/>
              <a:t>with application can be implemented by separate threads (e.g., update display, fetch data, spell checking, answer a network request)</a:t>
            </a:r>
          </a:p>
        </p:txBody>
      </p:sp>
      <p:sp>
        <p:nvSpPr>
          <p:cNvPr id="4" name="Slide Number Placeholder 3">
            <a:extLst>
              <a:ext uri="{FF2B5EF4-FFF2-40B4-BE49-F238E27FC236}">
                <a16:creationId xmlns:a16="http://schemas.microsoft.com/office/drawing/2014/main" id="{288875F4-D11E-4365-99D2-3958EBD20087}"/>
              </a:ext>
            </a:extLst>
          </p:cNvPr>
          <p:cNvSpPr>
            <a:spLocks noGrp="1"/>
          </p:cNvSpPr>
          <p:nvPr>
            <p:ph type="sldNum" sz="quarter" idx="12"/>
          </p:nvPr>
        </p:nvSpPr>
        <p:spPr/>
        <p:txBody>
          <a:bodyPr/>
          <a:lstStyle/>
          <a:p>
            <a:pPr>
              <a:defRPr/>
            </a:pPr>
            <a:fld id="{F64F6128-AA59-40CE-8962-734C769C2012}" type="slidenum">
              <a:rPr lang="en-US" altLang="en-US" smtClean="0"/>
              <a:pPr>
                <a:defRPr/>
              </a:pPr>
              <a:t>7</a:t>
            </a:fld>
            <a:endParaRPr lang="en-US" altLang="en-US"/>
          </a:p>
        </p:txBody>
      </p:sp>
      <p:sp>
        <p:nvSpPr>
          <p:cNvPr id="5" name="Content Placeholder 2">
            <a:extLst>
              <a:ext uri="{FF2B5EF4-FFF2-40B4-BE49-F238E27FC236}">
                <a16:creationId xmlns:a16="http://schemas.microsoft.com/office/drawing/2014/main" id="{2A6CD066-D63E-40E7-BD25-63AC7E2544AC}"/>
              </a:ext>
            </a:extLst>
          </p:cNvPr>
          <p:cNvSpPr txBox="1">
            <a:spLocks/>
          </p:cNvSpPr>
          <p:nvPr/>
        </p:nvSpPr>
        <p:spPr bwMode="auto">
          <a:xfrm>
            <a:off x="605589" y="4000500"/>
            <a:ext cx="8077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solidFill>
                  <a:schemeClr val="accent6"/>
                </a:solidFill>
              </a:rPr>
              <a:t>Thread model </a:t>
            </a:r>
            <a:r>
              <a:rPr lang="en-US" kern="0" dirty="0"/>
              <a:t>is different than </a:t>
            </a:r>
            <a:r>
              <a:rPr lang="en-US" b="1" kern="0" dirty="0"/>
              <a:t>process model</a:t>
            </a:r>
          </a:p>
          <a:p>
            <a:r>
              <a:rPr lang="en-US" b="1" kern="0" dirty="0"/>
              <a:t>Process model</a:t>
            </a:r>
          </a:p>
          <a:p>
            <a:pPr lvl="1"/>
            <a:r>
              <a:rPr lang="en-US" sz="2000" kern="0" dirty="0"/>
              <a:t>Processes are </a:t>
            </a:r>
            <a:r>
              <a:rPr lang="en-US" sz="2000" kern="0" dirty="0">
                <a:solidFill>
                  <a:schemeClr val="accent6"/>
                </a:solidFill>
              </a:rPr>
              <a:t>independent execution units</a:t>
            </a:r>
          </a:p>
          <a:p>
            <a:pPr lvl="1"/>
            <a:r>
              <a:rPr lang="en-US" sz="2000" kern="0" dirty="0"/>
              <a:t>Each process executes in a </a:t>
            </a:r>
            <a:r>
              <a:rPr lang="en-US" sz="2000" kern="0" dirty="0">
                <a:solidFill>
                  <a:schemeClr val="accent6"/>
                </a:solidFill>
              </a:rPr>
              <a:t>unique address space</a:t>
            </a:r>
          </a:p>
          <a:p>
            <a:pPr lvl="1"/>
            <a:r>
              <a:rPr lang="en-US" sz="2000" kern="0" dirty="0"/>
              <a:t>A process has only </a:t>
            </a:r>
            <a:r>
              <a:rPr lang="en-US" sz="2000" kern="0" dirty="0">
                <a:solidFill>
                  <a:schemeClr val="accent6"/>
                </a:solidFill>
              </a:rPr>
              <a:t>one execution path</a:t>
            </a:r>
          </a:p>
          <a:p>
            <a:pPr lvl="2"/>
            <a:r>
              <a:rPr lang="en-US" sz="1800" kern="0" dirty="0"/>
              <a:t>When a process must </a:t>
            </a:r>
            <a:r>
              <a:rPr lang="en-US" sz="1800" kern="0" dirty="0">
                <a:solidFill>
                  <a:schemeClr val="accent6"/>
                </a:solidFill>
              </a:rPr>
              <a:t>wait </a:t>
            </a:r>
            <a:r>
              <a:rPr lang="en-US" sz="1800" kern="0" dirty="0"/>
              <a:t>for something (e.g., I/O completion), it is suspended, and process execution stops</a:t>
            </a:r>
          </a:p>
        </p:txBody>
      </p:sp>
    </p:spTree>
    <p:extLst>
      <p:ext uri="{BB962C8B-B14F-4D97-AF65-F5344CB8AC3E}">
        <p14:creationId xmlns:p14="http://schemas.microsoft.com/office/powerpoint/2010/main" val="88486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2AFF-6603-417C-85A4-807459B9D003}"/>
              </a:ext>
            </a:extLst>
          </p:cNvPr>
          <p:cNvSpPr>
            <a:spLocks noGrp="1"/>
          </p:cNvSpPr>
          <p:nvPr>
            <p:ph type="title"/>
          </p:nvPr>
        </p:nvSpPr>
        <p:spPr/>
        <p:txBody>
          <a:bodyPr/>
          <a:lstStyle/>
          <a:p>
            <a:r>
              <a:rPr lang="en-US" dirty="0"/>
              <a:t>Thread model</a:t>
            </a:r>
          </a:p>
        </p:txBody>
      </p:sp>
      <p:sp>
        <p:nvSpPr>
          <p:cNvPr id="3" name="Content Placeholder 2">
            <a:extLst>
              <a:ext uri="{FF2B5EF4-FFF2-40B4-BE49-F238E27FC236}">
                <a16:creationId xmlns:a16="http://schemas.microsoft.com/office/drawing/2014/main" id="{6CC19A95-9F3E-4D37-BDC5-29E0CAF54F67}"/>
              </a:ext>
            </a:extLst>
          </p:cNvPr>
          <p:cNvSpPr>
            <a:spLocks noGrp="1"/>
          </p:cNvSpPr>
          <p:nvPr>
            <p:ph idx="1"/>
          </p:nvPr>
        </p:nvSpPr>
        <p:spPr>
          <a:xfrm>
            <a:off x="685800" y="1447800"/>
            <a:ext cx="7696200" cy="762000"/>
          </a:xfrm>
        </p:spPr>
        <p:txBody>
          <a:bodyPr/>
          <a:lstStyle/>
          <a:p>
            <a:r>
              <a:rPr lang="en-US" sz="2200" dirty="0"/>
              <a:t>Threads are independent execution units in the </a:t>
            </a:r>
            <a:r>
              <a:rPr lang="en-US" sz="2200" dirty="0">
                <a:solidFill>
                  <a:schemeClr val="accent6"/>
                </a:solidFill>
              </a:rPr>
              <a:t>same address space</a:t>
            </a:r>
            <a:r>
              <a:rPr lang="en-US" sz="2200" dirty="0"/>
              <a:t> of a process</a:t>
            </a:r>
          </a:p>
        </p:txBody>
      </p:sp>
      <p:sp>
        <p:nvSpPr>
          <p:cNvPr id="4" name="Slide Number Placeholder 3">
            <a:extLst>
              <a:ext uri="{FF2B5EF4-FFF2-40B4-BE49-F238E27FC236}">
                <a16:creationId xmlns:a16="http://schemas.microsoft.com/office/drawing/2014/main" id="{288875F4-D11E-4365-99D2-3958EBD20087}"/>
              </a:ext>
            </a:extLst>
          </p:cNvPr>
          <p:cNvSpPr>
            <a:spLocks noGrp="1"/>
          </p:cNvSpPr>
          <p:nvPr>
            <p:ph type="sldNum" sz="quarter" idx="12"/>
          </p:nvPr>
        </p:nvSpPr>
        <p:spPr/>
        <p:txBody>
          <a:bodyPr/>
          <a:lstStyle/>
          <a:p>
            <a:pPr>
              <a:defRPr/>
            </a:pPr>
            <a:fld id="{F64F6128-AA59-40CE-8962-734C769C2012}" type="slidenum">
              <a:rPr lang="en-US" altLang="en-US" smtClean="0"/>
              <a:pPr>
                <a:defRPr/>
              </a:pPr>
              <a:t>8</a:t>
            </a:fld>
            <a:endParaRPr lang="en-US" altLang="en-US"/>
          </a:p>
        </p:txBody>
      </p:sp>
      <p:sp>
        <p:nvSpPr>
          <p:cNvPr id="5" name="Content Placeholder 2">
            <a:extLst>
              <a:ext uri="{FF2B5EF4-FFF2-40B4-BE49-F238E27FC236}">
                <a16:creationId xmlns:a16="http://schemas.microsoft.com/office/drawing/2014/main" id="{EEB1BDA0-0F3A-43F7-8DD0-4D51C51A2675}"/>
              </a:ext>
            </a:extLst>
          </p:cNvPr>
          <p:cNvSpPr txBox="1">
            <a:spLocks/>
          </p:cNvSpPr>
          <p:nvPr/>
        </p:nvSpPr>
        <p:spPr bwMode="auto">
          <a:xfrm>
            <a:off x="609600" y="5635792"/>
            <a:ext cx="76962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200" kern="0" dirty="0"/>
              <a:t>If a thread is suspended, </a:t>
            </a:r>
            <a:r>
              <a:rPr lang="en-US" sz="2200" kern="0" dirty="0">
                <a:solidFill>
                  <a:schemeClr val="accent6"/>
                </a:solidFill>
              </a:rPr>
              <a:t>others </a:t>
            </a:r>
            <a:r>
              <a:rPr lang="en-US" sz="2200" kern="0" dirty="0"/>
              <a:t>may </a:t>
            </a:r>
            <a:r>
              <a:rPr lang="en-US" sz="2200" kern="0" dirty="0">
                <a:solidFill>
                  <a:schemeClr val="accent6"/>
                </a:solidFill>
              </a:rPr>
              <a:t>continue</a:t>
            </a:r>
            <a:r>
              <a:rPr lang="en-US" sz="2200" kern="0" dirty="0"/>
              <a:t> to execute. </a:t>
            </a:r>
          </a:p>
        </p:txBody>
      </p:sp>
      <p:sp>
        <p:nvSpPr>
          <p:cNvPr id="6" name="Content Placeholder 2">
            <a:extLst>
              <a:ext uri="{FF2B5EF4-FFF2-40B4-BE49-F238E27FC236}">
                <a16:creationId xmlns:a16="http://schemas.microsoft.com/office/drawing/2014/main" id="{7538DEFE-4ADC-44C5-AF96-CE857B07600C}"/>
              </a:ext>
            </a:extLst>
          </p:cNvPr>
          <p:cNvSpPr txBox="1">
            <a:spLocks/>
          </p:cNvSpPr>
          <p:nvPr/>
        </p:nvSpPr>
        <p:spPr bwMode="auto">
          <a:xfrm>
            <a:off x="685800" y="2209800"/>
            <a:ext cx="7696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200" kern="0" dirty="0">
                <a:solidFill>
                  <a:schemeClr val="accent6"/>
                </a:solidFill>
              </a:rPr>
              <a:t>When creating a process</a:t>
            </a:r>
            <a:r>
              <a:rPr lang="en-US" sz="2200" kern="0" dirty="0"/>
              <a:t>, it is created in a unique address space with a </a:t>
            </a:r>
            <a:r>
              <a:rPr lang="en-US" sz="2200" kern="0" dirty="0">
                <a:solidFill>
                  <a:schemeClr val="accent6"/>
                </a:solidFill>
              </a:rPr>
              <a:t>main thread</a:t>
            </a:r>
          </a:p>
        </p:txBody>
      </p:sp>
      <p:sp>
        <p:nvSpPr>
          <p:cNvPr id="7" name="Content Placeholder 2">
            <a:extLst>
              <a:ext uri="{FF2B5EF4-FFF2-40B4-BE49-F238E27FC236}">
                <a16:creationId xmlns:a16="http://schemas.microsoft.com/office/drawing/2014/main" id="{799F8C18-276A-4FD1-8630-5BF8939DA7AA}"/>
              </a:ext>
            </a:extLst>
          </p:cNvPr>
          <p:cNvSpPr txBox="1">
            <a:spLocks/>
          </p:cNvSpPr>
          <p:nvPr/>
        </p:nvSpPr>
        <p:spPr bwMode="auto">
          <a:xfrm>
            <a:off x="629653" y="2971800"/>
            <a:ext cx="7696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200" kern="0" dirty="0"/>
              <a:t>With only a main thread, there is no difference between a process and a thread</a:t>
            </a:r>
          </a:p>
        </p:txBody>
      </p:sp>
      <p:sp>
        <p:nvSpPr>
          <p:cNvPr id="8" name="Content Placeholder 2">
            <a:extLst>
              <a:ext uri="{FF2B5EF4-FFF2-40B4-BE49-F238E27FC236}">
                <a16:creationId xmlns:a16="http://schemas.microsoft.com/office/drawing/2014/main" id="{AF509558-0D10-4399-8DE1-C395FDD14991}"/>
              </a:ext>
            </a:extLst>
          </p:cNvPr>
          <p:cNvSpPr txBox="1">
            <a:spLocks/>
          </p:cNvSpPr>
          <p:nvPr/>
        </p:nvSpPr>
        <p:spPr bwMode="auto">
          <a:xfrm>
            <a:off x="629653" y="37338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200" kern="0" dirty="0"/>
              <a:t>The </a:t>
            </a:r>
            <a:r>
              <a:rPr lang="en-US" sz="2200" kern="0" dirty="0">
                <a:solidFill>
                  <a:schemeClr val="accent6"/>
                </a:solidFill>
              </a:rPr>
              <a:t>main thread may create other threads </a:t>
            </a:r>
          </a:p>
        </p:txBody>
      </p:sp>
      <p:sp>
        <p:nvSpPr>
          <p:cNvPr id="9" name="Content Placeholder 2">
            <a:extLst>
              <a:ext uri="{FF2B5EF4-FFF2-40B4-BE49-F238E27FC236}">
                <a16:creationId xmlns:a16="http://schemas.microsoft.com/office/drawing/2014/main" id="{2D6867A6-868A-4C1B-BE82-B2319EFA10A9}"/>
              </a:ext>
            </a:extLst>
          </p:cNvPr>
          <p:cNvSpPr txBox="1">
            <a:spLocks/>
          </p:cNvSpPr>
          <p:nvPr/>
        </p:nvSpPr>
        <p:spPr bwMode="auto">
          <a:xfrm>
            <a:off x="629653" y="4191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200" kern="0" dirty="0"/>
              <a:t>Each thread may create more threads</a:t>
            </a:r>
          </a:p>
        </p:txBody>
      </p:sp>
      <p:sp>
        <p:nvSpPr>
          <p:cNvPr id="10" name="Content Placeholder 2">
            <a:extLst>
              <a:ext uri="{FF2B5EF4-FFF2-40B4-BE49-F238E27FC236}">
                <a16:creationId xmlns:a16="http://schemas.microsoft.com/office/drawing/2014/main" id="{0DE8AE8D-C214-4231-8770-2EFA5753DC19}"/>
              </a:ext>
            </a:extLst>
          </p:cNvPr>
          <p:cNvSpPr txBox="1">
            <a:spLocks/>
          </p:cNvSpPr>
          <p:nvPr/>
        </p:nvSpPr>
        <p:spPr bwMode="auto">
          <a:xfrm>
            <a:off x="629653" y="4749466"/>
            <a:ext cx="7696200" cy="83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6">
                  <a:lumMod val="50000"/>
                </a:schemeClr>
              </a:buClr>
              <a:buFont typeface="Arial" panose="020B0604020202020204" pitchFamily="34" charset="0"/>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6">
                  <a:lumMod val="50000"/>
                </a:schemeClr>
              </a:buClr>
              <a:buChar char="–"/>
              <a:defRPr sz="22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chemeClr val="accent6">
                  <a:lumMod val="50000"/>
                </a:schemeClr>
              </a:buClr>
              <a:buChar char="•"/>
              <a:defRPr sz="20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chemeClr val="accent6">
                  <a:lumMod val="50000"/>
                </a:schemeClr>
              </a:buClr>
              <a:buChar char="–"/>
              <a:defRPr sz="18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chemeClr val="accent6">
                  <a:lumMod val="50000"/>
                </a:schemeClr>
              </a:buClr>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200" kern="0" dirty="0">
                <a:solidFill>
                  <a:schemeClr val="accent6"/>
                </a:solidFill>
              </a:rPr>
              <a:t>All threads </a:t>
            </a:r>
            <a:r>
              <a:rPr lang="en-US" sz="2200" kern="0" dirty="0"/>
              <a:t>in a process execute in the </a:t>
            </a:r>
            <a:r>
              <a:rPr lang="en-US" sz="2200" kern="0" dirty="0">
                <a:solidFill>
                  <a:schemeClr val="accent6"/>
                </a:solidFill>
              </a:rPr>
              <a:t>same address space </a:t>
            </a:r>
            <a:r>
              <a:rPr lang="en-US" sz="2200" kern="0" dirty="0"/>
              <a:t>of the process </a:t>
            </a:r>
          </a:p>
        </p:txBody>
      </p:sp>
    </p:spTree>
    <p:extLst>
      <p:ext uri="{BB962C8B-B14F-4D97-AF65-F5344CB8AC3E}">
        <p14:creationId xmlns:p14="http://schemas.microsoft.com/office/powerpoint/2010/main" val="260520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51D3-67E7-4EF4-ACB6-06D64ED743EA}"/>
              </a:ext>
            </a:extLst>
          </p:cNvPr>
          <p:cNvSpPr>
            <a:spLocks noGrp="1"/>
          </p:cNvSpPr>
          <p:nvPr>
            <p:ph type="title"/>
          </p:nvPr>
        </p:nvSpPr>
        <p:spPr/>
        <p:txBody>
          <a:bodyPr/>
          <a:lstStyle/>
          <a:p>
            <a:r>
              <a:rPr lang="en-US" dirty="0"/>
              <a:t>Single and multithreaded processes</a:t>
            </a:r>
          </a:p>
        </p:txBody>
      </p:sp>
      <p:sp>
        <p:nvSpPr>
          <p:cNvPr id="3" name="Content Placeholder 2">
            <a:extLst>
              <a:ext uri="{FF2B5EF4-FFF2-40B4-BE49-F238E27FC236}">
                <a16:creationId xmlns:a16="http://schemas.microsoft.com/office/drawing/2014/main" id="{4CA850C6-9EB4-44F3-BFD5-EC236DF2598D}"/>
              </a:ext>
            </a:extLst>
          </p:cNvPr>
          <p:cNvSpPr>
            <a:spLocks noGrp="1"/>
          </p:cNvSpPr>
          <p:nvPr>
            <p:ph idx="1"/>
          </p:nvPr>
        </p:nvSpPr>
        <p:spPr>
          <a:xfrm>
            <a:off x="457200" y="5434795"/>
            <a:ext cx="8001000" cy="1261096"/>
          </a:xfrm>
        </p:spPr>
        <p:txBody>
          <a:bodyPr/>
          <a:lstStyle/>
          <a:p>
            <a:r>
              <a:rPr lang="en-US" sz="1200" dirty="0"/>
              <a:t>A thread comprises a thread ID, a program counter (PC), a register set, and a stack. </a:t>
            </a:r>
          </a:p>
          <a:p>
            <a:r>
              <a:rPr lang="en-US" sz="1200" dirty="0"/>
              <a:t>It shares with other threads belonging to the same process its </a:t>
            </a:r>
            <a:r>
              <a:rPr lang="en-US" sz="1200" b="1" dirty="0"/>
              <a:t>code</a:t>
            </a:r>
            <a:r>
              <a:rPr lang="en-US" sz="1200" dirty="0"/>
              <a:t> section, </a:t>
            </a:r>
            <a:r>
              <a:rPr lang="en-US" sz="1200" b="1" dirty="0"/>
              <a:t>dat</a:t>
            </a:r>
            <a:r>
              <a:rPr lang="en-US" sz="1200" dirty="0"/>
              <a:t>a section, and other operating-system resources, such as open </a:t>
            </a:r>
            <a:r>
              <a:rPr lang="en-US" sz="1200" b="1" dirty="0"/>
              <a:t>files</a:t>
            </a:r>
            <a:r>
              <a:rPr lang="en-US" sz="1200" dirty="0"/>
              <a:t> and signals</a:t>
            </a:r>
          </a:p>
          <a:p>
            <a:r>
              <a:rPr lang="en-US" sz="1200" dirty="0"/>
              <a:t>A traditional process has a single thread of control</a:t>
            </a:r>
          </a:p>
          <a:p>
            <a:r>
              <a:rPr lang="en-US" sz="1200" dirty="0"/>
              <a:t>If a process has multiple threads of control, it can perform more than one task at a time</a:t>
            </a:r>
          </a:p>
          <a:p>
            <a:endParaRPr lang="en-US" sz="1200" dirty="0"/>
          </a:p>
        </p:txBody>
      </p:sp>
      <p:sp>
        <p:nvSpPr>
          <p:cNvPr id="4" name="Slide Number Placeholder 3">
            <a:extLst>
              <a:ext uri="{FF2B5EF4-FFF2-40B4-BE49-F238E27FC236}">
                <a16:creationId xmlns:a16="http://schemas.microsoft.com/office/drawing/2014/main" id="{0E3C9A00-C04A-49A9-97BC-310DC718F533}"/>
              </a:ext>
            </a:extLst>
          </p:cNvPr>
          <p:cNvSpPr>
            <a:spLocks noGrp="1"/>
          </p:cNvSpPr>
          <p:nvPr>
            <p:ph type="sldNum" sz="quarter" idx="12"/>
          </p:nvPr>
        </p:nvSpPr>
        <p:spPr/>
        <p:txBody>
          <a:bodyPr/>
          <a:lstStyle/>
          <a:p>
            <a:pPr>
              <a:defRPr/>
            </a:pPr>
            <a:fld id="{F64F6128-AA59-40CE-8962-734C769C2012}" type="slidenum">
              <a:rPr lang="en-US" altLang="en-US" smtClean="0"/>
              <a:pPr>
                <a:defRPr/>
              </a:pPr>
              <a:t>9</a:t>
            </a:fld>
            <a:endParaRPr lang="en-US" altLang="en-US"/>
          </a:p>
        </p:txBody>
      </p:sp>
      <p:pic>
        <p:nvPicPr>
          <p:cNvPr id="5" name="Picture 1" descr="4_01.pdf">
            <a:extLst>
              <a:ext uri="{FF2B5EF4-FFF2-40B4-BE49-F238E27FC236}">
                <a16:creationId xmlns:a16="http://schemas.microsoft.com/office/drawing/2014/main" id="{8C07B61A-2054-461D-A7AD-9C8DD84E24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7253" y="1380357"/>
            <a:ext cx="6109494" cy="396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25648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48019</TotalTime>
  <Words>3395</Words>
  <Application>Microsoft Office PowerPoint</Application>
  <PresentationFormat>On-screen Show (4:3)</PresentationFormat>
  <Paragraphs>433</Paragraphs>
  <Slides>44</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Comic Sans MS</vt:lpstr>
      <vt:lpstr>Courier New</vt:lpstr>
      <vt:lpstr>Tahoma</vt:lpstr>
      <vt:lpstr>Times New Roman</vt:lpstr>
      <vt:lpstr>Wingdings</vt:lpstr>
      <vt:lpstr>Default Design</vt:lpstr>
      <vt:lpstr>Concurrent Programming</vt:lpstr>
      <vt:lpstr>Topics</vt:lpstr>
      <vt:lpstr>Parallel computing</vt:lpstr>
      <vt:lpstr>Sequential vs. parallel algorithms</vt:lpstr>
      <vt:lpstr>Parallelism vs. concurrency</vt:lpstr>
      <vt:lpstr>Parallelism vs. concurrency</vt:lpstr>
      <vt:lpstr>Thread</vt:lpstr>
      <vt:lpstr>Thread model</vt:lpstr>
      <vt:lpstr>Single and multithreaded processes</vt:lpstr>
      <vt:lpstr>Benefits of threads</vt:lpstr>
      <vt:lpstr>Challenges with using threads</vt:lpstr>
      <vt:lpstr>Threads management functions</vt:lpstr>
      <vt:lpstr>Thread creation</vt:lpstr>
      <vt:lpstr>Thread ID</vt:lpstr>
      <vt:lpstr>Thread termination</vt:lpstr>
      <vt:lpstr>Thread join</vt:lpstr>
      <vt:lpstr>Thread creation example #1</vt:lpstr>
      <vt:lpstr>Thread example #1 (cont.)</vt:lpstr>
      <vt:lpstr>Thread example #1 (cont.)</vt:lpstr>
      <vt:lpstr>Thread example #1 (cont.)</vt:lpstr>
      <vt:lpstr>How to wait for multiple threads?</vt:lpstr>
      <vt:lpstr>Thread creation example #2</vt:lpstr>
      <vt:lpstr>Example #2 (cont.)</vt:lpstr>
      <vt:lpstr>Example #2 (cont.)</vt:lpstr>
      <vt:lpstr>Example #2 (cont.)</vt:lpstr>
      <vt:lpstr>Thread creation example #3</vt:lpstr>
      <vt:lpstr>QuickSort Algorithm</vt:lpstr>
      <vt:lpstr>QuickSort Example</vt:lpstr>
      <vt:lpstr>Picking the Pivot</vt:lpstr>
      <vt:lpstr>Picking the Pivot</vt:lpstr>
      <vt:lpstr>How to write the partitioning code?</vt:lpstr>
      <vt:lpstr>Partitioning strategy</vt:lpstr>
      <vt:lpstr>Partitioning Strategy</vt:lpstr>
      <vt:lpstr>Partitioning Example</vt:lpstr>
      <vt:lpstr>Partitioning Example (cont.)</vt:lpstr>
      <vt:lpstr>Handling Duplicates</vt:lpstr>
      <vt:lpstr>Handling Duplicates</vt:lpstr>
      <vt:lpstr>Thread example #3( cont.)</vt:lpstr>
      <vt:lpstr>PowerPoint Presentation</vt:lpstr>
      <vt:lpstr>Thread example #3 (cont.)</vt:lpstr>
      <vt:lpstr>Thread example #3 (cont.)</vt:lpstr>
      <vt:lpstr>Thread example #3 (cont.)</vt:lpstr>
      <vt:lpstr>Thread example #3 (cont.)</vt:lpstr>
      <vt:lpstr>Thread example #3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 Balasubramonian</dc:creator>
  <cp:lastModifiedBy>Ghasemzadeh, Hassan</cp:lastModifiedBy>
  <cp:revision>792</cp:revision>
  <dcterms:created xsi:type="dcterms:W3CDTF">2002-09-20T18:19:18Z</dcterms:created>
  <dcterms:modified xsi:type="dcterms:W3CDTF">2021-02-18T21:24:15Z</dcterms:modified>
</cp:coreProperties>
</file>