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564" r:id="rId2"/>
    <p:sldId id="565" r:id="rId3"/>
    <p:sldId id="602" r:id="rId4"/>
    <p:sldId id="566" r:id="rId5"/>
    <p:sldId id="570" r:id="rId6"/>
    <p:sldId id="571" r:id="rId7"/>
    <p:sldId id="572" r:id="rId8"/>
    <p:sldId id="567" r:id="rId9"/>
    <p:sldId id="568" r:id="rId10"/>
    <p:sldId id="573" r:id="rId11"/>
    <p:sldId id="569" r:id="rId12"/>
    <p:sldId id="574" r:id="rId13"/>
    <p:sldId id="576" r:id="rId14"/>
    <p:sldId id="577" r:id="rId15"/>
    <p:sldId id="579" r:id="rId16"/>
    <p:sldId id="580" r:id="rId17"/>
    <p:sldId id="605" r:id="rId18"/>
    <p:sldId id="603" r:id="rId19"/>
    <p:sldId id="581" r:id="rId20"/>
    <p:sldId id="583" r:id="rId21"/>
    <p:sldId id="584" r:id="rId22"/>
    <p:sldId id="585" r:id="rId23"/>
    <p:sldId id="586" r:id="rId24"/>
    <p:sldId id="587" r:id="rId25"/>
    <p:sldId id="588" r:id="rId26"/>
    <p:sldId id="589" r:id="rId27"/>
    <p:sldId id="590" r:id="rId28"/>
    <p:sldId id="591" r:id="rId29"/>
    <p:sldId id="592" r:id="rId30"/>
    <p:sldId id="593" r:id="rId31"/>
    <p:sldId id="594" r:id="rId32"/>
    <p:sldId id="599" r:id="rId33"/>
    <p:sldId id="600" r:id="rId34"/>
    <p:sldId id="596" r:id="rId35"/>
    <p:sldId id="601" r:id="rId36"/>
    <p:sldId id="595" r:id="rId37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66CCFF"/>
    <a:srgbClr val="FF9900"/>
    <a:srgbClr val="CC0000"/>
    <a:srgbClr val="800000"/>
    <a:srgbClr val="FFFF00"/>
    <a:srgbClr val="0099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8098" autoAdjust="0"/>
  </p:normalViewPr>
  <p:slideViewPr>
    <p:cSldViewPr>
      <p:cViewPr varScale="1">
        <p:scale>
          <a:sx n="96" d="100"/>
          <a:sy n="96" d="100"/>
        </p:scale>
        <p:origin x="207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10" d="100"/>
          <a:sy n="110" d="100"/>
        </p:scale>
        <p:origin x="-2174" y="258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52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52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4C2068-71DF-44A2-B9A3-7D132213BF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387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0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20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0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072DB0A-2C52-442D-9BBF-FAB67B88E7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8541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72DB0A-2C52-442D-9BBF-FAB67B88E75A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41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Washington State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C223F-1A79-4507-B058-E1FF6994B7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107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>
              <a:buClr>
                <a:schemeClr val="accent6">
                  <a:lumMod val="50000"/>
                </a:schemeClr>
              </a:buClr>
              <a:defRPr sz="2200"/>
            </a:lvl2pPr>
            <a:lvl3pPr>
              <a:buClr>
                <a:schemeClr val="accent6">
                  <a:lumMod val="50000"/>
                </a:schemeClr>
              </a:buClr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buClr>
                <a:schemeClr val="accent6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Washington State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F6128-AA59-40CE-8962-734C769C20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629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Washington State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B476B-7DA4-4FA7-882E-B7CCA9DF74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38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Washington State University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07FA2-BBF1-424D-992D-1F836B12C8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85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Washington State University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13E38-C905-4156-AE2B-43F1DB0210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89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altLang="en-US" dirty="0"/>
              <a:t>Washington State University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C5A636EB-0109-4997-8814-5C827112C0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381000" y="12192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Network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/>
          <a:p>
            <a:r>
              <a:rPr lang="en-US" sz="1800" dirty="0" err="1"/>
              <a:t>CptS</a:t>
            </a:r>
            <a:r>
              <a:rPr lang="en-US" sz="1800" dirty="0"/>
              <a:t> 360 Systems Programming</a:t>
            </a:r>
          </a:p>
          <a:p>
            <a:r>
              <a:rPr lang="en-US" sz="1800" dirty="0"/>
              <a:t>School of Electrical Engineering and Computer Science</a:t>
            </a:r>
          </a:p>
          <a:p>
            <a:r>
              <a:rPr lang="en-US" sz="1800" dirty="0"/>
              <a:t>Washington State University</a:t>
            </a:r>
          </a:p>
          <a:p>
            <a:r>
              <a:rPr lang="en-US" sz="1800" dirty="0"/>
              <a:t>Hassan Ghasemzadeh (hassan.ghasemzadeh@wsu.edu)</a:t>
            </a:r>
          </a:p>
        </p:txBody>
      </p:sp>
    </p:spTree>
    <p:extLst>
      <p:ext uri="{BB962C8B-B14F-4D97-AF65-F5344CB8AC3E}">
        <p14:creationId xmlns:p14="http://schemas.microsoft.com/office/powerpoint/2010/main" val="2551142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7DE9-5C36-4BB9-AB29-9848F05C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ifconfig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B8B53-2308-444E-B6BD-FB7856C21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153400" cy="914400"/>
          </a:xfrm>
        </p:spPr>
        <p:txBody>
          <a:bodyPr/>
          <a:lstStyle/>
          <a:p>
            <a:r>
              <a:rPr lang="en-US" b="1" dirty="0"/>
              <a:t>ifconfig</a:t>
            </a:r>
            <a:r>
              <a:rPr lang="en-US" dirty="0"/>
              <a:t> command gives you the TCP/IP configuration for a host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E588F-F971-438B-B032-F4CBC4F3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9EB6F-F9A5-4034-88C1-F30F0F092215}"/>
              </a:ext>
            </a:extLst>
          </p:cNvPr>
          <p:cNvSpPr txBox="1"/>
          <p:nvPr/>
        </p:nvSpPr>
        <p:spPr>
          <a:xfrm>
            <a:off x="1419428" y="259930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>localhost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0805E-C222-4DE4-8BB4-15567CD840C4}"/>
              </a:ext>
            </a:extLst>
          </p:cNvPr>
          <p:cNvSpPr txBox="1"/>
          <p:nvPr/>
        </p:nvSpPr>
        <p:spPr>
          <a:xfrm>
            <a:off x="152400" y="4128918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>Temporary/dynamic IP address (assigned e.g., by WSU wireless)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C95742-04E9-4F76-B0B5-5E54EE578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616587"/>
            <a:ext cx="6494371" cy="294601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D39A53-1A4B-43D7-A4E4-C77805925EA9}"/>
              </a:ext>
            </a:extLst>
          </p:cNvPr>
          <p:cNvCxnSpPr>
            <a:cxnSpLocks/>
          </p:cNvCxnSpPr>
          <p:nvPr/>
        </p:nvCxnSpPr>
        <p:spPr>
          <a:xfrm flipH="1">
            <a:off x="2133600" y="4419600"/>
            <a:ext cx="15240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87048E-EC69-4CF4-B88F-5B77FD9A288E}"/>
              </a:ext>
            </a:extLst>
          </p:cNvPr>
          <p:cNvSpPr txBox="1"/>
          <p:nvPr/>
        </p:nvSpPr>
        <p:spPr>
          <a:xfrm>
            <a:off x="228600" y="5728682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No host name is assigned to the host computer in this example, because this computer does not have a permanent IP address on the Internet</a:t>
            </a:r>
          </a:p>
        </p:txBody>
      </p:sp>
    </p:spTree>
    <p:extLst>
      <p:ext uri="{BB962C8B-B14F-4D97-AF65-F5344CB8AC3E}">
        <p14:creationId xmlns:p14="http://schemas.microsoft.com/office/powerpoint/2010/main" val="133127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05BA-3476-43DD-9BA8-E9FF7B7B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9B1B5-AA0F-4CA8-8CCA-F15E23216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IP protocol:</a:t>
            </a:r>
          </a:p>
          <a:p>
            <a:pPr lvl="1"/>
            <a:r>
              <a:rPr lang="en-US" dirty="0"/>
              <a:t>A protocol for sending/receiving data packets between hosts</a:t>
            </a:r>
          </a:p>
          <a:p>
            <a:r>
              <a:rPr lang="en-US" dirty="0"/>
              <a:t>IP operates in a best-effort manner</a:t>
            </a:r>
          </a:p>
          <a:p>
            <a:pPr lvl="1"/>
            <a:r>
              <a:rPr lang="en-US" dirty="0"/>
              <a:t>An IP host sends packets to a receiving host, but it does not guarantee packets will be delivered or the ordering will be correct</a:t>
            </a:r>
          </a:p>
          <a:p>
            <a:pPr lvl="1"/>
            <a:r>
              <a:rPr lang="en-US" dirty="0"/>
              <a:t>This means that IP is </a:t>
            </a:r>
            <a:r>
              <a:rPr lang="en-US" dirty="0">
                <a:solidFill>
                  <a:schemeClr val="accent6"/>
                </a:solidFill>
              </a:rPr>
              <a:t>not a reliable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44B71-534E-4404-B7F2-47ECA626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8740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E51C-7E50-4BFB-BFB8-11AB0F55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36A3D-49B4-4B59-A9E9-08E196678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124200"/>
          </a:xfrm>
        </p:spPr>
        <p:txBody>
          <a:bodyPr/>
          <a:lstStyle/>
          <a:p>
            <a:r>
              <a:rPr lang="en-US" dirty="0"/>
              <a:t>Maximum size of each IP packet is 64 KB</a:t>
            </a:r>
          </a:p>
          <a:p>
            <a:r>
              <a:rPr lang="en-US" b="1" dirty="0"/>
              <a:t>IP packet </a:t>
            </a:r>
            <a:r>
              <a:rPr lang="en-US" dirty="0"/>
              <a:t>consists of 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IP header</a:t>
            </a:r>
          </a:p>
          <a:p>
            <a:pPr lvl="2"/>
            <a:r>
              <a:rPr lang="en-US" dirty="0"/>
              <a:t>Contains information such as total length, whether packet uses TCP or UDP, time-to-live (TTL) count, check-sum for error detection</a:t>
            </a:r>
          </a:p>
          <a:p>
            <a:pPr lvl="1"/>
            <a:r>
              <a:rPr lang="en-US" dirty="0"/>
              <a:t>Sender and receiver </a:t>
            </a:r>
            <a:r>
              <a:rPr lang="en-US" dirty="0">
                <a:solidFill>
                  <a:schemeClr val="accent6"/>
                </a:solidFill>
              </a:rPr>
              <a:t>IP addresses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6104D-C6D2-4957-82EE-390FFD81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6C303-0ED6-42F8-8700-DA7425CB5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238392"/>
            <a:ext cx="5688495" cy="234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88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21B3D-2F8A-4A58-8303-37C9AEA93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00265-000C-45D6-A4AC-E20BEC6B1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8300"/>
            <a:ext cx="7924800" cy="4762500"/>
          </a:xfrm>
        </p:spPr>
        <p:txBody>
          <a:bodyPr/>
          <a:lstStyle/>
          <a:p>
            <a:r>
              <a:rPr lang="en-US" sz="2200" b="1" dirty="0"/>
              <a:t>What are routers for?</a:t>
            </a:r>
          </a:p>
          <a:p>
            <a:pPr lvl="1"/>
            <a:r>
              <a:rPr lang="en-US" sz="2000" dirty="0"/>
              <a:t>Usually not possible to send data packets from one host to the other directly</a:t>
            </a:r>
          </a:p>
          <a:p>
            <a:pPr lvl="1"/>
            <a:r>
              <a:rPr lang="en-US" sz="2000" dirty="0"/>
              <a:t>Routers are hosts that </a:t>
            </a:r>
            <a:r>
              <a:rPr lang="en-US" sz="2000" dirty="0">
                <a:solidFill>
                  <a:schemeClr val="accent6"/>
                </a:solidFill>
              </a:rPr>
              <a:t>receive and forward packets</a:t>
            </a:r>
          </a:p>
          <a:p>
            <a:r>
              <a:rPr lang="en-US" sz="2200" b="1" dirty="0"/>
              <a:t>TTL</a:t>
            </a:r>
          </a:p>
          <a:p>
            <a:pPr lvl="1"/>
            <a:r>
              <a:rPr lang="en-US" sz="2000" dirty="0"/>
              <a:t>Each IP packet has an 8-bit Time-To-Live (TTL) count in the IP header, which has a maximum value of 255.</a:t>
            </a:r>
          </a:p>
          <a:p>
            <a:r>
              <a:rPr lang="en-US" sz="2200" b="1" dirty="0"/>
              <a:t>What is TTL for?</a:t>
            </a:r>
          </a:p>
          <a:p>
            <a:pPr lvl="1"/>
            <a:r>
              <a:rPr lang="en-US" sz="2000" dirty="0"/>
              <a:t>At each router, </a:t>
            </a:r>
            <a:r>
              <a:rPr lang="en-US" sz="2000" dirty="0">
                <a:solidFill>
                  <a:schemeClr val="accent6"/>
                </a:solidFill>
              </a:rPr>
              <a:t>TTL is reduced by 1</a:t>
            </a:r>
          </a:p>
          <a:p>
            <a:pPr lvl="1"/>
            <a:r>
              <a:rPr lang="en-US" sz="2000" dirty="0"/>
              <a:t>If the </a:t>
            </a:r>
            <a:r>
              <a:rPr lang="en-US" sz="2000" dirty="0">
                <a:solidFill>
                  <a:schemeClr val="accent6"/>
                </a:solidFill>
              </a:rPr>
              <a:t>TTL reaches 0 </a:t>
            </a:r>
            <a:r>
              <a:rPr lang="en-US" sz="2000" dirty="0"/>
              <a:t>the packet is simply </a:t>
            </a:r>
            <a:r>
              <a:rPr lang="en-US" sz="2000" dirty="0">
                <a:solidFill>
                  <a:schemeClr val="accent6"/>
                </a:solidFill>
              </a:rPr>
              <a:t>dropped</a:t>
            </a:r>
            <a:r>
              <a:rPr lang="en-US" sz="2000" dirty="0"/>
              <a:t> by router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Prevents</a:t>
            </a:r>
            <a:r>
              <a:rPr lang="en-US" sz="2000" dirty="0"/>
              <a:t> packets from </a:t>
            </a:r>
            <a:r>
              <a:rPr lang="en-US" sz="2000" dirty="0">
                <a:solidFill>
                  <a:schemeClr val="accent6"/>
                </a:solidFill>
              </a:rPr>
              <a:t>circulating</a:t>
            </a:r>
            <a:r>
              <a:rPr lang="en-US" sz="2000" dirty="0"/>
              <a:t> around </a:t>
            </a:r>
            <a:r>
              <a:rPr lang="en-US" sz="2000" dirty="0">
                <a:solidFill>
                  <a:schemeClr val="accent6"/>
                </a:solidFill>
              </a:rPr>
              <a:t>indeﬁnitely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34B84-7787-4056-AAC0-6BF66D35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32F3B8-D0F5-4EB1-A9C3-BBBCEC947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52400"/>
            <a:ext cx="5410200" cy="138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98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DBA0-9ED3-4475-BB93-936F3736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(Transmission Control Protocol)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D3482-8E8D-4D54-BE50-19D607A4D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is built on top of IP protocol to provide </a:t>
            </a:r>
            <a:r>
              <a:rPr lang="en-US" b="1" dirty="0"/>
              <a:t>reliable data transfers</a:t>
            </a:r>
          </a:p>
          <a:p>
            <a:r>
              <a:rPr lang="en-US" dirty="0"/>
              <a:t>TCP is a </a:t>
            </a:r>
            <a:r>
              <a:rPr lang="en-US" b="1" dirty="0"/>
              <a:t>connection-oriented</a:t>
            </a:r>
            <a:r>
              <a:rPr lang="en-US" dirty="0"/>
              <a:t> protocol for sending/receiving streams of data</a:t>
            </a:r>
          </a:p>
          <a:p>
            <a:r>
              <a:rPr lang="en-US" dirty="0"/>
              <a:t>Port number</a:t>
            </a:r>
          </a:p>
          <a:p>
            <a:pPr lvl="1"/>
            <a:r>
              <a:rPr lang="en-US" dirty="0"/>
              <a:t>Each application is uniquely identiﬁed by a triple  “</a:t>
            </a:r>
            <a:r>
              <a:rPr lang="en-US" dirty="0">
                <a:solidFill>
                  <a:schemeClr val="accent6"/>
                </a:solidFill>
              </a:rPr>
              <a:t>Application=(</a:t>
            </a:r>
            <a:r>
              <a:rPr lang="en-US" dirty="0" err="1">
                <a:solidFill>
                  <a:schemeClr val="accent6"/>
                </a:solidFill>
              </a:rPr>
              <a:t>HostIP</a:t>
            </a:r>
            <a:r>
              <a:rPr lang="en-US" dirty="0">
                <a:solidFill>
                  <a:schemeClr val="accent6"/>
                </a:solidFill>
              </a:rPr>
              <a:t>, Protocol, </a:t>
            </a:r>
            <a:r>
              <a:rPr lang="en-US" dirty="0" err="1">
                <a:solidFill>
                  <a:schemeClr val="accent6"/>
                </a:solidFill>
              </a:rPr>
              <a:t>PortNumber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”</a:t>
            </a:r>
          </a:p>
          <a:p>
            <a:pPr lvl="2"/>
            <a:r>
              <a:rPr lang="en-US" b="1" dirty="0"/>
              <a:t>Protocol:</a:t>
            </a:r>
            <a:r>
              <a:rPr lang="en-US" dirty="0"/>
              <a:t> TCP or UDP</a:t>
            </a:r>
          </a:p>
          <a:p>
            <a:pPr lvl="2"/>
            <a:r>
              <a:rPr lang="en-US" b="1" dirty="0" err="1"/>
              <a:t>PortNumber</a:t>
            </a:r>
            <a:r>
              <a:rPr lang="en-US" b="1" dirty="0"/>
              <a:t>:</a:t>
            </a:r>
            <a:r>
              <a:rPr lang="en-US" dirty="0"/>
              <a:t> a unique unsigned short integer assigned to the application.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3B40B-04F5-409C-BF72-7D8B462B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31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A020-52A3-43A9-8425-E48C57C7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using TCP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A0407-5DA9-4C0A-8450-1FE1E8AA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CF40DB-79A2-419B-B36D-602776EBD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670" y="1524000"/>
            <a:ext cx="6824526" cy="2971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4EE4BF-B5D7-4D38-A751-61EAA5BC8449}"/>
              </a:ext>
            </a:extLst>
          </p:cNvPr>
          <p:cNvSpPr txBox="1"/>
          <p:nvPr/>
        </p:nvSpPr>
        <p:spPr>
          <a:xfrm>
            <a:off x="381000" y="4724400"/>
            <a:ext cx="83225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 use UDP or TCP, an application (process) must choose or obtain a </a:t>
            </a:r>
            <a:r>
              <a:rPr lang="en-US" sz="1800" dirty="0" err="1"/>
              <a:t>PortNumber</a:t>
            </a:r>
            <a:r>
              <a:rPr lang="en-US" sz="1800" dirty="0"/>
              <a:t> ﬁrst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First 1024 port numbers are reserved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Other port numbers are available for general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An application may either choose an available port number or let OS kernel assign a port number</a:t>
            </a:r>
          </a:p>
        </p:txBody>
      </p:sp>
    </p:spTree>
    <p:extLst>
      <p:ext uri="{BB962C8B-B14F-4D97-AF65-F5344CB8AC3E}">
        <p14:creationId xmlns:p14="http://schemas.microsoft.com/office/powerpoint/2010/main" val="2506458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E8EE7-0776-4E86-A12F-267E79EE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Big-endian versus little-endian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6900-AE4E-49B2-B009-E67B185A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447800"/>
          </a:xfrm>
        </p:spPr>
        <p:txBody>
          <a:bodyPr/>
          <a:lstStyle/>
          <a:p>
            <a:r>
              <a:rPr lang="en-US" sz="2200" dirty="0"/>
              <a:t>Recall from computer architecture course that computers may use either </a:t>
            </a:r>
            <a:r>
              <a:rPr lang="en-US" sz="2200" b="1" dirty="0"/>
              <a:t>big-endian</a:t>
            </a:r>
            <a:r>
              <a:rPr lang="en-US" sz="2200" dirty="0"/>
              <a:t> or </a:t>
            </a:r>
            <a:r>
              <a:rPr lang="en-US" sz="2200" b="1" dirty="0"/>
              <a:t>little-endian</a:t>
            </a:r>
            <a:r>
              <a:rPr lang="en-US" sz="2200" dirty="0"/>
              <a:t> byte order</a:t>
            </a:r>
          </a:p>
          <a:p>
            <a:r>
              <a:rPr lang="en-US" sz="2000" b="1" dirty="0"/>
              <a:t>Endianness</a:t>
            </a:r>
            <a:r>
              <a:rPr lang="en-US" sz="2000" dirty="0"/>
              <a:t> refers to order or </a:t>
            </a:r>
            <a:r>
              <a:rPr lang="en-US" sz="2000" dirty="0">
                <a:solidFill>
                  <a:schemeClr val="accent6"/>
                </a:solidFill>
              </a:rPr>
              <a:t>sequence of bytes </a:t>
            </a:r>
            <a:r>
              <a:rPr lang="en-US" sz="2000" dirty="0"/>
              <a:t>in computer memory. 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F592E-8685-4ED4-ACA5-C45DC600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F8F2058-9130-438B-B191-701C7F0C9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05" y="2667000"/>
            <a:ext cx="401249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60F9F23-00AA-4595-A270-286055D65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667000"/>
            <a:ext cx="401249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896C80-A511-4371-AE6E-80E728320FE7}"/>
              </a:ext>
            </a:extLst>
          </p:cNvPr>
          <p:cNvSpPr txBox="1"/>
          <p:nvPr/>
        </p:nvSpPr>
        <p:spPr>
          <a:xfrm>
            <a:off x="152400" y="6541244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Images: Wikipedia</a:t>
            </a:r>
          </a:p>
        </p:txBody>
      </p:sp>
    </p:spTree>
    <p:extLst>
      <p:ext uri="{BB962C8B-B14F-4D97-AF65-F5344CB8AC3E}">
        <p14:creationId xmlns:p14="http://schemas.microsoft.com/office/powerpoint/2010/main" val="2818536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E8EE7-0776-4E86-A12F-267E79EE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and host byte 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6900-AE4E-49B2-B009-E67B185A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91000"/>
          </a:xfrm>
        </p:spPr>
        <p:txBody>
          <a:bodyPr/>
          <a:lstStyle/>
          <a:p>
            <a:r>
              <a:rPr lang="en-US" sz="2200" dirty="0"/>
              <a:t>On Internet, data are always in </a:t>
            </a:r>
            <a:r>
              <a:rPr lang="en-US" sz="2200" b="1" dirty="0"/>
              <a:t>network order</a:t>
            </a:r>
            <a:r>
              <a:rPr lang="en-US" sz="2200" dirty="0"/>
              <a:t>, which is big-endian</a:t>
            </a:r>
          </a:p>
          <a:p>
            <a:r>
              <a:rPr lang="en-US" sz="2200" dirty="0"/>
              <a:t>What to do on little-endian machines?</a:t>
            </a:r>
          </a:p>
          <a:p>
            <a:pPr lvl="1"/>
            <a:r>
              <a:rPr lang="en-US" sz="2000" dirty="0"/>
              <a:t>For little-endian machines (e.g., Intel x86 based PCs) library functions  such as </a:t>
            </a:r>
            <a:r>
              <a:rPr lang="en-US" sz="2000" dirty="0" err="1">
                <a:solidFill>
                  <a:schemeClr val="accent6"/>
                </a:solidFill>
              </a:rPr>
              <a:t>htons</a:t>
            </a:r>
            <a:r>
              <a:rPr lang="en-US" sz="2000" dirty="0">
                <a:solidFill>
                  <a:schemeClr val="accent6"/>
                </a:solidFill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/>
                </a:solidFill>
              </a:rPr>
              <a:t>htonl</a:t>
            </a:r>
            <a:r>
              <a:rPr lang="en-US" sz="2000" dirty="0">
                <a:solidFill>
                  <a:schemeClr val="accent6"/>
                </a:solidFill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/>
                </a:solidFill>
              </a:rPr>
              <a:t>ntohs</a:t>
            </a:r>
            <a:r>
              <a:rPr lang="en-US" sz="2000" dirty="0">
                <a:solidFill>
                  <a:schemeClr val="accent6"/>
                </a:solidFill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/>
                </a:solidFill>
              </a:rPr>
              <a:t>ntohl</a:t>
            </a:r>
            <a:r>
              <a:rPr lang="en-US" sz="2000" dirty="0">
                <a:solidFill>
                  <a:schemeClr val="accent6"/>
                </a:solidFill>
              </a:rPr>
              <a:t>()</a:t>
            </a:r>
            <a:r>
              <a:rPr lang="en-US" sz="2000" dirty="0"/>
              <a:t>, are available to covert data between host order and network order </a:t>
            </a:r>
          </a:p>
          <a:p>
            <a:pPr lvl="1"/>
            <a:r>
              <a:rPr lang="en-US" sz="2000" dirty="0"/>
              <a:t>A </a:t>
            </a:r>
            <a:r>
              <a:rPr lang="en-US" sz="2000" dirty="0">
                <a:solidFill>
                  <a:schemeClr val="accent6"/>
                </a:solidFill>
              </a:rPr>
              <a:t>port number 1234 </a:t>
            </a:r>
            <a:r>
              <a:rPr lang="en-US" sz="2000" dirty="0"/>
              <a:t>in a PC is an unsigned short integer in host (</a:t>
            </a:r>
            <a:r>
              <a:rPr lang="en-US" sz="2000" dirty="0">
                <a:solidFill>
                  <a:schemeClr val="accent6"/>
                </a:solidFill>
              </a:rPr>
              <a:t>little-endian</a:t>
            </a:r>
            <a:r>
              <a:rPr lang="en-US" sz="2000" dirty="0"/>
              <a:t>) byte order. It must be converted to network order by using </a:t>
            </a:r>
            <a:r>
              <a:rPr lang="en-US" sz="2000" dirty="0" err="1">
                <a:solidFill>
                  <a:schemeClr val="accent6"/>
                </a:solidFill>
              </a:rPr>
              <a:t>htons</a:t>
            </a:r>
            <a:r>
              <a:rPr lang="en-US" sz="2000" dirty="0">
                <a:solidFill>
                  <a:schemeClr val="accent6"/>
                </a:solidFill>
              </a:rPr>
              <a:t>(1234)</a:t>
            </a:r>
            <a:r>
              <a:rPr lang="en-US" sz="2000" dirty="0"/>
              <a:t> before </a:t>
            </a:r>
            <a:r>
              <a:rPr lang="en-US" sz="2000" dirty="0" err="1"/>
              <a:t>usin</a:t>
            </a:r>
            <a:endParaRPr lang="en-US" sz="2000" dirty="0"/>
          </a:p>
          <a:p>
            <a:pPr lvl="1"/>
            <a:r>
              <a:rPr lang="en-US" sz="2000" dirty="0"/>
              <a:t>Conversely, a port number received from the Internet must be converted to host order by </a:t>
            </a:r>
            <a:r>
              <a:rPr lang="en-US" sz="2000" dirty="0" err="1">
                <a:solidFill>
                  <a:schemeClr val="accent6"/>
                </a:solidFill>
              </a:rPr>
              <a:t>ntohs</a:t>
            </a:r>
            <a:r>
              <a:rPr lang="en-US" sz="2000" dirty="0">
                <a:solidFill>
                  <a:schemeClr val="accent6"/>
                </a:solidFill>
              </a:rPr>
              <a:t>(port)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F592E-8685-4ED4-ACA5-C45DC600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5F1C5D-824D-48F5-AE03-A35BA3602E68}"/>
              </a:ext>
            </a:extLst>
          </p:cNvPr>
          <p:cNvSpPr txBox="1"/>
          <p:nvPr/>
        </p:nvSpPr>
        <p:spPr>
          <a:xfrm>
            <a:off x="152400" y="563880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htons</a:t>
            </a:r>
            <a:r>
              <a:rPr lang="en-US" sz="1400" b="1" dirty="0"/>
              <a:t>(): </a:t>
            </a:r>
            <a:r>
              <a:rPr lang="en-US" sz="1400" dirty="0"/>
              <a:t>converts the unsigned short integer </a:t>
            </a:r>
            <a:r>
              <a:rPr lang="en-US" sz="1400" dirty="0" err="1"/>
              <a:t>hostshort</a:t>
            </a:r>
            <a:r>
              <a:rPr lang="en-US" sz="1400" dirty="0"/>
              <a:t> from host byte order to network byte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htonl</a:t>
            </a:r>
            <a:r>
              <a:rPr lang="en-US" sz="1400" b="1" dirty="0"/>
              <a:t>(): </a:t>
            </a:r>
            <a:r>
              <a:rPr lang="en-US" sz="1400" dirty="0"/>
              <a:t>converts the unsigned integer </a:t>
            </a:r>
            <a:r>
              <a:rPr lang="en-US" sz="1400" dirty="0" err="1"/>
              <a:t>hostlong</a:t>
            </a:r>
            <a:r>
              <a:rPr lang="en-US" sz="1400" dirty="0"/>
              <a:t> from host byte order to network byte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ntohs</a:t>
            </a:r>
            <a:r>
              <a:rPr lang="en-US" sz="1400" b="1" dirty="0"/>
              <a:t>:</a:t>
            </a:r>
            <a:r>
              <a:rPr lang="en-US" sz="1400" dirty="0"/>
              <a:t> converts the unsigned short integer </a:t>
            </a:r>
            <a:r>
              <a:rPr lang="en-US" sz="1400" dirty="0" err="1"/>
              <a:t>netshort</a:t>
            </a:r>
            <a:r>
              <a:rPr lang="en-US" sz="1400" dirty="0"/>
              <a:t> from network byte order to host byte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ntohl</a:t>
            </a:r>
            <a:r>
              <a:rPr lang="en-US" sz="1400" b="1" dirty="0"/>
              <a:t>():</a:t>
            </a:r>
            <a:r>
              <a:rPr lang="en-US" sz="1400" dirty="0"/>
              <a:t> converts the unsigned integer </a:t>
            </a:r>
            <a:r>
              <a:rPr lang="en-US" sz="1400" dirty="0" err="1"/>
              <a:t>netlong</a:t>
            </a:r>
            <a:r>
              <a:rPr lang="en-US" sz="1400" dirty="0"/>
              <a:t> from network byte order to host byte order</a:t>
            </a:r>
          </a:p>
        </p:txBody>
      </p:sp>
    </p:spTree>
    <p:extLst>
      <p:ext uri="{BB962C8B-B14F-4D97-AF65-F5344CB8AC3E}">
        <p14:creationId xmlns:p14="http://schemas.microsoft.com/office/powerpoint/2010/main" val="1376840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Socket Programming</a:t>
            </a:r>
          </a:p>
        </p:txBody>
      </p:sp>
    </p:spTree>
    <p:extLst>
      <p:ext uri="{BB962C8B-B14F-4D97-AF65-F5344CB8AC3E}">
        <p14:creationId xmlns:p14="http://schemas.microsoft.com/office/powerpoint/2010/main" val="3541418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FB5A-DE65-4C62-BF81-A032C353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AD49B-8530-49EA-B374-FFCB419F3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001000" cy="4648200"/>
          </a:xfrm>
        </p:spPr>
        <p:txBody>
          <a:bodyPr/>
          <a:lstStyle/>
          <a:p>
            <a:r>
              <a:rPr lang="en-US" dirty="0"/>
              <a:t>All Unix/Linux systems provide TCP/IP support for network programming</a:t>
            </a:r>
          </a:p>
          <a:p>
            <a:r>
              <a:rPr lang="en-US" dirty="0"/>
              <a:t>Most network programming tasks are based on the server-client computing model</a:t>
            </a:r>
          </a:p>
          <a:p>
            <a:r>
              <a:rPr lang="en-US" b="1" dirty="0"/>
              <a:t>Server-client computing model</a:t>
            </a:r>
          </a:p>
          <a:p>
            <a:pPr lvl="1"/>
            <a:r>
              <a:rPr lang="en-US" dirty="0"/>
              <a:t>We run a </a:t>
            </a:r>
            <a:r>
              <a:rPr lang="en-US" dirty="0">
                <a:solidFill>
                  <a:schemeClr val="accent6"/>
                </a:solidFill>
              </a:rPr>
              <a:t>server</a:t>
            </a:r>
            <a:r>
              <a:rPr lang="en-US" dirty="0"/>
              <a:t> process at a server host</a:t>
            </a:r>
          </a:p>
          <a:p>
            <a:pPr lvl="1"/>
            <a:r>
              <a:rPr lang="en-US" dirty="0"/>
              <a:t>We then run a </a:t>
            </a:r>
            <a:r>
              <a:rPr lang="en-US" dirty="0">
                <a:solidFill>
                  <a:schemeClr val="accent6"/>
                </a:solidFill>
              </a:rPr>
              <a:t>client</a:t>
            </a:r>
            <a:r>
              <a:rPr lang="en-US" dirty="0"/>
              <a:t> from a client host</a:t>
            </a:r>
          </a:p>
          <a:p>
            <a:pPr lvl="1"/>
            <a:r>
              <a:rPr lang="en-US" dirty="0"/>
              <a:t>In TCP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server waits </a:t>
            </a:r>
            <a:r>
              <a:rPr lang="en-US" dirty="0"/>
              <a:t>for a </a:t>
            </a:r>
            <a:r>
              <a:rPr lang="en-US" dirty="0">
                <a:solidFill>
                  <a:schemeClr val="accent6"/>
                </a:solidFill>
              </a:rPr>
              <a:t>client to connect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client </a:t>
            </a:r>
            <a:r>
              <a:rPr lang="en-US" dirty="0"/>
              <a:t>ﬁrst </a:t>
            </a:r>
            <a:r>
              <a:rPr lang="en-US" dirty="0">
                <a:solidFill>
                  <a:schemeClr val="accent6"/>
                </a:solidFill>
              </a:rPr>
              <a:t>connects to server </a:t>
            </a:r>
            <a:r>
              <a:rPr lang="en-US" dirty="0"/>
              <a:t>to establish a virtual circuit </a:t>
            </a:r>
          </a:p>
          <a:p>
            <a:pPr lvl="2"/>
            <a:r>
              <a:rPr lang="en-US" dirty="0"/>
              <a:t>server and client can now exchange continuous streams of data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28BF9-CB65-431F-AF28-3E36122E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39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A3C7-A450-443E-8811-59756222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8AC21-1803-4712-AEDD-3920705DA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part of the course covers basics of TCP/IP networks and network programming</a:t>
            </a:r>
          </a:p>
          <a:p>
            <a:r>
              <a:rPr lang="en-US" dirty="0"/>
              <a:t>Topics include</a:t>
            </a:r>
          </a:p>
          <a:p>
            <a:pPr lvl="1"/>
            <a:r>
              <a:rPr lang="en-US" dirty="0"/>
              <a:t>TCP/IP protocol</a:t>
            </a:r>
          </a:p>
          <a:p>
            <a:pPr lvl="1"/>
            <a:r>
              <a:rPr lang="en-US" dirty="0"/>
              <a:t>Socket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4CDA8-043A-467A-8C43-01DE8EB6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1706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4F3B-D073-44ED-A38E-2B5E8658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5E07-CBF4-44FE-94AE-78D5E3DA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socket programming?</a:t>
            </a:r>
          </a:p>
          <a:p>
            <a:pPr lvl="1"/>
            <a:r>
              <a:rPr lang="en-US" dirty="0"/>
              <a:t>In network programming, user interface to TCP/IP is through a set of </a:t>
            </a:r>
            <a:r>
              <a:rPr lang="en-US" dirty="0">
                <a:solidFill>
                  <a:schemeClr val="accent6"/>
                </a:solidFill>
              </a:rPr>
              <a:t>C library functions </a:t>
            </a:r>
            <a:r>
              <a:rPr lang="en-US" dirty="0"/>
              <a:t>and </a:t>
            </a:r>
            <a:r>
              <a:rPr lang="en-US" dirty="0">
                <a:solidFill>
                  <a:schemeClr val="accent6"/>
                </a:solidFill>
              </a:rPr>
              <a:t>system calls</a:t>
            </a:r>
            <a:r>
              <a:rPr lang="en-US" dirty="0"/>
              <a:t>, known as </a:t>
            </a:r>
            <a:r>
              <a:rPr lang="en-US" dirty="0">
                <a:solidFill>
                  <a:schemeClr val="accent6"/>
                </a:solidFill>
              </a:rPr>
              <a:t>sockets API </a:t>
            </a:r>
          </a:p>
          <a:p>
            <a:r>
              <a:rPr lang="en-US" dirty="0"/>
              <a:t>To use socket API, we need </a:t>
            </a:r>
            <a:r>
              <a:rPr lang="en-US" dirty="0">
                <a:solidFill>
                  <a:schemeClr val="accent6"/>
                </a:solidFill>
              </a:rPr>
              <a:t>socket address structure </a:t>
            </a:r>
            <a:r>
              <a:rPr lang="en-US" dirty="0"/>
              <a:t>(used to identify server and client)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socket address structure is deﬁned in </a:t>
            </a:r>
            <a:r>
              <a:rPr lang="en-US" dirty="0" err="1">
                <a:solidFill>
                  <a:schemeClr val="accent6"/>
                </a:solidFill>
              </a:rPr>
              <a:t>netdb.h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sys/</a:t>
            </a:r>
            <a:r>
              <a:rPr lang="en-US" dirty="0" err="1">
                <a:solidFill>
                  <a:schemeClr val="accent6"/>
                </a:solidFill>
              </a:rPr>
              <a:t>socket.h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6A639-869D-4E64-B763-6546119B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C6231-F832-4FDB-B396-872DB8251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777"/>
          <a:stretch/>
        </p:blipFill>
        <p:spPr>
          <a:xfrm>
            <a:off x="1600200" y="3886200"/>
            <a:ext cx="718026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96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CC77A-7644-4FFF-958C-9B89EE83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9665A-5875-4120-91DE-14C4F257A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2286000"/>
          </a:xfrm>
        </p:spPr>
        <p:txBody>
          <a:bodyPr/>
          <a:lstStyle/>
          <a:p>
            <a:r>
              <a:rPr lang="en-US" dirty="0"/>
              <a:t>In the socket address structure,</a:t>
            </a:r>
          </a:p>
          <a:p>
            <a:pPr lvl="1"/>
            <a:r>
              <a:rPr lang="en-US" b="1" dirty="0" err="1"/>
              <a:t>sin_family</a:t>
            </a:r>
            <a:r>
              <a:rPr lang="en-US" b="1" dirty="0"/>
              <a:t> </a:t>
            </a:r>
            <a:r>
              <a:rPr lang="en-US" dirty="0"/>
              <a:t>is always set to </a:t>
            </a:r>
            <a:r>
              <a:rPr lang="en-US" dirty="0">
                <a:solidFill>
                  <a:schemeClr val="accent6"/>
                </a:solidFill>
              </a:rPr>
              <a:t>AF_INET </a:t>
            </a:r>
            <a:r>
              <a:rPr lang="en-US" dirty="0"/>
              <a:t>for TCP/IP networks</a:t>
            </a:r>
          </a:p>
          <a:p>
            <a:pPr lvl="1"/>
            <a:r>
              <a:rPr lang="en-US" b="1" dirty="0" err="1"/>
              <a:t>sin_port</a:t>
            </a:r>
            <a:r>
              <a:rPr lang="en-US" b="1" dirty="0"/>
              <a:t> </a:t>
            </a:r>
            <a:r>
              <a:rPr lang="en-US" dirty="0"/>
              <a:t>contains the </a:t>
            </a:r>
            <a:r>
              <a:rPr lang="en-US" dirty="0">
                <a:solidFill>
                  <a:schemeClr val="accent6"/>
                </a:solidFill>
              </a:rPr>
              <a:t>port number </a:t>
            </a:r>
            <a:r>
              <a:rPr lang="en-US" dirty="0"/>
              <a:t>in network byte order</a:t>
            </a:r>
          </a:p>
          <a:p>
            <a:pPr lvl="1"/>
            <a:r>
              <a:rPr lang="en-US" b="1" dirty="0" err="1"/>
              <a:t>sin_addr</a:t>
            </a:r>
            <a:r>
              <a:rPr lang="en-US" b="1" dirty="0"/>
              <a:t> </a:t>
            </a:r>
            <a:r>
              <a:rPr lang="en-US" dirty="0"/>
              <a:t>is the host </a:t>
            </a:r>
            <a:r>
              <a:rPr lang="en-US" dirty="0">
                <a:solidFill>
                  <a:schemeClr val="accent6"/>
                </a:solidFill>
              </a:rPr>
              <a:t>IP address </a:t>
            </a:r>
            <a:r>
              <a:rPr lang="en-US" dirty="0"/>
              <a:t>in network byte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D27A7-891B-4C16-A634-AD1012B3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FC8C57-B9D8-4FCC-9AB0-4C05D5436D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072"/>
          <a:stretch/>
        </p:blipFill>
        <p:spPr>
          <a:xfrm>
            <a:off x="1524000" y="4038600"/>
            <a:ext cx="6728227" cy="125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84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D60D-D124-4B21-83BC-9A94E19D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22E53-C670-432B-8AA0-378F84769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038600"/>
          </a:xfrm>
        </p:spPr>
        <p:txBody>
          <a:bodyPr/>
          <a:lstStyle/>
          <a:p>
            <a:r>
              <a:rPr lang="en-US" b="1" dirty="0"/>
              <a:t>Server</a:t>
            </a:r>
          </a:p>
          <a:p>
            <a:pPr lvl="1"/>
            <a:r>
              <a:rPr lang="en-US" dirty="0"/>
              <a:t>A server must </a:t>
            </a:r>
            <a:r>
              <a:rPr lang="en-US" dirty="0">
                <a:solidFill>
                  <a:schemeClr val="accent6"/>
                </a:solidFill>
              </a:rPr>
              <a:t>create </a:t>
            </a:r>
            <a:r>
              <a:rPr lang="en-US" dirty="0"/>
              <a:t>a socket and </a:t>
            </a:r>
            <a:r>
              <a:rPr lang="en-US" dirty="0">
                <a:solidFill>
                  <a:schemeClr val="accent6"/>
                </a:solidFill>
              </a:rPr>
              <a:t>bind</a:t>
            </a:r>
            <a:r>
              <a:rPr lang="en-US" dirty="0"/>
              <a:t> it with a </a:t>
            </a:r>
            <a:r>
              <a:rPr lang="en-US" dirty="0" err="1">
                <a:solidFill>
                  <a:schemeClr val="accent6"/>
                </a:solidFill>
              </a:rPr>
              <a:t>sockaddr</a:t>
            </a:r>
            <a:r>
              <a:rPr lang="en-US" dirty="0"/>
              <a:t> containing the server’s </a:t>
            </a:r>
            <a:r>
              <a:rPr lang="en-US" dirty="0">
                <a:solidFill>
                  <a:schemeClr val="accent6"/>
                </a:solidFill>
              </a:rPr>
              <a:t>IP address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port number</a:t>
            </a:r>
          </a:p>
          <a:p>
            <a:r>
              <a:rPr lang="en-US" dirty="0"/>
              <a:t>How to choose a </a:t>
            </a:r>
            <a:r>
              <a:rPr lang="en-US" b="1" dirty="0"/>
              <a:t>port number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Either use a ﬁxed port number, or let OS kernel choose a port number (if </a:t>
            </a:r>
            <a:r>
              <a:rPr lang="en-US" dirty="0" err="1">
                <a:solidFill>
                  <a:schemeClr val="accent6"/>
                </a:solidFill>
              </a:rPr>
              <a:t>sin_port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is 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r>
              <a:rPr lang="en-US" dirty="0"/>
              <a:t>)</a:t>
            </a:r>
          </a:p>
          <a:p>
            <a:r>
              <a:rPr lang="en-US" b="1" dirty="0"/>
              <a:t>Client</a:t>
            </a:r>
          </a:p>
          <a:p>
            <a:pPr lvl="1"/>
            <a:r>
              <a:rPr lang="en-US" dirty="0"/>
              <a:t>To communicate with server, client must </a:t>
            </a:r>
            <a:r>
              <a:rPr lang="en-US" dirty="0">
                <a:solidFill>
                  <a:schemeClr val="accent6"/>
                </a:solidFill>
              </a:rPr>
              <a:t>create a socket</a:t>
            </a:r>
            <a:r>
              <a:rPr lang="en-US" dirty="0"/>
              <a:t> as well.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AE042-50FB-425E-BEB2-27B48918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3943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8E34-4B30-4176-B979-FEFE063E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2455-C9D3-4565-A8DD-C0E98A6F1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socket, use socket() system call with the following format</a:t>
            </a:r>
          </a:p>
          <a:p>
            <a:r>
              <a:rPr lang="en-US" b="1" dirty="0"/>
              <a:t>int socket(int domain, int type, int protocol)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Create a connected-oriented TCP socket for sending/receiving data streams: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int </a:t>
            </a:r>
            <a:r>
              <a:rPr lang="en-US" dirty="0" err="1">
                <a:solidFill>
                  <a:schemeClr val="accent6"/>
                </a:solidFill>
              </a:rPr>
              <a:t>tcp_sock</a:t>
            </a:r>
            <a:r>
              <a:rPr lang="en-US" dirty="0">
                <a:solidFill>
                  <a:schemeClr val="accent6"/>
                </a:solidFill>
              </a:rPr>
              <a:t>=socket(AF_INET, SOCK_STREAM, 0);</a:t>
            </a:r>
          </a:p>
          <a:p>
            <a:r>
              <a:rPr lang="en-US" dirty="0"/>
              <a:t>A new socket </a:t>
            </a:r>
            <a:r>
              <a:rPr lang="en-US" b="1" dirty="0"/>
              <a:t>does not have an address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Must be bound with a host address and port number to identify either </a:t>
            </a:r>
            <a:r>
              <a:rPr lang="en-US" dirty="0">
                <a:solidFill>
                  <a:schemeClr val="accent6"/>
                </a:solidFill>
              </a:rPr>
              <a:t>receiving host or sending host</a:t>
            </a:r>
            <a:r>
              <a:rPr lang="en-US" dirty="0"/>
              <a:t>. This is done by the </a:t>
            </a:r>
            <a:r>
              <a:rPr lang="en-US" dirty="0">
                <a:solidFill>
                  <a:schemeClr val="accent6"/>
                </a:solidFill>
              </a:rPr>
              <a:t>bind() </a:t>
            </a:r>
            <a:r>
              <a:rPr lang="en-US" dirty="0"/>
              <a:t>system call.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F7593-1300-4F24-B21C-1F846283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630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F9031-1A9D-4910-B7F8-D257F1F0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a 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343A2-48FC-4807-8DFA-D7E59FB04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153400" cy="4648200"/>
          </a:xfrm>
        </p:spPr>
        <p:txBody>
          <a:bodyPr/>
          <a:lstStyle/>
          <a:p>
            <a:r>
              <a:rPr lang="en-US" dirty="0"/>
              <a:t>Use bind() system call with the following format</a:t>
            </a:r>
          </a:p>
          <a:p>
            <a:r>
              <a:rPr lang="en-US" b="1" dirty="0"/>
              <a:t>int bind(int </a:t>
            </a:r>
            <a:r>
              <a:rPr lang="en-US" b="1" dirty="0" err="1"/>
              <a:t>sockfd</a:t>
            </a:r>
            <a:r>
              <a:rPr lang="en-US" b="1" dirty="0"/>
              <a:t>, struct </a:t>
            </a:r>
            <a:r>
              <a:rPr lang="en-US" b="1" dirty="0" err="1"/>
              <a:t>sockaddr</a:t>
            </a:r>
            <a:r>
              <a:rPr lang="en-US" b="1" dirty="0"/>
              <a:t> *</a:t>
            </a:r>
            <a:r>
              <a:rPr lang="en-US" b="1" dirty="0" err="1"/>
              <a:t>addr</a:t>
            </a:r>
            <a:r>
              <a:rPr lang="en-US" b="1" dirty="0"/>
              <a:t>, </a:t>
            </a:r>
            <a:r>
              <a:rPr lang="en-US" b="1" dirty="0" err="1"/>
              <a:t>socklen_t</a:t>
            </a:r>
            <a:r>
              <a:rPr lang="en-US" b="1" dirty="0"/>
              <a:t> </a:t>
            </a:r>
            <a:r>
              <a:rPr lang="en-US" b="1" dirty="0" err="1"/>
              <a:t>addrlen</a:t>
            </a:r>
            <a:r>
              <a:rPr lang="en-US" b="1" dirty="0"/>
              <a:t>);</a:t>
            </a:r>
          </a:p>
          <a:p>
            <a:r>
              <a:rPr lang="en-US" dirty="0"/>
              <a:t>What does bind() do?</a:t>
            </a:r>
          </a:p>
          <a:p>
            <a:pPr lvl="1"/>
            <a:r>
              <a:rPr lang="en-US" dirty="0"/>
              <a:t>Assigns address speciﬁed by </a:t>
            </a:r>
            <a:r>
              <a:rPr lang="en-US" dirty="0" err="1">
                <a:solidFill>
                  <a:schemeClr val="accent6"/>
                </a:solidFill>
              </a:rPr>
              <a:t>addr</a:t>
            </a:r>
            <a:r>
              <a:rPr lang="en-US" dirty="0"/>
              <a:t> to socket referred to by the ﬁle descriptor </a:t>
            </a:r>
            <a:r>
              <a:rPr lang="en-US" dirty="0" err="1">
                <a:solidFill>
                  <a:schemeClr val="accent6"/>
                </a:solidFill>
              </a:rPr>
              <a:t>sockfd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 err="1">
                <a:solidFill>
                  <a:schemeClr val="accent6"/>
                </a:solidFill>
              </a:rPr>
              <a:t>addrlen</a:t>
            </a:r>
            <a:r>
              <a:rPr lang="en-US" dirty="0"/>
              <a:t> speciﬁes size in bytes of address structure pointed to by </a:t>
            </a:r>
            <a:r>
              <a:rPr lang="en-US" dirty="0" err="1">
                <a:solidFill>
                  <a:schemeClr val="accent6"/>
                </a:solidFill>
              </a:rPr>
              <a:t>addr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5F2A2-E90E-4146-BF28-FD07E40E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298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6DA2C-514B-4D5C-941D-C242BF50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03E86-32CB-4A87-BF06-66F7E3A01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listen() and accept()</a:t>
            </a:r>
          </a:p>
          <a:p>
            <a:pPr lvl="1"/>
            <a:r>
              <a:rPr lang="en-US" dirty="0"/>
              <a:t>After creating a socket and binding it to server address, a </a:t>
            </a:r>
            <a:r>
              <a:rPr lang="en-US" dirty="0">
                <a:solidFill>
                  <a:schemeClr val="accent6"/>
                </a:solidFill>
              </a:rPr>
              <a:t>TCP server</a:t>
            </a:r>
            <a:r>
              <a:rPr lang="en-US" dirty="0"/>
              <a:t> uses </a:t>
            </a:r>
            <a:r>
              <a:rPr lang="en-US" dirty="0">
                <a:solidFill>
                  <a:schemeClr val="accent6"/>
                </a:solidFill>
              </a:rPr>
              <a:t>listen() </a:t>
            </a:r>
            <a:r>
              <a:rPr lang="en-US" dirty="0"/>
              <a:t>and </a:t>
            </a:r>
            <a:r>
              <a:rPr lang="en-US" dirty="0">
                <a:solidFill>
                  <a:schemeClr val="accent6"/>
                </a:solidFill>
              </a:rPr>
              <a:t>accept() </a:t>
            </a:r>
            <a:r>
              <a:rPr lang="en-US" dirty="0"/>
              <a:t>to accept connections from clients</a:t>
            </a:r>
          </a:p>
          <a:p>
            <a:r>
              <a:rPr lang="sv-SE" b="1" dirty="0"/>
              <a:t>int listen(int sockfd, int backlog);</a:t>
            </a:r>
            <a:endParaRPr lang="en-US" b="1" dirty="0"/>
          </a:p>
          <a:p>
            <a:pPr lvl="1"/>
            <a:r>
              <a:rPr lang="en-US" dirty="0">
                <a:solidFill>
                  <a:schemeClr val="accent6"/>
                </a:solidFill>
              </a:rPr>
              <a:t>listen() </a:t>
            </a:r>
            <a:r>
              <a:rPr lang="en-US" dirty="0"/>
              <a:t>marks the socket referred to by </a:t>
            </a:r>
            <a:r>
              <a:rPr lang="en-US" dirty="0" err="1">
                <a:solidFill>
                  <a:schemeClr val="accent6"/>
                </a:solidFill>
              </a:rPr>
              <a:t>sockfd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as a socket that will be used to accept incoming connection 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backlog</a:t>
            </a:r>
            <a:r>
              <a:rPr lang="en-US" dirty="0"/>
              <a:t> deﬁnes maximum queue length of pending connections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2D677-5A36-4DE0-90B5-D134CB8B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389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C297-0A64-40B4-94F6-D8E4958B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Sockets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2FF98-D515-4A81-94A6-A2E1A44AE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 accept(int </a:t>
            </a:r>
            <a:r>
              <a:rPr lang="en-US" b="1" dirty="0" err="1"/>
              <a:t>sockfd</a:t>
            </a:r>
            <a:r>
              <a:rPr lang="en-US" b="1" dirty="0"/>
              <a:t>, struct </a:t>
            </a:r>
            <a:r>
              <a:rPr lang="en-US" b="1" dirty="0" err="1"/>
              <a:t>sockaddr</a:t>
            </a:r>
            <a:r>
              <a:rPr lang="en-US" b="1" dirty="0"/>
              <a:t> *</a:t>
            </a:r>
            <a:r>
              <a:rPr lang="en-US" b="1" dirty="0" err="1"/>
              <a:t>addr</a:t>
            </a:r>
            <a:r>
              <a:rPr lang="en-US" b="1" dirty="0"/>
              <a:t>, </a:t>
            </a:r>
            <a:r>
              <a:rPr lang="en-US" b="1" dirty="0" err="1"/>
              <a:t>socklen_t</a:t>
            </a:r>
            <a:r>
              <a:rPr lang="en-US" b="1" dirty="0"/>
              <a:t> *</a:t>
            </a:r>
            <a:r>
              <a:rPr lang="en-US" b="1" dirty="0" err="1"/>
              <a:t>addrlen</a:t>
            </a:r>
            <a:r>
              <a:rPr lang="en-US" b="1" dirty="0"/>
              <a:t>);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accept()</a:t>
            </a:r>
            <a:r>
              <a:rPr lang="en-US" dirty="0"/>
              <a:t> extracts the ﬁrst connection request on the queue of pending connections for the listening socket, </a:t>
            </a:r>
            <a:r>
              <a:rPr lang="en-US" dirty="0" err="1">
                <a:solidFill>
                  <a:schemeClr val="accent6"/>
                </a:solidFill>
              </a:rPr>
              <a:t>sockfd</a:t>
            </a:r>
            <a:r>
              <a:rPr lang="en-US" dirty="0"/>
              <a:t>, creates a new connected socket, and returns a new ﬁle descriptor referring to that socket</a:t>
            </a:r>
          </a:p>
          <a:p>
            <a:r>
              <a:rPr lang="en-US" dirty="0"/>
              <a:t>When executing accept(), TCP server </a:t>
            </a:r>
            <a:r>
              <a:rPr lang="en-US" dirty="0">
                <a:solidFill>
                  <a:schemeClr val="accent6"/>
                </a:solidFill>
              </a:rPr>
              <a:t>blocks </a:t>
            </a:r>
            <a:r>
              <a:rPr lang="en-US" dirty="0"/>
              <a:t>until a client has made a connection through </a:t>
            </a:r>
            <a:r>
              <a:rPr lang="en-US" b="1" dirty="0"/>
              <a:t>connect()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C3A92-D7C9-4DB2-A190-293DADBC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8070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740E-8E9F-4D74-84C4-43D7951C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Sockets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0BB3A-8706-48C1-9A2C-5575EBC6C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 connect(int </a:t>
            </a:r>
            <a:r>
              <a:rPr lang="en-US" b="1" dirty="0" err="1"/>
              <a:t>sockfd</a:t>
            </a:r>
            <a:r>
              <a:rPr lang="en-US" b="1" dirty="0"/>
              <a:t>, const struct </a:t>
            </a:r>
            <a:r>
              <a:rPr lang="en-US" b="1" dirty="0" err="1"/>
              <a:t>sockaddr</a:t>
            </a:r>
            <a:r>
              <a:rPr lang="en-US" b="1" dirty="0"/>
              <a:t> *</a:t>
            </a:r>
            <a:r>
              <a:rPr lang="en-US" b="1" dirty="0" err="1"/>
              <a:t>addr</a:t>
            </a:r>
            <a:r>
              <a:rPr lang="en-US" b="1" dirty="0"/>
              <a:t>, </a:t>
            </a:r>
            <a:r>
              <a:rPr lang="en-US" b="1" dirty="0" err="1"/>
              <a:t>socklen_t</a:t>
            </a:r>
            <a:r>
              <a:rPr lang="en-US" b="1" dirty="0"/>
              <a:t> </a:t>
            </a:r>
            <a:r>
              <a:rPr lang="en-US" b="1" dirty="0" err="1"/>
              <a:t>addrlen</a:t>
            </a:r>
            <a:r>
              <a:rPr lang="en-US" b="1" dirty="0"/>
              <a:t>);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connect()</a:t>
            </a:r>
            <a:r>
              <a:rPr lang="en-US" dirty="0"/>
              <a:t> connects socket referred to by ﬁle descriptor </a:t>
            </a:r>
            <a:r>
              <a:rPr lang="en-US" dirty="0" err="1">
                <a:solidFill>
                  <a:schemeClr val="accent6"/>
                </a:solidFill>
              </a:rPr>
              <a:t>sockfd</a:t>
            </a:r>
            <a:r>
              <a:rPr lang="en-US" dirty="0"/>
              <a:t> to address speciﬁed by </a:t>
            </a:r>
            <a:r>
              <a:rPr lang="en-US" dirty="0" err="1">
                <a:solidFill>
                  <a:schemeClr val="accent6"/>
                </a:solidFill>
              </a:rPr>
              <a:t>addr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 err="1">
                <a:solidFill>
                  <a:schemeClr val="accent6"/>
                </a:solidFill>
              </a:rPr>
              <a:t>addrlen</a:t>
            </a:r>
            <a:r>
              <a:rPr lang="en-US" dirty="0"/>
              <a:t> speciﬁes size of </a:t>
            </a:r>
            <a:r>
              <a:rPr lang="en-US" dirty="0" err="1">
                <a:solidFill>
                  <a:schemeClr val="accent6"/>
                </a:solidFill>
              </a:rPr>
              <a:t>addr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If socket is of type </a:t>
            </a:r>
            <a:r>
              <a:rPr lang="en-US" dirty="0">
                <a:solidFill>
                  <a:schemeClr val="accent6"/>
                </a:solidFill>
              </a:rPr>
              <a:t>SOCK_STREAM </a:t>
            </a:r>
            <a:r>
              <a:rPr lang="en-US" dirty="0"/>
              <a:t>(TCP socket), </a:t>
            </a:r>
            <a:r>
              <a:rPr lang="en-US" dirty="0">
                <a:solidFill>
                  <a:schemeClr val="accent6"/>
                </a:solidFill>
              </a:rPr>
              <a:t>connect() </a:t>
            </a:r>
            <a:r>
              <a:rPr lang="en-US" dirty="0"/>
              <a:t>attempts to make a connection to socket that is bound to the address speciﬁed by </a:t>
            </a:r>
            <a:r>
              <a:rPr lang="en-US" dirty="0" err="1">
                <a:solidFill>
                  <a:schemeClr val="accent6"/>
                </a:solidFill>
              </a:rPr>
              <a:t>addr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A79FB-BCF9-47FD-AF7E-66A0339D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4589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1970-EC1D-4E6B-ACE0-5DFD58BE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send()/read() and </a:t>
            </a:r>
            <a:r>
              <a:rPr lang="en-US" dirty="0" err="1"/>
              <a:t>recv</a:t>
            </a:r>
            <a:r>
              <a:rPr lang="en-US" dirty="0"/>
              <a:t>()/write()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74343-9C51-4009-8D3E-2EC7EC345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2133600"/>
          </a:xfrm>
        </p:spPr>
        <p:txBody>
          <a:bodyPr/>
          <a:lstStyle/>
          <a:p>
            <a:r>
              <a:rPr lang="en-US" dirty="0"/>
              <a:t>After establishing a connection, both TCP hosts may use </a:t>
            </a:r>
            <a:r>
              <a:rPr lang="en-US" b="1" dirty="0"/>
              <a:t>send() /write() to send data</a:t>
            </a:r>
            <a:r>
              <a:rPr lang="en-US" dirty="0"/>
              <a:t>, and </a:t>
            </a:r>
            <a:r>
              <a:rPr lang="en-US" b="1" dirty="0" err="1"/>
              <a:t>recv</a:t>
            </a:r>
            <a:r>
              <a:rPr lang="en-US" b="1" dirty="0"/>
              <a:t>()/read() to receive data</a:t>
            </a:r>
          </a:p>
          <a:p>
            <a:r>
              <a:rPr lang="en-US" dirty="0"/>
              <a:t>Their only difference is the ﬂag parameter in send() and </a:t>
            </a:r>
            <a:r>
              <a:rPr lang="en-US" dirty="0" err="1"/>
              <a:t>recv</a:t>
            </a:r>
            <a:r>
              <a:rPr lang="en-US" dirty="0"/>
              <a:t>(), which can be set to 0 for simple cases.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80BB5-F1C6-4D58-9527-8173E2E6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95DEEA-7123-4D8E-8266-E99FA831E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72" y="3810000"/>
            <a:ext cx="782914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85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AF7B-9BE9-4F22-AD27-B8904193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1143000"/>
          </a:xfrm>
        </p:spPr>
        <p:txBody>
          <a:bodyPr/>
          <a:lstStyle/>
          <a:p>
            <a:r>
              <a:rPr lang="en-US" dirty="0"/>
              <a:t>Example: TCP echo server-client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95F7-8427-49AD-BD70-A68F3235F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1957840"/>
          </a:xfrm>
        </p:spPr>
        <p:txBody>
          <a:bodyPr/>
          <a:lstStyle/>
          <a:p>
            <a:r>
              <a:rPr lang="en-US" sz="2000" dirty="0"/>
              <a:t>A simple echo server-client program using TCP</a:t>
            </a:r>
          </a:p>
          <a:p>
            <a:r>
              <a:rPr lang="en-US" sz="2000" dirty="0"/>
              <a:t>Assumptions:</a:t>
            </a:r>
          </a:p>
          <a:p>
            <a:pPr lvl="1"/>
            <a:r>
              <a:rPr lang="en-US" sz="1800" dirty="0"/>
              <a:t>Both the server and client run on the same computer</a:t>
            </a:r>
          </a:p>
          <a:p>
            <a:pPr lvl="1"/>
            <a:r>
              <a:rPr lang="en-US" sz="1800" dirty="0"/>
              <a:t>Server port number is hard coded as 1234. </a:t>
            </a:r>
          </a:p>
          <a:p>
            <a:r>
              <a:rPr lang="en-US" sz="2000" dirty="0"/>
              <a:t>The following shows algorithms and sequence of actions.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EC412-EFDC-4C8C-B507-EE30F80D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CB6389-AE2B-4520-953A-54665BBDE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12" y="3389075"/>
            <a:ext cx="670757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2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Introduction to TCP/IP</a:t>
            </a:r>
          </a:p>
        </p:txBody>
      </p:sp>
    </p:spTree>
    <p:extLst>
      <p:ext uri="{BB962C8B-B14F-4D97-AF65-F5344CB8AC3E}">
        <p14:creationId xmlns:p14="http://schemas.microsoft.com/office/powerpoint/2010/main" val="3398022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2AE6-49D3-47A8-97B4-4B52BEA8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52060-5D93-4B78-9A64-C3D36085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C2823F-9357-4CA3-8581-80C2DBA4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945999"/>
            <a:ext cx="5372100" cy="3638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B82E2E-4A18-43D2-B2A8-248228B09B79}"/>
              </a:ext>
            </a:extLst>
          </p:cNvPr>
          <p:cNvSpPr txBox="1"/>
          <p:nvPr/>
        </p:nvSpPr>
        <p:spPr>
          <a:xfrm>
            <a:off x="1661582" y="5879068"/>
            <a:ext cx="559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>These are header and variable section in </a:t>
            </a:r>
            <a:r>
              <a:rPr lang="en-US" sz="1800" dirty="0" err="1">
                <a:solidFill>
                  <a:schemeClr val="accent6"/>
                </a:solidFill>
              </a:rPr>
              <a:t>server.c</a:t>
            </a:r>
            <a:r>
              <a:rPr lang="en-US" sz="1800" dirty="0">
                <a:solidFill>
                  <a:schemeClr val="accent6"/>
                </a:solidFill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273743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79D2-F496-4CC8-809B-749EB0C5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code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95394-1DEF-4DA6-9F10-C7594A347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4B9DBF-8A3A-41DB-8BB2-D3FCBFD83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2" y="1192696"/>
            <a:ext cx="6297336" cy="562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4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80C0-EDE4-4E95-B777-4B603725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code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870B5-36EB-4323-812C-8FBEFA5A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7AE14A-5ACE-4873-951E-A75451BA7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37" y="1474304"/>
            <a:ext cx="63325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28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E2A4-0BAB-4E53-A939-818806CB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code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702D8-0EF1-41F0-8E96-A91D874A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3E2BF-BA42-4D2D-8EB8-82ACE7C38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80" y="1809750"/>
            <a:ext cx="70675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82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CBB5-8F1B-47D8-8843-8679A152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CF19D-4AB4-4705-8F79-53D6E55D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B90B51-6C47-42B8-A56C-7B0BE9C26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045219"/>
            <a:ext cx="3771900" cy="3057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A53B0D-855F-4A43-ABC5-7EB9862EBEE1}"/>
              </a:ext>
            </a:extLst>
          </p:cNvPr>
          <p:cNvSpPr txBox="1"/>
          <p:nvPr/>
        </p:nvSpPr>
        <p:spPr>
          <a:xfrm>
            <a:off x="1661582" y="5879068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>These are header and variable section in </a:t>
            </a:r>
            <a:r>
              <a:rPr lang="en-US" sz="1800" dirty="0" err="1">
                <a:solidFill>
                  <a:schemeClr val="accent6"/>
                </a:solidFill>
              </a:rPr>
              <a:t>client.c</a:t>
            </a:r>
            <a:r>
              <a:rPr lang="en-US" sz="1800" dirty="0">
                <a:solidFill>
                  <a:schemeClr val="accent6"/>
                </a:solidFill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790015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E13E7-CFE9-4B86-8CC3-10788864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code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D66C9-4DDB-4A1E-812E-DF88E410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D8476C-92AB-48D8-8EC5-5601C516F028}"/>
              </a:ext>
            </a:extLst>
          </p:cNvPr>
          <p:cNvGrpSpPr/>
          <p:nvPr/>
        </p:nvGrpSpPr>
        <p:grpSpPr>
          <a:xfrm>
            <a:off x="1314450" y="1313829"/>
            <a:ext cx="6515100" cy="5408336"/>
            <a:chOff x="649357" y="1297264"/>
            <a:chExt cx="6856343" cy="547246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6B8AC15-194A-4149-8C6B-2E3A8F4A2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357" y="1297264"/>
              <a:ext cx="6818243" cy="41353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4600514-F88B-40B4-8F4C-2C138AB7B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457" y="5432659"/>
              <a:ext cx="6818243" cy="13370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1515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4048-C6C6-4ACD-84C3-A54A7191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code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00737-70EB-4D7F-AC7B-DE755E16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591FD0-E206-4D74-B1EE-BA2F38C1A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195" y="1509957"/>
            <a:ext cx="6037505" cy="51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9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330D-D33A-48DD-BABB-BF0F3636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1BC44-5E58-47DC-80B3-92FC5E824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TCP/IP: </a:t>
            </a:r>
            <a:r>
              <a:rPr lang="en-US" dirty="0"/>
              <a:t>backbone of Internet</a:t>
            </a:r>
          </a:p>
          <a:p>
            <a:r>
              <a:rPr lang="en-US" b="1" dirty="0"/>
              <a:t>TCP:</a:t>
            </a:r>
            <a:r>
              <a:rPr lang="en-US" dirty="0"/>
              <a:t> Transmission Control Protocol</a:t>
            </a:r>
          </a:p>
          <a:p>
            <a:r>
              <a:rPr lang="en-US" b="1" dirty="0"/>
              <a:t>IP:</a:t>
            </a:r>
            <a:r>
              <a:rPr lang="en-US" dirty="0"/>
              <a:t> Internet Protocol</a:t>
            </a:r>
          </a:p>
          <a:p>
            <a:r>
              <a:rPr lang="en-US" dirty="0"/>
              <a:t>Two versions of </a:t>
            </a:r>
            <a:r>
              <a:rPr lang="en-US" b="1" dirty="0"/>
              <a:t>IP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IPv4:</a:t>
            </a:r>
            <a:r>
              <a:rPr lang="en-US" dirty="0"/>
              <a:t> uses 32-bit address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IPv6:</a:t>
            </a:r>
            <a:r>
              <a:rPr lang="en-US" dirty="0"/>
              <a:t> uses 64-bit address</a:t>
            </a:r>
          </a:p>
          <a:p>
            <a:pPr lvl="1"/>
            <a:r>
              <a:rPr lang="en-US" dirty="0"/>
              <a:t>Our focus: IPv4</a:t>
            </a:r>
          </a:p>
          <a:p>
            <a:r>
              <a:rPr lang="en-US" b="1" dirty="0"/>
              <a:t>TCP/IP stack:</a:t>
            </a:r>
          </a:p>
          <a:p>
            <a:pPr lvl="1"/>
            <a:r>
              <a:rPr lang="en-US" dirty="0"/>
              <a:t>TCP/IP is organized in several </a:t>
            </a:r>
            <a:r>
              <a:rPr lang="en-US" dirty="0">
                <a:solidFill>
                  <a:schemeClr val="accent6"/>
                </a:solidFill>
              </a:rPr>
              <a:t>layers</a:t>
            </a:r>
            <a:r>
              <a:rPr lang="en-US" dirty="0"/>
              <a:t>, referred to as TCP/IP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79C92-9C72-4369-8166-481D12DA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38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88A0-690B-4ACD-BDF5-A01D5CCB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C68D7-F0D4-4CE4-BFC6-1F70F1712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38400"/>
            <a:ext cx="7772400" cy="3810000"/>
          </a:xfrm>
        </p:spPr>
        <p:txBody>
          <a:bodyPr/>
          <a:lstStyle/>
          <a:p>
            <a:r>
              <a:rPr lang="en-US" sz="2000" b="1" dirty="0"/>
              <a:t>Applications </a:t>
            </a:r>
            <a:r>
              <a:rPr lang="en-US" sz="2000" dirty="0"/>
              <a:t>such as </a:t>
            </a:r>
            <a:r>
              <a:rPr lang="en-US" sz="2000" dirty="0" err="1">
                <a:solidFill>
                  <a:schemeClr val="accent6"/>
                </a:solidFill>
              </a:rPr>
              <a:t>ssh</a:t>
            </a:r>
            <a:r>
              <a:rPr lang="en-US" sz="2000" dirty="0"/>
              <a:t> (for login to remote hosts), </a:t>
            </a:r>
            <a:r>
              <a:rPr lang="en-US" sz="2000" dirty="0">
                <a:solidFill>
                  <a:schemeClr val="accent6"/>
                </a:solidFill>
              </a:rPr>
              <a:t>mail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/>
                </a:solidFill>
              </a:rPr>
              <a:t>http</a:t>
            </a:r>
            <a:r>
              <a:rPr lang="en-US" sz="2000" dirty="0"/>
              <a:t> (for Web pages) use </a:t>
            </a:r>
            <a:r>
              <a:rPr lang="en-US" sz="2000" dirty="0">
                <a:solidFill>
                  <a:schemeClr val="accent6"/>
                </a:solidFill>
              </a:rPr>
              <a:t>TCP</a:t>
            </a:r>
            <a:r>
              <a:rPr lang="en-US" sz="2000" dirty="0"/>
              <a:t> in the transport layer</a:t>
            </a:r>
          </a:p>
          <a:p>
            <a:r>
              <a:rPr lang="en-US" sz="2000" dirty="0"/>
              <a:t>Applications such as </a:t>
            </a:r>
            <a:r>
              <a:rPr lang="en-US" sz="2000" dirty="0">
                <a:solidFill>
                  <a:schemeClr val="accent6"/>
                </a:solidFill>
              </a:rPr>
              <a:t>ping</a:t>
            </a:r>
            <a:r>
              <a:rPr lang="en-US" sz="2000" dirty="0"/>
              <a:t> (to query other hosts) use </a:t>
            </a:r>
            <a:r>
              <a:rPr lang="en-US" sz="2000" dirty="0">
                <a:solidFill>
                  <a:schemeClr val="accent6"/>
                </a:solidFill>
              </a:rPr>
              <a:t>UDP</a:t>
            </a:r>
            <a:r>
              <a:rPr lang="en-US" sz="2000" dirty="0"/>
              <a:t> in transport layer for efﬁciency</a:t>
            </a:r>
          </a:p>
          <a:p>
            <a:r>
              <a:rPr lang="en-US" sz="2000" b="1" dirty="0"/>
              <a:t>Transport layer:</a:t>
            </a:r>
            <a:r>
              <a:rPr lang="en-US" sz="2000" dirty="0"/>
              <a:t> responsible for send/receive application data as packets to/from IP hosts </a:t>
            </a:r>
          </a:p>
          <a:p>
            <a:r>
              <a:rPr lang="en-US" sz="2000" dirty="0"/>
              <a:t>Data transfer at or above the transport layer between processes and hosts are only logical </a:t>
            </a:r>
          </a:p>
          <a:p>
            <a:r>
              <a:rPr lang="en-US" sz="2000" dirty="0"/>
              <a:t>Actual data transfer occurs in Internet and Link layers, which divide data packets into data frames for transmission across physical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25F7E-587E-4E0C-8835-AC0611E7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74C21F-934C-4EC4-B72D-D2CC489B0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52400"/>
            <a:ext cx="5893904" cy="214711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C6C5656-E32A-4985-86A7-6F8FE59B8528}"/>
              </a:ext>
            </a:extLst>
          </p:cNvPr>
          <p:cNvSpPr/>
          <p:nvPr/>
        </p:nvSpPr>
        <p:spPr>
          <a:xfrm>
            <a:off x="5257800" y="786208"/>
            <a:ext cx="533400" cy="457200"/>
          </a:xfrm>
          <a:prstGeom prst="ellipse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FCCEB22-F738-4D99-83BE-6BBF3DD8F1E3}"/>
              </a:ext>
            </a:extLst>
          </p:cNvPr>
          <p:cNvSpPr/>
          <p:nvPr/>
        </p:nvSpPr>
        <p:spPr>
          <a:xfrm>
            <a:off x="5734878" y="714665"/>
            <a:ext cx="1152939" cy="189796"/>
          </a:xfrm>
          <a:custGeom>
            <a:avLst/>
            <a:gdLst>
              <a:gd name="connsiteX0" fmla="*/ 0 w 1152939"/>
              <a:gd name="connsiteY0" fmla="*/ 130161 h 189796"/>
              <a:gd name="connsiteX1" fmla="*/ 487018 w 1152939"/>
              <a:gd name="connsiteY1" fmla="*/ 952 h 189796"/>
              <a:gd name="connsiteX2" fmla="*/ 1152939 w 1152939"/>
              <a:gd name="connsiteY2" fmla="*/ 189796 h 18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2939" h="189796">
                <a:moveTo>
                  <a:pt x="0" y="130161"/>
                </a:moveTo>
                <a:cubicBezTo>
                  <a:pt x="147431" y="60587"/>
                  <a:pt x="294862" y="-8987"/>
                  <a:pt x="487018" y="952"/>
                </a:cubicBezTo>
                <a:cubicBezTo>
                  <a:pt x="679175" y="10891"/>
                  <a:pt x="916057" y="100343"/>
                  <a:pt x="1152939" y="18979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9FFCC5C-3E80-42DE-9B4F-A685B35E2722}"/>
              </a:ext>
            </a:extLst>
          </p:cNvPr>
          <p:cNvSpPr/>
          <p:nvPr/>
        </p:nvSpPr>
        <p:spPr>
          <a:xfrm>
            <a:off x="5847522" y="788768"/>
            <a:ext cx="533400" cy="457200"/>
          </a:xfrm>
          <a:prstGeom prst="ellipse">
            <a:avLst/>
          </a:prstGeom>
          <a:solidFill>
            <a:schemeClr val="accent6">
              <a:alpha val="43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AD23D89-7103-44B4-82C2-02739A227F11}"/>
              </a:ext>
            </a:extLst>
          </p:cNvPr>
          <p:cNvSpPr/>
          <p:nvPr/>
        </p:nvSpPr>
        <p:spPr>
          <a:xfrm>
            <a:off x="6311348" y="1103243"/>
            <a:ext cx="1639956" cy="179922"/>
          </a:xfrm>
          <a:custGeom>
            <a:avLst/>
            <a:gdLst>
              <a:gd name="connsiteX0" fmla="*/ 0 w 1639956"/>
              <a:gd name="connsiteY0" fmla="*/ 59635 h 179922"/>
              <a:gd name="connsiteX1" fmla="*/ 884582 w 1639956"/>
              <a:gd name="connsiteY1" fmla="*/ 178905 h 179922"/>
              <a:gd name="connsiteX2" fmla="*/ 1639956 w 1639956"/>
              <a:gd name="connsiteY2" fmla="*/ 0 h 1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9956" h="179922">
                <a:moveTo>
                  <a:pt x="0" y="59635"/>
                </a:moveTo>
                <a:cubicBezTo>
                  <a:pt x="305628" y="124239"/>
                  <a:pt x="611256" y="188844"/>
                  <a:pt x="884582" y="178905"/>
                </a:cubicBezTo>
                <a:cubicBezTo>
                  <a:pt x="1157908" y="168966"/>
                  <a:pt x="1398932" y="84483"/>
                  <a:pt x="1639956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5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2DEF-D3F1-4D90-84AA-48A48B57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in TCP/IP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859F3-ADBB-4023-A89B-75A96A7C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25088D-B62E-4B62-A9C6-4158ABF7A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839" y="1544640"/>
            <a:ext cx="5851922" cy="449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0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642A-0D3F-468E-A35D-4D0B498E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in TCP/IP networks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3DC4C-A669-4CD8-9907-89FC7915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Application in one location tries to communicate with an application at another location. This is a virtual connection between the two processes.</a:t>
            </a:r>
          </a:p>
          <a:p>
            <a:r>
              <a:rPr lang="en-US" sz="2000" dirty="0"/>
              <a:t>Application layer relies on transport layer to exchange information between the two hosts</a:t>
            </a:r>
          </a:p>
          <a:p>
            <a:r>
              <a:rPr lang="en-US" sz="2000" dirty="0"/>
              <a:t>Transport layer breaks down the data into packets</a:t>
            </a:r>
          </a:p>
          <a:p>
            <a:r>
              <a:rPr lang="en-US" sz="2000" dirty="0"/>
              <a:t>The data goes to internet layer and then physical layer</a:t>
            </a:r>
          </a:p>
          <a:p>
            <a:r>
              <a:rPr lang="en-US" sz="2000" dirty="0"/>
              <a:t>Between the hosts are routers which use sender address and receiver address to route data frames over the Internet</a:t>
            </a:r>
          </a:p>
          <a:p>
            <a:r>
              <a:rPr lang="en-US" sz="2000" dirty="0"/>
              <a:t>Every host or device is identified by a unique IP address. The device runs the TCP/IP protocol to accommodate this data exchange paradigm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042CF-D9B9-4B83-9BB8-A4F40929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60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7339-5339-4B76-9360-E2D57DE9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host and 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57029-D96C-4374-809E-D6CFD163A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/>
              <a:t>Host:</a:t>
            </a:r>
            <a:r>
              <a:rPr lang="en-US" sz="2200" dirty="0"/>
              <a:t> a computer or device that supports TCP/IP protocol</a:t>
            </a:r>
          </a:p>
          <a:p>
            <a:r>
              <a:rPr lang="en-US" sz="2200" b="1" dirty="0"/>
              <a:t>IP address:</a:t>
            </a:r>
            <a:r>
              <a:rPr lang="en-US" sz="2200" dirty="0"/>
              <a:t> each host is identiﬁed by a </a:t>
            </a:r>
            <a:r>
              <a:rPr lang="en-US" sz="2200" dirty="0">
                <a:solidFill>
                  <a:schemeClr val="accent6"/>
                </a:solidFill>
              </a:rPr>
              <a:t>32-bit number </a:t>
            </a:r>
            <a:r>
              <a:rPr lang="en-US" sz="2200" dirty="0"/>
              <a:t>called the IP address</a:t>
            </a:r>
          </a:p>
          <a:p>
            <a:pPr lvl="1"/>
            <a:r>
              <a:rPr lang="en-US" sz="2000" dirty="0"/>
              <a:t>The 32-bit IP address is expressed in a dot notation, e.g.,</a:t>
            </a:r>
            <a:r>
              <a:rPr lang="en-US" sz="2000" dirty="0">
                <a:solidFill>
                  <a:schemeClr val="accent6"/>
                </a:solidFill>
              </a:rPr>
              <a:t>134.121.64.1</a:t>
            </a:r>
          </a:p>
          <a:p>
            <a:r>
              <a:rPr lang="en-US" sz="2200" b="1" dirty="0"/>
              <a:t>Host name:</a:t>
            </a:r>
            <a:r>
              <a:rPr lang="en-US" sz="2200" dirty="0"/>
              <a:t> a host is also known by a host name, e.g., </a:t>
            </a:r>
            <a:r>
              <a:rPr lang="en-US" sz="2200" dirty="0">
                <a:solidFill>
                  <a:schemeClr val="accent6"/>
                </a:solidFill>
              </a:rPr>
              <a:t>dns1.eecs.wsu.edu</a:t>
            </a:r>
            <a:r>
              <a:rPr lang="en-US" sz="2200" dirty="0"/>
              <a:t> </a:t>
            </a:r>
          </a:p>
          <a:p>
            <a:r>
              <a:rPr lang="en-US" sz="2200" dirty="0"/>
              <a:t>Applications usually use host names rather than IP addresses</a:t>
            </a:r>
          </a:p>
          <a:p>
            <a:r>
              <a:rPr lang="en-US" sz="2200" dirty="0"/>
              <a:t>Host name and IP address are equivalent </a:t>
            </a:r>
          </a:p>
          <a:p>
            <a:pPr lvl="1"/>
            <a:r>
              <a:rPr lang="en-US" sz="2000" dirty="0"/>
              <a:t>Given one, we can ﬁnd the other using DNS (Domain Name System)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2544E-7A96-47F0-8409-E7B633B3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50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2B84-8BCB-43C4-892E-6A29A51A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24F9C-6E92-46A8-ABD6-2B20ABD09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001000" cy="4648200"/>
          </a:xfrm>
        </p:spPr>
        <p:txBody>
          <a:bodyPr/>
          <a:lstStyle/>
          <a:p>
            <a:r>
              <a:rPr lang="en-US" sz="2200" b="1" dirty="0"/>
              <a:t>IP address </a:t>
            </a:r>
            <a:r>
              <a:rPr lang="en-US" sz="2200" dirty="0"/>
              <a:t>is divided into two parts, </a:t>
            </a:r>
            <a:r>
              <a:rPr lang="en-US" sz="2200" dirty="0" err="1">
                <a:solidFill>
                  <a:schemeClr val="accent6"/>
                </a:solidFill>
              </a:rPr>
              <a:t>NetworkID</a:t>
            </a:r>
            <a:r>
              <a:rPr lang="en-US" sz="2200" dirty="0"/>
              <a:t> and </a:t>
            </a:r>
            <a:r>
              <a:rPr lang="en-US" sz="2200" dirty="0" err="1">
                <a:solidFill>
                  <a:schemeClr val="accent6"/>
                </a:solidFill>
              </a:rPr>
              <a:t>HostID</a:t>
            </a:r>
            <a:endParaRPr lang="en-US" sz="2200" dirty="0">
              <a:solidFill>
                <a:schemeClr val="accent6"/>
              </a:solidFill>
            </a:endParaRPr>
          </a:p>
          <a:p>
            <a:r>
              <a:rPr lang="en-US" sz="2200" dirty="0"/>
              <a:t>IP addresses are </a:t>
            </a:r>
            <a:r>
              <a:rPr lang="en-US" sz="2200" dirty="0">
                <a:solidFill>
                  <a:schemeClr val="accent6"/>
                </a:solidFill>
              </a:rPr>
              <a:t>classiﬁed</a:t>
            </a:r>
            <a:r>
              <a:rPr lang="en-US" sz="2200" dirty="0"/>
              <a:t> into classes </a:t>
            </a:r>
            <a:r>
              <a:rPr lang="en-US" sz="2200" dirty="0">
                <a:solidFill>
                  <a:schemeClr val="accent6"/>
                </a:solidFill>
              </a:rPr>
              <a:t>A</a:t>
            </a:r>
            <a:r>
              <a:rPr lang="en-US" sz="2200" dirty="0"/>
              <a:t> to </a:t>
            </a:r>
            <a:r>
              <a:rPr lang="en-US" sz="2200" dirty="0">
                <a:solidFill>
                  <a:schemeClr val="accent6"/>
                </a:solidFill>
              </a:rPr>
              <a:t>E</a:t>
            </a:r>
          </a:p>
          <a:p>
            <a:pPr lvl="1"/>
            <a:r>
              <a:rPr lang="en-US" sz="2000" dirty="0"/>
              <a:t>For example, a </a:t>
            </a:r>
            <a:r>
              <a:rPr lang="en-US" sz="2000" dirty="0">
                <a:solidFill>
                  <a:schemeClr val="accent6"/>
                </a:solidFill>
              </a:rPr>
              <a:t>class B</a:t>
            </a:r>
            <a:r>
              <a:rPr lang="en-US" sz="2000" dirty="0"/>
              <a:t> IP address is divided into a </a:t>
            </a:r>
            <a:r>
              <a:rPr lang="en-US" sz="2000" dirty="0">
                <a:solidFill>
                  <a:schemeClr val="accent6"/>
                </a:solidFill>
              </a:rPr>
              <a:t>16-bit </a:t>
            </a:r>
            <a:r>
              <a:rPr lang="en-US" sz="2000" dirty="0" err="1">
                <a:solidFill>
                  <a:schemeClr val="accent6"/>
                </a:solidFill>
              </a:rPr>
              <a:t>NetworkID</a:t>
            </a:r>
            <a:r>
              <a:rPr lang="en-US" sz="2000" dirty="0"/>
              <a:t>, in which leading 2 bits are 10, followed by a </a:t>
            </a:r>
            <a:r>
              <a:rPr lang="en-US" sz="2000" dirty="0">
                <a:solidFill>
                  <a:schemeClr val="accent6"/>
                </a:solidFill>
              </a:rPr>
              <a:t>16-bit </a:t>
            </a:r>
            <a:r>
              <a:rPr lang="en-US" sz="2000" dirty="0" err="1">
                <a:solidFill>
                  <a:schemeClr val="accent6"/>
                </a:solidFill>
              </a:rPr>
              <a:t>HostID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/>
              <a:t>ﬁeld. </a:t>
            </a:r>
          </a:p>
          <a:p>
            <a:r>
              <a:rPr lang="en-US" sz="2200" b="1" dirty="0"/>
              <a:t>Why </a:t>
            </a:r>
            <a:r>
              <a:rPr lang="en-US" sz="2200" dirty="0"/>
              <a:t>dividing the address into two parts?</a:t>
            </a:r>
          </a:p>
          <a:p>
            <a:pPr lvl="1"/>
            <a:r>
              <a:rPr lang="en-US" sz="2000" dirty="0"/>
              <a:t>Data </a:t>
            </a:r>
            <a:r>
              <a:rPr lang="en-US" sz="2000" dirty="0">
                <a:solidFill>
                  <a:schemeClr val="accent6"/>
                </a:solidFill>
              </a:rPr>
              <a:t>packets</a:t>
            </a:r>
            <a:r>
              <a:rPr lang="en-US" sz="2000" dirty="0"/>
              <a:t> intended for an IP address are ﬁrst </a:t>
            </a:r>
            <a:r>
              <a:rPr lang="en-US" sz="2000" dirty="0">
                <a:solidFill>
                  <a:schemeClr val="accent6"/>
                </a:solidFill>
              </a:rPr>
              <a:t>sent</a:t>
            </a:r>
            <a:r>
              <a:rPr lang="en-US" sz="2000" dirty="0"/>
              <a:t> to a </a:t>
            </a:r>
            <a:r>
              <a:rPr lang="en-US" sz="2000" dirty="0">
                <a:solidFill>
                  <a:schemeClr val="accent6"/>
                </a:solidFill>
              </a:rPr>
              <a:t>router </a:t>
            </a:r>
            <a:r>
              <a:rPr lang="en-US" sz="2000" dirty="0"/>
              <a:t>with same </a:t>
            </a:r>
            <a:r>
              <a:rPr lang="en-US" sz="2000" dirty="0" err="1">
                <a:solidFill>
                  <a:schemeClr val="accent6"/>
                </a:solidFill>
              </a:rPr>
              <a:t>NetworkID</a:t>
            </a:r>
            <a:endParaRPr lang="en-US" sz="2000" dirty="0">
              <a:solidFill>
                <a:schemeClr val="accent6"/>
              </a:solidFill>
            </a:endParaRPr>
          </a:p>
          <a:p>
            <a:pPr lvl="1"/>
            <a:r>
              <a:rPr lang="en-US" sz="2000" dirty="0"/>
              <a:t>Router forwards packets to a host in that network (</a:t>
            </a:r>
            <a:r>
              <a:rPr lang="en-US" sz="2000" dirty="0" err="1">
                <a:solidFill>
                  <a:schemeClr val="accent6"/>
                </a:solidFill>
              </a:rPr>
              <a:t>HostID</a:t>
            </a:r>
            <a:r>
              <a:rPr lang="en-US" sz="2000" dirty="0"/>
              <a:t>)</a:t>
            </a:r>
          </a:p>
          <a:p>
            <a:r>
              <a:rPr lang="en-US" sz="2200" dirty="0"/>
              <a:t>Every host has a </a:t>
            </a:r>
            <a:r>
              <a:rPr lang="en-US" sz="2200" b="1" dirty="0"/>
              <a:t>local host </a:t>
            </a:r>
            <a:r>
              <a:rPr lang="en-US" sz="2200" dirty="0"/>
              <a:t>name localhost with a default IP address </a:t>
            </a:r>
            <a:r>
              <a:rPr lang="en-US" sz="2200" b="1" dirty="0"/>
              <a:t>127.0.0.1</a:t>
            </a:r>
            <a:r>
              <a:rPr lang="en-US" sz="2200" dirty="0"/>
              <a:t> </a:t>
            </a:r>
          </a:p>
          <a:p>
            <a:pPr lvl="1"/>
            <a:r>
              <a:rPr lang="en-US" sz="1800" dirty="0"/>
              <a:t>Link layer of localhost is a </a:t>
            </a:r>
            <a:r>
              <a:rPr lang="en-US" sz="1800" dirty="0">
                <a:solidFill>
                  <a:schemeClr val="accent6"/>
                </a:solidFill>
              </a:rPr>
              <a:t>loop-back</a:t>
            </a:r>
            <a:r>
              <a:rPr lang="en-US" sz="1800" dirty="0"/>
              <a:t> virtual device (routes data packet back to the same localhost) </a:t>
            </a:r>
          </a:p>
          <a:p>
            <a:pPr lvl="1"/>
            <a:r>
              <a:rPr lang="en-US" sz="1800" dirty="0"/>
              <a:t>Allows us to </a:t>
            </a:r>
            <a:r>
              <a:rPr lang="en-US" sz="1800" dirty="0">
                <a:solidFill>
                  <a:schemeClr val="accent6"/>
                </a:solidFill>
              </a:rPr>
              <a:t>run TCP/IP applications </a:t>
            </a:r>
            <a:r>
              <a:rPr lang="en-US" sz="1800" dirty="0"/>
              <a:t>on same computer without connecting to Internet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78118-7081-4763-827B-E084F59C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34255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52633</TotalTime>
  <Words>1964</Words>
  <Application>Microsoft Office PowerPoint</Application>
  <PresentationFormat>On-screen Show (4:3)</PresentationFormat>
  <Paragraphs>220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Times New Roman</vt:lpstr>
      <vt:lpstr>Default Design</vt:lpstr>
      <vt:lpstr>Network Programming</vt:lpstr>
      <vt:lpstr>Topics</vt:lpstr>
      <vt:lpstr>Introduction to TCP/IP</vt:lpstr>
      <vt:lpstr>TCP/IP protocol</vt:lpstr>
      <vt:lpstr>TCP/IP stack</vt:lpstr>
      <vt:lpstr>Data flow in TCP/IP networks</vt:lpstr>
      <vt:lpstr>Data flow in TCP/IP networks (cont.)</vt:lpstr>
      <vt:lpstr>IP host and IP address</vt:lpstr>
      <vt:lpstr>IP Address</vt:lpstr>
      <vt:lpstr>ifconfig  </vt:lpstr>
      <vt:lpstr>IP protocol</vt:lpstr>
      <vt:lpstr>IP packet format</vt:lpstr>
      <vt:lpstr>Router</vt:lpstr>
      <vt:lpstr>TCP (Transmission Control Protocol)</vt:lpstr>
      <vt:lpstr>Applications using TCP</vt:lpstr>
      <vt:lpstr>Big-endian versus little-endian</vt:lpstr>
      <vt:lpstr>Network and host byte orders</vt:lpstr>
      <vt:lpstr>Socket Programming</vt:lpstr>
      <vt:lpstr>Network programming</vt:lpstr>
      <vt:lpstr>Socket programming</vt:lpstr>
      <vt:lpstr>Socket address</vt:lpstr>
      <vt:lpstr>Socket API</vt:lpstr>
      <vt:lpstr>Creating a socket</vt:lpstr>
      <vt:lpstr>Binding a socket</vt:lpstr>
      <vt:lpstr>TCP Sockets</vt:lpstr>
      <vt:lpstr>TCP Sockets (cont.)</vt:lpstr>
      <vt:lpstr>TCP Sockets (cont.)</vt:lpstr>
      <vt:lpstr>send()/read() and recv()/write()</vt:lpstr>
      <vt:lpstr>Example: TCP echo server-client program</vt:lpstr>
      <vt:lpstr>Server code</vt:lpstr>
      <vt:lpstr>Server code (cont.)</vt:lpstr>
      <vt:lpstr>Server code (cont.)</vt:lpstr>
      <vt:lpstr>Server code (cont.)</vt:lpstr>
      <vt:lpstr>Client code</vt:lpstr>
      <vt:lpstr>Client code (cont.)</vt:lpstr>
      <vt:lpstr>Client code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Rajeev Balasubramonian</dc:creator>
  <cp:lastModifiedBy>Ghasemzadeh, Hassan</cp:lastModifiedBy>
  <cp:revision>1016</cp:revision>
  <dcterms:created xsi:type="dcterms:W3CDTF">2002-09-20T18:19:18Z</dcterms:created>
  <dcterms:modified xsi:type="dcterms:W3CDTF">2021-03-11T21:33:41Z</dcterms:modified>
</cp:coreProperties>
</file>