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564" r:id="rId2"/>
    <p:sldId id="566" r:id="rId3"/>
    <p:sldId id="619" r:id="rId4"/>
    <p:sldId id="602" r:id="rId5"/>
    <p:sldId id="604" r:id="rId6"/>
    <p:sldId id="605" r:id="rId7"/>
    <p:sldId id="606" r:id="rId8"/>
    <p:sldId id="607" r:id="rId9"/>
    <p:sldId id="608" r:id="rId10"/>
    <p:sldId id="609" r:id="rId11"/>
    <p:sldId id="610" r:id="rId12"/>
    <p:sldId id="611" r:id="rId13"/>
    <p:sldId id="612" r:id="rId14"/>
    <p:sldId id="614" r:id="rId15"/>
    <p:sldId id="615" r:id="rId16"/>
    <p:sldId id="616" r:id="rId17"/>
    <p:sldId id="617" r:id="rId18"/>
    <p:sldId id="618" r:id="rId19"/>
    <p:sldId id="603" r:id="rId20"/>
    <p:sldId id="567" r:id="rId21"/>
    <p:sldId id="575" r:id="rId22"/>
    <p:sldId id="568" r:id="rId23"/>
    <p:sldId id="569" r:id="rId24"/>
    <p:sldId id="570" r:id="rId25"/>
    <p:sldId id="571" r:id="rId26"/>
    <p:sldId id="572" r:id="rId27"/>
    <p:sldId id="573" r:id="rId28"/>
    <p:sldId id="574" r:id="rId29"/>
  </p:sldIdLst>
  <p:sldSz cx="9144000" cy="6858000" type="screen4x3"/>
  <p:notesSz cx="6845300" cy="9396413"/>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6CCFF"/>
    <a:srgbClr val="FF9900"/>
    <a:srgbClr val="CC0000"/>
    <a:srgbClr val="800000"/>
    <a:srgbClr val="FFFF00"/>
    <a:srgbClr val="0099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098" autoAdjust="0"/>
  </p:normalViewPr>
  <p:slideViewPr>
    <p:cSldViewPr>
      <p:cViewPr varScale="1">
        <p:scale>
          <a:sx n="96" d="100"/>
          <a:sy n="96" d="100"/>
        </p:scale>
        <p:origin x="207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10" d="100"/>
          <a:sy n="110" d="100"/>
        </p:scale>
        <p:origin x="-2174" y="258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2994"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52995" name="Rectangle 3"/>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852996" name="Rectangle 4"/>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52997" name="Rectangle 5"/>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B34C2068-71DF-44A2-B9A3-7D132213BFF0}" type="slidenum">
              <a:rPr lang="en-US" altLang="en-US"/>
              <a:pPr>
                <a:defRPr/>
              </a:pPr>
              <a:t>‹#›</a:t>
            </a:fld>
            <a:endParaRPr lang="en-US" altLang="en-US"/>
          </a:p>
        </p:txBody>
      </p:sp>
    </p:spTree>
    <p:extLst>
      <p:ext uri="{BB962C8B-B14F-4D97-AF65-F5344CB8AC3E}">
        <p14:creationId xmlns:p14="http://schemas.microsoft.com/office/powerpoint/2010/main" val="2436387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0194"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20195" name="Rectangle 3"/>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47108"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0197" name="Rectangle 5"/>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20198" name="Rectangle 6"/>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20199" name="Rectangle 7"/>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072DB0A-2C52-442D-9BBF-FAB67B88E75A}" type="slidenum">
              <a:rPr lang="en-US" altLang="en-US"/>
              <a:pPr>
                <a:defRPr/>
              </a:pPr>
              <a:t>‹#›</a:t>
            </a:fld>
            <a:endParaRPr lang="en-US" altLang="en-US"/>
          </a:p>
        </p:txBody>
      </p:sp>
    </p:spTree>
    <p:extLst>
      <p:ext uri="{BB962C8B-B14F-4D97-AF65-F5344CB8AC3E}">
        <p14:creationId xmlns:p14="http://schemas.microsoft.com/office/powerpoint/2010/main" val="32378541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72DB0A-2C52-442D-9BBF-FAB67B88E75A}" type="slidenum">
              <a:rPr lang="en-US" altLang="en-US" smtClean="0"/>
              <a:pPr>
                <a:defRPr/>
              </a:pPr>
              <a:t>5</a:t>
            </a:fld>
            <a:endParaRPr lang="en-US" altLang="en-US"/>
          </a:p>
        </p:txBody>
      </p:sp>
    </p:spTree>
    <p:extLst>
      <p:ext uri="{BB962C8B-B14F-4D97-AF65-F5344CB8AC3E}">
        <p14:creationId xmlns:p14="http://schemas.microsoft.com/office/powerpoint/2010/main" val="72914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72DB0A-2C52-442D-9BBF-FAB67B88E75A}" type="slidenum">
              <a:rPr lang="en-US" altLang="en-US" smtClean="0"/>
              <a:pPr>
                <a:defRPr/>
              </a:pPr>
              <a:t>6</a:t>
            </a:fld>
            <a:endParaRPr lang="en-US" altLang="en-US"/>
          </a:p>
        </p:txBody>
      </p:sp>
    </p:spTree>
    <p:extLst>
      <p:ext uri="{BB962C8B-B14F-4D97-AF65-F5344CB8AC3E}">
        <p14:creationId xmlns:p14="http://schemas.microsoft.com/office/powerpoint/2010/main" val="4179285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Washington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364C223F-1A79-4507-B058-E1FF6994B7E0}" type="slidenum">
              <a:rPr lang="en-US" altLang="en-US"/>
              <a:pPr>
                <a:defRPr/>
              </a:pPr>
              <a:t>‹#›</a:t>
            </a:fld>
            <a:endParaRPr lang="en-US" altLang="en-US"/>
          </a:p>
        </p:txBody>
      </p:sp>
    </p:spTree>
    <p:extLst>
      <p:ext uri="{BB962C8B-B14F-4D97-AF65-F5344CB8AC3E}">
        <p14:creationId xmlns:p14="http://schemas.microsoft.com/office/powerpoint/2010/main" val="271107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200"/>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Font typeface="Arial" panose="020B0604020202020204" pitchFamily="34" charset="0"/>
              <a:buChar char="•"/>
              <a:defRPr sz="2400"/>
            </a:lvl1pPr>
            <a:lvl2pPr>
              <a:buClr>
                <a:schemeClr val="accent6">
                  <a:lumMod val="50000"/>
                </a:schemeClr>
              </a:buClr>
              <a:defRPr sz="2200"/>
            </a:lvl2pPr>
            <a:lvl3pPr>
              <a:buClr>
                <a:schemeClr val="accent6">
                  <a:lumMod val="50000"/>
                </a:schemeClr>
              </a:buClr>
              <a:defRPr sz="2000"/>
            </a:lvl3pPr>
            <a:lvl4pPr>
              <a:buClr>
                <a:schemeClr val="accent6">
                  <a:lumMod val="50000"/>
                </a:schemeClr>
              </a:buClr>
              <a:defRPr sz="1800"/>
            </a:lvl4pPr>
            <a:lvl5pPr>
              <a:buClr>
                <a:schemeClr val="accent6">
                  <a:lumMod val="50000"/>
                </a:schemeClr>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Washington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F64F6128-AA59-40CE-8962-734C769C2012}" type="slidenum">
              <a:rPr lang="en-US" altLang="en-US"/>
              <a:pPr>
                <a:defRPr/>
              </a:pPr>
              <a:t>‹#›</a:t>
            </a:fld>
            <a:endParaRPr lang="en-US" altLang="en-US"/>
          </a:p>
        </p:txBody>
      </p:sp>
    </p:spTree>
    <p:extLst>
      <p:ext uri="{BB962C8B-B14F-4D97-AF65-F5344CB8AC3E}">
        <p14:creationId xmlns:p14="http://schemas.microsoft.com/office/powerpoint/2010/main" val="381629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Washington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8F6B476B-7DA4-4FA7-882E-B7CCA9DF748F}" type="slidenum">
              <a:rPr lang="en-US" altLang="en-US"/>
              <a:pPr>
                <a:defRPr/>
              </a:pPr>
              <a:t>‹#›</a:t>
            </a:fld>
            <a:endParaRPr lang="en-US" altLang="en-US"/>
          </a:p>
        </p:txBody>
      </p:sp>
    </p:spTree>
    <p:extLst>
      <p:ext uri="{BB962C8B-B14F-4D97-AF65-F5344CB8AC3E}">
        <p14:creationId xmlns:p14="http://schemas.microsoft.com/office/powerpoint/2010/main" val="416038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t>Washington State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B4307FA2-BBF1-424D-992D-1F836B12C883}" type="slidenum">
              <a:rPr lang="en-US" altLang="en-US"/>
              <a:pPr>
                <a:defRPr/>
              </a:pPr>
              <a:t>‹#›</a:t>
            </a:fld>
            <a:endParaRPr lang="en-US" altLang="en-US"/>
          </a:p>
        </p:txBody>
      </p:sp>
    </p:spTree>
    <p:extLst>
      <p:ext uri="{BB962C8B-B14F-4D97-AF65-F5344CB8AC3E}">
        <p14:creationId xmlns:p14="http://schemas.microsoft.com/office/powerpoint/2010/main" val="129785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t>Washington State University</a:t>
            </a:r>
          </a:p>
        </p:txBody>
      </p:sp>
      <p:sp>
        <p:nvSpPr>
          <p:cNvPr id="4" name="Rectangle 6"/>
          <p:cNvSpPr>
            <a:spLocks noGrp="1" noChangeArrowheads="1"/>
          </p:cNvSpPr>
          <p:nvPr>
            <p:ph type="sldNum" sz="quarter" idx="12"/>
          </p:nvPr>
        </p:nvSpPr>
        <p:spPr>
          <a:ln/>
        </p:spPr>
        <p:txBody>
          <a:bodyPr/>
          <a:lstStyle>
            <a:lvl1pPr>
              <a:defRPr/>
            </a:lvl1pPr>
          </a:lstStyle>
          <a:p>
            <a:pPr>
              <a:defRPr/>
            </a:pPr>
            <a:fld id="{C8F13E38-C905-4156-AE2B-43F1DB021058}" type="slidenum">
              <a:rPr lang="en-US" altLang="en-US"/>
              <a:pPr>
                <a:defRPr/>
              </a:pPr>
              <a:t>‹#›</a:t>
            </a:fld>
            <a:endParaRPr lang="en-US" altLang="en-US"/>
          </a:p>
        </p:txBody>
      </p:sp>
    </p:spTree>
    <p:extLst>
      <p:ext uri="{BB962C8B-B14F-4D97-AF65-F5344CB8AC3E}">
        <p14:creationId xmlns:p14="http://schemas.microsoft.com/office/powerpoint/2010/main" val="527892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altLang="en-US" dirty="0"/>
              <a:t>Washington State University</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C5A636EB-0109-4997-8814-5C827112C0BF}" type="slidenum">
              <a:rPr lang="en-US" altLang="en-US"/>
              <a:pPr>
                <a:defRPr/>
              </a:pPr>
              <a:t>‹#›</a:t>
            </a:fld>
            <a:endParaRPr lang="en-US" altLang="en-US"/>
          </a:p>
        </p:txBody>
      </p:sp>
      <p:sp>
        <p:nvSpPr>
          <p:cNvPr id="7" name="Line 3"/>
          <p:cNvSpPr>
            <a:spLocks noChangeShapeType="1"/>
          </p:cNvSpPr>
          <p:nvPr userDrawn="1"/>
        </p:nvSpPr>
        <p:spPr bwMode="auto">
          <a:xfrm>
            <a:off x="381000" y="12192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hf hdr="0" ftr="0" dt="0"/>
  <p:txStyles>
    <p:titleStyle>
      <a:lvl1pPr algn="ctr" rtl="0" eaLnBrk="0" fontAlgn="base" hangingPunct="0">
        <a:spcBef>
          <a:spcPct val="0"/>
        </a:spcBef>
        <a:spcAft>
          <a:spcPct val="0"/>
        </a:spcAft>
        <a:defRPr sz="3600">
          <a:solidFill>
            <a:srgbClr val="C0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Introduction to </a:t>
            </a:r>
            <a:r>
              <a:rPr lang="en-US" sz="4000"/>
              <a:t>File Operations</a:t>
            </a:r>
            <a:endParaRPr lang="en-US" sz="4000" dirty="0"/>
          </a:p>
        </p:txBody>
      </p:sp>
      <p:sp>
        <p:nvSpPr>
          <p:cNvPr id="3" name="Subtitle 2"/>
          <p:cNvSpPr>
            <a:spLocks noGrp="1"/>
          </p:cNvSpPr>
          <p:nvPr>
            <p:ph type="subTitle" idx="1"/>
          </p:nvPr>
        </p:nvSpPr>
        <p:spPr>
          <a:xfrm>
            <a:off x="1371600" y="4267200"/>
            <a:ext cx="6400800" cy="1752600"/>
          </a:xfrm>
        </p:spPr>
        <p:txBody>
          <a:bodyPr/>
          <a:lstStyle/>
          <a:p>
            <a:r>
              <a:rPr lang="en-US" sz="1800" dirty="0" err="1"/>
              <a:t>CptS</a:t>
            </a:r>
            <a:r>
              <a:rPr lang="en-US" sz="1800" dirty="0"/>
              <a:t> 360 Systems Programming</a:t>
            </a:r>
          </a:p>
          <a:p>
            <a:r>
              <a:rPr lang="en-US" sz="1800" dirty="0"/>
              <a:t>School of Electrical Engineering and Computer Science</a:t>
            </a:r>
          </a:p>
          <a:p>
            <a:r>
              <a:rPr lang="en-US" sz="1800" dirty="0"/>
              <a:t>Washington State University</a:t>
            </a:r>
          </a:p>
          <a:p>
            <a:r>
              <a:rPr lang="en-US" sz="1800" dirty="0"/>
              <a:t>Hassan Ghasemzadeh (hassan.ghasemzadeh@wsu.edu)</a:t>
            </a:r>
          </a:p>
        </p:txBody>
      </p:sp>
    </p:spTree>
    <p:extLst>
      <p:ext uri="{BB962C8B-B14F-4D97-AF65-F5344CB8AC3E}">
        <p14:creationId xmlns:p14="http://schemas.microsoft.com/office/powerpoint/2010/main" val="255114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0437-0C0A-482E-817F-3F3F2AFACAE5}"/>
              </a:ext>
            </a:extLst>
          </p:cNvPr>
          <p:cNvSpPr>
            <a:spLocks noGrp="1"/>
          </p:cNvSpPr>
          <p:nvPr>
            <p:ph type="title"/>
          </p:nvPr>
        </p:nvSpPr>
        <p:spPr/>
        <p:txBody>
          <a:bodyPr/>
          <a:lstStyle/>
          <a:p>
            <a:r>
              <a:rPr lang="en-US" dirty="0"/>
              <a:t>Single-level directory</a:t>
            </a:r>
          </a:p>
        </p:txBody>
      </p:sp>
      <p:sp>
        <p:nvSpPr>
          <p:cNvPr id="3" name="Content Placeholder 2">
            <a:extLst>
              <a:ext uri="{FF2B5EF4-FFF2-40B4-BE49-F238E27FC236}">
                <a16:creationId xmlns:a16="http://schemas.microsoft.com/office/drawing/2014/main" id="{9AC45247-861F-496E-AD19-9CCCA4EE9E7F}"/>
              </a:ext>
            </a:extLst>
          </p:cNvPr>
          <p:cNvSpPr>
            <a:spLocks noGrp="1"/>
          </p:cNvSpPr>
          <p:nvPr>
            <p:ph idx="1"/>
          </p:nvPr>
        </p:nvSpPr>
        <p:spPr>
          <a:xfrm>
            <a:off x="685800" y="1447800"/>
            <a:ext cx="7772400" cy="559203"/>
          </a:xfrm>
        </p:spPr>
        <p:txBody>
          <a:bodyPr/>
          <a:lstStyle/>
          <a:p>
            <a:r>
              <a:rPr lang="en-US" b="1" dirty="0"/>
              <a:t>A single directory </a:t>
            </a:r>
            <a:r>
              <a:rPr lang="en-US" dirty="0"/>
              <a:t>for </a:t>
            </a:r>
            <a:r>
              <a:rPr lang="en-US" b="1" dirty="0"/>
              <a:t>all users</a:t>
            </a:r>
          </a:p>
        </p:txBody>
      </p:sp>
      <p:sp>
        <p:nvSpPr>
          <p:cNvPr id="4" name="Slide Number Placeholder 3">
            <a:extLst>
              <a:ext uri="{FF2B5EF4-FFF2-40B4-BE49-F238E27FC236}">
                <a16:creationId xmlns:a16="http://schemas.microsoft.com/office/drawing/2014/main" id="{7A9B138C-A811-4F7C-B4CE-A83CED4D9CF2}"/>
              </a:ext>
            </a:extLst>
          </p:cNvPr>
          <p:cNvSpPr>
            <a:spLocks noGrp="1"/>
          </p:cNvSpPr>
          <p:nvPr>
            <p:ph type="sldNum" sz="quarter" idx="12"/>
          </p:nvPr>
        </p:nvSpPr>
        <p:spPr/>
        <p:txBody>
          <a:bodyPr/>
          <a:lstStyle/>
          <a:p>
            <a:pPr>
              <a:defRPr/>
            </a:pPr>
            <a:fld id="{F64F6128-AA59-40CE-8962-734C769C2012}" type="slidenum">
              <a:rPr lang="en-US" altLang="en-US" smtClean="0"/>
              <a:pPr>
                <a:defRPr/>
              </a:pPr>
              <a:t>10</a:t>
            </a:fld>
            <a:endParaRPr lang="en-US" altLang="en-US"/>
          </a:p>
        </p:txBody>
      </p:sp>
      <p:pic>
        <p:nvPicPr>
          <p:cNvPr id="5" name="Content Placeholder 7" descr="Diagram shows directory divided into spaces correspond to files such as cat, bo, a, test, data, mail, cont, hex, and records.">
            <a:extLst>
              <a:ext uri="{FF2B5EF4-FFF2-40B4-BE49-F238E27FC236}">
                <a16:creationId xmlns:a16="http://schemas.microsoft.com/office/drawing/2014/main" id="{6E50D02B-FFE7-42C5-A6FD-058B25883FD6}"/>
              </a:ext>
            </a:extLst>
          </p:cNvPr>
          <p:cNvPicPr>
            <a:picLocks noChangeAspect="1"/>
          </p:cNvPicPr>
          <p:nvPr/>
        </p:nvPicPr>
        <p:blipFill>
          <a:blip r:embed="rId2"/>
          <a:stretch>
            <a:fillRect/>
          </a:stretch>
        </p:blipFill>
        <p:spPr>
          <a:xfrm>
            <a:off x="882389" y="2102730"/>
            <a:ext cx="7226822" cy="1757317"/>
          </a:xfrm>
          <a:prstGeom prst="rect">
            <a:avLst/>
          </a:prstGeom>
        </p:spPr>
      </p:pic>
      <p:sp>
        <p:nvSpPr>
          <p:cNvPr id="6" name="Content Placeholder 2">
            <a:extLst>
              <a:ext uri="{FF2B5EF4-FFF2-40B4-BE49-F238E27FC236}">
                <a16:creationId xmlns:a16="http://schemas.microsoft.com/office/drawing/2014/main" id="{2580DB85-0734-40BC-A9D6-E2BDAD0024C7}"/>
              </a:ext>
            </a:extLst>
          </p:cNvPr>
          <p:cNvSpPr txBox="1">
            <a:spLocks/>
          </p:cNvSpPr>
          <p:nvPr/>
        </p:nvSpPr>
        <p:spPr bwMode="auto">
          <a:xfrm>
            <a:off x="834350" y="4800601"/>
            <a:ext cx="7772400" cy="18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200" kern="0" dirty="0">
                <a:solidFill>
                  <a:schemeClr val="accent6"/>
                </a:solidFill>
              </a:rPr>
              <a:t>Naming problem</a:t>
            </a:r>
          </a:p>
          <a:p>
            <a:pPr lvl="1"/>
            <a:r>
              <a:rPr lang="en-US" sz="1800" kern="0" dirty="0"/>
              <a:t>Two users cannot have the same file name for different file contents</a:t>
            </a:r>
          </a:p>
          <a:p>
            <a:r>
              <a:rPr lang="en-US" sz="2200" kern="0" dirty="0">
                <a:solidFill>
                  <a:schemeClr val="accent6"/>
                </a:solidFill>
              </a:rPr>
              <a:t>Grouping problem</a:t>
            </a:r>
          </a:p>
          <a:p>
            <a:pPr lvl="1"/>
            <a:r>
              <a:rPr lang="en-US" sz="1800" kern="0" dirty="0"/>
              <a:t>There is no way for logical grouping of the files</a:t>
            </a:r>
          </a:p>
        </p:txBody>
      </p:sp>
      <p:sp>
        <p:nvSpPr>
          <p:cNvPr id="7" name="Content Placeholder 2">
            <a:extLst>
              <a:ext uri="{FF2B5EF4-FFF2-40B4-BE49-F238E27FC236}">
                <a16:creationId xmlns:a16="http://schemas.microsoft.com/office/drawing/2014/main" id="{A4061549-16A2-4BC5-A8E6-A5B2D909DAB9}"/>
              </a:ext>
            </a:extLst>
          </p:cNvPr>
          <p:cNvSpPr txBox="1">
            <a:spLocks/>
          </p:cNvSpPr>
          <p:nvPr/>
        </p:nvSpPr>
        <p:spPr bwMode="auto">
          <a:xfrm>
            <a:off x="762000" y="3955775"/>
            <a:ext cx="7391400" cy="92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What are potential </a:t>
            </a:r>
            <a:r>
              <a:rPr lang="en-US" b="1" kern="0" dirty="0"/>
              <a:t>problems</a:t>
            </a:r>
            <a:r>
              <a:rPr lang="en-US" kern="0" dirty="0"/>
              <a:t> with a single-level directory?</a:t>
            </a:r>
          </a:p>
        </p:txBody>
      </p:sp>
    </p:spTree>
    <p:extLst>
      <p:ext uri="{BB962C8B-B14F-4D97-AF65-F5344CB8AC3E}">
        <p14:creationId xmlns:p14="http://schemas.microsoft.com/office/powerpoint/2010/main" val="244866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D20E-BE9E-4302-AB8F-302F87574AB9}"/>
              </a:ext>
            </a:extLst>
          </p:cNvPr>
          <p:cNvSpPr>
            <a:spLocks noGrp="1"/>
          </p:cNvSpPr>
          <p:nvPr>
            <p:ph type="title"/>
          </p:nvPr>
        </p:nvSpPr>
        <p:spPr/>
        <p:txBody>
          <a:bodyPr/>
          <a:lstStyle/>
          <a:p>
            <a:r>
              <a:rPr lang="en-US" dirty="0"/>
              <a:t>Two-level directory</a:t>
            </a:r>
          </a:p>
        </p:txBody>
      </p:sp>
      <p:sp>
        <p:nvSpPr>
          <p:cNvPr id="3" name="Content Placeholder 2">
            <a:extLst>
              <a:ext uri="{FF2B5EF4-FFF2-40B4-BE49-F238E27FC236}">
                <a16:creationId xmlns:a16="http://schemas.microsoft.com/office/drawing/2014/main" id="{EAC6931D-984F-4855-8FA5-7C780FE35B72}"/>
              </a:ext>
            </a:extLst>
          </p:cNvPr>
          <p:cNvSpPr>
            <a:spLocks noGrp="1"/>
          </p:cNvSpPr>
          <p:nvPr>
            <p:ph idx="1"/>
          </p:nvPr>
        </p:nvSpPr>
        <p:spPr>
          <a:xfrm>
            <a:off x="685800" y="1447800"/>
            <a:ext cx="7772400" cy="762000"/>
          </a:xfrm>
        </p:spPr>
        <p:txBody>
          <a:bodyPr/>
          <a:lstStyle/>
          <a:p>
            <a:r>
              <a:rPr lang="en-US" altLang="en-US" sz="2400" dirty="0"/>
              <a:t>Separate directory for each user</a:t>
            </a:r>
          </a:p>
        </p:txBody>
      </p:sp>
      <p:sp>
        <p:nvSpPr>
          <p:cNvPr id="4" name="Slide Number Placeholder 3">
            <a:extLst>
              <a:ext uri="{FF2B5EF4-FFF2-40B4-BE49-F238E27FC236}">
                <a16:creationId xmlns:a16="http://schemas.microsoft.com/office/drawing/2014/main" id="{49561F5C-D41F-4883-A5F4-E6D153CDCFE4}"/>
              </a:ext>
            </a:extLst>
          </p:cNvPr>
          <p:cNvSpPr>
            <a:spLocks noGrp="1"/>
          </p:cNvSpPr>
          <p:nvPr>
            <p:ph type="sldNum" sz="quarter" idx="12"/>
          </p:nvPr>
        </p:nvSpPr>
        <p:spPr/>
        <p:txBody>
          <a:bodyPr/>
          <a:lstStyle/>
          <a:p>
            <a:pPr>
              <a:defRPr/>
            </a:pPr>
            <a:fld id="{F64F6128-AA59-40CE-8962-734C769C2012}" type="slidenum">
              <a:rPr lang="en-US" altLang="en-US" smtClean="0"/>
              <a:pPr>
                <a:defRPr/>
              </a:pPr>
              <a:t>11</a:t>
            </a:fld>
            <a:endParaRPr lang="en-US" altLang="en-US"/>
          </a:p>
        </p:txBody>
      </p:sp>
      <p:pic>
        <p:nvPicPr>
          <p:cNvPr id="5" name="Content Placeholder 8" descr="Diagram shows master file directory consisting of four users, user file directory consisting of files cat, bo, a and test linked to user 1, a and data linked to user 2, a and test linked to user 3 and x, a and data linked to user 4.">
            <a:extLst>
              <a:ext uri="{FF2B5EF4-FFF2-40B4-BE49-F238E27FC236}">
                <a16:creationId xmlns:a16="http://schemas.microsoft.com/office/drawing/2014/main" id="{3A8C7999-BAEF-427C-8336-E54ABD56F8C8}"/>
              </a:ext>
            </a:extLst>
          </p:cNvPr>
          <p:cNvPicPr>
            <a:picLocks noChangeAspect="1"/>
          </p:cNvPicPr>
          <p:nvPr/>
        </p:nvPicPr>
        <p:blipFill>
          <a:blip r:embed="rId2"/>
          <a:stretch>
            <a:fillRect/>
          </a:stretch>
        </p:blipFill>
        <p:spPr>
          <a:xfrm>
            <a:off x="1257300" y="1958285"/>
            <a:ext cx="6629400" cy="2272582"/>
          </a:xfrm>
          <a:prstGeom prst="rect">
            <a:avLst/>
          </a:prstGeom>
        </p:spPr>
      </p:pic>
      <p:sp>
        <p:nvSpPr>
          <p:cNvPr id="6" name="Content Placeholder 2">
            <a:extLst>
              <a:ext uri="{FF2B5EF4-FFF2-40B4-BE49-F238E27FC236}">
                <a16:creationId xmlns:a16="http://schemas.microsoft.com/office/drawing/2014/main" id="{93E17576-9BAD-47F7-B832-2091DF817C7C}"/>
              </a:ext>
            </a:extLst>
          </p:cNvPr>
          <p:cNvSpPr txBox="1">
            <a:spLocks/>
          </p:cNvSpPr>
          <p:nvPr/>
        </p:nvSpPr>
        <p:spPr bwMode="auto">
          <a:xfrm>
            <a:off x="887896" y="4449224"/>
            <a:ext cx="7861852" cy="192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kern="0" dirty="0"/>
              <a:t>Can have the same file name for different user</a:t>
            </a:r>
          </a:p>
          <a:p>
            <a:r>
              <a:rPr lang="en-US" altLang="en-US" kern="0" dirty="0"/>
              <a:t>Efficient searching</a:t>
            </a:r>
          </a:p>
          <a:p>
            <a:r>
              <a:rPr lang="en-US" altLang="en-US" kern="0" dirty="0"/>
              <a:t>No grouping capability</a:t>
            </a:r>
          </a:p>
        </p:txBody>
      </p:sp>
    </p:spTree>
    <p:extLst>
      <p:ext uri="{BB962C8B-B14F-4D97-AF65-F5344CB8AC3E}">
        <p14:creationId xmlns:p14="http://schemas.microsoft.com/office/powerpoint/2010/main" val="323631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8342-451E-4AF8-A2A9-EBD91ADDA690}"/>
              </a:ext>
            </a:extLst>
          </p:cNvPr>
          <p:cNvSpPr>
            <a:spLocks noGrp="1"/>
          </p:cNvSpPr>
          <p:nvPr>
            <p:ph type="title"/>
          </p:nvPr>
        </p:nvSpPr>
        <p:spPr/>
        <p:txBody>
          <a:bodyPr/>
          <a:lstStyle/>
          <a:p>
            <a:r>
              <a:rPr lang="en-US" dirty="0"/>
              <a:t>Tree-structured directories</a:t>
            </a:r>
          </a:p>
        </p:txBody>
      </p:sp>
      <p:sp>
        <p:nvSpPr>
          <p:cNvPr id="3" name="Content Placeholder 2">
            <a:extLst>
              <a:ext uri="{FF2B5EF4-FFF2-40B4-BE49-F238E27FC236}">
                <a16:creationId xmlns:a16="http://schemas.microsoft.com/office/drawing/2014/main" id="{5E422C0B-4347-4D81-BB33-374CA91BC4DE}"/>
              </a:ext>
            </a:extLst>
          </p:cNvPr>
          <p:cNvSpPr>
            <a:spLocks noGrp="1"/>
          </p:cNvSpPr>
          <p:nvPr>
            <p:ph idx="1"/>
          </p:nvPr>
        </p:nvSpPr>
        <p:spPr>
          <a:xfrm>
            <a:off x="685800" y="5536096"/>
            <a:ext cx="6172200" cy="1065144"/>
          </a:xfrm>
        </p:spPr>
        <p:txBody>
          <a:bodyPr/>
          <a:lstStyle/>
          <a:p>
            <a:r>
              <a:rPr lang="en-US" dirty="0"/>
              <a:t>Efficient searching</a:t>
            </a:r>
          </a:p>
          <a:p>
            <a:r>
              <a:rPr lang="en-US" dirty="0"/>
              <a:t>Grouping capability</a:t>
            </a:r>
          </a:p>
          <a:p>
            <a:pPr marL="0" indent="0">
              <a:buNone/>
            </a:pPr>
            <a:endParaRPr lang="en-US" dirty="0"/>
          </a:p>
        </p:txBody>
      </p:sp>
      <p:sp>
        <p:nvSpPr>
          <p:cNvPr id="4" name="Slide Number Placeholder 3">
            <a:extLst>
              <a:ext uri="{FF2B5EF4-FFF2-40B4-BE49-F238E27FC236}">
                <a16:creationId xmlns:a16="http://schemas.microsoft.com/office/drawing/2014/main" id="{FC414EC9-5276-4014-8BDE-FA0FB7FD4DBF}"/>
              </a:ext>
            </a:extLst>
          </p:cNvPr>
          <p:cNvSpPr>
            <a:spLocks noGrp="1"/>
          </p:cNvSpPr>
          <p:nvPr>
            <p:ph type="sldNum" sz="quarter" idx="12"/>
          </p:nvPr>
        </p:nvSpPr>
        <p:spPr/>
        <p:txBody>
          <a:bodyPr/>
          <a:lstStyle/>
          <a:p>
            <a:pPr>
              <a:defRPr/>
            </a:pPr>
            <a:fld id="{F64F6128-AA59-40CE-8962-734C769C2012}" type="slidenum">
              <a:rPr lang="en-US" altLang="en-US" smtClean="0"/>
              <a:pPr>
                <a:defRPr/>
              </a:pPr>
              <a:t>12</a:t>
            </a:fld>
            <a:endParaRPr lang="en-US" altLang="en-US"/>
          </a:p>
        </p:txBody>
      </p:sp>
      <p:pic>
        <p:nvPicPr>
          <p:cNvPr id="5" name="Content Placeholder 5" descr="Tree diagram shows root on top, spell, bin and programs on second level, files like stat, mail and dist come under spell, find, count, hex and recorder come under bin, p, e and mail come under programs and so forth.">
            <a:extLst>
              <a:ext uri="{FF2B5EF4-FFF2-40B4-BE49-F238E27FC236}">
                <a16:creationId xmlns:a16="http://schemas.microsoft.com/office/drawing/2014/main" id="{8B31F817-3C53-4BE8-B25E-DAD7E5EE4256}"/>
              </a:ext>
            </a:extLst>
          </p:cNvPr>
          <p:cNvPicPr>
            <a:picLocks noChangeAspect="1"/>
          </p:cNvPicPr>
          <p:nvPr/>
        </p:nvPicPr>
        <p:blipFill rotWithShape="1">
          <a:blip r:embed="rId2"/>
          <a:srcRect l="4820" r="4793"/>
          <a:stretch/>
        </p:blipFill>
        <p:spPr bwMode="auto">
          <a:xfrm>
            <a:off x="1524000" y="1430900"/>
            <a:ext cx="5715000" cy="402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788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A9A0-13BD-4F45-AB30-F2062F9D2C35}"/>
              </a:ext>
            </a:extLst>
          </p:cNvPr>
          <p:cNvSpPr>
            <a:spLocks noGrp="1"/>
          </p:cNvSpPr>
          <p:nvPr>
            <p:ph type="title"/>
          </p:nvPr>
        </p:nvSpPr>
        <p:spPr/>
        <p:txBody>
          <a:bodyPr/>
          <a:lstStyle/>
          <a:p>
            <a:r>
              <a:rPr lang="en-US" dirty="0"/>
              <a:t>File system mounting</a:t>
            </a:r>
          </a:p>
        </p:txBody>
      </p:sp>
      <p:sp>
        <p:nvSpPr>
          <p:cNvPr id="3" name="Content Placeholder 2">
            <a:extLst>
              <a:ext uri="{FF2B5EF4-FFF2-40B4-BE49-F238E27FC236}">
                <a16:creationId xmlns:a16="http://schemas.microsoft.com/office/drawing/2014/main" id="{CFE95C31-009A-4974-8265-24D36305AAD2}"/>
              </a:ext>
            </a:extLst>
          </p:cNvPr>
          <p:cNvSpPr>
            <a:spLocks noGrp="1"/>
          </p:cNvSpPr>
          <p:nvPr>
            <p:ph idx="1"/>
          </p:nvPr>
        </p:nvSpPr>
        <p:spPr>
          <a:xfrm>
            <a:off x="685800" y="1447800"/>
            <a:ext cx="7772400" cy="914400"/>
          </a:xfrm>
        </p:spPr>
        <p:txBody>
          <a:bodyPr/>
          <a:lstStyle/>
          <a:p>
            <a:r>
              <a:rPr lang="en-US" sz="2200" dirty="0"/>
              <a:t>A file system must be mounted before it can be accessed</a:t>
            </a:r>
          </a:p>
          <a:p>
            <a:r>
              <a:rPr lang="en-US" sz="2200" dirty="0"/>
              <a:t>An unmounted file system is mounted at a mount point</a:t>
            </a:r>
          </a:p>
        </p:txBody>
      </p:sp>
      <p:sp>
        <p:nvSpPr>
          <p:cNvPr id="4" name="Slide Number Placeholder 3">
            <a:extLst>
              <a:ext uri="{FF2B5EF4-FFF2-40B4-BE49-F238E27FC236}">
                <a16:creationId xmlns:a16="http://schemas.microsoft.com/office/drawing/2014/main" id="{9F0D4051-A513-499C-AAAD-447196B70ACB}"/>
              </a:ext>
            </a:extLst>
          </p:cNvPr>
          <p:cNvSpPr>
            <a:spLocks noGrp="1"/>
          </p:cNvSpPr>
          <p:nvPr>
            <p:ph type="sldNum" sz="quarter" idx="12"/>
          </p:nvPr>
        </p:nvSpPr>
        <p:spPr/>
        <p:txBody>
          <a:bodyPr/>
          <a:lstStyle/>
          <a:p>
            <a:pPr>
              <a:defRPr/>
            </a:pPr>
            <a:fld id="{F64F6128-AA59-40CE-8962-734C769C2012}" type="slidenum">
              <a:rPr lang="en-US" altLang="en-US" smtClean="0"/>
              <a:pPr>
                <a:defRPr/>
              </a:pPr>
              <a:t>13</a:t>
            </a:fld>
            <a:endParaRPr lang="en-US" altLang="en-US"/>
          </a:p>
        </p:txBody>
      </p:sp>
      <p:grpSp>
        <p:nvGrpSpPr>
          <p:cNvPr id="11" name="Group 10">
            <a:extLst>
              <a:ext uri="{FF2B5EF4-FFF2-40B4-BE49-F238E27FC236}">
                <a16:creationId xmlns:a16="http://schemas.microsoft.com/office/drawing/2014/main" id="{ECB757D2-6AF9-4963-BE32-65B4DA690D47}"/>
              </a:ext>
            </a:extLst>
          </p:cNvPr>
          <p:cNvGrpSpPr/>
          <p:nvPr/>
        </p:nvGrpSpPr>
        <p:grpSpPr>
          <a:xfrm>
            <a:off x="247534" y="2564486"/>
            <a:ext cx="2514600" cy="3349297"/>
            <a:chOff x="247534" y="3157461"/>
            <a:chExt cx="2514600" cy="3349297"/>
          </a:xfrm>
        </p:grpSpPr>
        <p:pic>
          <p:nvPicPr>
            <p:cNvPr id="5" name="Content Placeholder 7" descr="a. Diagram shows a directory structure. Directory users is under the mount point. Directories bill and fred are under users and directory help is under fred. b. Diagram shows a directory structure. Directories sue and jane are under the mount point. Directories p r o g and d o c are under jane.">
              <a:extLst>
                <a:ext uri="{FF2B5EF4-FFF2-40B4-BE49-F238E27FC236}">
                  <a16:creationId xmlns:a16="http://schemas.microsoft.com/office/drawing/2014/main" id="{E38D1932-2BCE-483F-8D0A-61002B79DDFF}"/>
                </a:ext>
              </a:extLst>
            </p:cNvPr>
            <p:cNvPicPr>
              <a:picLocks noChangeAspect="1"/>
            </p:cNvPicPr>
            <p:nvPr/>
          </p:nvPicPr>
          <p:blipFill rotWithShape="1">
            <a:blip r:embed="rId2"/>
            <a:srcRect r="52861" b="7395"/>
            <a:stretch/>
          </p:blipFill>
          <p:spPr>
            <a:xfrm>
              <a:off x="247534" y="3157461"/>
              <a:ext cx="2514600" cy="2862339"/>
            </a:xfrm>
            <a:prstGeom prst="rect">
              <a:avLst/>
            </a:prstGeom>
          </p:spPr>
        </p:pic>
        <p:sp>
          <p:nvSpPr>
            <p:cNvPr id="8" name="TextBox 7">
              <a:extLst>
                <a:ext uri="{FF2B5EF4-FFF2-40B4-BE49-F238E27FC236}">
                  <a16:creationId xmlns:a16="http://schemas.microsoft.com/office/drawing/2014/main" id="{C8AC9F48-7B95-406B-93C0-55E83B6D94CC}"/>
                </a:ext>
              </a:extLst>
            </p:cNvPr>
            <p:cNvSpPr txBox="1"/>
            <p:nvPr/>
          </p:nvSpPr>
          <p:spPr>
            <a:xfrm>
              <a:off x="247534" y="6137426"/>
              <a:ext cx="2236510" cy="369332"/>
            </a:xfrm>
            <a:prstGeom prst="rect">
              <a:avLst/>
            </a:prstGeom>
            <a:noFill/>
          </p:spPr>
          <p:txBody>
            <a:bodyPr wrap="none" rtlCol="0">
              <a:spAutoFit/>
            </a:bodyPr>
            <a:lstStyle/>
            <a:p>
              <a:r>
                <a:rPr lang="en-US" sz="1800" dirty="0">
                  <a:solidFill>
                    <a:schemeClr val="accent6"/>
                  </a:solidFill>
                </a:rPr>
                <a:t>file system structure</a:t>
              </a:r>
            </a:p>
          </p:txBody>
        </p:sp>
      </p:grpSp>
      <p:grpSp>
        <p:nvGrpSpPr>
          <p:cNvPr id="12" name="Group 11">
            <a:extLst>
              <a:ext uri="{FF2B5EF4-FFF2-40B4-BE49-F238E27FC236}">
                <a16:creationId xmlns:a16="http://schemas.microsoft.com/office/drawing/2014/main" id="{96A9311D-60DB-487E-8775-7B872DEB6FF5}"/>
              </a:ext>
            </a:extLst>
          </p:cNvPr>
          <p:cNvGrpSpPr/>
          <p:nvPr/>
        </p:nvGrpSpPr>
        <p:grpSpPr>
          <a:xfrm>
            <a:off x="2819400" y="3227095"/>
            <a:ext cx="2531462" cy="2656930"/>
            <a:chOff x="2819400" y="3820070"/>
            <a:chExt cx="2531462" cy="2656930"/>
          </a:xfrm>
        </p:grpSpPr>
        <p:pic>
          <p:nvPicPr>
            <p:cNvPr id="7" name="Content Placeholder 7" descr="a. Diagram shows a directory structure. Directory users is under the mount point. Directories bill and fred are under users and directory help is under fred. b. Diagram shows a directory structure. Directories sue and jane are under the mount point. Directories p r o g and d o c are under jane.">
              <a:extLst>
                <a:ext uri="{FF2B5EF4-FFF2-40B4-BE49-F238E27FC236}">
                  <a16:creationId xmlns:a16="http://schemas.microsoft.com/office/drawing/2014/main" id="{CF0169B9-F31A-48D9-B574-C9983AD60D79}"/>
                </a:ext>
              </a:extLst>
            </p:cNvPr>
            <p:cNvPicPr>
              <a:picLocks noChangeAspect="1"/>
            </p:cNvPicPr>
            <p:nvPr/>
          </p:nvPicPr>
          <p:blipFill rotWithShape="1">
            <a:blip r:embed="rId2"/>
            <a:srcRect l="55000" t="21437" b="7395"/>
            <a:stretch/>
          </p:blipFill>
          <p:spPr>
            <a:xfrm>
              <a:off x="2819400" y="3820070"/>
              <a:ext cx="2400530" cy="2199730"/>
            </a:xfrm>
            <a:prstGeom prst="rect">
              <a:avLst/>
            </a:prstGeom>
          </p:spPr>
        </p:pic>
        <p:sp>
          <p:nvSpPr>
            <p:cNvPr id="9" name="TextBox 8">
              <a:extLst>
                <a:ext uri="{FF2B5EF4-FFF2-40B4-BE49-F238E27FC236}">
                  <a16:creationId xmlns:a16="http://schemas.microsoft.com/office/drawing/2014/main" id="{24B002D9-9083-44E5-B330-B11D6B656325}"/>
                </a:ext>
              </a:extLst>
            </p:cNvPr>
            <p:cNvSpPr txBox="1"/>
            <p:nvPr/>
          </p:nvSpPr>
          <p:spPr>
            <a:xfrm>
              <a:off x="2819400" y="6107668"/>
              <a:ext cx="2531462" cy="369332"/>
            </a:xfrm>
            <a:prstGeom prst="rect">
              <a:avLst/>
            </a:prstGeom>
            <a:noFill/>
          </p:spPr>
          <p:txBody>
            <a:bodyPr wrap="none" rtlCol="0">
              <a:spAutoFit/>
            </a:bodyPr>
            <a:lstStyle/>
            <a:p>
              <a:r>
                <a:rPr lang="en-US" sz="1800" dirty="0">
                  <a:solidFill>
                    <a:schemeClr val="accent6"/>
                  </a:solidFill>
                </a:rPr>
                <a:t>unmounted file system</a:t>
              </a:r>
            </a:p>
          </p:txBody>
        </p:sp>
      </p:grpSp>
      <p:grpSp>
        <p:nvGrpSpPr>
          <p:cNvPr id="13" name="Group 12">
            <a:extLst>
              <a:ext uri="{FF2B5EF4-FFF2-40B4-BE49-F238E27FC236}">
                <a16:creationId xmlns:a16="http://schemas.microsoft.com/office/drawing/2014/main" id="{6894C40C-3F4A-4609-AB14-7B61EBE718BD}"/>
              </a:ext>
            </a:extLst>
          </p:cNvPr>
          <p:cNvGrpSpPr/>
          <p:nvPr/>
        </p:nvGrpSpPr>
        <p:grpSpPr>
          <a:xfrm>
            <a:off x="5861987" y="2564486"/>
            <a:ext cx="2596213" cy="3455314"/>
            <a:chOff x="5861987" y="3157461"/>
            <a:chExt cx="2596213" cy="3455314"/>
          </a:xfrm>
        </p:grpSpPr>
        <p:pic>
          <p:nvPicPr>
            <p:cNvPr id="6" name="Content Placeholder 6" descr="Diagram shows a directory structure. Directory users is under the mount point. Directories sue and jane are under users. Directories p r o g and d o c are under jane.">
              <a:extLst>
                <a:ext uri="{FF2B5EF4-FFF2-40B4-BE49-F238E27FC236}">
                  <a16:creationId xmlns:a16="http://schemas.microsoft.com/office/drawing/2014/main" id="{22D1F5AD-C497-49DC-8334-9579D91F7DA8}"/>
                </a:ext>
              </a:extLst>
            </p:cNvPr>
            <p:cNvPicPr>
              <a:picLocks noChangeAspect="1"/>
            </p:cNvPicPr>
            <p:nvPr/>
          </p:nvPicPr>
          <p:blipFill>
            <a:blip r:embed="rId3"/>
            <a:stretch>
              <a:fillRect/>
            </a:stretch>
          </p:blipFill>
          <p:spPr bwMode="auto">
            <a:xfrm>
              <a:off x="5861987" y="3157461"/>
              <a:ext cx="2596213" cy="2973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A1F6548E-6956-42FA-B539-50914EFAFECB}"/>
                </a:ext>
              </a:extLst>
            </p:cNvPr>
            <p:cNvSpPr txBox="1"/>
            <p:nvPr/>
          </p:nvSpPr>
          <p:spPr>
            <a:xfrm>
              <a:off x="6248400" y="6243443"/>
              <a:ext cx="1659429" cy="369332"/>
            </a:xfrm>
            <a:prstGeom prst="rect">
              <a:avLst/>
            </a:prstGeom>
            <a:noFill/>
          </p:spPr>
          <p:txBody>
            <a:bodyPr wrap="none" rtlCol="0">
              <a:spAutoFit/>
            </a:bodyPr>
            <a:lstStyle/>
            <a:p>
              <a:r>
                <a:rPr lang="en-US" sz="1800" dirty="0">
                  <a:solidFill>
                    <a:schemeClr val="accent6"/>
                  </a:solidFill>
                </a:rPr>
                <a:t>after mounting</a:t>
              </a:r>
            </a:p>
          </p:txBody>
        </p:sp>
      </p:grpSp>
    </p:spTree>
    <p:extLst>
      <p:ext uri="{BB962C8B-B14F-4D97-AF65-F5344CB8AC3E}">
        <p14:creationId xmlns:p14="http://schemas.microsoft.com/office/powerpoint/2010/main" val="298185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B0F0-7722-4BB0-B461-0C27CBE3785F}"/>
              </a:ext>
            </a:extLst>
          </p:cNvPr>
          <p:cNvSpPr>
            <a:spLocks noGrp="1"/>
          </p:cNvSpPr>
          <p:nvPr>
            <p:ph type="title"/>
          </p:nvPr>
        </p:nvSpPr>
        <p:spPr/>
        <p:txBody>
          <a:bodyPr/>
          <a:lstStyle/>
          <a:p>
            <a:r>
              <a:rPr lang="en-US" altLang="en-US" dirty="0"/>
              <a:t>File sharing</a:t>
            </a:r>
            <a:endParaRPr lang="en-US" dirty="0"/>
          </a:p>
        </p:txBody>
      </p:sp>
      <p:sp>
        <p:nvSpPr>
          <p:cNvPr id="3" name="Content Placeholder 2">
            <a:extLst>
              <a:ext uri="{FF2B5EF4-FFF2-40B4-BE49-F238E27FC236}">
                <a16:creationId xmlns:a16="http://schemas.microsoft.com/office/drawing/2014/main" id="{D20EB23C-D7D6-4999-B0D1-87C7BFB5D156}"/>
              </a:ext>
            </a:extLst>
          </p:cNvPr>
          <p:cNvSpPr>
            <a:spLocks noGrp="1"/>
          </p:cNvSpPr>
          <p:nvPr>
            <p:ph idx="1"/>
          </p:nvPr>
        </p:nvSpPr>
        <p:spPr/>
        <p:txBody>
          <a:bodyPr/>
          <a:lstStyle/>
          <a:p>
            <a:r>
              <a:rPr lang="en-US" sz="2200" b="1" dirty="0"/>
              <a:t>Sharing</a:t>
            </a:r>
            <a:r>
              <a:rPr lang="en-US" sz="2200" dirty="0"/>
              <a:t> of files on multi-user systems is </a:t>
            </a:r>
            <a:r>
              <a:rPr lang="en-US" sz="2200" b="1" dirty="0"/>
              <a:t>desirable</a:t>
            </a:r>
          </a:p>
          <a:p>
            <a:r>
              <a:rPr lang="en-US" sz="2200" dirty="0"/>
              <a:t>Sharing may be done through a </a:t>
            </a:r>
            <a:r>
              <a:rPr lang="en-US" sz="2200" b="1" dirty="0"/>
              <a:t>protection scheme</a:t>
            </a:r>
          </a:p>
          <a:p>
            <a:r>
              <a:rPr lang="en-US" sz="2200" dirty="0"/>
              <a:t>On distributed systems, files may be shared across a network</a:t>
            </a:r>
          </a:p>
          <a:p>
            <a:r>
              <a:rPr lang="en-US" sz="2200" b="1" dirty="0"/>
              <a:t>Network File System </a:t>
            </a:r>
            <a:r>
              <a:rPr lang="en-US" sz="2200" dirty="0"/>
              <a:t>(NFS) is a common distributed file-sharing method</a:t>
            </a:r>
          </a:p>
          <a:p>
            <a:r>
              <a:rPr lang="en-US" sz="2200" dirty="0"/>
              <a:t>If </a:t>
            </a:r>
            <a:r>
              <a:rPr lang="en-US" sz="2200" b="1" dirty="0"/>
              <a:t>multi-user system</a:t>
            </a:r>
          </a:p>
          <a:p>
            <a:pPr lvl="1"/>
            <a:r>
              <a:rPr lang="en-US" sz="2000" dirty="0">
                <a:solidFill>
                  <a:schemeClr val="accent6"/>
                </a:solidFill>
              </a:rPr>
              <a:t>User IDs </a:t>
            </a:r>
            <a:r>
              <a:rPr lang="en-US" sz="2000" dirty="0"/>
              <a:t>identify users, allowing permissions and protections to be per-user</a:t>
            </a:r>
          </a:p>
          <a:p>
            <a:pPr lvl="1"/>
            <a:r>
              <a:rPr lang="en-US" sz="2000" dirty="0">
                <a:solidFill>
                  <a:schemeClr val="accent6"/>
                </a:solidFill>
              </a:rPr>
              <a:t>Group IDs </a:t>
            </a:r>
            <a:r>
              <a:rPr lang="en-US" sz="2000" dirty="0"/>
              <a:t>allow users to be in groups, permitting group access rights</a:t>
            </a:r>
          </a:p>
          <a:p>
            <a:pPr lvl="1"/>
            <a:r>
              <a:rPr lang="en-US" sz="2000" dirty="0">
                <a:solidFill>
                  <a:schemeClr val="accent6"/>
                </a:solidFill>
              </a:rPr>
              <a:t>Owner </a:t>
            </a:r>
            <a:r>
              <a:rPr lang="en-US" sz="2000" dirty="0"/>
              <a:t>of a file or directory</a:t>
            </a:r>
          </a:p>
          <a:p>
            <a:pPr lvl="1"/>
            <a:r>
              <a:rPr lang="en-US" sz="2000" dirty="0">
                <a:solidFill>
                  <a:schemeClr val="accent6"/>
                </a:solidFill>
              </a:rPr>
              <a:t>Group</a:t>
            </a:r>
            <a:r>
              <a:rPr lang="en-US" sz="2000" dirty="0"/>
              <a:t> of a file or directory</a:t>
            </a:r>
          </a:p>
        </p:txBody>
      </p:sp>
      <p:sp>
        <p:nvSpPr>
          <p:cNvPr id="4" name="Slide Number Placeholder 3">
            <a:extLst>
              <a:ext uri="{FF2B5EF4-FFF2-40B4-BE49-F238E27FC236}">
                <a16:creationId xmlns:a16="http://schemas.microsoft.com/office/drawing/2014/main" id="{BE6AC868-534A-4D2C-A2F6-059668068D90}"/>
              </a:ext>
            </a:extLst>
          </p:cNvPr>
          <p:cNvSpPr>
            <a:spLocks noGrp="1"/>
          </p:cNvSpPr>
          <p:nvPr>
            <p:ph type="sldNum" sz="quarter" idx="12"/>
          </p:nvPr>
        </p:nvSpPr>
        <p:spPr/>
        <p:txBody>
          <a:bodyPr/>
          <a:lstStyle/>
          <a:p>
            <a:pPr>
              <a:defRPr/>
            </a:pPr>
            <a:fld id="{F64F6128-AA59-40CE-8962-734C769C2012}" type="slidenum">
              <a:rPr lang="en-US" altLang="en-US" smtClean="0"/>
              <a:pPr>
                <a:defRPr/>
              </a:pPr>
              <a:t>14</a:t>
            </a:fld>
            <a:endParaRPr lang="en-US" altLang="en-US"/>
          </a:p>
        </p:txBody>
      </p:sp>
    </p:spTree>
    <p:extLst>
      <p:ext uri="{BB962C8B-B14F-4D97-AF65-F5344CB8AC3E}">
        <p14:creationId xmlns:p14="http://schemas.microsoft.com/office/powerpoint/2010/main" val="89683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8B08-E1F4-44BD-888A-83D1F84F58A9}"/>
              </a:ext>
            </a:extLst>
          </p:cNvPr>
          <p:cNvSpPr>
            <a:spLocks noGrp="1"/>
          </p:cNvSpPr>
          <p:nvPr>
            <p:ph type="title"/>
          </p:nvPr>
        </p:nvSpPr>
        <p:spPr/>
        <p:txBody>
          <a:bodyPr/>
          <a:lstStyle/>
          <a:p>
            <a:r>
              <a:rPr lang="en-US" dirty="0"/>
              <a:t>Protection</a:t>
            </a:r>
          </a:p>
        </p:txBody>
      </p:sp>
      <p:sp>
        <p:nvSpPr>
          <p:cNvPr id="3" name="Content Placeholder 2">
            <a:extLst>
              <a:ext uri="{FF2B5EF4-FFF2-40B4-BE49-F238E27FC236}">
                <a16:creationId xmlns:a16="http://schemas.microsoft.com/office/drawing/2014/main" id="{128D3A8E-4ED2-411B-B071-C368DB5B2097}"/>
              </a:ext>
            </a:extLst>
          </p:cNvPr>
          <p:cNvSpPr>
            <a:spLocks noGrp="1"/>
          </p:cNvSpPr>
          <p:nvPr>
            <p:ph idx="1"/>
          </p:nvPr>
        </p:nvSpPr>
        <p:spPr/>
        <p:txBody>
          <a:bodyPr/>
          <a:lstStyle/>
          <a:p>
            <a:r>
              <a:rPr lang="en-US" dirty="0"/>
              <a:t>File </a:t>
            </a:r>
            <a:r>
              <a:rPr lang="en-US" b="1" dirty="0"/>
              <a:t>owner/creator </a:t>
            </a:r>
            <a:r>
              <a:rPr lang="en-US" dirty="0"/>
              <a:t>should be able to control:</a:t>
            </a:r>
          </a:p>
          <a:p>
            <a:pPr lvl="1"/>
            <a:r>
              <a:rPr lang="en-US" dirty="0"/>
              <a:t>what can be done</a:t>
            </a:r>
          </a:p>
          <a:p>
            <a:pPr lvl="1"/>
            <a:r>
              <a:rPr lang="en-US" dirty="0"/>
              <a:t>by whom</a:t>
            </a:r>
          </a:p>
          <a:p>
            <a:r>
              <a:rPr lang="en-US" b="1" dirty="0"/>
              <a:t>Types of access</a:t>
            </a:r>
          </a:p>
          <a:p>
            <a:pPr lvl="1"/>
            <a:r>
              <a:rPr lang="en-US" dirty="0">
                <a:solidFill>
                  <a:schemeClr val="accent6"/>
                </a:solidFill>
              </a:rPr>
              <a:t>Read</a:t>
            </a:r>
          </a:p>
          <a:p>
            <a:pPr lvl="1"/>
            <a:r>
              <a:rPr lang="en-US" dirty="0">
                <a:solidFill>
                  <a:schemeClr val="accent6"/>
                </a:solidFill>
              </a:rPr>
              <a:t>Write</a:t>
            </a:r>
          </a:p>
          <a:p>
            <a:pPr lvl="1"/>
            <a:r>
              <a:rPr lang="en-US" dirty="0">
                <a:solidFill>
                  <a:schemeClr val="accent6"/>
                </a:solidFill>
              </a:rPr>
              <a:t>Execute</a:t>
            </a:r>
          </a:p>
          <a:p>
            <a:pPr lvl="1"/>
            <a:r>
              <a:rPr lang="en-US" dirty="0">
                <a:solidFill>
                  <a:schemeClr val="accent6"/>
                </a:solidFill>
              </a:rPr>
              <a:t>Append</a:t>
            </a:r>
          </a:p>
          <a:p>
            <a:pPr lvl="1"/>
            <a:r>
              <a:rPr lang="en-US" dirty="0">
                <a:solidFill>
                  <a:schemeClr val="accent6"/>
                </a:solidFill>
              </a:rPr>
              <a:t>Delete</a:t>
            </a:r>
          </a:p>
          <a:p>
            <a:pPr lvl="1"/>
            <a:r>
              <a:rPr lang="en-US" dirty="0">
                <a:solidFill>
                  <a:schemeClr val="accent6"/>
                </a:solidFill>
              </a:rPr>
              <a:t>List</a:t>
            </a:r>
          </a:p>
        </p:txBody>
      </p:sp>
      <p:sp>
        <p:nvSpPr>
          <p:cNvPr id="4" name="Slide Number Placeholder 3">
            <a:extLst>
              <a:ext uri="{FF2B5EF4-FFF2-40B4-BE49-F238E27FC236}">
                <a16:creationId xmlns:a16="http://schemas.microsoft.com/office/drawing/2014/main" id="{9066D284-3790-43D1-AD4A-E2525AC1A474}"/>
              </a:ext>
            </a:extLst>
          </p:cNvPr>
          <p:cNvSpPr>
            <a:spLocks noGrp="1"/>
          </p:cNvSpPr>
          <p:nvPr>
            <p:ph type="sldNum" sz="quarter" idx="12"/>
          </p:nvPr>
        </p:nvSpPr>
        <p:spPr/>
        <p:txBody>
          <a:bodyPr/>
          <a:lstStyle/>
          <a:p>
            <a:pPr>
              <a:defRPr/>
            </a:pPr>
            <a:fld id="{F64F6128-AA59-40CE-8962-734C769C2012}" type="slidenum">
              <a:rPr lang="en-US" altLang="en-US" smtClean="0"/>
              <a:pPr>
                <a:defRPr/>
              </a:pPr>
              <a:t>15</a:t>
            </a:fld>
            <a:endParaRPr lang="en-US" altLang="en-US"/>
          </a:p>
        </p:txBody>
      </p:sp>
    </p:spTree>
    <p:extLst>
      <p:ext uri="{BB962C8B-B14F-4D97-AF65-F5344CB8AC3E}">
        <p14:creationId xmlns:p14="http://schemas.microsoft.com/office/powerpoint/2010/main" val="982263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120B-3995-4EE3-9D96-E4C090057063}"/>
              </a:ext>
            </a:extLst>
          </p:cNvPr>
          <p:cNvSpPr>
            <a:spLocks noGrp="1"/>
          </p:cNvSpPr>
          <p:nvPr>
            <p:ph type="title"/>
          </p:nvPr>
        </p:nvSpPr>
        <p:spPr/>
        <p:txBody>
          <a:bodyPr/>
          <a:lstStyle/>
          <a:p>
            <a:r>
              <a:rPr lang="en-US" dirty="0"/>
              <a:t>Access lists and groups </a:t>
            </a:r>
          </a:p>
        </p:txBody>
      </p:sp>
      <p:sp>
        <p:nvSpPr>
          <p:cNvPr id="3" name="Content Placeholder 2">
            <a:extLst>
              <a:ext uri="{FF2B5EF4-FFF2-40B4-BE49-F238E27FC236}">
                <a16:creationId xmlns:a16="http://schemas.microsoft.com/office/drawing/2014/main" id="{26D18BA7-F0F0-41A2-B4B0-C521ADC21CF7}"/>
              </a:ext>
            </a:extLst>
          </p:cNvPr>
          <p:cNvSpPr>
            <a:spLocks noGrp="1"/>
          </p:cNvSpPr>
          <p:nvPr>
            <p:ph idx="1"/>
          </p:nvPr>
        </p:nvSpPr>
        <p:spPr>
          <a:xfrm>
            <a:off x="685800" y="1447800"/>
            <a:ext cx="7772400" cy="1066800"/>
          </a:xfrm>
        </p:spPr>
        <p:txBody>
          <a:bodyPr/>
          <a:lstStyle/>
          <a:p>
            <a:pPr marL="292608" indent="-292608">
              <a:lnSpc>
                <a:spcPct val="100000"/>
              </a:lnSpc>
              <a:buFont typeface="Arial" pitchFamily="34" charset="0"/>
              <a:buChar char="•"/>
              <a:tabLst>
                <a:tab pos="1833563" algn="l"/>
                <a:tab pos="4459288" algn="l"/>
                <a:tab pos="5195888" algn="l"/>
                <a:tab pos="5888038" algn="l"/>
              </a:tabLst>
            </a:pPr>
            <a:r>
              <a:rPr lang="en-US" altLang="en-US" sz="2400" b="1" dirty="0"/>
              <a:t>Mode</a:t>
            </a:r>
            <a:r>
              <a:rPr lang="en-US" altLang="en-US" sz="2400" dirty="0"/>
              <a:t> of access: </a:t>
            </a:r>
            <a:r>
              <a:rPr lang="en-US" altLang="en-US" sz="2400" dirty="0">
                <a:solidFill>
                  <a:schemeClr val="accent6"/>
                </a:solidFill>
              </a:rPr>
              <a:t>read</a:t>
            </a:r>
            <a:r>
              <a:rPr lang="en-US" altLang="en-US" sz="2400" dirty="0"/>
              <a:t>, </a:t>
            </a:r>
            <a:r>
              <a:rPr lang="en-US" altLang="en-US" sz="2400" dirty="0">
                <a:solidFill>
                  <a:schemeClr val="accent6"/>
                </a:solidFill>
              </a:rPr>
              <a:t>write</a:t>
            </a:r>
            <a:r>
              <a:rPr lang="en-US" altLang="en-US" sz="2400" dirty="0"/>
              <a:t>, </a:t>
            </a:r>
            <a:r>
              <a:rPr lang="en-US" altLang="en-US" sz="2400" dirty="0">
                <a:solidFill>
                  <a:schemeClr val="accent6"/>
                </a:solidFill>
              </a:rPr>
              <a:t>execute</a:t>
            </a:r>
          </a:p>
          <a:p>
            <a:pPr marL="292608" indent="-292608">
              <a:lnSpc>
                <a:spcPct val="100000"/>
              </a:lnSpc>
              <a:buFont typeface="Arial" pitchFamily="34" charset="0"/>
              <a:buChar char="•"/>
              <a:tabLst>
                <a:tab pos="1833563" algn="l"/>
                <a:tab pos="4459288" algn="l"/>
                <a:tab pos="5195888" algn="l"/>
                <a:tab pos="5888038" algn="l"/>
              </a:tabLst>
            </a:pPr>
            <a:r>
              <a:rPr lang="en-US" altLang="en-US" sz="2400" dirty="0"/>
              <a:t>Three classes of users on Linux</a:t>
            </a:r>
          </a:p>
          <a:p>
            <a:endParaRPr lang="en-US" dirty="0"/>
          </a:p>
        </p:txBody>
      </p:sp>
      <p:sp>
        <p:nvSpPr>
          <p:cNvPr id="4" name="Slide Number Placeholder 3">
            <a:extLst>
              <a:ext uri="{FF2B5EF4-FFF2-40B4-BE49-F238E27FC236}">
                <a16:creationId xmlns:a16="http://schemas.microsoft.com/office/drawing/2014/main" id="{FF9CF231-7746-4F7A-9654-83EA6AE888FE}"/>
              </a:ext>
            </a:extLst>
          </p:cNvPr>
          <p:cNvSpPr>
            <a:spLocks noGrp="1"/>
          </p:cNvSpPr>
          <p:nvPr>
            <p:ph type="sldNum" sz="quarter" idx="12"/>
          </p:nvPr>
        </p:nvSpPr>
        <p:spPr/>
        <p:txBody>
          <a:bodyPr/>
          <a:lstStyle/>
          <a:p>
            <a:pPr>
              <a:defRPr/>
            </a:pPr>
            <a:fld id="{F64F6128-AA59-40CE-8962-734C769C2012}" type="slidenum">
              <a:rPr lang="en-US" altLang="en-US" smtClean="0"/>
              <a:pPr>
                <a:defRPr/>
              </a:pPr>
              <a:t>16</a:t>
            </a:fld>
            <a:endParaRPr lang="en-US" altLang="en-US"/>
          </a:p>
        </p:txBody>
      </p:sp>
      <p:graphicFrame>
        <p:nvGraphicFramePr>
          <p:cNvPr id="7" name="Content Placeholder 18" descr="A table is accessible to screenreaders.">
            <a:extLst>
              <a:ext uri="{FF2B5EF4-FFF2-40B4-BE49-F238E27FC236}">
                <a16:creationId xmlns:a16="http://schemas.microsoft.com/office/drawing/2014/main" id="{860ABE39-B223-4ED2-91E6-A67F580E96DC}"/>
              </a:ext>
            </a:extLst>
          </p:cNvPr>
          <p:cNvGraphicFramePr>
            <a:graphicFrameLocks/>
          </p:cNvGraphicFramePr>
          <p:nvPr>
            <p:extLst>
              <p:ext uri="{D42A27DB-BD31-4B8C-83A1-F6EECF244321}">
                <p14:modId xmlns:p14="http://schemas.microsoft.com/office/powerpoint/2010/main" val="3321796942"/>
              </p:ext>
            </p:extLst>
          </p:nvPr>
        </p:nvGraphicFramePr>
        <p:xfrm>
          <a:off x="2286000" y="2690191"/>
          <a:ext cx="3474719" cy="2103120"/>
        </p:xfrm>
        <a:graphic>
          <a:graphicData uri="http://schemas.openxmlformats.org/drawingml/2006/table">
            <a:tbl>
              <a:tblPr firstRow="1">
                <a:tableStyleId>{2D5ABB26-0587-4C30-8999-92F81FD0307C}</a:tableStyleId>
              </a:tblPr>
              <a:tblGrid>
                <a:gridCol w="1889269">
                  <a:extLst>
                    <a:ext uri="{9D8B030D-6E8A-4147-A177-3AD203B41FA5}">
                      <a16:colId xmlns:a16="http://schemas.microsoft.com/office/drawing/2014/main" val="20000"/>
                    </a:ext>
                  </a:extLst>
                </a:gridCol>
                <a:gridCol w="334839">
                  <a:extLst>
                    <a:ext uri="{9D8B030D-6E8A-4147-A177-3AD203B41FA5}">
                      <a16:colId xmlns:a16="http://schemas.microsoft.com/office/drawing/2014/main" val="20001"/>
                    </a:ext>
                  </a:extLst>
                </a:gridCol>
                <a:gridCol w="459541">
                  <a:extLst>
                    <a:ext uri="{9D8B030D-6E8A-4147-A177-3AD203B41FA5}">
                      <a16:colId xmlns:a16="http://schemas.microsoft.com/office/drawing/2014/main" val="20002"/>
                    </a:ext>
                  </a:extLst>
                </a:gridCol>
                <a:gridCol w="791070">
                  <a:extLst>
                    <a:ext uri="{9D8B030D-6E8A-4147-A177-3AD203B41FA5}">
                      <a16:colId xmlns:a16="http://schemas.microsoft.com/office/drawing/2014/main" val="20003"/>
                    </a:ext>
                  </a:extLst>
                </a:gridCol>
              </a:tblGrid>
              <a:tr h="670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t>a) </a:t>
                      </a:r>
                      <a:r>
                        <a:rPr lang="en-US" altLang="en-US" sz="2000" b="1" dirty="0"/>
                        <a:t>owner access</a:t>
                      </a:r>
                      <a:endParaRPr lang="en-US" sz="2000" b="1" dirty="0"/>
                    </a:p>
                  </a:txBody>
                  <a:tcPr/>
                </a:tc>
                <a:tc>
                  <a:txBody>
                    <a:bodyPr/>
                    <a:lstStyle/>
                    <a:p>
                      <a:r>
                        <a:rPr lang="en-US" altLang="en-US" sz="2000" dirty="0"/>
                        <a:t>7</a:t>
                      </a:r>
                      <a:endParaRPr lang="en-US" sz="2000" dirty="0"/>
                    </a:p>
                  </a:txBody>
                  <a:tcPr/>
                </a:tc>
                <a:tc>
                  <a:txBody>
                    <a:bodyPr/>
                    <a:lstStyle/>
                    <a:p>
                      <a:r>
                        <a:rPr lang="en-US" altLang="en-US" sz="2000" dirty="0">
                          <a:sym typeface="Symbol" pitchFamily="18" charset="2"/>
                        </a:rPr>
                        <a:t></a:t>
                      </a:r>
                      <a:endParaRPr lang="en-US" sz="2000" dirty="0"/>
                    </a:p>
                  </a:txBody>
                  <a:tcPr/>
                </a:tc>
                <a:tc>
                  <a:txBody>
                    <a:bodyPr/>
                    <a:lstStyle/>
                    <a:p>
                      <a:pPr algn="l"/>
                      <a:r>
                        <a:rPr lang="en-US" altLang="en-US" sz="2000" dirty="0"/>
                        <a:t>RWX</a:t>
                      </a:r>
                    </a:p>
                    <a:p>
                      <a:pPr algn="l"/>
                      <a:r>
                        <a:rPr lang="en-US" sz="2000" dirty="0"/>
                        <a:t>111</a:t>
                      </a:r>
                    </a:p>
                  </a:txBody>
                  <a:tcPr/>
                </a:tc>
                <a:extLst>
                  <a:ext uri="{0D108BD9-81ED-4DB2-BD59-A6C34878D82A}">
                    <a16:rowId xmlns:a16="http://schemas.microsoft.com/office/drawing/2014/main" val="10000"/>
                  </a:ext>
                </a:extLst>
              </a:tr>
              <a:tr h="670560">
                <a:tc>
                  <a:txBody>
                    <a:bodyPr/>
                    <a:lstStyle/>
                    <a:p>
                      <a:r>
                        <a:rPr lang="en-US" altLang="en-US" sz="2000" dirty="0">
                          <a:sym typeface="Symbol" pitchFamily="18" charset="2"/>
                        </a:rPr>
                        <a:t>b) </a:t>
                      </a:r>
                      <a:r>
                        <a:rPr lang="en-US" altLang="en-US" sz="2000" b="1" dirty="0">
                          <a:sym typeface="Symbol" pitchFamily="18" charset="2"/>
                        </a:rPr>
                        <a:t>group access</a:t>
                      </a:r>
                      <a:endParaRPr lang="en-US" sz="2000" b="1" dirty="0"/>
                    </a:p>
                  </a:txBody>
                  <a:tcPr/>
                </a:tc>
                <a:tc>
                  <a:txBody>
                    <a:bodyPr/>
                    <a:lstStyle/>
                    <a:p>
                      <a:r>
                        <a:rPr lang="en-US" sz="2000" dirty="0"/>
                        <a:t>6</a:t>
                      </a:r>
                    </a:p>
                  </a:txBody>
                  <a:tcPr/>
                </a:tc>
                <a:tc>
                  <a:txBody>
                    <a:bodyPr/>
                    <a:lstStyle/>
                    <a:p>
                      <a:r>
                        <a:rPr lang="en-US" altLang="en-US" sz="2000" dirty="0">
                          <a:sym typeface="Symbol" pitchFamily="18" charset="2"/>
                        </a:rPr>
                        <a:t></a:t>
                      </a:r>
                      <a:endParaRPr lang="en-US" sz="2000" dirty="0"/>
                    </a:p>
                  </a:txBody>
                  <a:tcPr/>
                </a:tc>
                <a:tc>
                  <a:txBody>
                    <a:bodyPr/>
                    <a:lstStyle/>
                    <a:p>
                      <a:pPr algn="l"/>
                      <a:r>
                        <a:rPr lang="en-US" altLang="en-US" sz="2000" dirty="0"/>
                        <a:t>RWX</a:t>
                      </a:r>
                    </a:p>
                    <a:p>
                      <a:pPr algn="l"/>
                      <a:r>
                        <a:rPr lang="en-US" sz="2000" dirty="0"/>
                        <a:t>110</a:t>
                      </a:r>
                    </a:p>
                  </a:txBody>
                  <a:tcPr/>
                </a:tc>
                <a:extLst>
                  <a:ext uri="{0D108BD9-81ED-4DB2-BD59-A6C34878D82A}">
                    <a16:rowId xmlns:a16="http://schemas.microsoft.com/office/drawing/2014/main" val="10001"/>
                  </a:ext>
                </a:extLst>
              </a:tr>
              <a:tr h="670560">
                <a:tc>
                  <a:txBody>
                    <a:bodyPr/>
                    <a:lstStyle/>
                    <a:p>
                      <a:r>
                        <a:rPr lang="en-US" altLang="en-US" sz="2000" dirty="0">
                          <a:sym typeface="Symbol" pitchFamily="18" charset="2"/>
                        </a:rPr>
                        <a:t>c) </a:t>
                      </a:r>
                      <a:r>
                        <a:rPr lang="en-US" altLang="en-US" sz="2000" b="1" dirty="0">
                          <a:sym typeface="Symbol" pitchFamily="18" charset="2"/>
                        </a:rPr>
                        <a:t>public access</a:t>
                      </a:r>
                      <a:endParaRPr lang="en-US" sz="2000" b="1" dirty="0"/>
                    </a:p>
                  </a:txBody>
                  <a:tcPr/>
                </a:tc>
                <a:tc>
                  <a:txBody>
                    <a:bodyPr/>
                    <a:lstStyle/>
                    <a:p>
                      <a:r>
                        <a:rPr lang="en-US" sz="2000" dirty="0"/>
                        <a:t>1</a:t>
                      </a:r>
                    </a:p>
                  </a:txBody>
                  <a:tcPr/>
                </a:tc>
                <a:tc>
                  <a:txBody>
                    <a:bodyPr/>
                    <a:lstStyle/>
                    <a:p>
                      <a:r>
                        <a:rPr lang="en-US" altLang="en-US" sz="2000" dirty="0">
                          <a:sym typeface="Symbol" pitchFamily="18" charset="2"/>
                        </a:rPr>
                        <a:t></a:t>
                      </a:r>
                      <a:endParaRPr lang="en-US" sz="2000" dirty="0"/>
                    </a:p>
                  </a:txBody>
                  <a:tcPr/>
                </a:tc>
                <a:tc>
                  <a:txBody>
                    <a:bodyPr/>
                    <a:lstStyle/>
                    <a:p>
                      <a:pPr algn="l"/>
                      <a:r>
                        <a:rPr lang="en-US" altLang="en-US" sz="2000" dirty="0"/>
                        <a:t>RWX</a:t>
                      </a:r>
                    </a:p>
                    <a:p>
                      <a:pPr algn="l"/>
                      <a:r>
                        <a:rPr lang="en-US" sz="2000" dirty="0"/>
                        <a:t>001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9403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D901-86A5-4C1E-B7E3-22B4FA289D9A}"/>
              </a:ext>
            </a:extLst>
          </p:cNvPr>
          <p:cNvSpPr>
            <a:spLocks noGrp="1"/>
          </p:cNvSpPr>
          <p:nvPr>
            <p:ph type="title"/>
          </p:nvPr>
        </p:nvSpPr>
        <p:spPr/>
        <p:txBody>
          <a:bodyPr/>
          <a:lstStyle/>
          <a:p>
            <a:r>
              <a:rPr lang="en-US" dirty="0"/>
              <a:t>Access lists and groups </a:t>
            </a:r>
          </a:p>
        </p:txBody>
      </p:sp>
      <p:sp>
        <p:nvSpPr>
          <p:cNvPr id="3" name="Content Placeholder 2">
            <a:extLst>
              <a:ext uri="{FF2B5EF4-FFF2-40B4-BE49-F238E27FC236}">
                <a16:creationId xmlns:a16="http://schemas.microsoft.com/office/drawing/2014/main" id="{38BA70BD-7995-47C3-917A-069AD46E1A6D}"/>
              </a:ext>
            </a:extLst>
          </p:cNvPr>
          <p:cNvSpPr>
            <a:spLocks noGrp="1"/>
          </p:cNvSpPr>
          <p:nvPr>
            <p:ph idx="1"/>
          </p:nvPr>
        </p:nvSpPr>
        <p:spPr>
          <a:xfrm>
            <a:off x="838200" y="4988232"/>
            <a:ext cx="7772400" cy="457200"/>
          </a:xfrm>
        </p:spPr>
        <p:txBody>
          <a:bodyPr/>
          <a:lstStyle/>
          <a:p>
            <a:r>
              <a:rPr lang="en-US" dirty="0"/>
              <a:t>Attach a group to a file</a:t>
            </a:r>
          </a:p>
          <a:p>
            <a:endParaRPr lang="en-US" dirty="0"/>
          </a:p>
        </p:txBody>
      </p:sp>
      <p:sp>
        <p:nvSpPr>
          <p:cNvPr id="4" name="Slide Number Placeholder 3">
            <a:extLst>
              <a:ext uri="{FF2B5EF4-FFF2-40B4-BE49-F238E27FC236}">
                <a16:creationId xmlns:a16="http://schemas.microsoft.com/office/drawing/2014/main" id="{54FC08F7-3A28-4EA2-AE65-736F4E52098F}"/>
              </a:ext>
            </a:extLst>
          </p:cNvPr>
          <p:cNvSpPr>
            <a:spLocks noGrp="1"/>
          </p:cNvSpPr>
          <p:nvPr>
            <p:ph type="sldNum" sz="quarter" idx="12"/>
          </p:nvPr>
        </p:nvSpPr>
        <p:spPr/>
        <p:txBody>
          <a:bodyPr/>
          <a:lstStyle/>
          <a:p>
            <a:pPr>
              <a:defRPr/>
            </a:pPr>
            <a:fld id="{F64F6128-AA59-40CE-8962-734C769C2012}" type="slidenum">
              <a:rPr lang="en-US" altLang="en-US" smtClean="0"/>
              <a:pPr>
                <a:defRPr/>
              </a:pPr>
              <a:t>17</a:t>
            </a:fld>
            <a:endParaRPr lang="en-US" altLang="en-US"/>
          </a:p>
        </p:txBody>
      </p:sp>
      <p:pic>
        <p:nvPicPr>
          <p:cNvPr id="5" name="Content Placeholder 7" descr="The command reads, c h m o d 7 6 1 game. 7 represents owner, 6 represents group and 1 represents public.">
            <a:extLst>
              <a:ext uri="{FF2B5EF4-FFF2-40B4-BE49-F238E27FC236}">
                <a16:creationId xmlns:a16="http://schemas.microsoft.com/office/drawing/2014/main" id="{F82EF8BC-F6E3-48D0-9184-45CC4049313E}"/>
              </a:ext>
            </a:extLst>
          </p:cNvPr>
          <p:cNvPicPr>
            <a:picLocks noChangeAspect="1"/>
          </p:cNvPicPr>
          <p:nvPr/>
        </p:nvPicPr>
        <p:blipFill>
          <a:blip r:embed="rId2"/>
          <a:stretch>
            <a:fillRect/>
          </a:stretch>
        </p:blipFill>
        <p:spPr bwMode="auto">
          <a:xfrm>
            <a:off x="3033804" y="3429000"/>
            <a:ext cx="3076392" cy="11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Content Placeholder 18" descr="A table is accessible to screenreaders.">
            <a:extLst>
              <a:ext uri="{FF2B5EF4-FFF2-40B4-BE49-F238E27FC236}">
                <a16:creationId xmlns:a16="http://schemas.microsoft.com/office/drawing/2014/main" id="{516290EB-55F2-4C16-878C-A4D48485A6AF}"/>
              </a:ext>
            </a:extLst>
          </p:cNvPr>
          <p:cNvGraphicFramePr>
            <a:graphicFrameLocks/>
          </p:cNvGraphicFramePr>
          <p:nvPr>
            <p:extLst>
              <p:ext uri="{D42A27DB-BD31-4B8C-83A1-F6EECF244321}">
                <p14:modId xmlns:p14="http://schemas.microsoft.com/office/powerpoint/2010/main" val="1652505980"/>
              </p:ext>
            </p:extLst>
          </p:nvPr>
        </p:nvGraphicFramePr>
        <p:xfrm>
          <a:off x="3429000" y="5587836"/>
          <a:ext cx="2942590" cy="518160"/>
        </p:xfrm>
        <a:graphic>
          <a:graphicData uri="http://schemas.openxmlformats.org/drawingml/2006/table">
            <a:tbl>
              <a:tblPr firstRow="1">
                <a:tableStyleId>{2D5ABB26-0587-4C30-8999-92F81FD0307C}</a:tableStyleId>
              </a:tblPr>
              <a:tblGrid>
                <a:gridCol w="1335405">
                  <a:extLst>
                    <a:ext uri="{9D8B030D-6E8A-4147-A177-3AD203B41FA5}">
                      <a16:colId xmlns:a16="http://schemas.microsoft.com/office/drawing/2014/main" val="20000"/>
                    </a:ext>
                  </a:extLst>
                </a:gridCol>
                <a:gridCol w="484505">
                  <a:extLst>
                    <a:ext uri="{9D8B030D-6E8A-4147-A177-3AD203B41FA5}">
                      <a16:colId xmlns:a16="http://schemas.microsoft.com/office/drawing/2014/main" val="20001"/>
                    </a:ext>
                  </a:extLst>
                </a:gridCol>
                <a:gridCol w="1122680">
                  <a:extLst>
                    <a:ext uri="{9D8B030D-6E8A-4147-A177-3AD203B41FA5}">
                      <a16:colId xmlns:a16="http://schemas.microsoft.com/office/drawing/2014/main" val="20002"/>
                    </a:ext>
                  </a:extLst>
                </a:gridCol>
              </a:tblGrid>
              <a:tr h="370840">
                <a:tc>
                  <a:txBody>
                    <a:bodyPr/>
                    <a:lstStyle/>
                    <a:p>
                      <a:r>
                        <a:rPr kumimoji="1" lang="en-US" altLang="en-US" sz="2800" b="1" dirty="0" err="1">
                          <a:sym typeface="Symbol" pitchFamily="18" charset="2"/>
                        </a:rPr>
                        <a:t>chgrp</a:t>
                      </a:r>
                      <a:endParaRPr lang="en-US" sz="2800" b="1" dirty="0"/>
                    </a:p>
                  </a:txBody>
                  <a:tcPr/>
                </a:tc>
                <a:tc>
                  <a:txBody>
                    <a:bodyPr/>
                    <a:lstStyle/>
                    <a:p>
                      <a:r>
                        <a:rPr kumimoji="1" lang="en-US" altLang="en-US" sz="2800" b="1" dirty="0">
                          <a:sym typeface="Symbol" pitchFamily="18" charset="2"/>
                        </a:rPr>
                        <a:t>G</a:t>
                      </a:r>
                      <a:endParaRPr lang="en-US" sz="2800" b="1" dirty="0"/>
                    </a:p>
                  </a:txBody>
                  <a:tcPr/>
                </a:tc>
                <a:tc>
                  <a:txBody>
                    <a:bodyPr/>
                    <a:lstStyle/>
                    <a:p>
                      <a:r>
                        <a:rPr kumimoji="1" lang="en-US" altLang="en-US" sz="2800" b="1" dirty="0">
                          <a:sym typeface="Symbol" pitchFamily="18" charset="2"/>
                        </a:rPr>
                        <a:t>game</a:t>
                      </a:r>
                      <a:endParaRPr lang="en-US" sz="2800" b="1" dirty="0"/>
                    </a:p>
                  </a:txBody>
                  <a:tcPr/>
                </a:tc>
                <a:extLst>
                  <a:ext uri="{0D108BD9-81ED-4DB2-BD59-A6C34878D82A}">
                    <a16:rowId xmlns:a16="http://schemas.microsoft.com/office/drawing/2014/main" val="10000"/>
                  </a:ext>
                </a:extLst>
              </a:tr>
            </a:tbl>
          </a:graphicData>
        </a:graphic>
      </p:graphicFrame>
      <p:sp>
        <p:nvSpPr>
          <p:cNvPr id="7" name="Content Placeholder 2">
            <a:extLst>
              <a:ext uri="{FF2B5EF4-FFF2-40B4-BE49-F238E27FC236}">
                <a16:creationId xmlns:a16="http://schemas.microsoft.com/office/drawing/2014/main" id="{D6B9202E-6610-487B-B551-E7621CBE5C27}"/>
              </a:ext>
            </a:extLst>
          </p:cNvPr>
          <p:cNvSpPr txBox="1">
            <a:spLocks/>
          </p:cNvSpPr>
          <p:nvPr/>
        </p:nvSpPr>
        <p:spPr bwMode="auto">
          <a:xfrm>
            <a:off x="685800" y="1464715"/>
            <a:ext cx="7772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92608" indent="-292608">
              <a:tabLst>
                <a:tab pos="1833563" algn="l"/>
                <a:tab pos="4459288" algn="l"/>
                <a:tab pos="5195888" algn="l"/>
                <a:tab pos="5888038" algn="l"/>
              </a:tabLst>
            </a:pPr>
            <a:r>
              <a:rPr lang="en-US" altLang="en-US" kern="0" dirty="0"/>
              <a:t>Ask manager to create a group (unique name), say “G”, and add some users to the group.</a:t>
            </a:r>
          </a:p>
          <a:p>
            <a:pPr marL="292608" indent="-292608">
              <a:tabLst>
                <a:tab pos="1833563" algn="l"/>
                <a:tab pos="4459288" algn="l"/>
                <a:tab pos="5195888" algn="l"/>
                <a:tab pos="5888038" algn="l"/>
              </a:tabLst>
            </a:pPr>
            <a:r>
              <a:rPr lang="en-US" altLang="en-US" kern="0" dirty="0"/>
              <a:t>For a particular file (say “game”) or subdirectory, define an appropriate access.</a:t>
            </a:r>
          </a:p>
          <a:p>
            <a:endParaRPr lang="en-US" kern="0" dirty="0"/>
          </a:p>
        </p:txBody>
      </p:sp>
    </p:spTree>
    <p:extLst>
      <p:ext uri="{BB962C8B-B14F-4D97-AF65-F5344CB8AC3E}">
        <p14:creationId xmlns:p14="http://schemas.microsoft.com/office/powerpoint/2010/main" val="29393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1CFF-C011-4B4D-95CC-0D07CF8ECD96}"/>
              </a:ext>
            </a:extLst>
          </p:cNvPr>
          <p:cNvSpPr>
            <a:spLocks noGrp="1"/>
          </p:cNvSpPr>
          <p:nvPr>
            <p:ph type="title"/>
          </p:nvPr>
        </p:nvSpPr>
        <p:spPr/>
        <p:txBody>
          <a:bodyPr/>
          <a:lstStyle/>
          <a:p>
            <a:r>
              <a:rPr lang="en-US" dirty="0"/>
              <a:t>A sample UNIX directory listing</a:t>
            </a:r>
          </a:p>
        </p:txBody>
      </p:sp>
      <p:sp>
        <p:nvSpPr>
          <p:cNvPr id="4" name="Slide Number Placeholder 3">
            <a:extLst>
              <a:ext uri="{FF2B5EF4-FFF2-40B4-BE49-F238E27FC236}">
                <a16:creationId xmlns:a16="http://schemas.microsoft.com/office/drawing/2014/main" id="{373B48D5-DE32-418D-B144-5F326F04C032}"/>
              </a:ext>
            </a:extLst>
          </p:cNvPr>
          <p:cNvSpPr>
            <a:spLocks noGrp="1"/>
          </p:cNvSpPr>
          <p:nvPr>
            <p:ph type="sldNum" sz="quarter" idx="12"/>
          </p:nvPr>
        </p:nvSpPr>
        <p:spPr/>
        <p:txBody>
          <a:bodyPr/>
          <a:lstStyle/>
          <a:p>
            <a:pPr>
              <a:defRPr/>
            </a:pPr>
            <a:fld id="{F64F6128-AA59-40CE-8962-734C769C2012}" type="slidenum">
              <a:rPr lang="en-US" altLang="en-US" smtClean="0"/>
              <a:pPr>
                <a:defRPr/>
              </a:pPr>
              <a:t>18</a:t>
            </a:fld>
            <a:endParaRPr lang="en-US" altLang="en-US"/>
          </a:p>
        </p:txBody>
      </p:sp>
      <p:pic>
        <p:nvPicPr>
          <p:cNvPr id="7" name="Content Placeholder 7" descr="Diagram shows a sample U N I X directory listing.">
            <a:extLst>
              <a:ext uri="{FF2B5EF4-FFF2-40B4-BE49-F238E27FC236}">
                <a16:creationId xmlns:a16="http://schemas.microsoft.com/office/drawing/2014/main" id="{81000CFD-DFE1-4FFB-96F4-4E5DDFD209E9}"/>
              </a:ext>
            </a:extLst>
          </p:cNvPr>
          <p:cNvPicPr>
            <a:picLocks noChangeAspect="1"/>
          </p:cNvPicPr>
          <p:nvPr/>
        </p:nvPicPr>
        <p:blipFill>
          <a:blip r:embed="rId2"/>
          <a:stretch>
            <a:fillRect/>
          </a:stretch>
        </p:blipFill>
        <p:spPr bwMode="auto">
          <a:xfrm>
            <a:off x="579783" y="2209800"/>
            <a:ext cx="8221772" cy="2868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52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Levels of File Operations</a:t>
            </a:r>
          </a:p>
        </p:txBody>
      </p:sp>
    </p:spTree>
    <p:extLst>
      <p:ext uri="{BB962C8B-B14F-4D97-AF65-F5344CB8AC3E}">
        <p14:creationId xmlns:p14="http://schemas.microsoft.com/office/powerpoint/2010/main" val="311890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D11C-EC11-42F5-8E3F-A2EBC163CA10}"/>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FA1FC75-13C7-4A2F-80A1-81411C85E3F9}"/>
              </a:ext>
            </a:extLst>
          </p:cNvPr>
          <p:cNvSpPr>
            <a:spLocks noGrp="1"/>
          </p:cNvSpPr>
          <p:nvPr>
            <p:ph idx="1"/>
          </p:nvPr>
        </p:nvSpPr>
        <p:spPr/>
        <p:txBody>
          <a:bodyPr/>
          <a:lstStyle/>
          <a:p>
            <a:r>
              <a:rPr lang="en-US" sz="2200" dirty="0"/>
              <a:t>In this part of the course, you will learn about </a:t>
            </a:r>
          </a:p>
          <a:p>
            <a:pPr lvl="1"/>
            <a:r>
              <a:rPr lang="en-US" sz="2000" dirty="0">
                <a:solidFill>
                  <a:schemeClr val="accent6"/>
                </a:solidFill>
              </a:rPr>
              <a:t>File system interface</a:t>
            </a:r>
            <a:r>
              <a:rPr lang="en-US" sz="2000" dirty="0"/>
              <a:t>; and </a:t>
            </a:r>
          </a:p>
          <a:p>
            <a:pPr lvl="1"/>
            <a:r>
              <a:rPr lang="en-US" sz="2000" dirty="0">
                <a:solidFill>
                  <a:schemeClr val="accent6"/>
                </a:solidFill>
              </a:rPr>
              <a:t>Levels of file operations</a:t>
            </a:r>
          </a:p>
          <a:p>
            <a:r>
              <a:rPr lang="en-US" sz="2200" dirty="0"/>
              <a:t>These topics will prepare you for advanced discussions on </a:t>
            </a:r>
            <a:r>
              <a:rPr lang="en-US" sz="2000" dirty="0"/>
              <a:t>system calls for file operations and library I/O functions for file operations, two important topics that will be discussed later in the course</a:t>
            </a:r>
          </a:p>
          <a:p>
            <a:r>
              <a:rPr lang="en-US" sz="2200" b="1" dirty="0"/>
              <a:t>File system interface</a:t>
            </a:r>
          </a:p>
          <a:p>
            <a:pPr lvl="1"/>
            <a:r>
              <a:rPr lang="en-US" sz="2000" dirty="0"/>
              <a:t>File concept</a:t>
            </a:r>
          </a:p>
          <a:p>
            <a:pPr lvl="1"/>
            <a:r>
              <a:rPr lang="en-US" sz="2000" dirty="0"/>
              <a:t>File attributes</a:t>
            </a:r>
          </a:p>
          <a:p>
            <a:pPr lvl="1"/>
            <a:r>
              <a:rPr lang="en-US" sz="2000" dirty="0"/>
              <a:t>Directory structure</a:t>
            </a:r>
          </a:p>
          <a:p>
            <a:pPr lvl="1"/>
            <a:r>
              <a:rPr lang="en-US" sz="2000" dirty="0"/>
              <a:t>File system mounting</a:t>
            </a:r>
          </a:p>
          <a:p>
            <a:pPr lvl="1"/>
            <a:r>
              <a:rPr lang="en-US" sz="2000" dirty="0"/>
              <a:t>File protection</a:t>
            </a:r>
          </a:p>
          <a:p>
            <a:pPr lvl="1"/>
            <a:endParaRPr lang="en-US" sz="2000" dirty="0"/>
          </a:p>
          <a:p>
            <a:pPr lvl="1"/>
            <a:endParaRPr lang="en-US" sz="2000" dirty="0"/>
          </a:p>
        </p:txBody>
      </p:sp>
      <p:sp>
        <p:nvSpPr>
          <p:cNvPr id="4" name="Slide Number Placeholder 3">
            <a:extLst>
              <a:ext uri="{FF2B5EF4-FFF2-40B4-BE49-F238E27FC236}">
                <a16:creationId xmlns:a16="http://schemas.microsoft.com/office/drawing/2014/main" id="{2F8016B2-BCBC-46AF-A713-2EF060AE5030}"/>
              </a:ext>
            </a:extLst>
          </p:cNvPr>
          <p:cNvSpPr>
            <a:spLocks noGrp="1"/>
          </p:cNvSpPr>
          <p:nvPr>
            <p:ph type="sldNum" sz="quarter" idx="12"/>
          </p:nvPr>
        </p:nvSpPr>
        <p:spPr/>
        <p:txBody>
          <a:bodyPr/>
          <a:lstStyle/>
          <a:p>
            <a:pPr>
              <a:defRPr/>
            </a:pPr>
            <a:fld id="{F64F6128-AA59-40CE-8962-734C769C2012}" type="slidenum">
              <a:rPr lang="en-US" altLang="en-US" smtClean="0"/>
              <a:pPr>
                <a:defRPr/>
              </a:pPr>
              <a:t>2</a:t>
            </a:fld>
            <a:endParaRPr lang="en-US" altLang="en-US"/>
          </a:p>
        </p:txBody>
      </p:sp>
    </p:spTree>
    <p:extLst>
      <p:ext uri="{BB962C8B-B14F-4D97-AF65-F5344CB8AC3E}">
        <p14:creationId xmlns:p14="http://schemas.microsoft.com/office/powerpoint/2010/main" val="95727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9F03-F71F-4AE7-9DC0-C3493048AB09}"/>
              </a:ext>
            </a:extLst>
          </p:cNvPr>
          <p:cNvSpPr>
            <a:spLocks noGrp="1"/>
          </p:cNvSpPr>
          <p:nvPr>
            <p:ph type="title"/>
          </p:nvPr>
        </p:nvSpPr>
        <p:spPr/>
        <p:txBody>
          <a:bodyPr/>
          <a:lstStyle/>
          <a:p>
            <a:r>
              <a:rPr lang="en-US" dirty="0"/>
              <a:t>Hardware-level file operations</a:t>
            </a:r>
          </a:p>
        </p:txBody>
      </p:sp>
      <p:sp>
        <p:nvSpPr>
          <p:cNvPr id="3" name="Content Placeholder 2">
            <a:extLst>
              <a:ext uri="{FF2B5EF4-FFF2-40B4-BE49-F238E27FC236}">
                <a16:creationId xmlns:a16="http://schemas.microsoft.com/office/drawing/2014/main" id="{E811B03D-B5F9-49F4-8EAE-5BEEFD586561}"/>
              </a:ext>
            </a:extLst>
          </p:cNvPr>
          <p:cNvSpPr>
            <a:spLocks noGrp="1"/>
          </p:cNvSpPr>
          <p:nvPr>
            <p:ph idx="1"/>
          </p:nvPr>
        </p:nvSpPr>
        <p:spPr>
          <a:xfrm>
            <a:off x="685800" y="1447800"/>
            <a:ext cx="7772400" cy="4648200"/>
          </a:xfrm>
        </p:spPr>
        <p:txBody>
          <a:bodyPr/>
          <a:lstStyle/>
          <a:p>
            <a:r>
              <a:rPr lang="en-US" dirty="0"/>
              <a:t>Hardware-level file operations include</a:t>
            </a:r>
          </a:p>
          <a:p>
            <a:pPr lvl="1"/>
            <a:r>
              <a:rPr lang="en-US" b="1" dirty="0" err="1"/>
              <a:t>fdisk</a:t>
            </a:r>
            <a:r>
              <a:rPr lang="en-US" b="1" dirty="0"/>
              <a:t>: </a:t>
            </a:r>
            <a:r>
              <a:rPr lang="en-US" dirty="0"/>
              <a:t>divide a hard disk, USB drive, etc. into partitions</a:t>
            </a:r>
          </a:p>
          <a:p>
            <a:pPr lvl="1"/>
            <a:r>
              <a:rPr lang="en-US" b="1" dirty="0" err="1"/>
              <a:t>mkfs</a:t>
            </a:r>
            <a:r>
              <a:rPr lang="en-US" b="1" dirty="0"/>
              <a:t>:</a:t>
            </a:r>
            <a:r>
              <a:rPr lang="en-US" dirty="0"/>
              <a:t> format disk partitions to make them ready for ﬁle systems</a:t>
            </a:r>
          </a:p>
          <a:p>
            <a:pPr lvl="1"/>
            <a:r>
              <a:rPr lang="en-US" b="1" dirty="0" err="1"/>
              <a:t>fsck</a:t>
            </a:r>
            <a:r>
              <a:rPr lang="en-US" b="1" dirty="0"/>
              <a:t>:</a:t>
            </a:r>
            <a:r>
              <a:rPr lang="en-US" dirty="0"/>
              <a:t> check and repair ﬁle system</a:t>
            </a:r>
          </a:p>
          <a:p>
            <a:pPr lvl="2"/>
            <a:r>
              <a:rPr lang="en-US" dirty="0"/>
              <a:t>Will go through the file system and check for consistency, and fix inconsistency problems</a:t>
            </a:r>
          </a:p>
          <a:p>
            <a:pPr lvl="1"/>
            <a:r>
              <a:rPr lang="en-US" b="1" dirty="0"/>
              <a:t>defragmentation:</a:t>
            </a:r>
            <a:r>
              <a:rPr lang="en-US" dirty="0"/>
              <a:t> compact ﬁles in a ﬁle system</a:t>
            </a:r>
          </a:p>
          <a:p>
            <a:r>
              <a:rPr lang="en-US" sz="2000" dirty="0"/>
              <a:t>These operations are often used for </a:t>
            </a:r>
            <a:r>
              <a:rPr lang="en-US" sz="2000" dirty="0">
                <a:solidFill>
                  <a:schemeClr val="accent6"/>
                </a:solidFill>
              </a:rPr>
              <a:t>creating</a:t>
            </a:r>
            <a:r>
              <a:rPr lang="en-US" sz="2000" dirty="0"/>
              <a:t> and </a:t>
            </a:r>
            <a:r>
              <a:rPr lang="en-US" sz="2000" dirty="0">
                <a:solidFill>
                  <a:schemeClr val="accent6"/>
                </a:solidFill>
              </a:rPr>
              <a:t>maintaining</a:t>
            </a:r>
            <a:r>
              <a:rPr lang="en-US" sz="2000" dirty="0"/>
              <a:t> file systems</a:t>
            </a:r>
          </a:p>
          <a:p>
            <a:r>
              <a:rPr lang="en-US" sz="2000" dirty="0"/>
              <a:t>Important tools for system administration</a:t>
            </a:r>
          </a:p>
          <a:p>
            <a:r>
              <a:rPr lang="en-US" sz="2000" dirty="0"/>
              <a:t>Less important for average users</a:t>
            </a:r>
          </a:p>
          <a:p>
            <a:endParaRPr lang="en-US" dirty="0"/>
          </a:p>
        </p:txBody>
      </p:sp>
      <p:sp>
        <p:nvSpPr>
          <p:cNvPr id="4" name="Slide Number Placeholder 3">
            <a:extLst>
              <a:ext uri="{FF2B5EF4-FFF2-40B4-BE49-F238E27FC236}">
                <a16:creationId xmlns:a16="http://schemas.microsoft.com/office/drawing/2014/main" id="{3429F43A-AB3D-428B-969D-51DB7B95952B}"/>
              </a:ext>
            </a:extLst>
          </p:cNvPr>
          <p:cNvSpPr>
            <a:spLocks noGrp="1"/>
          </p:cNvSpPr>
          <p:nvPr>
            <p:ph type="sldNum" sz="quarter" idx="12"/>
          </p:nvPr>
        </p:nvSpPr>
        <p:spPr/>
        <p:txBody>
          <a:bodyPr/>
          <a:lstStyle/>
          <a:p>
            <a:pPr>
              <a:defRPr/>
            </a:pPr>
            <a:fld id="{F64F6128-AA59-40CE-8962-734C769C2012}" type="slidenum">
              <a:rPr lang="en-US" altLang="en-US" smtClean="0"/>
              <a:pPr>
                <a:defRPr/>
              </a:pPr>
              <a:t>20</a:t>
            </a:fld>
            <a:endParaRPr lang="en-US" altLang="en-US"/>
          </a:p>
        </p:txBody>
      </p:sp>
    </p:spTree>
    <p:extLst>
      <p:ext uri="{BB962C8B-B14F-4D97-AF65-F5344CB8AC3E}">
        <p14:creationId xmlns:p14="http://schemas.microsoft.com/office/powerpoint/2010/main" val="3807816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EF5C-C796-47CE-B8C2-C1CF1CDB1FF9}"/>
              </a:ext>
            </a:extLst>
          </p:cNvPr>
          <p:cNvSpPr>
            <a:spLocks noGrp="1"/>
          </p:cNvSpPr>
          <p:nvPr>
            <p:ph type="title"/>
          </p:nvPr>
        </p:nvSpPr>
        <p:spPr/>
        <p:txBody>
          <a:bodyPr/>
          <a:lstStyle/>
          <a:p>
            <a:r>
              <a:rPr lang="en-US" dirty="0"/>
              <a:t>Hardware-level file operations (cont.)</a:t>
            </a:r>
          </a:p>
        </p:txBody>
      </p:sp>
      <p:sp>
        <p:nvSpPr>
          <p:cNvPr id="3" name="Content Placeholder 2">
            <a:extLst>
              <a:ext uri="{FF2B5EF4-FFF2-40B4-BE49-F238E27FC236}">
                <a16:creationId xmlns:a16="http://schemas.microsoft.com/office/drawing/2014/main" id="{1C280520-A9F8-4BAB-9C37-28F2B0C66D82}"/>
              </a:ext>
            </a:extLst>
          </p:cNvPr>
          <p:cNvSpPr>
            <a:spLocks noGrp="1"/>
          </p:cNvSpPr>
          <p:nvPr>
            <p:ph idx="1"/>
          </p:nvPr>
        </p:nvSpPr>
        <p:spPr>
          <a:xfrm>
            <a:off x="685800" y="1447800"/>
            <a:ext cx="7772400" cy="762000"/>
          </a:xfrm>
        </p:spPr>
        <p:txBody>
          <a:bodyPr/>
          <a:lstStyle/>
          <a:p>
            <a:r>
              <a:rPr lang="en-US" b="1" dirty="0" err="1"/>
              <a:t>fdisk</a:t>
            </a:r>
            <a:r>
              <a:rPr lang="en-US" dirty="0"/>
              <a:t> command (as an example):</a:t>
            </a:r>
          </a:p>
          <a:p>
            <a:pPr lvl="1"/>
            <a:r>
              <a:rPr lang="en-US" dirty="0"/>
              <a:t>Used to show and/or manipulate partition table (e.g., creating partitions)</a:t>
            </a:r>
          </a:p>
        </p:txBody>
      </p:sp>
      <p:sp>
        <p:nvSpPr>
          <p:cNvPr id="4" name="Slide Number Placeholder 3">
            <a:extLst>
              <a:ext uri="{FF2B5EF4-FFF2-40B4-BE49-F238E27FC236}">
                <a16:creationId xmlns:a16="http://schemas.microsoft.com/office/drawing/2014/main" id="{F8DBEF59-F494-46CC-9ED0-2DE414CAC005}"/>
              </a:ext>
            </a:extLst>
          </p:cNvPr>
          <p:cNvSpPr>
            <a:spLocks noGrp="1"/>
          </p:cNvSpPr>
          <p:nvPr>
            <p:ph type="sldNum" sz="quarter" idx="12"/>
          </p:nvPr>
        </p:nvSpPr>
        <p:spPr/>
        <p:txBody>
          <a:bodyPr/>
          <a:lstStyle/>
          <a:p>
            <a:pPr>
              <a:defRPr/>
            </a:pPr>
            <a:fld id="{F64F6128-AA59-40CE-8962-734C769C2012}" type="slidenum">
              <a:rPr lang="en-US" altLang="en-US" smtClean="0"/>
              <a:pPr>
                <a:defRPr/>
              </a:pPr>
              <a:t>21</a:t>
            </a:fld>
            <a:endParaRPr lang="en-US" altLang="en-US"/>
          </a:p>
        </p:txBody>
      </p:sp>
      <p:pic>
        <p:nvPicPr>
          <p:cNvPr id="6" name="Picture 5">
            <a:extLst>
              <a:ext uri="{FF2B5EF4-FFF2-40B4-BE49-F238E27FC236}">
                <a16:creationId xmlns:a16="http://schemas.microsoft.com/office/drawing/2014/main" id="{1BC180CD-969C-4CE2-8AD3-F53092D36CDF}"/>
              </a:ext>
            </a:extLst>
          </p:cNvPr>
          <p:cNvPicPr>
            <a:picLocks noChangeAspect="1"/>
          </p:cNvPicPr>
          <p:nvPr/>
        </p:nvPicPr>
        <p:blipFill>
          <a:blip r:embed="rId2"/>
          <a:stretch>
            <a:fillRect/>
          </a:stretch>
        </p:blipFill>
        <p:spPr>
          <a:xfrm>
            <a:off x="1676400" y="2685657"/>
            <a:ext cx="6172200" cy="3925088"/>
          </a:xfrm>
          <a:prstGeom prst="rect">
            <a:avLst/>
          </a:prstGeom>
        </p:spPr>
      </p:pic>
    </p:spTree>
    <p:extLst>
      <p:ext uri="{BB962C8B-B14F-4D97-AF65-F5344CB8AC3E}">
        <p14:creationId xmlns:p14="http://schemas.microsoft.com/office/powerpoint/2010/main" val="167603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1094-4548-4DB2-9DD0-2DEAB556F511}"/>
              </a:ext>
            </a:extLst>
          </p:cNvPr>
          <p:cNvSpPr>
            <a:spLocks noGrp="1"/>
          </p:cNvSpPr>
          <p:nvPr>
            <p:ph type="title"/>
          </p:nvPr>
        </p:nvSpPr>
        <p:spPr/>
        <p:txBody>
          <a:bodyPr/>
          <a:lstStyle/>
          <a:p>
            <a:r>
              <a:rPr lang="en-US" dirty="0"/>
              <a:t>File system functions in OS kernel</a:t>
            </a:r>
          </a:p>
        </p:txBody>
      </p:sp>
      <p:sp>
        <p:nvSpPr>
          <p:cNvPr id="3" name="Content Placeholder 2">
            <a:extLst>
              <a:ext uri="{FF2B5EF4-FFF2-40B4-BE49-F238E27FC236}">
                <a16:creationId xmlns:a16="http://schemas.microsoft.com/office/drawing/2014/main" id="{EBD0E2D1-7576-4DCB-859E-F9D963E7542B}"/>
              </a:ext>
            </a:extLst>
          </p:cNvPr>
          <p:cNvSpPr>
            <a:spLocks noGrp="1"/>
          </p:cNvSpPr>
          <p:nvPr>
            <p:ph idx="1"/>
          </p:nvPr>
        </p:nvSpPr>
        <p:spPr>
          <a:xfrm>
            <a:off x="685800" y="1447800"/>
            <a:ext cx="8001000" cy="914400"/>
          </a:xfrm>
        </p:spPr>
        <p:txBody>
          <a:bodyPr/>
          <a:lstStyle/>
          <a:p>
            <a:r>
              <a:rPr lang="en-US" dirty="0"/>
              <a:t>This refers to functions that </a:t>
            </a:r>
            <a:r>
              <a:rPr lang="en-US" b="1" dirty="0"/>
              <a:t>execute in kernel mode</a:t>
            </a:r>
          </a:p>
          <a:p>
            <a:r>
              <a:rPr lang="en-US" dirty="0"/>
              <a:t>These functions provide support for </a:t>
            </a:r>
            <a:r>
              <a:rPr lang="en-US" b="1" dirty="0"/>
              <a:t>file operations</a:t>
            </a:r>
          </a:p>
        </p:txBody>
      </p:sp>
      <p:sp>
        <p:nvSpPr>
          <p:cNvPr id="4" name="Slide Number Placeholder 3">
            <a:extLst>
              <a:ext uri="{FF2B5EF4-FFF2-40B4-BE49-F238E27FC236}">
                <a16:creationId xmlns:a16="http://schemas.microsoft.com/office/drawing/2014/main" id="{86B3D5CF-A582-468F-B924-4F0C4258F1F7}"/>
              </a:ext>
            </a:extLst>
          </p:cNvPr>
          <p:cNvSpPr>
            <a:spLocks noGrp="1"/>
          </p:cNvSpPr>
          <p:nvPr>
            <p:ph type="sldNum" sz="quarter" idx="12"/>
          </p:nvPr>
        </p:nvSpPr>
        <p:spPr/>
        <p:txBody>
          <a:bodyPr/>
          <a:lstStyle/>
          <a:p>
            <a:pPr>
              <a:defRPr/>
            </a:pPr>
            <a:fld id="{F64F6128-AA59-40CE-8962-734C769C2012}" type="slidenum">
              <a:rPr lang="en-US" altLang="en-US" smtClean="0"/>
              <a:pPr>
                <a:defRPr/>
              </a:pPr>
              <a:t>22</a:t>
            </a:fld>
            <a:endParaRPr lang="en-US" altLang="en-US"/>
          </a:p>
        </p:txBody>
      </p:sp>
      <p:sp>
        <p:nvSpPr>
          <p:cNvPr id="5" name="TextBox 4">
            <a:extLst>
              <a:ext uri="{FF2B5EF4-FFF2-40B4-BE49-F238E27FC236}">
                <a16:creationId xmlns:a16="http://schemas.microsoft.com/office/drawing/2014/main" id="{F58B00D6-6AAD-4C5E-8C83-EBE32084220F}"/>
              </a:ext>
            </a:extLst>
          </p:cNvPr>
          <p:cNvSpPr txBox="1"/>
          <p:nvPr/>
        </p:nvSpPr>
        <p:spPr>
          <a:xfrm>
            <a:off x="685800" y="6059269"/>
            <a:ext cx="7239000" cy="646331"/>
          </a:xfrm>
          <a:prstGeom prst="rect">
            <a:avLst/>
          </a:prstGeom>
          <a:noFill/>
        </p:spPr>
        <p:txBody>
          <a:bodyPr wrap="square" rtlCol="0">
            <a:spAutoFit/>
          </a:bodyPr>
          <a:lstStyle/>
          <a:p>
            <a:r>
              <a:rPr lang="en-US" sz="1800" dirty="0">
                <a:solidFill>
                  <a:schemeClr val="accent6"/>
                </a:solidFill>
              </a:rPr>
              <a:t>The notion of ‘file system’ does not apply to embedded systems but file systems are essential in general operating systems.</a:t>
            </a:r>
          </a:p>
        </p:txBody>
      </p:sp>
      <p:grpSp>
        <p:nvGrpSpPr>
          <p:cNvPr id="8" name="Group 7">
            <a:extLst>
              <a:ext uri="{FF2B5EF4-FFF2-40B4-BE49-F238E27FC236}">
                <a16:creationId xmlns:a16="http://schemas.microsoft.com/office/drawing/2014/main" id="{25518255-AAB6-4FE5-91A0-1FEEDEB321AD}"/>
              </a:ext>
            </a:extLst>
          </p:cNvPr>
          <p:cNvGrpSpPr/>
          <p:nvPr/>
        </p:nvGrpSpPr>
        <p:grpSpPr>
          <a:xfrm>
            <a:off x="672548" y="2458135"/>
            <a:ext cx="8001000" cy="3485465"/>
            <a:chOff x="672548" y="2458135"/>
            <a:chExt cx="8001000" cy="3485465"/>
          </a:xfrm>
        </p:grpSpPr>
        <p:pic>
          <p:nvPicPr>
            <p:cNvPr id="6" name="Picture 5">
              <a:extLst>
                <a:ext uri="{FF2B5EF4-FFF2-40B4-BE49-F238E27FC236}">
                  <a16:creationId xmlns:a16="http://schemas.microsoft.com/office/drawing/2014/main" id="{448AD994-F036-4004-94E1-4E7F9FD0DBAD}"/>
                </a:ext>
              </a:extLst>
            </p:cNvPr>
            <p:cNvPicPr>
              <a:picLocks noChangeAspect="1"/>
            </p:cNvPicPr>
            <p:nvPr/>
          </p:nvPicPr>
          <p:blipFill>
            <a:blip r:embed="rId2"/>
            <a:stretch>
              <a:fillRect/>
            </a:stretch>
          </p:blipFill>
          <p:spPr>
            <a:xfrm>
              <a:off x="894080" y="2927030"/>
              <a:ext cx="7762240" cy="3016570"/>
            </a:xfrm>
            <a:prstGeom prst="rect">
              <a:avLst/>
            </a:prstGeom>
            <a:ln>
              <a:solidFill>
                <a:schemeClr val="accent6"/>
              </a:solidFill>
            </a:ln>
          </p:spPr>
        </p:pic>
        <p:sp>
          <p:nvSpPr>
            <p:cNvPr id="7" name="Content Placeholder 2">
              <a:extLst>
                <a:ext uri="{FF2B5EF4-FFF2-40B4-BE49-F238E27FC236}">
                  <a16:creationId xmlns:a16="http://schemas.microsoft.com/office/drawing/2014/main" id="{2D74C36E-982D-44B5-8510-C39182AC4943}"/>
                </a:ext>
              </a:extLst>
            </p:cNvPr>
            <p:cNvSpPr txBox="1">
              <a:spLocks/>
            </p:cNvSpPr>
            <p:nvPr/>
          </p:nvSpPr>
          <p:spPr bwMode="auto">
            <a:xfrm>
              <a:off x="672548" y="2458135"/>
              <a:ext cx="8001000" cy="43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Examples (see below):</a:t>
              </a:r>
            </a:p>
          </p:txBody>
        </p:sp>
      </p:grpSp>
    </p:spTree>
    <p:extLst>
      <p:ext uri="{BB962C8B-B14F-4D97-AF65-F5344CB8AC3E}">
        <p14:creationId xmlns:p14="http://schemas.microsoft.com/office/powerpoint/2010/main" val="883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665F-F7C9-4421-B6DB-991E0A35DF96}"/>
              </a:ext>
            </a:extLst>
          </p:cNvPr>
          <p:cNvSpPr>
            <a:spLocks noGrp="1"/>
          </p:cNvSpPr>
          <p:nvPr>
            <p:ph type="title"/>
          </p:nvPr>
        </p:nvSpPr>
        <p:spPr/>
        <p:txBody>
          <a:bodyPr/>
          <a:lstStyle/>
          <a:p>
            <a:r>
              <a:rPr lang="en-US" dirty="0"/>
              <a:t>System calls for file operations</a:t>
            </a:r>
          </a:p>
        </p:txBody>
      </p:sp>
      <p:sp>
        <p:nvSpPr>
          <p:cNvPr id="3" name="Content Placeholder 2">
            <a:extLst>
              <a:ext uri="{FF2B5EF4-FFF2-40B4-BE49-F238E27FC236}">
                <a16:creationId xmlns:a16="http://schemas.microsoft.com/office/drawing/2014/main" id="{818FCBCD-0779-4AA5-956D-F9CD89B6789E}"/>
              </a:ext>
            </a:extLst>
          </p:cNvPr>
          <p:cNvSpPr>
            <a:spLocks noGrp="1"/>
          </p:cNvSpPr>
          <p:nvPr>
            <p:ph idx="1"/>
          </p:nvPr>
        </p:nvSpPr>
        <p:spPr>
          <a:xfrm>
            <a:off x="685799" y="1447800"/>
            <a:ext cx="7845287" cy="1701870"/>
          </a:xfrm>
        </p:spPr>
        <p:txBody>
          <a:bodyPr/>
          <a:lstStyle/>
          <a:p>
            <a:r>
              <a:rPr lang="en-US" sz="2200" dirty="0"/>
              <a:t>Recall that </a:t>
            </a:r>
            <a:r>
              <a:rPr lang="en-US" sz="2200" b="1" dirty="0"/>
              <a:t>user mode programs </a:t>
            </a:r>
            <a:r>
              <a:rPr lang="en-US" sz="2200" dirty="0"/>
              <a:t>use system calls to access </a:t>
            </a:r>
            <a:r>
              <a:rPr lang="en-US" sz="2200" b="1" dirty="0"/>
              <a:t>kernel functions</a:t>
            </a:r>
          </a:p>
          <a:p>
            <a:pPr lvl="1"/>
            <a:r>
              <a:rPr lang="en-US" sz="2000" dirty="0"/>
              <a:t>The only way for user programs to execute kernel functions is through system calls.</a:t>
            </a:r>
          </a:p>
          <a:p>
            <a:r>
              <a:rPr lang="en-US" sz="2200" dirty="0"/>
              <a:t>For example, the following program reads second 1024 bytes of a ﬁle</a:t>
            </a:r>
          </a:p>
        </p:txBody>
      </p:sp>
      <p:sp>
        <p:nvSpPr>
          <p:cNvPr id="4" name="Slide Number Placeholder 3">
            <a:extLst>
              <a:ext uri="{FF2B5EF4-FFF2-40B4-BE49-F238E27FC236}">
                <a16:creationId xmlns:a16="http://schemas.microsoft.com/office/drawing/2014/main" id="{B4199BBC-6B50-4E82-A696-6DB8A4769059}"/>
              </a:ext>
            </a:extLst>
          </p:cNvPr>
          <p:cNvSpPr>
            <a:spLocks noGrp="1"/>
          </p:cNvSpPr>
          <p:nvPr>
            <p:ph type="sldNum" sz="quarter" idx="12"/>
          </p:nvPr>
        </p:nvSpPr>
        <p:spPr/>
        <p:txBody>
          <a:bodyPr/>
          <a:lstStyle/>
          <a:p>
            <a:pPr>
              <a:defRPr/>
            </a:pPr>
            <a:fld id="{F64F6128-AA59-40CE-8962-734C769C2012}" type="slidenum">
              <a:rPr lang="en-US" altLang="en-US" smtClean="0"/>
              <a:pPr>
                <a:defRPr/>
              </a:pPr>
              <a:t>23</a:t>
            </a:fld>
            <a:endParaRPr lang="en-US" altLang="en-US"/>
          </a:p>
        </p:txBody>
      </p:sp>
      <p:pic>
        <p:nvPicPr>
          <p:cNvPr id="6" name="Picture 5">
            <a:extLst>
              <a:ext uri="{FF2B5EF4-FFF2-40B4-BE49-F238E27FC236}">
                <a16:creationId xmlns:a16="http://schemas.microsoft.com/office/drawing/2014/main" id="{90DBA6D6-A300-4532-AAD7-5BF1EF93C469}"/>
              </a:ext>
            </a:extLst>
          </p:cNvPr>
          <p:cNvPicPr>
            <a:picLocks noChangeAspect="1"/>
          </p:cNvPicPr>
          <p:nvPr/>
        </p:nvPicPr>
        <p:blipFill>
          <a:blip r:embed="rId2"/>
          <a:stretch>
            <a:fillRect/>
          </a:stretch>
        </p:blipFill>
        <p:spPr>
          <a:xfrm>
            <a:off x="1028700" y="3708331"/>
            <a:ext cx="7353300" cy="3051885"/>
          </a:xfrm>
          <a:prstGeom prst="rect">
            <a:avLst/>
          </a:prstGeom>
          <a:ln>
            <a:solidFill>
              <a:schemeClr val="accent6"/>
            </a:solidFill>
          </a:ln>
        </p:spPr>
      </p:pic>
    </p:spTree>
    <p:extLst>
      <p:ext uri="{BB962C8B-B14F-4D97-AF65-F5344CB8AC3E}">
        <p14:creationId xmlns:p14="http://schemas.microsoft.com/office/powerpoint/2010/main" val="415427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4FC8-917D-4197-A670-1F98B0C34DB6}"/>
              </a:ext>
            </a:extLst>
          </p:cNvPr>
          <p:cNvSpPr>
            <a:spLocks noGrp="1"/>
          </p:cNvSpPr>
          <p:nvPr>
            <p:ph type="title"/>
          </p:nvPr>
        </p:nvSpPr>
        <p:spPr/>
        <p:txBody>
          <a:bodyPr/>
          <a:lstStyle/>
          <a:p>
            <a:r>
              <a:rPr lang="en-US" dirty="0"/>
              <a:t>Explanation of the example </a:t>
            </a:r>
          </a:p>
        </p:txBody>
      </p:sp>
      <p:sp>
        <p:nvSpPr>
          <p:cNvPr id="3" name="Content Placeholder 2">
            <a:extLst>
              <a:ext uri="{FF2B5EF4-FFF2-40B4-BE49-F238E27FC236}">
                <a16:creationId xmlns:a16="http://schemas.microsoft.com/office/drawing/2014/main" id="{B420B8F5-C32A-457B-9A00-F8E77E7976D7}"/>
              </a:ext>
            </a:extLst>
          </p:cNvPr>
          <p:cNvSpPr>
            <a:spLocks noGrp="1"/>
          </p:cNvSpPr>
          <p:nvPr>
            <p:ph idx="1"/>
          </p:nvPr>
        </p:nvSpPr>
        <p:spPr>
          <a:xfrm>
            <a:off x="685800" y="1447800"/>
            <a:ext cx="8077200" cy="990600"/>
          </a:xfrm>
        </p:spPr>
        <p:txBody>
          <a:bodyPr/>
          <a:lstStyle/>
          <a:p>
            <a:r>
              <a:rPr lang="en-US" sz="1800" dirty="0"/>
              <a:t>Functions </a:t>
            </a:r>
            <a:r>
              <a:rPr lang="en-US" sz="1800" b="1" dirty="0"/>
              <a:t>open()</a:t>
            </a:r>
            <a:r>
              <a:rPr lang="en-US" sz="1800" dirty="0"/>
              <a:t>, </a:t>
            </a:r>
            <a:r>
              <a:rPr lang="en-US" sz="1800" b="1" dirty="0"/>
              <a:t>read()</a:t>
            </a:r>
            <a:r>
              <a:rPr lang="en-US" sz="1800" dirty="0"/>
              <a:t>, </a:t>
            </a:r>
            <a:r>
              <a:rPr lang="en-US" sz="1800" b="1" dirty="0" err="1"/>
              <a:t>lseek</a:t>
            </a:r>
            <a:r>
              <a:rPr lang="en-US" sz="1800" b="1" dirty="0"/>
              <a:t>()</a:t>
            </a:r>
            <a:r>
              <a:rPr lang="en-US" sz="1800" dirty="0"/>
              <a:t> and </a:t>
            </a:r>
            <a:r>
              <a:rPr lang="en-US" sz="1800" b="1" dirty="0"/>
              <a:t>close()</a:t>
            </a:r>
            <a:r>
              <a:rPr lang="en-US" sz="1800" dirty="0"/>
              <a:t> are C library functions. </a:t>
            </a:r>
          </a:p>
          <a:p>
            <a:r>
              <a:rPr lang="en-US" sz="1800" dirty="0"/>
              <a:t>These functions issue a </a:t>
            </a:r>
            <a:r>
              <a:rPr lang="en-US" sz="1800" b="1" dirty="0"/>
              <a:t>system call </a:t>
            </a:r>
            <a:r>
              <a:rPr lang="en-US" sz="1800" dirty="0"/>
              <a:t>causing process to enter </a:t>
            </a:r>
            <a:r>
              <a:rPr lang="en-US" sz="1800" b="1" dirty="0"/>
              <a:t>kernel mode</a:t>
            </a:r>
            <a:r>
              <a:rPr lang="en-US" sz="1800" dirty="0"/>
              <a:t> to execute kernel functions such as </a:t>
            </a:r>
            <a:r>
              <a:rPr lang="en-US" sz="1800" b="1" dirty="0" err="1"/>
              <a:t>kopen</a:t>
            </a:r>
            <a:r>
              <a:rPr lang="en-US" sz="1800" b="1" dirty="0"/>
              <a:t>()</a:t>
            </a:r>
            <a:r>
              <a:rPr lang="en-US" sz="1800" dirty="0"/>
              <a:t>, </a:t>
            </a:r>
            <a:r>
              <a:rPr lang="en-US" sz="1800" b="1" dirty="0" err="1"/>
              <a:t>kread</a:t>
            </a:r>
            <a:r>
              <a:rPr lang="en-US" sz="1800" b="1" dirty="0"/>
              <a:t>()</a:t>
            </a:r>
            <a:r>
              <a:rPr lang="en-US" sz="1800" dirty="0"/>
              <a:t>, etc. </a:t>
            </a:r>
          </a:p>
        </p:txBody>
      </p:sp>
      <p:sp>
        <p:nvSpPr>
          <p:cNvPr id="4" name="Slide Number Placeholder 3">
            <a:extLst>
              <a:ext uri="{FF2B5EF4-FFF2-40B4-BE49-F238E27FC236}">
                <a16:creationId xmlns:a16="http://schemas.microsoft.com/office/drawing/2014/main" id="{6841CE8B-2119-433A-9BD6-A22ABDE9A40C}"/>
              </a:ext>
            </a:extLst>
          </p:cNvPr>
          <p:cNvSpPr>
            <a:spLocks noGrp="1"/>
          </p:cNvSpPr>
          <p:nvPr>
            <p:ph type="sldNum" sz="quarter" idx="12"/>
          </p:nvPr>
        </p:nvSpPr>
        <p:spPr/>
        <p:txBody>
          <a:bodyPr/>
          <a:lstStyle/>
          <a:p>
            <a:pPr>
              <a:defRPr/>
            </a:pPr>
            <a:fld id="{F64F6128-AA59-40CE-8962-734C769C2012}" type="slidenum">
              <a:rPr lang="en-US" altLang="en-US" smtClean="0"/>
              <a:pPr>
                <a:defRPr/>
              </a:pPr>
              <a:t>24</a:t>
            </a:fld>
            <a:endParaRPr lang="en-US" altLang="en-US"/>
          </a:p>
        </p:txBody>
      </p:sp>
      <p:sp>
        <p:nvSpPr>
          <p:cNvPr id="5" name="Content Placeholder 2">
            <a:extLst>
              <a:ext uri="{FF2B5EF4-FFF2-40B4-BE49-F238E27FC236}">
                <a16:creationId xmlns:a16="http://schemas.microsoft.com/office/drawing/2014/main" id="{A2E99F77-7A6E-4859-838F-7318D73588BA}"/>
              </a:ext>
            </a:extLst>
          </p:cNvPr>
          <p:cNvSpPr txBox="1">
            <a:spLocks/>
          </p:cNvSpPr>
          <p:nvPr/>
        </p:nvSpPr>
        <p:spPr bwMode="auto">
          <a:xfrm>
            <a:off x="711200" y="5420360"/>
            <a:ext cx="8077200" cy="1236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800" kern="0" dirty="0"/>
              <a:t>In case of read/write ﬁles, the best way is to match what kernel does.</a:t>
            </a:r>
          </a:p>
          <a:p>
            <a:pPr lvl="1"/>
            <a:r>
              <a:rPr lang="en-US" sz="1800" b="1" kern="0" dirty="0"/>
              <a:t>Kernel reads/writes ﬁles by block size </a:t>
            </a:r>
            <a:r>
              <a:rPr lang="en-US" sz="1800" kern="0" dirty="0"/>
              <a:t>that ranges from 1KB to 8KB</a:t>
            </a:r>
          </a:p>
          <a:p>
            <a:pPr lvl="1"/>
            <a:r>
              <a:rPr lang="en-US" sz="1800" kern="0" dirty="0"/>
              <a:t>In Linux, default block size is 4KB for hard disks</a:t>
            </a:r>
          </a:p>
        </p:txBody>
      </p:sp>
      <p:sp>
        <p:nvSpPr>
          <p:cNvPr id="6" name="Content Placeholder 2">
            <a:extLst>
              <a:ext uri="{FF2B5EF4-FFF2-40B4-BE49-F238E27FC236}">
                <a16:creationId xmlns:a16="http://schemas.microsoft.com/office/drawing/2014/main" id="{625885C2-49CF-4443-AD6C-D26DAD4BC12D}"/>
              </a:ext>
            </a:extLst>
          </p:cNvPr>
          <p:cNvSpPr txBox="1">
            <a:spLocks/>
          </p:cNvSpPr>
          <p:nvPr/>
        </p:nvSpPr>
        <p:spPr bwMode="auto">
          <a:xfrm>
            <a:off x="675861" y="2428240"/>
            <a:ext cx="8077200" cy="75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800" b="1" kern="0" dirty="0"/>
              <a:t>Why transferring data in blocks is a wise decision as we did in this example?</a:t>
            </a:r>
          </a:p>
        </p:txBody>
      </p:sp>
      <p:sp>
        <p:nvSpPr>
          <p:cNvPr id="7" name="Content Placeholder 2">
            <a:extLst>
              <a:ext uri="{FF2B5EF4-FFF2-40B4-BE49-F238E27FC236}">
                <a16:creationId xmlns:a16="http://schemas.microsoft.com/office/drawing/2014/main" id="{6372A11A-197E-452A-A294-80B3B677466C}"/>
              </a:ext>
            </a:extLst>
          </p:cNvPr>
          <p:cNvSpPr txBox="1">
            <a:spLocks/>
          </p:cNvSpPr>
          <p:nvPr/>
        </p:nvSpPr>
        <p:spPr bwMode="auto">
          <a:xfrm>
            <a:off x="838200" y="3086100"/>
            <a:ext cx="80772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sz="1800" kern="0" dirty="0"/>
              <a:t>Switch between user mode and kernel mode is </a:t>
            </a:r>
            <a:r>
              <a:rPr lang="en-US" sz="1800" kern="0" dirty="0">
                <a:solidFill>
                  <a:schemeClr val="accent6"/>
                </a:solidFill>
              </a:rPr>
              <a:t>time consuming</a:t>
            </a:r>
            <a:r>
              <a:rPr lang="en-US" sz="1800" kern="0" dirty="0"/>
              <a:t>.</a:t>
            </a:r>
          </a:p>
          <a:p>
            <a:pPr lvl="1"/>
            <a:r>
              <a:rPr lang="en-US" sz="1800" kern="0" dirty="0"/>
              <a:t>Data transfer between kernel and user spaces is therefore </a:t>
            </a:r>
            <a:r>
              <a:rPr lang="en-US" sz="1800" kern="0" dirty="0">
                <a:solidFill>
                  <a:schemeClr val="accent6"/>
                </a:solidFill>
              </a:rPr>
              <a:t>expensive</a:t>
            </a:r>
            <a:r>
              <a:rPr lang="en-US" sz="1800" kern="0" dirty="0"/>
              <a:t>. </a:t>
            </a:r>
          </a:p>
          <a:p>
            <a:pPr lvl="1"/>
            <a:r>
              <a:rPr lang="en-US" sz="1800" kern="0" dirty="0"/>
              <a:t>Although it is permissible to issue a </a:t>
            </a:r>
            <a:r>
              <a:rPr lang="en-US" sz="1800" b="1" kern="0" dirty="0"/>
              <a:t>read(</a:t>
            </a:r>
            <a:r>
              <a:rPr lang="en-US" sz="1800" b="1" kern="0" dirty="0" err="1"/>
              <a:t>fd</a:t>
            </a:r>
            <a:r>
              <a:rPr lang="en-US" sz="1800" b="1" kern="0" dirty="0"/>
              <a:t>, </a:t>
            </a:r>
            <a:r>
              <a:rPr lang="en-US" sz="1800" b="1" kern="0" dirty="0" err="1"/>
              <a:t>buf</a:t>
            </a:r>
            <a:r>
              <a:rPr lang="en-US" sz="1800" b="1" kern="0" dirty="0"/>
              <a:t>, 1)</a:t>
            </a:r>
            <a:r>
              <a:rPr lang="en-US" sz="1800" kern="0" dirty="0"/>
              <a:t> system call to read only one byte of data, it is not wise to do so due to the huge overhead.</a:t>
            </a:r>
          </a:p>
          <a:p>
            <a:pPr lvl="1"/>
            <a:r>
              <a:rPr lang="en-US" sz="1800" kern="0" dirty="0"/>
              <a:t>Therefore, every time we enter kernel, we should do as much as we can to make the journey worthwhile. </a:t>
            </a:r>
          </a:p>
        </p:txBody>
      </p:sp>
    </p:spTree>
    <p:extLst>
      <p:ext uri="{BB962C8B-B14F-4D97-AF65-F5344CB8AC3E}">
        <p14:creationId xmlns:p14="http://schemas.microsoft.com/office/powerpoint/2010/main" val="366617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5DF5-097A-481F-9AB8-C835541CB598}"/>
              </a:ext>
            </a:extLst>
          </p:cNvPr>
          <p:cNvSpPr>
            <a:spLocks noGrp="1"/>
          </p:cNvSpPr>
          <p:nvPr>
            <p:ph type="title"/>
          </p:nvPr>
        </p:nvSpPr>
        <p:spPr/>
        <p:txBody>
          <a:bodyPr/>
          <a:lstStyle/>
          <a:p>
            <a:r>
              <a:rPr lang="en-US" dirty="0"/>
              <a:t>Library I/O functions</a:t>
            </a:r>
          </a:p>
        </p:txBody>
      </p:sp>
      <p:sp>
        <p:nvSpPr>
          <p:cNvPr id="3" name="Content Placeholder 2">
            <a:extLst>
              <a:ext uri="{FF2B5EF4-FFF2-40B4-BE49-F238E27FC236}">
                <a16:creationId xmlns:a16="http://schemas.microsoft.com/office/drawing/2014/main" id="{9DF1914A-ECBB-428F-989E-C8971B60C4FE}"/>
              </a:ext>
            </a:extLst>
          </p:cNvPr>
          <p:cNvSpPr>
            <a:spLocks noGrp="1"/>
          </p:cNvSpPr>
          <p:nvPr>
            <p:ph idx="1"/>
          </p:nvPr>
        </p:nvSpPr>
        <p:spPr>
          <a:xfrm>
            <a:off x="685800" y="1447800"/>
            <a:ext cx="7772400" cy="4876800"/>
          </a:xfrm>
        </p:spPr>
        <p:txBody>
          <a:bodyPr/>
          <a:lstStyle/>
          <a:p>
            <a:r>
              <a:rPr lang="en-US" sz="2200" b="1" dirty="0"/>
              <a:t>Why library I/O functions? What is the need?</a:t>
            </a:r>
          </a:p>
          <a:p>
            <a:pPr lvl="1"/>
            <a:r>
              <a:rPr lang="en-US" sz="2000" dirty="0">
                <a:solidFill>
                  <a:schemeClr val="accent6"/>
                </a:solidFill>
              </a:rPr>
              <a:t>System calls </a:t>
            </a:r>
            <a:r>
              <a:rPr lang="en-US" sz="2000" dirty="0"/>
              <a:t>allow user program to read/write </a:t>
            </a:r>
            <a:r>
              <a:rPr lang="en-US" sz="2000" dirty="0">
                <a:solidFill>
                  <a:schemeClr val="accent6"/>
                </a:solidFill>
              </a:rPr>
              <a:t>chunks of data</a:t>
            </a:r>
          </a:p>
          <a:p>
            <a:pPr lvl="1"/>
            <a:r>
              <a:rPr lang="en-US" sz="2000" dirty="0"/>
              <a:t>However, </a:t>
            </a:r>
            <a:r>
              <a:rPr lang="en-US" sz="2000" dirty="0">
                <a:solidFill>
                  <a:schemeClr val="accent6"/>
                </a:solidFill>
              </a:rPr>
              <a:t>data is only a sequence of bytes </a:t>
            </a:r>
            <a:r>
              <a:rPr lang="en-US" sz="2000" dirty="0"/>
              <a:t>from a system calls perspective</a:t>
            </a:r>
          </a:p>
          <a:p>
            <a:pPr lvl="1"/>
            <a:r>
              <a:rPr lang="en-US" sz="2000" dirty="0"/>
              <a:t>On the other hand, </a:t>
            </a:r>
            <a:r>
              <a:rPr lang="en-US" sz="2000" dirty="0">
                <a:solidFill>
                  <a:schemeClr val="accent6"/>
                </a:solidFill>
              </a:rPr>
              <a:t>user programs </a:t>
            </a:r>
            <a:r>
              <a:rPr lang="en-US" sz="2000" dirty="0"/>
              <a:t>need to read/write specific data types (e.g., </a:t>
            </a:r>
            <a:r>
              <a:rPr lang="en-US" sz="2000" dirty="0">
                <a:solidFill>
                  <a:schemeClr val="accent6"/>
                </a:solidFill>
              </a:rPr>
              <a:t>chars</a:t>
            </a:r>
            <a:r>
              <a:rPr lang="en-US" sz="2000" dirty="0"/>
              <a:t>, </a:t>
            </a:r>
            <a:r>
              <a:rPr lang="en-US" sz="2000" dirty="0">
                <a:solidFill>
                  <a:schemeClr val="accent6"/>
                </a:solidFill>
              </a:rPr>
              <a:t>lines</a:t>
            </a:r>
            <a:r>
              <a:rPr lang="en-US" sz="2000" dirty="0"/>
              <a:t>, </a:t>
            </a:r>
            <a:r>
              <a:rPr lang="en-US" sz="2000" dirty="0">
                <a:solidFill>
                  <a:schemeClr val="accent6"/>
                </a:solidFill>
              </a:rPr>
              <a:t>structures</a:t>
            </a:r>
            <a:r>
              <a:rPr lang="en-US" sz="2000" dirty="0"/>
              <a:t>).</a:t>
            </a:r>
          </a:p>
          <a:p>
            <a:pPr lvl="1"/>
            <a:r>
              <a:rPr lang="en-US" sz="2000" dirty="0"/>
              <a:t>Therefore, </a:t>
            </a:r>
            <a:r>
              <a:rPr lang="en-US" sz="2000" dirty="0">
                <a:solidFill>
                  <a:schemeClr val="accent6"/>
                </a:solidFill>
              </a:rPr>
              <a:t>library functions </a:t>
            </a:r>
            <a:r>
              <a:rPr lang="en-US" sz="2000" dirty="0"/>
              <a:t>provide a means for user programs to read/write data of various types, lengths, and formats.</a:t>
            </a:r>
          </a:p>
          <a:p>
            <a:r>
              <a:rPr lang="en-US" sz="2000" b="1" dirty="0"/>
              <a:t>What happens without library I/O functions?</a:t>
            </a:r>
          </a:p>
          <a:p>
            <a:pPr lvl="1"/>
            <a:r>
              <a:rPr lang="en-US" sz="1800" dirty="0"/>
              <a:t>With only system calls, a user mode program must do these operations from/to a buffer area by itself</a:t>
            </a:r>
          </a:p>
          <a:p>
            <a:pPr lvl="1"/>
            <a:r>
              <a:rPr lang="en-US" sz="1800" dirty="0"/>
              <a:t>Inconvenient and burdensome for programmers</a:t>
            </a:r>
          </a:p>
          <a:p>
            <a:r>
              <a:rPr lang="en-US" sz="2000" dirty="0"/>
              <a:t>C library provides standard I/O functions for </a:t>
            </a:r>
            <a:r>
              <a:rPr lang="en-US" sz="2000" b="1" dirty="0"/>
              <a:t>convenience</a:t>
            </a:r>
            <a:r>
              <a:rPr lang="en-US" sz="2000" dirty="0"/>
              <a:t> and </a:t>
            </a:r>
            <a:r>
              <a:rPr lang="en-US" sz="2000" b="1" dirty="0"/>
              <a:t>run-time efﬁciency</a:t>
            </a:r>
            <a:r>
              <a:rPr lang="en-US" sz="2000" dirty="0"/>
              <a:t> </a:t>
            </a:r>
          </a:p>
        </p:txBody>
      </p:sp>
      <p:sp>
        <p:nvSpPr>
          <p:cNvPr id="4" name="Slide Number Placeholder 3">
            <a:extLst>
              <a:ext uri="{FF2B5EF4-FFF2-40B4-BE49-F238E27FC236}">
                <a16:creationId xmlns:a16="http://schemas.microsoft.com/office/drawing/2014/main" id="{76EA7438-5174-48B3-9D9E-69D8375B6A67}"/>
              </a:ext>
            </a:extLst>
          </p:cNvPr>
          <p:cNvSpPr>
            <a:spLocks noGrp="1"/>
          </p:cNvSpPr>
          <p:nvPr>
            <p:ph type="sldNum" sz="quarter" idx="12"/>
          </p:nvPr>
        </p:nvSpPr>
        <p:spPr/>
        <p:txBody>
          <a:bodyPr/>
          <a:lstStyle/>
          <a:p>
            <a:pPr>
              <a:defRPr/>
            </a:pPr>
            <a:fld id="{F64F6128-AA59-40CE-8962-734C769C2012}" type="slidenum">
              <a:rPr lang="en-US" altLang="en-US" smtClean="0"/>
              <a:pPr>
                <a:defRPr/>
              </a:pPr>
              <a:t>25</a:t>
            </a:fld>
            <a:endParaRPr lang="en-US" altLang="en-US"/>
          </a:p>
        </p:txBody>
      </p:sp>
    </p:spTree>
    <p:extLst>
      <p:ext uri="{BB962C8B-B14F-4D97-AF65-F5344CB8AC3E}">
        <p14:creationId xmlns:p14="http://schemas.microsoft.com/office/powerpoint/2010/main" val="458903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7D6B-DA79-4DE0-9FEE-3023D7341EA8}"/>
              </a:ext>
            </a:extLst>
          </p:cNvPr>
          <p:cNvSpPr>
            <a:spLocks noGrp="1"/>
          </p:cNvSpPr>
          <p:nvPr>
            <p:ph type="title"/>
          </p:nvPr>
        </p:nvSpPr>
        <p:spPr/>
        <p:txBody>
          <a:bodyPr/>
          <a:lstStyle/>
          <a:p>
            <a:r>
              <a:rPr lang="en-US" dirty="0"/>
              <a:t>Library I/O functions</a:t>
            </a:r>
          </a:p>
        </p:txBody>
      </p:sp>
      <p:sp>
        <p:nvSpPr>
          <p:cNvPr id="3" name="Content Placeholder 2">
            <a:extLst>
              <a:ext uri="{FF2B5EF4-FFF2-40B4-BE49-F238E27FC236}">
                <a16:creationId xmlns:a16="http://schemas.microsoft.com/office/drawing/2014/main" id="{7DF4872C-0054-4575-B9D2-972AA1ED4F95}"/>
              </a:ext>
            </a:extLst>
          </p:cNvPr>
          <p:cNvSpPr>
            <a:spLocks noGrp="1"/>
          </p:cNvSpPr>
          <p:nvPr>
            <p:ph idx="1"/>
          </p:nvPr>
        </p:nvSpPr>
        <p:spPr>
          <a:xfrm>
            <a:off x="685800" y="1447800"/>
            <a:ext cx="7772400" cy="685800"/>
          </a:xfrm>
        </p:spPr>
        <p:txBody>
          <a:bodyPr/>
          <a:lstStyle/>
          <a:p>
            <a:r>
              <a:rPr lang="en-US" dirty="0"/>
              <a:t>Standard library I/O functions include these categories:</a:t>
            </a:r>
          </a:p>
        </p:txBody>
      </p:sp>
      <p:sp>
        <p:nvSpPr>
          <p:cNvPr id="4" name="Slide Number Placeholder 3">
            <a:extLst>
              <a:ext uri="{FF2B5EF4-FFF2-40B4-BE49-F238E27FC236}">
                <a16:creationId xmlns:a16="http://schemas.microsoft.com/office/drawing/2014/main" id="{B5ECBC9B-4205-41C2-AF96-0C418B5241B3}"/>
              </a:ext>
            </a:extLst>
          </p:cNvPr>
          <p:cNvSpPr>
            <a:spLocks noGrp="1"/>
          </p:cNvSpPr>
          <p:nvPr>
            <p:ph type="sldNum" sz="quarter" idx="12"/>
          </p:nvPr>
        </p:nvSpPr>
        <p:spPr/>
        <p:txBody>
          <a:bodyPr/>
          <a:lstStyle/>
          <a:p>
            <a:pPr>
              <a:defRPr/>
            </a:pPr>
            <a:fld id="{F64F6128-AA59-40CE-8962-734C769C2012}" type="slidenum">
              <a:rPr lang="en-US" altLang="en-US" smtClean="0"/>
              <a:pPr>
                <a:defRPr/>
              </a:pPr>
              <a:t>26</a:t>
            </a:fld>
            <a:endParaRPr lang="en-US" altLang="en-US"/>
          </a:p>
        </p:txBody>
      </p:sp>
      <p:pic>
        <p:nvPicPr>
          <p:cNvPr id="6" name="Picture 5">
            <a:extLst>
              <a:ext uri="{FF2B5EF4-FFF2-40B4-BE49-F238E27FC236}">
                <a16:creationId xmlns:a16="http://schemas.microsoft.com/office/drawing/2014/main" id="{6FBD9E2F-5490-4F89-9041-0EB0D0DBAF42}"/>
              </a:ext>
            </a:extLst>
          </p:cNvPr>
          <p:cNvPicPr>
            <a:picLocks noChangeAspect="1"/>
          </p:cNvPicPr>
          <p:nvPr/>
        </p:nvPicPr>
        <p:blipFill>
          <a:blip r:embed="rId2"/>
          <a:stretch>
            <a:fillRect/>
          </a:stretch>
        </p:blipFill>
        <p:spPr>
          <a:xfrm>
            <a:off x="463826" y="2483426"/>
            <a:ext cx="8216348" cy="1073306"/>
          </a:xfrm>
          <a:prstGeom prst="rect">
            <a:avLst/>
          </a:prstGeom>
          <a:ln>
            <a:solidFill>
              <a:schemeClr val="accent6"/>
            </a:solidFill>
          </a:ln>
        </p:spPr>
      </p:pic>
      <p:sp>
        <p:nvSpPr>
          <p:cNvPr id="7" name="Content Placeholder 2">
            <a:extLst>
              <a:ext uri="{FF2B5EF4-FFF2-40B4-BE49-F238E27FC236}">
                <a16:creationId xmlns:a16="http://schemas.microsoft.com/office/drawing/2014/main" id="{629A64D1-8AED-4FB9-B6B5-BB9AE5D3DFD3}"/>
              </a:ext>
            </a:extLst>
          </p:cNvPr>
          <p:cNvSpPr txBox="1">
            <a:spLocks/>
          </p:cNvSpPr>
          <p:nvPr/>
        </p:nvSpPr>
        <p:spPr bwMode="auto">
          <a:xfrm>
            <a:off x="685800" y="3880552"/>
            <a:ext cx="8130209" cy="206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kern="0" dirty="0"/>
              <a:t>Note</a:t>
            </a:r>
          </a:p>
          <a:p>
            <a:pPr lvl="1"/>
            <a:r>
              <a:rPr lang="en-US" kern="0" dirty="0" err="1">
                <a:solidFill>
                  <a:schemeClr val="accent6"/>
                </a:solidFill>
              </a:rPr>
              <a:t>sscanf</a:t>
            </a:r>
            <a:r>
              <a:rPr lang="en-US" kern="0" dirty="0">
                <a:solidFill>
                  <a:schemeClr val="accent6"/>
                </a:solidFill>
              </a:rPr>
              <a:t>()</a:t>
            </a:r>
            <a:r>
              <a:rPr lang="en-US" kern="0" dirty="0"/>
              <a:t> and </a:t>
            </a:r>
            <a:r>
              <a:rPr lang="en-US" kern="0" dirty="0" err="1">
                <a:solidFill>
                  <a:schemeClr val="accent6"/>
                </a:solidFill>
              </a:rPr>
              <a:t>sprintf</a:t>
            </a:r>
            <a:r>
              <a:rPr lang="en-US" kern="0" dirty="0">
                <a:solidFill>
                  <a:schemeClr val="accent6"/>
                </a:solidFill>
              </a:rPr>
              <a:t>() </a:t>
            </a:r>
            <a:r>
              <a:rPr lang="en-US" kern="0" dirty="0"/>
              <a:t>read/write </a:t>
            </a:r>
            <a:r>
              <a:rPr lang="en-US" kern="0" dirty="0">
                <a:solidFill>
                  <a:schemeClr val="accent6"/>
                </a:solidFill>
              </a:rPr>
              <a:t>memory</a:t>
            </a:r>
            <a:r>
              <a:rPr lang="en-US" kern="0" dirty="0"/>
              <a:t> locations</a:t>
            </a:r>
          </a:p>
          <a:p>
            <a:pPr lvl="1"/>
            <a:r>
              <a:rPr lang="en-US" kern="0" dirty="0"/>
              <a:t>All </a:t>
            </a:r>
            <a:r>
              <a:rPr lang="en-US" kern="0" dirty="0">
                <a:solidFill>
                  <a:schemeClr val="accent6"/>
                </a:solidFill>
              </a:rPr>
              <a:t>other library I/O functions </a:t>
            </a:r>
            <a:r>
              <a:rPr lang="en-US" kern="0" dirty="0"/>
              <a:t>ultimately issue system calls for actual data transfer through system </a:t>
            </a:r>
            <a:r>
              <a:rPr lang="en-US" kern="0" dirty="0">
                <a:solidFill>
                  <a:schemeClr val="accent6"/>
                </a:solidFill>
              </a:rPr>
              <a:t>kernel</a:t>
            </a:r>
          </a:p>
        </p:txBody>
      </p:sp>
      <p:sp>
        <p:nvSpPr>
          <p:cNvPr id="5" name="TextBox 4">
            <a:extLst>
              <a:ext uri="{FF2B5EF4-FFF2-40B4-BE49-F238E27FC236}">
                <a16:creationId xmlns:a16="http://schemas.microsoft.com/office/drawing/2014/main" id="{1360B5A0-69B6-4A24-AF80-795C362A9D8D}"/>
              </a:ext>
            </a:extLst>
          </p:cNvPr>
          <p:cNvSpPr txBox="1"/>
          <p:nvPr/>
        </p:nvSpPr>
        <p:spPr>
          <a:xfrm>
            <a:off x="381000" y="5961023"/>
            <a:ext cx="3007555" cy="584775"/>
          </a:xfrm>
          <a:prstGeom prst="rect">
            <a:avLst/>
          </a:prstGeom>
          <a:noFill/>
        </p:spPr>
        <p:txBody>
          <a:bodyPr wrap="none" rtlCol="0">
            <a:spAutoFit/>
          </a:bodyPr>
          <a:lstStyle/>
          <a:p>
            <a:r>
              <a:rPr lang="en-US" sz="1600" dirty="0">
                <a:solidFill>
                  <a:schemeClr val="accent1">
                    <a:lumMod val="50000"/>
                  </a:schemeClr>
                </a:solidFill>
              </a:rPr>
              <a:t>read formatted data from string</a:t>
            </a:r>
          </a:p>
          <a:p>
            <a:r>
              <a:rPr lang="en-US" sz="1600" dirty="0">
                <a:solidFill>
                  <a:schemeClr val="accent1">
                    <a:lumMod val="50000"/>
                  </a:schemeClr>
                </a:solidFill>
              </a:rPr>
              <a:t>write formatted data to string </a:t>
            </a:r>
          </a:p>
        </p:txBody>
      </p:sp>
      <p:sp>
        <p:nvSpPr>
          <p:cNvPr id="8" name="Freeform: Shape 7">
            <a:extLst>
              <a:ext uri="{FF2B5EF4-FFF2-40B4-BE49-F238E27FC236}">
                <a16:creationId xmlns:a16="http://schemas.microsoft.com/office/drawing/2014/main" id="{7C184F39-279F-4923-A01A-30829D02B82E}"/>
              </a:ext>
            </a:extLst>
          </p:cNvPr>
          <p:cNvSpPr/>
          <p:nvPr/>
        </p:nvSpPr>
        <p:spPr>
          <a:xfrm>
            <a:off x="604624" y="4621696"/>
            <a:ext cx="906124" cy="1381539"/>
          </a:xfrm>
          <a:custGeom>
            <a:avLst/>
            <a:gdLst>
              <a:gd name="connsiteX0" fmla="*/ 906124 w 906124"/>
              <a:gd name="connsiteY0" fmla="*/ 0 h 1381539"/>
              <a:gd name="connsiteX1" fmla="*/ 11602 w 906124"/>
              <a:gd name="connsiteY1" fmla="*/ 606287 h 1381539"/>
              <a:gd name="connsiteX2" fmla="*/ 478741 w 906124"/>
              <a:gd name="connsiteY2" fmla="*/ 1381539 h 1381539"/>
            </a:gdLst>
            <a:ahLst/>
            <a:cxnLst>
              <a:cxn ang="0">
                <a:pos x="connsiteX0" y="connsiteY0"/>
              </a:cxn>
              <a:cxn ang="0">
                <a:pos x="connsiteX1" y="connsiteY1"/>
              </a:cxn>
              <a:cxn ang="0">
                <a:pos x="connsiteX2" y="connsiteY2"/>
              </a:cxn>
            </a:cxnLst>
            <a:rect l="l" t="t" r="r" b="b"/>
            <a:pathLst>
              <a:path w="906124" h="1381539">
                <a:moveTo>
                  <a:pt x="906124" y="0"/>
                </a:moveTo>
                <a:cubicBezTo>
                  <a:pt x="494478" y="188015"/>
                  <a:pt x="82832" y="376031"/>
                  <a:pt x="11602" y="606287"/>
                </a:cubicBezTo>
                <a:cubicBezTo>
                  <a:pt x="-59629" y="836544"/>
                  <a:pt x="209556" y="1109041"/>
                  <a:pt x="478741" y="13815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D52DD01-8838-4886-8461-0F49C557655B}"/>
              </a:ext>
            </a:extLst>
          </p:cNvPr>
          <p:cNvSpPr/>
          <p:nvPr/>
        </p:nvSpPr>
        <p:spPr>
          <a:xfrm>
            <a:off x="737572" y="4276060"/>
            <a:ext cx="2492645" cy="1717236"/>
          </a:xfrm>
          <a:custGeom>
            <a:avLst/>
            <a:gdLst>
              <a:gd name="connsiteX0" fmla="*/ 2492645 w 2492645"/>
              <a:gd name="connsiteY0" fmla="*/ 136914 h 1717236"/>
              <a:gd name="connsiteX1" fmla="*/ 97315 w 2492645"/>
              <a:gd name="connsiteY1" fmla="*/ 156792 h 1717236"/>
              <a:gd name="connsiteX2" fmla="*/ 693663 w 2492645"/>
              <a:gd name="connsiteY2" fmla="*/ 1717236 h 1717236"/>
            </a:gdLst>
            <a:ahLst/>
            <a:cxnLst>
              <a:cxn ang="0">
                <a:pos x="connsiteX0" y="connsiteY0"/>
              </a:cxn>
              <a:cxn ang="0">
                <a:pos x="connsiteX1" y="connsiteY1"/>
              </a:cxn>
              <a:cxn ang="0">
                <a:pos x="connsiteX2" y="connsiteY2"/>
              </a:cxn>
            </a:cxnLst>
            <a:rect l="l" t="t" r="r" b="b"/>
            <a:pathLst>
              <a:path w="2492645" h="1717236">
                <a:moveTo>
                  <a:pt x="2492645" y="136914"/>
                </a:moveTo>
                <a:cubicBezTo>
                  <a:pt x="1444895" y="15159"/>
                  <a:pt x="397145" y="-106595"/>
                  <a:pt x="97315" y="156792"/>
                </a:cubicBezTo>
                <a:cubicBezTo>
                  <a:pt x="-202515" y="420179"/>
                  <a:pt x="245574" y="1068707"/>
                  <a:pt x="693663" y="171723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631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AFD3-3302-4F87-A895-3F34081B3491}"/>
              </a:ext>
            </a:extLst>
          </p:cNvPr>
          <p:cNvSpPr>
            <a:spLocks noGrp="1"/>
          </p:cNvSpPr>
          <p:nvPr>
            <p:ph type="title"/>
          </p:nvPr>
        </p:nvSpPr>
        <p:spPr/>
        <p:txBody>
          <a:bodyPr/>
          <a:lstStyle/>
          <a:p>
            <a:r>
              <a:rPr lang="en-US" dirty="0"/>
              <a:t>User commands</a:t>
            </a:r>
          </a:p>
        </p:txBody>
      </p:sp>
      <p:sp>
        <p:nvSpPr>
          <p:cNvPr id="3" name="Content Placeholder 2">
            <a:extLst>
              <a:ext uri="{FF2B5EF4-FFF2-40B4-BE49-F238E27FC236}">
                <a16:creationId xmlns:a16="http://schemas.microsoft.com/office/drawing/2014/main" id="{4E95DA87-C4F9-4358-8590-FDFF78A70864}"/>
              </a:ext>
            </a:extLst>
          </p:cNvPr>
          <p:cNvSpPr>
            <a:spLocks noGrp="1"/>
          </p:cNvSpPr>
          <p:nvPr>
            <p:ph idx="1"/>
          </p:nvPr>
        </p:nvSpPr>
        <p:spPr>
          <a:xfrm>
            <a:off x="685800" y="1447800"/>
            <a:ext cx="7924800" cy="841513"/>
          </a:xfrm>
        </p:spPr>
        <p:txBody>
          <a:bodyPr/>
          <a:lstStyle/>
          <a:p>
            <a:r>
              <a:rPr lang="en-US" sz="2000" dirty="0">
                <a:solidFill>
                  <a:schemeClr val="accent6"/>
                </a:solidFill>
              </a:rPr>
              <a:t>Users</a:t>
            </a:r>
            <a:r>
              <a:rPr lang="en-US" sz="2000" dirty="0"/>
              <a:t> use </a:t>
            </a:r>
            <a:r>
              <a:rPr lang="en-US" sz="2000" dirty="0">
                <a:solidFill>
                  <a:schemeClr val="accent6"/>
                </a:solidFill>
              </a:rPr>
              <a:t>commands</a:t>
            </a:r>
            <a:r>
              <a:rPr lang="en-US" sz="2000" dirty="0"/>
              <a:t> to perform </a:t>
            </a:r>
            <a:r>
              <a:rPr lang="en-US" sz="2000" dirty="0">
                <a:solidFill>
                  <a:schemeClr val="accent6"/>
                </a:solidFill>
              </a:rPr>
              <a:t>ﬁle operations</a:t>
            </a:r>
          </a:p>
          <a:p>
            <a:r>
              <a:rPr lang="en-US" sz="2000" dirty="0">
                <a:solidFill>
                  <a:schemeClr val="accent6"/>
                </a:solidFill>
              </a:rPr>
              <a:t>Examples</a:t>
            </a:r>
            <a:r>
              <a:rPr lang="en-US" sz="2000" dirty="0"/>
              <a:t> of user commands are</a:t>
            </a:r>
          </a:p>
        </p:txBody>
      </p:sp>
      <p:sp>
        <p:nvSpPr>
          <p:cNvPr id="4" name="Slide Number Placeholder 3">
            <a:extLst>
              <a:ext uri="{FF2B5EF4-FFF2-40B4-BE49-F238E27FC236}">
                <a16:creationId xmlns:a16="http://schemas.microsoft.com/office/drawing/2014/main" id="{CE870025-19AD-44F3-920B-28B701C146B3}"/>
              </a:ext>
            </a:extLst>
          </p:cNvPr>
          <p:cNvSpPr>
            <a:spLocks noGrp="1"/>
          </p:cNvSpPr>
          <p:nvPr>
            <p:ph type="sldNum" sz="quarter" idx="12"/>
          </p:nvPr>
        </p:nvSpPr>
        <p:spPr/>
        <p:txBody>
          <a:bodyPr/>
          <a:lstStyle/>
          <a:p>
            <a:pPr>
              <a:defRPr/>
            </a:pPr>
            <a:fld id="{F64F6128-AA59-40CE-8962-734C769C2012}" type="slidenum">
              <a:rPr lang="en-US" altLang="en-US" smtClean="0"/>
              <a:pPr>
                <a:defRPr/>
              </a:pPr>
              <a:t>27</a:t>
            </a:fld>
            <a:endParaRPr lang="en-US" altLang="en-US"/>
          </a:p>
        </p:txBody>
      </p:sp>
      <p:sp>
        <p:nvSpPr>
          <p:cNvPr id="5" name="Rectangle 4">
            <a:extLst>
              <a:ext uri="{FF2B5EF4-FFF2-40B4-BE49-F238E27FC236}">
                <a16:creationId xmlns:a16="http://schemas.microsoft.com/office/drawing/2014/main" id="{3CC767C2-3823-43C0-B561-72BD8242EE20}"/>
              </a:ext>
            </a:extLst>
          </p:cNvPr>
          <p:cNvSpPr/>
          <p:nvPr/>
        </p:nvSpPr>
        <p:spPr>
          <a:xfrm>
            <a:off x="1238250" y="2209800"/>
            <a:ext cx="68199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dirty="0" err="1"/>
              <a:t>mkdir</a:t>
            </a:r>
            <a:r>
              <a:rPr lang="en-US" sz="2400" dirty="0"/>
              <a:t>	</a:t>
            </a:r>
            <a:r>
              <a:rPr lang="en-US" sz="2400" dirty="0" err="1"/>
              <a:t>rmdir</a:t>
            </a:r>
            <a:r>
              <a:rPr lang="en-US" sz="2400" dirty="0"/>
              <a:t>		cd		</a:t>
            </a:r>
            <a:r>
              <a:rPr lang="en-US" sz="2400" dirty="0" err="1"/>
              <a:t>pwd</a:t>
            </a:r>
            <a:endParaRPr lang="en-US" sz="2400" dirty="0"/>
          </a:p>
          <a:p>
            <a:pPr lvl="1"/>
            <a:r>
              <a:rPr lang="en-US" sz="2400" dirty="0"/>
              <a:t>ls		link		unlink		rm</a:t>
            </a:r>
          </a:p>
          <a:p>
            <a:pPr lvl="1"/>
            <a:r>
              <a:rPr lang="en-US" sz="2400" dirty="0"/>
              <a:t>cat		cp		mv		</a:t>
            </a:r>
            <a:r>
              <a:rPr lang="en-US" sz="2400" dirty="0" err="1"/>
              <a:t>chmod</a:t>
            </a:r>
            <a:endParaRPr lang="en-US" sz="2400" dirty="0"/>
          </a:p>
        </p:txBody>
      </p:sp>
      <p:sp>
        <p:nvSpPr>
          <p:cNvPr id="6" name="Content Placeholder 2">
            <a:extLst>
              <a:ext uri="{FF2B5EF4-FFF2-40B4-BE49-F238E27FC236}">
                <a16:creationId xmlns:a16="http://schemas.microsoft.com/office/drawing/2014/main" id="{545B8AE8-CB8C-47DC-BD86-76D9CDFCECB9}"/>
              </a:ext>
            </a:extLst>
          </p:cNvPr>
          <p:cNvSpPr txBox="1">
            <a:spLocks/>
          </p:cNvSpPr>
          <p:nvPr/>
        </p:nvSpPr>
        <p:spPr bwMode="auto">
          <a:xfrm>
            <a:off x="762000" y="3581400"/>
            <a:ext cx="7924800" cy="1779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kern="0" dirty="0"/>
              <a:t>User </a:t>
            </a:r>
            <a:r>
              <a:rPr lang="en-US" sz="2000" kern="0" dirty="0">
                <a:solidFill>
                  <a:schemeClr val="accent6"/>
                </a:solidFill>
              </a:rPr>
              <a:t>commands</a:t>
            </a:r>
            <a:r>
              <a:rPr lang="en-US" sz="2000" kern="0" dirty="0"/>
              <a:t> are usually </a:t>
            </a:r>
            <a:r>
              <a:rPr lang="en-US" sz="2000" kern="0" dirty="0">
                <a:solidFill>
                  <a:schemeClr val="accent6"/>
                </a:solidFill>
              </a:rPr>
              <a:t>executable programs</a:t>
            </a:r>
            <a:endParaRPr lang="en-US" sz="2000" kern="0" dirty="0"/>
          </a:p>
          <a:p>
            <a:r>
              <a:rPr lang="en-US" sz="2000" b="1" kern="0" dirty="0"/>
              <a:t>Commands may call library I/O functions</a:t>
            </a:r>
          </a:p>
          <a:p>
            <a:r>
              <a:rPr lang="en-US" sz="2000" kern="0" dirty="0"/>
              <a:t>The library I/O functions then </a:t>
            </a:r>
            <a:r>
              <a:rPr lang="en-US" sz="2000" kern="0" dirty="0">
                <a:solidFill>
                  <a:schemeClr val="accent6"/>
                </a:solidFill>
              </a:rPr>
              <a:t>issue system calls </a:t>
            </a:r>
            <a:r>
              <a:rPr lang="en-US" sz="2000" kern="0" dirty="0"/>
              <a:t>to invoke </a:t>
            </a:r>
            <a:r>
              <a:rPr lang="en-US" sz="2000" kern="0" dirty="0">
                <a:solidFill>
                  <a:schemeClr val="accent6"/>
                </a:solidFill>
              </a:rPr>
              <a:t>kernel functions</a:t>
            </a:r>
          </a:p>
          <a:p>
            <a:r>
              <a:rPr lang="en-US" sz="2000" kern="0" dirty="0"/>
              <a:t>The </a:t>
            </a:r>
            <a:r>
              <a:rPr lang="en-US" sz="2000" kern="0" dirty="0">
                <a:solidFill>
                  <a:schemeClr val="accent6"/>
                </a:solidFill>
              </a:rPr>
              <a:t>processing sequence </a:t>
            </a:r>
            <a:r>
              <a:rPr lang="en-US" sz="2000" kern="0" dirty="0"/>
              <a:t>of a user command is</a:t>
            </a:r>
          </a:p>
        </p:txBody>
      </p:sp>
      <p:pic>
        <p:nvPicPr>
          <p:cNvPr id="8" name="Picture 7">
            <a:extLst>
              <a:ext uri="{FF2B5EF4-FFF2-40B4-BE49-F238E27FC236}">
                <a16:creationId xmlns:a16="http://schemas.microsoft.com/office/drawing/2014/main" id="{E46CB763-2F8C-4081-B0F8-33925325F415}"/>
              </a:ext>
            </a:extLst>
          </p:cNvPr>
          <p:cNvPicPr>
            <a:picLocks noChangeAspect="1"/>
          </p:cNvPicPr>
          <p:nvPr/>
        </p:nvPicPr>
        <p:blipFill rotWithShape="1">
          <a:blip r:embed="rId2"/>
          <a:srcRect b="37115"/>
          <a:stretch/>
        </p:blipFill>
        <p:spPr>
          <a:xfrm>
            <a:off x="800100" y="5491404"/>
            <a:ext cx="7391400" cy="426427"/>
          </a:xfrm>
          <a:prstGeom prst="rect">
            <a:avLst/>
          </a:prstGeom>
          <a:ln>
            <a:solidFill>
              <a:schemeClr val="accent6"/>
            </a:solidFill>
          </a:ln>
        </p:spPr>
      </p:pic>
      <p:pic>
        <p:nvPicPr>
          <p:cNvPr id="9" name="Picture 8">
            <a:extLst>
              <a:ext uri="{FF2B5EF4-FFF2-40B4-BE49-F238E27FC236}">
                <a16:creationId xmlns:a16="http://schemas.microsoft.com/office/drawing/2014/main" id="{9CD9AEB8-B6B2-4C3B-8446-348858D8D7BF}"/>
              </a:ext>
            </a:extLst>
          </p:cNvPr>
          <p:cNvPicPr>
            <a:picLocks noChangeAspect="1"/>
          </p:cNvPicPr>
          <p:nvPr/>
        </p:nvPicPr>
        <p:blipFill rotWithShape="1">
          <a:blip r:embed="rId2"/>
          <a:srcRect l="5289" t="53269"/>
          <a:stretch/>
        </p:blipFill>
        <p:spPr>
          <a:xfrm>
            <a:off x="1039053" y="6354982"/>
            <a:ext cx="7065893" cy="319845"/>
          </a:xfrm>
          <a:prstGeom prst="rect">
            <a:avLst/>
          </a:prstGeom>
          <a:ln>
            <a:solidFill>
              <a:schemeClr val="accent6"/>
            </a:solidFill>
          </a:ln>
        </p:spPr>
      </p:pic>
      <p:sp>
        <p:nvSpPr>
          <p:cNvPr id="7" name="TextBox 6">
            <a:extLst>
              <a:ext uri="{FF2B5EF4-FFF2-40B4-BE49-F238E27FC236}">
                <a16:creationId xmlns:a16="http://schemas.microsoft.com/office/drawing/2014/main" id="{E11C3DF0-D414-4B76-8DF5-B1B35915415C}"/>
              </a:ext>
            </a:extLst>
          </p:cNvPr>
          <p:cNvSpPr txBox="1"/>
          <p:nvPr/>
        </p:nvSpPr>
        <p:spPr>
          <a:xfrm>
            <a:off x="4337800" y="5896996"/>
            <a:ext cx="691400" cy="400110"/>
          </a:xfrm>
          <a:prstGeom prst="rect">
            <a:avLst/>
          </a:prstGeom>
          <a:noFill/>
        </p:spPr>
        <p:txBody>
          <a:bodyPr wrap="square" rtlCol="0">
            <a:spAutoFit/>
          </a:bodyPr>
          <a:lstStyle/>
          <a:p>
            <a:r>
              <a:rPr lang="en-US" sz="2000" dirty="0"/>
              <a:t>or</a:t>
            </a:r>
          </a:p>
        </p:txBody>
      </p:sp>
    </p:spTree>
    <p:extLst>
      <p:ext uri="{BB962C8B-B14F-4D97-AF65-F5344CB8AC3E}">
        <p14:creationId xmlns:p14="http://schemas.microsoft.com/office/powerpoint/2010/main" val="1638360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B5EA-C85C-4A8E-83DB-C1751D40B16C}"/>
              </a:ext>
            </a:extLst>
          </p:cNvPr>
          <p:cNvSpPr>
            <a:spLocks noGrp="1"/>
          </p:cNvSpPr>
          <p:nvPr>
            <p:ph type="title"/>
          </p:nvPr>
        </p:nvSpPr>
        <p:spPr/>
        <p:txBody>
          <a:bodyPr/>
          <a:lstStyle/>
          <a:p>
            <a:r>
              <a:rPr lang="en-US" dirty="0" err="1"/>
              <a:t>Sh</a:t>
            </a:r>
            <a:r>
              <a:rPr lang="en-US" dirty="0"/>
              <a:t> scripts</a:t>
            </a:r>
          </a:p>
        </p:txBody>
      </p:sp>
      <p:sp>
        <p:nvSpPr>
          <p:cNvPr id="3" name="Content Placeholder 2">
            <a:extLst>
              <a:ext uri="{FF2B5EF4-FFF2-40B4-BE49-F238E27FC236}">
                <a16:creationId xmlns:a16="http://schemas.microsoft.com/office/drawing/2014/main" id="{E7730155-44DE-4C70-BDB2-FC203A2B140B}"/>
              </a:ext>
            </a:extLst>
          </p:cNvPr>
          <p:cNvSpPr>
            <a:spLocks noGrp="1"/>
          </p:cNvSpPr>
          <p:nvPr>
            <p:ph idx="1"/>
          </p:nvPr>
        </p:nvSpPr>
        <p:spPr>
          <a:xfrm>
            <a:off x="685800" y="1447800"/>
            <a:ext cx="8077200" cy="4648200"/>
          </a:xfrm>
        </p:spPr>
        <p:txBody>
          <a:bodyPr/>
          <a:lstStyle/>
          <a:p>
            <a:r>
              <a:rPr lang="en-US" dirty="0"/>
              <a:t>Shell scripts provide </a:t>
            </a:r>
            <a:r>
              <a:rPr lang="en-US" b="1" dirty="0"/>
              <a:t>highest level </a:t>
            </a:r>
            <a:r>
              <a:rPr lang="en-US" dirty="0"/>
              <a:t>of I/O operations</a:t>
            </a:r>
          </a:p>
          <a:p>
            <a:r>
              <a:rPr lang="en-US" dirty="0"/>
              <a:t>Commands are usually entered manually</a:t>
            </a:r>
          </a:p>
          <a:p>
            <a:r>
              <a:rPr lang="en-US" dirty="0"/>
              <a:t>What if we have several/many </a:t>
            </a:r>
            <a:r>
              <a:rPr lang="en-US" b="1" dirty="0"/>
              <a:t>commands to execute</a:t>
            </a:r>
            <a:r>
              <a:rPr lang="en-US" dirty="0"/>
              <a:t>?</a:t>
            </a:r>
          </a:p>
          <a:p>
            <a:pPr lvl="1"/>
            <a:r>
              <a:rPr lang="en-US" dirty="0"/>
              <a:t>We can write a </a:t>
            </a:r>
            <a:r>
              <a:rPr lang="en-US" dirty="0">
                <a:solidFill>
                  <a:schemeClr val="accent6"/>
                </a:solidFill>
              </a:rPr>
              <a:t>shell script </a:t>
            </a:r>
            <a:r>
              <a:rPr lang="en-US" dirty="0"/>
              <a:t>to accommodate all the commands we need to execute</a:t>
            </a:r>
          </a:p>
          <a:p>
            <a:pPr lvl="1"/>
            <a:r>
              <a:rPr lang="en-US" dirty="0" err="1">
                <a:solidFill>
                  <a:schemeClr val="accent6"/>
                </a:solidFill>
              </a:rPr>
              <a:t>sh</a:t>
            </a:r>
            <a:r>
              <a:rPr lang="en-US" dirty="0">
                <a:solidFill>
                  <a:schemeClr val="accent6"/>
                </a:solidFill>
              </a:rPr>
              <a:t> scripts </a:t>
            </a:r>
            <a:r>
              <a:rPr lang="en-US" dirty="0"/>
              <a:t>are programs written in </a:t>
            </a:r>
            <a:r>
              <a:rPr lang="en-US" dirty="0">
                <a:solidFill>
                  <a:schemeClr val="accent6"/>
                </a:solidFill>
              </a:rPr>
              <a:t>shell programming</a:t>
            </a:r>
          </a:p>
          <a:p>
            <a:pPr lvl="1"/>
            <a:r>
              <a:rPr lang="en-US" dirty="0">
                <a:solidFill>
                  <a:schemeClr val="accent6"/>
                </a:solidFill>
              </a:rPr>
              <a:t>Commands</a:t>
            </a:r>
            <a:r>
              <a:rPr lang="en-US" dirty="0"/>
              <a:t> in a </a:t>
            </a:r>
            <a:r>
              <a:rPr lang="en-US" dirty="0" err="1"/>
              <a:t>sh</a:t>
            </a:r>
            <a:r>
              <a:rPr lang="en-US" dirty="0"/>
              <a:t> script are interpreted by </a:t>
            </a:r>
            <a:r>
              <a:rPr lang="en-US" dirty="0" err="1">
                <a:solidFill>
                  <a:schemeClr val="accent6"/>
                </a:solidFill>
              </a:rPr>
              <a:t>sh</a:t>
            </a:r>
            <a:endParaRPr lang="en-US" dirty="0">
              <a:solidFill>
                <a:schemeClr val="accent6"/>
              </a:solidFill>
            </a:endParaRPr>
          </a:p>
          <a:p>
            <a:pPr lvl="1"/>
            <a:r>
              <a:rPr lang="en-US" dirty="0" err="1"/>
              <a:t>sh</a:t>
            </a:r>
            <a:r>
              <a:rPr lang="en-US" dirty="0"/>
              <a:t> language include all </a:t>
            </a:r>
            <a:r>
              <a:rPr lang="en-US" dirty="0">
                <a:solidFill>
                  <a:schemeClr val="accent6"/>
                </a:solidFill>
              </a:rPr>
              <a:t>valid commands</a:t>
            </a:r>
          </a:p>
          <a:p>
            <a:pPr lvl="1"/>
            <a:r>
              <a:rPr lang="en-US" dirty="0" err="1"/>
              <a:t>sh</a:t>
            </a:r>
            <a:r>
              <a:rPr lang="en-US" dirty="0"/>
              <a:t> also supports </a:t>
            </a:r>
            <a:r>
              <a:rPr lang="en-US" dirty="0">
                <a:solidFill>
                  <a:schemeClr val="accent6"/>
                </a:solidFill>
              </a:rPr>
              <a:t>variables</a:t>
            </a:r>
            <a:r>
              <a:rPr lang="en-US" dirty="0"/>
              <a:t> and control </a:t>
            </a:r>
            <a:r>
              <a:rPr lang="en-US" dirty="0">
                <a:solidFill>
                  <a:schemeClr val="accent6"/>
                </a:solidFill>
              </a:rPr>
              <a:t>statements</a:t>
            </a:r>
            <a:r>
              <a:rPr lang="en-US" dirty="0"/>
              <a:t>, such as </a:t>
            </a:r>
            <a:r>
              <a:rPr lang="en-US" b="1" dirty="0"/>
              <a:t>if</a:t>
            </a:r>
            <a:r>
              <a:rPr lang="en-US" dirty="0"/>
              <a:t>, </a:t>
            </a:r>
            <a:r>
              <a:rPr lang="en-US" b="1" dirty="0"/>
              <a:t>do</a:t>
            </a:r>
            <a:r>
              <a:rPr lang="en-US" dirty="0"/>
              <a:t>, </a:t>
            </a:r>
            <a:r>
              <a:rPr lang="en-US" b="1" dirty="0"/>
              <a:t>for</a:t>
            </a:r>
            <a:r>
              <a:rPr lang="en-US" dirty="0"/>
              <a:t>, </a:t>
            </a:r>
            <a:r>
              <a:rPr lang="en-US" b="1" dirty="0"/>
              <a:t>while</a:t>
            </a:r>
            <a:r>
              <a:rPr lang="en-US" dirty="0"/>
              <a:t>, </a:t>
            </a:r>
            <a:r>
              <a:rPr lang="en-US" b="1" dirty="0"/>
              <a:t>case</a:t>
            </a:r>
            <a:r>
              <a:rPr lang="en-US" dirty="0"/>
              <a:t>, etc.</a:t>
            </a:r>
          </a:p>
          <a:p>
            <a:r>
              <a:rPr lang="en-US" dirty="0"/>
              <a:t>Other script languages include </a:t>
            </a:r>
            <a:r>
              <a:rPr lang="en-US" b="1" dirty="0"/>
              <a:t>Perl</a:t>
            </a:r>
            <a:r>
              <a:rPr lang="en-US" dirty="0"/>
              <a:t> and </a:t>
            </a:r>
            <a:r>
              <a:rPr lang="en-US" b="1" dirty="0" err="1"/>
              <a:t>Tcl</a:t>
            </a:r>
            <a:endParaRPr lang="en-US" b="1" dirty="0"/>
          </a:p>
        </p:txBody>
      </p:sp>
      <p:sp>
        <p:nvSpPr>
          <p:cNvPr id="4" name="Slide Number Placeholder 3">
            <a:extLst>
              <a:ext uri="{FF2B5EF4-FFF2-40B4-BE49-F238E27FC236}">
                <a16:creationId xmlns:a16="http://schemas.microsoft.com/office/drawing/2014/main" id="{39D444B5-72C2-4E87-B26B-A3A1C217C094}"/>
              </a:ext>
            </a:extLst>
          </p:cNvPr>
          <p:cNvSpPr>
            <a:spLocks noGrp="1"/>
          </p:cNvSpPr>
          <p:nvPr>
            <p:ph type="sldNum" sz="quarter" idx="12"/>
          </p:nvPr>
        </p:nvSpPr>
        <p:spPr/>
        <p:txBody>
          <a:bodyPr/>
          <a:lstStyle/>
          <a:p>
            <a:pPr>
              <a:defRPr/>
            </a:pPr>
            <a:fld id="{F64F6128-AA59-40CE-8962-734C769C2012}" type="slidenum">
              <a:rPr lang="en-US" altLang="en-US" smtClean="0"/>
              <a:pPr>
                <a:defRPr/>
              </a:pPr>
              <a:t>28</a:t>
            </a:fld>
            <a:endParaRPr lang="en-US" altLang="en-US"/>
          </a:p>
        </p:txBody>
      </p:sp>
    </p:spTree>
    <p:extLst>
      <p:ext uri="{BB962C8B-B14F-4D97-AF65-F5344CB8AC3E}">
        <p14:creationId xmlns:p14="http://schemas.microsoft.com/office/powerpoint/2010/main" val="35328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D11C-EC11-42F5-8E3F-A2EBC163CA10}"/>
              </a:ext>
            </a:extLst>
          </p:cNvPr>
          <p:cNvSpPr>
            <a:spLocks noGrp="1"/>
          </p:cNvSpPr>
          <p:nvPr>
            <p:ph type="title"/>
          </p:nvPr>
        </p:nvSpPr>
        <p:spPr/>
        <p:txBody>
          <a:bodyPr/>
          <a:lstStyle/>
          <a:p>
            <a:r>
              <a:rPr lang="en-US" dirty="0"/>
              <a:t>Topics (cont.)</a:t>
            </a:r>
          </a:p>
        </p:txBody>
      </p:sp>
      <p:sp>
        <p:nvSpPr>
          <p:cNvPr id="3" name="Content Placeholder 2">
            <a:extLst>
              <a:ext uri="{FF2B5EF4-FFF2-40B4-BE49-F238E27FC236}">
                <a16:creationId xmlns:a16="http://schemas.microsoft.com/office/drawing/2014/main" id="{0FA1FC75-13C7-4A2F-80A1-81411C85E3F9}"/>
              </a:ext>
            </a:extLst>
          </p:cNvPr>
          <p:cNvSpPr>
            <a:spLocks noGrp="1"/>
          </p:cNvSpPr>
          <p:nvPr>
            <p:ph idx="1"/>
          </p:nvPr>
        </p:nvSpPr>
        <p:spPr/>
        <p:txBody>
          <a:bodyPr/>
          <a:lstStyle/>
          <a:p>
            <a:r>
              <a:rPr lang="en-US" b="1" dirty="0"/>
              <a:t>Levels of file operations</a:t>
            </a:r>
          </a:p>
          <a:p>
            <a:pPr lvl="1"/>
            <a:r>
              <a:rPr lang="en-US" dirty="0"/>
              <a:t>Hardware level</a:t>
            </a:r>
          </a:p>
          <a:p>
            <a:pPr lvl="1"/>
            <a:r>
              <a:rPr lang="en-US" dirty="0"/>
              <a:t>File system functions in OS kernel</a:t>
            </a:r>
          </a:p>
          <a:p>
            <a:pPr lvl="1"/>
            <a:r>
              <a:rPr lang="en-US" dirty="0"/>
              <a:t>System calls</a:t>
            </a:r>
          </a:p>
          <a:p>
            <a:pPr lvl="1"/>
            <a:r>
              <a:rPr lang="en-US" dirty="0"/>
              <a:t>Library I/O functions</a:t>
            </a:r>
          </a:p>
          <a:p>
            <a:pPr lvl="1"/>
            <a:r>
              <a:rPr lang="en-US" dirty="0"/>
              <a:t>User commands</a:t>
            </a:r>
          </a:p>
          <a:p>
            <a:pPr lvl="1"/>
            <a:r>
              <a:rPr lang="en-US" dirty="0"/>
              <a:t>Shell scripts</a:t>
            </a:r>
          </a:p>
          <a:p>
            <a:r>
              <a:rPr lang="en-US" dirty="0"/>
              <a:t>We will go over each of the above file operation levels briefly next</a:t>
            </a:r>
          </a:p>
          <a:p>
            <a:r>
              <a:rPr lang="en-US" dirty="0"/>
              <a:t>We will study some of these categories in more detail later in this course</a:t>
            </a:r>
          </a:p>
        </p:txBody>
      </p:sp>
      <p:sp>
        <p:nvSpPr>
          <p:cNvPr id="4" name="Slide Number Placeholder 3">
            <a:extLst>
              <a:ext uri="{FF2B5EF4-FFF2-40B4-BE49-F238E27FC236}">
                <a16:creationId xmlns:a16="http://schemas.microsoft.com/office/drawing/2014/main" id="{2F8016B2-BCBC-46AF-A713-2EF060AE5030}"/>
              </a:ext>
            </a:extLst>
          </p:cNvPr>
          <p:cNvSpPr>
            <a:spLocks noGrp="1"/>
          </p:cNvSpPr>
          <p:nvPr>
            <p:ph type="sldNum" sz="quarter" idx="12"/>
          </p:nvPr>
        </p:nvSpPr>
        <p:spPr/>
        <p:txBody>
          <a:bodyPr/>
          <a:lstStyle/>
          <a:p>
            <a:pPr>
              <a:defRPr/>
            </a:pPr>
            <a:fld id="{F64F6128-AA59-40CE-8962-734C769C2012}" type="slidenum">
              <a:rPr lang="en-US" altLang="en-US" smtClean="0"/>
              <a:pPr>
                <a:defRPr/>
              </a:pPr>
              <a:t>3</a:t>
            </a:fld>
            <a:endParaRPr lang="en-US" altLang="en-US"/>
          </a:p>
        </p:txBody>
      </p:sp>
    </p:spTree>
    <p:extLst>
      <p:ext uri="{BB962C8B-B14F-4D97-AF65-F5344CB8AC3E}">
        <p14:creationId xmlns:p14="http://schemas.microsoft.com/office/powerpoint/2010/main" val="158811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File system interface</a:t>
            </a:r>
          </a:p>
        </p:txBody>
      </p:sp>
    </p:spTree>
    <p:extLst>
      <p:ext uri="{BB962C8B-B14F-4D97-AF65-F5344CB8AC3E}">
        <p14:creationId xmlns:p14="http://schemas.microsoft.com/office/powerpoint/2010/main" val="339802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80D1-B1E3-4380-8DA5-A06FE8D23A0D}"/>
              </a:ext>
            </a:extLst>
          </p:cNvPr>
          <p:cNvSpPr>
            <a:spLocks noGrp="1"/>
          </p:cNvSpPr>
          <p:nvPr>
            <p:ph type="title"/>
          </p:nvPr>
        </p:nvSpPr>
        <p:spPr/>
        <p:txBody>
          <a:bodyPr/>
          <a:lstStyle/>
          <a:p>
            <a:r>
              <a:rPr lang="en-US" dirty="0"/>
              <a:t>File concept</a:t>
            </a:r>
          </a:p>
        </p:txBody>
      </p:sp>
      <p:sp>
        <p:nvSpPr>
          <p:cNvPr id="3" name="Content Placeholder 2">
            <a:extLst>
              <a:ext uri="{FF2B5EF4-FFF2-40B4-BE49-F238E27FC236}">
                <a16:creationId xmlns:a16="http://schemas.microsoft.com/office/drawing/2014/main" id="{29B94C09-FF16-4A04-91AF-BB4ED4C005BC}"/>
              </a:ext>
            </a:extLst>
          </p:cNvPr>
          <p:cNvSpPr>
            <a:spLocks noGrp="1"/>
          </p:cNvSpPr>
          <p:nvPr>
            <p:ph idx="1"/>
          </p:nvPr>
        </p:nvSpPr>
        <p:spPr>
          <a:xfrm>
            <a:off x="685800" y="1447800"/>
            <a:ext cx="7696199" cy="3872805"/>
          </a:xfrm>
        </p:spPr>
        <p:txBody>
          <a:bodyPr/>
          <a:lstStyle/>
          <a:p>
            <a:r>
              <a:rPr lang="en-US" sz="2200" dirty="0">
                <a:solidFill>
                  <a:schemeClr val="accent6"/>
                </a:solidFill>
              </a:rPr>
              <a:t>Contiguous logical </a:t>
            </a:r>
            <a:r>
              <a:rPr lang="en-US" sz="2200" dirty="0"/>
              <a:t>address space</a:t>
            </a:r>
          </a:p>
          <a:p>
            <a:r>
              <a:rPr lang="en-US" sz="2200" b="1" dirty="0"/>
              <a:t>Types:</a:t>
            </a:r>
          </a:p>
          <a:p>
            <a:pPr lvl="1"/>
            <a:r>
              <a:rPr lang="en-US" sz="2000" dirty="0">
                <a:solidFill>
                  <a:schemeClr val="accent6"/>
                </a:solidFill>
              </a:rPr>
              <a:t>Data</a:t>
            </a:r>
          </a:p>
          <a:p>
            <a:pPr lvl="2"/>
            <a:r>
              <a:rPr lang="en-US" dirty="0"/>
              <a:t>numeric</a:t>
            </a:r>
          </a:p>
          <a:p>
            <a:pPr lvl="2"/>
            <a:r>
              <a:rPr lang="en-US" dirty="0"/>
              <a:t>character</a:t>
            </a:r>
          </a:p>
          <a:p>
            <a:pPr lvl="2"/>
            <a:r>
              <a:rPr lang="en-US" dirty="0"/>
              <a:t>binary</a:t>
            </a:r>
          </a:p>
          <a:p>
            <a:pPr lvl="1"/>
            <a:r>
              <a:rPr lang="en-US" sz="2000" dirty="0">
                <a:solidFill>
                  <a:schemeClr val="accent6"/>
                </a:solidFill>
              </a:rPr>
              <a:t>Program</a:t>
            </a:r>
          </a:p>
          <a:p>
            <a:r>
              <a:rPr lang="en-US" sz="2200" dirty="0"/>
              <a:t>Contents defined by file’s creator</a:t>
            </a:r>
          </a:p>
          <a:p>
            <a:r>
              <a:rPr lang="en-US" sz="2200" dirty="0"/>
              <a:t>Many types</a:t>
            </a:r>
          </a:p>
          <a:p>
            <a:pPr lvl="1"/>
            <a:r>
              <a:rPr lang="en-US" sz="2000" dirty="0"/>
              <a:t>Consider </a:t>
            </a:r>
            <a:r>
              <a:rPr lang="en-US" sz="2000" dirty="0">
                <a:solidFill>
                  <a:schemeClr val="accent6"/>
                </a:solidFill>
              </a:rPr>
              <a:t>text file</a:t>
            </a:r>
            <a:r>
              <a:rPr lang="en-US" sz="2000" dirty="0"/>
              <a:t>, </a:t>
            </a:r>
            <a:r>
              <a:rPr lang="en-US" sz="2000" dirty="0">
                <a:solidFill>
                  <a:schemeClr val="accent6"/>
                </a:solidFill>
              </a:rPr>
              <a:t>source file</a:t>
            </a:r>
            <a:r>
              <a:rPr lang="en-US" sz="2000" dirty="0"/>
              <a:t>, </a:t>
            </a:r>
            <a:r>
              <a:rPr lang="en-US" sz="2000" dirty="0">
                <a:solidFill>
                  <a:schemeClr val="accent6"/>
                </a:solidFill>
              </a:rPr>
              <a:t>executable file</a:t>
            </a:r>
          </a:p>
          <a:p>
            <a:endParaRPr lang="en-US" dirty="0"/>
          </a:p>
        </p:txBody>
      </p:sp>
      <p:sp>
        <p:nvSpPr>
          <p:cNvPr id="4" name="Slide Number Placeholder 3">
            <a:extLst>
              <a:ext uri="{FF2B5EF4-FFF2-40B4-BE49-F238E27FC236}">
                <a16:creationId xmlns:a16="http://schemas.microsoft.com/office/drawing/2014/main" id="{0B361F00-146E-4FA7-985F-64970BE82E65}"/>
              </a:ext>
            </a:extLst>
          </p:cNvPr>
          <p:cNvSpPr>
            <a:spLocks noGrp="1"/>
          </p:cNvSpPr>
          <p:nvPr>
            <p:ph type="sldNum" sz="quarter" idx="12"/>
          </p:nvPr>
        </p:nvSpPr>
        <p:spPr/>
        <p:txBody>
          <a:bodyPr/>
          <a:lstStyle/>
          <a:p>
            <a:pPr>
              <a:defRPr/>
            </a:pPr>
            <a:fld id="{F64F6128-AA59-40CE-8962-734C769C2012}" type="slidenum">
              <a:rPr lang="en-US" altLang="en-US" smtClean="0"/>
              <a:pPr>
                <a:defRPr/>
              </a:pPr>
              <a:t>5</a:t>
            </a:fld>
            <a:endParaRPr lang="en-US" altLang="en-US"/>
          </a:p>
        </p:txBody>
      </p:sp>
      <p:sp>
        <p:nvSpPr>
          <p:cNvPr id="5" name="TextBox 4">
            <a:extLst>
              <a:ext uri="{FF2B5EF4-FFF2-40B4-BE49-F238E27FC236}">
                <a16:creationId xmlns:a16="http://schemas.microsoft.com/office/drawing/2014/main" id="{3AD58789-2474-46A6-A89E-515F34351E99}"/>
              </a:ext>
            </a:extLst>
          </p:cNvPr>
          <p:cNvSpPr txBox="1"/>
          <p:nvPr/>
        </p:nvSpPr>
        <p:spPr>
          <a:xfrm>
            <a:off x="304800" y="5257800"/>
            <a:ext cx="8153400" cy="138499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accent1">
                    <a:lumMod val="50000"/>
                  </a:schemeClr>
                </a:solidFill>
              </a:rPr>
              <a:t>Text file:</a:t>
            </a:r>
            <a:r>
              <a:rPr lang="en-US" sz="1600" dirty="0">
                <a:solidFill>
                  <a:schemeClr val="accent1">
                    <a:lumMod val="50000"/>
                  </a:schemeClr>
                </a:solidFill>
              </a:rPr>
              <a:t> a sequence of characters organized into lines (and possibly pages) </a:t>
            </a:r>
          </a:p>
          <a:p>
            <a:pPr marL="285750" indent="-285750">
              <a:buFont typeface="Arial" panose="020B0604020202020204" pitchFamily="34" charset="0"/>
              <a:buChar char="•"/>
            </a:pPr>
            <a:r>
              <a:rPr lang="en-US" sz="1600" b="1" dirty="0">
                <a:solidFill>
                  <a:schemeClr val="accent1">
                    <a:lumMod val="50000"/>
                  </a:schemeClr>
                </a:solidFill>
              </a:rPr>
              <a:t>Source file:</a:t>
            </a:r>
            <a:r>
              <a:rPr lang="en-US" sz="1600" dirty="0">
                <a:solidFill>
                  <a:schemeClr val="accent1">
                    <a:lumMod val="50000"/>
                  </a:schemeClr>
                </a:solidFill>
              </a:rPr>
              <a:t> a sequence of functions, organized as declarations followed by executable statements</a:t>
            </a:r>
          </a:p>
          <a:p>
            <a:pPr marL="285750" indent="-285750">
              <a:buFont typeface="Arial" panose="020B0604020202020204" pitchFamily="34" charset="0"/>
              <a:buChar char="•"/>
            </a:pPr>
            <a:r>
              <a:rPr lang="en-US" sz="1600" b="1" dirty="0">
                <a:solidFill>
                  <a:schemeClr val="accent1">
                    <a:lumMod val="50000"/>
                  </a:schemeClr>
                </a:solidFill>
              </a:rPr>
              <a:t>Executable file:</a:t>
            </a:r>
            <a:r>
              <a:rPr lang="en-US" sz="1600" dirty="0">
                <a:solidFill>
                  <a:schemeClr val="accent1">
                    <a:lumMod val="50000"/>
                  </a:schemeClr>
                </a:solidFill>
              </a:rPr>
              <a:t> a series of code sections that loader brings into memory </a:t>
            </a:r>
            <a:r>
              <a:rPr lang="en-US" sz="1800" dirty="0">
                <a:solidFill>
                  <a:schemeClr val="accent1">
                    <a:lumMod val="50000"/>
                  </a:schemeClr>
                </a:solidFill>
              </a:rPr>
              <a:t>and executes</a:t>
            </a:r>
          </a:p>
        </p:txBody>
      </p:sp>
    </p:spTree>
    <p:extLst>
      <p:ext uri="{BB962C8B-B14F-4D97-AF65-F5344CB8AC3E}">
        <p14:creationId xmlns:p14="http://schemas.microsoft.com/office/powerpoint/2010/main" val="130880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7F75-8123-4B0B-A275-1A6EACE22299}"/>
              </a:ext>
            </a:extLst>
          </p:cNvPr>
          <p:cNvSpPr>
            <a:spLocks noGrp="1"/>
          </p:cNvSpPr>
          <p:nvPr>
            <p:ph type="title"/>
          </p:nvPr>
        </p:nvSpPr>
        <p:spPr/>
        <p:txBody>
          <a:bodyPr/>
          <a:lstStyle/>
          <a:p>
            <a:r>
              <a:rPr lang="en-US" altLang="en-US" dirty="0"/>
              <a:t>File attributes</a:t>
            </a:r>
            <a:endParaRPr lang="en-US" dirty="0"/>
          </a:p>
        </p:txBody>
      </p:sp>
      <p:sp>
        <p:nvSpPr>
          <p:cNvPr id="3" name="Content Placeholder 2">
            <a:extLst>
              <a:ext uri="{FF2B5EF4-FFF2-40B4-BE49-F238E27FC236}">
                <a16:creationId xmlns:a16="http://schemas.microsoft.com/office/drawing/2014/main" id="{E2926AC3-0859-429D-8D83-7A83F6EAB58C}"/>
              </a:ext>
            </a:extLst>
          </p:cNvPr>
          <p:cNvSpPr>
            <a:spLocks noGrp="1"/>
          </p:cNvSpPr>
          <p:nvPr>
            <p:ph idx="1"/>
          </p:nvPr>
        </p:nvSpPr>
        <p:spPr>
          <a:xfrm>
            <a:off x="685800" y="1447800"/>
            <a:ext cx="8077200" cy="3581400"/>
          </a:xfrm>
        </p:spPr>
        <p:txBody>
          <a:bodyPr/>
          <a:lstStyle/>
          <a:p>
            <a:r>
              <a:rPr lang="en-US" sz="2200" b="1" dirty="0"/>
              <a:t>Name</a:t>
            </a:r>
            <a:r>
              <a:rPr lang="en-US" sz="2200" dirty="0"/>
              <a:t> – only information kept in human-readable form</a:t>
            </a:r>
          </a:p>
          <a:p>
            <a:r>
              <a:rPr lang="en-US" sz="2200" b="1" dirty="0"/>
              <a:t>Identifier</a:t>
            </a:r>
            <a:r>
              <a:rPr lang="en-US" sz="2200" dirty="0"/>
              <a:t> – unique tag (number) identifies file within file system</a:t>
            </a:r>
          </a:p>
          <a:p>
            <a:r>
              <a:rPr lang="en-US" sz="2200" b="1" dirty="0"/>
              <a:t>Type</a:t>
            </a:r>
            <a:r>
              <a:rPr lang="en-US" sz="2200" dirty="0"/>
              <a:t> – needed for systems that support different types</a:t>
            </a:r>
          </a:p>
          <a:p>
            <a:r>
              <a:rPr lang="en-US" sz="2200" b="1" dirty="0"/>
              <a:t>Location</a:t>
            </a:r>
            <a:r>
              <a:rPr lang="en-US" sz="2200" dirty="0"/>
              <a:t> – pointer to file location on device</a:t>
            </a:r>
          </a:p>
          <a:p>
            <a:r>
              <a:rPr lang="en-US" sz="2200" b="1" dirty="0"/>
              <a:t>Size</a:t>
            </a:r>
            <a:r>
              <a:rPr lang="en-US" sz="2200" dirty="0"/>
              <a:t> – current file size</a:t>
            </a:r>
          </a:p>
          <a:p>
            <a:r>
              <a:rPr lang="en-US" sz="2200" b="1" dirty="0"/>
              <a:t>Protection</a:t>
            </a:r>
            <a:r>
              <a:rPr lang="en-US" sz="2200" dirty="0"/>
              <a:t> – controls who can do reading, writing, executing</a:t>
            </a:r>
          </a:p>
          <a:p>
            <a:r>
              <a:rPr lang="en-US" sz="2200" b="1" dirty="0"/>
              <a:t>Time, date, and user identification </a:t>
            </a:r>
            <a:r>
              <a:rPr lang="en-US" sz="2200" dirty="0"/>
              <a:t>– data for protection, security, and usage monitoring</a:t>
            </a:r>
          </a:p>
        </p:txBody>
      </p:sp>
      <p:sp>
        <p:nvSpPr>
          <p:cNvPr id="4" name="Slide Number Placeholder 3">
            <a:extLst>
              <a:ext uri="{FF2B5EF4-FFF2-40B4-BE49-F238E27FC236}">
                <a16:creationId xmlns:a16="http://schemas.microsoft.com/office/drawing/2014/main" id="{6E8DB3F7-09AB-46DA-A3F2-35B5DFB01540}"/>
              </a:ext>
            </a:extLst>
          </p:cNvPr>
          <p:cNvSpPr>
            <a:spLocks noGrp="1"/>
          </p:cNvSpPr>
          <p:nvPr>
            <p:ph type="sldNum" sz="quarter" idx="12"/>
          </p:nvPr>
        </p:nvSpPr>
        <p:spPr/>
        <p:txBody>
          <a:bodyPr/>
          <a:lstStyle/>
          <a:p>
            <a:pPr>
              <a:defRPr/>
            </a:pPr>
            <a:fld id="{F64F6128-AA59-40CE-8962-734C769C2012}" type="slidenum">
              <a:rPr lang="en-US" altLang="en-US" smtClean="0"/>
              <a:pPr>
                <a:defRPr/>
              </a:pPr>
              <a:t>6</a:t>
            </a:fld>
            <a:endParaRPr lang="en-US" altLang="en-US"/>
          </a:p>
        </p:txBody>
      </p:sp>
      <p:sp>
        <p:nvSpPr>
          <p:cNvPr id="5" name="Content Placeholder 2">
            <a:extLst>
              <a:ext uri="{FF2B5EF4-FFF2-40B4-BE49-F238E27FC236}">
                <a16:creationId xmlns:a16="http://schemas.microsoft.com/office/drawing/2014/main" id="{EDE17A12-13B8-4F04-A475-804495824AFF}"/>
              </a:ext>
            </a:extLst>
          </p:cNvPr>
          <p:cNvSpPr txBox="1">
            <a:spLocks/>
          </p:cNvSpPr>
          <p:nvPr/>
        </p:nvSpPr>
        <p:spPr bwMode="auto">
          <a:xfrm>
            <a:off x="685800" y="5496339"/>
            <a:ext cx="7162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200" kern="0" dirty="0">
                <a:solidFill>
                  <a:schemeClr val="accent6"/>
                </a:solidFill>
              </a:rPr>
              <a:t>Information about files are kept in </a:t>
            </a:r>
            <a:r>
              <a:rPr lang="en-US" sz="2200" b="1" kern="0" dirty="0">
                <a:solidFill>
                  <a:schemeClr val="accent6"/>
                </a:solidFill>
              </a:rPr>
              <a:t>directory structure</a:t>
            </a:r>
            <a:r>
              <a:rPr lang="en-US" sz="2200" kern="0" dirty="0">
                <a:solidFill>
                  <a:schemeClr val="accent6"/>
                </a:solidFill>
              </a:rPr>
              <a:t>, which is maintained on the disk</a:t>
            </a:r>
          </a:p>
        </p:txBody>
      </p:sp>
    </p:spTree>
    <p:extLst>
      <p:ext uri="{BB962C8B-B14F-4D97-AF65-F5344CB8AC3E}">
        <p14:creationId xmlns:p14="http://schemas.microsoft.com/office/powerpoint/2010/main" val="172963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E00F-6BA6-43EF-8214-E3E2E0F2BC0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337A876-F207-4E55-87AE-E0F440EC2BF1}"/>
              </a:ext>
            </a:extLst>
          </p:cNvPr>
          <p:cNvSpPr>
            <a:spLocks noGrp="1"/>
          </p:cNvSpPr>
          <p:nvPr>
            <p:ph idx="1"/>
          </p:nvPr>
        </p:nvSpPr>
        <p:spPr>
          <a:xfrm>
            <a:off x="685800" y="1447800"/>
            <a:ext cx="7772400" cy="1828800"/>
          </a:xfrm>
        </p:spPr>
        <p:txBody>
          <a:bodyPr/>
          <a:lstStyle/>
          <a:p>
            <a:r>
              <a:rPr lang="en-US" sz="2200" dirty="0"/>
              <a:t>Directory can be viewed as a symbol table that translates </a:t>
            </a:r>
            <a:r>
              <a:rPr lang="en-US" sz="2200" dirty="0">
                <a:solidFill>
                  <a:schemeClr val="accent6"/>
                </a:solidFill>
              </a:rPr>
              <a:t>file names </a:t>
            </a:r>
            <a:r>
              <a:rPr lang="en-US" sz="2200" dirty="0"/>
              <a:t>into their </a:t>
            </a:r>
            <a:r>
              <a:rPr lang="en-US" sz="2200" dirty="0">
                <a:solidFill>
                  <a:schemeClr val="accent6"/>
                </a:solidFill>
              </a:rPr>
              <a:t>file control blocks</a:t>
            </a:r>
          </a:p>
          <a:p>
            <a:r>
              <a:rPr lang="en-US" sz="2200" b="1" dirty="0"/>
              <a:t>Directory structure:</a:t>
            </a:r>
            <a:r>
              <a:rPr lang="en-US" sz="2200" dirty="0"/>
              <a:t> A collection of nodes containing information about all files</a:t>
            </a:r>
          </a:p>
          <a:p>
            <a:endParaRPr lang="en-US" dirty="0"/>
          </a:p>
        </p:txBody>
      </p:sp>
      <p:sp>
        <p:nvSpPr>
          <p:cNvPr id="4" name="Slide Number Placeholder 3">
            <a:extLst>
              <a:ext uri="{FF2B5EF4-FFF2-40B4-BE49-F238E27FC236}">
                <a16:creationId xmlns:a16="http://schemas.microsoft.com/office/drawing/2014/main" id="{509689CA-4ED6-4ED1-A94B-F4F4AB3871A2}"/>
              </a:ext>
            </a:extLst>
          </p:cNvPr>
          <p:cNvSpPr>
            <a:spLocks noGrp="1"/>
          </p:cNvSpPr>
          <p:nvPr>
            <p:ph type="sldNum" sz="quarter" idx="12"/>
          </p:nvPr>
        </p:nvSpPr>
        <p:spPr/>
        <p:txBody>
          <a:bodyPr/>
          <a:lstStyle/>
          <a:p>
            <a:pPr>
              <a:defRPr/>
            </a:pPr>
            <a:fld id="{F64F6128-AA59-40CE-8962-734C769C2012}" type="slidenum">
              <a:rPr lang="en-US" altLang="en-US" smtClean="0"/>
              <a:pPr>
                <a:defRPr/>
              </a:pPr>
              <a:t>7</a:t>
            </a:fld>
            <a:endParaRPr lang="en-US" altLang="en-US"/>
          </a:p>
        </p:txBody>
      </p:sp>
      <p:pic>
        <p:nvPicPr>
          <p:cNvPr id="5" name="Content Placeholder 6" descr="Diagram shows directory and files. Each node in the directory is linked to a file.">
            <a:extLst>
              <a:ext uri="{FF2B5EF4-FFF2-40B4-BE49-F238E27FC236}">
                <a16:creationId xmlns:a16="http://schemas.microsoft.com/office/drawing/2014/main" id="{E43D28F3-D010-43C5-AA1F-4C397A41699B}"/>
              </a:ext>
            </a:extLst>
          </p:cNvPr>
          <p:cNvPicPr>
            <a:picLocks noChangeAspect="1"/>
          </p:cNvPicPr>
          <p:nvPr/>
        </p:nvPicPr>
        <p:blipFill>
          <a:blip r:embed="rId2"/>
          <a:stretch>
            <a:fillRect/>
          </a:stretch>
        </p:blipFill>
        <p:spPr>
          <a:xfrm>
            <a:off x="3654287" y="3048000"/>
            <a:ext cx="4724400" cy="3025942"/>
          </a:xfrm>
          <a:prstGeom prst="rect">
            <a:avLst/>
          </a:prstGeom>
        </p:spPr>
      </p:pic>
      <p:sp>
        <p:nvSpPr>
          <p:cNvPr id="6" name="TextBox 5">
            <a:extLst>
              <a:ext uri="{FF2B5EF4-FFF2-40B4-BE49-F238E27FC236}">
                <a16:creationId xmlns:a16="http://schemas.microsoft.com/office/drawing/2014/main" id="{61A36C25-4E7F-48E3-ABC3-B8C57399BA44}"/>
              </a:ext>
            </a:extLst>
          </p:cNvPr>
          <p:cNvSpPr txBox="1"/>
          <p:nvPr/>
        </p:nvSpPr>
        <p:spPr>
          <a:xfrm>
            <a:off x="882115" y="6241774"/>
            <a:ext cx="7287572" cy="430887"/>
          </a:xfrm>
          <a:prstGeom prst="rect">
            <a:avLst/>
          </a:prstGeom>
          <a:noFill/>
        </p:spPr>
        <p:txBody>
          <a:bodyPr wrap="none" rtlCol="0">
            <a:spAutoFit/>
          </a:bodyPr>
          <a:lstStyle/>
          <a:p>
            <a:pPr marL="285750" indent="-285750">
              <a:lnSpc>
                <a:spcPct val="100000"/>
              </a:lnSpc>
              <a:buFont typeface="Arial" panose="020B0604020202020204" pitchFamily="34" charset="0"/>
              <a:buChar char="•"/>
            </a:pPr>
            <a:r>
              <a:rPr lang="en-US" altLang="en-US" sz="2200" dirty="0">
                <a:solidFill>
                  <a:schemeClr val="accent6"/>
                </a:solidFill>
              </a:rPr>
              <a:t>Both the directory structure and the files reside on disk</a:t>
            </a:r>
          </a:p>
        </p:txBody>
      </p:sp>
      <p:sp>
        <p:nvSpPr>
          <p:cNvPr id="9" name="TextBox 8">
            <a:extLst>
              <a:ext uri="{FF2B5EF4-FFF2-40B4-BE49-F238E27FC236}">
                <a16:creationId xmlns:a16="http://schemas.microsoft.com/office/drawing/2014/main" id="{A1574CC4-6DC3-4031-8275-2BBDC9E785BB}"/>
              </a:ext>
            </a:extLst>
          </p:cNvPr>
          <p:cNvSpPr txBox="1"/>
          <p:nvPr/>
        </p:nvSpPr>
        <p:spPr>
          <a:xfrm>
            <a:off x="381000" y="4167439"/>
            <a:ext cx="2965174" cy="1015663"/>
          </a:xfrm>
          <a:prstGeom prst="rect">
            <a:avLst/>
          </a:prstGeom>
          <a:noFill/>
          <a:ln>
            <a:solidFill>
              <a:schemeClr val="accent1">
                <a:lumMod val="75000"/>
              </a:schemeClr>
            </a:solidFill>
          </a:ln>
        </p:spPr>
        <p:txBody>
          <a:bodyPr wrap="square" rtlCol="0">
            <a:spAutoFit/>
          </a:bodyPr>
          <a:lstStyle/>
          <a:p>
            <a:r>
              <a:rPr lang="en-US" sz="2000" dirty="0"/>
              <a:t>Where are the directory structure and the files located?</a:t>
            </a:r>
          </a:p>
        </p:txBody>
      </p:sp>
    </p:spTree>
    <p:extLst>
      <p:ext uri="{BB962C8B-B14F-4D97-AF65-F5344CB8AC3E}">
        <p14:creationId xmlns:p14="http://schemas.microsoft.com/office/powerpoint/2010/main" val="16157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A717-1341-495B-A8F0-8C226DA78F00}"/>
              </a:ext>
            </a:extLst>
          </p:cNvPr>
          <p:cNvSpPr>
            <a:spLocks noGrp="1"/>
          </p:cNvSpPr>
          <p:nvPr>
            <p:ph type="title"/>
          </p:nvPr>
        </p:nvSpPr>
        <p:spPr/>
        <p:txBody>
          <a:bodyPr/>
          <a:lstStyle/>
          <a:p>
            <a:r>
              <a:rPr lang="en-US" altLang="en-US" dirty="0"/>
              <a:t>Operations performed on directory</a:t>
            </a:r>
            <a:endParaRPr lang="en-US" dirty="0"/>
          </a:p>
        </p:txBody>
      </p:sp>
      <p:sp>
        <p:nvSpPr>
          <p:cNvPr id="3" name="Content Placeholder 2">
            <a:extLst>
              <a:ext uri="{FF2B5EF4-FFF2-40B4-BE49-F238E27FC236}">
                <a16:creationId xmlns:a16="http://schemas.microsoft.com/office/drawing/2014/main" id="{13874C93-60E3-4585-802B-E9027B2AA95C}"/>
              </a:ext>
            </a:extLst>
          </p:cNvPr>
          <p:cNvSpPr>
            <a:spLocks noGrp="1"/>
          </p:cNvSpPr>
          <p:nvPr>
            <p:ph idx="1"/>
          </p:nvPr>
        </p:nvSpPr>
        <p:spPr/>
        <p:txBody>
          <a:bodyPr/>
          <a:lstStyle/>
          <a:p>
            <a:r>
              <a:rPr lang="en-US" b="1" dirty="0"/>
              <a:t>Search for a file:</a:t>
            </a:r>
            <a:r>
              <a:rPr lang="en-US" dirty="0"/>
              <a:t> search a directory structure to find the entry for a particular file</a:t>
            </a:r>
          </a:p>
          <a:p>
            <a:pPr lvl="1"/>
            <a:r>
              <a:rPr lang="en-US" dirty="0"/>
              <a:t>What is a Linux command to search for files?</a:t>
            </a:r>
          </a:p>
          <a:p>
            <a:pPr lvl="2"/>
            <a:r>
              <a:rPr lang="en-US" dirty="0"/>
              <a:t>“</a:t>
            </a:r>
            <a:r>
              <a:rPr lang="en-US" dirty="0">
                <a:solidFill>
                  <a:schemeClr val="accent6"/>
                </a:solidFill>
              </a:rPr>
              <a:t>find</a:t>
            </a:r>
            <a:r>
              <a:rPr lang="en-US" dirty="0"/>
              <a:t>” is a very powerful command. Read its man page.</a:t>
            </a:r>
          </a:p>
          <a:p>
            <a:r>
              <a:rPr lang="en-US" b="1" dirty="0"/>
              <a:t>Create a file:</a:t>
            </a:r>
            <a:r>
              <a:rPr lang="en-US" dirty="0"/>
              <a:t> New files need to be created and added to the directory</a:t>
            </a:r>
          </a:p>
          <a:p>
            <a:r>
              <a:rPr lang="en-US" b="1" dirty="0"/>
              <a:t>Delete a file:</a:t>
            </a:r>
            <a:r>
              <a:rPr lang="en-US" dirty="0"/>
              <a:t> remove a file from the directory</a:t>
            </a:r>
          </a:p>
          <a:p>
            <a:r>
              <a:rPr lang="en-US" b="1" dirty="0"/>
              <a:t>List a directory:</a:t>
            </a:r>
            <a:r>
              <a:rPr lang="en-US" dirty="0"/>
              <a:t> list the files in a directory and the contents of the directory entry for each file in the list.</a:t>
            </a:r>
          </a:p>
          <a:p>
            <a:r>
              <a:rPr lang="en-US" b="1" dirty="0"/>
              <a:t>Rename a file: </a:t>
            </a:r>
            <a:r>
              <a:rPr lang="en-US" dirty="0"/>
              <a:t>rename a file within the directory</a:t>
            </a:r>
          </a:p>
          <a:p>
            <a:r>
              <a:rPr lang="en-US" b="1" dirty="0"/>
              <a:t>Traverse the file system:</a:t>
            </a:r>
            <a:r>
              <a:rPr lang="en-US" dirty="0"/>
              <a:t> access every directory and every file within a directory structure</a:t>
            </a:r>
          </a:p>
        </p:txBody>
      </p:sp>
      <p:sp>
        <p:nvSpPr>
          <p:cNvPr id="4" name="Slide Number Placeholder 3">
            <a:extLst>
              <a:ext uri="{FF2B5EF4-FFF2-40B4-BE49-F238E27FC236}">
                <a16:creationId xmlns:a16="http://schemas.microsoft.com/office/drawing/2014/main" id="{E4E8BD2D-A5B6-4FCE-89A1-67D553B02F29}"/>
              </a:ext>
            </a:extLst>
          </p:cNvPr>
          <p:cNvSpPr>
            <a:spLocks noGrp="1"/>
          </p:cNvSpPr>
          <p:nvPr>
            <p:ph type="sldNum" sz="quarter" idx="12"/>
          </p:nvPr>
        </p:nvSpPr>
        <p:spPr/>
        <p:txBody>
          <a:bodyPr/>
          <a:lstStyle/>
          <a:p>
            <a:pPr>
              <a:defRPr/>
            </a:pPr>
            <a:fld id="{F64F6128-AA59-40CE-8962-734C769C2012}" type="slidenum">
              <a:rPr lang="en-US" altLang="en-US" smtClean="0"/>
              <a:pPr>
                <a:defRPr/>
              </a:pPr>
              <a:t>8</a:t>
            </a:fld>
            <a:endParaRPr lang="en-US" altLang="en-US"/>
          </a:p>
        </p:txBody>
      </p:sp>
    </p:spTree>
    <p:extLst>
      <p:ext uri="{BB962C8B-B14F-4D97-AF65-F5344CB8AC3E}">
        <p14:creationId xmlns:p14="http://schemas.microsoft.com/office/powerpoint/2010/main" val="365427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A04D-C9CF-484E-841A-EE828AEB71CA}"/>
              </a:ext>
            </a:extLst>
          </p:cNvPr>
          <p:cNvSpPr>
            <a:spLocks noGrp="1"/>
          </p:cNvSpPr>
          <p:nvPr>
            <p:ph type="title"/>
          </p:nvPr>
        </p:nvSpPr>
        <p:spPr/>
        <p:txBody>
          <a:bodyPr/>
          <a:lstStyle/>
          <a:p>
            <a:r>
              <a:rPr lang="en-US" dirty="0"/>
              <a:t>Directory organization</a:t>
            </a:r>
          </a:p>
        </p:txBody>
      </p:sp>
      <p:sp>
        <p:nvSpPr>
          <p:cNvPr id="3" name="Content Placeholder 2">
            <a:extLst>
              <a:ext uri="{FF2B5EF4-FFF2-40B4-BE49-F238E27FC236}">
                <a16:creationId xmlns:a16="http://schemas.microsoft.com/office/drawing/2014/main" id="{9760897E-22FC-4E97-BEEF-13131E0E8E4F}"/>
              </a:ext>
            </a:extLst>
          </p:cNvPr>
          <p:cNvSpPr>
            <a:spLocks noGrp="1"/>
          </p:cNvSpPr>
          <p:nvPr>
            <p:ph idx="1"/>
          </p:nvPr>
        </p:nvSpPr>
        <p:spPr/>
        <p:txBody>
          <a:bodyPr/>
          <a:lstStyle/>
          <a:p>
            <a:r>
              <a:rPr lang="en-US" dirty="0"/>
              <a:t>The directory is </a:t>
            </a:r>
            <a:r>
              <a:rPr lang="en-US" b="1" dirty="0"/>
              <a:t>organized logically </a:t>
            </a:r>
            <a:r>
              <a:rPr lang="en-US" dirty="0"/>
              <a:t>to obtain </a:t>
            </a:r>
          </a:p>
          <a:p>
            <a:pPr lvl="1"/>
            <a:r>
              <a:rPr lang="en-US" dirty="0">
                <a:solidFill>
                  <a:schemeClr val="accent6"/>
                </a:solidFill>
              </a:rPr>
              <a:t>Efficiency</a:t>
            </a:r>
            <a:r>
              <a:rPr lang="en-US" dirty="0"/>
              <a:t> – locating a file quickly</a:t>
            </a:r>
          </a:p>
          <a:p>
            <a:pPr lvl="1"/>
            <a:r>
              <a:rPr lang="en-US" dirty="0">
                <a:solidFill>
                  <a:schemeClr val="accent6"/>
                </a:solidFill>
              </a:rPr>
              <a:t>Naming</a:t>
            </a:r>
            <a:r>
              <a:rPr lang="en-US" dirty="0"/>
              <a:t> – convenient to users</a:t>
            </a:r>
          </a:p>
          <a:p>
            <a:pPr lvl="2"/>
            <a:r>
              <a:rPr lang="en-US" dirty="0"/>
              <a:t>Two users can have same name for different files</a:t>
            </a:r>
          </a:p>
          <a:p>
            <a:pPr lvl="2"/>
            <a:r>
              <a:rPr lang="en-US" dirty="0"/>
              <a:t>The same file can have several different names</a:t>
            </a:r>
          </a:p>
          <a:p>
            <a:pPr lvl="1"/>
            <a:r>
              <a:rPr lang="en-US" dirty="0">
                <a:solidFill>
                  <a:schemeClr val="accent6"/>
                </a:solidFill>
              </a:rPr>
              <a:t>Grouping </a:t>
            </a:r>
            <a:r>
              <a:rPr lang="en-US" dirty="0"/>
              <a:t>– logical grouping of files by properties, (e.g., all Java programs, all games, …)</a:t>
            </a:r>
          </a:p>
          <a:p>
            <a:endParaRPr lang="en-US" dirty="0"/>
          </a:p>
        </p:txBody>
      </p:sp>
      <p:sp>
        <p:nvSpPr>
          <p:cNvPr id="4" name="Slide Number Placeholder 3">
            <a:extLst>
              <a:ext uri="{FF2B5EF4-FFF2-40B4-BE49-F238E27FC236}">
                <a16:creationId xmlns:a16="http://schemas.microsoft.com/office/drawing/2014/main" id="{3ABA8E59-F053-43E4-B806-3E0BE31D57D5}"/>
              </a:ext>
            </a:extLst>
          </p:cNvPr>
          <p:cNvSpPr>
            <a:spLocks noGrp="1"/>
          </p:cNvSpPr>
          <p:nvPr>
            <p:ph type="sldNum" sz="quarter" idx="12"/>
          </p:nvPr>
        </p:nvSpPr>
        <p:spPr/>
        <p:txBody>
          <a:bodyPr/>
          <a:lstStyle/>
          <a:p>
            <a:pPr>
              <a:defRPr/>
            </a:pPr>
            <a:fld id="{F64F6128-AA59-40CE-8962-734C769C2012}" type="slidenum">
              <a:rPr lang="en-US" altLang="en-US" smtClean="0"/>
              <a:pPr>
                <a:defRPr/>
              </a:pPr>
              <a:t>9</a:t>
            </a:fld>
            <a:endParaRPr lang="en-US" altLang="en-US"/>
          </a:p>
        </p:txBody>
      </p:sp>
    </p:spTree>
    <p:extLst>
      <p:ext uri="{BB962C8B-B14F-4D97-AF65-F5344CB8AC3E}">
        <p14:creationId xmlns:p14="http://schemas.microsoft.com/office/powerpoint/2010/main" val="278635764"/>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52063</TotalTime>
  <Words>1649</Words>
  <Application>Microsoft Office PowerPoint</Application>
  <PresentationFormat>On-screen Show (4:3)</PresentationFormat>
  <Paragraphs>238</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Symbol</vt:lpstr>
      <vt:lpstr>Times New Roman</vt:lpstr>
      <vt:lpstr>Default Design</vt:lpstr>
      <vt:lpstr>Introduction to File Operations</vt:lpstr>
      <vt:lpstr>Topics</vt:lpstr>
      <vt:lpstr>Topics (cont.)</vt:lpstr>
      <vt:lpstr>File system interface</vt:lpstr>
      <vt:lpstr>File concept</vt:lpstr>
      <vt:lpstr>File attributes</vt:lpstr>
      <vt:lpstr>Directory structure</vt:lpstr>
      <vt:lpstr>Operations performed on directory</vt:lpstr>
      <vt:lpstr>Directory organization</vt:lpstr>
      <vt:lpstr>Single-level directory</vt:lpstr>
      <vt:lpstr>Two-level directory</vt:lpstr>
      <vt:lpstr>Tree-structured directories</vt:lpstr>
      <vt:lpstr>File system mounting</vt:lpstr>
      <vt:lpstr>File sharing</vt:lpstr>
      <vt:lpstr>Protection</vt:lpstr>
      <vt:lpstr>Access lists and groups </vt:lpstr>
      <vt:lpstr>Access lists and groups </vt:lpstr>
      <vt:lpstr>A sample UNIX directory listing</vt:lpstr>
      <vt:lpstr>Levels of File Operations</vt:lpstr>
      <vt:lpstr>Hardware-level file operations</vt:lpstr>
      <vt:lpstr>Hardware-level file operations (cont.)</vt:lpstr>
      <vt:lpstr>File system functions in OS kernel</vt:lpstr>
      <vt:lpstr>System calls for file operations</vt:lpstr>
      <vt:lpstr>Explanation of the example </vt:lpstr>
      <vt:lpstr>Library I/O functions</vt:lpstr>
      <vt:lpstr>Library I/O functions</vt:lpstr>
      <vt:lpstr>User commands</vt:lpstr>
      <vt:lpstr>Sh scripts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 Balasubramonian</dc:creator>
  <cp:lastModifiedBy>Ghasemzadeh, Hassan</cp:lastModifiedBy>
  <cp:revision>1012</cp:revision>
  <dcterms:created xsi:type="dcterms:W3CDTF">2002-09-20T18:19:18Z</dcterms:created>
  <dcterms:modified xsi:type="dcterms:W3CDTF">2021-03-16T21:38:49Z</dcterms:modified>
</cp:coreProperties>
</file>