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64" r:id="rId2"/>
    <p:sldId id="609" r:id="rId3"/>
    <p:sldId id="565" r:id="rId4"/>
    <p:sldId id="566" r:id="rId5"/>
    <p:sldId id="568" r:id="rId6"/>
    <p:sldId id="610" r:id="rId7"/>
    <p:sldId id="570" r:id="rId8"/>
    <p:sldId id="571" r:id="rId9"/>
    <p:sldId id="572" r:id="rId10"/>
    <p:sldId id="574" r:id="rId11"/>
    <p:sldId id="575" r:id="rId12"/>
    <p:sldId id="611" r:id="rId13"/>
    <p:sldId id="577" r:id="rId14"/>
    <p:sldId id="579" r:id="rId15"/>
    <p:sldId id="580" r:id="rId16"/>
    <p:sldId id="593" r:id="rId17"/>
    <p:sldId id="582" r:id="rId18"/>
    <p:sldId id="594" r:id="rId19"/>
    <p:sldId id="595" r:id="rId20"/>
    <p:sldId id="596" r:id="rId21"/>
    <p:sldId id="597" r:id="rId22"/>
    <p:sldId id="605" r:id="rId23"/>
    <p:sldId id="599" r:id="rId24"/>
    <p:sldId id="600" r:id="rId25"/>
    <p:sldId id="601" r:id="rId26"/>
    <p:sldId id="603" r:id="rId27"/>
    <p:sldId id="606" r:id="rId28"/>
    <p:sldId id="607" r:id="rId29"/>
    <p:sldId id="608" r:id="rId30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66CCFF"/>
    <a:srgbClr val="FF9900"/>
    <a:srgbClr val="CC0000"/>
    <a:srgbClr val="800000"/>
    <a:srgbClr val="FFFF00"/>
    <a:srgbClr val="00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0368" autoAdjust="0"/>
  </p:normalViewPr>
  <p:slideViewPr>
    <p:cSldViewPr>
      <p:cViewPr varScale="1">
        <p:scale>
          <a:sx n="88" d="100"/>
          <a:sy n="88" d="100"/>
        </p:scale>
        <p:origin x="23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2174" y="258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4C2068-71DF-44A2-B9A3-7D132213BF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38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0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20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2DB0A-2C52-442D-9BBF-FAB67B88E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85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DB0A-2C52-442D-9BBF-FAB67B88E75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18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DB0A-2C52-442D-9BBF-FAB67B88E75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66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C223F-1A79-4507-B058-E1FF6994B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0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>
              <a:buClr>
                <a:schemeClr val="accent6">
                  <a:lumMod val="50000"/>
                </a:schemeClr>
              </a:buClr>
              <a:defRPr sz="2200"/>
            </a:lvl2pPr>
            <a:lvl3pPr>
              <a:buClr>
                <a:schemeClr val="accent6">
                  <a:lumMod val="50000"/>
                </a:schemeClr>
              </a:buClr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buClr>
                <a:schemeClr val="accent6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F6128-AA59-40CE-8962-734C769C2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9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Washington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476B-7DA4-4FA7-882E-B7CCA9DF7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07FA2-BBF1-424D-992D-1F836B12C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8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3E38-C905-4156-AE2B-43F1DB021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8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Washington State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5A636EB-0109-4997-8814-5C827112C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Library I/O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sz="1800" dirty="0" err="1"/>
              <a:t>CptS</a:t>
            </a:r>
            <a:r>
              <a:rPr lang="en-US" sz="1800" dirty="0"/>
              <a:t> 360 Systems Programming</a:t>
            </a:r>
          </a:p>
          <a:p>
            <a:r>
              <a:rPr lang="en-US" sz="1800" dirty="0"/>
              <a:t>School of Electrical Engineering and Computer Science</a:t>
            </a:r>
          </a:p>
          <a:p>
            <a:r>
              <a:rPr lang="en-US" sz="1800" dirty="0"/>
              <a:t>Washington State University</a:t>
            </a:r>
          </a:p>
          <a:p>
            <a:r>
              <a:rPr lang="en-US" sz="1800" dirty="0"/>
              <a:t>Hassan Ghasemzadeh (hassan.ghasemzadeh@wsu.edu)</a:t>
            </a:r>
          </a:p>
        </p:txBody>
      </p:sp>
    </p:spTree>
    <p:extLst>
      <p:ext uri="{BB962C8B-B14F-4D97-AF65-F5344CB8AC3E}">
        <p14:creationId xmlns:p14="http://schemas.microsoft.com/office/powerpoint/2010/main" val="255114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AEC8-4ED5-406B-9792-C097C221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‘copy’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4B1A-C9AE-410E-B8FC-5E6BFA5F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DAA6E-1A06-4EFA-93A6-566C22C7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3000"/>
            <a:ext cx="6886542" cy="5216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7652DC-422B-4333-8E9E-E08B9AEEE4E5}"/>
              </a:ext>
            </a:extLst>
          </p:cNvPr>
          <p:cNvSpPr txBox="1"/>
          <p:nvPr/>
        </p:nvSpPr>
        <p:spPr>
          <a:xfrm>
            <a:off x="1530141" y="6370243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Both programs in this example copy a </a:t>
            </a:r>
            <a:r>
              <a:rPr lang="en-US" sz="1800" dirty="0" err="1">
                <a:solidFill>
                  <a:schemeClr val="accent6"/>
                </a:solidFill>
              </a:rPr>
              <a:t>src</a:t>
            </a:r>
            <a:r>
              <a:rPr lang="en-US" sz="1800" dirty="0">
                <a:solidFill>
                  <a:schemeClr val="accent6"/>
                </a:solidFill>
              </a:rPr>
              <a:t> ﬁle to a </a:t>
            </a:r>
            <a:r>
              <a:rPr lang="en-US" sz="1800" dirty="0" err="1">
                <a:solidFill>
                  <a:schemeClr val="accent6"/>
                </a:solidFill>
              </a:rPr>
              <a:t>dest</a:t>
            </a:r>
            <a:r>
              <a:rPr lang="en-US" sz="1800" dirty="0">
                <a:solidFill>
                  <a:schemeClr val="accent6"/>
                </a:solidFill>
              </a:rPr>
              <a:t> ﬁle</a:t>
            </a:r>
          </a:p>
        </p:txBody>
      </p:sp>
    </p:spTree>
    <p:extLst>
      <p:ext uri="{BB962C8B-B14F-4D97-AF65-F5344CB8AC3E}">
        <p14:creationId xmlns:p14="http://schemas.microsoft.com/office/powerpoint/2010/main" val="242161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A36C-5E4D-4DC1-B0B1-4C7B8D3B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4A62-16F6-4E23-A274-CA7A7CE0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848600" cy="4191000"/>
          </a:xfrm>
        </p:spPr>
        <p:txBody>
          <a:bodyPr/>
          <a:lstStyle/>
          <a:p>
            <a:r>
              <a:rPr lang="en-US" sz="2000" b="1" dirty="0"/>
              <a:t>How does </a:t>
            </a:r>
            <a:r>
              <a:rPr lang="en-US" sz="2000" b="1" dirty="0" err="1"/>
              <a:t>fopen</a:t>
            </a:r>
            <a:r>
              <a:rPr lang="en-US" sz="2000" b="1" dirty="0"/>
              <a:t>() works in the library I/O function program?</a:t>
            </a:r>
          </a:p>
          <a:p>
            <a:pPr lvl="1"/>
            <a:r>
              <a:rPr lang="en-US" sz="1800" dirty="0" err="1"/>
              <a:t>fopen</a:t>
            </a:r>
            <a:r>
              <a:rPr lang="en-US" sz="1800" dirty="0"/>
              <a:t>() returns a </a:t>
            </a:r>
            <a:r>
              <a:rPr lang="en-US" sz="1800" dirty="0">
                <a:solidFill>
                  <a:schemeClr val="accent6"/>
                </a:solidFill>
              </a:rPr>
              <a:t>pointer to a file structure</a:t>
            </a:r>
          </a:p>
          <a:p>
            <a:pPr lvl="1"/>
            <a:r>
              <a:rPr lang="en-US" sz="1800" dirty="0"/>
              <a:t>Issues </a:t>
            </a:r>
            <a:r>
              <a:rPr lang="en-US" sz="1800" dirty="0">
                <a:solidFill>
                  <a:schemeClr val="accent6"/>
                </a:solidFill>
              </a:rPr>
              <a:t>open() system call</a:t>
            </a:r>
            <a:r>
              <a:rPr lang="en-US" sz="1800" dirty="0"/>
              <a:t> to open the ﬁle to get a ﬁle descriptor </a:t>
            </a:r>
            <a:r>
              <a:rPr lang="en-US" sz="1800" dirty="0" err="1"/>
              <a:t>fd</a:t>
            </a:r>
            <a:endParaRPr lang="en-US" sz="1800" dirty="0"/>
          </a:p>
          <a:p>
            <a:pPr lvl="1"/>
            <a:r>
              <a:rPr lang="en-US" sz="1800" dirty="0"/>
              <a:t>If open() system call fails, </a:t>
            </a:r>
            <a:r>
              <a:rPr lang="en-US" sz="1800" dirty="0" err="1"/>
              <a:t>fopen</a:t>
            </a:r>
            <a:r>
              <a:rPr lang="en-US" sz="1800" dirty="0"/>
              <a:t>() returns a NULL pointer. Otherwise, it </a:t>
            </a:r>
            <a:r>
              <a:rPr lang="en-US" sz="1800" dirty="0">
                <a:solidFill>
                  <a:schemeClr val="accent6"/>
                </a:solidFill>
              </a:rPr>
              <a:t>allocates a file structure in the program’s heap area</a:t>
            </a:r>
            <a:endParaRPr lang="en-US" sz="1800" dirty="0"/>
          </a:p>
          <a:p>
            <a:pPr lvl="1"/>
            <a:r>
              <a:rPr lang="en-US" sz="1800" dirty="0" err="1"/>
              <a:t>fopen</a:t>
            </a:r>
            <a:r>
              <a:rPr lang="en-US" sz="1800" dirty="0"/>
              <a:t>() initializes file structure and returns </a:t>
            </a:r>
            <a:r>
              <a:rPr lang="en-US" sz="1800" dirty="0" err="1"/>
              <a:t>fp</a:t>
            </a:r>
            <a:r>
              <a:rPr lang="en-US" sz="1800" dirty="0"/>
              <a:t>, which points at the file structure. </a:t>
            </a:r>
          </a:p>
          <a:p>
            <a:pPr lvl="1"/>
            <a:r>
              <a:rPr lang="en-US" sz="1800" dirty="0"/>
              <a:t>Then it uses a while loop to copy the ﬁle contents. Each iteration of the while loop tries to read BLKSIZE (or, SIZE) bytes from the source ﬁle, and write n bytes to the target ﬁle, where n is the returned value from </a:t>
            </a:r>
            <a:r>
              <a:rPr lang="en-US" sz="1800" dirty="0" err="1"/>
              <a:t>fread</a:t>
            </a:r>
            <a:r>
              <a:rPr lang="en-US" sz="1800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16084-9632-419E-AA2D-35712184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63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A36C-5E4D-4DC1-B0B1-4C7B8D3B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4A62-16F6-4E23-A274-CA7A7CE0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Note that file structure is in process’ user mode image: calls to library I/O functions are ordinary function calls, not system calls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16084-9632-419E-AA2D-35712184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E2FD33-AA76-4871-8933-9F0D4FEA4995}"/>
              </a:ext>
            </a:extLst>
          </p:cNvPr>
          <p:cNvGrpSpPr/>
          <p:nvPr/>
        </p:nvGrpSpPr>
        <p:grpSpPr>
          <a:xfrm>
            <a:off x="423807" y="1839686"/>
            <a:ext cx="6324610" cy="2198914"/>
            <a:chOff x="423807" y="1839686"/>
            <a:chExt cx="6324610" cy="21989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651A3-836A-4FCA-99C3-7EA1F45A4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365" t="65946" b="12683"/>
            <a:stretch/>
          </p:blipFill>
          <p:spPr>
            <a:xfrm>
              <a:off x="2667000" y="2590800"/>
              <a:ext cx="4081417" cy="144780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FEFBC7-DA6C-496A-842C-850ED73D5E52}"/>
                </a:ext>
              </a:extLst>
            </p:cNvPr>
            <p:cNvGrpSpPr/>
            <p:nvPr/>
          </p:nvGrpSpPr>
          <p:grpSpPr>
            <a:xfrm>
              <a:off x="423807" y="1839686"/>
              <a:ext cx="4142387" cy="1665514"/>
              <a:chOff x="500007" y="4354286"/>
              <a:chExt cx="4142387" cy="166551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5643B1A-4F72-4CB7-8C3D-E99E0521D9F2}"/>
                  </a:ext>
                </a:extLst>
              </p:cNvPr>
              <p:cNvSpPr/>
              <p:nvPr/>
            </p:nvSpPr>
            <p:spPr>
              <a:xfrm>
                <a:off x="500007" y="4354286"/>
                <a:ext cx="2656850" cy="1480457"/>
              </a:xfrm>
              <a:custGeom>
                <a:avLst/>
                <a:gdLst>
                  <a:gd name="connsiteX0" fmla="*/ 534136 w 2656850"/>
                  <a:gd name="connsiteY0" fmla="*/ 0 h 1480457"/>
                  <a:gd name="connsiteX1" fmla="*/ 142250 w 2656850"/>
                  <a:gd name="connsiteY1" fmla="*/ 870857 h 1480457"/>
                  <a:gd name="connsiteX2" fmla="*/ 2656850 w 2656850"/>
                  <a:gd name="connsiteY2" fmla="*/ 1480457 h 148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6850" h="1480457">
                    <a:moveTo>
                      <a:pt x="534136" y="0"/>
                    </a:moveTo>
                    <a:cubicBezTo>
                      <a:pt x="161300" y="312057"/>
                      <a:pt x="-211536" y="624114"/>
                      <a:pt x="142250" y="870857"/>
                    </a:cubicBezTo>
                    <a:cubicBezTo>
                      <a:pt x="496036" y="1117600"/>
                      <a:pt x="1576443" y="1299028"/>
                      <a:pt x="2656850" y="1480457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94B8CA9-2126-439D-8F00-850D77768174}"/>
                  </a:ext>
                </a:extLst>
              </p:cNvPr>
              <p:cNvSpPr/>
              <p:nvPr/>
            </p:nvSpPr>
            <p:spPr>
              <a:xfrm>
                <a:off x="3880394" y="5094514"/>
                <a:ext cx="762000" cy="381000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7B55D8C-74EA-455B-AEC1-E699C471A9E5}"/>
                  </a:ext>
                </a:extLst>
              </p:cNvPr>
              <p:cNvSpPr/>
              <p:nvPr/>
            </p:nvSpPr>
            <p:spPr>
              <a:xfrm>
                <a:off x="3186248" y="5638800"/>
                <a:ext cx="762000" cy="381000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865FBC7-19F2-4B96-A1DA-ACFB355B7588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 flipV="1">
                <a:off x="3733800" y="4724400"/>
                <a:ext cx="527594" cy="370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0A80AA-9115-4BB8-A6F0-2117A097C7EF}"/>
              </a:ext>
            </a:extLst>
          </p:cNvPr>
          <p:cNvGrpSpPr/>
          <p:nvPr/>
        </p:nvGrpSpPr>
        <p:grpSpPr>
          <a:xfrm>
            <a:off x="609600" y="4008664"/>
            <a:ext cx="7772400" cy="2209800"/>
            <a:chOff x="609600" y="4008664"/>
            <a:chExt cx="7772400" cy="2209800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BF3D6C0C-2F78-4C42-8B83-9CB1591ED1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9600" y="4008664"/>
              <a:ext cx="77724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>
                    <a:lumMod val="50000"/>
                  </a:schemeClr>
                </a:buClr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>
                    <a:lumMod val="50000"/>
                  </a:schemeClr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>
                    <a:lumMod val="50000"/>
                  </a:schemeClr>
                </a:buClr>
                <a:buChar char="–"/>
                <a:defRPr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>
                    <a:lumMod val="50000"/>
                  </a:schemeClr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kern="0" dirty="0"/>
                <a:t>The general forms of </a:t>
              </a:r>
              <a:r>
                <a:rPr lang="en-US" sz="2000" kern="0" dirty="0" err="1"/>
                <a:t>fread</a:t>
              </a:r>
              <a:r>
                <a:rPr lang="en-US" sz="2000" kern="0" dirty="0"/>
                <a:t>() and </a:t>
              </a:r>
              <a:r>
                <a:rPr lang="en-US" sz="2000" kern="0" dirty="0" err="1"/>
                <a:t>fwrite</a:t>
              </a:r>
              <a:r>
                <a:rPr lang="en-US" sz="2000" kern="0" dirty="0"/>
                <a:t>() are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AEFD9F-F934-400C-8E60-7A47A09A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3481" y="4465864"/>
              <a:ext cx="5305425" cy="647700"/>
            </a:xfrm>
            <a:prstGeom prst="rect">
              <a:avLst/>
            </a:prstGeom>
          </p:spPr>
        </p:pic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5FE32DD7-50C5-4AD6-BA43-411F758B91B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80195" y="5059135"/>
              <a:ext cx="5562600" cy="1159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>
                    <a:lumMod val="50000"/>
                  </a:schemeClr>
                </a:buClr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>
                    <a:lumMod val="50000"/>
                  </a:schemeClr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>
                    <a:lumMod val="50000"/>
                  </a:schemeClr>
                </a:buClr>
                <a:buChar char="–"/>
                <a:defRPr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>
                    <a:lumMod val="50000"/>
                  </a:schemeClr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800" kern="0" dirty="0">
                  <a:solidFill>
                    <a:schemeClr val="accent6"/>
                  </a:solidFill>
                </a:rPr>
                <a:t>‘size’ is the record size in bytes</a:t>
              </a:r>
            </a:p>
            <a:p>
              <a:r>
                <a:rPr lang="en-US" sz="1800" kern="0" dirty="0" err="1">
                  <a:solidFill>
                    <a:schemeClr val="accent6"/>
                  </a:solidFill>
                </a:rPr>
                <a:t>nitems</a:t>
              </a:r>
              <a:r>
                <a:rPr lang="en-US" sz="1800" kern="0" dirty="0">
                  <a:solidFill>
                    <a:schemeClr val="accent6"/>
                  </a:solidFill>
                </a:rPr>
                <a:t> is number of records to be read or written</a:t>
              </a:r>
            </a:p>
            <a:p>
              <a:r>
                <a:rPr lang="en-US" sz="1800" kern="0" dirty="0">
                  <a:solidFill>
                    <a:schemeClr val="accent6"/>
                  </a:solidFill>
                </a:rPr>
                <a:t>n is actual number of records read or written.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1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699F-6BBE-4A9D-BF4A-F1B1B8F0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/>
          <a:lstStyle/>
          <a:p>
            <a:r>
              <a:rPr lang="en-US" sz="3000" dirty="0"/>
              <a:t>Other library I/O functions -- </a:t>
            </a:r>
            <a:r>
              <a:rPr lang="en-US" sz="3000" dirty="0" err="1"/>
              <a:t>fread</a:t>
            </a:r>
            <a:r>
              <a:rPr lang="en-US" sz="3000" dirty="0"/>
              <a:t>() and </a:t>
            </a:r>
            <a:r>
              <a:rPr lang="en-US" sz="3000" dirty="0" err="1"/>
              <a:t>fwrite</a:t>
            </a:r>
            <a:r>
              <a:rPr lang="en-US" sz="30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0B9B-A4B7-4949-8DB2-3AA6E0EC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685800"/>
          </a:xfrm>
        </p:spPr>
        <p:txBody>
          <a:bodyPr/>
          <a:lstStyle/>
          <a:p>
            <a:r>
              <a:rPr lang="en-US" sz="2400" kern="0" dirty="0"/>
              <a:t>These functions are intended for read/write structured data objects. For example, assume that the buffer area contains data objects of structured records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D448F-D423-423D-B30D-CC9A4FAC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F26A24-E821-4A49-B312-0F6FEE7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329" y="2739790"/>
            <a:ext cx="3193257" cy="55177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7F12FF-D52D-4FCF-B5E6-D06CCFC93216}"/>
              </a:ext>
            </a:extLst>
          </p:cNvPr>
          <p:cNvSpPr txBox="1">
            <a:spLocks/>
          </p:cNvSpPr>
          <p:nvPr/>
        </p:nvSpPr>
        <p:spPr bwMode="auto">
          <a:xfrm>
            <a:off x="685800" y="3331027"/>
            <a:ext cx="7772400" cy="79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We may use the following to write </a:t>
            </a:r>
            <a:r>
              <a:rPr lang="en-US" kern="0" dirty="0" err="1"/>
              <a:t>nitem</a:t>
            </a:r>
            <a:r>
              <a:rPr lang="en-US" kern="0" dirty="0"/>
              <a:t> records to a ﬁle.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6D3B1F-190D-45D8-967C-3254AD327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71118"/>
            <a:ext cx="7324725" cy="43574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2BDB26-14E6-4DAB-90DC-A3F6776205EA}"/>
              </a:ext>
            </a:extLst>
          </p:cNvPr>
          <p:cNvSpPr txBox="1">
            <a:spLocks/>
          </p:cNvSpPr>
          <p:nvPr/>
        </p:nvSpPr>
        <p:spPr bwMode="auto">
          <a:xfrm>
            <a:off x="914400" y="4925101"/>
            <a:ext cx="7772400" cy="79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Or use the following to read </a:t>
            </a:r>
            <a:r>
              <a:rPr lang="en-US" kern="0" dirty="0" err="1"/>
              <a:t>nitem</a:t>
            </a:r>
            <a:r>
              <a:rPr lang="en-US" kern="0" dirty="0"/>
              <a:t> records from a ﬁle.</a:t>
            </a:r>
          </a:p>
          <a:p>
            <a:endParaRPr lang="en-US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CE4E28-F739-4751-8DD0-A86AB69B7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557" y="5535722"/>
            <a:ext cx="68484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3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84CE-1C68-47C1-85BE-E9B01C5E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/>
          <a:lstStyle/>
          <a:p>
            <a:r>
              <a:rPr lang="en-US" sz="3000" dirty="0"/>
              <a:t>Other library I/O functions -- </a:t>
            </a:r>
            <a:r>
              <a:rPr lang="en-US" sz="3000" dirty="0" err="1"/>
              <a:t>fread</a:t>
            </a:r>
            <a:r>
              <a:rPr lang="en-US" sz="3000" dirty="0"/>
              <a:t>() and </a:t>
            </a:r>
            <a:r>
              <a:rPr lang="en-US" sz="3000" dirty="0" err="1"/>
              <a:t>fwrite</a:t>
            </a:r>
            <a:r>
              <a:rPr lang="en-US" sz="30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D98D-02F1-4A47-8C3F-53944D357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124200"/>
          </a:xfrm>
        </p:spPr>
        <p:txBody>
          <a:bodyPr/>
          <a:lstStyle/>
          <a:p>
            <a:r>
              <a:rPr lang="en-US" sz="2000" dirty="0"/>
              <a:t>The above program tries to read/write BLKSIZE bytes at a time</a:t>
            </a:r>
          </a:p>
          <a:p>
            <a:r>
              <a:rPr lang="en-US" sz="2000" dirty="0"/>
              <a:t>It has size=1 and </a:t>
            </a:r>
            <a:r>
              <a:rPr lang="en-US" sz="2000" dirty="0" err="1"/>
              <a:t>nitems</a:t>
            </a:r>
            <a:r>
              <a:rPr lang="en-US" sz="2000" dirty="0"/>
              <a:t>=BLKSIZE</a:t>
            </a:r>
          </a:p>
          <a:p>
            <a:r>
              <a:rPr lang="en-US" sz="2000" dirty="0"/>
              <a:t>Any combination of size and </a:t>
            </a:r>
            <a:r>
              <a:rPr lang="en-US" sz="2000" dirty="0" err="1"/>
              <a:t>nitems</a:t>
            </a:r>
            <a:r>
              <a:rPr lang="en-US" sz="2000" dirty="0"/>
              <a:t> such that size*</a:t>
            </a:r>
            <a:r>
              <a:rPr lang="en-US" sz="2000" dirty="0" err="1"/>
              <a:t>nitems</a:t>
            </a:r>
            <a:r>
              <a:rPr lang="en-US" sz="2000" dirty="0"/>
              <a:t>=BLKSIZE would also work</a:t>
            </a:r>
          </a:p>
          <a:p>
            <a:r>
              <a:rPr lang="en-US" sz="2000" dirty="0"/>
              <a:t>However, using a size &gt; 1 may cause problem on the last </a:t>
            </a:r>
            <a:r>
              <a:rPr lang="en-US" sz="2000" dirty="0" err="1"/>
              <a:t>fread</a:t>
            </a:r>
            <a:r>
              <a:rPr lang="en-US" sz="2000" dirty="0"/>
              <a:t>() because the ﬁle may have fewer than size bytes left. In that case, the returned n is zero even if it has read some data. To deal with the "tail" part of the source ﬁle, we may add the following lines of code after the while loop: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2DAF4-4DB4-473C-B19E-59EE797A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686A5-FBB7-49CF-939F-54C271E0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724400"/>
            <a:ext cx="6947139" cy="1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3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897B-39C7-4718-B00F-AF57B9DE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1143000"/>
          </a:xfrm>
        </p:spPr>
        <p:txBody>
          <a:bodyPr/>
          <a:lstStyle/>
          <a:p>
            <a:r>
              <a:rPr lang="en-US" sz="3000" dirty="0"/>
              <a:t>Other library I/O functions – </a:t>
            </a:r>
            <a:r>
              <a:rPr lang="en-US" sz="3000" dirty="0" err="1"/>
              <a:t>fseek</a:t>
            </a:r>
            <a:r>
              <a:rPr lang="en-US" sz="30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8275-378D-4D71-B9F6-73E33F7B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2971800"/>
          </a:xfrm>
        </p:spPr>
        <p:txBody>
          <a:bodyPr/>
          <a:lstStyle/>
          <a:p>
            <a:r>
              <a:rPr lang="en-US" dirty="0" err="1"/>
              <a:t>fseek</a:t>
            </a:r>
            <a:r>
              <a:rPr lang="en-US" dirty="0"/>
              <a:t>() works exactly the same as </a:t>
            </a:r>
            <a:r>
              <a:rPr lang="en-US" dirty="0" err="1"/>
              <a:t>lseek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 positions the ﬁle's R|W pointer to the byte location total. From there, we read the ﬁle as 1-byte objects. This will read all the remaining bytes, if any, and write them to the target ﬁle.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DC5CC-E38B-4598-BA8B-203B187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2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Algorithms of Library I/O Functions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802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BA40-ABD8-460E-863E-32936286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</a:t>
            </a:r>
            <a:r>
              <a:rPr lang="en-US" dirty="0" err="1"/>
              <a:t>fread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4BEE-02D8-46C6-8831-CFC3F338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r>
              <a:rPr lang="en-US" dirty="0"/>
              <a:t>Algorithm for </a:t>
            </a:r>
            <a:r>
              <a:rPr lang="en-US" dirty="0" err="1"/>
              <a:t>fread</a:t>
            </a:r>
            <a:r>
              <a:rPr lang="en-US" dirty="0"/>
              <a:t>() is as follows:</a:t>
            </a:r>
          </a:p>
          <a:p>
            <a:pPr lvl="1"/>
            <a:r>
              <a:rPr lang="en-US" sz="2000" dirty="0"/>
              <a:t>On the ﬁrst call to </a:t>
            </a:r>
            <a:r>
              <a:rPr lang="en-US" sz="2000" dirty="0" err="1"/>
              <a:t>fread</a:t>
            </a:r>
            <a:r>
              <a:rPr lang="en-US" sz="2000" dirty="0"/>
              <a:t>(), the file structure's buffer is empty</a:t>
            </a:r>
          </a:p>
          <a:p>
            <a:pPr lvl="1"/>
            <a:r>
              <a:rPr lang="en-US" sz="2000" dirty="0" err="1"/>
              <a:t>fread</a:t>
            </a:r>
            <a:r>
              <a:rPr lang="en-US" sz="2000" dirty="0"/>
              <a:t>() uses </a:t>
            </a:r>
            <a:r>
              <a:rPr lang="en-US" sz="2000" dirty="0" err="1"/>
              <a:t>fd</a:t>
            </a:r>
            <a:r>
              <a:rPr lang="en-US" sz="2000" dirty="0"/>
              <a:t> to issue a </a:t>
            </a:r>
            <a:r>
              <a:rPr lang="en-US" sz="2000" kern="0" dirty="0"/>
              <a:t>system call to ﬁll the internal </a:t>
            </a:r>
            <a:r>
              <a:rPr lang="en-US" sz="2000" kern="0" dirty="0" err="1"/>
              <a:t>fbuf</a:t>
            </a:r>
            <a:r>
              <a:rPr lang="en-US" sz="2000" kern="0" dirty="0"/>
              <a:t>[ ]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20BD1-9A0A-4CC0-AFB2-6BF9A4CA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DC3CD-7611-4C7E-8E65-A52EBB90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734356"/>
            <a:ext cx="3752850" cy="4762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617A3C-8025-4537-B630-B8F1AB538618}"/>
              </a:ext>
            </a:extLst>
          </p:cNvPr>
          <p:cNvSpPr txBox="1">
            <a:spLocks/>
          </p:cNvSpPr>
          <p:nvPr/>
        </p:nvSpPr>
        <p:spPr bwMode="auto">
          <a:xfrm>
            <a:off x="696686" y="3245304"/>
            <a:ext cx="7772400" cy="3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000" kern="0" dirty="0"/>
              <a:t>read() system call initializes </a:t>
            </a:r>
            <a:r>
              <a:rPr lang="en-US" sz="2000" kern="0" dirty="0" err="1"/>
              <a:t>fbuf</a:t>
            </a:r>
            <a:r>
              <a:rPr lang="en-US" sz="2000" kern="0" dirty="0"/>
              <a:t>[ ]'s pointers, counters and status variables to indicate that there is a block of data in the internal buffer</a:t>
            </a:r>
          </a:p>
          <a:p>
            <a:pPr lvl="1"/>
            <a:r>
              <a:rPr lang="en-US" sz="2000" kern="0" dirty="0"/>
              <a:t>read() system call then tries to satisfy </a:t>
            </a:r>
            <a:r>
              <a:rPr lang="en-US" sz="2000" kern="0" dirty="0" err="1"/>
              <a:t>fread</a:t>
            </a:r>
            <a:r>
              <a:rPr lang="en-US" sz="2000" kern="0" dirty="0"/>
              <a:t>() call from internal buffer by copying data to program's buffer area</a:t>
            </a:r>
          </a:p>
          <a:p>
            <a:pPr lvl="1"/>
            <a:r>
              <a:rPr lang="en-US" sz="2000" kern="0" dirty="0"/>
              <a:t>If internal buffer does not have enough data, it issues additional read() system call to ﬁll the internal buffer and transfer data from the internal buffer to the program buffer</a:t>
            </a:r>
          </a:p>
        </p:txBody>
      </p:sp>
    </p:spTree>
    <p:extLst>
      <p:ext uri="{BB962C8B-B14F-4D97-AF65-F5344CB8AC3E}">
        <p14:creationId xmlns:p14="http://schemas.microsoft.com/office/powerpoint/2010/main" val="295178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D117-9E4C-4E95-8858-80947F4D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</a:t>
            </a:r>
            <a:r>
              <a:rPr lang="en-US" dirty="0" err="1"/>
              <a:t>fread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46EF-A7E3-4635-9E51-D545B992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kern="0" dirty="0"/>
              <a:t>After copying data to program's buffer area, it updates the internal buffer's pointers, counters, … making it ready for next </a:t>
            </a:r>
            <a:r>
              <a:rPr lang="en-US" sz="2000" kern="0" dirty="0" err="1"/>
              <a:t>fread</a:t>
            </a:r>
            <a:r>
              <a:rPr lang="en-US" sz="2000" kern="0" dirty="0"/>
              <a:t>() request</a:t>
            </a:r>
          </a:p>
          <a:p>
            <a:pPr lvl="1"/>
            <a:r>
              <a:rPr lang="en-US" sz="2000" kern="0" dirty="0" err="1"/>
              <a:t>fread</a:t>
            </a:r>
            <a:r>
              <a:rPr lang="en-US" sz="2000" kern="0" dirty="0"/>
              <a:t>() then returns the actual number of data objects read</a:t>
            </a:r>
          </a:p>
          <a:p>
            <a:pPr lvl="1"/>
            <a:r>
              <a:rPr lang="en-US" sz="2000" dirty="0"/>
              <a:t>On each subsequent call to </a:t>
            </a:r>
            <a:r>
              <a:rPr lang="en-US" sz="2000" dirty="0" err="1"/>
              <a:t>fread</a:t>
            </a:r>
            <a:r>
              <a:rPr lang="en-US" sz="2000" dirty="0"/>
              <a:t>(), it tries to satisfy the call from the file structure’s internal buffer</a:t>
            </a:r>
          </a:p>
          <a:p>
            <a:pPr lvl="1"/>
            <a:r>
              <a:rPr lang="en-US" sz="2000" dirty="0"/>
              <a:t>It issues a read() system call to reﬁll the internal buffer whenever the buffer becomes empty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sz="2000" dirty="0" err="1"/>
              <a:t>fread</a:t>
            </a:r>
            <a:r>
              <a:rPr lang="en-US" sz="2000" dirty="0"/>
              <a:t>() accepts calls from user program on one side and issues read() system calls to kernel on the other. </a:t>
            </a:r>
          </a:p>
          <a:p>
            <a:pPr lvl="1"/>
            <a:r>
              <a:rPr lang="en-US" sz="2000" dirty="0"/>
              <a:t>Except for read() system calls, all processing are performed inside user mode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0530-EE4F-4119-A6C7-31707AF4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2003-890C-43CD-986D-7E745714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</a:t>
            </a:r>
            <a:r>
              <a:rPr lang="en-US" dirty="0" err="1"/>
              <a:t>fwrite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C04D-8BF2-4269-B2BD-852345BF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r>
              <a:rPr lang="en-US" dirty="0"/>
              <a:t>Similar to that of </a:t>
            </a:r>
            <a:r>
              <a:rPr lang="en-US" dirty="0" err="1"/>
              <a:t>fread</a:t>
            </a:r>
            <a:r>
              <a:rPr lang="en-US" dirty="0"/>
              <a:t>() except for the data transfer direction is different </a:t>
            </a:r>
          </a:p>
          <a:p>
            <a:r>
              <a:rPr lang="en-US" dirty="0"/>
              <a:t>Initially the file structure's internal buffer is empty</a:t>
            </a:r>
          </a:p>
          <a:p>
            <a:r>
              <a:rPr lang="en-US" dirty="0"/>
              <a:t>On each call to </a:t>
            </a:r>
            <a:r>
              <a:rPr lang="en-US" dirty="0" err="1"/>
              <a:t>fwrite</a:t>
            </a:r>
            <a:r>
              <a:rPr lang="en-US" dirty="0"/>
              <a:t>(), it writes data to the internal buffer, and adjusts the buffer's pointers, counters and status variable to keep track of the number of bytes in the buffer</a:t>
            </a:r>
          </a:p>
          <a:p>
            <a:r>
              <a:rPr lang="en-US" dirty="0"/>
              <a:t>If the buffer becomes full, it issues a write() system call to write the entire buffer to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DA590-FA64-41DB-B442-7C764257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34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5CEC-B44C-4707-93E4-BE20583F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2AA2-CC85-4845-BA67-6060207E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between </a:t>
            </a:r>
            <a:r>
              <a:rPr lang="en-US" b="1" dirty="0"/>
              <a:t>system calls </a:t>
            </a:r>
            <a:r>
              <a:rPr lang="en-US" dirty="0"/>
              <a:t>and library </a:t>
            </a:r>
            <a:r>
              <a:rPr lang="en-US" b="1" dirty="0"/>
              <a:t>I/O functions</a:t>
            </a:r>
          </a:p>
          <a:p>
            <a:pPr lvl="1"/>
            <a:r>
              <a:rPr lang="en-US" dirty="0"/>
              <a:t>Example #1 (a ‘cat’ program)</a:t>
            </a:r>
          </a:p>
          <a:p>
            <a:pPr lvl="1"/>
            <a:r>
              <a:rPr lang="en-US" dirty="0"/>
              <a:t>Example #2 (a ‘copy’ program)</a:t>
            </a:r>
          </a:p>
          <a:p>
            <a:r>
              <a:rPr lang="en-US" b="1" dirty="0"/>
              <a:t>Algorithms</a:t>
            </a:r>
            <a:r>
              <a:rPr lang="en-US" dirty="0"/>
              <a:t> of library I/O functions</a:t>
            </a:r>
          </a:p>
          <a:p>
            <a:r>
              <a:rPr lang="en-US" dirty="0"/>
              <a:t>Library </a:t>
            </a:r>
            <a:r>
              <a:rPr lang="en-US" b="1" dirty="0"/>
              <a:t>I/O modes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FA56D-FD64-40A0-8DD9-7C106B3E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65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4198-D6EB-488A-88EB-8C9D203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</a:t>
            </a:r>
            <a:r>
              <a:rPr lang="en-US" dirty="0" err="1"/>
              <a:t>fclose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3E40-EDD8-4733-A781-77F841F7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r>
              <a:rPr lang="en-US" dirty="0"/>
              <a:t>First ﬂushes the local buffer of the file stream if the ﬁle was opened for ‘write’</a:t>
            </a:r>
          </a:p>
          <a:p>
            <a:r>
              <a:rPr lang="en-US" dirty="0"/>
              <a:t>It then issues a close(</a:t>
            </a:r>
            <a:r>
              <a:rPr lang="en-US" dirty="0" err="1"/>
              <a:t>fd</a:t>
            </a:r>
            <a:r>
              <a:rPr lang="en-US" dirty="0"/>
              <a:t>) system call to close the ﬁle descriptor in the file structure</a:t>
            </a:r>
          </a:p>
          <a:p>
            <a:r>
              <a:rPr lang="en-US" dirty="0"/>
              <a:t>Finally, it frees the file structure and resets the file pointer to 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8A188-982E-4861-B429-B063C9C7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89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CD16-A3AD-4C16-AC5B-359D4DA6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3000" dirty="0"/>
              <a:t>When to use what (I/O function or system call)?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FF91-50C7-4040-A326-3FDD6838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886200"/>
          </a:xfrm>
        </p:spPr>
        <p:txBody>
          <a:bodyPr/>
          <a:lstStyle/>
          <a:p>
            <a:r>
              <a:rPr lang="en-US" b="1" dirty="0"/>
              <a:t>Observations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fread</a:t>
            </a:r>
            <a:r>
              <a:rPr lang="en-US" dirty="0">
                <a:solidFill>
                  <a:schemeClr val="accent6"/>
                </a:solidFill>
              </a:rPr>
              <a:t>() </a:t>
            </a:r>
            <a:r>
              <a:rPr lang="en-US" dirty="0"/>
              <a:t>relies on </a:t>
            </a:r>
            <a:r>
              <a:rPr lang="en-US" dirty="0">
                <a:solidFill>
                  <a:schemeClr val="accent6"/>
                </a:solidFill>
              </a:rPr>
              <a:t>read() </a:t>
            </a:r>
            <a:r>
              <a:rPr lang="en-US" dirty="0"/>
              <a:t>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copy data from kernel to an internal buffer</a:t>
            </a:r>
            <a:r>
              <a:rPr lang="en-US" dirty="0"/>
              <a:t>, from which it copies data to program's buffer area. </a:t>
            </a:r>
            <a:r>
              <a:rPr lang="en-US" b="1" dirty="0"/>
              <a:t>It transfers data twice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read() </a:t>
            </a:r>
            <a:r>
              <a:rPr lang="en-US" dirty="0"/>
              <a:t>copies data from kernel directly to the program's buffer area, which </a:t>
            </a:r>
            <a:r>
              <a:rPr lang="en-US" b="1" dirty="0"/>
              <a:t>copies only once</a:t>
            </a:r>
          </a:p>
          <a:p>
            <a:r>
              <a:rPr lang="en-US" b="1" dirty="0"/>
              <a:t>General guideline</a:t>
            </a:r>
          </a:p>
          <a:p>
            <a:pPr lvl="1"/>
            <a:r>
              <a:rPr lang="en-US" dirty="0"/>
              <a:t>For read/write data in units of BLKSIZE, read() is inherently more efﬁcient than </a:t>
            </a:r>
            <a:r>
              <a:rPr lang="en-US" dirty="0" err="1"/>
              <a:t>fread</a:t>
            </a:r>
            <a:r>
              <a:rPr lang="en-US" dirty="0"/>
              <a:t>() because it only needs one copying operation instead of two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B15F6-6C92-49E6-8FB9-B4542D4C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0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I/O Modes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302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5B9C-01E0-4FDE-B180-C913831D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I/O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85DD-4EEF-429F-9788-4F637360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362200"/>
          </a:xfrm>
        </p:spPr>
        <p:txBody>
          <a:bodyPr/>
          <a:lstStyle/>
          <a:p>
            <a:r>
              <a:rPr lang="en-US" dirty="0"/>
              <a:t>The ‘mode’ parameter in </a:t>
            </a:r>
            <a:r>
              <a:rPr lang="en-US" dirty="0" err="1"/>
              <a:t>fopen</a:t>
            </a:r>
            <a:r>
              <a:rPr lang="en-US" dirty="0"/>
              <a:t>() may be speciﬁed as "r", "w", "a“ for read, write, and append</a:t>
            </a:r>
          </a:p>
          <a:p>
            <a:r>
              <a:rPr lang="en-US" dirty="0"/>
              <a:t>Each mode string may include a + sign, meaning both ‘read’ and ‘write’</a:t>
            </a:r>
          </a:p>
          <a:p>
            <a:pPr lvl="1"/>
            <a:r>
              <a:rPr lang="en-US" dirty="0"/>
              <a:t>In cases of ‘write’ and ‘append’ it means create the ﬁle if it does not exist.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4240C-1FAE-4B58-80C9-19008D43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E20EB-B47D-4C18-8D22-A6BA3509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78086"/>
            <a:ext cx="768791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68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EAF8-A32B-4484-BE04-05712623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Mode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C3D1-0100-4F38-9150-63CFD2BB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3048000"/>
            <a:ext cx="7772400" cy="3048000"/>
          </a:xfrm>
        </p:spPr>
        <p:txBody>
          <a:bodyPr/>
          <a:lstStyle/>
          <a:p>
            <a:r>
              <a:rPr lang="en-US" sz="2000" dirty="0" err="1"/>
              <a:t>fgetc</a:t>
            </a:r>
            <a:r>
              <a:rPr lang="en-US" sz="2000" dirty="0"/>
              <a:t>() returns an integer, not a char. This is because it must return EOF on end of ﬁle. The EOF symbol is normally an integer -1, which distinguishes it from any char from the FILE stream.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fp</a:t>
            </a:r>
            <a:r>
              <a:rPr lang="en-US" sz="2000" dirty="0"/>
              <a:t>=stdin or </a:t>
            </a:r>
            <a:r>
              <a:rPr lang="en-US" sz="2000" dirty="0" err="1"/>
              <a:t>stdout</a:t>
            </a:r>
            <a:r>
              <a:rPr lang="en-US" sz="2000" dirty="0"/>
              <a:t>, c=</a:t>
            </a:r>
            <a:r>
              <a:rPr lang="en-US" sz="2000" dirty="0" err="1"/>
              <a:t>getchar</a:t>
            </a:r>
            <a:r>
              <a:rPr lang="en-US" sz="2000" dirty="0"/>
              <a:t>(); </a:t>
            </a:r>
            <a:r>
              <a:rPr lang="en-US" sz="2000" dirty="0" err="1"/>
              <a:t>putchar</a:t>
            </a:r>
            <a:r>
              <a:rPr lang="en-US" sz="2000" dirty="0"/>
              <a:t>(c); may be used instead. </a:t>
            </a:r>
          </a:p>
          <a:p>
            <a:r>
              <a:rPr lang="en-US" sz="2000" dirty="0"/>
              <a:t>For run time efﬁciency, </a:t>
            </a:r>
            <a:r>
              <a:rPr lang="en-US" sz="2000" dirty="0" err="1"/>
              <a:t>getchar</a:t>
            </a:r>
            <a:r>
              <a:rPr lang="en-US" sz="2000" dirty="0"/>
              <a:t>() and </a:t>
            </a:r>
            <a:r>
              <a:rPr lang="en-US" sz="2000" dirty="0" err="1"/>
              <a:t>putchar</a:t>
            </a:r>
            <a:r>
              <a:rPr lang="en-US" sz="2000" dirty="0"/>
              <a:t>() are often not  shortened versions of </a:t>
            </a:r>
            <a:r>
              <a:rPr lang="en-US" sz="2000" dirty="0" err="1"/>
              <a:t>getc</a:t>
            </a:r>
            <a:r>
              <a:rPr lang="en-US" sz="2000" dirty="0"/>
              <a:t>() and </a:t>
            </a:r>
            <a:r>
              <a:rPr lang="en-US" sz="2000" dirty="0" err="1"/>
              <a:t>putc</a:t>
            </a:r>
            <a:r>
              <a:rPr lang="en-US" sz="2000" dirty="0"/>
              <a:t>(). Instead, they may be implemented as macros in order to avoid an extra function call.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99A35-317E-4204-BDE6-F78E2D2B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BEDD8-2238-4917-97FE-CF455A68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1538287"/>
            <a:ext cx="79629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8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E86D-A21D-45C9-9E4D-F74D935A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model I/O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E8F53-2AC3-43B0-AD89-F84AD4A0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1E3FC-ED0F-4034-8A73-93CBCCC8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4924425" cy="33432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03C7E-6A8D-46A8-91E7-11FAFB7A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72000"/>
            <a:ext cx="7924800" cy="1905000"/>
          </a:xfrm>
        </p:spPr>
        <p:txBody>
          <a:bodyPr/>
          <a:lstStyle/>
          <a:p>
            <a:r>
              <a:rPr lang="en-US" sz="1800" b="1" dirty="0"/>
              <a:t>Exercise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Write a C program which converts letters in a text ﬁle from lowercase to uppercase.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Write a C program which counts the number of lines in a text ﬁle.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Write a C program which counts the number of words in a text ﬁle. Words are sequences of chars separated by white spaces.</a:t>
            </a:r>
          </a:p>
        </p:txBody>
      </p:sp>
    </p:spTree>
    <p:extLst>
      <p:ext uri="{BB962C8B-B14F-4D97-AF65-F5344CB8AC3E}">
        <p14:creationId xmlns:p14="http://schemas.microsoft.com/office/powerpoint/2010/main" val="2958780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C9F7-4B40-4B67-950B-4BBB5885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mode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7E47-6E0C-4A74-AE46-C8F059940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33400"/>
          </a:xfrm>
        </p:spPr>
        <p:txBody>
          <a:bodyPr/>
          <a:lstStyle/>
          <a:p>
            <a:r>
              <a:rPr lang="en-US" sz="2000" dirty="0"/>
              <a:t>‘</a:t>
            </a:r>
            <a:r>
              <a:rPr lang="en-US" sz="2000" dirty="0" err="1"/>
              <a:t>fgets</a:t>
            </a:r>
            <a:r>
              <a:rPr lang="en-US" sz="2000" dirty="0"/>
              <a:t>’ and ‘</a:t>
            </a:r>
            <a:r>
              <a:rPr lang="en-US" sz="2000" dirty="0" err="1"/>
              <a:t>fputs</a:t>
            </a:r>
            <a:r>
              <a:rPr lang="en-US" sz="2000" dirty="0"/>
              <a:t>’ are line I/O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9F20-3B7D-406E-B1B5-26D74E0F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70407-6290-489E-A55B-0D0D6CA2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90722"/>
            <a:ext cx="7315200" cy="849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3AC74-1CDD-4C90-8796-A8DCBC5E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16" y="2837856"/>
            <a:ext cx="5755141" cy="21827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045F5B-A5F1-4782-8093-B3866A513218}"/>
              </a:ext>
            </a:extLst>
          </p:cNvPr>
          <p:cNvSpPr txBox="1">
            <a:spLocks/>
          </p:cNvSpPr>
          <p:nvPr/>
        </p:nvSpPr>
        <p:spPr bwMode="auto">
          <a:xfrm>
            <a:off x="718457" y="3001375"/>
            <a:ext cx="187234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Example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CC754D-B476-43A9-BE7B-18CC3B75BF1F}"/>
              </a:ext>
            </a:extLst>
          </p:cNvPr>
          <p:cNvSpPr txBox="1">
            <a:spLocks/>
          </p:cNvSpPr>
          <p:nvPr/>
        </p:nvSpPr>
        <p:spPr bwMode="auto">
          <a:xfrm>
            <a:off x="838200" y="502058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When </a:t>
            </a:r>
            <a:r>
              <a:rPr lang="en-US" sz="2000" kern="0" dirty="0" err="1"/>
              <a:t>fp</a:t>
            </a:r>
            <a:r>
              <a:rPr lang="en-US" sz="2000" kern="0" dirty="0"/>
              <a:t> is stdin or </a:t>
            </a:r>
            <a:r>
              <a:rPr lang="en-US" sz="2000" kern="0" dirty="0" err="1"/>
              <a:t>stdout</a:t>
            </a:r>
            <a:r>
              <a:rPr lang="en-US" sz="2000" kern="0" dirty="0"/>
              <a:t>, the following functions may also be used but they are not shortened versions of </a:t>
            </a:r>
            <a:r>
              <a:rPr lang="en-US" sz="2000" kern="0" dirty="0" err="1"/>
              <a:t>fgets</a:t>
            </a:r>
            <a:r>
              <a:rPr lang="en-US" sz="2000" kern="0" dirty="0"/>
              <a:t>() and </a:t>
            </a:r>
            <a:r>
              <a:rPr lang="en-US" sz="2000" kern="0" dirty="0" err="1"/>
              <a:t>fputs</a:t>
            </a:r>
            <a:r>
              <a:rPr lang="en-US" sz="2000" kern="0" dirty="0"/>
              <a:t>().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C41E4B-E416-4308-A52C-618B372FB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373" y="5898679"/>
            <a:ext cx="7551284" cy="5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55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3C97-E3C5-4ACA-8C88-414B8617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1BCD-08EB-4E61-BE4F-648144CC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371600"/>
          </a:xfrm>
        </p:spPr>
        <p:txBody>
          <a:bodyPr/>
          <a:lstStyle/>
          <a:p>
            <a:r>
              <a:rPr lang="en-US" dirty="0"/>
              <a:t>These are perhaps the most commonly used I/O functions</a:t>
            </a:r>
          </a:p>
          <a:p>
            <a:endParaRPr lang="en-US" dirty="0"/>
          </a:p>
          <a:p>
            <a:r>
              <a:rPr lang="en-US" dirty="0"/>
              <a:t>Formatted Inputs: (FMT=format string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CE767-0CA9-4E37-AFE8-FA1159E6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F8F1D-483A-4185-9BA5-B82FDAC59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16" y="3380697"/>
            <a:ext cx="6803584" cy="6381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A54A4D-76B1-47B3-83F0-949F20CDBEA5}"/>
              </a:ext>
            </a:extLst>
          </p:cNvPr>
          <p:cNvSpPr txBox="1">
            <a:spLocks/>
          </p:cNvSpPr>
          <p:nvPr/>
        </p:nvSpPr>
        <p:spPr bwMode="auto">
          <a:xfrm>
            <a:off x="829354" y="4297816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Formatted Outputs: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D882E7-C7E1-4045-8345-31371C4FE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16" y="5048930"/>
            <a:ext cx="6492234" cy="72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1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4DCC-34DA-45A4-9448-C14EFA5A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Conversion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E36E-0DBD-4EC3-BEC6-8D35F4463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r>
              <a:rPr lang="en-US" dirty="0" err="1"/>
              <a:t>sscanf</a:t>
            </a:r>
            <a:r>
              <a:rPr lang="en-US" dirty="0"/>
              <a:t>() and </a:t>
            </a:r>
            <a:r>
              <a:rPr lang="en-US" dirty="0" err="1"/>
              <a:t>sprintf</a:t>
            </a:r>
            <a:r>
              <a:rPr lang="en-US" dirty="0"/>
              <a:t>() are not I/O functions but in-memory data conversion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075AE-DCDF-422B-8DB8-351407DC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DBF4B-AF52-482C-9CBC-600488BA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03" y="2590800"/>
            <a:ext cx="734619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4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BD89-D2AC-43C5-8A28-25276F09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Library I/O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B3FA-81D7-4668-BBE0-EAA472F22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609600"/>
          </a:xfrm>
        </p:spPr>
        <p:txBody>
          <a:bodyPr/>
          <a:lstStyle/>
          <a:p>
            <a:r>
              <a:rPr lang="en-US" dirty="0"/>
              <a:t>Other library I/O functions are listed below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8D825-AD97-4851-A2AC-22BBA9B7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7FE98-C44B-4882-920D-7CCB05F5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14" y="2209800"/>
            <a:ext cx="7614086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2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FC36-4152-450B-9E93-A1FBE1BD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I/O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0C7D-18E1-4943-8C12-0A9D6560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I/O functions?</a:t>
            </a:r>
          </a:p>
          <a:p>
            <a:pPr lvl="1"/>
            <a:r>
              <a:rPr lang="en-US" dirty="0"/>
              <a:t>User convenience</a:t>
            </a:r>
          </a:p>
          <a:p>
            <a:pPr lvl="1"/>
            <a:r>
              <a:rPr lang="en-US" dirty="0"/>
              <a:t>Efficiency</a:t>
            </a:r>
          </a:p>
          <a:p>
            <a:r>
              <a:rPr lang="en-US" b="1" dirty="0"/>
              <a:t>How do I/O functions provide convenience and efficiency?</a:t>
            </a:r>
          </a:p>
          <a:p>
            <a:pPr lvl="1"/>
            <a:r>
              <a:rPr lang="en-US" dirty="0"/>
              <a:t>System calls are basis of file operations</a:t>
            </a:r>
          </a:p>
          <a:p>
            <a:pPr lvl="1"/>
            <a:r>
              <a:rPr lang="en-US" dirty="0"/>
              <a:t>But system calls support read/write of chunks of data</a:t>
            </a:r>
          </a:p>
          <a:p>
            <a:pPr lvl="1"/>
            <a:r>
              <a:rPr lang="en-US" dirty="0"/>
              <a:t>Programs need to read/write files in units such as chars, lines, etc.</a:t>
            </a:r>
          </a:p>
          <a:p>
            <a:pPr lvl="1"/>
            <a:r>
              <a:rPr lang="en-US" dirty="0"/>
              <a:t>I/O functions provide such convenience and efficiency</a:t>
            </a:r>
          </a:p>
          <a:p>
            <a:pPr lvl="1"/>
            <a:r>
              <a:rPr lang="en-US" dirty="0"/>
              <a:t>Yet, the actual kernel-level functions are performed by issuing systems calls that lead to entering kernel and executing kernel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359E-C20F-4BB1-9AB6-5F7CB882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2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6587-91BA-4015-AA46-E6342686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I/O functions vs.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DE64-E7A9-4D6C-B6D2-84C251E8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352800"/>
          </a:xfrm>
        </p:spPr>
        <p:txBody>
          <a:bodyPr/>
          <a:lstStyle/>
          <a:p>
            <a:r>
              <a:rPr lang="en-US" sz="2200" dirty="0"/>
              <a:t>Library I/O functions are built on top of system calls in Linux</a:t>
            </a:r>
          </a:p>
          <a:p>
            <a:pPr lvl="1"/>
            <a:r>
              <a:rPr lang="en-US" sz="2000" b="1" dirty="0"/>
              <a:t>System Call Functions: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/>
                </a:solidFill>
              </a:rPr>
              <a:t>open(), read(), write(), </a:t>
            </a:r>
            <a:r>
              <a:rPr lang="en-US" sz="2000" dirty="0" err="1">
                <a:solidFill>
                  <a:schemeClr val="accent6"/>
                </a:solidFill>
              </a:rPr>
              <a:t>lseek</a:t>
            </a:r>
            <a:r>
              <a:rPr lang="en-US" sz="2000" dirty="0">
                <a:solidFill>
                  <a:schemeClr val="accent6"/>
                </a:solidFill>
              </a:rPr>
              <a:t>(), close();</a:t>
            </a:r>
          </a:p>
          <a:p>
            <a:pPr lvl="1"/>
            <a:r>
              <a:rPr lang="en-US" sz="2000" b="1" dirty="0"/>
              <a:t>Library I/O Functions: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/>
                </a:solidFill>
              </a:rPr>
              <a:t>fopen</a:t>
            </a:r>
            <a:r>
              <a:rPr lang="en-US" sz="2000" dirty="0">
                <a:solidFill>
                  <a:schemeClr val="accent6"/>
                </a:solidFill>
              </a:rPr>
              <a:t>(), </a:t>
            </a:r>
            <a:r>
              <a:rPr lang="en-US" sz="2000" dirty="0" err="1">
                <a:solidFill>
                  <a:schemeClr val="accent6"/>
                </a:solidFill>
              </a:rPr>
              <a:t>fread</a:t>
            </a:r>
            <a:r>
              <a:rPr lang="en-US" sz="2000" dirty="0">
                <a:solidFill>
                  <a:schemeClr val="accent6"/>
                </a:solidFill>
              </a:rPr>
              <a:t>(), </a:t>
            </a:r>
            <a:r>
              <a:rPr lang="en-US" sz="2000" dirty="0" err="1">
                <a:solidFill>
                  <a:schemeClr val="accent6"/>
                </a:solidFill>
              </a:rPr>
              <a:t>fwrite</a:t>
            </a:r>
            <a:r>
              <a:rPr lang="en-US" sz="2000" dirty="0">
                <a:solidFill>
                  <a:schemeClr val="accent6"/>
                </a:solidFill>
              </a:rPr>
              <a:t>(), </a:t>
            </a:r>
            <a:r>
              <a:rPr lang="en-US" sz="2000" dirty="0" err="1">
                <a:solidFill>
                  <a:schemeClr val="accent6"/>
                </a:solidFill>
              </a:rPr>
              <a:t>fseek</a:t>
            </a:r>
            <a:r>
              <a:rPr lang="en-US" sz="2000" dirty="0">
                <a:solidFill>
                  <a:schemeClr val="accent6"/>
                </a:solidFill>
              </a:rPr>
              <a:t>(), </a:t>
            </a:r>
            <a:r>
              <a:rPr lang="en-US" sz="2000" dirty="0" err="1">
                <a:solidFill>
                  <a:schemeClr val="accent6"/>
                </a:solidFill>
              </a:rPr>
              <a:t>fclose</a:t>
            </a:r>
            <a:r>
              <a:rPr lang="en-US" sz="2000" dirty="0">
                <a:solidFill>
                  <a:schemeClr val="accent6"/>
                </a:solidFill>
              </a:rPr>
              <a:t>();</a:t>
            </a:r>
          </a:p>
          <a:p>
            <a:r>
              <a:rPr lang="en-US" sz="2200" dirty="0"/>
              <a:t>Example</a:t>
            </a:r>
          </a:p>
          <a:p>
            <a:pPr lvl="1"/>
            <a:r>
              <a:rPr lang="en-US" sz="2000" dirty="0" err="1"/>
              <a:t>fopen</a:t>
            </a:r>
            <a:r>
              <a:rPr lang="en-US" sz="2000" dirty="0"/>
              <a:t>() relies on open()</a:t>
            </a:r>
          </a:p>
          <a:p>
            <a:pPr lvl="1"/>
            <a:r>
              <a:rPr lang="en-US" sz="2000" dirty="0" err="1"/>
              <a:t>fread</a:t>
            </a:r>
            <a:r>
              <a:rPr lang="en-US" sz="2000" dirty="0"/>
              <a:t>() relies on read(), 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E1B6-BDC9-4376-BFE3-45C82BE7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BD696-4212-4AB9-8039-A020A474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822371"/>
            <a:ext cx="5410200" cy="184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3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5A19-0BEB-439F-8A11-DBBF6D44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/>
          <a:lstStyle/>
          <a:p>
            <a:r>
              <a:rPr lang="en-US" sz="3000" dirty="0"/>
              <a:t>Example #1: Library I/O functions vs.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D4A6-E2C0-4A9B-A1B0-94FE283B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6022365"/>
            <a:ext cx="7141029" cy="683235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Both programs print the contents of a ﬁle to the display screen (similar to ‘cat’ command.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6689C-DF9C-4DDB-80F4-55079681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4C5C5-9A35-47B4-B4AD-F87EE82E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95400"/>
            <a:ext cx="6400800" cy="373123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0E41864-BD91-44B0-AD0B-923620953F9D}"/>
              </a:ext>
            </a:extLst>
          </p:cNvPr>
          <p:cNvGrpSpPr/>
          <p:nvPr/>
        </p:nvGrpSpPr>
        <p:grpSpPr>
          <a:xfrm>
            <a:off x="747916" y="4686482"/>
            <a:ext cx="3557384" cy="1060784"/>
            <a:chOff x="747916" y="4686482"/>
            <a:chExt cx="3557384" cy="10607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C9C8BC-EFAB-4150-A5D0-41A5E7A29E1C}"/>
                </a:ext>
              </a:extLst>
            </p:cNvPr>
            <p:cNvSpPr txBox="1"/>
            <p:nvPr/>
          </p:nvSpPr>
          <p:spPr>
            <a:xfrm>
              <a:off x="747916" y="5377934"/>
              <a:ext cx="3557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</a:rPr>
                <a:t>a program that uses system calls</a:t>
              </a: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8C5C6897-6608-4D66-A5C6-DDD0B97B9C07}"/>
                </a:ext>
              </a:extLst>
            </p:cNvPr>
            <p:cNvSpPr/>
            <p:nvPr/>
          </p:nvSpPr>
          <p:spPr>
            <a:xfrm>
              <a:off x="2209800" y="4686482"/>
              <a:ext cx="484632" cy="6758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3906A6-73C6-4B17-8D79-4F4C94F05A72}"/>
              </a:ext>
            </a:extLst>
          </p:cNvPr>
          <p:cNvGrpSpPr/>
          <p:nvPr/>
        </p:nvGrpSpPr>
        <p:grpSpPr>
          <a:xfrm>
            <a:off x="4838701" y="4505941"/>
            <a:ext cx="3848099" cy="1363359"/>
            <a:chOff x="4838701" y="4505941"/>
            <a:chExt cx="3848099" cy="13633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182BCD-37D3-4CF4-A664-9E33A4FC03CD}"/>
                </a:ext>
              </a:extLst>
            </p:cNvPr>
            <p:cNvSpPr txBox="1"/>
            <p:nvPr/>
          </p:nvSpPr>
          <p:spPr>
            <a:xfrm>
              <a:off x="4838701" y="5222969"/>
              <a:ext cx="3848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6"/>
                  </a:solidFill>
                </a:rPr>
                <a:t>a similar program that uses library I/O functions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C594BBB3-6FAA-4D1E-81F9-16FD1E15A21E}"/>
                </a:ext>
              </a:extLst>
            </p:cNvPr>
            <p:cNvSpPr/>
            <p:nvPr/>
          </p:nvSpPr>
          <p:spPr>
            <a:xfrm>
              <a:off x="6489008" y="4505941"/>
              <a:ext cx="484632" cy="6758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2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5A19-0BEB-439F-8A11-DBBF6D44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sz="2800" dirty="0"/>
              <a:t>Example #1 (cont.)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6689C-DF9C-4DDB-80F4-55079681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4C5C5-9A35-47B4-B4AD-F87EE82EF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188029"/>
            <a:ext cx="5791200" cy="337587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152DF7-5341-4F79-8CD9-544393BBF148}"/>
              </a:ext>
            </a:extLst>
          </p:cNvPr>
          <p:cNvGrpSpPr/>
          <p:nvPr/>
        </p:nvGrpSpPr>
        <p:grpSpPr>
          <a:xfrm>
            <a:off x="3657600" y="125284"/>
            <a:ext cx="5486400" cy="1516369"/>
            <a:chOff x="3657600" y="125284"/>
            <a:chExt cx="5486400" cy="15163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5DE8EE-6533-45C7-95B8-B84652F64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3232"/>
            <a:stretch/>
          </p:blipFill>
          <p:spPr>
            <a:xfrm>
              <a:off x="3657600" y="125284"/>
              <a:ext cx="5486400" cy="114703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B2C6BC-BD21-4646-8AD0-CC4E7EDB9B1F}"/>
                </a:ext>
              </a:extLst>
            </p:cNvPr>
            <p:cNvSpPr txBox="1"/>
            <p:nvPr/>
          </p:nvSpPr>
          <p:spPr>
            <a:xfrm>
              <a:off x="5821154" y="127232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recall this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450D3-5B44-45E6-9C67-51EFE629656A}"/>
              </a:ext>
            </a:extLst>
          </p:cNvPr>
          <p:cNvGrpSpPr/>
          <p:nvPr/>
        </p:nvGrpSpPr>
        <p:grpSpPr>
          <a:xfrm>
            <a:off x="609600" y="1581910"/>
            <a:ext cx="1804789" cy="1869167"/>
            <a:chOff x="609600" y="1581910"/>
            <a:chExt cx="1804789" cy="186916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3E6549-1F33-4004-9EC7-BDFF192EDCBF}"/>
                </a:ext>
              </a:extLst>
            </p:cNvPr>
            <p:cNvSpPr txBox="1"/>
            <p:nvPr/>
          </p:nvSpPr>
          <p:spPr>
            <a:xfrm>
              <a:off x="609600" y="1581910"/>
              <a:ext cx="1804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</a:rPr>
                <a:t>‘</a:t>
              </a:r>
              <a:r>
                <a:rPr lang="en-US" sz="1800" dirty="0" err="1">
                  <a:solidFill>
                    <a:schemeClr val="accent6"/>
                  </a:solidFill>
                </a:rPr>
                <a:t>fd</a:t>
              </a:r>
              <a:r>
                <a:rPr lang="en-US" sz="1800" dirty="0">
                  <a:solidFill>
                    <a:schemeClr val="accent6"/>
                  </a:solidFill>
                </a:rPr>
                <a:t>’ is an integer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69C50A-619D-47C4-83AF-45FB4A1FCE08}"/>
                </a:ext>
              </a:extLst>
            </p:cNvPr>
            <p:cNvSpPr/>
            <p:nvPr/>
          </p:nvSpPr>
          <p:spPr>
            <a:xfrm>
              <a:off x="766721" y="1959429"/>
              <a:ext cx="909679" cy="1491648"/>
            </a:xfrm>
            <a:custGeom>
              <a:avLst/>
              <a:gdLst>
                <a:gd name="connsiteX0" fmla="*/ 909679 w 909679"/>
                <a:gd name="connsiteY0" fmla="*/ 1360714 h 1491648"/>
                <a:gd name="connsiteX1" fmla="*/ 17050 w 909679"/>
                <a:gd name="connsiteY1" fmla="*/ 1360714 h 1491648"/>
                <a:gd name="connsiteX2" fmla="*/ 408936 w 909679"/>
                <a:gd name="connsiteY2" fmla="*/ 0 h 1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679" h="1491648">
                  <a:moveTo>
                    <a:pt x="909679" y="1360714"/>
                  </a:moveTo>
                  <a:cubicBezTo>
                    <a:pt x="505093" y="1474107"/>
                    <a:pt x="100507" y="1587500"/>
                    <a:pt x="17050" y="1360714"/>
                  </a:cubicBezTo>
                  <a:cubicBezTo>
                    <a:pt x="-66407" y="1133928"/>
                    <a:pt x="171264" y="566964"/>
                    <a:pt x="408936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5E7206-9F03-4072-9B3E-5A76143A09E4}"/>
              </a:ext>
            </a:extLst>
          </p:cNvPr>
          <p:cNvGrpSpPr/>
          <p:nvPr/>
        </p:nvGrpSpPr>
        <p:grpSpPr>
          <a:xfrm>
            <a:off x="5410200" y="1732265"/>
            <a:ext cx="3369833" cy="1566106"/>
            <a:chOff x="5410200" y="1732265"/>
            <a:chExt cx="3369833" cy="156610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CB382B-9366-497D-BAF8-76DE139FD791}"/>
                </a:ext>
              </a:extLst>
            </p:cNvPr>
            <p:cNvSpPr txBox="1"/>
            <p:nvPr/>
          </p:nvSpPr>
          <p:spPr>
            <a:xfrm>
              <a:off x="5410200" y="1732265"/>
              <a:ext cx="3369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</a:rPr>
                <a:t>‘</a:t>
              </a:r>
              <a:r>
                <a:rPr lang="en-US" sz="1800" dirty="0" err="1">
                  <a:solidFill>
                    <a:schemeClr val="accent6"/>
                  </a:solidFill>
                </a:rPr>
                <a:t>fp</a:t>
              </a:r>
              <a:r>
                <a:rPr lang="en-US" sz="1800" dirty="0">
                  <a:solidFill>
                    <a:schemeClr val="accent6"/>
                  </a:solidFill>
                </a:rPr>
                <a:t>’ is pointer to a file structure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112FFB-BBAB-47BA-8A1F-E5FAA9571F26}"/>
                </a:ext>
              </a:extLst>
            </p:cNvPr>
            <p:cNvSpPr/>
            <p:nvPr/>
          </p:nvSpPr>
          <p:spPr>
            <a:xfrm>
              <a:off x="5497286" y="2035629"/>
              <a:ext cx="2715339" cy="1262742"/>
            </a:xfrm>
            <a:custGeom>
              <a:avLst/>
              <a:gdLst>
                <a:gd name="connsiteX0" fmla="*/ 0 w 2715339"/>
                <a:gd name="connsiteY0" fmla="*/ 1262742 h 1262742"/>
                <a:gd name="connsiteX1" fmla="*/ 2558143 w 2715339"/>
                <a:gd name="connsiteY1" fmla="*/ 936171 h 1262742"/>
                <a:gd name="connsiteX2" fmla="*/ 2220685 w 2715339"/>
                <a:gd name="connsiteY2" fmla="*/ 0 h 126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5339" h="1262742">
                  <a:moveTo>
                    <a:pt x="0" y="1262742"/>
                  </a:moveTo>
                  <a:cubicBezTo>
                    <a:pt x="1094014" y="1204685"/>
                    <a:pt x="2188029" y="1146628"/>
                    <a:pt x="2558143" y="936171"/>
                  </a:cubicBezTo>
                  <a:cubicBezTo>
                    <a:pt x="2928257" y="725714"/>
                    <a:pt x="2574471" y="362857"/>
                    <a:pt x="2220685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8EAC4B-67A8-4CDB-93B1-EA7CC958488C}"/>
              </a:ext>
            </a:extLst>
          </p:cNvPr>
          <p:cNvGrpSpPr/>
          <p:nvPr/>
        </p:nvGrpSpPr>
        <p:grpSpPr>
          <a:xfrm>
            <a:off x="152400" y="4484914"/>
            <a:ext cx="4114800" cy="2175105"/>
            <a:chOff x="152400" y="4484914"/>
            <a:chExt cx="4114800" cy="21751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4516CF-01FC-403F-9230-CC0BA7F3BD19}"/>
                </a:ext>
              </a:extLst>
            </p:cNvPr>
            <p:cNvSpPr txBox="1"/>
            <p:nvPr/>
          </p:nvSpPr>
          <p:spPr>
            <a:xfrm>
              <a:off x="152400" y="5736689"/>
              <a:ext cx="411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6"/>
                  </a:solidFill>
                </a:rPr>
                <a:t>‘reads’ up to 4K during each iteration of ‘while’ loop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6"/>
                  </a:solidFill>
                </a:rPr>
                <a:t>Then ‘write’ each char to </a:t>
              </a:r>
              <a:r>
                <a:rPr lang="en-US" sz="1800" dirty="0" err="1">
                  <a:solidFill>
                    <a:schemeClr val="accent6"/>
                  </a:solidFill>
                </a:rPr>
                <a:t>stdout</a:t>
              </a:r>
              <a:endParaRPr lang="en-US" sz="1800" dirty="0">
                <a:solidFill>
                  <a:schemeClr val="accent6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1995A1-81A5-4E07-9599-909EDD8B6D59}"/>
                </a:ext>
              </a:extLst>
            </p:cNvPr>
            <p:cNvSpPr/>
            <p:nvPr/>
          </p:nvSpPr>
          <p:spPr>
            <a:xfrm>
              <a:off x="796768" y="4484914"/>
              <a:ext cx="890518" cy="1284515"/>
            </a:xfrm>
            <a:custGeom>
              <a:avLst/>
              <a:gdLst>
                <a:gd name="connsiteX0" fmla="*/ 890518 w 890518"/>
                <a:gd name="connsiteY0" fmla="*/ 0 h 1284515"/>
                <a:gd name="connsiteX1" fmla="*/ 19661 w 890518"/>
                <a:gd name="connsiteY1" fmla="*/ 729343 h 1284515"/>
                <a:gd name="connsiteX2" fmla="*/ 368003 w 890518"/>
                <a:gd name="connsiteY2" fmla="*/ 1284515 h 128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0518" h="1284515">
                  <a:moveTo>
                    <a:pt x="890518" y="0"/>
                  </a:moveTo>
                  <a:cubicBezTo>
                    <a:pt x="498632" y="257628"/>
                    <a:pt x="106747" y="515257"/>
                    <a:pt x="19661" y="729343"/>
                  </a:cubicBezTo>
                  <a:cubicBezTo>
                    <a:pt x="-67425" y="943429"/>
                    <a:pt x="150289" y="1113972"/>
                    <a:pt x="368003" y="1284515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CD67FA-1CFE-4FC1-8BE0-2455101F0A57}"/>
              </a:ext>
            </a:extLst>
          </p:cNvPr>
          <p:cNvGrpSpPr/>
          <p:nvPr/>
        </p:nvGrpSpPr>
        <p:grpSpPr>
          <a:xfrm>
            <a:off x="4539343" y="4648200"/>
            <a:ext cx="4343401" cy="1446492"/>
            <a:chOff x="4539343" y="4648200"/>
            <a:chExt cx="4343401" cy="14464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974549-0BA6-4D8B-8B3D-F63D7FE240E5}"/>
                </a:ext>
              </a:extLst>
            </p:cNvPr>
            <p:cNvSpPr txBox="1"/>
            <p:nvPr/>
          </p:nvSpPr>
          <p:spPr>
            <a:xfrm>
              <a:off x="4539343" y="5448361"/>
              <a:ext cx="43434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</a:rPr>
                <a:t>Use </a:t>
              </a:r>
              <a:r>
                <a:rPr lang="en-US" sz="1800" dirty="0" err="1">
                  <a:solidFill>
                    <a:schemeClr val="accent6"/>
                  </a:solidFill>
                </a:rPr>
                <a:t>fgetc</a:t>
              </a:r>
              <a:r>
                <a:rPr lang="en-US" sz="1800" dirty="0">
                  <a:solidFill>
                    <a:schemeClr val="accent6"/>
                  </a:solidFill>
                </a:rPr>
                <a:t> to get chars from file stream</a:t>
              </a:r>
            </a:p>
            <a:p>
              <a:r>
                <a:rPr lang="en-US" sz="1800" dirty="0">
                  <a:solidFill>
                    <a:schemeClr val="accent6"/>
                  </a:solidFill>
                </a:rPr>
                <a:t>Then output them by </a:t>
              </a:r>
              <a:r>
                <a:rPr lang="en-US" sz="1800" dirty="0" err="1">
                  <a:solidFill>
                    <a:schemeClr val="accent6"/>
                  </a:solidFill>
                </a:rPr>
                <a:t>putchar</a:t>
              </a:r>
              <a:r>
                <a:rPr lang="en-US" sz="1800" dirty="0">
                  <a:solidFill>
                    <a:schemeClr val="accent6"/>
                  </a:solidFill>
                </a:rPr>
                <a:t>() until EOF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DA2815-733B-4561-B41D-17C2B777051F}"/>
                </a:ext>
              </a:extLst>
            </p:cNvPr>
            <p:cNvSpPr/>
            <p:nvPr/>
          </p:nvSpPr>
          <p:spPr>
            <a:xfrm>
              <a:off x="6477000" y="4648200"/>
              <a:ext cx="410689" cy="800161"/>
            </a:xfrm>
            <a:custGeom>
              <a:avLst/>
              <a:gdLst>
                <a:gd name="connsiteX0" fmla="*/ 0 w 410689"/>
                <a:gd name="connsiteY0" fmla="*/ 0 h 740229"/>
                <a:gd name="connsiteX1" fmla="*/ 402771 w 410689"/>
                <a:gd name="connsiteY1" fmla="*/ 250371 h 740229"/>
                <a:gd name="connsiteX2" fmla="*/ 228600 w 410689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689" h="740229">
                  <a:moveTo>
                    <a:pt x="0" y="0"/>
                  </a:moveTo>
                  <a:cubicBezTo>
                    <a:pt x="182335" y="63500"/>
                    <a:pt x="364671" y="127000"/>
                    <a:pt x="402771" y="250371"/>
                  </a:cubicBezTo>
                  <a:cubicBezTo>
                    <a:pt x="440871" y="373743"/>
                    <a:pt x="334735" y="556986"/>
                    <a:pt x="228600" y="740229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1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FA89-0119-4491-AA3D-CB63662D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1143000"/>
          </a:xfrm>
        </p:spPr>
        <p:txBody>
          <a:bodyPr/>
          <a:lstStyle/>
          <a:p>
            <a:r>
              <a:rPr lang="en-US" dirty="0"/>
              <a:t>Example #1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0D44-5DDD-48D3-B4E2-9532EAEE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r>
              <a:rPr lang="en-US" sz="2000" b="1" dirty="0"/>
              <a:t>System call program</a:t>
            </a:r>
          </a:p>
          <a:p>
            <a:pPr lvl="1"/>
            <a:r>
              <a:rPr lang="en-US" sz="1800" dirty="0"/>
              <a:t> File descriptor </a:t>
            </a:r>
            <a:r>
              <a:rPr lang="en-US" sz="1800" dirty="0" err="1">
                <a:solidFill>
                  <a:schemeClr val="accent6"/>
                </a:solidFill>
              </a:rPr>
              <a:t>fd</a:t>
            </a:r>
            <a:r>
              <a:rPr lang="en-US" sz="1800" dirty="0"/>
              <a:t> is an </a:t>
            </a:r>
            <a:r>
              <a:rPr lang="en-US" sz="1800" dirty="0">
                <a:solidFill>
                  <a:schemeClr val="accent6"/>
                </a:solidFill>
              </a:rPr>
              <a:t>integer</a:t>
            </a:r>
          </a:p>
          <a:p>
            <a:pPr lvl="1"/>
            <a:r>
              <a:rPr lang="en-US" sz="1800" dirty="0"/>
              <a:t>System call </a:t>
            </a:r>
            <a:r>
              <a:rPr lang="en-US" sz="1800" dirty="0">
                <a:solidFill>
                  <a:schemeClr val="accent6"/>
                </a:solidFill>
              </a:rPr>
              <a:t>open() </a:t>
            </a:r>
            <a:r>
              <a:rPr lang="en-US" sz="1800" dirty="0"/>
              <a:t>opens a ﬁle for read and returns an integer ﬁle descriptor </a:t>
            </a:r>
            <a:r>
              <a:rPr lang="en-US" sz="1800" dirty="0" err="1"/>
              <a:t>fd</a:t>
            </a:r>
            <a:r>
              <a:rPr lang="en-US" sz="1800" dirty="0"/>
              <a:t>, or -1 if open() fails</a:t>
            </a:r>
          </a:p>
          <a:p>
            <a:pPr lvl="1"/>
            <a:r>
              <a:rPr lang="en-US" sz="1800" dirty="0"/>
              <a:t>system call program uses a while loop to read/write the ﬁle contents. In each iteration, it issues a read() system call to read up to 4KB chars into a </a:t>
            </a:r>
            <a:r>
              <a:rPr lang="en-US" sz="1800" dirty="0" err="1"/>
              <a:t>buf</a:t>
            </a:r>
            <a:r>
              <a:rPr lang="en-US" sz="1800" dirty="0"/>
              <a:t>[ ]. Then it writes each char from </a:t>
            </a:r>
            <a:r>
              <a:rPr lang="en-US" sz="1800" dirty="0" err="1"/>
              <a:t>buf</a:t>
            </a:r>
            <a:r>
              <a:rPr lang="en-US" sz="1800" dirty="0"/>
              <a:t>[ ] to the ﬁle descriptor 1, which is the standard output of the process.</a:t>
            </a:r>
          </a:p>
          <a:p>
            <a:r>
              <a:rPr lang="en-US" sz="2000" b="1" dirty="0"/>
              <a:t>Library I/O program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fp</a:t>
            </a:r>
            <a:r>
              <a:rPr lang="en-US" sz="1800" dirty="0"/>
              <a:t> is a </a:t>
            </a:r>
            <a:r>
              <a:rPr lang="en-US" sz="1800" dirty="0">
                <a:solidFill>
                  <a:schemeClr val="accent6"/>
                </a:solidFill>
              </a:rPr>
              <a:t>file stream pointer</a:t>
            </a:r>
          </a:p>
          <a:p>
            <a:pPr lvl="1"/>
            <a:r>
              <a:rPr lang="en-US" sz="1800" dirty="0"/>
              <a:t>Function </a:t>
            </a:r>
            <a:r>
              <a:rPr lang="en-US" sz="1800" dirty="0" err="1">
                <a:solidFill>
                  <a:schemeClr val="accent6"/>
                </a:solidFill>
              </a:rPr>
              <a:t>fopen</a:t>
            </a:r>
            <a:r>
              <a:rPr lang="en-US" sz="1800" dirty="0">
                <a:solidFill>
                  <a:schemeClr val="accent6"/>
                </a:solidFill>
              </a:rPr>
              <a:t>() </a:t>
            </a:r>
            <a:r>
              <a:rPr lang="en-US" sz="1800" dirty="0"/>
              <a:t>returns a file structure pointer, or NULL if </a:t>
            </a:r>
            <a:r>
              <a:rPr lang="en-US" sz="1800" dirty="0" err="1"/>
              <a:t>fopen</a:t>
            </a:r>
            <a:r>
              <a:rPr lang="en-US" sz="1800" dirty="0"/>
              <a:t>() fails.</a:t>
            </a:r>
          </a:p>
          <a:p>
            <a:pPr lvl="1"/>
            <a:r>
              <a:rPr lang="en-US" sz="1800" dirty="0"/>
              <a:t>Library I/O program uses </a:t>
            </a:r>
            <a:r>
              <a:rPr lang="en-US" sz="1800" dirty="0" err="1"/>
              <a:t>fgetc</a:t>
            </a:r>
            <a:r>
              <a:rPr lang="en-US" sz="1800" dirty="0"/>
              <a:t>(</a:t>
            </a:r>
            <a:r>
              <a:rPr lang="en-US" sz="1800" dirty="0" err="1"/>
              <a:t>fp</a:t>
            </a:r>
            <a:r>
              <a:rPr lang="en-US" sz="1800" dirty="0"/>
              <a:t>) to get chars from file stream, output them by </a:t>
            </a:r>
            <a:r>
              <a:rPr lang="en-US" sz="1800" dirty="0" err="1"/>
              <a:t>putchar</a:t>
            </a:r>
            <a:r>
              <a:rPr lang="en-US" sz="1800" dirty="0"/>
              <a:t>() until EOF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14EB5-D0DC-47AE-A576-D4BE9FE1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62A3A-7154-4D81-9AD1-BFDE67E8372D}"/>
              </a:ext>
            </a:extLst>
          </p:cNvPr>
          <p:cNvSpPr txBox="1"/>
          <p:nvPr/>
        </p:nvSpPr>
        <p:spPr>
          <a:xfrm>
            <a:off x="1434807" y="6193189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Using system calls to write one byte at a time is </a:t>
            </a:r>
            <a:r>
              <a:rPr lang="en-US" sz="1800" b="1" dirty="0">
                <a:solidFill>
                  <a:schemeClr val="accent6"/>
                </a:solidFill>
              </a:rPr>
              <a:t>inefﬁcient</a:t>
            </a:r>
          </a:p>
        </p:txBody>
      </p:sp>
    </p:spTree>
    <p:extLst>
      <p:ext uri="{BB962C8B-B14F-4D97-AF65-F5344CB8AC3E}">
        <p14:creationId xmlns:p14="http://schemas.microsoft.com/office/powerpoint/2010/main" val="34357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0BF3-20CC-4B3A-AD21-370F6624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CC13-F682-4904-B720-DF4CE650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2819400"/>
          </a:xfrm>
        </p:spPr>
        <p:txBody>
          <a:bodyPr/>
          <a:lstStyle/>
          <a:p>
            <a:r>
              <a:rPr lang="en-US" sz="2000" b="1" dirty="0"/>
              <a:t>How does </a:t>
            </a:r>
            <a:r>
              <a:rPr lang="en-US" sz="2000" b="1" dirty="0" err="1"/>
              <a:t>fopen</a:t>
            </a:r>
            <a:r>
              <a:rPr lang="en-US" sz="2000" b="1" dirty="0"/>
              <a:t>() works in the library I/O function program?</a:t>
            </a:r>
          </a:p>
          <a:p>
            <a:pPr lvl="1"/>
            <a:r>
              <a:rPr lang="en-US" sz="1800" dirty="0"/>
              <a:t>Issues </a:t>
            </a:r>
            <a:r>
              <a:rPr lang="en-US" sz="1800" dirty="0">
                <a:solidFill>
                  <a:schemeClr val="accent6"/>
                </a:solidFill>
              </a:rPr>
              <a:t>open() system call</a:t>
            </a:r>
            <a:r>
              <a:rPr lang="en-US" sz="1800" dirty="0"/>
              <a:t> to get a ﬁle descriptor </a:t>
            </a:r>
            <a:r>
              <a:rPr lang="en-US" sz="1800" dirty="0" err="1">
                <a:solidFill>
                  <a:schemeClr val="accent6"/>
                </a:solidFill>
              </a:rPr>
              <a:t>fd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/>
              <a:t>If open() fails, it returns a NULL pointer. Otherwise, it allocates a </a:t>
            </a:r>
            <a:r>
              <a:rPr lang="en-US" sz="1800" dirty="0">
                <a:solidFill>
                  <a:schemeClr val="accent6"/>
                </a:solidFill>
              </a:rPr>
              <a:t>file structure</a:t>
            </a:r>
            <a:r>
              <a:rPr lang="en-US" sz="1800" dirty="0"/>
              <a:t> in the program’s </a:t>
            </a:r>
            <a:r>
              <a:rPr lang="en-US" sz="1800" dirty="0">
                <a:solidFill>
                  <a:schemeClr val="accent6"/>
                </a:solidFill>
              </a:rPr>
              <a:t>heap area</a:t>
            </a:r>
          </a:p>
          <a:p>
            <a:pPr lvl="1"/>
            <a:r>
              <a:rPr lang="en-US" sz="1800" dirty="0"/>
              <a:t>File structure contains a buffer char </a:t>
            </a:r>
            <a:r>
              <a:rPr lang="en-US" sz="1800" dirty="0" err="1"/>
              <a:t>fbuf</a:t>
            </a:r>
            <a:r>
              <a:rPr lang="en-US" sz="1800" dirty="0"/>
              <a:t>[SIZE] and an integer </a:t>
            </a:r>
            <a:r>
              <a:rPr lang="en-US" sz="1800" dirty="0" err="1"/>
              <a:t>fd</a:t>
            </a:r>
            <a:r>
              <a:rPr lang="en-US" sz="1800" dirty="0"/>
              <a:t> ﬁeld</a:t>
            </a:r>
          </a:p>
          <a:p>
            <a:pPr lvl="1"/>
            <a:r>
              <a:rPr lang="en-US" sz="1800" dirty="0" err="1"/>
              <a:t>fopen</a:t>
            </a:r>
            <a:r>
              <a:rPr lang="en-US" sz="1800" dirty="0"/>
              <a:t>() records </a:t>
            </a:r>
            <a:r>
              <a:rPr lang="en-US" sz="1800" dirty="0">
                <a:solidFill>
                  <a:schemeClr val="accent6"/>
                </a:solidFill>
              </a:rPr>
              <a:t>ﬁle descriptor</a:t>
            </a:r>
            <a:r>
              <a:rPr lang="en-US" sz="1800" dirty="0"/>
              <a:t> returned by </a:t>
            </a:r>
            <a:r>
              <a:rPr lang="en-US" sz="1800" dirty="0">
                <a:solidFill>
                  <a:schemeClr val="accent6"/>
                </a:solidFill>
              </a:rPr>
              <a:t>open() </a:t>
            </a:r>
            <a:r>
              <a:rPr lang="en-US" sz="1800" dirty="0"/>
              <a:t>in file structure, </a:t>
            </a:r>
            <a:r>
              <a:rPr lang="en-US" sz="1800" dirty="0">
                <a:solidFill>
                  <a:schemeClr val="accent6"/>
                </a:solidFill>
              </a:rPr>
              <a:t>initializes </a:t>
            </a:r>
            <a:r>
              <a:rPr lang="en-US" sz="1800" dirty="0" err="1">
                <a:solidFill>
                  <a:schemeClr val="accent6"/>
                </a:solidFill>
              </a:rPr>
              <a:t>fbuf</a:t>
            </a:r>
            <a:r>
              <a:rPr lang="en-US" sz="1800" dirty="0">
                <a:solidFill>
                  <a:schemeClr val="accent6"/>
                </a:solidFill>
              </a:rPr>
              <a:t>[ ] </a:t>
            </a:r>
            <a:r>
              <a:rPr lang="en-US" sz="1800" dirty="0"/>
              <a:t>as empty, and returns </a:t>
            </a:r>
            <a:r>
              <a:rPr lang="en-US" sz="1800" dirty="0">
                <a:solidFill>
                  <a:schemeClr val="accent6"/>
                </a:solidFill>
              </a:rPr>
              <a:t>address</a:t>
            </a:r>
            <a:r>
              <a:rPr lang="en-US" sz="1800" dirty="0"/>
              <a:t> of file structure as </a:t>
            </a:r>
            <a:r>
              <a:rPr lang="en-US" sz="1800" dirty="0" err="1">
                <a:solidFill>
                  <a:schemeClr val="accent6"/>
                </a:solidFill>
              </a:rPr>
              <a:t>fp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EB96F-8D0C-46D7-83E3-FE73DFD1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18EC37-94DF-4F9D-9E5D-5BE42E34D79F}"/>
              </a:ext>
            </a:extLst>
          </p:cNvPr>
          <p:cNvGrpSpPr/>
          <p:nvPr/>
        </p:nvGrpSpPr>
        <p:grpSpPr>
          <a:xfrm>
            <a:off x="576943" y="4114800"/>
            <a:ext cx="2775857" cy="2567659"/>
            <a:chOff x="576943" y="4114800"/>
            <a:chExt cx="2775857" cy="25676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AAC7C3-2B2D-491E-A85D-6C5790507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632" b="43087"/>
            <a:stretch/>
          </p:blipFill>
          <p:spPr>
            <a:xfrm>
              <a:off x="609600" y="4114800"/>
              <a:ext cx="2743200" cy="192132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A3EEAD-5AAE-49C4-883E-5C0E8E9EC414}"/>
                </a:ext>
              </a:extLst>
            </p:cNvPr>
            <p:cNvSpPr txBox="1"/>
            <p:nvPr/>
          </p:nvSpPr>
          <p:spPr>
            <a:xfrm>
              <a:off x="576943" y="6036128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snippet from I/O function program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6B05E7-6EA0-443F-92EF-D3FB76A3D35D}"/>
              </a:ext>
            </a:extLst>
          </p:cNvPr>
          <p:cNvGrpSpPr/>
          <p:nvPr/>
        </p:nvGrpSpPr>
        <p:grpSpPr>
          <a:xfrm>
            <a:off x="3837564" y="4073906"/>
            <a:ext cx="5023407" cy="2743887"/>
            <a:chOff x="3837564" y="4073906"/>
            <a:chExt cx="5023407" cy="27438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0710A90-0437-4EDB-BFC1-F7FBFEA67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8750"/>
            <a:stretch/>
          </p:blipFill>
          <p:spPr>
            <a:xfrm>
              <a:off x="3837564" y="4073906"/>
              <a:ext cx="5023407" cy="240309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17CC6-5924-4955-AAA0-8D85BFF75571}"/>
                </a:ext>
              </a:extLst>
            </p:cNvPr>
            <p:cNvSpPr txBox="1"/>
            <p:nvPr/>
          </p:nvSpPr>
          <p:spPr>
            <a:xfrm>
              <a:off x="5429719" y="6448461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</a:rPr>
                <a:t>file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6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C50-E993-408A-9C1D-E22F9989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8DB6-61C3-4BB2-83F8-8AE3E19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1"/>
            <a:ext cx="8153400" cy="2590800"/>
          </a:xfrm>
        </p:spPr>
        <p:txBody>
          <a:bodyPr/>
          <a:lstStyle/>
          <a:p>
            <a:r>
              <a:rPr lang="en-US" sz="2000" b="1" dirty="0"/>
              <a:t>How does </a:t>
            </a:r>
            <a:r>
              <a:rPr lang="en-US" sz="2000" b="1" dirty="0" err="1"/>
              <a:t>fgetc</a:t>
            </a:r>
            <a:r>
              <a:rPr lang="en-US" sz="2000" b="1" dirty="0"/>
              <a:t>() work in the library I/O function program?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fgetc</a:t>
            </a:r>
            <a:r>
              <a:rPr lang="en-US" sz="1800" dirty="0">
                <a:solidFill>
                  <a:schemeClr val="accent6"/>
                </a:solidFill>
              </a:rPr>
              <a:t>(c, </a:t>
            </a:r>
            <a:r>
              <a:rPr lang="en-US" sz="1800" dirty="0" err="1">
                <a:solidFill>
                  <a:schemeClr val="accent6"/>
                </a:solidFill>
              </a:rPr>
              <a:t>fp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r>
              <a:rPr lang="en-US" sz="1800" dirty="0"/>
              <a:t>tries to get a char from </a:t>
            </a:r>
            <a:r>
              <a:rPr lang="en-US" sz="1800" dirty="0">
                <a:solidFill>
                  <a:schemeClr val="accent6"/>
                </a:solidFill>
              </a:rPr>
              <a:t>ﬁle stream </a:t>
            </a:r>
            <a:r>
              <a:rPr lang="en-US" sz="1800" dirty="0" err="1">
                <a:solidFill>
                  <a:schemeClr val="accent6"/>
                </a:solidFill>
              </a:rPr>
              <a:t>fp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/>
              <a:t>If </a:t>
            </a:r>
            <a:r>
              <a:rPr lang="en-US" sz="1800" dirty="0" err="1"/>
              <a:t>fbuf</a:t>
            </a:r>
            <a:r>
              <a:rPr lang="en-US" sz="1800" dirty="0"/>
              <a:t>[ ] in file structure is empty, it issues a </a:t>
            </a:r>
            <a:r>
              <a:rPr lang="en-US" sz="1800" dirty="0">
                <a:solidFill>
                  <a:schemeClr val="accent6"/>
                </a:solidFill>
              </a:rPr>
              <a:t>read(</a:t>
            </a:r>
            <a:r>
              <a:rPr lang="en-US" sz="1800" dirty="0" err="1">
                <a:solidFill>
                  <a:schemeClr val="accent6"/>
                </a:solidFill>
              </a:rPr>
              <a:t>fd</a:t>
            </a:r>
            <a:r>
              <a:rPr lang="en-US" sz="1800" dirty="0">
                <a:solidFill>
                  <a:schemeClr val="accent6"/>
                </a:solidFill>
              </a:rPr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fbuf</a:t>
            </a:r>
            <a:r>
              <a:rPr lang="en-US" sz="1800" dirty="0">
                <a:solidFill>
                  <a:schemeClr val="accent6"/>
                </a:solidFill>
              </a:rPr>
              <a:t>, SIZE) </a:t>
            </a:r>
            <a:r>
              <a:rPr lang="en-US" sz="1800" dirty="0"/>
              <a:t>system call to read SIZE bytes from the ﬁle, where SIZE matches the ﬁle system block size. It then returns a char from </a:t>
            </a:r>
            <a:r>
              <a:rPr lang="en-US" sz="1800" dirty="0" err="1"/>
              <a:t>fbuf</a:t>
            </a:r>
            <a:r>
              <a:rPr lang="en-US" sz="1800" dirty="0"/>
              <a:t>[ ]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fgetc</a:t>
            </a:r>
            <a:r>
              <a:rPr lang="en-US" sz="1800" dirty="0">
                <a:solidFill>
                  <a:schemeClr val="accent6"/>
                </a:solidFill>
              </a:rPr>
              <a:t>() </a:t>
            </a:r>
            <a:r>
              <a:rPr lang="en-US" sz="1800" dirty="0"/>
              <a:t>returns a char from </a:t>
            </a:r>
            <a:r>
              <a:rPr lang="en-US" sz="1800" dirty="0" err="1">
                <a:solidFill>
                  <a:schemeClr val="accent6"/>
                </a:solidFill>
              </a:rPr>
              <a:t>fbuf</a:t>
            </a:r>
            <a:r>
              <a:rPr lang="en-US" sz="1800" dirty="0">
                <a:solidFill>
                  <a:schemeClr val="accent6"/>
                </a:solidFill>
              </a:rPr>
              <a:t>[ ] </a:t>
            </a:r>
            <a:r>
              <a:rPr lang="en-US" sz="1800" dirty="0"/>
              <a:t>as long as it still has data</a:t>
            </a:r>
          </a:p>
          <a:p>
            <a:pPr lvl="1"/>
            <a:r>
              <a:rPr lang="en-US" sz="1800" dirty="0"/>
              <a:t>Library I/O program issues </a:t>
            </a:r>
            <a:r>
              <a:rPr lang="en-US" sz="1800" dirty="0">
                <a:solidFill>
                  <a:schemeClr val="accent6"/>
                </a:solidFill>
              </a:rPr>
              <a:t>read() </a:t>
            </a:r>
            <a:r>
              <a:rPr lang="en-US" sz="1800" dirty="0" err="1">
                <a:solidFill>
                  <a:schemeClr val="accent6"/>
                </a:solidFill>
              </a:rPr>
              <a:t>syscall</a:t>
            </a:r>
            <a:r>
              <a:rPr lang="en-US" sz="1800" dirty="0"/>
              <a:t> only to reﬁll </a:t>
            </a:r>
            <a:r>
              <a:rPr lang="en-US" sz="1800" dirty="0" err="1"/>
              <a:t>fbuf</a:t>
            </a:r>
            <a:r>
              <a:rPr lang="en-US" sz="1800" dirty="0"/>
              <a:t>[ ] and it transfers data from kernel to user space always in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98C75-BD4C-45CB-9B39-86B2CD6C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F6128-AA59-40CE-8962-734C769C201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A6A69-416D-4D9E-8CB9-C9729A0EC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 t="27428" b="15800"/>
          <a:stretch/>
        </p:blipFill>
        <p:spPr>
          <a:xfrm>
            <a:off x="457200" y="4191002"/>
            <a:ext cx="2743200" cy="191653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FF7789-C19A-428E-B431-BBB853DFA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64" b="73232"/>
          <a:stretch/>
        </p:blipFill>
        <p:spPr>
          <a:xfrm>
            <a:off x="4374931" y="4263162"/>
            <a:ext cx="3463910" cy="11470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F1324F-4F58-40F8-9896-CDFC21FC0382}"/>
              </a:ext>
            </a:extLst>
          </p:cNvPr>
          <p:cNvSpPr txBox="1"/>
          <p:nvPr/>
        </p:nvSpPr>
        <p:spPr>
          <a:xfrm>
            <a:off x="457200" y="607015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snippet from I/O function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A51FC-C220-4BBC-BD70-C8A648FE3242}"/>
              </a:ext>
            </a:extLst>
          </p:cNvPr>
          <p:cNvSpPr txBox="1"/>
          <p:nvPr/>
        </p:nvSpPr>
        <p:spPr>
          <a:xfrm>
            <a:off x="5386176" y="545996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2446993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52785</TotalTime>
  <Words>2075</Words>
  <Application>Microsoft Office PowerPoint</Application>
  <PresentationFormat>On-screen Show (4:3)</PresentationFormat>
  <Paragraphs>180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Times New Roman</vt:lpstr>
      <vt:lpstr>Default Design</vt:lpstr>
      <vt:lpstr>Library I/O Functions</vt:lpstr>
      <vt:lpstr>Topics</vt:lpstr>
      <vt:lpstr>Library I/O Functions</vt:lpstr>
      <vt:lpstr>Library I/O functions vs. system calls</vt:lpstr>
      <vt:lpstr>Example #1: Library I/O functions vs. system calls</vt:lpstr>
      <vt:lpstr>Example #1 (cont.)</vt:lpstr>
      <vt:lpstr>Example #1 (cont.)</vt:lpstr>
      <vt:lpstr>Example #1 (cont.)</vt:lpstr>
      <vt:lpstr>Example #1 (cont.)</vt:lpstr>
      <vt:lpstr>Example #2: ‘copy’ a file</vt:lpstr>
      <vt:lpstr>Example #2 (cont.)</vt:lpstr>
      <vt:lpstr>Example #2 (cont.)</vt:lpstr>
      <vt:lpstr>Other library I/O functions -- fread() and fwrite()</vt:lpstr>
      <vt:lpstr>Other library I/O functions -- fread() and fwrite()</vt:lpstr>
      <vt:lpstr>Other library I/O functions – fseek()</vt:lpstr>
      <vt:lpstr>Algorithms of Library I/O Functions</vt:lpstr>
      <vt:lpstr>Algorithm of fread</vt:lpstr>
      <vt:lpstr>Algorithm of fread (cont.)</vt:lpstr>
      <vt:lpstr>Algorithm of fwrite()</vt:lpstr>
      <vt:lpstr>Algorithm of fclose</vt:lpstr>
      <vt:lpstr>When to use what (I/O function or system call)?</vt:lpstr>
      <vt:lpstr>Library I/O Modes</vt:lpstr>
      <vt:lpstr>Library I/O Modes</vt:lpstr>
      <vt:lpstr>Char Mode I/O</vt:lpstr>
      <vt:lpstr>Char model I/O example</vt:lpstr>
      <vt:lpstr>Line mode I/O</vt:lpstr>
      <vt:lpstr>Formatted I/O</vt:lpstr>
      <vt:lpstr>In-memory Conversion Functions</vt:lpstr>
      <vt:lpstr>Other Library I/O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Balasubramonian</dc:creator>
  <cp:lastModifiedBy>Ghasemzadeh, Hassan</cp:lastModifiedBy>
  <cp:revision>1066</cp:revision>
  <dcterms:created xsi:type="dcterms:W3CDTF">2002-09-20T18:19:18Z</dcterms:created>
  <dcterms:modified xsi:type="dcterms:W3CDTF">2021-03-26T23:45:40Z</dcterms:modified>
</cp:coreProperties>
</file>