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64" r:id="rId2"/>
    <p:sldId id="601" r:id="rId3"/>
    <p:sldId id="602" r:id="rId4"/>
    <p:sldId id="565" r:id="rId5"/>
    <p:sldId id="566" r:id="rId6"/>
    <p:sldId id="600" r:id="rId7"/>
    <p:sldId id="567" r:id="rId8"/>
    <p:sldId id="603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6" r:id="rId24"/>
    <p:sldId id="582" r:id="rId25"/>
    <p:sldId id="583" r:id="rId26"/>
    <p:sldId id="584" r:id="rId27"/>
    <p:sldId id="585" r:id="rId28"/>
    <p:sldId id="590" r:id="rId29"/>
    <p:sldId id="598" r:id="rId30"/>
    <p:sldId id="587" r:id="rId31"/>
    <p:sldId id="591" r:id="rId32"/>
    <p:sldId id="592" r:id="rId33"/>
    <p:sldId id="593" r:id="rId34"/>
    <p:sldId id="588" r:id="rId35"/>
    <p:sldId id="597" r:id="rId36"/>
    <p:sldId id="596" r:id="rId37"/>
    <p:sldId id="604" r:id="rId38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66CCFF"/>
    <a:srgbClr val="FF9900"/>
    <a:srgbClr val="CC0000"/>
    <a:srgbClr val="800000"/>
    <a:srgbClr val="FFFF00"/>
    <a:srgbClr val="00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0368" autoAdjust="0"/>
  </p:normalViewPr>
  <p:slideViewPr>
    <p:cSldViewPr>
      <p:cViewPr varScale="1">
        <p:scale>
          <a:sx n="88" d="100"/>
          <a:sy n="88" d="100"/>
        </p:scale>
        <p:origin x="23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0" d="100"/>
          <a:sy n="110" d="100"/>
        </p:scale>
        <p:origin x="-2174" y="258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4C2068-71DF-44A2-B9A3-7D132213BF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387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0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20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72DB0A-2C52-442D-9BBF-FAB67B88E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854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DB0A-2C52-442D-9BBF-FAB67B88E75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11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DB0A-2C52-442D-9BBF-FAB67B88E75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04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C223F-1A79-4507-B058-E1FF6994B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07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>
              <a:buClr>
                <a:schemeClr val="accent6">
                  <a:lumMod val="50000"/>
                </a:schemeClr>
              </a:buClr>
              <a:defRPr sz="2200"/>
            </a:lvl2pPr>
            <a:lvl3pPr>
              <a:buClr>
                <a:schemeClr val="accent6">
                  <a:lumMod val="50000"/>
                </a:schemeClr>
              </a:buClr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buClr>
                <a:schemeClr val="accent6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F6128-AA59-40CE-8962-734C769C20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29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B476B-7DA4-4FA7-882E-B7CCA9DF7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07FA2-BBF1-424D-992D-1F836B12C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8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3E38-C905-4156-AE2B-43F1DB021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8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5A636EB-0109-4997-8814-5C827112C0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381000" y="12192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EXT2 File System –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sz="1800" dirty="0" err="1"/>
              <a:t>CptS</a:t>
            </a:r>
            <a:r>
              <a:rPr lang="en-US" sz="1800" dirty="0"/>
              <a:t> 360 Systems Programming</a:t>
            </a:r>
          </a:p>
          <a:p>
            <a:r>
              <a:rPr lang="en-US" sz="1800" dirty="0"/>
              <a:t>School of Electrical Engineering and Computer Science</a:t>
            </a:r>
          </a:p>
          <a:p>
            <a:r>
              <a:rPr lang="en-US" sz="1800" dirty="0"/>
              <a:t>Washington State University</a:t>
            </a:r>
          </a:p>
          <a:p>
            <a:r>
              <a:rPr lang="en-US" sz="1800" dirty="0"/>
              <a:t>Hassan Ghasemzadeh (hassan.ghasemzadeh@wsu.edu)</a:t>
            </a:r>
          </a:p>
        </p:txBody>
      </p:sp>
    </p:spTree>
    <p:extLst>
      <p:ext uri="{BB962C8B-B14F-4D97-AF65-F5344CB8AC3E}">
        <p14:creationId xmlns:p14="http://schemas.microsoft.com/office/powerpoint/2010/main" val="255114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DDEB-863A-48F6-AE51-9F1B5A7F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Boot Block (Block#0 or B0)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A7A2-4CA6-4317-A583-93CF49028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r>
              <a:rPr lang="en-US" b="1" dirty="0"/>
              <a:t>Block#0</a:t>
            </a:r>
            <a:r>
              <a:rPr lang="en-US" dirty="0"/>
              <a:t> is also called </a:t>
            </a:r>
            <a:r>
              <a:rPr lang="en-US" dirty="0">
                <a:solidFill>
                  <a:schemeClr val="accent6"/>
                </a:solidFill>
              </a:rPr>
              <a:t>boot block</a:t>
            </a:r>
          </a:p>
          <a:p>
            <a:r>
              <a:rPr lang="en-US" dirty="0"/>
              <a:t>B0 is not used by ﬁle system</a:t>
            </a:r>
          </a:p>
          <a:p>
            <a:r>
              <a:rPr lang="en-US" dirty="0"/>
              <a:t>Boot block contains a booter program for booting up an operating system from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B1527-8565-4B89-A482-3C089287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667B0C-9110-4229-A726-3E6489257478}"/>
              </a:ext>
            </a:extLst>
          </p:cNvPr>
          <p:cNvGrpSpPr/>
          <p:nvPr/>
        </p:nvGrpSpPr>
        <p:grpSpPr>
          <a:xfrm>
            <a:off x="685800" y="3570514"/>
            <a:ext cx="7752982" cy="1204510"/>
            <a:chOff x="685800" y="3570514"/>
            <a:chExt cx="7752982" cy="1204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730A67-6054-46AB-B171-25BF3D8EA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3596090"/>
              <a:ext cx="7752982" cy="103742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1E8250-F24E-4912-94DE-262212F5D6EB}"/>
                </a:ext>
              </a:extLst>
            </p:cNvPr>
            <p:cNvSpPr/>
            <p:nvPr/>
          </p:nvSpPr>
          <p:spPr>
            <a:xfrm>
              <a:off x="705218" y="3570514"/>
              <a:ext cx="685800" cy="120451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901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8A75-8128-4A9A-804D-E662F9C1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Superblock (Block #1 or B1)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3BA3-89C6-4DE7-A3B9-CB2C2FE6D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2247384" cy="4648200"/>
          </a:xfrm>
        </p:spPr>
        <p:txBody>
          <a:bodyPr/>
          <a:lstStyle/>
          <a:p>
            <a:r>
              <a:rPr lang="en-US" sz="2200" b="1" dirty="0"/>
              <a:t>Superblock</a:t>
            </a:r>
            <a:r>
              <a:rPr lang="en-US" sz="2200" dirty="0"/>
              <a:t> is located at </a:t>
            </a:r>
            <a:r>
              <a:rPr lang="en-US" sz="2200" dirty="0">
                <a:solidFill>
                  <a:schemeClr val="accent6"/>
                </a:solidFill>
              </a:rPr>
              <a:t>byte offset 1024 </a:t>
            </a:r>
            <a:r>
              <a:rPr lang="en-US" sz="2200" dirty="0"/>
              <a:t>in hard disk partitions</a:t>
            </a:r>
          </a:p>
          <a:p>
            <a:r>
              <a:rPr lang="en-US" sz="2200" dirty="0"/>
              <a:t>Superblock contains information about </a:t>
            </a:r>
            <a:r>
              <a:rPr lang="en-US" sz="2200" b="1" dirty="0"/>
              <a:t>entire ﬁle system</a:t>
            </a:r>
          </a:p>
          <a:p>
            <a:r>
              <a:rPr lang="en-US" sz="2200" b="1" dirty="0"/>
              <a:t>Some</a:t>
            </a:r>
            <a:r>
              <a:rPr lang="en-US" sz="2200" dirty="0"/>
              <a:t> of the important ﬁelds are shown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669D7-565C-49A2-B1B9-4BFCB273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AD120-E8F2-4C70-AA3B-BF3A0F8A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84" y="1447800"/>
            <a:ext cx="613461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0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16C-8EAA-45E8-8118-CB9ED3DE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Superblock data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4B5E-AC8D-4C04-A2C7-59CC188D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r>
              <a:rPr lang="en-US" sz="2000" b="1" dirty="0" err="1"/>
              <a:t>s_ﬁrst_data_block</a:t>
            </a:r>
            <a:r>
              <a:rPr lang="en-US" sz="2000" dirty="0"/>
              <a:t> is used to determine the start block of group descriptors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s_ﬁrst_data_block</a:t>
            </a:r>
            <a:r>
              <a:rPr lang="en-US" sz="1800" dirty="0">
                <a:solidFill>
                  <a:schemeClr val="accent6"/>
                </a:solidFill>
              </a:rPr>
              <a:t>=0 </a:t>
            </a:r>
            <a:r>
              <a:rPr lang="en-US" sz="1800" dirty="0"/>
              <a:t>for </a:t>
            </a:r>
            <a:r>
              <a:rPr lang="en-US" sz="1800" dirty="0">
                <a:solidFill>
                  <a:schemeClr val="accent6"/>
                </a:solidFill>
              </a:rPr>
              <a:t>4KB</a:t>
            </a:r>
            <a:r>
              <a:rPr lang="en-US" sz="1800" dirty="0"/>
              <a:t> block size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s_ﬁrst_data_block</a:t>
            </a:r>
            <a:r>
              <a:rPr lang="en-US" sz="1800" dirty="0">
                <a:solidFill>
                  <a:schemeClr val="accent6"/>
                </a:solidFill>
              </a:rPr>
              <a:t>=1 </a:t>
            </a:r>
            <a:r>
              <a:rPr lang="en-US" sz="1800" dirty="0"/>
              <a:t>for </a:t>
            </a:r>
            <a:r>
              <a:rPr lang="en-US" sz="1800" dirty="0">
                <a:solidFill>
                  <a:schemeClr val="accent6"/>
                </a:solidFill>
              </a:rPr>
              <a:t>1KB</a:t>
            </a:r>
            <a:r>
              <a:rPr lang="en-US" sz="1800" dirty="0"/>
              <a:t> block size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start block of group descriptors =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s_ﬁrst_data_block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+ 1</a:t>
            </a:r>
          </a:p>
          <a:p>
            <a:r>
              <a:rPr lang="en-US" sz="2000" b="1" dirty="0" err="1"/>
              <a:t>s_log_block_size</a:t>
            </a:r>
            <a:r>
              <a:rPr lang="en-US" sz="2000" b="1" dirty="0"/>
              <a:t> </a:t>
            </a:r>
            <a:r>
              <a:rPr lang="en-US" sz="2000" dirty="0"/>
              <a:t>is used to compute ﬁle block size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s_log_block_size</a:t>
            </a:r>
            <a:r>
              <a:rPr lang="en-US" sz="1800" dirty="0">
                <a:solidFill>
                  <a:schemeClr val="accent6"/>
                </a:solidFill>
              </a:rPr>
              <a:t>=0 </a:t>
            </a:r>
            <a:r>
              <a:rPr lang="en-US" sz="1800" dirty="0"/>
              <a:t>for </a:t>
            </a:r>
            <a:r>
              <a:rPr lang="en-US" sz="1800" dirty="0">
                <a:solidFill>
                  <a:schemeClr val="accent6"/>
                </a:solidFill>
              </a:rPr>
              <a:t>1KB</a:t>
            </a:r>
            <a:r>
              <a:rPr lang="en-US" sz="1800" dirty="0"/>
              <a:t> files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s_log_block_size</a:t>
            </a:r>
            <a:r>
              <a:rPr lang="en-US" sz="1800" dirty="0">
                <a:solidFill>
                  <a:schemeClr val="accent6"/>
                </a:solidFill>
              </a:rPr>
              <a:t>=1 </a:t>
            </a:r>
            <a:r>
              <a:rPr lang="en-US" sz="1800" dirty="0"/>
              <a:t>for </a:t>
            </a:r>
            <a:r>
              <a:rPr lang="en-US" sz="1800" dirty="0">
                <a:solidFill>
                  <a:schemeClr val="accent6"/>
                </a:solidFill>
              </a:rPr>
              <a:t>2KB</a:t>
            </a:r>
            <a:r>
              <a:rPr lang="en-US" sz="1800" dirty="0"/>
              <a:t> files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s_log_block_size</a:t>
            </a:r>
            <a:r>
              <a:rPr lang="en-US" sz="1800" dirty="0">
                <a:solidFill>
                  <a:schemeClr val="accent6"/>
                </a:solidFill>
              </a:rPr>
              <a:t>=2 </a:t>
            </a:r>
            <a:r>
              <a:rPr lang="en-US" sz="1800" dirty="0"/>
              <a:t>for </a:t>
            </a:r>
            <a:r>
              <a:rPr lang="en-US" sz="1800" dirty="0">
                <a:solidFill>
                  <a:schemeClr val="accent6"/>
                </a:solidFill>
              </a:rPr>
              <a:t>4KB</a:t>
            </a:r>
            <a:r>
              <a:rPr lang="en-US" sz="1800" dirty="0"/>
              <a:t> files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file size = 1KB × (2^s_log_block_size)</a:t>
            </a:r>
          </a:p>
          <a:p>
            <a:r>
              <a:rPr lang="en-US" sz="2000" b="1" dirty="0" err="1"/>
              <a:t>s_mnt_count</a:t>
            </a:r>
            <a:r>
              <a:rPr lang="en-US" sz="2000" b="1" dirty="0"/>
              <a:t> </a:t>
            </a:r>
            <a:r>
              <a:rPr lang="en-US" sz="2000" dirty="0"/>
              <a:t>is number of times ﬁle system has been mounted</a:t>
            </a:r>
          </a:p>
          <a:p>
            <a:pPr lvl="1"/>
            <a:r>
              <a:rPr lang="en-US" sz="1800" dirty="0"/>
              <a:t>When mount count reaches </a:t>
            </a:r>
            <a:r>
              <a:rPr lang="en-US" sz="1800" dirty="0" err="1">
                <a:solidFill>
                  <a:schemeClr val="accent6"/>
                </a:solidFill>
              </a:rPr>
              <a:t>max_mnt_count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fsck</a:t>
            </a:r>
            <a:r>
              <a:rPr lang="en-US" sz="1800" dirty="0"/>
              <a:t> is forced to check for consistency</a:t>
            </a:r>
          </a:p>
          <a:p>
            <a:r>
              <a:rPr lang="en-US" sz="2000" b="1" dirty="0" err="1"/>
              <a:t>s_magic</a:t>
            </a:r>
            <a:r>
              <a:rPr lang="en-US" sz="2000" b="1" dirty="0"/>
              <a:t> </a:t>
            </a:r>
            <a:r>
              <a:rPr lang="en-US" sz="2000" dirty="0"/>
              <a:t>is magic number specifying ﬁle system type (</a:t>
            </a:r>
            <a:r>
              <a:rPr lang="en-US" sz="2000" dirty="0">
                <a:solidFill>
                  <a:schemeClr val="accent6"/>
                </a:solidFill>
              </a:rPr>
              <a:t>0xEF53</a:t>
            </a:r>
            <a:r>
              <a:rPr lang="en-US" sz="2000" dirty="0"/>
              <a:t> for </a:t>
            </a:r>
            <a:r>
              <a:rPr lang="en-US" sz="2000" dirty="0">
                <a:solidFill>
                  <a:schemeClr val="accent6"/>
                </a:solidFill>
              </a:rPr>
              <a:t>EXT2/3/4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A3B9F-4EB4-4C1E-BD6B-7E77DDD2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40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0990-90F4-40B2-9BB7-23EC7EEE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Superblock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CDD8-8C5C-40FA-B9C4-F4149929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429000"/>
          </a:xfrm>
        </p:spPr>
        <p:txBody>
          <a:bodyPr/>
          <a:lstStyle/>
          <a:p>
            <a:r>
              <a:rPr lang="en-US" dirty="0"/>
              <a:t>Write C program that displays superblock of an EXT2 ﬁle system</a:t>
            </a:r>
          </a:p>
          <a:p>
            <a:r>
              <a:rPr lang="en-US" dirty="0"/>
              <a:t>To compile and run programs that access EXT2, system must have the </a:t>
            </a:r>
            <a:r>
              <a:rPr lang="en-US" b="1" dirty="0"/>
              <a:t>ext2fs.h</a:t>
            </a:r>
            <a:r>
              <a:rPr lang="en-US" dirty="0"/>
              <a:t> header ﬁle installed</a:t>
            </a:r>
          </a:p>
          <a:p>
            <a:r>
              <a:rPr lang="en-US" dirty="0"/>
              <a:t> </a:t>
            </a:r>
            <a:r>
              <a:rPr lang="en-US" b="1" dirty="0"/>
              <a:t>ext2fs.h</a:t>
            </a:r>
            <a:r>
              <a:rPr lang="en-US" dirty="0"/>
              <a:t> deﬁnes data structures of EXT2/3/4 ﬁle systems</a:t>
            </a:r>
          </a:p>
          <a:p>
            <a:r>
              <a:rPr lang="en-US" dirty="0"/>
              <a:t>In Linux, we can get and install the ext2fs development package 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3249F-1039-4AB0-B485-7C2D568A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8C164-A49B-4407-9C7D-9987A64D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876800"/>
            <a:ext cx="5733483" cy="82527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9289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89E6-791A-48E7-BEB5-D6B15860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Superblock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0D19-77F7-4EF7-9A35-7F681323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905000"/>
          </a:xfrm>
        </p:spPr>
        <p:txBody>
          <a:bodyPr/>
          <a:lstStyle/>
          <a:p>
            <a:r>
              <a:rPr lang="en-US" sz="2200" b="1" dirty="0"/>
              <a:t>Steps to display superblock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First</a:t>
            </a:r>
            <a:r>
              <a:rPr lang="en-US" sz="2000" dirty="0"/>
              <a:t>, open disk (e.g., </a:t>
            </a:r>
            <a:r>
              <a:rPr lang="en-US" sz="2000" dirty="0" err="1"/>
              <a:t>vdisk</a:t>
            </a:r>
            <a:r>
              <a:rPr lang="en-US" sz="2000" dirty="0"/>
              <a:t>) for read</a:t>
            </a:r>
          </a:p>
          <a:p>
            <a:pPr lvl="2"/>
            <a:r>
              <a:rPr lang="en-US" sz="1800" b="1" dirty="0"/>
              <a:t>int </a:t>
            </a:r>
            <a:r>
              <a:rPr lang="en-US" sz="1800" b="1" dirty="0" err="1"/>
              <a:t>fd</a:t>
            </a:r>
            <a:r>
              <a:rPr lang="en-US" sz="1800" b="1" dirty="0"/>
              <a:t>=open(“</a:t>
            </a:r>
            <a:r>
              <a:rPr lang="en-US" sz="1800" b="1" dirty="0" err="1"/>
              <a:t>vdisk</a:t>
            </a:r>
            <a:r>
              <a:rPr lang="en-US" sz="1800" b="1" dirty="0"/>
              <a:t>”, O_RDONLY);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Next</a:t>
            </a:r>
            <a:r>
              <a:rPr lang="en-US" sz="2000" dirty="0"/>
              <a:t>, read superblock (block #1 or 1 KB at offset 1024) into a char </a:t>
            </a:r>
            <a:r>
              <a:rPr lang="en-US" sz="2000" dirty="0" err="1"/>
              <a:t>buf</a:t>
            </a:r>
            <a:r>
              <a:rPr lang="en-US" sz="2000" dirty="0"/>
              <a:t>[1024]: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DF1AA-FD6E-4189-BB9A-B66E43DD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1527E-7916-450B-B2A0-B4EDFD1D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3289603"/>
            <a:ext cx="6072188" cy="937684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B4CB66-2DB0-44D3-9DB8-09A6B3683653}"/>
              </a:ext>
            </a:extLst>
          </p:cNvPr>
          <p:cNvSpPr txBox="1">
            <a:spLocks/>
          </p:cNvSpPr>
          <p:nvPr/>
        </p:nvSpPr>
        <p:spPr bwMode="auto">
          <a:xfrm>
            <a:off x="838200" y="4305300"/>
            <a:ext cx="77724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000" kern="0" dirty="0">
                <a:solidFill>
                  <a:schemeClr val="accent6"/>
                </a:solidFill>
              </a:rPr>
              <a:t>Next</a:t>
            </a:r>
            <a:r>
              <a:rPr lang="en-US" sz="2000" kern="0" dirty="0"/>
              <a:t>, let a </a:t>
            </a:r>
            <a:r>
              <a:rPr lang="en-US" sz="2000" b="1" kern="0" dirty="0"/>
              <a:t>struct ext2_super_block *</a:t>
            </a:r>
            <a:r>
              <a:rPr lang="en-US" sz="2000" b="1" kern="0" dirty="0" err="1"/>
              <a:t>sp</a:t>
            </a:r>
            <a:r>
              <a:rPr lang="en-US" sz="2000" b="1" kern="0" dirty="0"/>
              <a:t> </a:t>
            </a:r>
            <a:r>
              <a:rPr lang="en-US" sz="2000" kern="0" dirty="0"/>
              <a:t>point to </a:t>
            </a:r>
            <a:r>
              <a:rPr lang="en-US" sz="2000" kern="0" dirty="0" err="1">
                <a:solidFill>
                  <a:schemeClr val="accent6"/>
                </a:solidFill>
              </a:rPr>
              <a:t>buf</a:t>
            </a:r>
            <a:r>
              <a:rPr lang="en-US" sz="2000" kern="0" dirty="0">
                <a:solidFill>
                  <a:schemeClr val="accent6"/>
                </a:solidFill>
              </a:rPr>
              <a:t>[ ]</a:t>
            </a:r>
          </a:p>
          <a:p>
            <a:pPr lvl="1"/>
            <a:r>
              <a:rPr lang="en-US" sz="2000" kern="0" dirty="0">
                <a:solidFill>
                  <a:schemeClr val="accent6"/>
                </a:solidFill>
              </a:rPr>
              <a:t>Finally</a:t>
            </a:r>
            <a:r>
              <a:rPr lang="en-US" sz="2000" kern="0" dirty="0"/>
              <a:t>, use </a:t>
            </a:r>
            <a:r>
              <a:rPr lang="en-US" sz="2000" kern="0" dirty="0" err="1">
                <a:solidFill>
                  <a:schemeClr val="accent6"/>
                </a:solidFill>
              </a:rPr>
              <a:t>sp→ﬁeld</a:t>
            </a:r>
            <a:r>
              <a:rPr lang="en-US" sz="2000" kern="0" dirty="0"/>
              <a:t> to access various ﬁelds of superblock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11352-7EC6-4A68-A9FF-665CB6A7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74279"/>
            <a:ext cx="7620000" cy="1330476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6525F8-0923-4694-A6D6-0DE225B20EFF}"/>
              </a:ext>
            </a:extLst>
          </p:cNvPr>
          <p:cNvGrpSpPr/>
          <p:nvPr/>
        </p:nvGrpSpPr>
        <p:grpSpPr>
          <a:xfrm>
            <a:off x="3156857" y="2968788"/>
            <a:ext cx="5766878" cy="828799"/>
            <a:chOff x="3156857" y="2968788"/>
            <a:chExt cx="5766878" cy="8287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7F968A-8AC5-48DD-A0A9-1415B8384B65}"/>
                </a:ext>
              </a:extLst>
            </p:cNvPr>
            <p:cNvSpPr txBox="1"/>
            <p:nvPr/>
          </p:nvSpPr>
          <p:spPr>
            <a:xfrm>
              <a:off x="6757988" y="3212812"/>
              <a:ext cx="21657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SEEK_SET: file offset is set to offset bytes 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EB528D0-5B80-4884-878D-73CEA13DA17B}"/>
                </a:ext>
              </a:extLst>
            </p:cNvPr>
            <p:cNvSpPr/>
            <p:nvPr/>
          </p:nvSpPr>
          <p:spPr>
            <a:xfrm>
              <a:off x="3156857" y="2968788"/>
              <a:ext cx="3810000" cy="601726"/>
            </a:xfrm>
            <a:custGeom>
              <a:avLst/>
              <a:gdLst>
                <a:gd name="connsiteX0" fmla="*/ 0 w 3810000"/>
                <a:gd name="connsiteY0" fmla="*/ 601726 h 601726"/>
                <a:gd name="connsiteX1" fmla="*/ 2209800 w 3810000"/>
                <a:gd name="connsiteY1" fmla="*/ 13898 h 601726"/>
                <a:gd name="connsiteX2" fmla="*/ 3810000 w 3810000"/>
                <a:gd name="connsiteY2" fmla="*/ 242498 h 6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0" h="601726">
                  <a:moveTo>
                    <a:pt x="0" y="601726"/>
                  </a:moveTo>
                  <a:cubicBezTo>
                    <a:pt x="787400" y="337747"/>
                    <a:pt x="1574800" y="73769"/>
                    <a:pt x="2209800" y="13898"/>
                  </a:cubicBezTo>
                  <a:cubicBezTo>
                    <a:pt x="2844800" y="-45973"/>
                    <a:pt x="3327400" y="98262"/>
                    <a:pt x="3810000" y="24249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997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0BBC-CD77-4640-818D-83F5E5ED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Superblock 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9E1DF-4032-4C73-B91C-3E3A3056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6B5EB-41B2-4958-9102-147665C6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306286"/>
            <a:ext cx="5467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8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0BBC-CD77-4640-818D-83F5E5ED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Superblock 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9E1DF-4032-4C73-B91C-3E3A3056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70F3A-9256-4546-AA78-0E8E0D42B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" r="25265" b="53571"/>
          <a:stretch/>
        </p:blipFill>
        <p:spPr>
          <a:xfrm>
            <a:off x="76200" y="1066800"/>
            <a:ext cx="4343400" cy="3379714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B6587-0CA2-4ACC-B67A-3350E08B3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2" t="45238" r="13465"/>
          <a:stretch/>
        </p:blipFill>
        <p:spPr>
          <a:xfrm>
            <a:off x="4495800" y="2362200"/>
            <a:ext cx="4583931" cy="3652307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2C0E99-3370-429D-8006-B04446DC006E}"/>
              </a:ext>
            </a:extLst>
          </p:cNvPr>
          <p:cNvSpPr/>
          <p:nvPr/>
        </p:nvSpPr>
        <p:spPr>
          <a:xfrm>
            <a:off x="2177143" y="1494364"/>
            <a:ext cx="3810000" cy="3870400"/>
          </a:xfrm>
          <a:custGeom>
            <a:avLst/>
            <a:gdLst>
              <a:gd name="connsiteX0" fmla="*/ 0 w 3810000"/>
              <a:gd name="connsiteY0" fmla="*/ 2947007 h 3870400"/>
              <a:gd name="connsiteX1" fmla="*/ 1023257 w 3810000"/>
              <a:gd name="connsiteY1" fmla="*/ 3709007 h 3870400"/>
              <a:gd name="connsiteX2" fmla="*/ 3233057 w 3810000"/>
              <a:gd name="connsiteY2" fmla="*/ 182036 h 3870400"/>
              <a:gd name="connsiteX3" fmla="*/ 3810000 w 3810000"/>
              <a:gd name="connsiteY3" fmla="*/ 824293 h 38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0" h="3870400">
                <a:moveTo>
                  <a:pt x="0" y="2947007"/>
                </a:moveTo>
                <a:cubicBezTo>
                  <a:pt x="242207" y="3558421"/>
                  <a:pt x="484414" y="4169835"/>
                  <a:pt x="1023257" y="3709007"/>
                </a:cubicBezTo>
                <a:cubicBezTo>
                  <a:pt x="1562100" y="3248179"/>
                  <a:pt x="2768600" y="662822"/>
                  <a:pt x="3233057" y="182036"/>
                </a:cubicBezTo>
                <a:cubicBezTo>
                  <a:pt x="3697514" y="-298750"/>
                  <a:pt x="3753757" y="262771"/>
                  <a:pt x="3810000" y="824293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0BBC-CD77-4640-818D-83F5E5ED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Superblock 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9E1DF-4032-4C73-B91C-3E3A3056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8F8D9-57B4-4BA9-AD4A-8ABE15CFB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10729"/>
            <a:ext cx="5486400" cy="16706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5EFB5E-10B5-443B-8D1C-373369D02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609600"/>
          </a:xfrm>
        </p:spPr>
        <p:txBody>
          <a:bodyPr/>
          <a:lstStyle/>
          <a:p>
            <a:r>
              <a:rPr lang="en-US" sz="2200" dirty="0"/>
              <a:t>Finally, the </a:t>
            </a:r>
            <a:r>
              <a:rPr lang="en-US" sz="2200" b="1" dirty="0"/>
              <a:t>main() </a:t>
            </a:r>
            <a:r>
              <a:rPr lang="en-US" sz="2200" dirty="0"/>
              <a:t>function will look like as follows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D352B6-0056-441E-A02F-1AB43615F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3352800"/>
            <a:ext cx="4629150" cy="28956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F8E3AD-BC6D-439F-9E59-F438C0B9C67B}"/>
              </a:ext>
            </a:extLst>
          </p:cNvPr>
          <p:cNvSpPr txBox="1">
            <a:spLocks/>
          </p:cNvSpPr>
          <p:nvPr/>
        </p:nvSpPr>
        <p:spPr bwMode="auto">
          <a:xfrm>
            <a:off x="685800" y="3717470"/>
            <a:ext cx="3067050" cy="131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/>
              <a:t>The program output looks like this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1785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389C-579A-482F-83F4-02E9D0F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descriptors (Block #2 or 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561E-DE09-4393-89F3-4C7BD66FF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133600"/>
          </a:xfrm>
        </p:spPr>
        <p:txBody>
          <a:bodyPr/>
          <a:lstStyle/>
          <a:p>
            <a:r>
              <a:rPr lang="en-US" b="1" dirty="0"/>
              <a:t>GD</a:t>
            </a:r>
            <a:r>
              <a:rPr lang="en-US" dirty="0"/>
              <a:t> is located at offset </a:t>
            </a:r>
            <a:r>
              <a:rPr lang="en-US" dirty="0">
                <a:solidFill>
                  <a:schemeClr val="accent6"/>
                </a:solidFill>
              </a:rPr>
              <a:t>s_ﬁrst_data_block+1 </a:t>
            </a:r>
          </a:p>
          <a:p>
            <a:r>
              <a:rPr lang="en-US" dirty="0"/>
              <a:t>EXT2 divides disk </a:t>
            </a:r>
            <a:r>
              <a:rPr lang="en-US" dirty="0">
                <a:solidFill>
                  <a:schemeClr val="accent6"/>
                </a:solidFill>
              </a:rPr>
              <a:t>blocks into groups</a:t>
            </a:r>
          </a:p>
          <a:p>
            <a:r>
              <a:rPr lang="en-US" dirty="0"/>
              <a:t>Each </a:t>
            </a:r>
            <a:r>
              <a:rPr lang="en-US" b="1" dirty="0"/>
              <a:t>group</a:t>
            </a:r>
            <a:r>
              <a:rPr lang="en-US" dirty="0"/>
              <a:t> contains </a:t>
            </a:r>
            <a:r>
              <a:rPr lang="en-US" dirty="0">
                <a:solidFill>
                  <a:schemeClr val="accent6"/>
                </a:solidFill>
              </a:rPr>
              <a:t>8192</a:t>
            </a:r>
            <a:r>
              <a:rPr lang="en-US" dirty="0"/>
              <a:t> (32 K on HD) </a:t>
            </a:r>
            <a:r>
              <a:rPr lang="en-US" dirty="0">
                <a:solidFill>
                  <a:schemeClr val="accent6"/>
                </a:solidFill>
              </a:rPr>
              <a:t>blocks</a:t>
            </a:r>
          </a:p>
          <a:p>
            <a:r>
              <a:rPr lang="en-US" dirty="0"/>
              <a:t>Each </a:t>
            </a:r>
            <a:r>
              <a:rPr lang="en-US" b="1" dirty="0"/>
              <a:t>group</a:t>
            </a:r>
            <a:r>
              <a:rPr lang="en-US" dirty="0"/>
              <a:t> is described by a </a:t>
            </a:r>
            <a:r>
              <a:rPr lang="en-US" dirty="0">
                <a:solidFill>
                  <a:schemeClr val="accent6"/>
                </a:solidFill>
              </a:rPr>
              <a:t>group descriptor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5C4F-EDD5-411A-BAC5-C1338B3F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7E8D4-2DC0-4994-8C77-618216487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29000"/>
            <a:ext cx="6440354" cy="2465614"/>
          </a:xfrm>
          <a:prstGeom prst="rect">
            <a:avLst/>
          </a:prstGeom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8582431-165E-4BCC-B745-87E45221240E}"/>
              </a:ext>
            </a:extLst>
          </p:cNvPr>
          <p:cNvGrpSpPr/>
          <p:nvPr/>
        </p:nvGrpSpPr>
        <p:grpSpPr>
          <a:xfrm>
            <a:off x="304800" y="3701143"/>
            <a:ext cx="7924800" cy="3004457"/>
            <a:chOff x="304800" y="3701143"/>
            <a:chExt cx="7924800" cy="30044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CDE185-3BC3-46A1-8FD5-D95D96BEC155}"/>
                </a:ext>
              </a:extLst>
            </p:cNvPr>
            <p:cNvSpPr txBox="1"/>
            <p:nvPr/>
          </p:nvSpPr>
          <p:spPr>
            <a:xfrm>
              <a:off x="304800" y="6336268"/>
              <a:ext cx="792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6"/>
                  </a:solidFill>
                </a:rPr>
                <a:t>These two fields tell us where on disk to go to find the </a:t>
              </a:r>
              <a:r>
                <a:rPr lang="en-US" sz="1800" dirty="0" err="1">
                  <a:solidFill>
                    <a:schemeClr val="accent6"/>
                  </a:solidFill>
                </a:rPr>
                <a:t>bmap</a:t>
              </a:r>
              <a:r>
                <a:rPr lang="en-US" sz="1800" dirty="0">
                  <a:solidFill>
                    <a:schemeClr val="accent6"/>
                  </a:solidFill>
                </a:rPr>
                <a:t> or </a:t>
              </a:r>
              <a:r>
                <a:rPr lang="en-US" sz="1800" dirty="0" err="1">
                  <a:solidFill>
                    <a:schemeClr val="accent6"/>
                  </a:solidFill>
                </a:rPr>
                <a:t>imap</a:t>
              </a:r>
              <a:r>
                <a:rPr lang="en-US" sz="1800" dirty="0">
                  <a:solidFill>
                    <a:schemeClr val="accent6"/>
                  </a:solidFill>
                </a:rPr>
                <a:t> blocks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C2EADC0A-90A4-4822-AD28-6F8163D53294}"/>
                </a:ext>
              </a:extLst>
            </p:cNvPr>
            <p:cNvSpPr/>
            <p:nvPr/>
          </p:nvSpPr>
          <p:spPr>
            <a:xfrm>
              <a:off x="2743200" y="3701143"/>
              <a:ext cx="304800" cy="457200"/>
            </a:xfrm>
            <a:prstGeom prst="leftBrac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AD15880-27E0-4CF6-B2FE-895686746B08}"/>
                </a:ext>
              </a:extLst>
            </p:cNvPr>
            <p:cNvSpPr/>
            <p:nvPr/>
          </p:nvSpPr>
          <p:spPr>
            <a:xfrm>
              <a:off x="1129836" y="3907970"/>
              <a:ext cx="1646021" cy="2465613"/>
            </a:xfrm>
            <a:custGeom>
              <a:avLst/>
              <a:gdLst>
                <a:gd name="connsiteX0" fmla="*/ 1646021 w 1646021"/>
                <a:gd name="connsiteY0" fmla="*/ 0 h 2209800"/>
                <a:gd name="connsiteX1" fmla="*/ 67593 w 1646021"/>
                <a:gd name="connsiteY1" fmla="*/ 849086 h 2209800"/>
                <a:gd name="connsiteX2" fmla="*/ 437707 w 1646021"/>
                <a:gd name="connsiteY2" fmla="*/ 220980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6021" h="2209800">
                  <a:moveTo>
                    <a:pt x="1646021" y="0"/>
                  </a:moveTo>
                  <a:cubicBezTo>
                    <a:pt x="957500" y="240393"/>
                    <a:pt x="268979" y="480786"/>
                    <a:pt x="67593" y="849086"/>
                  </a:cubicBezTo>
                  <a:cubicBezTo>
                    <a:pt x="-133793" y="1217386"/>
                    <a:pt x="151957" y="1713593"/>
                    <a:pt x="437707" y="220980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418923-C2FB-41A5-82FB-4229914D4A75}"/>
              </a:ext>
            </a:extLst>
          </p:cNvPr>
          <p:cNvGrpSpPr/>
          <p:nvPr/>
        </p:nvGrpSpPr>
        <p:grpSpPr>
          <a:xfrm>
            <a:off x="4068979" y="4310743"/>
            <a:ext cx="4770221" cy="2025525"/>
            <a:chOff x="4068979" y="4310743"/>
            <a:chExt cx="4770221" cy="20255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408A42-041C-4C5D-8F0D-7DED2EA9312A}"/>
                </a:ext>
              </a:extLst>
            </p:cNvPr>
            <p:cNvSpPr txBox="1"/>
            <p:nvPr/>
          </p:nvSpPr>
          <p:spPr>
            <a:xfrm>
              <a:off x="4068979" y="5966936"/>
              <a:ext cx="4770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follow this block number to find </a:t>
              </a:r>
              <a:r>
                <a:rPr lang="en-US" sz="1800" dirty="0" err="1">
                  <a:solidFill>
                    <a:schemeClr val="accent1">
                      <a:lumMod val="50000"/>
                    </a:schemeClr>
                  </a:solidFill>
                </a:rPr>
                <a:t>inode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 blocks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10B01A2-F870-43D9-9A88-0DEA3ADD6084}"/>
                </a:ext>
              </a:extLst>
            </p:cNvPr>
            <p:cNvSpPr/>
            <p:nvPr/>
          </p:nvSpPr>
          <p:spPr>
            <a:xfrm>
              <a:off x="5105400" y="4310743"/>
              <a:ext cx="1184761" cy="1687286"/>
            </a:xfrm>
            <a:custGeom>
              <a:avLst/>
              <a:gdLst>
                <a:gd name="connsiteX0" fmla="*/ 0 w 1184761"/>
                <a:gd name="connsiteY0" fmla="*/ 0 h 1687286"/>
                <a:gd name="connsiteX1" fmla="*/ 1132114 w 1184761"/>
                <a:gd name="connsiteY1" fmla="*/ 468086 h 1687286"/>
                <a:gd name="connsiteX2" fmla="*/ 892629 w 1184761"/>
                <a:gd name="connsiteY2" fmla="*/ 1687286 h 168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761" h="1687286">
                  <a:moveTo>
                    <a:pt x="0" y="0"/>
                  </a:moveTo>
                  <a:cubicBezTo>
                    <a:pt x="491671" y="93436"/>
                    <a:pt x="983343" y="186872"/>
                    <a:pt x="1132114" y="468086"/>
                  </a:cubicBezTo>
                  <a:cubicBezTo>
                    <a:pt x="1280885" y="749300"/>
                    <a:pt x="1086757" y="1218293"/>
                    <a:pt x="892629" y="1687286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01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50E3-27E4-4ED4-BA1E-3792F0BC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descriptors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F950-BE30-4E68-AA6B-E33CFDA3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505200"/>
          </a:xfrm>
        </p:spPr>
        <p:txBody>
          <a:bodyPr/>
          <a:lstStyle/>
          <a:p>
            <a:r>
              <a:rPr lang="en-US" b="1" dirty="0"/>
              <a:t>Important ﬁelds </a:t>
            </a:r>
            <a:r>
              <a:rPr lang="en-US" dirty="0"/>
              <a:t>in GD are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bg_block_bitmap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points to group’s </a:t>
            </a:r>
            <a:r>
              <a:rPr lang="en-US" dirty="0">
                <a:solidFill>
                  <a:schemeClr val="accent6"/>
                </a:solidFill>
              </a:rPr>
              <a:t>blocks bitmap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bg_inode_bitmap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points to group’s </a:t>
            </a:r>
            <a:r>
              <a:rPr lang="en-US" dirty="0" err="1">
                <a:solidFill>
                  <a:schemeClr val="accent6"/>
                </a:solidFill>
              </a:rPr>
              <a:t>inodes</a:t>
            </a:r>
            <a:r>
              <a:rPr lang="en-US" dirty="0">
                <a:solidFill>
                  <a:schemeClr val="accent6"/>
                </a:solidFill>
              </a:rPr>
              <a:t> bitmap 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bg_inode_table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points to group’s </a:t>
            </a:r>
            <a:r>
              <a:rPr lang="en-US" dirty="0" err="1">
                <a:solidFill>
                  <a:schemeClr val="accent6"/>
                </a:solidFill>
              </a:rPr>
              <a:t>inodes</a:t>
            </a:r>
            <a:r>
              <a:rPr lang="en-US" dirty="0">
                <a:solidFill>
                  <a:schemeClr val="accent6"/>
                </a:solidFill>
              </a:rPr>
              <a:t> start block</a:t>
            </a:r>
          </a:p>
          <a:p>
            <a:r>
              <a:rPr lang="en-US" dirty="0"/>
              <a:t>In Linux</a:t>
            </a:r>
          </a:p>
          <a:p>
            <a:pPr lvl="1"/>
            <a:r>
              <a:rPr lang="en-US" dirty="0" err="1"/>
              <a:t>bmap</a:t>
            </a:r>
            <a:r>
              <a:rPr lang="en-US" dirty="0"/>
              <a:t> is located at offset block 8</a:t>
            </a:r>
          </a:p>
          <a:p>
            <a:pPr lvl="1"/>
            <a:r>
              <a:rPr lang="en-US" dirty="0" err="1"/>
              <a:t>imap</a:t>
            </a:r>
            <a:r>
              <a:rPr lang="en-US" dirty="0"/>
              <a:t> is located at offset block 9</a:t>
            </a:r>
          </a:p>
          <a:p>
            <a:pPr lvl="1"/>
            <a:r>
              <a:rPr lang="en-US" dirty="0" err="1"/>
              <a:t>inode_table</a:t>
            </a:r>
            <a:r>
              <a:rPr lang="en-US" dirty="0"/>
              <a:t> is located at offset block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EBF9-8441-495E-AEE5-674B4AF8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1766D-67B5-4D14-9765-C2F584EB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3000"/>
            <a:ext cx="7752982" cy="10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90A3-C4ED-40F4-97E4-148E440E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FA2C-8A8D-4436-BBFC-31AB6480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EXT2 file system</a:t>
            </a:r>
          </a:p>
          <a:p>
            <a:r>
              <a:rPr lang="en-US" dirty="0"/>
              <a:t>EXT2 file system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ABCA-D788-418B-A390-64B3391D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59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9DC5-BD11-49A2-A259-1F11C43D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bitmap (</a:t>
            </a:r>
            <a:r>
              <a:rPr lang="en-US" dirty="0" err="1"/>
              <a:t>bmap</a:t>
            </a:r>
            <a:r>
              <a:rPr lang="en-US" dirty="0"/>
              <a:t>, Block #8, or B8)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50E1-8E54-4C37-9E2E-A0362126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800600"/>
          </a:xfrm>
        </p:spPr>
        <p:txBody>
          <a:bodyPr/>
          <a:lstStyle/>
          <a:p>
            <a:r>
              <a:rPr lang="en-US" sz="2200" b="1" dirty="0"/>
              <a:t>What is a bitmap?</a:t>
            </a:r>
          </a:p>
          <a:p>
            <a:pPr lvl="1"/>
            <a:r>
              <a:rPr lang="en-US" sz="2000" dirty="0"/>
              <a:t>a sequence of bits used to represent some kind of items, e.g., disk blocks or </a:t>
            </a:r>
            <a:r>
              <a:rPr lang="en-US" sz="2000" dirty="0" err="1"/>
              <a:t>inodes</a:t>
            </a:r>
            <a:endParaRPr lang="en-US" sz="2000" dirty="0"/>
          </a:p>
          <a:p>
            <a:r>
              <a:rPr lang="en-US" sz="2200" b="1" dirty="0"/>
              <a:t>What is a bitmap used for?</a:t>
            </a:r>
          </a:p>
          <a:p>
            <a:pPr lvl="1"/>
            <a:r>
              <a:rPr lang="en-US" sz="2000" dirty="0"/>
              <a:t>A bitmap is used to </a:t>
            </a:r>
            <a:r>
              <a:rPr lang="en-US" sz="2000" dirty="0">
                <a:solidFill>
                  <a:schemeClr val="accent6"/>
                </a:solidFill>
              </a:rPr>
              <a:t>allocate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6"/>
                </a:solidFill>
              </a:rPr>
              <a:t>deallocate</a:t>
            </a:r>
            <a:r>
              <a:rPr lang="en-US" sz="2000" dirty="0"/>
              <a:t> items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>
                <a:solidFill>
                  <a:schemeClr val="accent6"/>
                </a:solidFill>
              </a:rPr>
              <a:t>0 bit </a:t>
            </a:r>
            <a:r>
              <a:rPr lang="en-US" sz="2000" dirty="0"/>
              <a:t>means corresponding item is ‘</a:t>
            </a:r>
            <a:r>
              <a:rPr lang="en-US" sz="2000" dirty="0">
                <a:solidFill>
                  <a:schemeClr val="accent6"/>
                </a:solidFill>
              </a:rPr>
              <a:t>free</a:t>
            </a:r>
            <a:r>
              <a:rPr lang="en-US" sz="2000" dirty="0"/>
              <a:t>’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>
                <a:solidFill>
                  <a:schemeClr val="accent6"/>
                </a:solidFill>
              </a:rPr>
              <a:t>1 bit </a:t>
            </a:r>
            <a:r>
              <a:rPr lang="en-US" sz="2000" dirty="0"/>
              <a:t>means corresponding item is ‘</a:t>
            </a:r>
            <a:r>
              <a:rPr lang="en-US" sz="2000" dirty="0" err="1">
                <a:solidFill>
                  <a:schemeClr val="accent6"/>
                </a:solidFill>
              </a:rPr>
              <a:t>in_use</a:t>
            </a:r>
            <a:r>
              <a:rPr lang="en-US" sz="2000" dirty="0"/>
              <a:t>’</a:t>
            </a:r>
          </a:p>
          <a:p>
            <a:r>
              <a:rPr lang="en-US" sz="2200" dirty="0"/>
              <a:t>Block </a:t>
            </a:r>
            <a:r>
              <a:rPr lang="en-US" sz="2200" dirty="0" err="1">
                <a:solidFill>
                  <a:schemeClr val="accent6"/>
                </a:solidFill>
              </a:rPr>
              <a:t>bmap</a:t>
            </a:r>
            <a:r>
              <a:rPr lang="en-US" sz="2200" dirty="0"/>
              <a:t> is denoted as ‘</a:t>
            </a:r>
            <a:r>
              <a:rPr lang="en-US" sz="2200" dirty="0" err="1">
                <a:solidFill>
                  <a:schemeClr val="accent6"/>
                </a:solidFill>
              </a:rPr>
              <a:t>bg_block_bitmap</a:t>
            </a:r>
            <a:r>
              <a:rPr lang="en-US" sz="2200" dirty="0"/>
              <a:t>’ in group descriptor structure</a:t>
            </a:r>
          </a:p>
          <a:p>
            <a:r>
              <a:rPr lang="en-US" sz="2200" b="1" dirty="0"/>
              <a:t>How many valid bits do we have in a </a:t>
            </a:r>
            <a:r>
              <a:rPr lang="en-US" sz="2200" b="1" dirty="0" err="1"/>
              <a:t>bmap</a:t>
            </a:r>
            <a:r>
              <a:rPr lang="en-US" sz="2200" b="1" dirty="0"/>
              <a:t>?</a:t>
            </a:r>
          </a:p>
          <a:p>
            <a:pPr lvl="1"/>
            <a:r>
              <a:rPr lang="en-US" sz="2000" dirty="0"/>
              <a:t>Our example disk has 1440 blocks, but </a:t>
            </a:r>
            <a:r>
              <a:rPr lang="en-US" sz="2000" dirty="0">
                <a:solidFill>
                  <a:schemeClr val="accent6"/>
                </a:solidFill>
              </a:rPr>
              <a:t>B0 is not used </a:t>
            </a:r>
            <a:r>
              <a:rPr lang="en-US" sz="2000" dirty="0"/>
              <a:t>by ﬁle system</a:t>
            </a:r>
          </a:p>
          <a:p>
            <a:pPr lvl="1"/>
            <a:r>
              <a:rPr lang="en-US" sz="2000" dirty="0" err="1"/>
              <a:t>bmap</a:t>
            </a:r>
            <a:r>
              <a:rPr lang="en-US" sz="2000" dirty="0"/>
              <a:t> has only 1439 valid bits</a:t>
            </a:r>
          </a:p>
          <a:p>
            <a:pPr lvl="1"/>
            <a:r>
              <a:rPr lang="en-US" sz="2000" dirty="0"/>
              <a:t>Invalid bits are treated as ‘</a:t>
            </a:r>
            <a:r>
              <a:rPr lang="en-US" sz="2000" dirty="0" err="1"/>
              <a:t>in_use</a:t>
            </a:r>
            <a:r>
              <a:rPr lang="en-US" sz="2000" dirty="0"/>
              <a:t>’ and set to 1’s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700CD-62F5-42FE-BF0D-ADC50B69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41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A4B9-FFAC-49D9-AAD8-6298EAF3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bitmap (</a:t>
            </a:r>
            <a:r>
              <a:rPr lang="en-US" dirty="0" err="1"/>
              <a:t>imap</a:t>
            </a:r>
            <a:r>
              <a:rPr lang="en-US" dirty="0"/>
              <a:t>, Block#9, or B9)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CB04-7509-4D71-B612-11A3CA8F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What is an </a:t>
            </a:r>
            <a:r>
              <a:rPr lang="en-US" sz="2200" b="1" dirty="0" err="1"/>
              <a:t>inode</a:t>
            </a:r>
            <a:r>
              <a:rPr lang="en-US" sz="2200" b="1" dirty="0"/>
              <a:t>?</a:t>
            </a:r>
          </a:p>
          <a:p>
            <a:pPr lvl="1"/>
            <a:r>
              <a:rPr lang="en-US" sz="2000" dirty="0"/>
              <a:t>An </a:t>
            </a:r>
            <a:r>
              <a:rPr lang="en-US" sz="2000" dirty="0" err="1"/>
              <a:t>inode</a:t>
            </a:r>
            <a:r>
              <a:rPr lang="en-US" sz="2000" dirty="0"/>
              <a:t> is a data structure used to </a:t>
            </a:r>
            <a:r>
              <a:rPr lang="en-US" sz="2000" dirty="0">
                <a:solidFill>
                  <a:schemeClr val="accent6"/>
                </a:solidFill>
              </a:rPr>
              <a:t>represent a ﬁle</a:t>
            </a:r>
          </a:p>
          <a:p>
            <a:r>
              <a:rPr lang="en-US" sz="2200" b="1" dirty="0"/>
              <a:t>How many </a:t>
            </a:r>
            <a:r>
              <a:rPr lang="en-US" sz="2200" b="1" dirty="0" err="1"/>
              <a:t>inodes</a:t>
            </a:r>
            <a:r>
              <a:rPr lang="en-US" sz="2200" b="1" dirty="0"/>
              <a:t> do exist?</a:t>
            </a:r>
          </a:p>
          <a:p>
            <a:pPr lvl="1"/>
            <a:r>
              <a:rPr lang="en-US" sz="2000" dirty="0"/>
              <a:t>An EXT2 ﬁle system is created with a ﬁnite number of </a:t>
            </a:r>
            <a:r>
              <a:rPr lang="en-US" sz="2000" dirty="0" err="1"/>
              <a:t>inodes</a:t>
            </a:r>
            <a:endParaRPr lang="en-US" sz="2000" dirty="0"/>
          </a:p>
          <a:p>
            <a:r>
              <a:rPr lang="en-US" sz="2200" b="1" dirty="0"/>
              <a:t>What is </a:t>
            </a:r>
            <a:r>
              <a:rPr lang="en-US" sz="2200" b="1" dirty="0" err="1"/>
              <a:t>imap</a:t>
            </a:r>
            <a:r>
              <a:rPr lang="en-US" sz="2200" b="1" dirty="0"/>
              <a:t> field and what is it used for?</a:t>
            </a:r>
          </a:p>
          <a:p>
            <a:pPr lvl="1"/>
            <a:r>
              <a:rPr lang="en-US" sz="2000" dirty="0"/>
              <a:t>Tells us </a:t>
            </a:r>
            <a:r>
              <a:rPr lang="en-US" sz="2000" dirty="0">
                <a:solidFill>
                  <a:schemeClr val="accent6"/>
                </a:solidFill>
              </a:rPr>
              <a:t>what </a:t>
            </a:r>
            <a:r>
              <a:rPr lang="en-US" sz="2000" dirty="0" err="1">
                <a:solidFill>
                  <a:schemeClr val="accent6"/>
                </a:solidFill>
              </a:rPr>
              <a:t>inodes</a:t>
            </a:r>
            <a:r>
              <a:rPr lang="en-US" sz="2000" dirty="0">
                <a:solidFill>
                  <a:schemeClr val="accent6"/>
                </a:solidFill>
              </a:rPr>
              <a:t> are available </a:t>
            </a:r>
            <a:r>
              <a:rPr lang="en-US" sz="2000" dirty="0"/>
              <a:t>for use</a:t>
            </a:r>
          </a:p>
          <a:p>
            <a:pPr lvl="1"/>
            <a:r>
              <a:rPr lang="en-US" sz="2000" dirty="0"/>
              <a:t>Status of each </a:t>
            </a:r>
            <a:r>
              <a:rPr lang="en-US" sz="2000" dirty="0" err="1"/>
              <a:t>inode</a:t>
            </a:r>
            <a:r>
              <a:rPr lang="en-US" sz="2000" dirty="0"/>
              <a:t> is represented by a bit in ‘</a:t>
            </a:r>
            <a:r>
              <a:rPr lang="en-US" sz="2000" dirty="0" err="1">
                <a:solidFill>
                  <a:schemeClr val="accent6"/>
                </a:solidFill>
              </a:rPr>
              <a:t>imap</a:t>
            </a:r>
            <a:r>
              <a:rPr lang="en-US" sz="2000" dirty="0">
                <a:solidFill>
                  <a:schemeClr val="accent6"/>
                </a:solidFill>
              </a:rPr>
              <a:t>’</a:t>
            </a:r>
            <a:r>
              <a:rPr lang="en-US" sz="2000" dirty="0"/>
              <a:t> in </a:t>
            </a:r>
            <a:r>
              <a:rPr lang="en-US" sz="2000" dirty="0">
                <a:solidFill>
                  <a:schemeClr val="accent6"/>
                </a:solidFill>
              </a:rPr>
              <a:t>B9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>
                <a:solidFill>
                  <a:schemeClr val="accent6"/>
                </a:solidFill>
              </a:rPr>
              <a:t>imap</a:t>
            </a:r>
            <a:r>
              <a:rPr lang="en-US" sz="2000" dirty="0"/>
              <a:t>’ is denoted as ‘</a:t>
            </a:r>
            <a:r>
              <a:rPr lang="en-US" sz="2000" dirty="0" err="1">
                <a:solidFill>
                  <a:schemeClr val="accent6"/>
                </a:solidFill>
              </a:rPr>
              <a:t>bg_inode_bitmap</a:t>
            </a:r>
            <a:r>
              <a:rPr lang="en-US" sz="2000" dirty="0"/>
              <a:t>’ in group descriptor structure</a:t>
            </a:r>
          </a:p>
          <a:p>
            <a:pPr lvl="1"/>
            <a:r>
              <a:rPr lang="en-US" sz="2000" dirty="0"/>
              <a:t>First 10 </a:t>
            </a:r>
            <a:r>
              <a:rPr lang="en-US" sz="2000" dirty="0" err="1"/>
              <a:t>inodes</a:t>
            </a:r>
            <a:r>
              <a:rPr lang="en-US" sz="2000" dirty="0"/>
              <a:t> are reserved</a:t>
            </a:r>
          </a:p>
          <a:p>
            <a:pPr lvl="2"/>
            <a:r>
              <a:rPr lang="en-US" dirty="0"/>
              <a:t>To this end, </a:t>
            </a:r>
            <a:r>
              <a:rPr lang="en-US" dirty="0" err="1">
                <a:solidFill>
                  <a:schemeClr val="accent6"/>
                </a:solidFill>
              </a:rPr>
              <a:t>imap</a:t>
            </a:r>
            <a:r>
              <a:rPr lang="en-US" dirty="0"/>
              <a:t> of an empty EXT2 file system starts with </a:t>
            </a:r>
            <a:r>
              <a:rPr lang="en-US" dirty="0">
                <a:solidFill>
                  <a:schemeClr val="accent6"/>
                </a:solidFill>
              </a:rPr>
              <a:t>ten 1’s</a:t>
            </a:r>
            <a:r>
              <a:rPr lang="en-US" dirty="0"/>
              <a:t>, followed by </a:t>
            </a:r>
            <a:r>
              <a:rPr lang="en-US" dirty="0">
                <a:solidFill>
                  <a:schemeClr val="accent6"/>
                </a:solidFill>
              </a:rPr>
              <a:t>0’s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Invalid </a:t>
            </a:r>
            <a:r>
              <a:rPr lang="en-US" dirty="0"/>
              <a:t>bits are again set to </a:t>
            </a:r>
            <a:r>
              <a:rPr lang="en-US" dirty="0">
                <a:solidFill>
                  <a:schemeClr val="accent6"/>
                </a:solidFill>
              </a:rPr>
              <a:t>1’s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46DA7-4428-400F-8D40-2C2EB1FE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4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55BE-60C5-4F6A-9FA1-6B109EA9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bitmap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FA3A-8B23-4E0C-9D97-7D991DD4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8200"/>
          </a:xfrm>
        </p:spPr>
        <p:txBody>
          <a:bodyPr/>
          <a:lstStyle/>
          <a:p>
            <a:r>
              <a:rPr lang="en-US" sz="2200" dirty="0"/>
              <a:t>Write C program to show </a:t>
            </a:r>
            <a:r>
              <a:rPr lang="nl-NL" sz="2200" b="1" dirty="0"/>
              <a:t>inodes bitmap (imap) in HEX</a:t>
            </a:r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83D5A-785D-4554-87DB-64A3FC1B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DB79-2F96-4208-A2E7-EA3CA56E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01446"/>
            <a:ext cx="4990863" cy="470415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474DDA-23AB-4715-883B-57F5010EED8F}"/>
              </a:ext>
            </a:extLst>
          </p:cNvPr>
          <p:cNvGrpSpPr/>
          <p:nvPr/>
        </p:nvGrpSpPr>
        <p:grpSpPr>
          <a:xfrm>
            <a:off x="5176751" y="2460171"/>
            <a:ext cx="2752897" cy="945682"/>
            <a:chOff x="5176751" y="2460171"/>
            <a:chExt cx="2752897" cy="9456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5D20EB-396C-4D9B-BF64-6371AE464316}"/>
                </a:ext>
              </a:extLst>
            </p:cNvPr>
            <p:cNvSpPr txBox="1"/>
            <p:nvPr/>
          </p:nvSpPr>
          <p:spPr>
            <a:xfrm>
              <a:off x="5176751" y="2460171"/>
              <a:ext cx="2752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6"/>
                  </a:solidFill>
                </a:rPr>
                <a:t>datatype for superblock data structure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4F9388A-DA10-492A-B836-3A3BE7B12A30}"/>
                </a:ext>
              </a:extLst>
            </p:cNvPr>
            <p:cNvSpPr/>
            <p:nvPr/>
          </p:nvSpPr>
          <p:spPr>
            <a:xfrm>
              <a:off x="5910943" y="3069771"/>
              <a:ext cx="642257" cy="336082"/>
            </a:xfrm>
            <a:custGeom>
              <a:avLst/>
              <a:gdLst>
                <a:gd name="connsiteX0" fmla="*/ 0 w 642257"/>
                <a:gd name="connsiteY0" fmla="*/ 304800 h 336082"/>
                <a:gd name="connsiteX1" fmla="*/ 87086 w 642257"/>
                <a:gd name="connsiteY1" fmla="*/ 304800 h 336082"/>
                <a:gd name="connsiteX2" fmla="*/ 544286 w 642257"/>
                <a:gd name="connsiteY2" fmla="*/ 315686 h 336082"/>
                <a:gd name="connsiteX3" fmla="*/ 642257 w 642257"/>
                <a:gd name="connsiteY3" fmla="*/ 0 h 33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7" h="336082">
                  <a:moveTo>
                    <a:pt x="0" y="304800"/>
                  </a:moveTo>
                  <a:lnTo>
                    <a:pt x="87086" y="304800"/>
                  </a:lnTo>
                  <a:cubicBezTo>
                    <a:pt x="177800" y="306614"/>
                    <a:pt x="451758" y="366486"/>
                    <a:pt x="544286" y="315686"/>
                  </a:cubicBezTo>
                  <a:cubicBezTo>
                    <a:pt x="636815" y="264886"/>
                    <a:pt x="639536" y="132443"/>
                    <a:pt x="642257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B62C3C-680D-474A-9B72-53A9EF27E70E}"/>
              </a:ext>
            </a:extLst>
          </p:cNvPr>
          <p:cNvGrpSpPr/>
          <p:nvPr/>
        </p:nvGrpSpPr>
        <p:grpSpPr>
          <a:xfrm>
            <a:off x="5595257" y="3578223"/>
            <a:ext cx="3068583" cy="728256"/>
            <a:chOff x="5595257" y="3578223"/>
            <a:chExt cx="3068583" cy="7282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B61EC3-4783-45EB-852C-451542B9C674}"/>
                </a:ext>
              </a:extLst>
            </p:cNvPr>
            <p:cNvSpPr txBox="1"/>
            <p:nvPr/>
          </p:nvSpPr>
          <p:spPr>
            <a:xfrm>
              <a:off x="5910943" y="3660148"/>
              <a:ext cx="2752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6"/>
                  </a:solidFill>
                </a:rPr>
                <a:t>datatype for group descriptor data structure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079723-EC2F-4D90-BF76-743B0E1FBEEE}"/>
                </a:ext>
              </a:extLst>
            </p:cNvPr>
            <p:cNvSpPr/>
            <p:nvPr/>
          </p:nvSpPr>
          <p:spPr>
            <a:xfrm>
              <a:off x="5595257" y="3578223"/>
              <a:ext cx="696686" cy="318863"/>
            </a:xfrm>
            <a:custGeom>
              <a:avLst/>
              <a:gdLst>
                <a:gd name="connsiteX0" fmla="*/ 0 w 696686"/>
                <a:gd name="connsiteY0" fmla="*/ 35834 h 318863"/>
                <a:gd name="connsiteX1" fmla="*/ 457200 w 696686"/>
                <a:gd name="connsiteY1" fmla="*/ 24948 h 318863"/>
                <a:gd name="connsiteX2" fmla="*/ 696686 w 696686"/>
                <a:gd name="connsiteY2" fmla="*/ 318863 h 31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686" h="318863">
                  <a:moveTo>
                    <a:pt x="0" y="35834"/>
                  </a:moveTo>
                  <a:cubicBezTo>
                    <a:pt x="170543" y="6805"/>
                    <a:pt x="341086" y="-22224"/>
                    <a:pt x="457200" y="24948"/>
                  </a:cubicBezTo>
                  <a:cubicBezTo>
                    <a:pt x="573314" y="72120"/>
                    <a:pt x="635000" y="195491"/>
                    <a:pt x="696686" y="318863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F907A09-65E0-41C4-AFDA-F4AF62C8A148}"/>
              </a:ext>
            </a:extLst>
          </p:cNvPr>
          <p:cNvSpPr/>
          <p:nvPr/>
        </p:nvSpPr>
        <p:spPr>
          <a:xfrm>
            <a:off x="1828800" y="5410200"/>
            <a:ext cx="4463143" cy="121920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55BE-60C5-4F6A-9FA1-6B109EA9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bitmap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FA3A-8B23-4E0C-9D97-7D991DD4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6191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imap</a:t>
            </a:r>
            <a:r>
              <a:rPr lang="en-US" b="1" dirty="0"/>
              <a:t>() </a:t>
            </a:r>
            <a:r>
              <a:rPr lang="en-US" dirty="0"/>
              <a:t>function can be written as follows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83D5A-785D-4554-87DB-64A3FC1B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26E352-AC82-4DBD-9611-7AD09728B240}"/>
              </a:ext>
            </a:extLst>
          </p:cNvPr>
          <p:cNvGrpSpPr/>
          <p:nvPr/>
        </p:nvGrpSpPr>
        <p:grpSpPr>
          <a:xfrm>
            <a:off x="1409700" y="1947182"/>
            <a:ext cx="6324600" cy="4758418"/>
            <a:chOff x="1447800" y="2066925"/>
            <a:chExt cx="6038850" cy="44209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E6ABAD-B932-4B09-99C2-947266D36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2066925"/>
              <a:ext cx="3371850" cy="7429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517FD9-EB3C-4FB7-A162-48AD57FD3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950" y="2830286"/>
              <a:ext cx="5981700" cy="36576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9823291-1671-4CD4-A872-2FC33643C694}"/>
              </a:ext>
            </a:extLst>
          </p:cNvPr>
          <p:cNvSpPr/>
          <p:nvPr/>
        </p:nvSpPr>
        <p:spPr>
          <a:xfrm>
            <a:off x="1219200" y="3226496"/>
            <a:ext cx="6455246" cy="20250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2E166-E90C-41E4-B940-03FEB70284B3}"/>
              </a:ext>
            </a:extLst>
          </p:cNvPr>
          <p:cNvSpPr/>
          <p:nvPr/>
        </p:nvSpPr>
        <p:spPr>
          <a:xfrm>
            <a:off x="1219200" y="4407354"/>
            <a:ext cx="6455246" cy="20250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9F443-09AC-4D0D-B196-A06109E78C5F}"/>
              </a:ext>
            </a:extLst>
          </p:cNvPr>
          <p:cNvSpPr/>
          <p:nvPr/>
        </p:nvSpPr>
        <p:spPr>
          <a:xfrm>
            <a:off x="1219200" y="5334000"/>
            <a:ext cx="6455246" cy="20250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624C98-D915-45FB-BFF2-135630941A13}"/>
              </a:ext>
            </a:extLst>
          </p:cNvPr>
          <p:cNvGrpSpPr/>
          <p:nvPr/>
        </p:nvGrpSpPr>
        <p:grpSpPr>
          <a:xfrm>
            <a:off x="4180114" y="2056915"/>
            <a:ext cx="4131516" cy="804552"/>
            <a:chOff x="4180114" y="2056915"/>
            <a:chExt cx="4131516" cy="8045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5DEE31-C432-4ACB-954D-203E05B2A81A}"/>
                </a:ext>
              </a:extLst>
            </p:cNvPr>
            <p:cNvSpPr txBox="1"/>
            <p:nvPr/>
          </p:nvSpPr>
          <p:spPr>
            <a:xfrm>
              <a:off x="5087671" y="2056915"/>
              <a:ext cx="3223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6"/>
                  </a:solidFill>
                </a:rPr>
                <a:t>open the device in read mode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6B48B3E-0FB7-4B83-8EFB-72898AE85DCD}"/>
                </a:ext>
              </a:extLst>
            </p:cNvPr>
            <p:cNvSpPr/>
            <p:nvPr/>
          </p:nvSpPr>
          <p:spPr>
            <a:xfrm>
              <a:off x="4180114" y="2373086"/>
              <a:ext cx="1790272" cy="488381"/>
            </a:xfrm>
            <a:custGeom>
              <a:avLst/>
              <a:gdLst>
                <a:gd name="connsiteX0" fmla="*/ 0 w 1790272"/>
                <a:gd name="connsiteY0" fmla="*/ 478971 h 488381"/>
                <a:gd name="connsiteX1" fmla="*/ 1578429 w 1790272"/>
                <a:gd name="connsiteY1" fmla="*/ 424543 h 488381"/>
                <a:gd name="connsiteX2" fmla="*/ 1730829 w 1790272"/>
                <a:gd name="connsiteY2" fmla="*/ 0 h 48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272" h="488381">
                  <a:moveTo>
                    <a:pt x="0" y="478971"/>
                  </a:moveTo>
                  <a:cubicBezTo>
                    <a:pt x="644979" y="491671"/>
                    <a:pt x="1289958" y="504372"/>
                    <a:pt x="1578429" y="424543"/>
                  </a:cubicBezTo>
                  <a:cubicBezTo>
                    <a:pt x="1866901" y="344714"/>
                    <a:pt x="1798865" y="172357"/>
                    <a:pt x="1730829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E267F9-359E-4233-A711-68AE0E8F48CA}"/>
              </a:ext>
            </a:extLst>
          </p:cNvPr>
          <p:cNvGrpSpPr/>
          <p:nvPr/>
        </p:nvGrpSpPr>
        <p:grpSpPr>
          <a:xfrm>
            <a:off x="5769429" y="3429000"/>
            <a:ext cx="3391900" cy="646331"/>
            <a:chOff x="5769429" y="3429000"/>
            <a:chExt cx="3391900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42E1EF-4F7E-4419-9132-D0A66466F816}"/>
                </a:ext>
              </a:extLst>
            </p:cNvPr>
            <p:cNvSpPr txBox="1"/>
            <p:nvPr/>
          </p:nvSpPr>
          <p:spPr>
            <a:xfrm>
              <a:off x="7031172" y="3429000"/>
              <a:ext cx="2130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6"/>
                  </a:solidFill>
                </a:rPr>
                <a:t>verify valid EXT2 (not included here)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0BB3A4-4851-423C-B090-2381D7DECA39}"/>
                </a:ext>
              </a:extLst>
            </p:cNvPr>
            <p:cNvSpPr/>
            <p:nvPr/>
          </p:nvSpPr>
          <p:spPr>
            <a:xfrm>
              <a:off x="5769429" y="3515802"/>
              <a:ext cx="1371600" cy="174455"/>
            </a:xfrm>
            <a:custGeom>
              <a:avLst/>
              <a:gdLst>
                <a:gd name="connsiteX0" fmla="*/ 0 w 1371600"/>
                <a:gd name="connsiteY0" fmla="*/ 174455 h 174455"/>
                <a:gd name="connsiteX1" fmla="*/ 348342 w 1371600"/>
                <a:gd name="connsiteY1" fmla="*/ 284 h 174455"/>
                <a:gd name="connsiteX2" fmla="*/ 1371600 w 1371600"/>
                <a:gd name="connsiteY2" fmla="*/ 141798 h 17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174455">
                  <a:moveTo>
                    <a:pt x="0" y="174455"/>
                  </a:moveTo>
                  <a:cubicBezTo>
                    <a:pt x="59871" y="90091"/>
                    <a:pt x="119742" y="5727"/>
                    <a:pt x="348342" y="284"/>
                  </a:cubicBezTo>
                  <a:cubicBezTo>
                    <a:pt x="576942" y="-5159"/>
                    <a:pt x="974271" y="68319"/>
                    <a:pt x="1371600" y="14179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6F1521-098D-4107-92AC-C0A6673F90E8}"/>
              </a:ext>
            </a:extLst>
          </p:cNvPr>
          <p:cNvSpPr/>
          <p:nvPr/>
        </p:nvSpPr>
        <p:spPr>
          <a:xfrm>
            <a:off x="1219200" y="4865038"/>
            <a:ext cx="6455246" cy="20250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FB62-F3BF-43B7-9DC2-E28CB499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bitmap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2E34-C744-4F36-B67C-8E2E04D5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33400"/>
          </a:xfrm>
        </p:spPr>
        <p:txBody>
          <a:bodyPr/>
          <a:lstStyle/>
          <a:p>
            <a:r>
              <a:rPr lang="en-US" sz="2200" dirty="0"/>
              <a:t>The </a:t>
            </a:r>
            <a:r>
              <a:rPr lang="en-US" sz="2200" b="1" dirty="0"/>
              <a:t>main()</a:t>
            </a:r>
            <a:r>
              <a:rPr lang="en-US" sz="2200" dirty="0"/>
              <a:t> function is given here: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C788B-2B34-453C-B849-BF228150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A07D0-FEE6-4D99-A6AA-E057394E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27661"/>
            <a:ext cx="5365725" cy="142738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9FACFB-9364-40A1-8285-060A8B6BB62A}"/>
              </a:ext>
            </a:extLst>
          </p:cNvPr>
          <p:cNvSpPr txBox="1">
            <a:spLocks/>
          </p:cNvSpPr>
          <p:nvPr/>
        </p:nvSpPr>
        <p:spPr bwMode="auto">
          <a:xfrm>
            <a:off x="685800" y="3499417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/>
              <a:t>Output looks like this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FA54E5-6002-40D4-AB78-338BB23B0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1" y="3951495"/>
            <a:ext cx="8072129" cy="61117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12713B8-9542-4442-88C2-1EF8F25AEC5D}"/>
              </a:ext>
            </a:extLst>
          </p:cNvPr>
          <p:cNvGrpSpPr/>
          <p:nvPr/>
        </p:nvGrpSpPr>
        <p:grpSpPr>
          <a:xfrm>
            <a:off x="609600" y="5078747"/>
            <a:ext cx="7772400" cy="1002227"/>
            <a:chOff x="609600" y="5078747"/>
            <a:chExt cx="7772400" cy="100222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77C9E3-B123-4664-90B1-5078ADAA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5430839"/>
              <a:ext cx="7772400" cy="65013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AF4465-2996-48B7-A1FE-039D4BAB8452}"/>
                </a:ext>
              </a:extLst>
            </p:cNvPr>
            <p:cNvSpPr txBox="1"/>
            <p:nvPr/>
          </p:nvSpPr>
          <p:spPr>
            <a:xfrm>
              <a:off x="914400" y="5078747"/>
              <a:ext cx="709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6"/>
                  </a:solidFill>
                </a:rPr>
                <a:t>bitmap (convert to binary from hex and reversed ordered each byte)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79ACC3B-5C54-41F3-BE80-38065074490C}"/>
              </a:ext>
            </a:extLst>
          </p:cNvPr>
          <p:cNvSpPr txBox="1"/>
          <p:nvPr/>
        </p:nvSpPr>
        <p:spPr>
          <a:xfrm>
            <a:off x="718457" y="634830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What is the bitmap used for?</a:t>
            </a:r>
          </a:p>
        </p:txBody>
      </p:sp>
    </p:spTree>
    <p:extLst>
      <p:ext uri="{BB962C8B-B14F-4D97-AF65-F5344CB8AC3E}">
        <p14:creationId xmlns:p14="http://schemas.microsoft.com/office/powerpoint/2010/main" val="283319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DE16-8DFE-4BB5-9486-EF95BAB5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082D-B8C9-4FA2-AA01-76E00F153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1611086"/>
          </a:xfrm>
        </p:spPr>
        <p:txBody>
          <a:bodyPr/>
          <a:lstStyle/>
          <a:p>
            <a:r>
              <a:rPr lang="en-US" sz="2200" dirty="0"/>
              <a:t>Before discussing </a:t>
            </a:r>
            <a:r>
              <a:rPr lang="en-US" sz="2200" dirty="0" err="1"/>
              <a:t>inodes</a:t>
            </a:r>
            <a:r>
              <a:rPr lang="en-US" sz="2200" dirty="0"/>
              <a:t> blocks, lets review what </a:t>
            </a:r>
            <a:r>
              <a:rPr lang="en-US" sz="2200" dirty="0" err="1"/>
              <a:t>inodes</a:t>
            </a:r>
            <a:r>
              <a:rPr lang="en-US" sz="2200" dirty="0"/>
              <a:t> do</a:t>
            </a:r>
          </a:p>
          <a:p>
            <a:r>
              <a:rPr lang="en-US" sz="2200" dirty="0"/>
              <a:t>Every </a:t>
            </a:r>
            <a:r>
              <a:rPr lang="en-US" sz="2200" b="1" dirty="0"/>
              <a:t>ﬁle</a:t>
            </a:r>
            <a:r>
              <a:rPr lang="en-US" sz="2200" dirty="0"/>
              <a:t> is represented by a unique </a:t>
            </a:r>
            <a:r>
              <a:rPr lang="en-US" sz="2200" dirty="0" err="1">
                <a:solidFill>
                  <a:schemeClr val="accent6"/>
                </a:solidFill>
              </a:rPr>
              <a:t>inode</a:t>
            </a:r>
            <a:r>
              <a:rPr lang="en-US" sz="2200" dirty="0">
                <a:solidFill>
                  <a:schemeClr val="accent6"/>
                </a:solidFill>
              </a:rPr>
              <a:t> structure </a:t>
            </a:r>
            <a:r>
              <a:rPr lang="en-US" sz="2200" dirty="0"/>
              <a:t>of </a:t>
            </a:r>
            <a:r>
              <a:rPr lang="en-US" sz="2200" dirty="0">
                <a:solidFill>
                  <a:schemeClr val="accent6"/>
                </a:solidFill>
              </a:rPr>
              <a:t>128 bytes </a:t>
            </a:r>
          </a:p>
          <a:p>
            <a:r>
              <a:rPr lang="en-US" sz="2200" dirty="0"/>
              <a:t>The </a:t>
            </a:r>
            <a:r>
              <a:rPr lang="en-US" sz="2200" dirty="0" err="1">
                <a:solidFill>
                  <a:schemeClr val="accent6"/>
                </a:solidFill>
              </a:rPr>
              <a:t>inode</a:t>
            </a:r>
            <a:r>
              <a:rPr lang="en-US" sz="2200" dirty="0">
                <a:solidFill>
                  <a:schemeClr val="accent6"/>
                </a:solidFill>
              </a:rPr>
              <a:t> ﬁelds </a:t>
            </a:r>
            <a:r>
              <a:rPr lang="en-US" sz="2200" dirty="0"/>
              <a:t>are listed below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4D3D5-1414-4328-AFD7-CF7C93DF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36537-B5BF-41BA-B38A-EDE320D1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53" y="3069772"/>
            <a:ext cx="5771493" cy="36467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5ADDD7-0FDB-445E-A6FF-525850EC5659}"/>
              </a:ext>
            </a:extLst>
          </p:cNvPr>
          <p:cNvSpPr/>
          <p:nvPr/>
        </p:nvSpPr>
        <p:spPr>
          <a:xfrm>
            <a:off x="1268177" y="3327748"/>
            <a:ext cx="6455246" cy="20250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D3FE1-2499-477A-829C-CBE09E6B6189}"/>
              </a:ext>
            </a:extLst>
          </p:cNvPr>
          <p:cNvSpPr/>
          <p:nvPr/>
        </p:nvSpPr>
        <p:spPr>
          <a:xfrm>
            <a:off x="1268177" y="3759896"/>
            <a:ext cx="6455246" cy="111690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9B68E7-899D-4F42-9107-F17251CB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4995"/>
            <a:ext cx="7008564" cy="93781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6A2DA0F-31C6-4815-ACFB-5A35888F92E2}"/>
              </a:ext>
            </a:extLst>
          </p:cNvPr>
          <p:cNvSpPr/>
          <p:nvPr/>
        </p:nvSpPr>
        <p:spPr>
          <a:xfrm>
            <a:off x="5595257" y="571500"/>
            <a:ext cx="1600200" cy="5334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1C327-E3E8-4276-8561-4A20FB496C4A}"/>
              </a:ext>
            </a:extLst>
          </p:cNvPr>
          <p:cNvGrpSpPr/>
          <p:nvPr/>
        </p:nvGrpSpPr>
        <p:grpSpPr>
          <a:xfrm>
            <a:off x="3755571" y="2464396"/>
            <a:ext cx="5366658" cy="737025"/>
            <a:chOff x="3755571" y="2464396"/>
            <a:chExt cx="5366658" cy="7370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7AF8A6-90D2-43EC-87DA-25D07F745FB0}"/>
                </a:ext>
              </a:extLst>
            </p:cNvPr>
            <p:cNvSpPr txBox="1"/>
            <p:nvPr/>
          </p:nvSpPr>
          <p:spPr>
            <a:xfrm>
              <a:off x="6457065" y="2464396"/>
              <a:ext cx="2665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solidFill>
                    <a:schemeClr val="accent1">
                      <a:lumMod val="50000"/>
                    </a:schemeClr>
                  </a:solidFill>
                </a:rPr>
                <a:t>inodes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 blocks maintain these data structures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5ABDF4E-E78C-45B8-BC42-8A8FCB02B7C0}"/>
                </a:ext>
              </a:extLst>
            </p:cNvPr>
            <p:cNvSpPr/>
            <p:nvPr/>
          </p:nvSpPr>
          <p:spPr>
            <a:xfrm>
              <a:off x="3755571" y="2775857"/>
              <a:ext cx="2699658" cy="425564"/>
            </a:xfrm>
            <a:custGeom>
              <a:avLst/>
              <a:gdLst>
                <a:gd name="connsiteX0" fmla="*/ 0 w 2699658"/>
                <a:gd name="connsiteY0" fmla="*/ 402772 h 425564"/>
                <a:gd name="connsiteX1" fmla="*/ 1567543 w 2699658"/>
                <a:gd name="connsiteY1" fmla="*/ 381000 h 425564"/>
                <a:gd name="connsiteX2" fmla="*/ 2699658 w 2699658"/>
                <a:gd name="connsiteY2" fmla="*/ 0 h 42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9658" h="425564">
                  <a:moveTo>
                    <a:pt x="0" y="402772"/>
                  </a:moveTo>
                  <a:cubicBezTo>
                    <a:pt x="558800" y="425450"/>
                    <a:pt x="1117600" y="448129"/>
                    <a:pt x="1567543" y="381000"/>
                  </a:cubicBezTo>
                  <a:cubicBezTo>
                    <a:pt x="2017486" y="313871"/>
                    <a:pt x="2358572" y="156935"/>
                    <a:pt x="2699658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967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A729-5A4D-489D-808D-0344A068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structure data ﬁelds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2231-C0EC-4BF6-A856-45AA3509B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685800"/>
          </a:xfrm>
        </p:spPr>
        <p:txBody>
          <a:bodyPr/>
          <a:lstStyle/>
          <a:p>
            <a:r>
              <a:rPr lang="en-US" b="1" dirty="0" err="1"/>
              <a:t>imode</a:t>
            </a:r>
            <a:r>
              <a:rPr lang="en-US" dirty="0"/>
              <a:t> is an important field in the </a:t>
            </a:r>
            <a:r>
              <a:rPr lang="en-US" dirty="0" err="1"/>
              <a:t>inode</a:t>
            </a:r>
            <a:r>
              <a:rPr lang="en-US" dirty="0"/>
              <a:t> 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53E08-DAFF-40CF-8C64-A700D7E4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70341-0208-4B5F-817F-C019CFD6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89" b="16326"/>
          <a:stretch/>
        </p:blipFill>
        <p:spPr>
          <a:xfrm>
            <a:off x="4800600" y="1905000"/>
            <a:ext cx="4095985" cy="6858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1893B8-3A7F-44A5-BA0A-71E1C2933EFE}"/>
              </a:ext>
            </a:extLst>
          </p:cNvPr>
          <p:cNvSpPr txBox="1">
            <a:spLocks/>
          </p:cNvSpPr>
          <p:nvPr/>
        </p:nvSpPr>
        <p:spPr bwMode="auto">
          <a:xfrm>
            <a:off x="707571" y="2590800"/>
            <a:ext cx="767442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Leading 4 bits specify </a:t>
            </a:r>
            <a:r>
              <a:rPr lang="en-US" kern="0" dirty="0">
                <a:solidFill>
                  <a:schemeClr val="accent6"/>
                </a:solidFill>
              </a:rPr>
              <a:t>ﬁle type</a:t>
            </a:r>
          </a:p>
          <a:p>
            <a:pPr lvl="2"/>
            <a:r>
              <a:rPr lang="en-US" kern="0" dirty="0"/>
              <a:t>‘</a:t>
            </a:r>
            <a:r>
              <a:rPr lang="en-US" kern="0" dirty="0" err="1"/>
              <a:t>tttt</a:t>
            </a:r>
            <a:r>
              <a:rPr lang="en-US" kern="0" dirty="0"/>
              <a:t>’=</a:t>
            </a:r>
            <a:r>
              <a:rPr lang="en-US" kern="0" dirty="0">
                <a:solidFill>
                  <a:schemeClr val="accent6"/>
                </a:solidFill>
              </a:rPr>
              <a:t>1000</a:t>
            </a:r>
            <a:r>
              <a:rPr lang="en-US" kern="0" dirty="0"/>
              <a:t> for </a:t>
            </a:r>
            <a:r>
              <a:rPr lang="en-US" kern="0" dirty="0">
                <a:solidFill>
                  <a:schemeClr val="accent6"/>
                </a:solidFill>
              </a:rPr>
              <a:t>regular ﬁle</a:t>
            </a:r>
          </a:p>
          <a:p>
            <a:pPr lvl="2"/>
            <a:r>
              <a:rPr lang="en-US" kern="0" dirty="0"/>
              <a:t>‘</a:t>
            </a:r>
            <a:r>
              <a:rPr lang="en-US" kern="0" dirty="0" err="1"/>
              <a:t>tttt</a:t>
            </a:r>
            <a:r>
              <a:rPr lang="en-US" kern="0" dirty="0"/>
              <a:t>’=</a:t>
            </a:r>
            <a:r>
              <a:rPr lang="en-US" kern="0" dirty="0">
                <a:solidFill>
                  <a:schemeClr val="accent6"/>
                </a:solidFill>
              </a:rPr>
              <a:t>0100 </a:t>
            </a:r>
            <a:r>
              <a:rPr lang="en-US" kern="0" dirty="0"/>
              <a:t>for </a:t>
            </a:r>
            <a:r>
              <a:rPr lang="en-US" kern="0" dirty="0">
                <a:solidFill>
                  <a:schemeClr val="accent6"/>
                </a:solidFill>
              </a:rPr>
              <a:t>directory</a:t>
            </a:r>
          </a:p>
          <a:p>
            <a:pPr lvl="1"/>
            <a:r>
              <a:rPr lang="en-US" kern="0" dirty="0"/>
              <a:t>Next </a:t>
            </a:r>
            <a:r>
              <a:rPr lang="en-US" kern="0" dirty="0">
                <a:solidFill>
                  <a:schemeClr val="accent6"/>
                </a:solidFill>
              </a:rPr>
              <a:t>3</a:t>
            </a:r>
            <a:r>
              <a:rPr lang="en-US" kern="0" dirty="0"/>
              <a:t> bits (i.e., ‘</a:t>
            </a:r>
            <a:r>
              <a:rPr lang="en-US" kern="0" dirty="0" err="1"/>
              <a:t>ugs</a:t>
            </a:r>
            <a:r>
              <a:rPr lang="en-US" kern="0" dirty="0"/>
              <a:t>’) are for</a:t>
            </a:r>
            <a:r>
              <a:rPr lang="en-US" kern="0" dirty="0">
                <a:solidFill>
                  <a:schemeClr val="accent6"/>
                </a:solidFill>
              </a:rPr>
              <a:t> special use</a:t>
            </a:r>
          </a:p>
          <a:p>
            <a:pPr lvl="1"/>
            <a:r>
              <a:rPr lang="en-US" kern="0" dirty="0"/>
              <a:t>Last </a:t>
            </a:r>
            <a:r>
              <a:rPr lang="en-US" kern="0" dirty="0">
                <a:solidFill>
                  <a:schemeClr val="accent6"/>
                </a:solidFill>
              </a:rPr>
              <a:t>9</a:t>
            </a:r>
            <a:r>
              <a:rPr lang="en-US" kern="0" dirty="0"/>
              <a:t> bits are ‘</a:t>
            </a:r>
            <a:r>
              <a:rPr lang="en-US" kern="0" dirty="0" err="1"/>
              <a:t>rwx</a:t>
            </a:r>
            <a:r>
              <a:rPr lang="en-US" kern="0" dirty="0"/>
              <a:t>’ </a:t>
            </a:r>
            <a:r>
              <a:rPr lang="en-US" kern="0" dirty="0">
                <a:solidFill>
                  <a:schemeClr val="accent6"/>
                </a:solidFill>
              </a:rPr>
              <a:t>permission bits</a:t>
            </a:r>
          </a:p>
          <a:p>
            <a:r>
              <a:rPr lang="en-US" b="1" kern="0" dirty="0" err="1"/>
              <a:t>i_size</a:t>
            </a:r>
            <a:r>
              <a:rPr lang="en-US" kern="0" dirty="0"/>
              <a:t> is ﬁle size in bytes</a:t>
            </a:r>
          </a:p>
          <a:p>
            <a:r>
              <a:rPr lang="en-US" b="1" kern="0" dirty="0"/>
              <a:t>time ﬁelds</a:t>
            </a:r>
            <a:r>
              <a:rPr lang="en-US" kern="0" dirty="0"/>
              <a:t> are number of seconds elapsed since 0 </a:t>
            </a:r>
            <a:r>
              <a:rPr lang="en-US" kern="0" dirty="0" err="1"/>
              <a:t>hr</a:t>
            </a:r>
            <a:r>
              <a:rPr lang="en-US" kern="0" dirty="0"/>
              <a:t> 0 min, 0 s of January 1, 1970</a:t>
            </a:r>
          </a:p>
          <a:p>
            <a:pPr lvl="1"/>
            <a:r>
              <a:rPr lang="en-US" kern="0" dirty="0"/>
              <a:t>Use library function </a:t>
            </a:r>
            <a:r>
              <a:rPr lang="en-US" kern="0" dirty="0" err="1"/>
              <a:t>ctime</a:t>
            </a:r>
            <a:r>
              <a:rPr lang="en-US" kern="0" dirty="0"/>
              <a:t>() to convert them to calendar form</a:t>
            </a:r>
          </a:p>
        </p:txBody>
      </p:sp>
    </p:spTree>
    <p:extLst>
      <p:ext uri="{BB962C8B-B14F-4D97-AF65-F5344CB8AC3E}">
        <p14:creationId xmlns:p14="http://schemas.microsoft.com/office/powerpoint/2010/main" val="169884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6A5A-216A-447D-BEB7-621EAF3A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Inodes</a:t>
            </a:r>
            <a:r>
              <a:rPr lang="en-US" dirty="0"/>
              <a:t> blocks (Block#10 or B10 and 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0C09-AA24-470C-A296-DCE2F43E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8200"/>
          </a:xfrm>
        </p:spPr>
        <p:txBody>
          <a:bodyPr/>
          <a:lstStyle/>
          <a:p>
            <a:r>
              <a:rPr lang="en-US" sz="2200" dirty="0"/>
              <a:t>Recall that </a:t>
            </a:r>
            <a:r>
              <a:rPr lang="en-US" sz="2200" b="1" dirty="0" err="1"/>
              <a:t>indoes</a:t>
            </a:r>
            <a:r>
              <a:rPr lang="en-US" sz="2200" b="1" dirty="0"/>
              <a:t> blocks </a:t>
            </a:r>
            <a:r>
              <a:rPr lang="en-US" sz="2200" dirty="0"/>
              <a:t>can be accessed following </a:t>
            </a:r>
            <a:r>
              <a:rPr lang="en-US" sz="2200" dirty="0" err="1">
                <a:solidFill>
                  <a:schemeClr val="accent6"/>
                </a:solidFill>
              </a:rPr>
              <a:t>bg_inode_table</a:t>
            </a:r>
            <a:r>
              <a:rPr lang="en-US" sz="2200" dirty="0"/>
              <a:t> in the group descriptor 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7D6DD-CC4A-48B8-BC40-8035FD71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81B3A-B266-451E-B156-00296800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23" y="2286000"/>
            <a:ext cx="6440354" cy="246561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6FDF61-94C4-489A-902D-79B42412E261}"/>
              </a:ext>
            </a:extLst>
          </p:cNvPr>
          <p:cNvSpPr/>
          <p:nvPr/>
        </p:nvSpPr>
        <p:spPr>
          <a:xfrm>
            <a:off x="1050453" y="3047999"/>
            <a:ext cx="6817923" cy="228601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70F69D-7B36-451B-92B5-A0946C911819}"/>
              </a:ext>
            </a:extLst>
          </p:cNvPr>
          <p:cNvSpPr txBox="1">
            <a:spLocks/>
          </p:cNvSpPr>
          <p:nvPr/>
        </p:nvSpPr>
        <p:spPr bwMode="auto">
          <a:xfrm>
            <a:off x="609600" y="5867400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b="1" dirty="0" err="1"/>
              <a:t>i_block</a:t>
            </a:r>
            <a:r>
              <a:rPr lang="en-US" sz="2200" b="1" dirty="0"/>
              <a:t>[15] </a:t>
            </a:r>
            <a:r>
              <a:rPr lang="en-US" sz="2200" dirty="0"/>
              <a:t>(an array of size ‘15’) contains </a:t>
            </a:r>
            <a:r>
              <a:rPr lang="en-US" sz="2200" dirty="0">
                <a:solidFill>
                  <a:schemeClr val="accent6"/>
                </a:solidFill>
              </a:rPr>
              <a:t>pointers to disk blocks </a:t>
            </a:r>
            <a:r>
              <a:rPr lang="en-US" sz="2200" dirty="0"/>
              <a:t>of a ﬁle</a:t>
            </a:r>
            <a:endParaRPr lang="en-US" sz="2200" kern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2DC31F-D073-451E-B1A0-BA5636770CDE}"/>
              </a:ext>
            </a:extLst>
          </p:cNvPr>
          <p:cNvGrpSpPr/>
          <p:nvPr/>
        </p:nvGrpSpPr>
        <p:grpSpPr>
          <a:xfrm>
            <a:off x="912246" y="4876800"/>
            <a:ext cx="7008564" cy="937810"/>
            <a:chOff x="912246" y="4876800"/>
            <a:chExt cx="7008564" cy="9378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2B3063-B12D-4F9F-892A-839B27F52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246" y="4876800"/>
              <a:ext cx="7008564" cy="93781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C9BE658-82FA-4D43-BBC0-76DB902D420B}"/>
                </a:ext>
              </a:extLst>
            </p:cNvPr>
            <p:cNvSpPr/>
            <p:nvPr/>
          </p:nvSpPr>
          <p:spPr>
            <a:xfrm>
              <a:off x="4526303" y="5193305"/>
              <a:ext cx="1600200" cy="5334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130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6A5A-216A-447D-BEB7-621EAF3A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Inodes</a:t>
            </a:r>
            <a:r>
              <a:rPr lang="en-US" dirty="0"/>
              <a:t> blocks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0C09-AA24-470C-A296-DCE2F43E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37314"/>
          </a:xfrm>
        </p:spPr>
        <p:txBody>
          <a:bodyPr/>
          <a:lstStyle/>
          <a:p>
            <a:r>
              <a:rPr lang="en-US" sz="2200" b="1" dirty="0" err="1"/>
              <a:t>i_block</a:t>
            </a:r>
            <a:r>
              <a:rPr lang="en-US" sz="2200" b="1" dirty="0"/>
              <a:t>[15] </a:t>
            </a:r>
            <a:r>
              <a:rPr lang="en-US" sz="2200" dirty="0"/>
              <a:t>array contains pointers to </a:t>
            </a:r>
            <a:r>
              <a:rPr lang="en-US" sz="2200" b="1" dirty="0"/>
              <a:t>disk blocks </a:t>
            </a:r>
            <a:r>
              <a:rPr lang="en-US" sz="2200" dirty="0"/>
              <a:t>of a ﬁle</a:t>
            </a:r>
          </a:p>
          <a:p>
            <a:r>
              <a:rPr lang="en-US" sz="2200" dirty="0"/>
              <a:t>These disk blocks are</a:t>
            </a:r>
          </a:p>
          <a:p>
            <a:pPr lvl="1"/>
            <a:r>
              <a:rPr lang="en-US" sz="2000" b="1" dirty="0"/>
              <a:t>Direct blocks</a:t>
            </a:r>
            <a:r>
              <a:rPr lang="en-US" sz="2000" b="1" dirty="0">
                <a:solidFill>
                  <a:schemeClr val="accent6"/>
                </a:solidFill>
              </a:rPr>
              <a:t>: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i_block</a:t>
            </a:r>
            <a:r>
              <a:rPr lang="en-US" sz="2000" dirty="0">
                <a:solidFill>
                  <a:schemeClr val="accent6"/>
                </a:solidFill>
              </a:rPr>
              <a:t>[0] </a:t>
            </a:r>
            <a:r>
              <a:rPr lang="en-US" sz="2000" dirty="0"/>
              <a:t>to </a:t>
            </a:r>
            <a:r>
              <a:rPr lang="en-US" sz="2000" dirty="0" err="1">
                <a:solidFill>
                  <a:schemeClr val="accent6"/>
                </a:solidFill>
              </a:rPr>
              <a:t>i_block</a:t>
            </a:r>
            <a:r>
              <a:rPr lang="en-US" sz="2000" dirty="0">
                <a:solidFill>
                  <a:schemeClr val="accent6"/>
                </a:solidFill>
              </a:rPr>
              <a:t>[11] </a:t>
            </a:r>
            <a:r>
              <a:rPr lang="en-US" sz="2000" dirty="0"/>
              <a:t>point to direct disk blocks</a:t>
            </a:r>
          </a:p>
          <a:p>
            <a:pPr lvl="1"/>
            <a:r>
              <a:rPr lang="en-US" sz="2000" b="1" dirty="0"/>
              <a:t>Indirect blocks: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/>
                </a:solidFill>
              </a:rPr>
              <a:t>i_block</a:t>
            </a:r>
            <a:r>
              <a:rPr lang="en-US" sz="2000" dirty="0">
                <a:solidFill>
                  <a:schemeClr val="accent6"/>
                </a:solidFill>
              </a:rPr>
              <a:t>[12]</a:t>
            </a:r>
            <a:r>
              <a:rPr lang="en-US" sz="2000" dirty="0"/>
              <a:t> points to a disk block that contains 256 (for 1KB blocks) block numbers, each of which points to a disk block</a:t>
            </a:r>
          </a:p>
          <a:p>
            <a:pPr lvl="1"/>
            <a:r>
              <a:rPr lang="en-US" sz="2000" b="1" dirty="0"/>
              <a:t>Double Indirect blocks: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/>
                </a:solidFill>
              </a:rPr>
              <a:t>i_block</a:t>
            </a:r>
            <a:r>
              <a:rPr lang="en-US" sz="2000" dirty="0">
                <a:solidFill>
                  <a:schemeClr val="accent6"/>
                </a:solidFill>
              </a:rPr>
              <a:t>[13]</a:t>
            </a:r>
            <a:r>
              <a:rPr lang="en-US" sz="2000" dirty="0"/>
              <a:t> points to a block, which points to 256 blocks, each of which points to 256 disk blocks</a:t>
            </a:r>
          </a:p>
          <a:p>
            <a:pPr lvl="1"/>
            <a:r>
              <a:rPr lang="en-US" sz="2000" b="1" dirty="0"/>
              <a:t>Triple Indirect blocks: </a:t>
            </a:r>
            <a:r>
              <a:rPr lang="en-US" sz="2000" dirty="0" err="1">
                <a:solidFill>
                  <a:schemeClr val="accent6"/>
                </a:solidFill>
              </a:rPr>
              <a:t>i_block</a:t>
            </a:r>
            <a:r>
              <a:rPr lang="en-US" sz="2000" dirty="0">
                <a:solidFill>
                  <a:schemeClr val="accent6"/>
                </a:solidFill>
              </a:rPr>
              <a:t>[14]</a:t>
            </a:r>
            <a:r>
              <a:rPr lang="en-US" sz="2000" dirty="0"/>
              <a:t> is triple-indirect block.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7D6DD-CC4A-48B8-BC40-8035FD71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8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8F6F-449A-4D6F-8281-5F65F420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vs. indirect data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072F-A30D-4EF7-A3F3-6C714974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848600" cy="740508"/>
          </a:xfrm>
        </p:spPr>
        <p:txBody>
          <a:bodyPr/>
          <a:lstStyle/>
          <a:p>
            <a:r>
              <a:rPr lang="en-US" sz="2000" dirty="0"/>
              <a:t>This figure illustrates the difference between direct data blocks and indirect data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57C4-9736-4F42-86B8-1BA0B9AA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1028" name="Picture 4" descr="Estructure">
            <a:extLst>
              <a:ext uri="{FF2B5EF4-FFF2-40B4-BE49-F238E27FC236}">
                <a16:creationId xmlns:a16="http://schemas.microsoft.com/office/drawing/2014/main" id="{ABC5B3D4-7D5D-4F94-ACB8-7FF0C1F8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53" y="2188309"/>
            <a:ext cx="5803686" cy="431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72C2D8-EB4F-4FE2-86AC-60DD9164E954}"/>
              </a:ext>
            </a:extLst>
          </p:cNvPr>
          <p:cNvSpPr txBox="1"/>
          <p:nvPr/>
        </p:nvSpPr>
        <p:spPr>
          <a:xfrm>
            <a:off x="1594969" y="3124200"/>
            <a:ext cx="3545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12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13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27EFA-60A2-4DF6-8723-FAC2B7110AB1}"/>
              </a:ext>
            </a:extLst>
          </p:cNvPr>
          <p:cNvSpPr txBox="1"/>
          <p:nvPr/>
        </p:nvSpPr>
        <p:spPr>
          <a:xfrm>
            <a:off x="685800" y="307055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i_block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DB95-A10D-4944-95E7-E2779A39A781}"/>
              </a:ext>
            </a:extLst>
          </p:cNvPr>
          <p:cNvSpPr txBox="1"/>
          <p:nvPr/>
        </p:nvSpPr>
        <p:spPr>
          <a:xfrm>
            <a:off x="1404211" y="550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index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2E9AFE-E3CD-49EB-BCF9-F25543A9AEF3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1772261" y="4878526"/>
            <a:ext cx="0" cy="62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FA7DBD-ECA6-405D-831A-3546725868CF}"/>
              </a:ext>
            </a:extLst>
          </p:cNvPr>
          <p:cNvSpPr txBox="1"/>
          <p:nvPr/>
        </p:nvSpPr>
        <p:spPr>
          <a:xfrm>
            <a:off x="1552788" y="595080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actual </a:t>
            </a:r>
            <a:r>
              <a:rPr lang="en-US" sz="1800" dirty="0" err="1">
                <a:solidFill>
                  <a:schemeClr val="accent6"/>
                </a:solidFill>
              </a:rPr>
              <a:t>inode</a:t>
            </a:r>
            <a:r>
              <a:rPr lang="en-US" sz="1800" dirty="0">
                <a:solidFill>
                  <a:schemeClr val="accent6"/>
                </a:solidFill>
              </a:rPr>
              <a:t> number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55B189-F174-4078-823B-B3F6C51CDE1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209800" y="4724400"/>
            <a:ext cx="493303" cy="122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Introduction to EXT2</a:t>
            </a:r>
          </a:p>
        </p:txBody>
      </p:sp>
    </p:spTree>
    <p:extLst>
      <p:ext uri="{BB962C8B-B14F-4D97-AF65-F5344CB8AC3E}">
        <p14:creationId xmlns:p14="http://schemas.microsoft.com/office/powerpoint/2010/main" val="3398022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41F7-513C-4F14-B911-676FC2F4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Inodes</a:t>
            </a:r>
            <a:r>
              <a:rPr lang="en-US" dirty="0"/>
              <a:t> blocks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BC3C-31A3-46B7-86D1-2490A7D9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Inode</a:t>
            </a:r>
            <a:r>
              <a:rPr lang="en-US" sz="2000" dirty="0"/>
              <a:t> size (128 or 256) is designed to divides block size (1 KB or 4 KB) evenly, so that every </a:t>
            </a:r>
            <a:r>
              <a:rPr lang="en-US" sz="2000" dirty="0" err="1"/>
              <a:t>inode</a:t>
            </a:r>
            <a:r>
              <a:rPr lang="en-US" sz="2000" dirty="0"/>
              <a:t> block contains an integral number of </a:t>
            </a:r>
            <a:r>
              <a:rPr lang="en-US" sz="2000" dirty="0" err="1"/>
              <a:t>inodes</a:t>
            </a:r>
            <a:r>
              <a:rPr lang="en-US" sz="2000" dirty="0"/>
              <a:t> </a:t>
            </a:r>
          </a:p>
          <a:p>
            <a:r>
              <a:rPr lang="en-US" sz="2000" dirty="0"/>
              <a:t>Number of </a:t>
            </a:r>
            <a:r>
              <a:rPr lang="en-US" sz="2000" dirty="0" err="1"/>
              <a:t>inodes</a:t>
            </a:r>
            <a:r>
              <a:rPr lang="en-US" sz="2000" dirty="0"/>
              <a:t> is, by Linux default, 184 for EXT2</a:t>
            </a:r>
          </a:p>
          <a:p>
            <a:r>
              <a:rPr lang="en-US" sz="2000" dirty="0"/>
              <a:t>Number of </a:t>
            </a:r>
            <a:r>
              <a:rPr lang="en-US" sz="2000" dirty="0" err="1"/>
              <a:t>inodes</a:t>
            </a:r>
            <a:r>
              <a:rPr lang="en-US" sz="2000" dirty="0"/>
              <a:t> blocks is equal to 184/8 = 23 (thus, </a:t>
            </a:r>
            <a:r>
              <a:rPr lang="en-US" sz="2000" dirty="0" err="1"/>
              <a:t>inodes</a:t>
            </a:r>
            <a:r>
              <a:rPr lang="en-US" sz="2000" dirty="0"/>
              <a:t> blocks are B10 to B32) </a:t>
            </a:r>
          </a:p>
          <a:p>
            <a:r>
              <a:rPr lang="en-US" sz="2000" dirty="0"/>
              <a:t>Note that </a:t>
            </a:r>
            <a:r>
              <a:rPr lang="en-US" sz="2000" dirty="0" err="1"/>
              <a:t>inode</a:t>
            </a:r>
            <a:r>
              <a:rPr lang="en-US" sz="2000" dirty="0"/>
              <a:t> positions count from 0, but </a:t>
            </a:r>
            <a:r>
              <a:rPr lang="en-US" sz="2000" dirty="0" err="1"/>
              <a:t>inode</a:t>
            </a:r>
            <a:r>
              <a:rPr lang="en-US" sz="2000" dirty="0"/>
              <a:t> numbers count from 1. </a:t>
            </a:r>
          </a:p>
          <a:p>
            <a:pPr lvl="1"/>
            <a:r>
              <a:rPr lang="en-US" sz="1800" dirty="0"/>
              <a:t>A ‘0’ </a:t>
            </a:r>
            <a:r>
              <a:rPr lang="en-US" sz="1800" dirty="0" err="1"/>
              <a:t>inode</a:t>
            </a:r>
            <a:r>
              <a:rPr lang="en-US" sz="1800" dirty="0"/>
              <a:t> number means no </a:t>
            </a:r>
            <a:r>
              <a:rPr lang="en-US" sz="1800" dirty="0" err="1"/>
              <a:t>inode</a:t>
            </a:r>
            <a:endParaRPr lang="en-US" sz="1800" dirty="0"/>
          </a:p>
          <a:p>
            <a:r>
              <a:rPr lang="en-US" sz="2000" dirty="0"/>
              <a:t>Root directory’s </a:t>
            </a:r>
            <a:r>
              <a:rPr lang="en-US" sz="2000" dirty="0" err="1"/>
              <a:t>inode</a:t>
            </a:r>
            <a:r>
              <a:rPr lang="en-US" sz="2000" dirty="0"/>
              <a:t> number is 2</a:t>
            </a:r>
          </a:p>
          <a:p>
            <a:r>
              <a:rPr lang="en-US" sz="2000" dirty="0"/>
              <a:t>Disk block numbers also count from 1 since block 0 is never used by a ﬁle system </a:t>
            </a:r>
          </a:p>
          <a:p>
            <a:pPr lvl="1"/>
            <a:r>
              <a:rPr lang="en-US" sz="1800" dirty="0"/>
              <a:t>A ‘0’ block number means no disk block.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D6C9-E0AB-473E-8523-0138889F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7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FBED-CE63-40A7-A153-1E3DF8D6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inodes</a:t>
            </a:r>
            <a:r>
              <a:rPr lang="en-US" dirty="0"/>
              <a:t>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375C-A444-47FB-A083-66AC180B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3276600" cy="4648200"/>
          </a:xfrm>
        </p:spPr>
        <p:txBody>
          <a:bodyPr/>
          <a:lstStyle/>
          <a:p>
            <a:r>
              <a:rPr lang="en-US" sz="2200" dirty="0"/>
              <a:t>Write a C program to </a:t>
            </a:r>
            <a:r>
              <a:rPr lang="en-US" sz="2200" b="1" dirty="0"/>
              <a:t>display </a:t>
            </a:r>
            <a:r>
              <a:rPr lang="en-US" sz="2200" b="1" dirty="0" err="1"/>
              <a:t>indoe</a:t>
            </a:r>
            <a:r>
              <a:rPr lang="en-US" sz="2200" b="1" dirty="0"/>
              <a:t> information of the root (‘/’) directory</a:t>
            </a:r>
          </a:p>
          <a:p>
            <a:r>
              <a:rPr lang="en-US" sz="2200" dirty="0"/>
              <a:t>We note </a:t>
            </a:r>
            <a:r>
              <a:rPr lang="en-US" sz="2200" dirty="0">
                <a:solidFill>
                  <a:schemeClr val="accent6"/>
                </a:solidFill>
              </a:rPr>
              <a:t>number 2 </a:t>
            </a:r>
            <a:r>
              <a:rPr lang="en-US" sz="2200" dirty="0" err="1">
                <a:solidFill>
                  <a:schemeClr val="accent6"/>
                </a:solidFill>
              </a:rPr>
              <a:t>inode</a:t>
            </a:r>
            <a:r>
              <a:rPr lang="en-US" sz="2200" dirty="0">
                <a:solidFill>
                  <a:schemeClr val="accent6"/>
                </a:solidFill>
              </a:rPr>
              <a:t> is </a:t>
            </a:r>
            <a:r>
              <a:rPr lang="en-US" sz="2200" dirty="0" err="1">
                <a:solidFill>
                  <a:schemeClr val="accent6"/>
                </a:solidFill>
              </a:rPr>
              <a:t>inode</a:t>
            </a:r>
            <a:r>
              <a:rPr lang="en-US" sz="2200" dirty="0">
                <a:solidFill>
                  <a:schemeClr val="accent6"/>
                </a:solidFill>
              </a:rPr>
              <a:t> of root directory, “/”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3E145-7E7A-43BA-9177-CBBD7E77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B4706-75CE-4E6F-8E9A-677A4E1FD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4"/>
          <a:stretch/>
        </p:blipFill>
        <p:spPr>
          <a:xfrm>
            <a:off x="3831771" y="1284514"/>
            <a:ext cx="5155631" cy="53884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F2BAC-930E-4201-818D-6DE420FC8D9F}"/>
              </a:ext>
            </a:extLst>
          </p:cNvPr>
          <p:cNvSpPr/>
          <p:nvPr/>
        </p:nvSpPr>
        <p:spPr>
          <a:xfrm>
            <a:off x="3864428" y="3913414"/>
            <a:ext cx="4136570" cy="30480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399D78-BA68-4807-A756-6AC8DCE8A8C4}"/>
              </a:ext>
            </a:extLst>
          </p:cNvPr>
          <p:cNvSpPr/>
          <p:nvPr/>
        </p:nvSpPr>
        <p:spPr>
          <a:xfrm>
            <a:off x="3864428" y="2911928"/>
            <a:ext cx="4136570" cy="30480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A7A-9214-4704-95AE-02A66701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544E4-F1A4-4F96-A620-80C295B2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D3E2A-9E37-438F-8284-1F482049F2D4}"/>
              </a:ext>
            </a:extLst>
          </p:cNvPr>
          <p:cNvGrpSpPr/>
          <p:nvPr/>
        </p:nvGrpSpPr>
        <p:grpSpPr>
          <a:xfrm>
            <a:off x="3581400" y="381000"/>
            <a:ext cx="5486400" cy="6200775"/>
            <a:chOff x="251732" y="130629"/>
            <a:chExt cx="6886575" cy="80513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330287-BF15-44DB-8935-5C2705F55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618" y="130629"/>
              <a:ext cx="6257925" cy="4419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0D07D6-9954-4146-B416-23DB5172B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732" y="4572000"/>
              <a:ext cx="6886575" cy="3609975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049268-7C97-4EEF-92EF-1050956AA189}"/>
              </a:ext>
            </a:extLst>
          </p:cNvPr>
          <p:cNvSpPr/>
          <p:nvPr/>
        </p:nvSpPr>
        <p:spPr>
          <a:xfrm>
            <a:off x="3390900" y="1778086"/>
            <a:ext cx="4457699" cy="58411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CE5ED2-A4D2-4C54-8389-A17FDDA42557}"/>
              </a:ext>
            </a:extLst>
          </p:cNvPr>
          <p:cNvSpPr/>
          <p:nvPr/>
        </p:nvSpPr>
        <p:spPr>
          <a:xfrm>
            <a:off x="3390900" y="3626157"/>
            <a:ext cx="4457699" cy="977286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DB899A-66B2-4EBE-A7C3-66E743D53CDA}"/>
              </a:ext>
            </a:extLst>
          </p:cNvPr>
          <p:cNvGrpSpPr/>
          <p:nvPr/>
        </p:nvGrpSpPr>
        <p:grpSpPr>
          <a:xfrm>
            <a:off x="152400" y="3302991"/>
            <a:ext cx="3581400" cy="894616"/>
            <a:chOff x="152400" y="3302991"/>
            <a:chExt cx="3581400" cy="89461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BCCD55-A086-494A-8C06-0BAD53AF73FA}"/>
                </a:ext>
              </a:extLst>
            </p:cNvPr>
            <p:cNvSpPr txBox="1"/>
            <p:nvPr/>
          </p:nvSpPr>
          <p:spPr>
            <a:xfrm>
              <a:off x="152400" y="3302991"/>
              <a:ext cx="2813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6"/>
                  </a:solidFill>
                </a:rPr>
                <a:t>get the block number for start of </a:t>
              </a:r>
              <a:r>
                <a:rPr lang="en-US" sz="1800" dirty="0" err="1">
                  <a:solidFill>
                    <a:schemeClr val="accent6"/>
                  </a:solidFill>
                </a:rPr>
                <a:t>inodes</a:t>
              </a:r>
              <a:r>
                <a:rPr lang="en-US" sz="1800" dirty="0">
                  <a:solidFill>
                    <a:schemeClr val="accent6"/>
                  </a:solidFill>
                </a:rPr>
                <a:t> blocks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9470BC-319F-473E-9EF7-0B995046DF9F}"/>
                </a:ext>
              </a:extLst>
            </p:cNvPr>
            <p:cNvSpPr/>
            <p:nvPr/>
          </p:nvSpPr>
          <p:spPr>
            <a:xfrm>
              <a:off x="2013857" y="3733800"/>
              <a:ext cx="1719943" cy="463807"/>
            </a:xfrm>
            <a:custGeom>
              <a:avLst/>
              <a:gdLst>
                <a:gd name="connsiteX0" fmla="*/ 1719943 w 1719943"/>
                <a:gd name="connsiteY0" fmla="*/ 0 h 463807"/>
                <a:gd name="connsiteX1" fmla="*/ 664029 w 1719943"/>
                <a:gd name="connsiteY1" fmla="*/ 457200 h 463807"/>
                <a:gd name="connsiteX2" fmla="*/ 0 w 1719943"/>
                <a:gd name="connsiteY2" fmla="*/ 228600 h 46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9943" h="463807">
                  <a:moveTo>
                    <a:pt x="1719943" y="0"/>
                  </a:moveTo>
                  <a:cubicBezTo>
                    <a:pt x="1335314" y="209550"/>
                    <a:pt x="950686" y="419100"/>
                    <a:pt x="664029" y="457200"/>
                  </a:cubicBezTo>
                  <a:cubicBezTo>
                    <a:pt x="377372" y="495300"/>
                    <a:pt x="188686" y="361950"/>
                    <a:pt x="0" y="22860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49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A9FC-93D5-4BB2-B5EE-4149C63F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6991-EBDD-4ED2-A85E-24C9FA0F4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609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main() </a:t>
            </a:r>
            <a:r>
              <a:rPr lang="en-US" dirty="0"/>
              <a:t>function is given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72975-DE0A-4E03-B9E1-0E3C43C9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C253E-0794-4A90-A050-5C692674D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98" y="2040392"/>
            <a:ext cx="4565902" cy="1618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1E012E-1850-40C1-B11F-19095E064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5" y="4458156"/>
            <a:ext cx="3914775" cy="1676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18BF37-C1A1-4102-8054-C8CFEBE48DD7}"/>
              </a:ext>
            </a:extLst>
          </p:cNvPr>
          <p:cNvSpPr txBox="1">
            <a:spLocks/>
          </p:cNvSpPr>
          <p:nvPr/>
        </p:nvSpPr>
        <p:spPr bwMode="auto">
          <a:xfrm>
            <a:off x="762000" y="3733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program </a:t>
            </a:r>
            <a:r>
              <a:rPr lang="en-US" b="1" kern="0" dirty="0"/>
              <a:t>output </a:t>
            </a:r>
            <a:r>
              <a:rPr lang="en-US" kern="0" dirty="0"/>
              <a:t>is shown below.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4CB6E4-C7C4-437B-ACF9-FF80078AC3F6}"/>
              </a:ext>
            </a:extLst>
          </p:cNvPr>
          <p:cNvGrpSpPr/>
          <p:nvPr/>
        </p:nvGrpSpPr>
        <p:grpSpPr>
          <a:xfrm>
            <a:off x="5534025" y="4290107"/>
            <a:ext cx="3200400" cy="1071693"/>
            <a:chOff x="5715000" y="4403951"/>
            <a:chExt cx="3200400" cy="107169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4F0FA8-BA62-465A-A42E-EEFF1B17E247}"/>
                </a:ext>
              </a:extLst>
            </p:cNvPr>
            <p:cNvSpPr txBox="1"/>
            <p:nvPr/>
          </p:nvSpPr>
          <p:spPr>
            <a:xfrm>
              <a:off x="6553200" y="4403951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extracted from </a:t>
              </a:r>
              <a:r>
                <a:rPr lang="en-US" sz="1800" dirty="0" err="1">
                  <a:solidFill>
                    <a:schemeClr val="accent1">
                      <a:lumMod val="50000"/>
                    </a:schemeClr>
                  </a:solidFill>
                </a:rPr>
                <a:t>inode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 structure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F445E60-DAD8-4FC1-8DF2-D423983BC19D}"/>
                </a:ext>
              </a:extLst>
            </p:cNvPr>
            <p:cNvSpPr/>
            <p:nvPr/>
          </p:nvSpPr>
          <p:spPr>
            <a:xfrm>
              <a:off x="5715000" y="5116286"/>
              <a:ext cx="1676400" cy="359358"/>
            </a:xfrm>
            <a:custGeom>
              <a:avLst/>
              <a:gdLst>
                <a:gd name="connsiteX0" fmla="*/ 0 w 1676400"/>
                <a:gd name="connsiteY0" fmla="*/ 32657 h 359358"/>
                <a:gd name="connsiteX1" fmla="*/ 1251857 w 1676400"/>
                <a:gd name="connsiteY1" fmla="*/ 359228 h 359358"/>
                <a:gd name="connsiteX2" fmla="*/ 1676400 w 1676400"/>
                <a:gd name="connsiteY2" fmla="*/ 0 h 35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358">
                  <a:moveTo>
                    <a:pt x="0" y="32657"/>
                  </a:moveTo>
                  <a:cubicBezTo>
                    <a:pt x="486228" y="198664"/>
                    <a:pt x="972457" y="364671"/>
                    <a:pt x="1251857" y="359228"/>
                  </a:cubicBezTo>
                  <a:cubicBezTo>
                    <a:pt x="1531257" y="353785"/>
                    <a:pt x="1603828" y="176892"/>
                    <a:pt x="1676400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041174-7D4D-4650-971C-F502DA242EB8}"/>
              </a:ext>
            </a:extLst>
          </p:cNvPr>
          <p:cNvGrpSpPr/>
          <p:nvPr/>
        </p:nvGrpSpPr>
        <p:grpSpPr>
          <a:xfrm>
            <a:off x="76200" y="5160479"/>
            <a:ext cx="2181225" cy="976428"/>
            <a:chOff x="257175" y="5274323"/>
            <a:chExt cx="2181225" cy="9764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CC49EB-60A3-4ED3-9D06-3664AAC28539}"/>
                </a:ext>
              </a:extLst>
            </p:cNvPr>
            <p:cNvSpPr txBox="1"/>
            <p:nvPr/>
          </p:nvSpPr>
          <p:spPr>
            <a:xfrm>
              <a:off x="257175" y="5274323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data blocks that belong to this file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EBA97A-26EA-48E6-9BEC-CED665810678}"/>
                </a:ext>
              </a:extLst>
            </p:cNvPr>
            <p:cNvSpPr/>
            <p:nvPr/>
          </p:nvSpPr>
          <p:spPr>
            <a:xfrm>
              <a:off x="1426029" y="5889171"/>
              <a:ext cx="1012371" cy="361580"/>
            </a:xfrm>
            <a:custGeom>
              <a:avLst/>
              <a:gdLst>
                <a:gd name="connsiteX0" fmla="*/ 1012371 w 1012371"/>
                <a:gd name="connsiteY0" fmla="*/ 228600 h 361580"/>
                <a:gd name="connsiteX1" fmla="*/ 751114 w 1012371"/>
                <a:gd name="connsiteY1" fmla="*/ 283029 h 361580"/>
                <a:gd name="connsiteX2" fmla="*/ 195942 w 1012371"/>
                <a:gd name="connsiteY2" fmla="*/ 348343 h 361580"/>
                <a:gd name="connsiteX3" fmla="*/ 0 w 1012371"/>
                <a:gd name="connsiteY3" fmla="*/ 0 h 36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371" h="361580">
                  <a:moveTo>
                    <a:pt x="1012371" y="228600"/>
                  </a:moveTo>
                  <a:cubicBezTo>
                    <a:pt x="949778" y="245836"/>
                    <a:pt x="887185" y="263072"/>
                    <a:pt x="751114" y="283029"/>
                  </a:cubicBezTo>
                  <a:cubicBezTo>
                    <a:pt x="615043" y="302986"/>
                    <a:pt x="321128" y="395514"/>
                    <a:pt x="195942" y="348343"/>
                  </a:cubicBezTo>
                  <a:cubicBezTo>
                    <a:pt x="70756" y="301172"/>
                    <a:pt x="35378" y="150586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F973DF-8BA3-4FF2-A759-550E6DCB3F99}"/>
              </a:ext>
            </a:extLst>
          </p:cNvPr>
          <p:cNvGrpSpPr/>
          <p:nvPr/>
        </p:nvGrpSpPr>
        <p:grpSpPr>
          <a:xfrm>
            <a:off x="451203" y="5903134"/>
            <a:ext cx="7975068" cy="802466"/>
            <a:chOff x="632178" y="6016978"/>
            <a:chExt cx="7975068" cy="8024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10BFB0-F25C-41FD-B9F5-AD06EB0B0BDB}"/>
                </a:ext>
              </a:extLst>
            </p:cNvPr>
            <p:cNvSpPr txBox="1"/>
            <p:nvPr/>
          </p:nvSpPr>
          <p:spPr>
            <a:xfrm>
              <a:off x="1600200" y="6450112"/>
              <a:ext cx="7007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6"/>
                  </a:solidFill>
                </a:rPr>
                <a:t>these data blocks are for example file names that are in / directory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6A6AB9-86BB-40A3-8CCA-6730E251368E}"/>
                </a:ext>
              </a:extLst>
            </p:cNvPr>
            <p:cNvSpPr/>
            <p:nvPr/>
          </p:nvSpPr>
          <p:spPr>
            <a:xfrm>
              <a:off x="632178" y="6016978"/>
              <a:ext cx="993422" cy="620889"/>
            </a:xfrm>
            <a:custGeom>
              <a:avLst/>
              <a:gdLst>
                <a:gd name="connsiteX0" fmla="*/ 0 w 993422"/>
                <a:gd name="connsiteY0" fmla="*/ 0 h 620889"/>
                <a:gd name="connsiteX1" fmla="*/ 304800 w 993422"/>
                <a:gd name="connsiteY1" fmla="*/ 485422 h 620889"/>
                <a:gd name="connsiteX2" fmla="*/ 993422 w 993422"/>
                <a:gd name="connsiteY2" fmla="*/ 620889 h 62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3422" h="620889">
                  <a:moveTo>
                    <a:pt x="0" y="0"/>
                  </a:moveTo>
                  <a:cubicBezTo>
                    <a:pt x="69615" y="190970"/>
                    <a:pt x="139230" y="381941"/>
                    <a:pt x="304800" y="485422"/>
                  </a:cubicBezTo>
                  <a:cubicBezTo>
                    <a:pt x="470370" y="588904"/>
                    <a:pt x="731896" y="604896"/>
                    <a:pt x="993422" y="620889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7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3894-ABE0-44FE-AFD0-BE2C25DE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3D0CE-EA9E-4E86-98BD-CB6C74E1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r>
              <a:rPr lang="en-US" sz="2200" dirty="0">
                <a:solidFill>
                  <a:schemeClr val="accent6"/>
                </a:solidFill>
              </a:rPr>
              <a:t>Immediately after </a:t>
            </a:r>
            <a:r>
              <a:rPr lang="en-US" sz="2200" dirty="0" err="1">
                <a:solidFill>
                  <a:schemeClr val="accent6"/>
                </a:solidFill>
              </a:rPr>
              <a:t>inodes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blocks are data blocks</a:t>
            </a:r>
          </a:p>
          <a:p>
            <a:r>
              <a:rPr lang="en-US" sz="2200" dirty="0"/>
              <a:t>Data blocks </a:t>
            </a:r>
            <a:r>
              <a:rPr lang="en-US" sz="2200" dirty="0">
                <a:solidFill>
                  <a:schemeClr val="accent6"/>
                </a:solidFill>
              </a:rPr>
              <a:t>store ﬁle contents</a:t>
            </a:r>
          </a:p>
          <a:p>
            <a:r>
              <a:rPr lang="en-US" sz="2200" dirty="0"/>
              <a:t>Assuming </a:t>
            </a:r>
            <a:r>
              <a:rPr lang="en-US" sz="2200" dirty="0">
                <a:solidFill>
                  <a:schemeClr val="accent6"/>
                </a:solidFill>
              </a:rPr>
              <a:t>184 </a:t>
            </a:r>
            <a:r>
              <a:rPr lang="en-US" sz="2200" dirty="0" err="1">
                <a:solidFill>
                  <a:schemeClr val="accent6"/>
                </a:solidFill>
              </a:rPr>
              <a:t>inodes</a:t>
            </a:r>
            <a:r>
              <a:rPr lang="en-US" sz="2200" dirty="0"/>
              <a:t>, ﬁrst real data block is </a:t>
            </a:r>
            <a:r>
              <a:rPr lang="en-US" sz="2200" dirty="0">
                <a:solidFill>
                  <a:schemeClr val="accent6"/>
                </a:solidFill>
              </a:rPr>
              <a:t>B33</a:t>
            </a:r>
            <a:r>
              <a:rPr lang="en-US" sz="2200" dirty="0"/>
              <a:t>, which is </a:t>
            </a:r>
            <a:r>
              <a:rPr lang="en-US" sz="2200" dirty="0" err="1">
                <a:solidFill>
                  <a:schemeClr val="accent6"/>
                </a:solidFill>
              </a:rPr>
              <a:t>i_block</a:t>
            </a:r>
            <a:r>
              <a:rPr lang="en-US" sz="2200" dirty="0">
                <a:solidFill>
                  <a:schemeClr val="accent6"/>
                </a:solidFill>
              </a:rPr>
              <a:t>[0] </a:t>
            </a:r>
            <a:r>
              <a:rPr lang="en-US" sz="2200" dirty="0"/>
              <a:t>of the root directory “/” in our running example </a:t>
            </a:r>
            <a:r>
              <a:rPr lang="en-US" sz="2200" dirty="0" err="1"/>
              <a:t>vdisk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1B4FD-4512-48B3-A6AF-CEDE9EA9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746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3894-ABE0-44FE-AFD0-BE2C25DE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3D0CE-EA9E-4E86-98BD-CB6C74E1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609600"/>
          </a:xfrm>
        </p:spPr>
        <p:txBody>
          <a:bodyPr/>
          <a:lstStyle/>
          <a:p>
            <a:r>
              <a:rPr lang="en-US" sz="2200" dirty="0"/>
              <a:t>A directory contains </a:t>
            </a:r>
            <a:r>
              <a:rPr lang="en-US" sz="2200" dirty="0" err="1">
                <a:solidFill>
                  <a:schemeClr val="accent6"/>
                </a:solidFill>
              </a:rPr>
              <a:t>dir_entry</a:t>
            </a:r>
            <a:r>
              <a:rPr lang="en-US" sz="2200" dirty="0">
                <a:solidFill>
                  <a:schemeClr val="accent6"/>
                </a:solidFill>
              </a:rPr>
              <a:t> structure </a:t>
            </a:r>
            <a:r>
              <a:rPr lang="en-US" sz="2200" dirty="0"/>
              <a:t>(given below)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200" kern="0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1B4FD-4512-48B3-A6AF-CEDE9EA9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7A0311-AA37-425D-94FD-B344C7CC4D83}"/>
              </a:ext>
            </a:extLst>
          </p:cNvPr>
          <p:cNvGrpSpPr/>
          <p:nvPr/>
        </p:nvGrpSpPr>
        <p:grpSpPr>
          <a:xfrm>
            <a:off x="1323975" y="1885951"/>
            <a:ext cx="6496050" cy="1945820"/>
            <a:chOff x="1447800" y="2405062"/>
            <a:chExt cx="6134100" cy="147161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B0D886-6A06-41EE-BC6E-CE0EF03DB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621" y="2405062"/>
              <a:ext cx="6038850" cy="6762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CFD5D0-D899-47B4-8491-F24AB0D14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800" y="3048000"/>
              <a:ext cx="6134100" cy="828675"/>
            </a:xfrm>
            <a:prstGeom prst="rect">
              <a:avLst/>
            </a:prstGeom>
          </p:spPr>
        </p:pic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3DCC1B-A9DD-40BF-909D-8EDFE08251DE}"/>
              </a:ext>
            </a:extLst>
          </p:cNvPr>
          <p:cNvSpPr txBox="1">
            <a:spLocks/>
          </p:cNvSpPr>
          <p:nvPr/>
        </p:nvSpPr>
        <p:spPr bwMode="auto">
          <a:xfrm>
            <a:off x="2286000" y="3698938"/>
            <a:ext cx="6395180" cy="84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 err="1">
                <a:solidFill>
                  <a:schemeClr val="accent6"/>
                </a:solidFill>
              </a:rPr>
              <a:t>dir_entry</a:t>
            </a:r>
            <a:r>
              <a:rPr lang="en-US" sz="2200" kern="0" dirty="0"/>
              <a:t> is an </a:t>
            </a:r>
            <a:r>
              <a:rPr lang="en-US" sz="2200" kern="0" dirty="0">
                <a:solidFill>
                  <a:schemeClr val="accent6"/>
                </a:solidFill>
              </a:rPr>
              <a:t>open-ended</a:t>
            </a:r>
            <a:r>
              <a:rPr lang="en-US" sz="2200" kern="0" dirty="0"/>
              <a:t> structure</a:t>
            </a:r>
          </a:p>
          <a:p>
            <a:r>
              <a:rPr lang="en-US" sz="2200" kern="0" dirty="0"/>
              <a:t>‘</a:t>
            </a:r>
            <a:r>
              <a:rPr lang="en-US" sz="2200" kern="0" dirty="0">
                <a:solidFill>
                  <a:schemeClr val="accent6"/>
                </a:solidFill>
              </a:rPr>
              <a:t>name</a:t>
            </a:r>
            <a:r>
              <a:rPr lang="en-US" sz="2200" kern="0" dirty="0"/>
              <a:t>’ varies in length, also does </a:t>
            </a:r>
            <a:r>
              <a:rPr lang="en-US" sz="2200" kern="0" dirty="0" err="1">
                <a:solidFill>
                  <a:schemeClr val="accent6"/>
                </a:solidFill>
              </a:rPr>
              <a:t>rec_len</a:t>
            </a:r>
            <a:r>
              <a:rPr lang="en-US" sz="2200" kern="0" dirty="0">
                <a:solidFill>
                  <a:schemeClr val="accent6"/>
                </a:solidFill>
              </a:rPr>
              <a:t> </a:t>
            </a:r>
            <a:r>
              <a:rPr lang="en-US" sz="2200" kern="0" dirty="0"/>
              <a:t>also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87C02B-AB72-451B-A8B3-B549433E2C33}"/>
              </a:ext>
            </a:extLst>
          </p:cNvPr>
          <p:cNvSpPr txBox="1">
            <a:spLocks/>
          </p:cNvSpPr>
          <p:nvPr/>
        </p:nvSpPr>
        <p:spPr bwMode="auto">
          <a:xfrm>
            <a:off x="699911" y="4563680"/>
            <a:ext cx="7772400" cy="45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/>
              <a:t>Contents of data block of a directory has this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2E08FF-05E3-4D58-BA16-5292D50A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023183"/>
            <a:ext cx="7445829" cy="45950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7B6D6F-D892-41E3-BDC0-353A3B1AED08}"/>
              </a:ext>
            </a:extLst>
          </p:cNvPr>
          <p:cNvSpPr txBox="1">
            <a:spLocks/>
          </p:cNvSpPr>
          <p:nvPr/>
        </p:nvSpPr>
        <p:spPr bwMode="auto">
          <a:xfrm>
            <a:off x="1981200" y="5413022"/>
            <a:ext cx="6324600" cy="119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kern="0" dirty="0"/>
              <a:t>NAME</a:t>
            </a:r>
            <a:r>
              <a:rPr lang="en-US" sz="2000" kern="0" dirty="0"/>
              <a:t> is a sequence of </a:t>
            </a:r>
            <a:r>
              <a:rPr lang="en-US" sz="2000" kern="0" dirty="0" err="1">
                <a:solidFill>
                  <a:schemeClr val="accent6"/>
                </a:solidFill>
              </a:rPr>
              <a:t>name_len</a:t>
            </a:r>
            <a:r>
              <a:rPr lang="en-US" sz="2000" kern="0" dirty="0">
                <a:solidFill>
                  <a:schemeClr val="accent6"/>
                </a:solidFill>
              </a:rPr>
              <a:t> </a:t>
            </a:r>
            <a:r>
              <a:rPr lang="en-US" sz="2000" kern="0" dirty="0"/>
              <a:t>chars without a terminating NULL byte</a:t>
            </a:r>
          </a:p>
          <a:p>
            <a:r>
              <a:rPr lang="en-US" sz="2000" kern="0" dirty="0"/>
              <a:t>Each </a:t>
            </a:r>
            <a:r>
              <a:rPr lang="en-US" sz="2000" b="1" kern="0" dirty="0" err="1"/>
              <a:t>dir_entry</a:t>
            </a:r>
            <a:r>
              <a:rPr lang="en-US" sz="2000" b="1" kern="0" dirty="0"/>
              <a:t> </a:t>
            </a:r>
            <a:r>
              <a:rPr lang="en-US" sz="2000" kern="0" dirty="0"/>
              <a:t>has a record length </a:t>
            </a:r>
            <a:r>
              <a:rPr lang="en-US" sz="2000" kern="0" dirty="0" err="1">
                <a:solidFill>
                  <a:schemeClr val="accent6"/>
                </a:solidFill>
              </a:rPr>
              <a:t>rec_len</a:t>
            </a:r>
            <a:endParaRPr lang="en-US" sz="2000" kern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9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A46B-D651-4175-A4EB-3B46963D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</a:t>
            </a:r>
            <a:r>
              <a:rPr lang="en-US" kern="0" dirty="0"/>
              <a:t>directory data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A38F-E3EE-4F38-AE88-B9E247E75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952500"/>
          </a:xfrm>
        </p:spPr>
        <p:txBody>
          <a:bodyPr/>
          <a:lstStyle/>
          <a:p>
            <a:r>
              <a:rPr lang="en-US" kern="0" dirty="0"/>
              <a:t>How to step through the </a:t>
            </a:r>
            <a:r>
              <a:rPr lang="en-US" b="1" kern="0" dirty="0" err="1"/>
              <a:t>dir_entries</a:t>
            </a:r>
            <a:r>
              <a:rPr lang="en-US" b="1" kern="0" dirty="0"/>
              <a:t> </a:t>
            </a:r>
            <a:r>
              <a:rPr lang="en-US" kern="0" dirty="0"/>
              <a:t>in a directory data block?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D1AC5-91CE-4EC7-A20D-F1D17C4F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1A9D9-7E25-4C8D-90EB-18AFA251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0" y="2793076"/>
            <a:ext cx="7123339" cy="36839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3B3157F-C7E8-4A10-B7C6-8D2307533BC4}"/>
              </a:ext>
            </a:extLst>
          </p:cNvPr>
          <p:cNvGrpSpPr/>
          <p:nvPr/>
        </p:nvGrpSpPr>
        <p:grpSpPr>
          <a:xfrm>
            <a:off x="1125309" y="2337864"/>
            <a:ext cx="7302117" cy="1438512"/>
            <a:chOff x="1125309" y="2337864"/>
            <a:chExt cx="7302117" cy="14385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976D62-ABB3-47BA-8160-79CB3CDA8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5309" y="2337864"/>
              <a:ext cx="6847115" cy="42255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5A29590-A5D9-4656-B742-34EB2EA978FB}"/>
                </a:ext>
              </a:extLst>
            </p:cNvPr>
            <p:cNvSpPr/>
            <p:nvPr/>
          </p:nvSpPr>
          <p:spPr>
            <a:xfrm>
              <a:off x="6662057" y="2547257"/>
              <a:ext cx="1765369" cy="1229119"/>
            </a:xfrm>
            <a:custGeom>
              <a:avLst/>
              <a:gdLst>
                <a:gd name="connsiteX0" fmla="*/ 0 w 1765369"/>
                <a:gd name="connsiteY0" fmla="*/ 1121229 h 1229119"/>
                <a:gd name="connsiteX1" fmla="*/ 1687286 w 1765369"/>
                <a:gd name="connsiteY1" fmla="*/ 1121229 h 1229119"/>
                <a:gd name="connsiteX2" fmla="*/ 1328057 w 1765369"/>
                <a:gd name="connsiteY2" fmla="*/ 0 h 122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5369" h="1229119">
                  <a:moveTo>
                    <a:pt x="0" y="1121229"/>
                  </a:moveTo>
                  <a:cubicBezTo>
                    <a:pt x="732971" y="1214665"/>
                    <a:pt x="1465943" y="1308101"/>
                    <a:pt x="1687286" y="1121229"/>
                  </a:cubicBezTo>
                  <a:cubicBezTo>
                    <a:pt x="1908629" y="934357"/>
                    <a:pt x="1618343" y="467178"/>
                    <a:pt x="1328057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900E0C-3EFB-414C-AB0D-A790A98CFF9E}"/>
                </a:ext>
              </a:extLst>
            </p:cNvPr>
            <p:cNvSpPr txBox="1"/>
            <p:nvPr/>
          </p:nvSpPr>
          <p:spPr>
            <a:xfrm>
              <a:off x="6662057" y="3333907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content looks like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999D41-ED66-46B0-B142-DAF809274521}"/>
              </a:ext>
            </a:extLst>
          </p:cNvPr>
          <p:cNvGrpSpPr/>
          <p:nvPr/>
        </p:nvGrpSpPr>
        <p:grpSpPr>
          <a:xfrm>
            <a:off x="727147" y="5910943"/>
            <a:ext cx="5622801" cy="865023"/>
            <a:chOff x="727147" y="5910943"/>
            <a:chExt cx="5622801" cy="8650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F4F35-A80F-4660-B40D-0826CA3334D4}"/>
                </a:ext>
              </a:extLst>
            </p:cNvPr>
            <p:cNvSpPr txBox="1"/>
            <p:nvPr/>
          </p:nvSpPr>
          <p:spPr>
            <a:xfrm>
              <a:off x="2946452" y="6406634"/>
              <a:ext cx="3403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length is embedded in the entry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BE7630A-7056-4DE4-915D-B7087E3B684B}"/>
                </a:ext>
              </a:extLst>
            </p:cNvPr>
            <p:cNvSpPr/>
            <p:nvPr/>
          </p:nvSpPr>
          <p:spPr>
            <a:xfrm>
              <a:off x="727147" y="5910943"/>
              <a:ext cx="2168453" cy="696686"/>
            </a:xfrm>
            <a:custGeom>
              <a:avLst/>
              <a:gdLst>
                <a:gd name="connsiteX0" fmla="*/ 459396 w 2168453"/>
                <a:gd name="connsiteY0" fmla="*/ 0 h 696686"/>
                <a:gd name="connsiteX1" fmla="*/ 111053 w 2168453"/>
                <a:gd name="connsiteY1" fmla="*/ 348343 h 696686"/>
                <a:gd name="connsiteX2" fmla="*/ 2168453 w 2168453"/>
                <a:gd name="connsiteY2" fmla="*/ 696686 h 69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8453" h="696686">
                  <a:moveTo>
                    <a:pt x="459396" y="0"/>
                  </a:moveTo>
                  <a:cubicBezTo>
                    <a:pt x="142803" y="116114"/>
                    <a:pt x="-173790" y="232229"/>
                    <a:pt x="111053" y="348343"/>
                  </a:cubicBezTo>
                  <a:cubicBezTo>
                    <a:pt x="395896" y="464457"/>
                    <a:pt x="1282174" y="580571"/>
                    <a:pt x="2168453" y="696686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042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C394-178B-4366-B8D9-E9019E5B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directory entries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9451-9234-4D58-B247-0C066C09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1295400"/>
          </a:xfrm>
        </p:spPr>
        <p:txBody>
          <a:bodyPr/>
          <a:lstStyle/>
          <a:p>
            <a:r>
              <a:rPr lang="en-US" sz="2200" dirty="0"/>
              <a:t>A program written to show directory entries for root directory will produce an output similar to the one given below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1FA33-DAA3-4430-AF49-021AAE8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F3286-7856-4D10-96E4-DC6E6C0B2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400301"/>
            <a:ext cx="4450176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D496B-8F5C-4023-9879-783ADC24243C}"/>
              </a:ext>
            </a:extLst>
          </p:cNvPr>
          <p:cNvSpPr txBox="1"/>
          <p:nvPr/>
        </p:nvSpPr>
        <p:spPr>
          <a:xfrm>
            <a:off x="685800" y="5798257"/>
            <a:ext cx="736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/>
              <a:t>Note:</a:t>
            </a:r>
          </a:p>
          <a:p>
            <a:r>
              <a:rPr lang="en-US" sz="1800" kern="0" dirty="0" err="1">
                <a:solidFill>
                  <a:schemeClr val="accent6"/>
                </a:solidFill>
              </a:rPr>
              <a:t>rec_len</a:t>
            </a:r>
            <a:r>
              <a:rPr lang="en-US" sz="1800" kern="0" dirty="0">
                <a:solidFill>
                  <a:schemeClr val="accent6"/>
                </a:solidFill>
              </a:rPr>
              <a:t> </a:t>
            </a:r>
            <a:r>
              <a:rPr lang="en-US" sz="1800" kern="0" dirty="0"/>
              <a:t>of the last entry in a block covers the remaining block length, i.e., from where the entry begins to the end of block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4927E-EDAB-4A32-8C91-30E85D1181E4}"/>
              </a:ext>
            </a:extLst>
          </p:cNvPr>
          <p:cNvCxnSpPr/>
          <p:nvPr/>
        </p:nvCxnSpPr>
        <p:spPr>
          <a:xfrm flipH="1">
            <a:off x="1600200" y="5715000"/>
            <a:ext cx="26670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1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C694-F199-4BD2-88B6-37DABEFA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EXT2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55F6-362C-4BDE-AB48-2E9BF272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EXT2</a:t>
            </a:r>
            <a:r>
              <a:rPr lang="en-US" sz="2200" dirty="0"/>
              <a:t> (second extended file system) initially designed by </a:t>
            </a:r>
            <a:r>
              <a:rPr lang="en-US" sz="2200" dirty="0">
                <a:solidFill>
                  <a:schemeClr val="accent6"/>
                </a:solidFill>
              </a:rPr>
              <a:t>Remy Card [1995]</a:t>
            </a:r>
            <a:r>
              <a:rPr lang="en-US" sz="2200" dirty="0"/>
              <a:t> as a replacement for extended file system (</a:t>
            </a:r>
            <a:r>
              <a:rPr lang="en-US" sz="2200" dirty="0">
                <a:solidFill>
                  <a:schemeClr val="accent6"/>
                </a:solidFill>
              </a:rPr>
              <a:t>EXT</a:t>
            </a:r>
            <a:r>
              <a:rPr lang="en-US" sz="2200" dirty="0"/>
              <a:t>)</a:t>
            </a:r>
          </a:p>
          <a:p>
            <a:r>
              <a:rPr lang="en-US" b="1" dirty="0"/>
              <a:t>EXT2</a:t>
            </a:r>
            <a:r>
              <a:rPr lang="en-US" sz="2200" dirty="0"/>
              <a:t> was the default filesystem in several Linux distributions (Debian, Red Hat) until </a:t>
            </a:r>
            <a:r>
              <a:rPr lang="en-US" sz="2200" dirty="0">
                <a:solidFill>
                  <a:schemeClr val="accent6"/>
                </a:solidFill>
              </a:rPr>
              <a:t>replaced by EXT3</a:t>
            </a:r>
          </a:p>
          <a:p>
            <a:r>
              <a:rPr lang="en-US" sz="2200" b="1" dirty="0"/>
              <a:t>EXT3</a:t>
            </a:r>
            <a:r>
              <a:rPr lang="en-US" sz="2200" dirty="0"/>
              <a:t> is compatible with EXT2 but note that EXT3 is a </a:t>
            </a:r>
            <a:r>
              <a:rPr lang="en-US" sz="2200" dirty="0">
                <a:solidFill>
                  <a:schemeClr val="accent6"/>
                </a:solidFill>
              </a:rPr>
              <a:t>journaling </a:t>
            </a:r>
            <a:r>
              <a:rPr lang="en-US" sz="2200" dirty="0"/>
              <a:t>file system</a:t>
            </a:r>
          </a:p>
          <a:p>
            <a:pPr lvl="1"/>
            <a:r>
              <a:rPr lang="en-US" sz="2000" dirty="0"/>
              <a:t>A journaling file system keeps track of changes not yet committed to file system by recording intentions changes in a data structure known as a "journal“ (e.g., a circular buffer)</a:t>
            </a:r>
          </a:p>
          <a:p>
            <a:pPr lvl="1"/>
            <a:r>
              <a:rPr lang="en-US" sz="2000" dirty="0"/>
              <a:t>Upon crash or power failure, file system can be brought back online more quickly with a lower likelihood of becoming corrupted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4F58-3E80-461E-AE42-2121E58B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64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2502-46B1-46BB-A3FB-14B43671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EXT2 file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DDE2-B9EB-413A-9F29-D60F1E4E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EXT2</a:t>
            </a:r>
            <a:r>
              <a:rPr lang="en-US" sz="2200" dirty="0"/>
              <a:t> is used for flash-based storage media (e.g., SD cards and USB flash drives)</a:t>
            </a:r>
          </a:p>
          <a:p>
            <a:pPr lvl="1"/>
            <a:r>
              <a:rPr lang="en-US" sz="2000" dirty="0"/>
              <a:t>No journaling means higher performance and less writes to the device</a:t>
            </a:r>
          </a:p>
          <a:p>
            <a:pPr lvl="1"/>
            <a:r>
              <a:rPr lang="en-US" sz="2000" dirty="0"/>
              <a:t>Also, flash devices can endure only a limited number of write cycles</a:t>
            </a:r>
          </a:p>
          <a:p>
            <a:r>
              <a:rPr lang="en-US" sz="2200" b="1" dirty="0"/>
              <a:t>EXT4</a:t>
            </a:r>
            <a:r>
              <a:rPr lang="en-US" sz="2200" dirty="0"/>
              <a:t> is the newest extension [Cao et al. 2007]</a:t>
            </a:r>
          </a:p>
          <a:p>
            <a:r>
              <a:rPr lang="en-US" sz="2200" dirty="0">
                <a:solidFill>
                  <a:schemeClr val="accent6"/>
                </a:solidFill>
              </a:rPr>
              <a:t>Allocation of disk blocks </a:t>
            </a:r>
            <a:r>
              <a:rPr lang="en-US" sz="2200" dirty="0"/>
              <a:t>was introduced in EXT4</a:t>
            </a:r>
          </a:p>
          <a:p>
            <a:pPr lvl="1"/>
            <a:r>
              <a:rPr lang="en-US" sz="2000" dirty="0"/>
              <a:t>Instead of discrete disk blocks, EXT4 allocates contiguous ranges of disk blocks, called extents</a:t>
            </a:r>
          </a:p>
          <a:p>
            <a:r>
              <a:rPr lang="en-US" dirty="0">
                <a:solidFill>
                  <a:schemeClr val="accent6"/>
                </a:solidFill>
              </a:rPr>
              <a:t>Our focus will be EXT2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91C8E-85B9-4E12-ABAD-2C5249EB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66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9BD5-9B55-4F0B-8885-B59829F8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5A04-A41F-4908-B8A1-10644CF7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1295400"/>
          </a:xfrm>
        </p:spPr>
        <p:txBody>
          <a:bodyPr/>
          <a:lstStyle/>
          <a:p>
            <a:r>
              <a:rPr lang="en-US" sz="2000" dirty="0"/>
              <a:t>EXT2 can be views as a </a:t>
            </a:r>
            <a:r>
              <a:rPr lang="en-US" sz="2000" b="1" dirty="0"/>
              <a:t>series of blocks </a:t>
            </a:r>
            <a:r>
              <a:rPr lang="en-US" sz="2000" dirty="0"/>
              <a:t>in a block structured device</a:t>
            </a:r>
          </a:p>
          <a:p>
            <a:r>
              <a:rPr lang="en-US" sz="2000" dirty="0"/>
              <a:t>EXT2 divides logical partition that it occupies into </a:t>
            </a:r>
            <a:r>
              <a:rPr lang="en-US" sz="2000" b="1" dirty="0"/>
              <a:t>Block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54C3F-71DC-453E-A4BA-099B3FC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EF4C5-AF06-4041-9ADE-C1EF9D08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21524"/>
            <a:ext cx="6819916" cy="2849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FFB38C-D0EE-4A03-9A90-E91D2ED755CE}"/>
              </a:ext>
            </a:extLst>
          </p:cNvPr>
          <p:cNvSpPr txBox="1"/>
          <p:nvPr/>
        </p:nvSpPr>
        <p:spPr>
          <a:xfrm>
            <a:off x="76200" y="6542314"/>
            <a:ext cx="2920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https://tldp.org/LDP/tlk/fs/filesystem.html</a:t>
            </a:r>
          </a:p>
        </p:txBody>
      </p:sp>
    </p:spTree>
    <p:extLst>
      <p:ext uri="{BB962C8B-B14F-4D97-AF65-F5344CB8AC3E}">
        <p14:creationId xmlns:p14="http://schemas.microsoft.com/office/powerpoint/2010/main" val="49706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035D-44B9-49A5-BDF6-62FBF291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EXT2 file system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D41A-ABD0-4FDD-A5E2-9F7AE181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accent6"/>
                </a:solidFill>
              </a:rPr>
              <a:t>create an EXT2 file system</a:t>
            </a:r>
            <a:r>
              <a:rPr lang="en-US" dirty="0"/>
              <a:t>, one can use the following Linux command:</a:t>
            </a:r>
          </a:p>
          <a:p>
            <a:pPr lvl="1"/>
            <a:r>
              <a:rPr lang="en-US" b="1" dirty="0"/>
              <a:t>mke2fs [-b </a:t>
            </a:r>
            <a:r>
              <a:rPr lang="en-US" b="1" dirty="0" err="1"/>
              <a:t>blksize</a:t>
            </a:r>
            <a:r>
              <a:rPr lang="en-US" b="1" dirty="0"/>
              <a:t> -N </a:t>
            </a:r>
            <a:r>
              <a:rPr lang="en-US" b="1" dirty="0" err="1"/>
              <a:t>ninodes</a:t>
            </a:r>
            <a:r>
              <a:rPr lang="en-US" b="1" dirty="0"/>
              <a:t>] device </a:t>
            </a:r>
            <a:r>
              <a:rPr lang="en-US" b="1" dirty="0" err="1"/>
              <a:t>nblocks</a:t>
            </a:r>
            <a:endParaRPr lang="en-US" b="1" dirty="0"/>
          </a:p>
          <a:p>
            <a:r>
              <a:rPr lang="en-US" dirty="0"/>
              <a:t>This creates an EXT2 ﬁle system on a ‘</a:t>
            </a:r>
            <a:r>
              <a:rPr lang="en-US" dirty="0">
                <a:solidFill>
                  <a:schemeClr val="accent6"/>
                </a:solidFill>
              </a:rPr>
              <a:t>device</a:t>
            </a:r>
            <a:r>
              <a:rPr lang="en-US" dirty="0"/>
              <a:t>’ with ‘</a:t>
            </a:r>
            <a:r>
              <a:rPr lang="en-US" dirty="0" err="1">
                <a:solidFill>
                  <a:schemeClr val="accent6"/>
                </a:solidFill>
              </a:rPr>
              <a:t>nblocks</a:t>
            </a:r>
            <a:r>
              <a:rPr lang="en-US" dirty="0"/>
              <a:t>’ blocks of ‘</a:t>
            </a:r>
            <a:r>
              <a:rPr lang="en-US" dirty="0" err="1">
                <a:solidFill>
                  <a:schemeClr val="accent6"/>
                </a:solidFill>
              </a:rPr>
              <a:t>blksize</a:t>
            </a:r>
            <a:r>
              <a:rPr lang="en-US" dirty="0"/>
              <a:t>’ bytes and ‘</a:t>
            </a:r>
            <a:r>
              <a:rPr lang="en-US" dirty="0" err="1">
                <a:solidFill>
                  <a:schemeClr val="accent6"/>
                </a:solidFill>
              </a:rPr>
              <a:t>ninodes</a:t>
            </a:r>
            <a:r>
              <a:rPr lang="en-US" dirty="0"/>
              <a:t>’ </a:t>
            </a:r>
            <a:r>
              <a:rPr lang="en-US" dirty="0" err="1"/>
              <a:t>inodes</a:t>
            </a:r>
            <a:endParaRPr lang="en-US" dirty="0"/>
          </a:p>
          <a:p>
            <a:r>
              <a:rPr lang="en-US" dirty="0"/>
              <a:t>‘device’ can be a real device or a virtual device/disk</a:t>
            </a:r>
          </a:p>
          <a:p>
            <a:r>
              <a:rPr lang="en-US" dirty="0"/>
              <a:t>Default </a:t>
            </a:r>
            <a:r>
              <a:rPr lang="en-US" dirty="0" err="1"/>
              <a:t>blksize</a:t>
            </a:r>
            <a:r>
              <a:rPr lang="en-US" dirty="0"/>
              <a:t> is 1 KB</a:t>
            </a:r>
          </a:p>
          <a:p>
            <a:r>
              <a:rPr lang="en-US" dirty="0"/>
              <a:t>Default </a:t>
            </a:r>
            <a:r>
              <a:rPr lang="en-US" dirty="0" err="1"/>
              <a:t>ninoides</a:t>
            </a:r>
            <a:r>
              <a:rPr lang="en-US" dirty="0"/>
              <a:t> is computed based on </a:t>
            </a:r>
            <a:r>
              <a:rPr lang="en-US" dirty="0" err="1"/>
              <a:t>nblocks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0E792-5C34-46AB-AA5E-04F33090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1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EXT2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6093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EE8A-4144-482B-B9EF-A4BAF270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EXT2 file system creation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0A37-0C52-47B8-B45C-A99C728E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762000"/>
          </a:xfrm>
        </p:spPr>
        <p:txBody>
          <a:bodyPr/>
          <a:lstStyle/>
          <a:p>
            <a:r>
              <a:rPr lang="en-US" dirty="0"/>
              <a:t>Consider the following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293F0-210E-4495-9A23-5CF0881F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7C2BB-3069-441B-A717-5B41B71D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57400"/>
            <a:ext cx="6667500" cy="8763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1BE5B4A-C126-4016-A82D-6AB59D07C48F}"/>
              </a:ext>
            </a:extLst>
          </p:cNvPr>
          <p:cNvGrpSpPr/>
          <p:nvPr/>
        </p:nvGrpSpPr>
        <p:grpSpPr>
          <a:xfrm>
            <a:off x="3886200" y="2289472"/>
            <a:ext cx="4910667" cy="2312056"/>
            <a:chOff x="3886200" y="2289472"/>
            <a:chExt cx="4910667" cy="23120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0F394A-0630-421E-9506-514A5396B7BA}"/>
                </a:ext>
              </a:extLst>
            </p:cNvPr>
            <p:cNvSpPr txBox="1"/>
            <p:nvPr/>
          </p:nvSpPr>
          <p:spPr>
            <a:xfrm>
              <a:off x="3886200" y="3124200"/>
              <a:ext cx="491066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6"/>
                  </a:solidFill>
                </a:rPr>
                <a:t>This creates a virtual disk (by copying ‘all NULL’ data into a new file, ‘</a:t>
              </a:r>
              <a:r>
                <a:rPr lang="en-US" sz="1800" dirty="0" err="1">
                  <a:solidFill>
                    <a:schemeClr val="accent6"/>
                  </a:solidFill>
                </a:rPr>
                <a:t>vdisk</a:t>
              </a:r>
              <a:r>
                <a:rPr lang="en-US" sz="1800" dirty="0">
                  <a:solidFill>
                    <a:schemeClr val="accent6"/>
                  </a:solidFill>
                </a:rPr>
                <a:t>’)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6"/>
                  </a:solidFill>
                </a:rPr>
                <a:t>The new disk (</a:t>
              </a:r>
              <a:r>
                <a:rPr lang="en-US" sz="1800" dirty="0" err="1">
                  <a:solidFill>
                    <a:schemeClr val="accent6"/>
                  </a:solidFill>
                </a:rPr>
                <a:t>vdisk</a:t>
              </a:r>
              <a:r>
                <a:rPr lang="en-US" sz="1800" dirty="0">
                  <a:solidFill>
                    <a:schemeClr val="accent6"/>
                  </a:solidFill>
                </a:rPr>
                <a:t>) contains 1440 blocks each of which is 1024 bytes all filled with NULL values.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E2819B-E368-44E0-9478-EF5820A4440B}"/>
                </a:ext>
              </a:extLst>
            </p:cNvPr>
            <p:cNvSpPr/>
            <p:nvPr/>
          </p:nvSpPr>
          <p:spPr>
            <a:xfrm>
              <a:off x="7631289" y="2289472"/>
              <a:ext cx="846770" cy="882706"/>
            </a:xfrm>
            <a:custGeom>
              <a:avLst/>
              <a:gdLst>
                <a:gd name="connsiteX0" fmla="*/ 0 w 846770"/>
                <a:gd name="connsiteY0" fmla="*/ 2172 h 882706"/>
                <a:gd name="connsiteX1" fmla="*/ 846667 w 846770"/>
                <a:gd name="connsiteY1" fmla="*/ 137639 h 882706"/>
                <a:gd name="connsiteX2" fmla="*/ 45155 w 846770"/>
                <a:gd name="connsiteY2" fmla="*/ 882706 h 8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6770" h="882706">
                  <a:moveTo>
                    <a:pt x="0" y="2172"/>
                  </a:moveTo>
                  <a:cubicBezTo>
                    <a:pt x="419570" y="-3473"/>
                    <a:pt x="839141" y="-9117"/>
                    <a:pt x="846667" y="137639"/>
                  </a:cubicBezTo>
                  <a:cubicBezTo>
                    <a:pt x="854193" y="284395"/>
                    <a:pt x="449674" y="583550"/>
                    <a:pt x="45155" y="882706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4FB598-9249-4166-A2CA-4956985D1C33}"/>
              </a:ext>
            </a:extLst>
          </p:cNvPr>
          <p:cNvGrpSpPr/>
          <p:nvPr/>
        </p:nvGrpSpPr>
        <p:grpSpPr>
          <a:xfrm>
            <a:off x="347133" y="2698044"/>
            <a:ext cx="2949222" cy="1626485"/>
            <a:chOff x="347133" y="2698044"/>
            <a:chExt cx="2949222" cy="16264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2BB94-062E-47C1-970D-084DE2B66979}"/>
                </a:ext>
              </a:extLst>
            </p:cNvPr>
            <p:cNvSpPr txBox="1"/>
            <p:nvPr/>
          </p:nvSpPr>
          <p:spPr>
            <a:xfrm>
              <a:off x="347133" y="3401199"/>
              <a:ext cx="29492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This creates an EXT2 file system on ‘</a:t>
              </a:r>
              <a:r>
                <a:rPr lang="en-US" sz="1800" dirty="0" err="1">
                  <a:solidFill>
                    <a:schemeClr val="accent1">
                      <a:lumMod val="50000"/>
                    </a:schemeClr>
                  </a:solidFill>
                </a:rPr>
                <a:t>vdisk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’ with 1440 blocks of 1 KB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0228518-3C81-4FD6-A657-A69F0E70B936}"/>
                </a:ext>
              </a:extLst>
            </p:cNvPr>
            <p:cNvSpPr/>
            <p:nvPr/>
          </p:nvSpPr>
          <p:spPr>
            <a:xfrm>
              <a:off x="642792" y="2698044"/>
              <a:ext cx="429652" cy="767645"/>
            </a:xfrm>
            <a:custGeom>
              <a:avLst/>
              <a:gdLst>
                <a:gd name="connsiteX0" fmla="*/ 429652 w 429652"/>
                <a:gd name="connsiteY0" fmla="*/ 0 h 767645"/>
                <a:gd name="connsiteX1" fmla="*/ 675 w 429652"/>
                <a:gd name="connsiteY1" fmla="*/ 327378 h 767645"/>
                <a:gd name="connsiteX2" fmla="*/ 350630 w 429652"/>
                <a:gd name="connsiteY2" fmla="*/ 767645 h 76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652" h="767645">
                  <a:moveTo>
                    <a:pt x="429652" y="0"/>
                  </a:moveTo>
                  <a:cubicBezTo>
                    <a:pt x="221748" y="99718"/>
                    <a:pt x="13845" y="199437"/>
                    <a:pt x="675" y="327378"/>
                  </a:cubicBezTo>
                  <a:cubicBezTo>
                    <a:pt x="-12495" y="455319"/>
                    <a:pt x="169067" y="611482"/>
                    <a:pt x="350630" y="767645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B7798D1-6742-42F5-9703-88A7AA26692D}"/>
              </a:ext>
            </a:extLst>
          </p:cNvPr>
          <p:cNvSpPr txBox="1">
            <a:spLocks/>
          </p:cNvSpPr>
          <p:nvPr/>
        </p:nvSpPr>
        <p:spPr bwMode="auto">
          <a:xfrm>
            <a:off x="838200" y="4641565"/>
            <a:ext cx="7752982" cy="11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/>
              <a:t>Disk layout</a:t>
            </a:r>
          </a:p>
          <a:p>
            <a:pPr lvl="1"/>
            <a:r>
              <a:rPr lang="en-US" kern="0" dirty="0"/>
              <a:t>How does the </a:t>
            </a:r>
            <a:r>
              <a:rPr lang="en-US" kern="0" dirty="0">
                <a:solidFill>
                  <a:schemeClr val="accent6"/>
                </a:solidFill>
              </a:rPr>
              <a:t>layout</a:t>
            </a:r>
            <a:r>
              <a:rPr lang="en-US" kern="0" dirty="0"/>
              <a:t> look like for the above-created disk?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650ACE-5BE7-44C6-A790-237F8D16C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744633"/>
            <a:ext cx="7752982" cy="10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1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53349</TotalTime>
  <Words>2169</Words>
  <Application>Microsoft Office PowerPoint</Application>
  <PresentationFormat>On-screen Show (4:3)</PresentationFormat>
  <Paragraphs>251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Times New Roman</vt:lpstr>
      <vt:lpstr>Default Design</vt:lpstr>
      <vt:lpstr>EXT2 File System – Part 1</vt:lpstr>
      <vt:lpstr>Topics</vt:lpstr>
      <vt:lpstr>Introduction to EXT2</vt:lpstr>
      <vt:lpstr>Introduction to EXT2 file system</vt:lpstr>
      <vt:lpstr>Introduction to EXT2 file system (cont.)</vt:lpstr>
      <vt:lpstr>EXT2</vt:lpstr>
      <vt:lpstr>EXT2 file system creation</vt:lpstr>
      <vt:lpstr>EXT2 Data Structures</vt:lpstr>
      <vt:lpstr>EXT2 file system creation example</vt:lpstr>
      <vt:lpstr>Disk Boot Block (Block#0 or B0)</vt:lpstr>
      <vt:lpstr>Superblock (Block #1 or B1)</vt:lpstr>
      <vt:lpstr>Superblock data fields</vt:lpstr>
      <vt:lpstr>Superblock example</vt:lpstr>
      <vt:lpstr>Superblock example (cont.)</vt:lpstr>
      <vt:lpstr>Superblock example (cont.)</vt:lpstr>
      <vt:lpstr>Superblock example (cont.)</vt:lpstr>
      <vt:lpstr>Superblock example (cont.)</vt:lpstr>
      <vt:lpstr>Group descriptors (Block #2 or B2)</vt:lpstr>
      <vt:lpstr>Group descriptors (cont.)</vt:lpstr>
      <vt:lpstr>Block bitmap (bmap, Block #8, or B8)</vt:lpstr>
      <vt:lpstr>Inode bitmap (imap, Block#9, or B9)</vt:lpstr>
      <vt:lpstr>Inode bitmap example</vt:lpstr>
      <vt:lpstr>Inode bitmap example (cont.)</vt:lpstr>
      <vt:lpstr>Inode bitmap example (cont.)</vt:lpstr>
      <vt:lpstr>Inode</vt:lpstr>
      <vt:lpstr>Inode structure data ﬁelds </vt:lpstr>
      <vt:lpstr>Inodes blocks (Block#10 or B10 and on)</vt:lpstr>
      <vt:lpstr>Inodes blocks (cont.)</vt:lpstr>
      <vt:lpstr>Direct vs. indirect data blocks</vt:lpstr>
      <vt:lpstr>Inodes blocks (cont.)</vt:lpstr>
      <vt:lpstr>Example: inodes blocks</vt:lpstr>
      <vt:lpstr>Example (cont.)</vt:lpstr>
      <vt:lpstr>Example (cont.)</vt:lpstr>
      <vt:lpstr>Data blocks</vt:lpstr>
      <vt:lpstr>Directory entries</vt:lpstr>
      <vt:lpstr>Navigating directory data block</vt:lpstr>
      <vt:lpstr>Example: directory entries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Balasubramonian</dc:creator>
  <cp:lastModifiedBy>Ghasemzadeh, Hassan</cp:lastModifiedBy>
  <cp:revision>1139</cp:revision>
  <dcterms:created xsi:type="dcterms:W3CDTF">2002-09-20T18:19:18Z</dcterms:created>
  <dcterms:modified xsi:type="dcterms:W3CDTF">2021-04-02T03:11:08Z</dcterms:modified>
</cp:coreProperties>
</file>