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564" r:id="rId2"/>
    <p:sldId id="572" r:id="rId3"/>
    <p:sldId id="593" r:id="rId4"/>
    <p:sldId id="565" r:id="rId5"/>
    <p:sldId id="566" r:id="rId6"/>
    <p:sldId id="571" r:id="rId7"/>
    <p:sldId id="567" r:id="rId8"/>
    <p:sldId id="568" r:id="rId9"/>
    <p:sldId id="569" r:id="rId10"/>
    <p:sldId id="570" r:id="rId11"/>
    <p:sldId id="594" r:id="rId12"/>
    <p:sldId id="595" r:id="rId13"/>
    <p:sldId id="596" r:id="rId14"/>
    <p:sldId id="601" r:id="rId15"/>
    <p:sldId id="607" r:id="rId16"/>
    <p:sldId id="608" r:id="rId17"/>
    <p:sldId id="609" r:id="rId18"/>
    <p:sldId id="610" r:id="rId19"/>
    <p:sldId id="611" r:id="rId20"/>
    <p:sldId id="615" r:id="rId21"/>
    <p:sldId id="616" r:id="rId22"/>
    <p:sldId id="617" r:id="rId23"/>
    <p:sldId id="622" r:id="rId24"/>
    <p:sldId id="623" r:id="rId25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66CCFF"/>
    <a:srgbClr val="FF9900"/>
    <a:srgbClr val="CC0000"/>
    <a:srgbClr val="800000"/>
    <a:srgbClr val="FFFF00"/>
    <a:srgbClr val="0099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77669" autoAdjust="0"/>
  </p:normalViewPr>
  <p:slideViewPr>
    <p:cSldViewPr>
      <p:cViewPr varScale="1">
        <p:scale>
          <a:sx n="85" d="100"/>
          <a:sy n="85" d="100"/>
        </p:scale>
        <p:origin x="22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10" d="100"/>
          <a:sy n="110" d="100"/>
        </p:scale>
        <p:origin x="-2174" y="258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4C2068-71DF-44A2-B9A3-7D132213BF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387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0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20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0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72DB0A-2C52-442D-9BBF-FAB67B88E7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854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Washington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C223F-1A79-4507-B058-E1FF6994B7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07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>
              <a:buClr>
                <a:schemeClr val="accent6">
                  <a:lumMod val="50000"/>
                </a:schemeClr>
              </a:buClr>
              <a:defRPr sz="2200"/>
            </a:lvl2pPr>
            <a:lvl3pPr>
              <a:buClr>
                <a:schemeClr val="accent6">
                  <a:lumMod val="50000"/>
                </a:schemeClr>
              </a:buClr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buClr>
                <a:schemeClr val="accent6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Washington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F6128-AA59-40CE-8962-734C769C20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29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Washington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B476B-7DA4-4FA7-882E-B7CCA9DF7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38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Washington State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07FA2-BBF1-424D-992D-1F836B12C8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85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Washington State University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13E38-C905-4156-AE2B-43F1DB021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89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en-US" dirty="0"/>
              <a:t>Washington State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C5A636EB-0109-4997-8814-5C827112C0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381000" y="12192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EXT2 File System –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r>
              <a:rPr lang="en-US" sz="1800" dirty="0" err="1"/>
              <a:t>CptS</a:t>
            </a:r>
            <a:r>
              <a:rPr lang="en-US" sz="1800" dirty="0"/>
              <a:t> 360 Systems Programming</a:t>
            </a:r>
          </a:p>
          <a:p>
            <a:r>
              <a:rPr lang="en-US" sz="1800" dirty="0"/>
              <a:t>School of Electrical Engineering and Computer Science</a:t>
            </a:r>
          </a:p>
          <a:p>
            <a:r>
              <a:rPr lang="en-US" sz="1800" dirty="0"/>
              <a:t>Washington State University</a:t>
            </a:r>
          </a:p>
          <a:p>
            <a:r>
              <a:rPr lang="en-US" sz="1800" dirty="0"/>
              <a:t>Hassan Ghasemzadeh (hassan.ghasemzadeh@wsu.edu)</a:t>
            </a:r>
          </a:p>
        </p:txBody>
      </p:sp>
    </p:spTree>
    <p:extLst>
      <p:ext uri="{BB962C8B-B14F-4D97-AF65-F5344CB8AC3E}">
        <p14:creationId xmlns:p14="http://schemas.microsoft.com/office/powerpoint/2010/main" val="255114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11F1-625E-4E29-ADF2-CD1058FD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function for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1DCB-27AF-4A8C-B193-42A68E56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838200"/>
          </a:xfrm>
        </p:spPr>
        <p:txBody>
          <a:bodyPr/>
          <a:lstStyle/>
          <a:p>
            <a:r>
              <a:rPr lang="en-US" sz="2000" dirty="0"/>
              <a:t>Steps #5 and #6 </a:t>
            </a:r>
            <a:r>
              <a:rPr lang="en-US" sz="2000" b="1" dirty="0"/>
              <a:t>repeat</a:t>
            </a:r>
            <a:r>
              <a:rPr lang="en-US" sz="2000" dirty="0"/>
              <a:t> for different string components</a:t>
            </a:r>
          </a:p>
          <a:p>
            <a:r>
              <a:rPr lang="en-US" sz="2000" dirty="0"/>
              <a:t>We can </a:t>
            </a:r>
            <a:r>
              <a:rPr lang="en-US" sz="2000" b="1" dirty="0"/>
              <a:t>write a search function </a:t>
            </a:r>
            <a:r>
              <a:rPr lang="en-US" sz="2000" dirty="0"/>
              <a:t>for use in these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37858-B591-482A-8858-E956D1F8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BBB203-1E70-4D24-82E0-45047B02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13680"/>
            <a:ext cx="7772400" cy="141965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891546-9C9E-4B0A-BC7A-333BF4039F9D}"/>
              </a:ext>
            </a:extLst>
          </p:cNvPr>
          <p:cNvSpPr txBox="1">
            <a:spLocks/>
          </p:cNvSpPr>
          <p:nvPr/>
        </p:nvSpPr>
        <p:spPr bwMode="auto">
          <a:xfrm>
            <a:off x="609600" y="3891177"/>
            <a:ext cx="7772400" cy="447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How to use the search() function?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962C05-F497-41B9-BC73-15E07A29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31" y="4433927"/>
            <a:ext cx="6738938" cy="19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0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EXT2 File System Organization</a:t>
            </a:r>
          </a:p>
        </p:txBody>
      </p:sp>
    </p:spTree>
    <p:extLst>
      <p:ext uri="{BB962C8B-B14F-4D97-AF65-F5344CB8AC3E}">
        <p14:creationId xmlns:p14="http://schemas.microsoft.com/office/powerpoint/2010/main" val="317185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3D56-9833-4837-8EE4-91CD1BC0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a file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3EB98-D1E8-46FD-B8BF-12A15516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81A1AF-A138-4A27-A17E-DE80906CC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314855"/>
            <a:ext cx="6515100" cy="539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8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2437-471A-4F5E-9CE1-A2DA044A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PROC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38715-7B95-439F-B87D-5DFF66BCE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305800" cy="2686455"/>
          </a:xfrm>
        </p:spPr>
        <p:txBody>
          <a:bodyPr/>
          <a:lstStyle/>
          <a:p>
            <a:r>
              <a:rPr lang="en-US" sz="2200" dirty="0"/>
              <a:t>File operations occur at the request of an </a:t>
            </a:r>
            <a:r>
              <a:rPr lang="en-US" sz="2200" b="1" dirty="0"/>
              <a:t>executing process</a:t>
            </a:r>
          </a:p>
          <a:p>
            <a:r>
              <a:rPr lang="en-US" sz="2200" dirty="0"/>
              <a:t>PROC refers to </a:t>
            </a:r>
            <a:r>
              <a:rPr lang="en-US" sz="2200" b="1" dirty="0"/>
              <a:t>PROC structure </a:t>
            </a:r>
            <a:r>
              <a:rPr lang="en-US" sz="2200" dirty="0"/>
              <a:t>of running process</a:t>
            </a:r>
          </a:p>
          <a:p>
            <a:r>
              <a:rPr lang="en-US" sz="2200" b="1" dirty="0" err="1"/>
              <a:t>cwd</a:t>
            </a:r>
            <a:r>
              <a:rPr lang="en-US" sz="2200" b="1" dirty="0"/>
              <a:t>:</a:t>
            </a:r>
            <a:r>
              <a:rPr lang="en-US" sz="2200" dirty="0"/>
              <a:t> each PROC has a </a:t>
            </a:r>
            <a:r>
              <a:rPr lang="en-US" sz="2200" dirty="0" err="1">
                <a:solidFill>
                  <a:schemeClr val="accent6"/>
                </a:solidFill>
              </a:rPr>
              <a:t>cwd</a:t>
            </a:r>
            <a:r>
              <a:rPr lang="en-US" sz="2200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(pointing to the in-memory </a:t>
            </a:r>
            <a:r>
              <a:rPr lang="en-US" sz="2200" dirty="0" err="1"/>
              <a:t>inode</a:t>
            </a:r>
            <a:r>
              <a:rPr lang="en-US" sz="2200" dirty="0"/>
              <a:t> of PROC’s current working directory)</a:t>
            </a:r>
          </a:p>
          <a:p>
            <a:r>
              <a:rPr lang="en-US" sz="2200" b="1" dirty="0" err="1"/>
              <a:t>pid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6"/>
                </a:solidFill>
              </a:rPr>
              <a:t>process id</a:t>
            </a:r>
          </a:p>
          <a:p>
            <a:r>
              <a:rPr lang="en-US" sz="2200" b="1" dirty="0" err="1"/>
              <a:t>fd</a:t>
            </a:r>
            <a:r>
              <a:rPr lang="en-US" sz="2200" b="1" dirty="0"/>
              <a:t>[]:</a:t>
            </a:r>
            <a:r>
              <a:rPr lang="en-US" sz="2200" dirty="0"/>
              <a:t> an </a:t>
            </a:r>
            <a:r>
              <a:rPr lang="en-US" sz="2200" dirty="0">
                <a:solidFill>
                  <a:schemeClr val="accent6"/>
                </a:solidFill>
              </a:rPr>
              <a:t>array of ﬁle descriptors </a:t>
            </a:r>
            <a:r>
              <a:rPr lang="en-US" sz="2200" dirty="0"/>
              <a:t>pointing to opened ﬁles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3B37A-7110-4EB0-9A56-171ECDBD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BD571-09AF-4E71-9431-11EB16131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187" b="52301"/>
          <a:stretch/>
        </p:blipFill>
        <p:spPr>
          <a:xfrm>
            <a:off x="4343400" y="3861228"/>
            <a:ext cx="3048000" cy="28770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23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8082-111F-4199-8D33-516C2862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M</a:t>
            </a:r>
            <a:r>
              <a:rPr lang="en-US" sz="3200" dirty="0"/>
              <a:t>ount root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D562E-A774-44C8-AEDE-68C14EE1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305800" cy="2133600"/>
          </a:xfrm>
        </p:spPr>
        <p:txBody>
          <a:bodyPr/>
          <a:lstStyle/>
          <a:p>
            <a:r>
              <a:rPr lang="en-US" sz="2000" b="1" dirty="0"/>
              <a:t>Root pointer </a:t>
            </a:r>
            <a:r>
              <a:rPr lang="en-US" sz="2000" dirty="0"/>
              <a:t>points to </a:t>
            </a:r>
            <a:r>
              <a:rPr lang="en-US" sz="2000" dirty="0">
                <a:solidFill>
                  <a:schemeClr val="accent6"/>
                </a:solidFill>
              </a:rPr>
              <a:t>in-memory root </a:t>
            </a:r>
            <a:r>
              <a:rPr lang="en-US" sz="2000" dirty="0" err="1">
                <a:solidFill>
                  <a:schemeClr val="accent6"/>
                </a:solidFill>
              </a:rPr>
              <a:t>inode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b="1" dirty="0"/>
              <a:t>Root device </a:t>
            </a:r>
            <a:r>
              <a:rPr lang="en-US" sz="2000" dirty="0"/>
              <a:t>must be a </a:t>
            </a:r>
            <a:r>
              <a:rPr lang="en-US" sz="2000" dirty="0">
                <a:solidFill>
                  <a:schemeClr val="accent6"/>
                </a:solidFill>
              </a:rPr>
              <a:t>valid </a:t>
            </a:r>
            <a:r>
              <a:rPr lang="en-US" sz="2000" dirty="0"/>
              <a:t>EXT2 ﬁle system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Root </a:t>
            </a:r>
            <a:r>
              <a:rPr lang="en-US" sz="2000" dirty="0" err="1">
                <a:solidFill>
                  <a:schemeClr val="accent6"/>
                </a:solidFill>
              </a:rPr>
              <a:t>inode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/>
              <a:t>(</a:t>
            </a:r>
            <a:r>
              <a:rPr lang="en-US" sz="2000" dirty="0" err="1"/>
              <a:t>inode</a:t>
            </a:r>
            <a:r>
              <a:rPr lang="en-US" sz="2000" dirty="0"/>
              <a:t> #2) of root device is </a:t>
            </a:r>
            <a:r>
              <a:rPr lang="en-US" sz="2000" dirty="0">
                <a:solidFill>
                  <a:schemeClr val="accent6"/>
                </a:solidFill>
              </a:rPr>
              <a:t>loaded into memory </a:t>
            </a:r>
            <a:r>
              <a:rPr lang="en-US" sz="2000" dirty="0"/>
              <a:t>as </a:t>
            </a:r>
            <a:r>
              <a:rPr lang="en-US" sz="2000" dirty="0">
                <a:solidFill>
                  <a:schemeClr val="accent6"/>
                </a:solidFill>
              </a:rPr>
              <a:t>root (/)</a:t>
            </a:r>
            <a:endParaRPr lang="en-US" sz="2000" dirty="0"/>
          </a:p>
          <a:p>
            <a:r>
              <a:rPr lang="en-US" sz="2000" dirty="0"/>
              <a:t>This operation is known as “</a:t>
            </a:r>
            <a:r>
              <a:rPr lang="en-US" sz="2000" dirty="0">
                <a:solidFill>
                  <a:schemeClr val="accent6"/>
                </a:solidFill>
              </a:rPr>
              <a:t>mount root ﬁle system</a:t>
            </a:r>
            <a:r>
              <a:rPr lang="en-US" sz="2000" dirty="0"/>
              <a:t>”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EA790-06B9-47FB-B1D1-C688B70D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C6874-20D6-4DCB-9C71-F4E6A0A75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795" b="56541"/>
          <a:stretch/>
        </p:blipFill>
        <p:spPr>
          <a:xfrm>
            <a:off x="1790700" y="3243043"/>
            <a:ext cx="5410200" cy="298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4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2F86-BB61-4BB5-8A5B-F3E03736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OpenTable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85AE-8C1D-41CB-8B94-E5A1C6A0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447800"/>
          </a:xfrm>
        </p:spPr>
        <p:txBody>
          <a:bodyPr/>
          <a:lstStyle/>
          <a:p>
            <a:r>
              <a:rPr lang="en-US" dirty="0"/>
              <a:t>When a process </a:t>
            </a:r>
            <a:r>
              <a:rPr lang="en-US" b="1" dirty="0"/>
              <a:t>opens a ﬁle</a:t>
            </a:r>
            <a:r>
              <a:rPr lang="en-US" dirty="0"/>
              <a:t>, an entry of PROC’s </a:t>
            </a:r>
            <a:r>
              <a:rPr lang="en-US" dirty="0" err="1"/>
              <a:t>fd</a:t>
            </a:r>
            <a:r>
              <a:rPr lang="en-US" dirty="0"/>
              <a:t> array points to an </a:t>
            </a:r>
            <a:r>
              <a:rPr lang="en-US" dirty="0" err="1">
                <a:solidFill>
                  <a:schemeClr val="accent6"/>
                </a:solidFill>
              </a:rPr>
              <a:t>openTable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b="1" dirty="0"/>
              <a:t>OpenTable</a:t>
            </a:r>
            <a:r>
              <a:rPr lang="en-US" dirty="0"/>
              <a:t> points to </a:t>
            </a:r>
            <a:r>
              <a:rPr lang="en-US" dirty="0">
                <a:solidFill>
                  <a:schemeClr val="accent6"/>
                </a:solidFill>
              </a:rPr>
              <a:t>in-memory </a:t>
            </a:r>
            <a:r>
              <a:rPr lang="en-US" dirty="0" err="1">
                <a:solidFill>
                  <a:schemeClr val="accent6"/>
                </a:solidFill>
              </a:rPr>
              <a:t>inode</a:t>
            </a:r>
            <a:r>
              <a:rPr lang="en-US" dirty="0">
                <a:solidFill>
                  <a:schemeClr val="accent6"/>
                </a:solidFill>
              </a:rPr>
              <a:t> opened ﬁle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DD529-2B04-433C-B033-76D7DDD7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7D362-6627-48B1-BCB3-F89B83FCC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796" b="43820"/>
          <a:stretch/>
        </p:blipFill>
        <p:spPr>
          <a:xfrm>
            <a:off x="2133600" y="2887966"/>
            <a:ext cx="4724400" cy="33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8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0394-4C36-43C5-94A7-79CAC751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In-memory </a:t>
            </a:r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469C-FF80-41D5-BB20-040693F6B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5284958" cy="4267200"/>
          </a:xfrm>
        </p:spPr>
        <p:txBody>
          <a:bodyPr/>
          <a:lstStyle/>
          <a:p>
            <a:r>
              <a:rPr lang="en-US" sz="2200" b="1" dirty="0" err="1"/>
              <a:t>minode</a:t>
            </a:r>
            <a:endParaRPr lang="en-US" sz="2200" b="1" dirty="0"/>
          </a:p>
          <a:p>
            <a:pPr lvl="1"/>
            <a:r>
              <a:rPr lang="en-US" sz="2000" dirty="0"/>
              <a:t>Whenever a </a:t>
            </a:r>
            <a:r>
              <a:rPr lang="en-US" sz="2000" b="1" dirty="0"/>
              <a:t>ﬁle is needed</a:t>
            </a:r>
            <a:r>
              <a:rPr lang="en-US" sz="2000" dirty="0"/>
              <a:t>, its </a:t>
            </a:r>
            <a:r>
              <a:rPr lang="en-US" sz="2000" dirty="0" err="1">
                <a:solidFill>
                  <a:schemeClr val="accent6"/>
                </a:solidFill>
              </a:rPr>
              <a:t>inode</a:t>
            </a:r>
            <a:r>
              <a:rPr lang="en-US" sz="2000" dirty="0"/>
              <a:t> is loaded into a </a:t>
            </a:r>
            <a:r>
              <a:rPr lang="en-US" sz="2000" dirty="0" err="1">
                <a:solidFill>
                  <a:schemeClr val="accent6"/>
                </a:solidFill>
              </a:rPr>
              <a:t>minode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/>
              <a:t>slot for reference</a:t>
            </a:r>
          </a:p>
          <a:p>
            <a:r>
              <a:rPr lang="en-US" sz="2200" dirty="0"/>
              <a:t>Because </a:t>
            </a:r>
            <a:r>
              <a:rPr lang="en-US" sz="2200" dirty="0" err="1">
                <a:solidFill>
                  <a:schemeClr val="accent6"/>
                </a:solidFill>
              </a:rPr>
              <a:t>inodes</a:t>
            </a:r>
            <a:r>
              <a:rPr lang="en-US" sz="2200" dirty="0"/>
              <a:t> are </a:t>
            </a:r>
            <a:r>
              <a:rPr lang="en-US" sz="2200" dirty="0">
                <a:solidFill>
                  <a:schemeClr val="accent6"/>
                </a:solidFill>
              </a:rPr>
              <a:t>unique</a:t>
            </a:r>
            <a:r>
              <a:rPr lang="en-US" sz="2200" dirty="0"/>
              <a:t>, only one copy of each </a:t>
            </a:r>
            <a:r>
              <a:rPr lang="en-US" sz="2200" dirty="0" err="1"/>
              <a:t>inode</a:t>
            </a:r>
            <a:r>
              <a:rPr lang="en-US" sz="2200" dirty="0"/>
              <a:t> can be in memory at any time</a:t>
            </a:r>
          </a:p>
          <a:p>
            <a:r>
              <a:rPr lang="en-US" sz="2200" b="1" dirty="0"/>
              <a:t>(</a:t>
            </a:r>
            <a:r>
              <a:rPr lang="en-US" sz="2200" b="1" dirty="0" err="1"/>
              <a:t>dev,ino</a:t>
            </a:r>
            <a:r>
              <a:rPr lang="en-US" sz="2200" b="1" dirty="0"/>
              <a:t>)</a:t>
            </a:r>
          </a:p>
          <a:p>
            <a:pPr lvl="1"/>
            <a:r>
              <a:rPr lang="en-US" sz="2000" dirty="0"/>
              <a:t>identifies where </a:t>
            </a:r>
            <a:r>
              <a:rPr lang="en-US" sz="2000" dirty="0" err="1">
                <a:solidFill>
                  <a:schemeClr val="accent6"/>
                </a:solidFill>
              </a:rPr>
              <a:t>inode</a:t>
            </a:r>
            <a:r>
              <a:rPr lang="en-US" sz="2000" dirty="0"/>
              <a:t> came from</a:t>
            </a:r>
          </a:p>
          <a:p>
            <a:pPr lvl="1"/>
            <a:r>
              <a:rPr lang="en-US" sz="2000" dirty="0"/>
              <a:t>This information is needed for </a:t>
            </a:r>
            <a:r>
              <a:rPr lang="en-US" sz="2000" dirty="0">
                <a:solidFill>
                  <a:schemeClr val="accent6"/>
                </a:solidFill>
              </a:rPr>
              <a:t>writing </a:t>
            </a:r>
            <a:r>
              <a:rPr lang="en-US" sz="2000" dirty="0" err="1">
                <a:solidFill>
                  <a:schemeClr val="accent6"/>
                </a:solidFill>
              </a:rPr>
              <a:t>inode</a:t>
            </a:r>
            <a:r>
              <a:rPr lang="en-US" sz="2000" dirty="0">
                <a:solidFill>
                  <a:schemeClr val="accent6"/>
                </a:solidFill>
              </a:rPr>
              <a:t> back </a:t>
            </a:r>
            <a:r>
              <a:rPr lang="en-US" sz="2000" dirty="0"/>
              <a:t>to disk if modiﬁed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6F99B-15F7-4EA9-A1C2-6CF2C4F8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3B5E2-87B0-45F4-B53E-B9C2B7FD2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0" r="34796" b="19790"/>
          <a:stretch/>
        </p:blipFill>
        <p:spPr>
          <a:xfrm>
            <a:off x="5970758" y="1957113"/>
            <a:ext cx="2792241" cy="40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0CA8B4-1260-4D92-A0C5-219908680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0" t="29475" r="34796" b="19790"/>
          <a:stretch/>
        </p:blipFill>
        <p:spPr>
          <a:xfrm>
            <a:off x="5715000" y="228599"/>
            <a:ext cx="3311216" cy="3047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2C4569-5A44-4403-8C7A-5F2A3155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In-memory </a:t>
            </a:r>
            <a:r>
              <a:rPr lang="en-US" dirty="0" err="1"/>
              <a:t>inode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471C-9028-46A3-B710-D0D3DD8A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648200"/>
          </a:xfrm>
        </p:spPr>
        <p:txBody>
          <a:bodyPr/>
          <a:lstStyle/>
          <a:p>
            <a:r>
              <a:rPr lang="en-US" sz="2200" b="1" dirty="0" err="1"/>
              <a:t>refCount</a:t>
            </a:r>
            <a:r>
              <a:rPr lang="en-US" sz="2200" dirty="0"/>
              <a:t> </a:t>
            </a:r>
          </a:p>
          <a:p>
            <a:pPr lvl="1"/>
            <a:r>
              <a:rPr lang="en-US" sz="2000" dirty="0"/>
              <a:t>It records </a:t>
            </a:r>
            <a:r>
              <a:rPr lang="en-US" sz="2000" dirty="0">
                <a:solidFill>
                  <a:schemeClr val="accent6"/>
                </a:solidFill>
              </a:rPr>
              <a:t>number of processes</a:t>
            </a:r>
            <a:r>
              <a:rPr lang="en-US" sz="2000" dirty="0"/>
              <a:t> using </a:t>
            </a:r>
            <a:r>
              <a:rPr lang="en-US" sz="2000" dirty="0" err="1">
                <a:solidFill>
                  <a:schemeClr val="accent6"/>
                </a:solidFill>
              </a:rPr>
              <a:t>minode</a:t>
            </a:r>
            <a:endParaRPr lang="en-US" sz="2000" dirty="0"/>
          </a:p>
          <a:p>
            <a:r>
              <a:rPr lang="en-US" b="1" dirty="0"/>
              <a:t>dirty</a:t>
            </a:r>
          </a:p>
          <a:p>
            <a:pPr lvl="1"/>
            <a:r>
              <a:rPr lang="en-US" dirty="0"/>
              <a:t>Indicates whether </a:t>
            </a:r>
            <a:r>
              <a:rPr lang="en-US" dirty="0" err="1">
                <a:solidFill>
                  <a:schemeClr val="accent6"/>
                </a:solidFill>
              </a:rPr>
              <a:t>inode</a:t>
            </a:r>
            <a:r>
              <a:rPr lang="en-US" dirty="0"/>
              <a:t> has been modiﬁed</a:t>
            </a:r>
          </a:p>
          <a:p>
            <a:r>
              <a:rPr lang="en-US" b="1" dirty="0"/>
              <a:t>mounted</a:t>
            </a:r>
          </a:p>
          <a:p>
            <a:pPr lvl="1"/>
            <a:r>
              <a:rPr lang="en-US" dirty="0"/>
              <a:t>Indicates if </a:t>
            </a:r>
            <a:r>
              <a:rPr lang="en-US" dirty="0" err="1">
                <a:solidFill>
                  <a:schemeClr val="accent6"/>
                </a:solidFill>
              </a:rPr>
              <a:t>inode</a:t>
            </a:r>
            <a:r>
              <a:rPr lang="en-US" dirty="0"/>
              <a:t> has been </a:t>
            </a:r>
            <a:r>
              <a:rPr lang="en-US" dirty="0">
                <a:solidFill>
                  <a:schemeClr val="accent6"/>
                </a:solidFill>
              </a:rPr>
              <a:t>mounted</a:t>
            </a:r>
            <a:r>
              <a:rPr lang="en-US" dirty="0"/>
              <a:t> </a:t>
            </a:r>
          </a:p>
          <a:p>
            <a:r>
              <a:rPr lang="en-US" b="1" dirty="0" err="1"/>
              <a:t>mntabPtr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Points to </a:t>
            </a:r>
            <a:r>
              <a:rPr lang="en-US" dirty="0">
                <a:solidFill>
                  <a:schemeClr val="accent6"/>
                </a:solidFill>
              </a:rPr>
              <a:t>mount table entry</a:t>
            </a:r>
            <a:r>
              <a:rPr lang="en-US" dirty="0"/>
              <a:t> of </a:t>
            </a:r>
            <a:r>
              <a:rPr lang="en-US" dirty="0">
                <a:solidFill>
                  <a:schemeClr val="accent6"/>
                </a:solidFill>
              </a:rPr>
              <a:t>mounted ﬁle system</a:t>
            </a:r>
          </a:p>
          <a:p>
            <a:r>
              <a:rPr lang="en-US" b="1" dirty="0"/>
              <a:t>lock</a:t>
            </a:r>
          </a:p>
          <a:p>
            <a:pPr lvl="1"/>
            <a:r>
              <a:rPr lang="en-US" dirty="0"/>
              <a:t>Ensures in-memory </a:t>
            </a:r>
            <a:r>
              <a:rPr lang="en-US" dirty="0" err="1"/>
              <a:t>inode</a:t>
            </a:r>
            <a:r>
              <a:rPr lang="en-US" dirty="0"/>
              <a:t> is accessed by </a:t>
            </a:r>
            <a:r>
              <a:rPr lang="en-US" dirty="0">
                <a:solidFill>
                  <a:schemeClr val="accent6"/>
                </a:solidFill>
              </a:rPr>
              <a:t>one process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BDB74-55DF-43A6-B32A-55391D3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39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1A71-2AB7-4A5C-837F-47690B17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(5) </a:t>
            </a:r>
            <a:r>
              <a:rPr lang="en-US" dirty="0" err="1"/>
              <a:t>mntTable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0B3D9-778A-4E0E-A7DB-A4AE7223E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069292" cy="4648200"/>
          </a:xfrm>
        </p:spPr>
        <p:txBody>
          <a:bodyPr/>
          <a:lstStyle/>
          <a:p>
            <a:r>
              <a:rPr lang="en-US" sz="2200" b="1" dirty="0" err="1"/>
              <a:t>mntTable</a:t>
            </a:r>
            <a:r>
              <a:rPr lang="en-US" sz="2200" dirty="0"/>
              <a:t> is a </a:t>
            </a:r>
            <a:r>
              <a:rPr lang="en-US" sz="2200" dirty="0">
                <a:solidFill>
                  <a:schemeClr val="accent6"/>
                </a:solidFill>
              </a:rPr>
              <a:t>table of mounted</a:t>
            </a:r>
            <a:r>
              <a:rPr lang="en-US" sz="2200" dirty="0"/>
              <a:t> ﬁle systems</a:t>
            </a:r>
          </a:p>
          <a:p>
            <a:r>
              <a:rPr lang="en-US" sz="2200" dirty="0"/>
              <a:t>Entries in mount table record information about mounted ﬁle systems</a:t>
            </a:r>
          </a:p>
          <a:p>
            <a:r>
              <a:rPr lang="en-US" sz="2200" b="1" dirty="0"/>
              <a:t>dev</a:t>
            </a:r>
          </a:p>
          <a:p>
            <a:pPr lvl="1"/>
            <a:r>
              <a:rPr lang="en-US" sz="2000" dirty="0"/>
              <a:t>mounted ﬁle system </a:t>
            </a:r>
            <a:r>
              <a:rPr lang="en-US" sz="2000" dirty="0">
                <a:solidFill>
                  <a:schemeClr val="accent6"/>
                </a:solidFill>
              </a:rPr>
              <a:t>device number</a:t>
            </a:r>
            <a:endParaRPr lang="en-US" sz="2000" dirty="0"/>
          </a:p>
          <a:p>
            <a:r>
              <a:rPr lang="en-US" sz="2200" b="1" dirty="0" err="1"/>
              <a:t>mntPointPtr</a:t>
            </a:r>
            <a:endParaRPr lang="en-US" sz="2200" b="1" dirty="0"/>
          </a:p>
          <a:p>
            <a:pPr lvl="1"/>
            <a:r>
              <a:rPr lang="en-US" sz="2000" dirty="0"/>
              <a:t>In </a:t>
            </a:r>
            <a:r>
              <a:rPr lang="en-US" sz="2000" b="1" dirty="0"/>
              <a:t>in-memory </a:t>
            </a:r>
            <a:r>
              <a:rPr lang="en-US" sz="2000" b="1" dirty="0" err="1"/>
              <a:t>inode</a:t>
            </a:r>
            <a:r>
              <a:rPr lang="en-US" sz="2000" b="1" dirty="0"/>
              <a:t> </a:t>
            </a:r>
            <a:r>
              <a:rPr lang="en-US" sz="2000" dirty="0"/>
              <a:t>of mount point, </a:t>
            </a:r>
            <a:r>
              <a:rPr lang="en-US" sz="2000" b="1" dirty="0"/>
              <a:t>mounted ﬂag </a:t>
            </a:r>
            <a:r>
              <a:rPr lang="en-US" sz="2000" dirty="0"/>
              <a:t>is turned on and </a:t>
            </a:r>
            <a:r>
              <a:rPr lang="en-US" sz="2000" b="1" dirty="0" err="1"/>
              <a:t>mntabPtr</a:t>
            </a:r>
            <a:r>
              <a:rPr lang="en-US" sz="2000" dirty="0"/>
              <a:t> points to mount table entry</a:t>
            </a:r>
          </a:p>
          <a:p>
            <a:pPr lvl="1"/>
            <a:r>
              <a:rPr lang="en-US" sz="2000" dirty="0"/>
              <a:t>In </a:t>
            </a:r>
            <a:r>
              <a:rPr lang="en-US" sz="2000" b="1" dirty="0"/>
              <a:t>mount table entry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/>
                </a:solidFill>
              </a:rPr>
              <a:t>mntPointPtr</a:t>
            </a:r>
            <a:r>
              <a:rPr lang="en-US" sz="2000" dirty="0"/>
              <a:t> points back to the </a:t>
            </a:r>
            <a:r>
              <a:rPr lang="en-US" sz="2000" dirty="0">
                <a:solidFill>
                  <a:schemeClr val="accent6"/>
                </a:solidFill>
              </a:rPr>
              <a:t>in-memory </a:t>
            </a:r>
            <a:r>
              <a:rPr lang="en-US" sz="2000" dirty="0" err="1">
                <a:solidFill>
                  <a:schemeClr val="accent6"/>
                </a:solidFill>
              </a:rPr>
              <a:t>inode</a:t>
            </a:r>
            <a:r>
              <a:rPr lang="en-US" sz="2000" dirty="0">
                <a:solidFill>
                  <a:schemeClr val="accent6"/>
                </a:solidFill>
              </a:rPr>
              <a:t> of mount point</a:t>
            </a:r>
          </a:p>
          <a:p>
            <a:pPr lvl="1"/>
            <a:r>
              <a:rPr lang="en-US" sz="2000" dirty="0"/>
              <a:t>These are doubly-linked pointers</a:t>
            </a:r>
          </a:p>
          <a:p>
            <a:pPr lvl="1"/>
            <a:r>
              <a:rPr lang="en-US" sz="2000" dirty="0"/>
              <a:t>Used to cross mount points when traversing ﬁle system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800D6-70B0-440C-92BF-A06BC2A4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0D67F-D5EB-4AD9-84C7-5C1CB2D17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1" t="80211" r="35965" b="4240"/>
          <a:stretch/>
        </p:blipFill>
        <p:spPr>
          <a:xfrm>
            <a:off x="4572000" y="152400"/>
            <a:ext cx="4512623" cy="130628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90CED2B-4EAE-4FAA-BE04-AFF801A04CF5}"/>
              </a:ext>
            </a:extLst>
          </p:cNvPr>
          <p:cNvGrpSpPr/>
          <p:nvPr/>
        </p:nvGrpSpPr>
        <p:grpSpPr>
          <a:xfrm>
            <a:off x="5113867" y="1174044"/>
            <a:ext cx="4009099" cy="4343538"/>
            <a:chOff x="5113867" y="1174044"/>
            <a:chExt cx="4009099" cy="43435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E7F06AF-BC76-41FB-833E-6CF404ECF34E}"/>
                </a:ext>
              </a:extLst>
            </p:cNvPr>
            <p:cNvGrpSpPr/>
            <p:nvPr/>
          </p:nvGrpSpPr>
          <p:grpSpPr>
            <a:xfrm>
              <a:off x="5113867" y="2547106"/>
              <a:ext cx="4009099" cy="2970476"/>
              <a:chOff x="5113867" y="2547106"/>
              <a:chExt cx="4009099" cy="297047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79F4F11-2901-4E70-BCCE-C2399D9A360D}"/>
                  </a:ext>
                </a:extLst>
              </p:cNvPr>
              <p:cNvGrpSpPr/>
              <p:nvPr/>
            </p:nvGrpSpPr>
            <p:grpSpPr>
              <a:xfrm>
                <a:off x="5802086" y="2547106"/>
                <a:ext cx="3320880" cy="2286301"/>
                <a:chOff x="5802086" y="2547106"/>
                <a:chExt cx="3320880" cy="2286301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A355A9D7-DCA7-4C40-8FD8-10F2CAE39F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5833" t="42146" r="34796" b="19790"/>
                <a:stretch/>
              </p:blipFill>
              <p:spPr>
                <a:xfrm>
                  <a:off x="7716750" y="2547106"/>
                  <a:ext cx="1406216" cy="2286301"/>
                </a:xfrm>
                <a:prstGeom prst="rect">
                  <a:avLst/>
                </a:prstGeom>
              </p:spPr>
            </p:pic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E2E438E6-F1F6-46E4-BA71-73F2BEE591D7}"/>
                    </a:ext>
                  </a:extLst>
                </p:cNvPr>
                <p:cNvSpPr/>
                <p:nvPr/>
              </p:nvSpPr>
              <p:spPr>
                <a:xfrm>
                  <a:off x="5802086" y="3169634"/>
                  <a:ext cx="2166257" cy="1032252"/>
                </a:xfrm>
                <a:custGeom>
                  <a:avLst/>
                  <a:gdLst>
                    <a:gd name="connsiteX0" fmla="*/ 0 w 2166257"/>
                    <a:gd name="connsiteY0" fmla="*/ 618595 h 1032252"/>
                    <a:gd name="connsiteX1" fmla="*/ 838200 w 2166257"/>
                    <a:gd name="connsiteY1" fmla="*/ 8995 h 1032252"/>
                    <a:gd name="connsiteX2" fmla="*/ 2166257 w 2166257"/>
                    <a:gd name="connsiteY2" fmla="*/ 1032252 h 1032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66257" h="1032252">
                      <a:moveTo>
                        <a:pt x="0" y="618595"/>
                      </a:moveTo>
                      <a:cubicBezTo>
                        <a:pt x="238578" y="279323"/>
                        <a:pt x="477157" y="-59948"/>
                        <a:pt x="838200" y="8995"/>
                      </a:cubicBezTo>
                      <a:cubicBezTo>
                        <a:pt x="1199243" y="77938"/>
                        <a:pt x="1682750" y="555095"/>
                        <a:pt x="2166257" y="1032252"/>
                      </a:cubicBezTo>
                    </a:path>
                  </a:pathLst>
                </a:custGeom>
                <a:noFill/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E5B669B-46F7-42CC-936E-9A107DE07640}"/>
                  </a:ext>
                </a:extLst>
              </p:cNvPr>
              <p:cNvSpPr/>
              <p:nvPr/>
            </p:nvSpPr>
            <p:spPr>
              <a:xfrm>
                <a:off x="5113867" y="4447822"/>
                <a:ext cx="2867377" cy="1069760"/>
              </a:xfrm>
              <a:custGeom>
                <a:avLst/>
                <a:gdLst>
                  <a:gd name="connsiteX0" fmla="*/ 0 w 2867377"/>
                  <a:gd name="connsiteY0" fmla="*/ 587022 h 1069760"/>
                  <a:gd name="connsiteX1" fmla="*/ 1975555 w 2867377"/>
                  <a:gd name="connsiteY1" fmla="*/ 1049867 h 1069760"/>
                  <a:gd name="connsiteX2" fmla="*/ 2867377 w 2867377"/>
                  <a:gd name="connsiteY2" fmla="*/ 0 h 106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67377" h="1069760">
                    <a:moveTo>
                      <a:pt x="0" y="587022"/>
                    </a:moveTo>
                    <a:cubicBezTo>
                      <a:pt x="748829" y="867363"/>
                      <a:pt x="1497659" y="1147704"/>
                      <a:pt x="1975555" y="1049867"/>
                    </a:cubicBezTo>
                    <a:cubicBezTo>
                      <a:pt x="2453451" y="952030"/>
                      <a:pt x="2660414" y="476015"/>
                      <a:pt x="2867377" y="0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07EB917-3C00-48DA-AC10-C341DCDBF371}"/>
                </a:ext>
              </a:extLst>
            </p:cNvPr>
            <p:cNvSpPr/>
            <p:nvPr/>
          </p:nvSpPr>
          <p:spPr>
            <a:xfrm>
              <a:off x="6694311" y="1174044"/>
              <a:ext cx="2209886" cy="3194756"/>
            </a:xfrm>
            <a:custGeom>
              <a:avLst/>
              <a:gdLst>
                <a:gd name="connsiteX0" fmla="*/ 0 w 2209886"/>
                <a:gd name="connsiteY0" fmla="*/ 0 h 3194756"/>
                <a:gd name="connsiteX1" fmla="*/ 1941689 w 2209886"/>
                <a:gd name="connsiteY1" fmla="*/ 767645 h 3194756"/>
                <a:gd name="connsiteX2" fmla="*/ 2144889 w 2209886"/>
                <a:gd name="connsiteY2" fmla="*/ 3194756 h 319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86" h="3194756">
                  <a:moveTo>
                    <a:pt x="0" y="0"/>
                  </a:moveTo>
                  <a:cubicBezTo>
                    <a:pt x="792104" y="117593"/>
                    <a:pt x="1584208" y="235186"/>
                    <a:pt x="1941689" y="767645"/>
                  </a:cubicBezTo>
                  <a:cubicBezTo>
                    <a:pt x="2299170" y="1300104"/>
                    <a:pt x="2222029" y="2247430"/>
                    <a:pt x="2144889" y="3194756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47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File System Levels</a:t>
            </a:r>
          </a:p>
        </p:txBody>
      </p:sp>
    </p:spTree>
    <p:extLst>
      <p:ext uri="{BB962C8B-B14F-4D97-AF65-F5344CB8AC3E}">
        <p14:creationId xmlns:p14="http://schemas.microsoft.com/office/powerpoint/2010/main" val="115241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2E29-595A-42E5-B95C-A4E7D9BB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654A-5914-42C4-A1EB-C2EB63DE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EXT2 file system traversal</a:t>
            </a:r>
          </a:p>
          <a:p>
            <a:r>
              <a:rPr lang="en-US" dirty="0"/>
              <a:t>Organization of an EXT2 file system</a:t>
            </a:r>
          </a:p>
          <a:p>
            <a:r>
              <a:rPr lang="en-US" dirty="0"/>
              <a:t>File system levels for an example EXT2 file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7CDFD-D105-4868-9253-614EE13D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507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48D9-47EB-40F9-82B3-4014D3C1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C1E9-7092-4B00-9D7C-57DED06F2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ultimate goal in EXT2 file system topic is to implement a file system</a:t>
            </a:r>
          </a:p>
          <a:p>
            <a:r>
              <a:rPr lang="en-US" dirty="0"/>
              <a:t>To this end, we divide the file system into three levels</a:t>
            </a:r>
          </a:p>
          <a:p>
            <a:pPr lvl="1"/>
            <a:r>
              <a:rPr lang="en-US" dirty="0"/>
              <a:t>Level-1</a:t>
            </a:r>
          </a:p>
          <a:p>
            <a:pPr lvl="1"/>
            <a:r>
              <a:rPr lang="en-US" dirty="0"/>
              <a:t>Level-2</a:t>
            </a:r>
          </a:p>
          <a:p>
            <a:pPr lvl="1"/>
            <a:r>
              <a:rPr lang="en-US" dirty="0"/>
              <a:t>Level-3</a:t>
            </a:r>
          </a:p>
          <a:p>
            <a:r>
              <a:rPr lang="en-US" dirty="0"/>
              <a:t>Each level deals with a distinct part of ﬁle system</a:t>
            </a:r>
          </a:p>
          <a:p>
            <a:r>
              <a:rPr lang="en-US" dirty="0"/>
              <a:t>This makes the implementation process modular and easier to understand.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D11A6-95AD-4BDB-B408-81796A35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13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50ED-2CD6-4479-9AE2-9AEB3074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24800" cy="1143000"/>
          </a:xfrm>
        </p:spPr>
        <p:txBody>
          <a:bodyPr/>
          <a:lstStyle/>
          <a:p>
            <a:r>
              <a:rPr lang="en-US" dirty="0"/>
              <a:t>File system implementation common ‘files’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AB5D-3780-4DB2-A3A0-ABD12803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619250"/>
          </a:xfrm>
        </p:spPr>
        <p:txBody>
          <a:bodyPr/>
          <a:lstStyle/>
          <a:p>
            <a:r>
              <a:rPr lang="en-US" dirty="0"/>
              <a:t>Before discussing file system levels, note that there are several files that are used in the file system directory for file system implementation</a:t>
            </a:r>
          </a:p>
          <a:p>
            <a:r>
              <a:rPr lang="en-US" dirty="0"/>
              <a:t>The ﬁles are organized as follows.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1E8AE-6BCB-4CE3-BD81-123B92D3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E01E9-78E6-4B8C-BFA6-7B0D1A690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11" y="3454400"/>
            <a:ext cx="8153400" cy="16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9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A40D-FE0B-4EF4-B432-8D8F4C45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implementation </a:t>
            </a:r>
            <a:r>
              <a:rPr lang="en-US" b="1" dirty="0"/>
              <a:t>level-1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7F8D-753F-47DF-8C5E-7C40D9532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1562100"/>
            <a:ext cx="7739743" cy="838200"/>
          </a:xfrm>
        </p:spPr>
        <p:txBody>
          <a:bodyPr/>
          <a:lstStyle/>
          <a:p>
            <a:r>
              <a:rPr lang="en-US" sz="2200" dirty="0"/>
              <a:t>Level-1 implements basic ﬁle system tree</a:t>
            </a:r>
          </a:p>
          <a:p>
            <a:r>
              <a:rPr lang="en-US" sz="2200" dirty="0"/>
              <a:t>It contains the following ﬁles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BA205-CF2A-4494-9213-45A6549B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69AE80-E621-4C82-BC26-5C005877C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59" y="2527300"/>
            <a:ext cx="8134881" cy="2514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CB2D41-A8EF-4280-B47D-2448CB1F1251}"/>
              </a:ext>
            </a:extLst>
          </p:cNvPr>
          <p:cNvSpPr txBox="1">
            <a:spLocks/>
          </p:cNvSpPr>
          <p:nvPr/>
        </p:nvSpPr>
        <p:spPr bwMode="auto">
          <a:xfrm>
            <a:off x="646289" y="5143500"/>
            <a:ext cx="80010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b="1" kern="0" dirty="0"/>
              <a:t>User command programs </a:t>
            </a:r>
            <a:r>
              <a:rPr lang="en-US" sz="2200" kern="0" dirty="0"/>
              <a:t>which use the level-1 FS functions include</a:t>
            </a:r>
          </a:p>
          <a:p>
            <a:pPr marL="0" indent="0">
              <a:buNone/>
            </a:pPr>
            <a:r>
              <a:rPr lang="en-US" sz="2000" kern="0" dirty="0" err="1">
                <a:solidFill>
                  <a:schemeClr val="accent6"/>
                </a:solidFill>
              </a:rPr>
              <a:t>mkdir</a:t>
            </a:r>
            <a:r>
              <a:rPr lang="en-US" sz="2000" kern="0" dirty="0">
                <a:solidFill>
                  <a:schemeClr val="accent6"/>
                </a:solidFill>
              </a:rPr>
              <a:t>, </a:t>
            </a:r>
            <a:r>
              <a:rPr lang="en-US" sz="2000" kern="0" dirty="0" err="1">
                <a:solidFill>
                  <a:schemeClr val="accent6"/>
                </a:solidFill>
              </a:rPr>
              <a:t>creat</a:t>
            </a:r>
            <a:r>
              <a:rPr lang="en-US" sz="2000" kern="0" dirty="0">
                <a:solidFill>
                  <a:schemeClr val="accent6"/>
                </a:solidFill>
              </a:rPr>
              <a:t>, </a:t>
            </a:r>
            <a:r>
              <a:rPr lang="en-US" sz="2000" kern="0" dirty="0" err="1">
                <a:solidFill>
                  <a:schemeClr val="accent6"/>
                </a:solidFill>
              </a:rPr>
              <a:t>mknod</a:t>
            </a:r>
            <a:r>
              <a:rPr lang="en-US" sz="2000" kern="0" dirty="0">
                <a:solidFill>
                  <a:schemeClr val="accent6"/>
                </a:solidFill>
              </a:rPr>
              <a:t>, </a:t>
            </a:r>
            <a:r>
              <a:rPr lang="en-US" sz="2000" kern="0" dirty="0" err="1">
                <a:solidFill>
                  <a:schemeClr val="accent6"/>
                </a:solidFill>
              </a:rPr>
              <a:t>rmdir</a:t>
            </a:r>
            <a:r>
              <a:rPr lang="en-US" sz="2000" kern="0" dirty="0">
                <a:solidFill>
                  <a:schemeClr val="accent6"/>
                </a:solidFill>
              </a:rPr>
              <a:t>, link, unlink, </a:t>
            </a:r>
            <a:r>
              <a:rPr lang="en-US" sz="2000" kern="0" dirty="0" err="1">
                <a:solidFill>
                  <a:schemeClr val="accent6"/>
                </a:solidFill>
              </a:rPr>
              <a:t>symlink</a:t>
            </a:r>
            <a:r>
              <a:rPr lang="en-US" sz="2000" kern="0" dirty="0">
                <a:solidFill>
                  <a:schemeClr val="accent6"/>
                </a:solidFill>
              </a:rPr>
              <a:t>, rm, ls, cd, </a:t>
            </a:r>
            <a:r>
              <a:rPr lang="en-US" sz="2000" kern="0" dirty="0" err="1">
                <a:solidFill>
                  <a:schemeClr val="accent6"/>
                </a:solidFill>
              </a:rPr>
              <a:t>pwd</a:t>
            </a:r>
            <a:r>
              <a:rPr lang="en-US" sz="2000" kern="0" dirty="0">
                <a:solidFill>
                  <a:schemeClr val="accent6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91979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CC77-3EE6-4AF6-ACEF-BC2CB847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implementation </a:t>
            </a:r>
            <a:r>
              <a:rPr lang="en-US" b="1" dirty="0"/>
              <a:t>level-2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609E-1E42-4880-A1A9-DE2797CC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838200"/>
          </a:xfrm>
        </p:spPr>
        <p:txBody>
          <a:bodyPr/>
          <a:lstStyle/>
          <a:p>
            <a:r>
              <a:rPr lang="en-US" dirty="0"/>
              <a:t>Level-2 implements functions for reading/writing ﬁle contents.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B1139-D5CB-4F29-9D9D-2609C62E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B6873-3D9B-4746-8FFC-6FE8D8A6C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63043"/>
            <a:ext cx="8548803" cy="133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23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4276-1D35-4DED-AF2A-85F7C4D3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implementation </a:t>
            </a:r>
            <a:r>
              <a:rPr lang="en-US" b="1" dirty="0"/>
              <a:t>level-3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8D6B-5EA1-47A8-979B-92DEFE82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r>
              <a:rPr lang="en-US" dirty="0"/>
              <a:t>Level-3 implements mount, </a:t>
            </a:r>
            <a:r>
              <a:rPr lang="en-US" dirty="0" err="1"/>
              <a:t>umount</a:t>
            </a:r>
            <a:r>
              <a:rPr lang="en-US" dirty="0"/>
              <a:t> ﬁle systems and ﬁle protection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0011B-4B48-4FFA-89CE-B066C6F2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C298C-ABE3-4E78-BAB4-8F0FF14EE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15"/>
          <a:stretch/>
        </p:blipFill>
        <p:spPr>
          <a:xfrm>
            <a:off x="881867" y="2590799"/>
            <a:ext cx="73802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1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EXT2 Traversal</a:t>
            </a:r>
          </a:p>
        </p:txBody>
      </p:sp>
    </p:spTree>
    <p:extLst>
      <p:ext uri="{BB962C8B-B14F-4D97-AF65-F5344CB8AC3E}">
        <p14:creationId xmlns:p14="http://schemas.microsoft.com/office/powerpoint/2010/main" val="339802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AD87-4C0E-4182-89BA-CB237499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traverse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67A9-0245-445F-B4FC-332B29EF9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Why?</a:t>
            </a:r>
          </a:p>
          <a:p>
            <a:pPr lvl="1"/>
            <a:r>
              <a:rPr lang="en-US" dirty="0"/>
              <a:t>An important step toward implementing a file system is to be able to traverse the file system</a:t>
            </a:r>
          </a:p>
          <a:p>
            <a:r>
              <a:rPr lang="en-US" b="1" dirty="0"/>
              <a:t>What is file system traverse?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Given a pathname </a:t>
            </a:r>
            <a:r>
              <a:rPr lang="en-US" dirty="0"/>
              <a:t>for a ﬁle (e.g., /a/b/c), goal of traverse is to </a:t>
            </a:r>
            <a:r>
              <a:rPr lang="en-US" dirty="0">
                <a:solidFill>
                  <a:schemeClr val="accent6"/>
                </a:solidFill>
              </a:rPr>
              <a:t>navigate through the file system </a:t>
            </a:r>
            <a:r>
              <a:rPr lang="en-US" dirty="0"/>
              <a:t>to find the file</a:t>
            </a:r>
          </a:p>
          <a:p>
            <a:r>
              <a:rPr lang="en-US" b="1" dirty="0"/>
              <a:t>How?</a:t>
            </a:r>
          </a:p>
          <a:p>
            <a:pPr lvl="1"/>
            <a:r>
              <a:rPr lang="en-US" dirty="0"/>
              <a:t>Finding a file relies on ﬁnding its </a:t>
            </a:r>
            <a:r>
              <a:rPr lang="en-US" dirty="0" err="1">
                <a:solidFill>
                  <a:schemeClr val="accent6"/>
                </a:solidFill>
              </a:rPr>
              <a:t>inode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b="1" dirty="0"/>
              <a:t>Traversal algorithm</a:t>
            </a:r>
          </a:p>
          <a:p>
            <a:pPr lvl="1"/>
            <a:r>
              <a:rPr lang="en-US" dirty="0"/>
              <a:t>In the following we discuss an overall algorithm for file system traversal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B3B1D-BD12-4DD6-AC67-7202CBE8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74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56EF-0E73-4C36-B14E-4FAA8A74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algorithm (step #1)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651B-E331-47A6-9F7E-28416767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524000"/>
          </a:xfrm>
        </p:spPr>
        <p:txBody>
          <a:bodyPr/>
          <a:lstStyle/>
          <a:p>
            <a:r>
              <a:rPr lang="en-US" b="1" dirty="0"/>
              <a:t>Step #1:</a:t>
            </a:r>
            <a:r>
              <a:rPr lang="en-US" dirty="0"/>
              <a:t> Check </a:t>
            </a:r>
            <a:r>
              <a:rPr lang="en-US" dirty="0">
                <a:solidFill>
                  <a:schemeClr val="accent6"/>
                </a:solidFill>
              </a:rPr>
              <a:t>magic number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6"/>
                </a:solidFill>
              </a:rPr>
              <a:t>s_magic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filed in superblock to make sure that it is </a:t>
            </a:r>
            <a:r>
              <a:rPr lang="en-US" dirty="0">
                <a:solidFill>
                  <a:schemeClr val="accent6"/>
                </a:solidFill>
              </a:rPr>
              <a:t>0xEF53</a:t>
            </a:r>
          </a:p>
          <a:p>
            <a:r>
              <a:rPr lang="en-US" dirty="0"/>
              <a:t>This step verifies that the given file system is EXT2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80D66-BF28-4333-A655-C2D0FEBF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086EA-0528-415F-969F-58D8B2E6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40970"/>
            <a:ext cx="5100473" cy="386463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8A90B0-44AB-47BB-A7E2-C723CFB84A64}"/>
              </a:ext>
            </a:extLst>
          </p:cNvPr>
          <p:cNvSpPr/>
          <p:nvPr/>
        </p:nvSpPr>
        <p:spPr>
          <a:xfrm>
            <a:off x="1050454" y="5867299"/>
            <a:ext cx="6455246" cy="278704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8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56EF-0E73-4C36-B14E-4FAA8A74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algorithm (step #2)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651B-E331-47A6-9F7E-28416767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2057400"/>
          </a:xfrm>
        </p:spPr>
        <p:txBody>
          <a:bodyPr/>
          <a:lstStyle/>
          <a:p>
            <a:r>
              <a:rPr lang="en-US" b="1" dirty="0"/>
              <a:t>Step #2: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Read in the group descriptor block (</a:t>
            </a:r>
            <a:r>
              <a:rPr lang="en-US" dirty="0">
                <a:solidFill>
                  <a:schemeClr val="accent6"/>
                </a:solidFill>
              </a:rPr>
              <a:t>1 + </a:t>
            </a:r>
            <a:r>
              <a:rPr lang="en-US" dirty="0" err="1">
                <a:solidFill>
                  <a:schemeClr val="accent6"/>
                </a:solidFill>
              </a:rPr>
              <a:t>s_ﬁrst_data_block</a:t>
            </a:r>
            <a:r>
              <a:rPr lang="en-US" dirty="0"/>
              <a:t>) to access the group 0 descriptor </a:t>
            </a:r>
          </a:p>
          <a:p>
            <a:pPr lvl="1"/>
            <a:r>
              <a:rPr lang="en-US" dirty="0"/>
              <a:t>From the group descriptor’s </a:t>
            </a:r>
            <a:r>
              <a:rPr lang="en-US" dirty="0" err="1">
                <a:solidFill>
                  <a:schemeClr val="accent6"/>
                </a:solidFill>
              </a:rPr>
              <a:t>bg_inode_table</a:t>
            </a:r>
            <a:r>
              <a:rPr lang="en-US" dirty="0"/>
              <a:t> entry, ﬁnd </a:t>
            </a:r>
            <a:r>
              <a:rPr lang="en-US" dirty="0" err="1">
                <a:solidFill>
                  <a:schemeClr val="accent6"/>
                </a:solidFill>
              </a:rPr>
              <a:t>inodes</a:t>
            </a:r>
            <a:r>
              <a:rPr lang="en-US" dirty="0"/>
              <a:t> begin block number, call it </a:t>
            </a:r>
            <a:r>
              <a:rPr lang="en-US" dirty="0" err="1">
                <a:solidFill>
                  <a:schemeClr val="accent6"/>
                </a:solidFill>
              </a:rPr>
              <a:t>InodesBeginBlock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80D66-BF28-4333-A655-C2D0FEBF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B7692-0177-42BF-8786-CA8C9E66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23" y="3624943"/>
            <a:ext cx="6440354" cy="246561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822789-3BD2-4E65-ADAE-E7B786DA7251}"/>
              </a:ext>
            </a:extLst>
          </p:cNvPr>
          <p:cNvSpPr/>
          <p:nvPr/>
        </p:nvSpPr>
        <p:spPr>
          <a:xfrm>
            <a:off x="1344377" y="4343400"/>
            <a:ext cx="6885223" cy="278704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0F26A6-1263-4C5F-8E0B-C68224BCC914}"/>
              </a:ext>
            </a:extLst>
          </p:cNvPr>
          <p:cNvGrpSpPr/>
          <p:nvPr/>
        </p:nvGrpSpPr>
        <p:grpSpPr>
          <a:xfrm>
            <a:off x="6480853" y="1268577"/>
            <a:ext cx="1890261" cy="712623"/>
            <a:chOff x="6480853" y="1268577"/>
            <a:chExt cx="1890261" cy="71262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A01F14-7EBF-42C6-9D09-BAD72BEF9407}"/>
                </a:ext>
              </a:extLst>
            </p:cNvPr>
            <p:cNvSpPr txBox="1"/>
            <p:nvPr/>
          </p:nvSpPr>
          <p:spPr>
            <a:xfrm>
              <a:off x="6480853" y="1268577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</a:rPr>
                <a:t>from superblock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B1138EB-880D-43B5-AFB1-58A1A26716A3}"/>
                </a:ext>
              </a:extLst>
            </p:cNvPr>
            <p:cNvCxnSpPr/>
            <p:nvPr/>
          </p:nvCxnSpPr>
          <p:spPr>
            <a:xfrm flipV="1">
              <a:off x="7239000" y="1600200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079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120F-8A19-4885-A31F-54D8038B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algorithm (step #3 and step #4)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1EC8-6158-4938-9F43-6E4E3FB5A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#3</a:t>
            </a:r>
          </a:p>
          <a:p>
            <a:pPr lvl="1"/>
            <a:r>
              <a:rPr lang="en-US" dirty="0"/>
              <a:t>Read in </a:t>
            </a:r>
            <a:r>
              <a:rPr lang="en-US" dirty="0" err="1">
                <a:solidFill>
                  <a:schemeClr val="accent6"/>
                </a:solidFill>
              </a:rPr>
              <a:t>InodeBeginBlock</a:t>
            </a:r>
            <a:r>
              <a:rPr lang="en-US" dirty="0"/>
              <a:t> to get </a:t>
            </a:r>
            <a:r>
              <a:rPr lang="en-US" dirty="0" err="1"/>
              <a:t>inode</a:t>
            </a:r>
            <a:r>
              <a:rPr lang="en-US" dirty="0"/>
              <a:t> of directory </a:t>
            </a:r>
            <a:r>
              <a:rPr lang="en-US" dirty="0">
                <a:solidFill>
                  <a:schemeClr val="accent6"/>
                </a:solidFill>
              </a:rPr>
              <a:t>/</a:t>
            </a:r>
          </a:p>
          <a:p>
            <a:pPr lvl="1"/>
            <a:r>
              <a:rPr lang="en-US" dirty="0"/>
              <a:t>Note that </a:t>
            </a:r>
            <a:r>
              <a:rPr lang="en-US" dirty="0">
                <a:solidFill>
                  <a:schemeClr val="accent6"/>
                </a:solidFill>
              </a:rPr>
              <a:t>/</a:t>
            </a:r>
            <a:r>
              <a:rPr lang="en-US" dirty="0"/>
              <a:t> has an </a:t>
            </a:r>
            <a:r>
              <a:rPr lang="en-US" dirty="0" err="1">
                <a:solidFill>
                  <a:schemeClr val="accent6"/>
                </a:solidFill>
              </a:rPr>
              <a:t>inode</a:t>
            </a:r>
            <a:r>
              <a:rPr lang="en-US" dirty="0"/>
              <a:t> of </a:t>
            </a:r>
            <a:r>
              <a:rPr lang="en-US" dirty="0">
                <a:solidFill>
                  <a:schemeClr val="accent6"/>
                </a:solidFill>
              </a:rPr>
              <a:t>2</a:t>
            </a:r>
          </a:p>
          <a:p>
            <a:r>
              <a:rPr lang="en-US" b="1" dirty="0"/>
              <a:t>Step #4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Tokenize</a:t>
            </a:r>
            <a:r>
              <a:rPr lang="en-US" dirty="0"/>
              <a:t> pathname into component strings</a:t>
            </a:r>
          </a:p>
          <a:p>
            <a:pPr lvl="1"/>
            <a:r>
              <a:rPr lang="en-US" dirty="0"/>
              <a:t>Example, for </a:t>
            </a:r>
            <a:r>
              <a:rPr lang="en-US" dirty="0">
                <a:solidFill>
                  <a:schemeClr val="accent6"/>
                </a:solidFill>
              </a:rPr>
              <a:t>pathname=/a/b/c</a:t>
            </a:r>
            <a:r>
              <a:rPr lang="en-US" dirty="0"/>
              <a:t>, component strings are “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”, “</a:t>
            </a:r>
            <a:r>
              <a:rPr lang="en-US" dirty="0">
                <a:solidFill>
                  <a:schemeClr val="accent6"/>
                </a:solidFill>
              </a:rPr>
              <a:t>b</a:t>
            </a:r>
            <a:r>
              <a:rPr lang="en-US" dirty="0"/>
              <a:t>”, “</a:t>
            </a:r>
            <a:r>
              <a:rPr lang="en-US" dirty="0">
                <a:solidFill>
                  <a:schemeClr val="accent6"/>
                </a:solidFill>
              </a:rPr>
              <a:t>c</a:t>
            </a:r>
            <a:r>
              <a:rPr lang="en-US" dirty="0"/>
              <a:t>” and </a:t>
            </a:r>
            <a:r>
              <a:rPr lang="en-US" dirty="0">
                <a:solidFill>
                  <a:schemeClr val="accent6"/>
                </a:solidFill>
              </a:rPr>
              <a:t>n=3</a:t>
            </a:r>
            <a:r>
              <a:rPr lang="en-US" dirty="0"/>
              <a:t> (there are 3 components)</a:t>
            </a:r>
          </a:p>
          <a:p>
            <a:pPr lvl="1"/>
            <a:r>
              <a:rPr lang="en-US" dirty="0"/>
              <a:t>Let components be </a:t>
            </a:r>
            <a:r>
              <a:rPr lang="en-US" dirty="0">
                <a:solidFill>
                  <a:schemeClr val="accent6"/>
                </a:solidFill>
              </a:rPr>
              <a:t>name[0]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name[1]</a:t>
            </a:r>
            <a:r>
              <a:rPr lang="en-US" dirty="0"/>
              <a:t>, .., </a:t>
            </a:r>
            <a:r>
              <a:rPr lang="en-US" dirty="0">
                <a:solidFill>
                  <a:schemeClr val="accent6"/>
                </a:solidFill>
              </a:rPr>
              <a:t>name[n-1]</a:t>
            </a:r>
          </a:p>
          <a:p>
            <a:pPr lvl="1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D3D0D-C715-4B10-B6AF-2DBF4A2B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7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5F9A-5F69-4F87-8D5B-4DCC10B6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algorithm (step #5)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21DA-3A23-464E-9398-1F4985066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2002046"/>
          </a:xfrm>
        </p:spPr>
        <p:txBody>
          <a:bodyPr/>
          <a:lstStyle/>
          <a:p>
            <a:r>
              <a:rPr lang="en-US" sz="2200" b="1" dirty="0"/>
              <a:t>Step #5:</a:t>
            </a:r>
          </a:p>
          <a:p>
            <a:pPr lvl="1"/>
            <a:r>
              <a:rPr lang="en-US" sz="2000" dirty="0"/>
              <a:t>Start from root </a:t>
            </a:r>
            <a:r>
              <a:rPr lang="en-US" sz="2000" dirty="0" err="1"/>
              <a:t>inode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/>
                </a:solidFill>
              </a:rPr>
              <a:t>look for name[0]</a:t>
            </a:r>
            <a:r>
              <a:rPr lang="en-US" sz="2000" dirty="0"/>
              <a:t> in data blocks</a:t>
            </a:r>
          </a:p>
          <a:p>
            <a:pPr lvl="2"/>
            <a:r>
              <a:rPr lang="en-US" sz="1800" dirty="0"/>
              <a:t>For simplicity, in this example, assume number of entries in a directory is small so that an </a:t>
            </a:r>
            <a:r>
              <a:rPr lang="en-US" sz="1800" dirty="0" err="1"/>
              <a:t>inode</a:t>
            </a:r>
            <a:r>
              <a:rPr lang="en-US" sz="1800" dirty="0"/>
              <a:t> only has </a:t>
            </a:r>
            <a:r>
              <a:rPr lang="en-US" sz="1800" dirty="0">
                <a:solidFill>
                  <a:schemeClr val="accent6"/>
                </a:solidFill>
              </a:rPr>
              <a:t>12 direct data blocks</a:t>
            </a:r>
          </a:p>
          <a:p>
            <a:pPr lvl="1"/>
            <a:r>
              <a:rPr lang="en-US" sz="2000" dirty="0"/>
              <a:t>Search the 12 (non-zero) direct blocks for name[0]</a:t>
            </a:r>
          </a:p>
          <a:p>
            <a:pPr lvl="2"/>
            <a:r>
              <a:rPr lang="en-US" sz="1800" dirty="0"/>
              <a:t>Data block of a directory </a:t>
            </a:r>
            <a:r>
              <a:rPr lang="en-US" sz="1800" dirty="0" err="1"/>
              <a:t>inode</a:t>
            </a:r>
            <a:r>
              <a:rPr lang="en-US" sz="1800" dirty="0"/>
              <a:t> contains </a:t>
            </a:r>
            <a:r>
              <a:rPr lang="en-US" sz="1800" dirty="0" err="1"/>
              <a:t>dir_entry</a:t>
            </a:r>
            <a:r>
              <a:rPr lang="en-US" sz="1800" dirty="0"/>
              <a:t>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3DB43-6B19-4058-BAD4-4BFB5FFA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828E26-846B-43ED-920F-09FA677C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69" y="3504464"/>
            <a:ext cx="8077201" cy="4799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E1FB35-51A1-4065-BBD9-B36ED851DAB0}"/>
              </a:ext>
            </a:extLst>
          </p:cNvPr>
          <p:cNvSpPr txBox="1">
            <a:spLocks/>
          </p:cNvSpPr>
          <p:nvPr/>
        </p:nvSpPr>
        <p:spPr bwMode="auto">
          <a:xfrm>
            <a:off x="609600" y="4029281"/>
            <a:ext cx="8196943" cy="205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2"/>
            <a:r>
              <a:rPr lang="en-US" sz="1800" kern="0" dirty="0">
                <a:solidFill>
                  <a:schemeClr val="accent6"/>
                </a:solidFill>
              </a:rPr>
              <a:t>NAME</a:t>
            </a:r>
            <a:r>
              <a:rPr lang="en-US" sz="1800" kern="0" dirty="0"/>
              <a:t> is a sequence of </a:t>
            </a:r>
            <a:r>
              <a:rPr lang="en-US" sz="1800" kern="0" dirty="0" err="1">
                <a:solidFill>
                  <a:schemeClr val="accent6"/>
                </a:solidFill>
              </a:rPr>
              <a:t>name_len</a:t>
            </a:r>
            <a:r>
              <a:rPr lang="en-US" sz="1800" kern="0" dirty="0"/>
              <a:t> chars without a terminating </a:t>
            </a:r>
            <a:r>
              <a:rPr lang="en-US" sz="1800" kern="0" dirty="0">
                <a:solidFill>
                  <a:schemeClr val="accent6"/>
                </a:solidFill>
              </a:rPr>
              <a:t>NULL</a:t>
            </a:r>
            <a:r>
              <a:rPr lang="en-US" sz="1800" kern="0" dirty="0"/>
              <a:t> </a:t>
            </a:r>
          </a:p>
          <a:p>
            <a:pPr lvl="1"/>
            <a:r>
              <a:rPr lang="en-US" sz="1800" kern="0" dirty="0"/>
              <a:t>For each data block, read block into memory and use a </a:t>
            </a:r>
            <a:r>
              <a:rPr lang="en-US" sz="1800" kern="0" dirty="0" err="1">
                <a:solidFill>
                  <a:schemeClr val="accent6"/>
                </a:solidFill>
              </a:rPr>
              <a:t>dir_entry</a:t>
            </a:r>
            <a:r>
              <a:rPr lang="en-US" sz="1800" kern="0" dirty="0">
                <a:solidFill>
                  <a:schemeClr val="accent6"/>
                </a:solidFill>
              </a:rPr>
              <a:t> *</a:t>
            </a:r>
            <a:r>
              <a:rPr lang="en-US" sz="1800" kern="0" dirty="0" err="1">
                <a:solidFill>
                  <a:schemeClr val="accent6"/>
                </a:solidFill>
              </a:rPr>
              <a:t>dp</a:t>
            </a:r>
            <a:r>
              <a:rPr lang="en-US" sz="1800" kern="0" dirty="0"/>
              <a:t> to point at the loaded data block. </a:t>
            </a:r>
          </a:p>
          <a:p>
            <a:pPr lvl="1"/>
            <a:r>
              <a:rPr lang="en-US" sz="1800" kern="0" dirty="0"/>
              <a:t>Then use </a:t>
            </a:r>
            <a:r>
              <a:rPr lang="en-US" sz="1800" kern="0" dirty="0" err="1">
                <a:solidFill>
                  <a:schemeClr val="accent6"/>
                </a:solidFill>
              </a:rPr>
              <a:t>name_len</a:t>
            </a:r>
            <a:r>
              <a:rPr lang="en-US" sz="1800" kern="0" dirty="0">
                <a:solidFill>
                  <a:schemeClr val="accent6"/>
                </a:solidFill>
              </a:rPr>
              <a:t> </a:t>
            </a:r>
            <a:r>
              <a:rPr lang="en-US" sz="1800" kern="0" dirty="0"/>
              <a:t>to extract </a:t>
            </a:r>
            <a:r>
              <a:rPr lang="en-US" sz="1800" kern="0" dirty="0">
                <a:solidFill>
                  <a:schemeClr val="accent6"/>
                </a:solidFill>
              </a:rPr>
              <a:t>NAME</a:t>
            </a:r>
            <a:r>
              <a:rPr lang="en-US" sz="1800" kern="0" dirty="0"/>
              <a:t> as a string and compare it with </a:t>
            </a:r>
            <a:r>
              <a:rPr lang="en-US" sz="1800" kern="0" dirty="0">
                <a:solidFill>
                  <a:schemeClr val="accent6"/>
                </a:solidFill>
              </a:rPr>
              <a:t>name[0]</a:t>
            </a:r>
          </a:p>
          <a:p>
            <a:pPr lvl="1"/>
            <a:r>
              <a:rPr lang="en-US" sz="1800" dirty="0"/>
              <a:t>If they do not match, </a:t>
            </a:r>
            <a:r>
              <a:rPr lang="en-US" sz="1800" dirty="0">
                <a:solidFill>
                  <a:schemeClr val="accent6"/>
                </a:solidFill>
              </a:rPr>
              <a:t>step to next </a:t>
            </a:r>
            <a:r>
              <a:rPr lang="en-US" sz="1800" dirty="0" err="1">
                <a:solidFill>
                  <a:schemeClr val="accent6"/>
                </a:solidFill>
              </a:rPr>
              <a:t>dir_entry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/>
              <a:t>using</a:t>
            </a:r>
          </a:p>
          <a:p>
            <a:pPr lvl="1"/>
            <a:endParaRPr lang="en-US" sz="20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3DF1EC-1147-4F12-8CFE-CC3FE5B28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6183436"/>
            <a:ext cx="5977279" cy="5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2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B0FD-10CC-41C2-B76A-CF2381E9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algorithm (step #6)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A8900-7C72-4DA8-82E2-923B045E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676400"/>
          </a:xfrm>
        </p:spPr>
        <p:txBody>
          <a:bodyPr/>
          <a:lstStyle/>
          <a:p>
            <a:r>
              <a:rPr lang="en-US" sz="2200" b="1" dirty="0"/>
              <a:t>Step #6: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err="1">
                <a:solidFill>
                  <a:schemeClr val="accent6"/>
                </a:solidFill>
              </a:rPr>
              <a:t>inode</a:t>
            </a:r>
            <a:r>
              <a:rPr lang="en-US" sz="2000" dirty="0">
                <a:solidFill>
                  <a:schemeClr val="accent6"/>
                </a:solidFill>
              </a:rPr>
              <a:t> number</a:t>
            </a:r>
            <a:r>
              <a:rPr lang="en-US" sz="2000" dirty="0"/>
              <a:t>, </a:t>
            </a:r>
            <a:r>
              <a:rPr lang="en-US" sz="2000" b="1" dirty="0" err="1"/>
              <a:t>ino</a:t>
            </a:r>
            <a:r>
              <a:rPr lang="en-US" sz="2000" dirty="0"/>
              <a:t>, to locate corresponding </a:t>
            </a:r>
            <a:r>
              <a:rPr lang="en-US" sz="2000" dirty="0" err="1">
                <a:solidFill>
                  <a:schemeClr val="accent6"/>
                </a:solidFill>
              </a:rPr>
              <a:t>inode</a:t>
            </a:r>
            <a:endParaRPr lang="en-US" sz="2000" dirty="0">
              <a:solidFill>
                <a:schemeClr val="accent6"/>
              </a:solidFill>
            </a:endParaRPr>
          </a:p>
          <a:p>
            <a:pPr lvl="2"/>
            <a:r>
              <a:rPr lang="en-US" sz="1800" dirty="0" err="1">
                <a:solidFill>
                  <a:schemeClr val="accent6"/>
                </a:solidFill>
              </a:rPr>
              <a:t>ino</a:t>
            </a:r>
            <a:r>
              <a:rPr lang="en-US" sz="1800" dirty="0"/>
              <a:t> counts from 1</a:t>
            </a:r>
          </a:p>
          <a:p>
            <a:pPr lvl="2"/>
            <a:r>
              <a:rPr lang="en-US" sz="1800" dirty="0"/>
              <a:t>Compute disk block containing </a:t>
            </a:r>
            <a:r>
              <a:rPr lang="en-US" sz="1800" dirty="0" err="1">
                <a:solidFill>
                  <a:schemeClr val="accent6"/>
                </a:solidFill>
              </a:rPr>
              <a:t>inode</a:t>
            </a:r>
            <a:r>
              <a:rPr lang="en-US" sz="1800" dirty="0"/>
              <a:t> and its offset in that 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9C3E-CE1E-4EA4-B6DA-8D26D01D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72EBF7-6FC6-4455-B951-CD816F4BB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9" y="2910932"/>
            <a:ext cx="6858000" cy="73133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7F4DFC-4CBA-4C04-B29E-026B10F6FCA8}"/>
              </a:ext>
            </a:extLst>
          </p:cNvPr>
          <p:cNvSpPr txBox="1">
            <a:spLocks/>
          </p:cNvSpPr>
          <p:nvPr/>
        </p:nvSpPr>
        <p:spPr bwMode="auto">
          <a:xfrm>
            <a:off x="762000" y="3844650"/>
            <a:ext cx="7772400" cy="18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000" kern="0" dirty="0"/>
              <a:t>Read in </a:t>
            </a:r>
            <a:r>
              <a:rPr lang="en-US" sz="2000" kern="0" dirty="0" err="1">
                <a:solidFill>
                  <a:schemeClr val="accent6"/>
                </a:solidFill>
              </a:rPr>
              <a:t>inode</a:t>
            </a:r>
            <a:r>
              <a:rPr lang="en-US" sz="2000" kern="0" dirty="0">
                <a:solidFill>
                  <a:schemeClr val="accent6"/>
                </a:solidFill>
              </a:rPr>
              <a:t> </a:t>
            </a:r>
            <a:r>
              <a:rPr lang="en-US" sz="2000" kern="0" dirty="0"/>
              <a:t>of </a:t>
            </a:r>
            <a:r>
              <a:rPr lang="en-US" sz="2000" kern="0" dirty="0">
                <a:solidFill>
                  <a:schemeClr val="accent6"/>
                </a:solidFill>
              </a:rPr>
              <a:t>/a</a:t>
            </a:r>
            <a:r>
              <a:rPr lang="en-US" sz="2000" kern="0" dirty="0"/>
              <a:t>, from which we can determine whether it is a directory or not</a:t>
            </a:r>
          </a:p>
          <a:p>
            <a:pPr lvl="1"/>
            <a:r>
              <a:rPr lang="en-US" sz="2000" kern="0" dirty="0"/>
              <a:t>If </a:t>
            </a:r>
            <a:r>
              <a:rPr lang="en-US" sz="2000" kern="0" dirty="0">
                <a:solidFill>
                  <a:schemeClr val="accent6"/>
                </a:solidFill>
              </a:rPr>
              <a:t>/a</a:t>
            </a:r>
            <a:r>
              <a:rPr lang="en-US" sz="2000" kern="0" dirty="0"/>
              <a:t> is not a directory, there cannot be </a:t>
            </a:r>
            <a:r>
              <a:rPr lang="en-US" sz="2000" kern="0" dirty="0">
                <a:solidFill>
                  <a:schemeClr val="accent6"/>
                </a:solidFill>
              </a:rPr>
              <a:t>/a/b</a:t>
            </a:r>
            <a:r>
              <a:rPr lang="en-US" sz="2000" kern="0" dirty="0"/>
              <a:t>, so search fails</a:t>
            </a:r>
          </a:p>
          <a:p>
            <a:pPr lvl="1"/>
            <a:r>
              <a:rPr lang="en-US" sz="2000" kern="0" dirty="0"/>
              <a:t>If it is a directory and there are more components to search, continue for next component, </a:t>
            </a:r>
            <a:r>
              <a:rPr lang="en-US" sz="2000" kern="0" dirty="0">
                <a:solidFill>
                  <a:schemeClr val="accent6"/>
                </a:solidFill>
              </a:rPr>
              <a:t>name[1]</a:t>
            </a:r>
            <a:r>
              <a:rPr lang="en-US" sz="200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23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53528</TotalTime>
  <Words>1120</Words>
  <Application>Microsoft Office PowerPoint</Application>
  <PresentationFormat>On-screen Show (4:3)</PresentationFormat>
  <Paragraphs>142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Times New Roman</vt:lpstr>
      <vt:lpstr>Default Design</vt:lpstr>
      <vt:lpstr>EXT2 File System – Part 2</vt:lpstr>
      <vt:lpstr>Topics</vt:lpstr>
      <vt:lpstr>EXT2 Traversal</vt:lpstr>
      <vt:lpstr>File system traverse</vt:lpstr>
      <vt:lpstr>Traversal algorithm (step #1)</vt:lpstr>
      <vt:lpstr>Traversal algorithm (step #2)</vt:lpstr>
      <vt:lpstr>Traversal algorithm (step #3 and step #4)</vt:lpstr>
      <vt:lpstr>Traversal algorithm (step #5)</vt:lpstr>
      <vt:lpstr>Traversal algorithm (step #6)</vt:lpstr>
      <vt:lpstr>Search function for traversal</vt:lpstr>
      <vt:lpstr>EXT2 File System Organization</vt:lpstr>
      <vt:lpstr>Organization of a file system</vt:lpstr>
      <vt:lpstr>(1) PROC</vt:lpstr>
      <vt:lpstr>(2) Mount root</vt:lpstr>
      <vt:lpstr>(3) OpenTable entry</vt:lpstr>
      <vt:lpstr>(4) In-memory inode</vt:lpstr>
      <vt:lpstr>(4) In-memory inode (cont.)</vt:lpstr>
      <vt:lpstr>(5) mntTable</vt:lpstr>
      <vt:lpstr>File System Levels</vt:lpstr>
      <vt:lpstr>File system levels</vt:lpstr>
      <vt:lpstr>File system implementation common ‘files’</vt:lpstr>
      <vt:lpstr>File system implementation level-1</vt:lpstr>
      <vt:lpstr>File system implementation level-2</vt:lpstr>
      <vt:lpstr>File system implementation level-3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Balasubramonian</dc:creator>
  <cp:lastModifiedBy>Ghasemzadeh, Hassan</cp:lastModifiedBy>
  <cp:revision>1155</cp:revision>
  <dcterms:created xsi:type="dcterms:W3CDTF">2002-09-20T18:19:18Z</dcterms:created>
  <dcterms:modified xsi:type="dcterms:W3CDTF">2021-04-08T22:03:13Z</dcterms:modified>
</cp:coreProperties>
</file>